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6"/>
  </p:notesMasterIdLst>
  <p:sldIdLst>
    <p:sldId id="683" r:id="rId2"/>
    <p:sldId id="603" r:id="rId3"/>
    <p:sldId id="291" r:id="rId4"/>
    <p:sldId id="738" r:id="rId5"/>
    <p:sldId id="684" r:id="rId6"/>
    <p:sldId id="685" r:id="rId7"/>
    <p:sldId id="686" r:id="rId8"/>
    <p:sldId id="687" r:id="rId9"/>
    <p:sldId id="688" r:id="rId10"/>
    <p:sldId id="739" r:id="rId11"/>
    <p:sldId id="775" r:id="rId12"/>
    <p:sldId id="740" r:id="rId13"/>
    <p:sldId id="690" r:id="rId14"/>
    <p:sldId id="689" r:id="rId15"/>
    <p:sldId id="691" r:id="rId16"/>
    <p:sldId id="692" r:id="rId17"/>
    <p:sldId id="741" r:id="rId18"/>
    <p:sldId id="742" r:id="rId19"/>
    <p:sldId id="693" r:id="rId20"/>
    <p:sldId id="743" r:id="rId21"/>
    <p:sldId id="744" r:id="rId22"/>
    <p:sldId id="745" r:id="rId23"/>
    <p:sldId id="776" r:id="rId24"/>
    <p:sldId id="746" r:id="rId25"/>
    <p:sldId id="545" r:id="rId26"/>
    <p:sldId id="694" r:id="rId27"/>
    <p:sldId id="696" r:id="rId28"/>
    <p:sldId id="695" r:id="rId29"/>
    <p:sldId id="605" r:id="rId30"/>
    <p:sldId id="747" r:id="rId31"/>
    <p:sldId id="610" r:id="rId32"/>
    <p:sldId id="697" r:id="rId33"/>
    <p:sldId id="749" r:id="rId34"/>
    <p:sldId id="606" r:id="rId35"/>
    <p:sldId id="698" r:id="rId36"/>
    <p:sldId id="699" r:id="rId37"/>
    <p:sldId id="607" r:id="rId38"/>
    <p:sldId id="709" r:id="rId39"/>
    <p:sldId id="710" r:id="rId40"/>
    <p:sldId id="700" r:id="rId41"/>
    <p:sldId id="609" r:id="rId42"/>
    <p:sldId id="608" r:id="rId43"/>
    <p:sldId id="750" r:id="rId44"/>
    <p:sldId id="702" r:id="rId45"/>
    <p:sldId id="703" r:id="rId46"/>
    <p:sldId id="704" r:id="rId47"/>
    <p:sldId id="705" r:id="rId48"/>
    <p:sldId id="611" r:id="rId49"/>
    <p:sldId id="706" r:id="rId50"/>
    <p:sldId id="707" r:id="rId51"/>
    <p:sldId id="708" r:id="rId52"/>
    <p:sldId id="751" r:id="rId53"/>
    <p:sldId id="752" r:id="rId54"/>
    <p:sldId id="711" r:id="rId55"/>
    <p:sldId id="753" r:id="rId56"/>
    <p:sldId id="754" r:id="rId57"/>
    <p:sldId id="755" r:id="rId58"/>
    <p:sldId id="756" r:id="rId59"/>
    <p:sldId id="757" r:id="rId60"/>
    <p:sldId id="758" r:id="rId61"/>
    <p:sldId id="759" r:id="rId62"/>
    <p:sldId id="761" r:id="rId63"/>
    <p:sldId id="760" r:id="rId64"/>
    <p:sldId id="762" r:id="rId65"/>
    <p:sldId id="764" r:id="rId66"/>
    <p:sldId id="763" r:id="rId67"/>
    <p:sldId id="766" r:id="rId68"/>
    <p:sldId id="767" r:id="rId69"/>
    <p:sldId id="768" r:id="rId70"/>
    <p:sldId id="769" r:id="rId71"/>
    <p:sldId id="770" r:id="rId72"/>
    <p:sldId id="771" r:id="rId73"/>
    <p:sldId id="773" r:id="rId74"/>
    <p:sldId id="772" r:id="rId75"/>
    <p:sldId id="774" r:id="rId76"/>
    <p:sldId id="795" r:id="rId77"/>
    <p:sldId id="796" r:id="rId78"/>
    <p:sldId id="777" r:id="rId79"/>
    <p:sldId id="778" r:id="rId80"/>
    <p:sldId id="779" r:id="rId81"/>
    <p:sldId id="781" r:id="rId82"/>
    <p:sldId id="780" r:id="rId83"/>
    <p:sldId id="782" r:id="rId84"/>
    <p:sldId id="783" r:id="rId85"/>
    <p:sldId id="784" r:id="rId86"/>
    <p:sldId id="785" r:id="rId87"/>
    <p:sldId id="786" r:id="rId88"/>
    <p:sldId id="787" r:id="rId89"/>
    <p:sldId id="788" r:id="rId90"/>
    <p:sldId id="789" r:id="rId91"/>
    <p:sldId id="790" r:id="rId92"/>
    <p:sldId id="791" r:id="rId93"/>
    <p:sldId id="792" r:id="rId94"/>
    <p:sldId id="793" r:id="rId95"/>
    <p:sldId id="794" r:id="rId96"/>
    <p:sldId id="679" r:id="rId97"/>
    <p:sldId id="712" r:id="rId98"/>
    <p:sldId id="713" r:id="rId99"/>
    <p:sldId id="717" r:id="rId100"/>
    <p:sldId id="714" r:id="rId101"/>
    <p:sldId id="715" r:id="rId102"/>
    <p:sldId id="716" r:id="rId103"/>
    <p:sldId id="718" r:id="rId104"/>
    <p:sldId id="719" r:id="rId105"/>
    <p:sldId id="720" r:id="rId106"/>
    <p:sldId id="721" r:id="rId107"/>
    <p:sldId id="722" r:id="rId108"/>
    <p:sldId id="727" r:id="rId109"/>
    <p:sldId id="723" r:id="rId110"/>
    <p:sldId id="724" r:id="rId111"/>
    <p:sldId id="726" r:id="rId112"/>
    <p:sldId id="725" r:id="rId113"/>
    <p:sldId id="729" r:id="rId114"/>
    <p:sldId id="730" r:id="rId115"/>
    <p:sldId id="731" r:id="rId116"/>
    <p:sldId id="732" r:id="rId117"/>
    <p:sldId id="733" r:id="rId118"/>
    <p:sldId id="734" r:id="rId119"/>
    <p:sldId id="735" r:id="rId120"/>
    <p:sldId id="736" r:id="rId121"/>
    <p:sldId id="737" r:id="rId122"/>
    <p:sldId id="471" r:id="rId123"/>
    <p:sldId id="472" r:id="rId124"/>
    <p:sldId id="474" r:id="rId1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00FF"/>
    <a:srgbClr val="C5F5FF"/>
    <a:srgbClr val="F564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3" autoAdjust="0"/>
    <p:restoredTop sz="92130" autoAdjust="0"/>
  </p:normalViewPr>
  <p:slideViewPr>
    <p:cSldViewPr snapToGrid="0" snapToObjects="1">
      <p:cViewPr>
        <p:scale>
          <a:sx n="100" d="100"/>
          <a:sy n="100" d="100"/>
        </p:scale>
        <p:origin x="784" y="2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notesMaster" Target="notesMasters/notesMaster1.xml"/><Relationship Id="rId127" Type="http://schemas.openxmlformats.org/officeDocument/2006/relationships/presProps" Target="presProps.xml"/><Relationship Id="rId128" Type="http://schemas.openxmlformats.org/officeDocument/2006/relationships/viewProps" Target="viewProps.xml"/><Relationship Id="rId12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wmf"/><Relationship Id="rId1" Type="http://schemas.openxmlformats.org/officeDocument/2006/relationships/image" Target="../media/image5.wmf"/><Relationship Id="rId2"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C7FD0-7D91-7745-BAE9-8066CB1E09EB}" type="datetimeFigureOut">
              <a:rPr kumimoji="1" lang="zh-CN" altLang="en-US" smtClean="0"/>
              <a:pPr/>
              <a:t>2021/12/8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7679E-18FD-3143-9E32-A85C730F7925}" type="slidenum">
              <a:rPr kumimoji="1" lang="zh-CN" altLang="en-US" smtClean="0"/>
              <a:pPr/>
              <a:t>‹#›</a:t>
            </a:fld>
            <a:endParaRPr kumimoji="1" lang="zh-CN" altLang="en-US"/>
          </a:p>
        </p:txBody>
      </p:sp>
    </p:spTree>
    <p:extLst>
      <p:ext uri="{BB962C8B-B14F-4D97-AF65-F5344CB8AC3E}">
        <p14:creationId xmlns:p14="http://schemas.microsoft.com/office/powerpoint/2010/main" val="40285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7EBFBDC-BB29-4A0C-B960-277E0E9D07ED}" type="slidenum">
              <a:rPr lang="zh-CN" altLang="en-US" smtClean="0">
                <a:ea typeface="宋体" charset="-122"/>
              </a:rPr>
              <a:pPr/>
              <a:t>2</a:t>
            </a:fld>
            <a:endParaRPr lang="en-US" altLang="zh-CN" dirty="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en-US" sz="1000">
              <a:ea typeface="楷体_GB2312" pitchFamily="49" charset="-122"/>
            </a:endParaRPr>
          </a:p>
        </p:txBody>
      </p:sp>
    </p:spTree>
    <p:extLst>
      <p:ext uri="{BB962C8B-B14F-4D97-AF65-F5344CB8AC3E}">
        <p14:creationId xmlns:p14="http://schemas.microsoft.com/office/powerpoint/2010/main" val="344841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59</a:t>
            </a:fld>
            <a:endParaRPr kumimoji="1" lang="zh-CN" altLang="en-US"/>
          </a:p>
        </p:txBody>
      </p:sp>
    </p:spTree>
    <p:extLst>
      <p:ext uri="{BB962C8B-B14F-4D97-AF65-F5344CB8AC3E}">
        <p14:creationId xmlns:p14="http://schemas.microsoft.com/office/powerpoint/2010/main" val="534682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60</a:t>
            </a:fld>
            <a:endParaRPr kumimoji="1" lang="zh-CN" altLang="en-US"/>
          </a:p>
        </p:txBody>
      </p:sp>
    </p:spTree>
    <p:extLst>
      <p:ext uri="{BB962C8B-B14F-4D97-AF65-F5344CB8AC3E}">
        <p14:creationId xmlns:p14="http://schemas.microsoft.com/office/powerpoint/2010/main" val="1479057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61</a:t>
            </a:fld>
            <a:endParaRPr kumimoji="1" lang="zh-CN" altLang="en-US"/>
          </a:p>
        </p:txBody>
      </p:sp>
    </p:spTree>
    <p:extLst>
      <p:ext uri="{BB962C8B-B14F-4D97-AF65-F5344CB8AC3E}">
        <p14:creationId xmlns:p14="http://schemas.microsoft.com/office/powerpoint/2010/main" val="125639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62</a:t>
            </a:fld>
            <a:endParaRPr kumimoji="1" lang="zh-CN" altLang="en-US"/>
          </a:p>
        </p:txBody>
      </p:sp>
    </p:spTree>
    <p:extLst>
      <p:ext uri="{BB962C8B-B14F-4D97-AF65-F5344CB8AC3E}">
        <p14:creationId xmlns:p14="http://schemas.microsoft.com/office/powerpoint/2010/main" val="1106399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63</a:t>
            </a:fld>
            <a:endParaRPr kumimoji="1" lang="zh-CN" altLang="en-US"/>
          </a:p>
        </p:txBody>
      </p:sp>
    </p:spTree>
    <p:extLst>
      <p:ext uri="{BB962C8B-B14F-4D97-AF65-F5344CB8AC3E}">
        <p14:creationId xmlns:p14="http://schemas.microsoft.com/office/powerpoint/2010/main" val="1262664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64</a:t>
            </a:fld>
            <a:endParaRPr kumimoji="1" lang="zh-CN" altLang="en-US"/>
          </a:p>
        </p:txBody>
      </p:sp>
    </p:spTree>
    <p:extLst>
      <p:ext uri="{BB962C8B-B14F-4D97-AF65-F5344CB8AC3E}">
        <p14:creationId xmlns:p14="http://schemas.microsoft.com/office/powerpoint/2010/main" val="1795659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65</a:t>
            </a:fld>
            <a:endParaRPr kumimoji="1" lang="zh-CN" altLang="en-US"/>
          </a:p>
        </p:txBody>
      </p:sp>
    </p:spTree>
    <p:extLst>
      <p:ext uri="{BB962C8B-B14F-4D97-AF65-F5344CB8AC3E}">
        <p14:creationId xmlns:p14="http://schemas.microsoft.com/office/powerpoint/2010/main" val="770427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66</a:t>
            </a:fld>
            <a:endParaRPr kumimoji="1" lang="zh-CN" altLang="en-US"/>
          </a:p>
        </p:txBody>
      </p:sp>
    </p:spTree>
    <p:extLst>
      <p:ext uri="{BB962C8B-B14F-4D97-AF65-F5344CB8AC3E}">
        <p14:creationId xmlns:p14="http://schemas.microsoft.com/office/powerpoint/2010/main" val="1111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67</a:t>
            </a:fld>
            <a:endParaRPr kumimoji="1" lang="zh-CN" altLang="en-US"/>
          </a:p>
        </p:txBody>
      </p:sp>
    </p:spTree>
    <p:extLst>
      <p:ext uri="{BB962C8B-B14F-4D97-AF65-F5344CB8AC3E}">
        <p14:creationId xmlns:p14="http://schemas.microsoft.com/office/powerpoint/2010/main" val="1696948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68</a:t>
            </a:fld>
            <a:endParaRPr kumimoji="1" lang="zh-CN" altLang="en-US"/>
          </a:p>
        </p:txBody>
      </p:sp>
    </p:spTree>
    <p:extLst>
      <p:ext uri="{BB962C8B-B14F-4D97-AF65-F5344CB8AC3E}">
        <p14:creationId xmlns:p14="http://schemas.microsoft.com/office/powerpoint/2010/main" val="123973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xmlns="" id="{E9BADA67-6E22-4557-9DE1-EBAF53A2A4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65EAEA83-4474-4B97-B250-FB1B9880AFC3}" type="slidenum">
              <a:rPr lang="en-US" altLang="zh-CN" smtClean="0">
                <a:latin typeface="Times New Roman" panose="02020603050405020304" pitchFamily="18" charset="0"/>
                <a:ea typeface="宋体" panose="02010600030101010101" pitchFamily="2" charset="-122"/>
              </a:rPr>
              <a:pPr fontAlgn="base">
                <a:spcBef>
                  <a:spcPct val="0"/>
                </a:spcBef>
                <a:spcAft>
                  <a:spcPct val="0"/>
                </a:spcAft>
              </a:pPr>
              <a:t>3</a:t>
            </a:fld>
            <a:endParaRPr lang="en-US" altLang="zh-CN" dirty="0">
              <a:latin typeface="Times New Roman" panose="02020603050405020304" pitchFamily="18" charset="0"/>
              <a:ea typeface="宋体" panose="02010600030101010101" pitchFamily="2" charset="-122"/>
            </a:endParaRPr>
          </a:p>
        </p:txBody>
      </p:sp>
      <p:sp>
        <p:nvSpPr>
          <p:cNvPr id="76802" name="Rectangle 2">
            <a:extLst>
              <a:ext uri="{FF2B5EF4-FFF2-40B4-BE49-F238E27FC236}">
                <a16:creationId xmlns:a16="http://schemas.microsoft.com/office/drawing/2014/main" xmlns="" id="{30CBEED5-A136-4007-8E7B-3E8FF6E1989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xmlns="" id="{0239D83D-4C59-49C0-A7A8-C36BA7FE1F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76</a:t>
            </a:fld>
            <a:endParaRPr kumimoji="1" lang="zh-CN" altLang="en-US"/>
          </a:p>
        </p:txBody>
      </p:sp>
    </p:spTree>
    <p:extLst>
      <p:ext uri="{BB962C8B-B14F-4D97-AF65-F5344CB8AC3E}">
        <p14:creationId xmlns:p14="http://schemas.microsoft.com/office/powerpoint/2010/main" val="748826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77</a:t>
            </a:fld>
            <a:endParaRPr kumimoji="1" lang="zh-CN" altLang="en-US"/>
          </a:p>
        </p:txBody>
      </p:sp>
    </p:spTree>
    <p:extLst>
      <p:ext uri="{BB962C8B-B14F-4D97-AF65-F5344CB8AC3E}">
        <p14:creationId xmlns:p14="http://schemas.microsoft.com/office/powerpoint/2010/main" val="1123385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57679E-18FD-3143-9E32-A85C730F7925}" type="slidenum">
              <a:rPr kumimoji="1" lang="zh-CN" altLang="en-US" smtClean="0"/>
              <a:pPr/>
              <a:t>96</a:t>
            </a:fld>
            <a:endParaRPr kumimoji="1" lang="zh-CN" altLang="en-US"/>
          </a:p>
        </p:txBody>
      </p:sp>
    </p:spTree>
    <p:extLst>
      <p:ext uri="{BB962C8B-B14F-4D97-AF65-F5344CB8AC3E}">
        <p14:creationId xmlns:p14="http://schemas.microsoft.com/office/powerpoint/2010/main" val="4062355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57679E-18FD-3143-9E32-A85C730F7925}" type="slidenum">
              <a:rPr kumimoji="1" lang="zh-CN" altLang="en-US" smtClean="0"/>
              <a:pPr/>
              <a:t>120</a:t>
            </a:fld>
            <a:endParaRPr kumimoji="1" lang="zh-CN" altLang="en-US"/>
          </a:p>
        </p:txBody>
      </p:sp>
    </p:spTree>
    <p:extLst>
      <p:ext uri="{BB962C8B-B14F-4D97-AF65-F5344CB8AC3E}">
        <p14:creationId xmlns:p14="http://schemas.microsoft.com/office/powerpoint/2010/main" val="1674182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57679E-18FD-3143-9E32-A85C730F7925}" type="slidenum">
              <a:rPr kumimoji="1" lang="zh-CN" altLang="en-US" smtClean="0"/>
              <a:pPr/>
              <a:t>121</a:t>
            </a:fld>
            <a:endParaRPr kumimoji="1" lang="zh-CN" altLang="en-US"/>
          </a:p>
        </p:txBody>
      </p:sp>
    </p:spTree>
    <p:extLst>
      <p:ext uri="{BB962C8B-B14F-4D97-AF65-F5344CB8AC3E}">
        <p14:creationId xmlns:p14="http://schemas.microsoft.com/office/powerpoint/2010/main" val="1076868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xmlns="" id="{E9BADA67-6E22-4557-9DE1-EBAF53A2A4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65EAEA83-4474-4B97-B250-FB1B9880AFC3}" type="slidenum">
              <a:rPr lang="en-US" altLang="zh-CN" smtClean="0">
                <a:latin typeface="Times New Roman" panose="02020603050405020304" pitchFamily="18" charset="0"/>
                <a:ea typeface="宋体" panose="02010600030101010101" pitchFamily="2" charset="-122"/>
              </a:rPr>
              <a:pPr fontAlgn="base">
                <a:spcBef>
                  <a:spcPct val="0"/>
                </a:spcBef>
                <a:spcAft>
                  <a:spcPct val="0"/>
                </a:spcAft>
              </a:pPr>
              <a:t>4</a:t>
            </a:fld>
            <a:endParaRPr lang="en-US" altLang="zh-CN" dirty="0">
              <a:latin typeface="Times New Roman" panose="02020603050405020304" pitchFamily="18" charset="0"/>
              <a:ea typeface="宋体" panose="02010600030101010101" pitchFamily="2" charset="-122"/>
            </a:endParaRPr>
          </a:p>
        </p:txBody>
      </p:sp>
      <p:sp>
        <p:nvSpPr>
          <p:cNvPr id="76802" name="Rectangle 2">
            <a:extLst>
              <a:ext uri="{FF2B5EF4-FFF2-40B4-BE49-F238E27FC236}">
                <a16:creationId xmlns:a16="http://schemas.microsoft.com/office/drawing/2014/main" xmlns="" id="{30CBEED5-A136-4007-8E7B-3E8FF6E1989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xmlns="" id="{0239D83D-4C59-49C0-A7A8-C36BA7FE1F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59261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DAA3887D-7CE9-490C-8DBF-5E847A704B99}" type="slidenum">
              <a:rPr lang="zh-CN" altLang="en-US" sz="1200" smtClean="0"/>
              <a:pPr eaLnBrk="1" hangingPunct="1"/>
              <a:t>25</a:t>
            </a:fld>
            <a:endParaRPr lang="en-US"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4222745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7EB0091-36F0-F146-8853-7A39FDAAF93C}" type="slidenum">
              <a:rPr lang="en-US" altLang="zh-CN"/>
              <a:pPr>
                <a:defRPr/>
              </a:pPr>
              <a:t>26</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a:xfrm>
            <a:off x="914400" y="4343400"/>
            <a:ext cx="5029200" cy="4114800"/>
          </a:xfrm>
        </p:spPr>
        <p:txBody>
          <a:bodyPr/>
          <a:lstStyle/>
          <a:p>
            <a:pPr eaLnBrk="1" hangingPunct="1">
              <a:defRPr/>
            </a:pPr>
            <a:endParaRPr lang="x-none" altLang="x-none"/>
          </a:p>
        </p:txBody>
      </p:sp>
    </p:spTree>
    <p:extLst>
      <p:ext uri="{BB962C8B-B14F-4D97-AF65-F5344CB8AC3E}">
        <p14:creationId xmlns:p14="http://schemas.microsoft.com/office/powerpoint/2010/main" val="121895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51</a:t>
            </a:fld>
            <a:endParaRPr kumimoji="1" lang="zh-CN" altLang="en-US"/>
          </a:p>
        </p:txBody>
      </p:sp>
    </p:spTree>
    <p:extLst>
      <p:ext uri="{BB962C8B-B14F-4D97-AF65-F5344CB8AC3E}">
        <p14:creationId xmlns:p14="http://schemas.microsoft.com/office/powerpoint/2010/main" val="160710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q</a:t>
            </a:r>
            <a:r>
              <a:rPr kumimoji="1" lang="zh-CN" altLang="en-US" dirty="0" smtClean="0"/>
              <a:t>指向左子树最大的值的双亲</a:t>
            </a:r>
            <a:endParaRPr kumimoji="1" lang="en-US" altLang="zh-CN" dirty="0" smtClean="0"/>
          </a:p>
          <a:p>
            <a:r>
              <a:rPr kumimoji="1" lang="en-US" altLang="zh-CN" dirty="0" smtClean="0"/>
              <a:t>q==p</a:t>
            </a:r>
            <a:r>
              <a:rPr kumimoji="1" lang="zh-CN" altLang="en-US" dirty="0" smtClean="0"/>
              <a:t>时表示，左子树中最大的结点是</a:t>
            </a:r>
            <a:r>
              <a:rPr kumimoji="1" lang="en-US" altLang="zh-CN" dirty="0" smtClean="0"/>
              <a:t>q</a:t>
            </a:r>
            <a:r>
              <a:rPr kumimoji="1" lang="zh-CN" altLang="en-US" dirty="0" smtClean="0"/>
              <a:t>的左孩子，所以需要重接左子树；</a:t>
            </a:r>
            <a:r>
              <a:rPr kumimoji="1" lang="en-US" altLang="zh-CN" dirty="0" smtClean="0"/>
              <a:t>q</a:t>
            </a:r>
            <a:r>
              <a:rPr kumimoji="1" lang="zh-CN" altLang="en-US" dirty="0" smtClean="0"/>
              <a:t>！</a:t>
            </a:r>
            <a:r>
              <a:rPr kumimoji="1" lang="en-US" altLang="zh-CN" dirty="0" smtClean="0"/>
              <a:t>=p</a:t>
            </a:r>
            <a:r>
              <a:rPr kumimoji="1" lang="zh-CN" altLang="en-US" dirty="0" smtClean="0"/>
              <a:t>时表示，左子树中最大的结点是</a:t>
            </a:r>
            <a:r>
              <a:rPr kumimoji="1" lang="en-US" altLang="zh-CN" dirty="0" smtClean="0"/>
              <a:t>q</a:t>
            </a:r>
            <a:r>
              <a:rPr kumimoji="1" lang="zh-CN" altLang="en-US" dirty="0" smtClean="0"/>
              <a:t>的右孩子，所以需重接右子树</a:t>
            </a:r>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53</a:t>
            </a:fld>
            <a:endParaRPr kumimoji="1" lang="zh-CN" altLang="en-US"/>
          </a:p>
        </p:txBody>
      </p:sp>
    </p:spTree>
    <p:extLst>
      <p:ext uri="{BB962C8B-B14F-4D97-AF65-F5344CB8AC3E}">
        <p14:creationId xmlns:p14="http://schemas.microsoft.com/office/powerpoint/2010/main" val="1624863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57</a:t>
            </a:fld>
            <a:endParaRPr kumimoji="1" lang="zh-CN" altLang="en-US"/>
          </a:p>
        </p:txBody>
      </p:sp>
    </p:spTree>
    <p:extLst>
      <p:ext uri="{BB962C8B-B14F-4D97-AF65-F5344CB8AC3E}">
        <p14:creationId xmlns:p14="http://schemas.microsoft.com/office/powerpoint/2010/main" val="470428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58</a:t>
            </a:fld>
            <a:endParaRPr kumimoji="1" lang="zh-CN" altLang="en-US"/>
          </a:p>
        </p:txBody>
      </p:sp>
    </p:spTree>
    <p:extLst>
      <p:ext uri="{BB962C8B-B14F-4D97-AF65-F5344CB8AC3E}">
        <p14:creationId xmlns:p14="http://schemas.microsoft.com/office/powerpoint/2010/main" val="2786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281517" y="1981201"/>
            <a:ext cx="12012083"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sp>
        <p:nvSpPr>
          <p:cNvPr id="104460" name="Rectangle 1036"/>
          <p:cNvSpPr>
            <a:spLocks noGrp="1" noChangeArrowheads="1"/>
          </p:cNvSpPr>
          <p:nvPr>
            <p:ph type="ctrTitle"/>
          </p:nvPr>
        </p:nvSpPr>
        <p:spPr>
          <a:xfrm>
            <a:off x="1703917" y="1447800"/>
            <a:ext cx="10363200" cy="1143000"/>
          </a:xfrm>
        </p:spPr>
        <p:txBody>
          <a:bodyPr/>
          <a:lstStyle>
            <a:lvl1pPr>
              <a:defRPr/>
            </a:lvl1pPr>
          </a:lstStyle>
          <a:p>
            <a:r>
              <a:rPr lang="zh-CN" altLang="en-US"/>
              <a:t>单击此处编辑母版标题样式</a:t>
            </a:r>
          </a:p>
        </p:txBody>
      </p:sp>
      <p:sp>
        <p:nvSpPr>
          <p:cNvPr id="104461" name="Rectangle 1037"/>
          <p:cNvSpPr>
            <a:spLocks noGrp="1" noChangeArrowheads="1"/>
          </p:cNvSpPr>
          <p:nvPr>
            <p:ph type="subTitle" idx="1"/>
          </p:nvPr>
        </p:nvSpPr>
        <p:spPr>
          <a:xfrm>
            <a:off x="2110317" y="3048000"/>
            <a:ext cx="8534400" cy="2133600"/>
          </a:xfrm>
        </p:spPr>
        <p:txBody>
          <a:bodyPr/>
          <a:lstStyle>
            <a:lvl1pPr marL="0" indent="0">
              <a:lnSpc>
                <a:spcPct val="120000"/>
              </a:lnSpc>
              <a:buClr>
                <a:srgbClr val="006600"/>
              </a:buClr>
              <a:buSzTx/>
              <a:buFont typeface="Wingdings" pitchFamily="2" charset="2"/>
              <a:buChar char="q"/>
              <a:defRPr sz="2800"/>
            </a:lvl1pPr>
          </a:lstStyle>
          <a:p>
            <a:r>
              <a:rPr lang="zh-CN" altLang="en-US"/>
              <a:t>单击此处编辑母版副标题样式</a:t>
            </a:r>
          </a:p>
        </p:txBody>
      </p:sp>
      <p:sp>
        <p:nvSpPr>
          <p:cNvPr id="14" name="Rectangle 1038"/>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a:solidFill>
                  <a:schemeClr val="bg2"/>
                </a:solidFill>
                <a:latin typeface="Tahoma" pitchFamily="34" charset="0"/>
                <a:ea typeface="宋体" pitchFamily="2" charset="-122"/>
              </a:defRPr>
            </a:lvl1pPr>
          </a:lstStyle>
          <a:p>
            <a:pPr fontAlgn="base">
              <a:spcBef>
                <a:spcPct val="0"/>
              </a:spcBef>
              <a:spcAft>
                <a:spcPct val="0"/>
              </a:spcAft>
              <a:defRPr/>
            </a:pPr>
            <a:endParaRPr lang="en-US" altLang="zh-CN">
              <a:solidFill>
                <a:srgbClr val="1C1C1C"/>
              </a:solidFill>
            </a:endParaRPr>
          </a:p>
        </p:txBody>
      </p:sp>
      <p:sp>
        <p:nvSpPr>
          <p:cNvPr id="15" name="Rectangle 1039"/>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kumimoji="0" sz="1400">
                <a:solidFill>
                  <a:schemeClr val="bg2"/>
                </a:solidFill>
                <a:latin typeface="Tahoma" pitchFamily="34" charset="0"/>
                <a:ea typeface="宋体" pitchFamily="2" charset="-122"/>
              </a:defRPr>
            </a:lvl1pPr>
          </a:lstStyle>
          <a:p>
            <a:pPr fontAlgn="base">
              <a:spcBef>
                <a:spcPct val="0"/>
              </a:spcBef>
              <a:spcAft>
                <a:spcPct val="0"/>
              </a:spcAft>
              <a:defRPr/>
            </a:pPr>
            <a:endParaRPr lang="en-US" altLang="zh-CN">
              <a:solidFill>
                <a:srgbClr val="1C1C1C"/>
              </a:solidFill>
            </a:endParaRPr>
          </a:p>
        </p:txBody>
      </p:sp>
      <p:sp>
        <p:nvSpPr>
          <p:cNvPr id="16" name="Rectangle 1040"/>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a:solidFill>
                  <a:schemeClr val="bg2"/>
                </a:solidFill>
              </a:defRPr>
            </a:lvl1pPr>
          </a:lstStyle>
          <a:p>
            <a:pPr fontAlgn="base">
              <a:spcBef>
                <a:spcPct val="0"/>
              </a:spcBef>
              <a:spcAft>
                <a:spcPct val="0"/>
              </a:spcAft>
            </a:pPr>
            <a:fld id="{9B947894-87DE-2B45-966B-5F8E171B0221}" type="slidenum">
              <a:rPr lang="en-US" altLang="zh-CN" smtClean="0">
                <a:solidFill>
                  <a:srgbClr val="1C1C1C"/>
                </a:solidFill>
                <a:latin typeface="Tahoma" charset="0"/>
                <a:ea typeface="宋体" charset="-122"/>
              </a:rPr>
              <a:pPr fontAlgn="base">
                <a:spcBef>
                  <a:spcPct val="0"/>
                </a:spcBef>
                <a:spcAft>
                  <a:spcPct val="0"/>
                </a:spcAft>
              </a:pPr>
              <a:t>‹#›</a:t>
            </a:fld>
            <a:endParaRPr lang="en-US" altLang="zh-CN">
              <a:solidFill>
                <a:srgbClr val="1C1C1C"/>
              </a:solidFill>
              <a:latin typeface="Tahoma" charset="0"/>
              <a:ea typeface="宋体" charset="-122"/>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9767" y="228600"/>
            <a:ext cx="2876551" cy="6400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1" y="228600"/>
            <a:ext cx="8428567" cy="6400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矩形 3"/>
          <p:cNvSpPr/>
          <p:nvPr userDrawn="1"/>
        </p:nvSpPr>
        <p:spPr bwMode="auto">
          <a:xfrm>
            <a:off x="0" y="1876926"/>
            <a:ext cx="353173" cy="2731169"/>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255714"/>
            <a:ext cx="5579533"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0733" y="1255714"/>
            <a:ext cx="5581651"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ChangeArrowheads="1"/>
          </p:cNvSpPr>
          <p:nvPr/>
        </p:nvSpPr>
        <p:spPr bwMode="ltGray">
          <a:xfrm>
            <a:off x="488951" y="336551"/>
            <a:ext cx="58420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7" name="Rectangle 3"/>
          <p:cNvSpPr>
            <a:spLocks noChangeArrowheads="1"/>
          </p:cNvSpPr>
          <p:nvPr/>
        </p:nvSpPr>
        <p:spPr bwMode="ltGray">
          <a:xfrm>
            <a:off x="679451" y="58738"/>
            <a:ext cx="438149"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8" name="Rectangle 4"/>
          <p:cNvSpPr>
            <a:spLocks noChangeArrowheads="1"/>
          </p:cNvSpPr>
          <p:nvPr/>
        </p:nvSpPr>
        <p:spPr bwMode="ltGray">
          <a:xfrm>
            <a:off x="249768" y="363538"/>
            <a:ext cx="563033" cy="474662"/>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9" name="Rectangle 5"/>
          <p:cNvSpPr>
            <a:spLocks noChangeArrowheads="1"/>
          </p:cNvSpPr>
          <p:nvPr/>
        </p:nvSpPr>
        <p:spPr bwMode="ltGray">
          <a:xfrm>
            <a:off x="812800" y="685801"/>
            <a:ext cx="491067" cy="474663"/>
          </a:xfrm>
          <a:prstGeom prst="rect">
            <a:avLst/>
          </a:prstGeom>
          <a:gradFill rotWithShape="0">
            <a:gsLst>
              <a:gs pos="0">
                <a:srgbClr val="00FF00"/>
              </a:gs>
              <a:gs pos="100000">
                <a:srgbClr val="00FF00">
                  <a:gamma/>
                  <a:shade val="46275"/>
                  <a:invGamma/>
                </a:srgbClr>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0" name="Rectangle 6"/>
          <p:cNvSpPr>
            <a:spLocks noChangeArrowheads="1"/>
          </p:cNvSpPr>
          <p:nvPr/>
        </p:nvSpPr>
        <p:spPr bwMode="ltGray">
          <a:xfrm>
            <a:off x="406400" y="4572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1" name="Rectangle 7"/>
          <p:cNvSpPr>
            <a:spLocks noChangeArrowheads="1"/>
          </p:cNvSpPr>
          <p:nvPr/>
        </p:nvSpPr>
        <p:spPr bwMode="gray">
          <a:xfrm>
            <a:off x="948267" y="228601"/>
            <a:ext cx="42333"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2" name="Rectangle 8"/>
          <p:cNvSpPr>
            <a:spLocks noChangeArrowheads="1"/>
          </p:cNvSpPr>
          <p:nvPr/>
        </p:nvSpPr>
        <p:spPr bwMode="gray">
          <a:xfrm>
            <a:off x="522818" y="1019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3" name="Rectangle 9"/>
          <p:cNvSpPr>
            <a:spLocks noGrp="1" noChangeArrowheads="1"/>
          </p:cNvSpPr>
          <p:nvPr>
            <p:ph type="title"/>
          </p:nvPr>
        </p:nvSpPr>
        <p:spPr bwMode="auto">
          <a:xfrm>
            <a:off x="1625600" y="228600"/>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34" name="Rectangle 10"/>
          <p:cNvSpPr>
            <a:spLocks noGrp="1" noChangeArrowheads="1"/>
          </p:cNvSpPr>
          <p:nvPr>
            <p:ph type="body" idx="1"/>
          </p:nvPr>
        </p:nvSpPr>
        <p:spPr bwMode="auto">
          <a:xfrm>
            <a:off x="508000" y="1255714"/>
            <a:ext cx="11364384"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45" name="WordArt 21"/>
          <p:cNvSpPr>
            <a:spLocks noChangeArrowheads="1" noChangeShapeType="1" noTextEdit="1"/>
          </p:cNvSpPr>
          <p:nvPr userDrawn="1"/>
        </p:nvSpPr>
        <p:spPr bwMode="auto">
          <a:xfrm rot="5400000">
            <a:off x="-1003300" y="3128434"/>
            <a:ext cx="2362200" cy="220133"/>
          </a:xfrm>
          <a:prstGeom prst="rect">
            <a:avLst/>
          </a:prstGeom>
        </p:spPr>
        <p:txBody>
          <a:bodyPr vert="eaVert" wrap="none" fromWordArt="1">
            <a:prstTxWarp prst="textPlain">
              <a:avLst>
                <a:gd name="adj" fmla="val 50000"/>
              </a:avLst>
            </a:prstTxWarp>
          </a:bodyPr>
          <a:lstStyle/>
          <a:p>
            <a:pPr algn="ctr">
              <a:spcBef>
                <a:spcPct val="0"/>
              </a:spcBef>
              <a:spcAft>
                <a:spcPct val="0"/>
              </a:spcAft>
              <a:defRPr/>
            </a:pPr>
            <a:r>
              <a:rPr kumimoji="1" lang="zh-CN" altLang="en-US" sz="3600" kern="10">
                <a:ln w="9525">
                  <a:solidFill>
                    <a:srgbClr val="000000"/>
                  </a:solidFill>
                  <a:miter lim="800000"/>
                  <a:headEnd/>
                  <a:tailEnd/>
                </a:ln>
                <a:solidFill>
                  <a:srgbClr val="000000"/>
                </a:solidFill>
                <a:latin typeface="宋体"/>
                <a:ea typeface="宋体"/>
              </a:rPr>
              <a:t>数据结构</a:t>
            </a:r>
            <a:r>
              <a:rPr kumimoji="1" lang="en-US" altLang="zh-CN" sz="3600" kern="10">
                <a:ln w="9525">
                  <a:solidFill>
                    <a:srgbClr val="000000"/>
                  </a:solidFill>
                  <a:miter lim="800000"/>
                  <a:headEnd/>
                  <a:tailEnd/>
                </a:ln>
                <a:solidFill>
                  <a:srgbClr val="000000"/>
                </a:solidFill>
                <a:latin typeface="宋体"/>
                <a:ea typeface="宋体"/>
              </a:rPr>
              <a:t>—</a:t>
            </a:r>
            <a:r>
              <a:rPr kumimoji="1" lang="zh-CN" altLang="en-US" sz="3600" kern="10">
                <a:ln w="9525">
                  <a:solidFill>
                    <a:srgbClr val="000000"/>
                  </a:solidFill>
                  <a:miter lim="800000"/>
                  <a:headEnd/>
                  <a:tailEnd/>
                </a:ln>
                <a:solidFill>
                  <a:srgbClr val="000000"/>
                </a:solidFill>
                <a:latin typeface="宋体"/>
                <a:ea typeface="宋体"/>
              </a:rPr>
              <a:t>绪论</a:t>
            </a:r>
          </a:p>
        </p:txBody>
      </p:sp>
      <p:sp>
        <p:nvSpPr>
          <p:cNvPr id="12" name="矩形 11"/>
          <p:cNvSpPr/>
          <p:nvPr userDrawn="1"/>
        </p:nvSpPr>
        <p:spPr bwMode="auto">
          <a:xfrm>
            <a:off x="0" y="1876926"/>
            <a:ext cx="353173" cy="2731169"/>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465055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
  </p:transition>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5.xml"/><Relationship Id="rId4" Type="http://schemas.openxmlformats.org/officeDocument/2006/relationships/slide" Target="slide34.xml"/><Relationship Id="rId1" Type="http://schemas.openxmlformats.org/officeDocument/2006/relationships/slideLayout" Target="../slideLayouts/slideLayout1.xml"/><Relationship Id="rId2" Type="http://schemas.openxmlformats.org/officeDocument/2006/relationships/slide" Target="slid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30.wmf"/><Relationship Id="rId5" Type="http://schemas.openxmlformats.org/officeDocument/2006/relationships/oleObject" Target="../embeddings/oleObject21.bin"/><Relationship Id="rId6" Type="http://schemas.openxmlformats.org/officeDocument/2006/relationships/image" Target="../media/image31.wmf"/><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80.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9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 Type="http://schemas.openxmlformats.org/officeDocument/2006/relationships/oleObject" Target="../embeddings/oleObject8.bin"/><Relationship Id="rId12"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4.bin"/><Relationship Id="rId4" Type="http://schemas.openxmlformats.org/officeDocument/2006/relationships/image" Target="../media/image5.wmf"/><Relationship Id="rId5" Type="http://schemas.openxmlformats.org/officeDocument/2006/relationships/oleObject" Target="../embeddings/oleObject5.bin"/><Relationship Id="rId6" Type="http://schemas.openxmlformats.org/officeDocument/2006/relationships/image" Target="../media/image6.wmf"/><Relationship Id="rId7" Type="http://schemas.openxmlformats.org/officeDocument/2006/relationships/oleObject" Target="../embeddings/oleObject6.bin"/><Relationship Id="rId8" Type="http://schemas.openxmlformats.org/officeDocument/2006/relationships/image" Target="../media/image7.wmf"/><Relationship Id="rId9" Type="http://schemas.openxmlformats.org/officeDocument/2006/relationships/oleObject" Target="../embeddings/oleObject7.bin"/><Relationship Id="rId10"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2.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oleObject" Target="../embeddings/oleObject11.bin"/><Relationship Id="rId6" Type="http://schemas.openxmlformats.org/officeDocument/2006/relationships/image" Target="../media/image6.wmf"/><Relationship Id="rId7" Type="http://schemas.openxmlformats.org/officeDocument/2006/relationships/image" Target="../media/image15.png"/><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oleObject" Target="../embeddings/oleObject12.bin"/><Relationship Id="rId6" Type="http://schemas.openxmlformats.org/officeDocument/2006/relationships/image" Target="../media/image6.wmf"/><Relationship Id="rId7" Type="http://schemas.openxmlformats.org/officeDocument/2006/relationships/image" Target="../media/image16.png"/><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5.wmf"/><Relationship Id="rId5" Type="http://schemas.openxmlformats.org/officeDocument/2006/relationships/oleObject" Target="../embeddings/oleObject14.bin"/><Relationship Id="rId6" Type="http://schemas.openxmlformats.org/officeDocument/2006/relationships/image" Target="../media/image16.w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5.bin"/><Relationship Id="rId5" Type="http://schemas.openxmlformats.org/officeDocument/2006/relationships/image" Target="../media/image15.wmf"/><Relationship Id="rId6" Type="http://schemas.openxmlformats.org/officeDocument/2006/relationships/oleObject" Target="../embeddings/oleObject16.bin"/><Relationship Id="rId7" Type="http://schemas.openxmlformats.org/officeDocument/2006/relationships/image" Target="../media/image16.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18.wmf"/><Relationship Id="rId5" Type="http://schemas.openxmlformats.org/officeDocument/2006/relationships/oleObject" Target="../embeddings/oleObject18.bin"/><Relationship Id="rId6" Type="http://schemas.openxmlformats.org/officeDocument/2006/relationships/image" Target="../media/image19.wmf"/><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1.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1.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wmf"/><Relationship Id="rId5" Type="http://schemas.openxmlformats.org/officeDocument/2006/relationships/oleObject" Target="../embeddings/oleObject3.bin"/><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28.emf"/><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bwMode="auto">
          <a:xfrm>
            <a:off x="1485900" y="1882775"/>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zh-CN" altLang="en-US" sz="5400" b="1"/>
              <a:t>第九章   查找</a:t>
            </a:r>
          </a:p>
        </p:txBody>
      </p:sp>
      <p:sp>
        <p:nvSpPr>
          <p:cNvPr id="115719" name="Text Box 7">
            <a:hlinkClick r:id="rId2" action="ppaction://hlinksldjump"/>
          </p:cNvPr>
          <p:cNvSpPr txBox="1">
            <a:spLocks noChangeArrowheads="1"/>
          </p:cNvSpPr>
          <p:nvPr/>
        </p:nvSpPr>
        <p:spPr bwMode="auto">
          <a:xfrm>
            <a:off x="3408222" y="3392052"/>
            <a:ext cx="3185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50000"/>
              </a:spcBef>
            </a:pPr>
            <a:r>
              <a:rPr lang="en-US" altLang="zh-CN" sz="3600" dirty="0">
                <a:solidFill>
                  <a:schemeClr val="bg2"/>
                </a:solidFill>
              </a:rPr>
              <a:t>9.1</a:t>
            </a:r>
            <a:r>
              <a:rPr lang="zh-CN" altLang="en-US" sz="3600">
                <a:solidFill>
                  <a:schemeClr val="bg2"/>
                </a:solidFill>
              </a:rPr>
              <a:t> 静态查找表</a:t>
            </a:r>
          </a:p>
        </p:txBody>
      </p:sp>
      <p:sp>
        <p:nvSpPr>
          <p:cNvPr id="115720" name="Text Box 8">
            <a:hlinkClick r:id="rId3" action="ppaction://hlinksldjump"/>
          </p:cNvPr>
          <p:cNvSpPr txBox="1">
            <a:spLocks noChangeArrowheads="1"/>
          </p:cNvSpPr>
          <p:nvPr/>
        </p:nvSpPr>
        <p:spPr bwMode="auto">
          <a:xfrm>
            <a:off x="3408222" y="4204852"/>
            <a:ext cx="495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20000"/>
              </a:spcBef>
            </a:pPr>
            <a:r>
              <a:rPr lang="en-US" altLang="zh-CN" sz="3600" dirty="0">
                <a:solidFill>
                  <a:schemeClr val="bg2"/>
                </a:solidFill>
              </a:rPr>
              <a:t>9.2</a:t>
            </a:r>
            <a:r>
              <a:rPr lang="zh-CN" altLang="en-US" sz="3600">
                <a:solidFill>
                  <a:schemeClr val="bg2"/>
                </a:solidFill>
              </a:rPr>
              <a:t> 动态查找表</a:t>
            </a:r>
          </a:p>
        </p:txBody>
      </p:sp>
      <p:sp>
        <p:nvSpPr>
          <p:cNvPr id="115722" name="Text Box 10">
            <a:hlinkClick r:id="rId4" action="ppaction://hlinksldjump"/>
          </p:cNvPr>
          <p:cNvSpPr txBox="1">
            <a:spLocks noChangeArrowheads="1"/>
          </p:cNvSpPr>
          <p:nvPr/>
        </p:nvSpPr>
        <p:spPr bwMode="auto">
          <a:xfrm>
            <a:off x="3408222" y="4966852"/>
            <a:ext cx="495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20000"/>
              </a:spcBef>
            </a:pPr>
            <a:r>
              <a:rPr lang="en-US" altLang="zh-CN" sz="3600" dirty="0">
                <a:solidFill>
                  <a:schemeClr val="bg2"/>
                </a:solidFill>
              </a:rPr>
              <a:t>9.3</a:t>
            </a:r>
            <a:r>
              <a:rPr lang="zh-CN" altLang="en-US" sz="3600">
                <a:solidFill>
                  <a:schemeClr val="bg2"/>
                </a:solidFill>
              </a:rPr>
              <a:t> 哈希表</a:t>
            </a:r>
          </a:p>
        </p:txBody>
      </p:sp>
    </p:spTree>
    <p:extLst>
      <p:ext uri="{BB962C8B-B14F-4D97-AF65-F5344CB8AC3E}">
        <p14:creationId xmlns:p14="http://schemas.microsoft.com/office/powerpoint/2010/main" val="1295715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wipe(left)">
                                      <p:cBhvr>
                                        <p:cTn id="7" dur="500"/>
                                        <p:tgtEl>
                                          <p:spTgt spid="115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9"/>
                                        </p:tgtEl>
                                        <p:attrNameLst>
                                          <p:attrName>style.visibility</p:attrName>
                                        </p:attrNameLst>
                                      </p:cBhvr>
                                      <p:to>
                                        <p:strVal val="visible"/>
                                      </p:to>
                                    </p:set>
                                    <p:animEffect transition="in" filter="wipe(left)">
                                      <p:cBhvr>
                                        <p:cTn id="12" dur="500"/>
                                        <p:tgtEl>
                                          <p:spTgt spid="1157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20"/>
                                        </p:tgtEl>
                                        <p:attrNameLst>
                                          <p:attrName>style.visibility</p:attrName>
                                        </p:attrNameLst>
                                      </p:cBhvr>
                                      <p:to>
                                        <p:strVal val="visible"/>
                                      </p:to>
                                    </p:set>
                                    <p:animEffect transition="in" filter="wipe(left)">
                                      <p:cBhvr>
                                        <p:cTn id="17" dur="500"/>
                                        <p:tgtEl>
                                          <p:spTgt spid="1157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22"/>
                                        </p:tgtEl>
                                        <p:attrNameLst>
                                          <p:attrName>style.visibility</p:attrName>
                                        </p:attrNameLst>
                                      </p:cBhvr>
                                      <p:to>
                                        <p:strVal val="visible"/>
                                      </p:to>
                                    </p:set>
                                    <p:animEffect transition="in" filter="wipe(left)">
                                      <p:cBhvr>
                                        <p:cTn id="22" dur="500"/>
                                        <p:tgtEl>
                                          <p:spTgt spid="115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19" grpId="0" autoUpdateAnimBg="0"/>
      <p:bldP spid="115720" grpId="0" autoUpdateAnimBg="0"/>
      <p:bldP spid="11572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31"/>
          <p:cNvSpPr txBox="1">
            <a:spLocks noChangeArrowheads="1"/>
          </p:cNvSpPr>
          <p:nvPr/>
        </p:nvSpPr>
        <p:spPr>
          <a:xfrm>
            <a:off x="1482439" y="394855"/>
            <a:ext cx="825269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平均查找长度</a:t>
            </a:r>
            <a:endParaRPr lang="zh-CN" altLang="en-US" kern="0" dirty="0"/>
          </a:p>
        </p:txBody>
      </p:sp>
      <p:sp>
        <p:nvSpPr>
          <p:cNvPr id="2" name="矩形 1"/>
          <p:cNvSpPr/>
          <p:nvPr/>
        </p:nvSpPr>
        <p:spPr>
          <a:xfrm>
            <a:off x="1009337" y="1318417"/>
            <a:ext cx="10757941" cy="1384995"/>
          </a:xfrm>
          <a:prstGeom prst="rect">
            <a:avLst/>
          </a:prstGeom>
        </p:spPr>
        <p:txBody>
          <a:bodyPr wrap="square">
            <a:spAutoFit/>
          </a:bodyPr>
          <a:lstStyle/>
          <a:p>
            <a:r>
              <a:rPr lang="zh-CN" altLang="en-US" sz="2800" b="1" dirty="0">
                <a:solidFill>
                  <a:schemeClr val="bg2"/>
                </a:solidFill>
                <a:latin typeface="STKaiti" charset="-122"/>
                <a:ea typeface="STKaiti" charset="-122"/>
                <a:cs typeface="STKaiti" charset="-122"/>
              </a:rPr>
              <a:t>查找运算时间主要花费在</a:t>
            </a:r>
            <a:r>
              <a:rPr lang="zh-CN" altLang="en-US" sz="2800" b="1" dirty="0">
                <a:solidFill>
                  <a:srgbClr val="FF0000"/>
                </a:solidFill>
                <a:latin typeface="STKaiti" charset="-122"/>
                <a:ea typeface="STKaiti" charset="-122"/>
                <a:cs typeface="STKaiti" charset="-122"/>
              </a:rPr>
              <a:t>关键字比较</a:t>
            </a:r>
            <a:r>
              <a:rPr lang="zh-CN" altLang="en-US" sz="2800" b="1" dirty="0">
                <a:solidFill>
                  <a:schemeClr val="bg2"/>
                </a:solidFill>
                <a:latin typeface="STKaiti" charset="-122"/>
                <a:ea typeface="STKaiti" charset="-122"/>
                <a:cs typeface="STKaiti" charset="-122"/>
              </a:rPr>
              <a:t>上，通常把查找过程</a:t>
            </a:r>
            <a:r>
              <a:rPr lang="zh-CN" altLang="en-US" sz="2800" b="1" dirty="0" smtClean="0">
                <a:solidFill>
                  <a:schemeClr val="bg2"/>
                </a:solidFill>
                <a:latin typeface="STKaiti" charset="-122"/>
                <a:ea typeface="STKaiti" charset="-122"/>
                <a:cs typeface="STKaiti" charset="-122"/>
              </a:rPr>
              <a:t>中关 </a:t>
            </a:r>
            <a:r>
              <a:rPr lang="zh-CN" altLang="en-US" sz="2800" b="1" dirty="0">
                <a:solidFill>
                  <a:schemeClr val="bg2"/>
                </a:solidFill>
                <a:latin typeface="STKaiti" charset="-122"/>
                <a:ea typeface="STKaiti" charset="-122"/>
                <a:cs typeface="STKaiti" charset="-122"/>
              </a:rPr>
              <a:t>键字</a:t>
            </a:r>
            <a:r>
              <a:rPr lang="zh-CN" altLang="en-US" sz="2800" b="1" dirty="0">
                <a:solidFill>
                  <a:srgbClr val="FF0000"/>
                </a:solidFill>
                <a:latin typeface="STKaiti" charset="-122"/>
                <a:ea typeface="STKaiti" charset="-122"/>
                <a:cs typeface="STKaiti" charset="-122"/>
              </a:rPr>
              <a:t>平均比较次数（也称为平均查找长度</a:t>
            </a:r>
            <a:r>
              <a:rPr lang="zh-CN" altLang="en-US" sz="2800" b="1" dirty="0">
                <a:solidFill>
                  <a:schemeClr val="bg2"/>
                </a:solidFill>
                <a:latin typeface="STKaiti" charset="-122"/>
                <a:ea typeface="STKaiti" charset="-122"/>
                <a:cs typeface="STKaiti" charset="-122"/>
              </a:rPr>
              <a:t>）作为衡量一个查找算法</a:t>
            </a:r>
            <a:r>
              <a:rPr lang="zh-CN" altLang="en-US" sz="2800" b="1" dirty="0">
                <a:solidFill>
                  <a:srgbClr val="FF0000"/>
                </a:solidFill>
                <a:latin typeface="STKaiti" charset="-122"/>
                <a:ea typeface="STKaiti" charset="-122"/>
                <a:cs typeface="STKaiti" charset="-122"/>
              </a:rPr>
              <a:t>效率优 劣</a:t>
            </a:r>
            <a:r>
              <a:rPr lang="zh-CN" altLang="en-US" sz="2800" b="1" dirty="0">
                <a:solidFill>
                  <a:schemeClr val="bg2"/>
                </a:solidFill>
                <a:latin typeface="STKaiti" charset="-122"/>
                <a:ea typeface="STKaiti" charset="-122"/>
                <a:cs typeface="STKaiti" charset="-122"/>
              </a:rPr>
              <a:t>的标准。</a:t>
            </a:r>
          </a:p>
        </p:txBody>
      </p:sp>
      <p:sp>
        <p:nvSpPr>
          <p:cNvPr id="4" name="矩形 3"/>
          <p:cNvSpPr/>
          <p:nvPr/>
        </p:nvSpPr>
        <p:spPr>
          <a:xfrm>
            <a:off x="1212537" y="2800769"/>
            <a:ext cx="9176063" cy="1077218"/>
          </a:xfrm>
          <a:prstGeom prst="rect">
            <a:avLst/>
          </a:prstGeom>
        </p:spPr>
        <p:txBody>
          <a:bodyPr wrap="square">
            <a:spAutoFit/>
          </a:bodyPr>
          <a:lstStyle/>
          <a:p>
            <a:r>
              <a:rPr lang="zh-CN" altLang="en-US" sz="3200" b="1" smtClean="0">
                <a:solidFill>
                  <a:srgbClr val="7030A0"/>
                </a:solidFill>
                <a:latin typeface="+mn-ea"/>
                <a:cs typeface="SimSun" charset="-122"/>
              </a:rPr>
              <a:t>查找成功时平均</a:t>
            </a:r>
            <a:r>
              <a:rPr lang="zh-CN" altLang="en-US" sz="3200" b="1" dirty="0">
                <a:solidFill>
                  <a:srgbClr val="7030A0"/>
                </a:solidFill>
                <a:latin typeface="+mn-ea"/>
                <a:cs typeface="SimSun" charset="-122"/>
              </a:rPr>
              <a:t>查找长度</a:t>
            </a:r>
            <a:r>
              <a:rPr lang="en-US" altLang="zh-CN" sz="3200" b="1" dirty="0">
                <a:solidFill>
                  <a:srgbClr val="7030A0"/>
                </a:solidFill>
                <a:latin typeface="+mn-ea"/>
                <a:cs typeface="SimSun" charset="-122"/>
              </a:rPr>
              <a:t>ASL</a:t>
            </a:r>
            <a:r>
              <a:rPr lang="zh-CN" altLang="en-US" sz="3200" b="1" dirty="0">
                <a:solidFill>
                  <a:srgbClr val="7030A0"/>
                </a:solidFill>
                <a:latin typeface="+mn-ea"/>
                <a:cs typeface="SimSun" charset="-122"/>
              </a:rPr>
              <a:t>（</a:t>
            </a:r>
            <a:r>
              <a:rPr lang="en-US" altLang="zh-CN" sz="3200" b="1" dirty="0">
                <a:solidFill>
                  <a:srgbClr val="7030A0"/>
                </a:solidFill>
                <a:latin typeface="+mn-ea"/>
                <a:cs typeface="SimSun" charset="-122"/>
              </a:rPr>
              <a:t>Average Search Length</a:t>
            </a:r>
            <a:r>
              <a:rPr lang="zh-CN" altLang="en-US" sz="3200" b="1" dirty="0">
                <a:solidFill>
                  <a:srgbClr val="7030A0"/>
                </a:solidFill>
                <a:latin typeface="+mn-ea"/>
                <a:cs typeface="SimSun" charset="-122"/>
              </a:rPr>
              <a:t>）定义为：</a:t>
            </a:r>
          </a:p>
        </p:txBody>
      </p:sp>
      <p:pic>
        <p:nvPicPr>
          <p:cNvPr id="5" name="图片 4"/>
          <p:cNvPicPr>
            <a:picLocks noChangeAspect="1"/>
          </p:cNvPicPr>
          <p:nvPr/>
        </p:nvPicPr>
        <p:blipFill>
          <a:blip r:embed="rId2"/>
          <a:stretch>
            <a:fillRect/>
          </a:stretch>
        </p:blipFill>
        <p:spPr>
          <a:xfrm>
            <a:off x="4199084" y="3805940"/>
            <a:ext cx="2819400" cy="1104900"/>
          </a:xfrm>
          <a:prstGeom prst="rect">
            <a:avLst/>
          </a:prstGeom>
        </p:spPr>
      </p:pic>
      <p:sp>
        <p:nvSpPr>
          <p:cNvPr id="6" name="矩形 5"/>
          <p:cNvSpPr/>
          <p:nvPr/>
        </p:nvSpPr>
        <p:spPr>
          <a:xfrm>
            <a:off x="1121104" y="5052563"/>
            <a:ext cx="7453270" cy="1200329"/>
          </a:xfrm>
          <a:prstGeom prst="rect">
            <a:avLst/>
          </a:prstGeom>
        </p:spPr>
        <p:txBody>
          <a:bodyPr wrap="square">
            <a:spAutoFit/>
          </a:bodyPr>
          <a:lstStyle/>
          <a:p>
            <a:r>
              <a:rPr lang="en-US" altLang="zh-CN" sz="2400" dirty="0" smtClean="0">
                <a:solidFill>
                  <a:srgbClr val="FF0000"/>
                </a:solidFill>
                <a:latin typeface="SimSun" charset="-122"/>
                <a:ea typeface="SimSun" charset="-122"/>
                <a:cs typeface="SimSun" charset="-122"/>
              </a:rPr>
              <a:t>n</a:t>
            </a:r>
            <a:r>
              <a:rPr lang="zh-CN" altLang="en-US" sz="2400" dirty="0" smtClean="0">
                <a:solidFill>
                  <a:srgbClr val="FF0000"/>
                </a:solidFill>
                <a:latin typeface="SimSun" charset="-122"/>
                <a:ea typeface="SimSun" charset="-122"/>
                <a:cs typeface="SimSun" charset="-122"/>
              </a:rPr>
              <a:t>：查找</a:t>
            </a:r>
            <a:r>
              <a:rPr lang="zh-CN" altLang="en-US" sz="2400" dirty="0">
                <a:solidFill>
                  <a:srgbClr val="FF0000"/>
                </a:solidFill>
                <a:latin typeface="SimSun" charset="-122"/>
                <a:ea typeface="SimSun" charset="-122"/>
                <a:cs typeface="SimSun" charset="-122"/>
              </a:rPr>
              <a:t>表中记录的个数</a:t>
            </a:r>
            <a:r>
              <a:rPr lang="zh-CN" altLang="en-US" sz="2400" dirty="0" smtClean="0">
                <a:solidFill>
                  <a:srgbClr val="FF0000"/>
                </a:solidFill>
                <a:latin typeface="SimSun" charset="-122"/>
                <a:ea typeface="SimSun" charset="-122"/>
                <a:cs typeface="SimSun" charset="-122"/>
              </a:rPr>
              <a:t>。</a:t>
            </a:r>
            <a:endParaRPr lang="en-US" altLang="zh-CN" sz="2400" dirty="0" smtClean="0">
              <a:solidFill>
                <a:srgbClr val="FF0000"/>
              </a:solidFill>
              <a:latin typeface="SimSun" charset="-122"/>
              <a:ea typeface="SimSun" charset="-122"/>
              <a:cs typeface="SimSun" charset="-122"/>
            </a:endParaRPr>
          </a:p>
          <a:p>
            <a:r>
              <a:rPr lang="en-US" altLang="zh-CN" sz="2400" dirty="0" smtClean="0">
                <a:solidFill>
                  <a:srgbClr val="FF0000"/>
                </a:solidFill>
                <a:latin typeface="SimSun" charset="-122"/>
                <a:ea typeface="SimSun" charset="-122"/>
                <a:cs typeface="SimSun" charset="-122"/>
              </a:rPr>
              <a:t>p</a:t>
            </a:r>
            <a:r>
              <a:rPr lang="en-US" altLang="zh-CN" sz="2400" baseline="-25000" dirty="0" smtClean="0">
                <a:solidFill>
                  <a:srgbClr val="FF0000"/>
                </a:solidFill>
                <a:latin typeface="SimSun" charset="-122"/>
                <a:ea typeface="SimSun" charset="-122"/>
                <a:cs typeface="SimSun" charset="-122"/>
              </a:rPr>
              <a:t>i</a:t>
            </a:r>
            <a:r>
              <a:rPr lang="en-US" altLang="zh-CN" sz="2400" dirty="0" smtClean="0">
                <a:solidFill>
                  <a:srgbClr val="FF0000"/>
                </a:solidFill>
                <a:latin typeface="SimSun" charset="-122"/>
                <a:ea typeface="SimSun" charset="-122"/>
                <a:cs typeface="SimSun" charset="-122"/>
              </a:rPr>
              <a:t>:</a:t>
            </a:r>
            <a:r>
              <a:rPr lang="zh-CN" altLang="en-US" sz="2400" dirty="0" smtClean="0">
                <a:solidFill>
                  <a:srgbClr val="FF0000"/>
                </a:solidFill>
                <a:latin typeface="SimSun" charset="-122"/>
                <a:ea typeface="SimSun" charset="-122"/>
                <a:cs typeface="SimSun" charset="-122"/>
              </a:rPr>
              <a:t>是</a:t>
            </a:r>
            <a:r>
              <a:rPr lang="zh-CN" altLang="en-US" sz="2400" dirty="0">
                <a:solidFill>
                  <a:srgbClr val="FF0000"/>
                </a:solidFill>
                <a:latin typeface="SimSun" charset="-122"/>
                <a:ea typeface="SimSun" charset="-122"/>
                <a:cs typeface="SimSun" charset="-122"/>
              </a:rPr>
              <a:t>查找第</a:t>
            </a:r>
            <a:r>
              <a:rPr lang="en-US" altLang="zh-CN" sz="2400" dirty="0" err="1">
                <a:solidFill>
                  <a:srgbClr val="FF0000"/>
                </a:solidFill>
                <a:latin typeface="SimSun" charset="-122"/>
                <a:ea typeface="SimSun" charset="-122"/>
                <a:cs typeface="SimSun" charset="-122"/>
              </a:rPr>
              <a:t>i</a:t>
            </a:r>
            <a:r>
              <a:rPr lang="zh-CN" altLang="en-US" sz="2400" dirty="0">
                <a:solidFill>
                  <a:srgbClr val="FF0000"/>
                </a:solidFill>
                <a:latin typeface="SimSun" charset="-122"/>
                <a:ea typeface="SimSun" charset="-122"/>
                <a:cs typeface="SimSun" charset="-122"/>
              </a:rPr>
              <a:t>个记录的概率</a:t>
            </a:r>
            <a:r>
              <a:rPr lang="zh-CN" altLang="en-US" sz="2400" dirty="0" smtClean="0">
                <a:solidFill>
                  <a:srgbClr val="FF0000"/>
                </a:solidFill>
                <a:latin typeface="SimSun" charset="-122"/>
                <a:ea typeface="SimSun" charset="-122"/>
                <a:cs typeface="SimSun" charset="-122"/>
              </a:rPr>
              <a:t>，</a:t>
            </a:r>
            <a:r>
              <a:rPr lang="en-US" altLang="zh-CN" sz="2400" dirty="0" smtClean="0">
                <a:solidFill>
                  <a:srgbClr val="FF0000"/>
                </a:solidFill>
                <a:latin typeface="SimSun" charset="-122"/>
                <a:ea typeface="SimSun" charset="-122"/>
                <a:cs typeface="SimSun" charset="-122"/>
              </a:rPr>
              <a:t>p</a:t>
            </a:r>
            <a:r>
              <a:rPr lang="en-US" altLang="zh-CN" sz="2400" baseline="-25000" dirty="0" smtClean="0">
                <a:solidFill>
                  <a:srgbClr val="FF0000"/>
                </a:solidFill>
                <a:latin typeface="SimSun" charset="-122"/>
                <a:ea typeface="SimSun" charset="-122"/>
                <a:cs typeface="SimSun" charset="-122"/>
              </a:rPr>
              <a:t>i</a:t>
            </a:r>
            <a:r>
              <a:rPr lang="en-US" altLang="zh-CN" sz="2400" dirty="0" smtClean="0">
                <a:solidFill>
                  <a:srgbClr val="FF0000"/>
                </a:solidFill>
                <a:latin typeface="SimSun" charset="-122"/>
                <a:ea typeface="SimSun" charset="-122"/>
                <a:cs typeface="SimSun" charset="-122"/>
              </a:rPr>
              <a:t> </a:t>
            </a:r>
            <a:r>
              <a:rPr lang="en-US" altLang="zh-CN" sz="2400" dirty="0">
                <a:solidFill>
                  <a:srgbClr val="FF0000"/>
                </a:solidFill>
                <a:latin typeface="SimSun" charset="-122"/>
                <a:ea typeface="SimSun" charset="-122"/>
                <a:cs typeface="SimSun" charset="-122"/>
              </a:rPr>
              <a:t>=1/n</a:t>
            </a:r>
            <a:r>
              <a:rPr lang="zh-CN" altLang="en-US" sz="2400" dirty="0">
                <a:solidFill>
                  <a:srgbClr val="FF0000"/>
                </a:solidFill>
                <a:latin typeface="SimSun" charset="-122"/>
                <a:ea typeface="SimSun" charset="-122"/>
                <a:cs typeface="SimSun" charset="-122"/>
              </a:rPr>
              <a:t>（</a:t>
            </a:r>
            <a:r>
              <a:rPr lang="en-US" altLang="zh-CN" sz="2400" dirty="0">
                <a:solidFill>
                  <a:srgbClr val="FF0000"/>
                </a:solidFill>
                <a:latin typeface="SimSun" charset="-122"/>
                <a:ea typeface="SimSun" charset="-122"/>
                <a:cs typeface="SimSun" charset="-122"/>
              </a:rPr>
              <a:t>1≤i≤n</a:t>
            </a:r>
            <a:r>
              <a:rPr lang="zh-CN" altLang="en-US" sz="2400" dirty="0" smtClean="0">
                <a:solidFill>
                  <a:srgbClr val="FF0000"/>
                </a:solidFill>
                <a:latin typeface="SimSun" charset="-122"/>
                <a:ea typeface="SimSun" charset="-122"/>
                <a:cs typeface="SimSun" charset="-122"/>
              </a:rPr>
              <a:t>）</a:t>
            </a:r>
            <a:endParaRPr lang="en-US" altLang="zh-CN" sz="2400" dirty="0" smtClean="0">
              <a:solidFill>
                <a:srgbClr val="FF0000"/>
              </a:solidFill>
              <a:latin typeface="SimSun" charset="-122"/>
              <a:ea typeface="SimSun" charset="-122"/>
              <a:cs typeface="SimSun" charset="-122"/>
            </a:endParaRPr>
          </a:p>
          <a:p>
            <a:r>
              <a:rPr lang="en-US" altLang="zh-CN" sz="2400" dirty="0" smtClean="0">
                <a:solidFill>
                  <a:srgbClr val="FF0000"/>
                </a:solidFill>
                <a:latin typeface="SimSun" charset="-122"/>
                <a:ea typeface="SimSun" charset="-122"/>
                <a:cs typeface="SimSun" charset="-122"/>
              </a:rPr>
              <a:t>c</a:t>
            </a:r>
            <a:r>
              <a:rPr lang="en-US" altLang="zh-CN" sz="2400" baseline="-25000" dirty="0" smtClean="0">
                <a:solidFill>
                  <a:srgbClr val="FF0000"/>
                </a:solidFill>
                <a:latin typeface="SimSun" charset="-122"/>
                <a:ea typeface="SimSun" charset="-122"/>
                <a:cs typeface="SimSun" charset="-122"/>
              </a:rPr>
              <a:t>i</a:t>
            </a:r>
            <a:r>
              <a:rPr lang="en-US" altLang="zh-CN" sz="2400" dirty="0" smtClean="0">
                <a:solidFill>
                  <a:srgbClr val="FF0000"/>
                </a:solidFill>
                <a:latin typeface="SimSun" charset="-122"/>
                <a:ea typeface="SimSun" charset="-122"/>
                <a:cs typeface="SimSun" charset="-122"/>
              </a:rPr>
              <a:t>:</a:t>
            </a:r>
            <a:r>
              <a:rPr lang="zh-CN" altLang="en-US" sz="2400" dirty="0" smtClean="0">
                <a:solidFill>
                  <a:srgbClr val="FF0000"/>
                </a:solidFill>
                <a:latin typeface="SimSun" charset="-122"/>
                <a:ea typeface="SimSun" charset="-122"/>
                <a:cs typeface="SimSun" charset="-122"/>
              </a:rPr>
              <a:t>找到</a:t>
            </a:r>
            <a:r>
              <a:rPr lang="zh-CN" altLang="en-US" sz="2400" dirty="0">
                <a:solidFill>
                  <a:srgbClr val="FF0000"/>
                </a:solidFill>
                <a:latin typeface="SimSun" charset="-122"/>
                <a:ea typeface="SimSun" charset="-122"/>
                <a:cs typeface="SimSun" charset="-122"/>
              </a:rPr>
              <a:t>第</a:t>
            </a:r>
            <a:r>
              <a:rPr lang="en-US" altLang="zh-CN" sz="2400" dirty="0" err="1">
                <a:solidFill>
                  <a:srgbClr val="FF0000"/>
                </a:solidFill>
                <a:latin typeface="SimSun" charset="-122"/>
                <a:ea typeface="SimSun" charset="-122"/>
                <a:cs typeface="SimSun" charset="-122"/>
              </a:rPr>
              <a:t>i</a:t>
            </a:r>
            <a:r>
              <a:rPr lang="zh-CN" altLang="en-US" sz="2400" dirty="0">
                <a:solidFill>
                  <a:srgbClr val="FF0000"/>
                </a:solidFill>
                <a:latin typeface="SimSun" charset="-122"/>
                <a:ea typeface="SimSun" charset="-122"/>
                <a:cs typeface="SimSun" charset="-122"/>
              </a:rPr>
              <a:t>个</a:t>
            </a:r>
            <a:r>
              <a:rPr lang="zh-CN" altLang="en-US" sz="2400" dirty="0" smtClean="0">
                <a:solidFill>
                  <a:srgbClr val="FF0000"/>
                </a:solidFill>
                <a:latin typeface="SimSun" charset="-122"/>
                <a:ea typeface="SimSun" charset="-122"/>
                <a:cs typeface="SimSun" charset="-122"/>
              </a:rPr>
              <a:t>记录比较次数</a:t>
            </a:r>
            <a:endParaRPr lang="zh-CN" altLang="en-US" sz="2400" dirty="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863246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1501487" y="401782"/>
            <a:ext cx="5356513" cy="641206"/>
          </a:xfrm>
        </p:spPr>
        <p:txBody>
          <a:bodyPr/>
          <a:lstStyle/>
          <a:p>
            <a:pPr eaLnBrk="1" hangingPunct="1"/>
            <a:r>
              <a:rPr lang="en-US" altLang="zh-CN" dirty="0"/>
              <a:t>9.3.2</a:t>
            </a:r>
            <a:r>
              <a:rPr lang="zh-CN" altLang="en-US" dirty="0"/>
              <a:t> 哈希函数的构造方法</a:t>
            </a:r>
          </a:p>
        </p:txBody>
      </p:sp>
      <p:sp>
        <p:nvSpPr>
          <p:cNvPr id="12" name="Rectangle 3"/>
          <p:cNvSpPr txBox="1">
            <a:spLocks noChangeArrowheads="1"/>
          </p:cNvSpPr>
          <p:nvPr/>
        </p:nvSpPr>
        <p:spPr bwMode="auto">
          <a:xfrm>
            <a:off x="1321996" y="1438796"/>
            <a:ext cx="7772400" cy="18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eaLnBrk="1" hangingPunct="1">
              <a:buNone/>
              <a:defRPr/>
            </a:pPr>
            <a:r>
              <a:rPr lang="zh-CN" altLang="en-US" b="0" kern="0" dirty="0" smtClean="0">
                <a:solidFill>
                  <a:srgbClr val="FF0000"/>
                </a:solidFill>
                <a:latin typeface="SimSun" charset="-122"/>
                <a:ea typeface="SimSun" charset="-122"/>
                <a:cs typeface="SimSun" charset="-122"/>
              </a:rPr>
              <a:t>构造</a:t>
            </a:r>
            <a:r>
              <a:rPr lang="zh-CN" altLang="en-US" b="0" kern="0" dirty="0">
                <a:solidFill>
                  <a:srgbClr val="FF0000"/>
                </a:solidFill>
                <a:latin typeface="SimSun" charset="-122"/>
                <a:ea typeface="SimSun" charset="-122"/>
                <a:cs typeface="SimSun" charset="-122"/>
              </a:rPr>
              <a:t>方法</a:t>
            </a:r>
            <a:r>
              <a:rPr lang="en-US" altLang="zh-CN" b="0" kern="0" dirty="0">
                <a:solidFill>
                  <a:srgbClr val="FF0000"/>
                </a:solidFill>
                <a:latin typeface="SimSun" charset="-122"/>
                <a:ea typeface="SimSun" charset="-122"/>
                <a:cs typeface="SimSun" charset="-122"/>
              </a:rPr>
              <a:t>:</a:t>
            </a:r>
          </a:p>
          <a:p>
            <a:pPr marL="486900" eaLnBrk="1" hangingPunct="1">
              <a:lnSpc>
                <a:spcPct val="150000"/>
              </a:lnSpc>
              <a:buSzPct val="100000"/>
              <a:buFont typeface="Wingdings" charset="2"/>
              <a:buChar char="Ø"/>
              <a:defRPr/>
            </a:pPr>
            <a:r>
              <a:rPr lang="zh-CN" altLang="en-US" sz="2800" b="0" dirty="0">
                <a:solidFill>
                  <a:schemeClr val="tx2"/>
                </a:solidFill>
                <a:latin typeface="SimSun" charset="-122"/>
                <a:ea typeface="SimSun" charset="-122"/>
                <a:cs typeface="SimSun" charset="-122"/>
              </a:rPr>
              <a:t>直接定址法</a:t>
            </a:r>
            <a:endParaRPr lang="en-US" altLang="zh-CN" sz="2800" b="0" dirty="0">
              <a:solidFill>
                <a:schemeClr val="tx2"/>
              </a:solidFill>
              <a:latin typeface="SimSun" charset="-122"/>
              <a:ea typeface="SimSun" charset="-122"/>
              <a:cs typeface="SimSun" charset="-122"/>
            </a:endParaRPr>
          </a:p>
          <a:p>
            <a:pPr marL="486900" eaLnBrk="1" hangingPunct="1">
              <a:lnSpc>
                <a:spcPct val="150000"/>
              </a:lnSpc>
              <a:buSzPct val="100000"/>
              <a:buFont typeface="Wingdings" charset="2"/>
              <a:buChar char="Ø"/>
              <a:defRPr/>
            </a:pPr>
            <a:r>
              <a:rPr lang="zh-CN" altLang="en-US" sz="2800" b="0" dirty="0">
                <a:solidFill>
                  <a:schemeClr val="tx2"/>
                </a:solidFill>
                <a:latin typeface="SimSun" charset="-122"/>
                <a:ea typeface="SimSun" charset="-122"/>
                <a:cs typeface="SimSun" charset="-122"/>
              </a:rPr>
              <a:t>数字分析法</a:t>
            </a:r>
            <a:endParaRPr lang="en-US" altLang="zh-CN" sz="2800" b="0" dirty="0">
              <a:solidFill>
                <a:schemeClr val="tx2"/>
              </a:solidFill>
              <a:latin typeface="SimSun" charset="-122"/>
              <a:ea typeface="SimSun" charset="-122"/>
              <a:cs typeface="SimSun" charset="-122"/>
            </a:endParaRPr>
          </a:p>
          <a:p>
            <a:pPr marL="486900" eaLnBrk="1" hangingPunct="1">
              <a:lnSpc>
                <a:spcPct val="150000"/>
              </a:lnSpc>
              <a:buSzPct val="100000"/>
              <a:buFont typeface="Wingdings" charset="2"/>
              <a:buChar char="Ø"/>
              <a:defRPr/>
            </a:pPr>
            <a:r>
              <a:rPr lang="zh-CN" altLang="en-US" sz="2800" b="0" dirty="0">
                <a:solidFill>
                  <a:schemeClr val="tx2"/>
                </a:solidFill>
                <a:latin typeface="SimSun" charset="-122"/>
                <a:ea typeface="SimSun" charset="-122"/>
                <a:cs typeface="SimSun" charset="-122"/>
              </a:rPr>
              <a:t>平方取中法</a:t>
            </a:r>
            <a:endParaRPr lang="en-US" altLang="zh-CN" sz="2800" b="0" dirty="0">
              <a:solidFill>
                <a:schemeClr val="tx2"/>
              </a:solidFill>
              <a:latin typeface="SimSun" charset="-122"/>
              <a:ea typeface="SimSun" charset="-122"/>
              <a:cs typeface="SimSun" charset="-122"/>
            </a:endParaRPr>
          </a:p>
        </p:txBody>
      </p:sp>
      <p:sp>
        <p:nvSpPr>
          <p:cNvPr id="2" name="矩形 1">
            <a:extLst>
              <a:ext uri="{FF2B5EF4-FFF2-40B4-BE49-F238E27FC236}">
                <a16:creationId xmlns:a16="http://schemas.microsoft.com/office/drawing/2014/main" xmlns="" id="{71017902-06B1-492D-8533-C5C64574785A}"/>
              </a:ext>
            </a:extLst>
          </p:cNvPr>
          <p:cNvSpPr/>
          <p:nvPr/>
        </p:nvSpPr>
        <p:spPr>
          <a:xfrm>
            <a:off x="5703867" y="2025975"/>
            <a:ext cx="3162300" cy="2102692"/>
          </a:xfrm>
          <a:prstGeom prst="rect">
            <a:avLst/>
          </a:prstGeom>
        </p:spPr>
        <p:txBody>
          <a:bodyPr wrap="square">
            <a:spAutoFit/>
          </a:bodyPr>
          <a:lstStyle/>
          <a:p>
            <a:pPr marL="486900" indent="-342900" fontAlgn="base">
              <a:lnSpc>
                <a:spcPct val="150000"/>
              </a:lnSpc>
              <a:spcBef>
                <a:spcPct val="20000"/>
              </a:spcBef>
              <a:spcAft>
                <a:spcPct val="0"/>
              </a:spcAft>
              <a:buClr>
                <a:schemeClr val="folHlink"/>
              </a:buClr>
              <a:buSzPct val="100000"/>
              <a:buFont typeface="Wingdings" charset="2"/>
              <a:buChar char="Ø"/>
              <a:defRPr/>
            </a:pPr>
            <a:r>
              <a:rPr kumimoji="1" lang="zh-CN" altLang="en-US" sz="2800" dirty="0">
                <a:solidFill>
                  <a:schemeClr val="tx2"/>
                </a:solidFill>
                <a:latin typeface="SimSun" charset="-122"/>
                <a:ea typeface="SimSun" charset="-122"/>
              </a:rPr>
              <a:t>折叠法</a:t>
            </a:r>
            <a:endParaRPr kumimoji="1" lang="en-US" altLang="zh-CN" sz="2800" dirty="0">
              <a:solidFill>
                <a:schemeClr val="tx2"/>
              </a:solidFill>
              <a:latin typeface="SimSun" charset="-122"/>
              <a:ea typeface="SimSun" charset="-122"/>
            </a:endParaRPr>
          </a:p>
          <a:p>
            <a:pPr marL="486900" indent="-342900" fontAlgn="base">
              <a:lnSpc>
                <a:spcPct val="150000"/>
              </a:lnSpc>
              <a:spcBef>
                <a:spcPct val="20000"/>
              </a:spcBef>
              <a:spcAft>
                <a:spcPct val="0"/>
              </a:spcAft>
              <a:buClr>
                <a:schemeClr val="folHlink"/>
              </a:buClr>
              <a:buSzPct val="100000"/>
              <a:buFont typeface="Wingdings" charset="2"/>
              <a:buChar char="Ø"/>
              <a:defRPr/>
            </a:pPr>
            <a:r>
              <a:rPr kumimoji="1" lang="zh-CN" altLang="en-US" sz="2800" dirty="0">
                <a:solidFill>
                  <a:schemeClr val="tx2"/>
                </a:solidFill>
                <a:latin typeface="SimSun" charset="-122"/>
                <a:ea typeface="SimSun" charset="-122"/>
              </a:rPr>
              <a:t>除留余数法</a:t>
            </a:r>
            <a:endParaRPr kumimoji="1" lang="en-US" altLang="zh-CN" sz="2800" dirty="0">
              <a:solidFill>
                <a:schemeClr val="tx2"/>
              </a:solidFill>
              <a:latin typeface="SimSun" charset="-122"/>
              <a:ea typeface="SimSun" charset="-122"/>
            </a:endParaRPr>
          </a:p>
          <a:p>
            <a:pPr marL="486900" indent="-342900" fontAlgn="base">
              <a:lnSpc>
                <a:spcPct val="150000"/>
              </a:lnSpc>
              <a:spcBef>
                <a:spcPct val="20000"/>
              </a:spcBef>
              <a:spcAft>
                <a:spcPct val="0"/>
              </a:spcAft>
              <a:buClr>
                <a:schemeClr val="folHlink"/>
              </a:buClr>
              <a:buSzPct val="100000"/>
              <a:buFont typeface="Wingdings" charset="2"/>
              <a:buChar char="Ø"/>
              <a:defRPr/>
            </a:pPr>
            <a:r>
              <a:rPr kumimoji="1" lang="zh-CN" altLang="en-US" sz="2800" dirty="0">
                <a:solidFill>
                  <a:schemeClr val="tx2"/>
                </a:solidFill>
                <a:latin typeface="SimSun" charset="-122"/>
                <a:ea typeface="SimSun" charset="-122"/>
              </a:rPr>
              <a:t>随机数法</a:t>
            </a:r>
          </a:p>
        </p:txBody>
      </p:sp>
      <p:sp>
        <p:nvSpPr>
          <p:cNvPr id="3" name="矩形 2">
            <a:extLst>
              <a:ext uri="{FF2B5EF4-FFF2-40B4-BE49-F238E27FC236}">
                <a16:creationId xmlns:a16="http://schemas.microsoft.com/office/drawing/2014/main" xmlns="" id="{4EBE873D-05B3-463C-AB62-67B82582A628}"/>
              </a:ext>
            </a:extLst>
          </p:cNvPr>
          <p:cNvSpPr/>
          <p:nvPr/>
        </p:nvSpPr>
        <p:spPr>
          <a:xfrm>
            <a:off x="1321996" y="4617151"/>
            <a:ext cx="8084264" cy="52322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若是非数字关键字，则需先对其进行数字化处理。</a:t>
            </a:r>
          </a:p>
        </p:txBody>
      </p:sp>
    </p:spTree>
    <p:extLst>
      <p:ext uri="{BB962C8B-B14F-4D97-AF65-F5344CB8AC3E}">
        <p14:creationId xmlns:p14="http://schemas.microsoft.com/office/powerpoint/2010/main" val="175777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advAuto="0"/>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821296" y="2144608"/>
            <a:ext cx="8777431"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eaLnBrk="1" hangingPunct="1">
              <a:lnSpc>
                <a:spcPct val="140000"/>
              </a:lnSpc>
              <a:buClr>
                <a:schemeClr val="tx2"/>
              </a:buClr>
              <a:buFont typeface="Wingdings" charset="2"/>
              <a:buChar char="Ø"/>
              <a:defRPr/>
            </a:pPr>
            <a:r>
              <a:rPr lang="zh-CN" altLang="en-US" sz="3200" dirty="0">
                <a:solidFill>
                  <a:schemeClr val="bg2"/>
                </a:solidFill>
                <a:latin typeface="SimSun" charset="-122"/>
                <a:ea typeface="SimSun" charset="-122"/>
                <a:cs typeface="SimSun" charset="-122"/>
              </a:rPr>
              <a:t>哈希函数为关键字的</a:t>
            </a:r>
            <a:r>
              <a:rPr lang="zh-CN" altLang="en-US" sz="3200" dirty="0">
                <a:solidFill>
                  <a:srgbClr val="FF0000"/>
                </a:solidFill>
                <a:latin typeface="SimSun" charset="-122"/>
                <a:ea typeface="SimSun" charset="-122"/>
                <a:cs typeface="SimSun" charset="-122"/>
              </a:rPr>
              <a:t>线性</a:t>
            </a:r>
            <a:r>
              <a:rPr lang="zh-CN" altLang="en-US" sz="3200" dirty="0">
                <a:solidFill>
                  <a:schemeClr val="bg2"/>
                </a:solidFill>
                <a:latin typeface="SimSun" charset="-122"/>
                <a:ea typeface="SimSun" charset="-122"/>
                <a:cs typeface="SimSun" charset="-122"/>
              </a:rPr>
              <a:t>函数</a:t>
            </a:r>
          </a:p>
          <a:p>
            <a:pPr marL="1371600" lvl="2" indent="-457200" eaLnBrk="1" hangingPunct="1">
              <a:lnSpc>
                <a:spcPct val="140000"/>
              </a:lnSpc>
              <a:buClr>
                <a:schemeClr val="tx2"/>
              </a:buClr>
              <a:buSzPct val="80000"/>
              <a:buFont typeface="Wingdings" charset="2"/>
              <a:buChar char="p"/>
              <a:defRPr/>
            </a:pPr>
            <a:r>
              <a:rPr lang="zh-CN" altLang="en-US" sz="3200" dirty="0">
                <a:solidFill>
                  <a:schemeClr val="bg2"/>
                </a:solidFill>
                <a:latin typeface="Times New Roman" charset="0"/>
                <a:ea typeface="Times New Roman" charset="0"/>
                <a:cs typeface="Times New Roman" charset="0"/>
              </a:rPr>
              <a:t> </a:t>
            </a:r>
            <a:r>
              <a:rPr lang="en-US" altLang="zh-CN" sz="3200" dirty="0">
                <a:solidFill>
                  <a:srgbClr val="FF0000"/>
                </a:solidFill>
                <a:latin typeface="Times New Roman" charset="0"/>
                <a:ea typeface="Times New Roman" charset="0"/>
                <a:cs typeface="Times New Roman" charset="0"/>
              </a:rPr>
              <a:t>H(key) = key </a:t>
            </a:r>
          </a:p>
          <a:p>
            <a:pPr marL="1371600" lvl="2" indent="-457200" eaLnBrk="1" hangingPunct="1">
              <a:lnSpc>
                <a:spcPct val="140000"/>
              </a:lnSpc>
              <a:buClr>
                <a:schemeClr val="tx2"/>
              </a:buClr>
              <a:buSzPct val="80000"/>
              <a:buFont typeface="Wingdings" charset="2"/>
              <a:buChar char="p"/>
              <a:defRPr/>
            </a:pPr>
            <a:r>
              <a:rPr lang="en-US" altLang="zh-CN" sz="3200" dirty="0">
                <a:solidFill>
                  <a:srgbClr val="FF0000"/>
                </a:solidFill>
                <a:latin typeface="Times New Roman" charset="0"/>
                <a:ea typeface="Times New Roman" charset="0"/>
                <a:cs typeface="Times New Roman" charset="0"/>
              </a:rPr>
              <a:t>H(key) = a </a:t>
            </a:r>
            <a:r>
              <a:rPr lang="en-US" altLang="zh-CN" sz="3200" dirty="0">
                <a:solidFill>
                  <a:srgbClr val="FF0000"/>
                </a:solidFill>
                <a:latin typeface="Times New Roman" charset="0"/>
                <a:ea typeface="Times New Roman" charset="0"/>
                <a:cs typeface="Times New Roman" charset="0"/>
                <a:sym typeface="Symbol" charset="2"/>
              </a:rPr>
              <a:t></a:t>
            </a:r>
            <a:r>
              <a:rPr lang="en-US" altLang="zh-CN" sz="3200" dirty="0">
                <a:solidFill>
                  <a:srgbClr val="FF0000"/>
                </a:solidFill>
                <a:latin typeface="Times New Roman" charset="0"/>
                <a:ea typeface="Times New Roman" charset="0"/>
                <a:cs typeface="Times New Roman" charset="0"/>
              </a:rPr>
              <a:t> key + b</a:t>
            </a:r>
            <a:endParaRPr lang="en-US" altLang="zh-CN" sz="3600" dirty="0">
              <a:solidFill>
                <a:srgbClr val="FF0000"/>
              </a:solidFill>
              <a:latin typeface="Times New Roman" charset="0"/>
              <a:ea typeface="Times New Roman" charset="0"/>
              <a:cs typeface="Times New Roman" charset="0"/>
            </a:endParaRPr>
          </a:p>
        </p:txBody>
      </p:sp>
      <p:sp>
        <p:nvSpPr>
          <p:cNvPr id="151555" name="Text Box 3"/>
          <p:cNvSpPr txBox="1">
            <a:spLocks noChangeArrowheads="1"/>
          </p:cNvSpPr>
          <p:nvPr/>
        </p:nvSpPr>
        <p:spPr bwMode="auto">
          <a:xfrm>
            <a:off x="1327680" y="1448536"/>
            <a:ext cx="28520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dirty="0">
                <a:latin typeface="SimSun" charset="-122"/>
                <a:ea typeface="SimSun" charset="-122"/>
                <a:cs typeface="SimSun" charset="-122"/>
              </a:rPr>
              <a:t>1.</a:t>
            </a:r>
            <a:r>
              <a:rPr lang="en-US" altLang="zh-CN" sz="3200" dirty="0">
                <a:latin typeface="SimSun" charset="-122"/>
                <a:ea typeface="SimSun" charset="-122"/>
                <a:cs typeface="SimSun" charset="-122"/>
              </a:rPr>
              <a:t> </a:t>
            </a:r>
            <a:r>
              <a:rPr lang="zh-CN" altLang="en-US" sz="3200" b="1" dirty="0">
                <a:latin typeface="SimSun" charset="-122"/>
                <a:ea typeface="SimSun" charset="-122"/>
                <a:cs typeface="SimSun" charset="-122"/>
              </a:rPr>
              <a:t>直接定址法</a:t>
            </a:r>
            <a:endParaRPr lang="zh-CN" altLang="en-US" sz="1400" dirty="0">
              <a:latin typeface="SimSun" charset="-122"/>
              <a:ea typeface="SimSun" charset="-122"/>
              <a:cs typeface="SimSun" charset="-122"/>
            </a:endParaRPr>
          </a:p>
        </p:txBody>
      </p:sp>
      <p:sp>
        <p:nvSpPr>
          <p:cNvPr id="151558" name="Rectangle 6"/>
          <p:cNvSpPr>
            <a:spLocks noChangeArrowheads="1"/>
          </p:cNvSpPr>
          <p:nvPr/>
        </p:nvSpPr>
        <p:spPr bwMode="auto">
          <a:xfrm>
            <a:off x="1821296" y="4416496"/>
            <a:ext cx="8202613"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457200" indent="-457200" eaLnBrk="1" hangingPunct="1">
              <a:lnSpc>
                <a:spcPct val="140000"/>
              </a:lnSpc>
              <a:buClr>
                <a:schemeClr val="tx2"/>
              </a:buClr>
              <a:buFont typeface="Wingdings" charset="2"/>
              <a:buChar char="Ø"/>
              <a:defRPr/>
            </a:pPr>
            <a:r>
              <a:rPr lang="zh-CN" altLang="en-US" sz="3200" b="1" dirty="0">
                <a:solidFill>
                  <a:schemeClr val="bg2"/>
                </a:solidFill>
                <a:latin typeface="SimSun" charset="-122"/>
                <a:ea typeface="SimSun" charset="-122"/>
                <a:cs typeface="SimSun" charset="-122"/>
              </a:rPr>
              <a:t>此法仅适合于：</a:t>
            </a:r>
          </a:p>
          <a:p>
            <a:pPr eaLnBrk="1" hangingPunct="1">
              <a:lnSpc>
                <a:spcPct val="140000"/>
              </a:lnSpc>
              <a:defRPr/>
            </a:pPr>
            <a:r>
              <a:rPr lang="zh-CN" altLang="en-US" sz="3200" b="1" dirty="0">
                <a:solidFill>
                  <a:srgbClr val="FF0000"/>
                </a:solidFill>
                <a:latin typeface="SimSun" charset="-122"/>
                <a:ea typeface="SimSun" charset="-122"/>
                <a:cs typeface="SimSun" charset="-122"/>
              </a:rPr>
              <a:t>地址集合的大小 </a:t>
            </a:r>
            <a:r>
              <a:rPr lang="en-US" altLang="zh-CN" sz="3200" b="1" dirty="0">
                <a:solidFill>
                  <a:srgbClr val="FF0000"/>
                </a:solidFill>
                <a:latin typeface="SimSun" charset="-122"/>
                <a:ea typeface="SimSun" charset="-122"/>
                <a:cs typeface="SimSun" charset="-122"/>
              </a:rPr>
              <a:t>= = </a:t>
            </a:r>
            <a:r>
              <a:rPr lang="zh-CN" altLang="en-US" sz="3200" b="1" dirty="0">
                <a:solidFill>
                  <a:srgbClr val="FF0000"/>
                </a:solidFill>
                <a:latin typeface="SimSun" charset="-122"/>
                <a:ea typeface="SimSun" charset="-122"/>
                <a:cs typeface="SimSun" charset="-122"/>
              </a:rPr>
              <a:t>关键字集合的大小</a:t>
            </a:r>
            <a:endParaRPr lang="zh-CN" altLang="en-US" sz="3200" dirty="0">
              <a:solidFill>
                <a:srgbClr val="FF0000"/>
              </a:solidFill>
              <a:latin typeface="SimSun" charset="-122"/>
              <a:ea typeface="SimSun" charset="-122"/>
              <a:cs typeface="SimSun" charset="-122"/>
            </a:endParaRPr>
          </a:p>
        </p:txBody>
      </p:sp>
      <p:sp>
        <p:nvSpPr>
          <p:cNvPr id="7"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9.3.2</a:t>
            </a:r>
            <a:r>
              <a:rPr lang="zh-CN" altLang="en-US" kern="0" dirty="0"/>
              <a:t> 哈希函数的构造方法</a:t>
            </a:r>
          </a:p>
        </p:txBody>
      </p:sp>
    </p:spTree>
    <p:extLst>
      <p:ext uri="{BB962C8B-B14F-4D97-AF65-F5344CB8AC3E}">
        <p14:creationId xmlns:p14="http://schemas.microsoft.com/office/powerpoint/2010/main" val="2097055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1554"/>
                                        </p:tgtEl>
                                        <p:attrNameLst>
                                          <p:attrName>style.visibility</p:attrName>
                                        </p:attrNameLst>
                                      </p:cBhvr>
                                      <p:to>
                                        <p:strVal val="visible"/>
                                      </p:to>
                                    </p:set>
                                    <p:animEffect transition="in" filter="strips(downRight)">
                                      <p:cBhvr>
                                        <p:cTn id="12" dur="300"/>
                                        <p:tgtEl>
                                          <p:spTgt spid="151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8"/>
                                        </p:tgtEl>
                                        <p:attrNameLst>
                                          <p:attrName>style.visibility</p:attrName>
                                        </p:attrNameLst>
                                      </p:cBhvr>
                                      <p:to>
                                        <p:strVal val="visible"/>
                                      </p:to>
                                    </p:set>
                                    <p:animEffect transition="in" filter="wipe(left)">
                                      <p:cBhvr>
                                        <p:cTn id="1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P spid="151558"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821296" y="1945102"/>
            <a:ext cx="8777431"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a:lnSpc>
                <a:spcPct val="140000"/>
              </a:lnSpc>
              <a:buClr>
                <a:schemeClr val="tx2"/>
              </a:buClr>
              <a:buFont typeface="Wingdings" charset="2"/>
              <a:buChar char="Ø"/>
              <a:defRPr/>
            </a:pPr>
            <a:r>
              <a:rPr lang="zh-CN" altLang="en-US" sz="3200" dirty="0">
                <a:solidFill>
                  <a:schemeClr val="bg2"/>
                </a:solidFill>
                <a:latin typeface="SimSun" charset="-122"/>
                <a:ea typeface="SimSun" charset="-122"/>
                <a:cs typeface="SimSun" charset="-122"/>
              </a:rPr>
              <a:t>假设关键字集合中的每个关键字都是由 </a:t>
            </a:r>
            <a:r>
              <a:rPr lang="en-US" altLang="zh-CN" sz="3200" dirty="0">
                <a:solidFill>
                  <a:schemeClr val="bg2"/>
                </a:solidFill>
                <a:latin typeface="SimSun" charset="-122"/>
                <a:ea typeface="SimSun" charset="-122"/>
                <a:cs typeface="SimSun" charset="-122"/>
              </a:rPr>
              <a:t>s </a:t>
            </a:r>
            <a:r>
              <a:rPr lang="zh-CN" altLang="en-US" sz="3200" dirty="0">
                <a:solidFill>
                  <a:schemeClr val="bg2"/>
                </a:solidFill>
                <a:latin typeface="SimSun" charset="-122"/>
                <a:ea typeface="SimSun" charset="-122"/>
                <a:cs typeface="SimSun" charset="-122"/>
              </a:rPr>
              <a:t>位数字组成 </a:t>
            </a:r>
            <a:r>
              <a:rPr lang="en-US" altLang="zh-CN" sz="3200" dirty="0">
                <a:solidFill>
                  <a:schemeClr val="bg2"/>
                </a:solidFill>
                <a:latin typeface="SimSun" charset="-122"/>
                <a:ea typeface="SimSun" charset="-122"/>
                <a:cs typeface="SimSun" charset="-122"/>
              </a:rPr>
              <a:t>(u1,u2, …, us)</a:t>
            </a:r>
            <a:r>
              <a:rPr lang="zh-CN" altLang="en-US" sz="3200" dirty="0">
                <a:solidFill>
                  <a:schemeClr val="bg2"/>
                </a:solidFill>
                <a:latin typeface="SimSun" charset="-122"/>
                <a:ea typeface="SimSun" charset="-122"/>
                <a:cs typeface="SimSun" charset="-122"/>
              </a:rPr>
              <a:t>，分析关键字集中的全体， 并从中提取</a:t>
            </a:r>
            <a:r>
              <a:rPr lang="zh-CN" altLang="en-US" sz="3200" dirty="0">
                <a:solidFill>
                  <a:srgbClr val="FF0000"/>
                </a:solidFill>
                <a:latin typeface="SimSun" charset="-122"/>
                <a:ea typeface="SimSun" charset="-122"/>
                <a:cs typeface="SimSun" charset="-122"/>
              </a:rPr>
              <a:t>分布均匀</a:t>
            </a:r>
            <a:r>
              <a:rPr lang="zh-CN" altLang="en-US" sz="3200" dirty="0">
                <a:solidFill>
                  <a:schemeClr val="bg2"/>
                </a:solidFill>
                <a:latin typeface="SimSun" charset="-122"/>
                <a:ea typeface="SimSun" charset="-122"/>
                <a:cs typeface="SimSun" charset="-122"/>
              </a:rPr>
              <a:t>的若干位或它们的组合作为地址</a:t>
            </a:r>
            <a:endParaRPr lang="en-US" altLang="zh-CN" sz="3200" dirty="0">
              <a:solidFill>
                <a:srgbClr val="FF0000"/>
              </a:solidFill>
              <a:latin typeface="Times New Roman" charset="0"/>
              <a:ea typeface="Times New Roman" charset="0"/>
              <a:cs typeface="Times New Roman" charset="0"/>
            </a:endParaRPr>
          </a:p>
        </p:txBody>
      </p:sp>
      <p:sp>
        <p:nvSpPr>
          <p:cNvPr id="151555" name="Text Box 3"/>
          <p:cNvSpPr txBox="1">
            <a:spLocks noChangeArrowheads="1"/>
          </p:cNvSpPr>
          <p:nvPr/>
        </p:nvSpPr>
        <p:spPr bwMode="auto">
          <a:xfrm>
            <a:off x="1327680" y="1448536"/>
            <a:ext cx="28632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dirty="0">
                <a:latin typeface="SimSun" charset="-122"/>
                <a:ea typeface="SimSun" charset="-122"/>
                <a:cs typeface="SimSun" charset="-122"/>
              </a:rPr>
              <a:t>2.</a:t>
            </a:r>
            <a:r>
              <a:rPr lang="en-US" altLang="zh-CN" sz="3200" dirty="0">
                <a:latin typeface="SimSun" charset="-122"/>
                <a:ea typeface="SimSun" charset="-122"/>
                <a:cs typeface="SimSun" charset="-122"/>
              </a:rPr>
              <a:t> </a:t>
            </a:r>
            <a:r>
              <a:rPr lang="zh-CN" altLang="en-US" sz="3200" b="1" dirty="0">
                <a:latin typeface="SimSun" charset="-122"/>
                <a:ea typeface="SimSun" charset="-122"/>
                <a:cs typeface="SimSun" charset="-122"/>
              </a:rPr>
              <a:t>数字分析法</a:t>
            </a:r>
            <a:endParaRPr lang="zh-CN" altLang="en-US" sz="1400" dirty="0">
              <a:latin typeface="SimSun" charset="-122"/>
              <a:ea typeface="SimSun" charset="-122"/>
              <a:cs typeface="SimSun" charset="-122"/>
            </a:endParaRPr>
          </a:p>
        </p:txBody>
      </p:sp>
      <p:sp>
        <p:nvSpPr>
          <p:cNvPr id="151558" name="Rectangle 6"/>
          <p:cNvSpPr>
            <a:spLocks noChangeArrowheads="1"/>
          </p:cNvSpPr>
          <p:nvPr/>
        </p:nvSpPr>
        <p:spPr bwMode="auto">
          <a:xfrm>
            <a:off x="1327680" y="5088151"/>
            <a:ext cx="11160021" cy="1368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40000"/>
              </a:lnSpc>
              <a:buClr>
                <a:schemeClr val="tx2"/>
              </a:buClr>
              <a:defRPr/>
            </a:pPr>
            <a:r>
              <a:rPr lang="zh-CN" altLang="en-US" sz="3200" b="1" dirty="0">
                <a:solidFill>
                  <a:schemeClr val="bg2"/>
                </a:solidFill>
                <a:latin typeface="SimSun" charset="-122"/>
                <a:ea typeface="SimSun" charset="-122"/>
                <a:cs typeface="SimSun" charset="-122"/>
              </a:rPr>
              <a:t>此法仅适合于：</a:t>
            </a:r>
          </a:p>
          <a:p>
            <a:pPr>
              <a:lnSpc>
                <a:spcPct val="140000"/>
              </a:lnSpc>
              <a:defRPr/>
            </a:pPr>
            <a:r>
              <a:rPr lang="zh-CN" altLang="en-US" sz="3200" b="1" dirty="0">
                <a:solidFill>
                  <a:srgbClr val="FF0000"/>
                </a:solidFill>
                <a:latin typeface="SimSun" charset="-122"/>
                <a:ea typeface="SimSun" charset="-122"/>
                <a:cs typeface="SimSun" charset="-122"/>
              </a:rPr>
              <a:t>能预先估计出全体关键字的每一位上各种数字出现的频度。</a:t>
            </a:r>
            <a:endParaRPr lang="zh-CN" altLang="en-US" sz="3200" dirty="0">
              <a:solidFill>
                <a:srgbClr val="FF0000"/>
              </a:solidFill>
              <a:latin typeface="SimSun" charset="-122"/>
              <a:ea typeface="SimSun" charset="-122"/>
              <a:cs typeface="SimSun" charset="-122"/>
            </a:endParaRPr>
          </a:p>
        </p:txBody>
      </p:sp>
      <p:sp>
        <p:nvSpPr>
          <p:cNvPr id="7"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9.3.2</a:t>
            </a:r>
            <a:r>
              <a:rPr lang="zh-CN" altLang="en-US" kern="0" dirty="0"/>
              <a:t> 哈希函数的构造方法</a:t>
            </a:r>
          </a:p>
        </p:txBody>
      </p:sp>
    </p:spTree>
    <p:extLst>
      <p:ext uri="{BB962C8B-B14F-4D97-AF65-F5344CB8AC3E}">
        <p14:creationId xmlns:p14="http://schemas.microsoft.com/office/powerpoint/2010/main" val="1943328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1554"/>
                                        </p:tgtEl>
                                        <p:attrNameLst>
                                          <p:attrName>style.visibility</p:attrName>
                                        </p:attrNameLst>
                                      </p:cBhvr>
                                      <p:to>
                                        <p:strVal val="visible"/>
                                      </p:to>
                                    </p:set>
                                    <p:animEffect transition="in" filter="strips(downRight)">
                                      <p:cBhvr>
                                        <p:cTn id="12" dur="300"/>
                                        <p:tgtEl>
                                          <p:spTgt spid="151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8"/>
                                        </p:tgtEl>
                                        <p:attrNameLst>
                                          <p:attrName>style.visibility</p:attrName>
                                        </p:attrNameLst>
                                      </p:cBhvr>
                                      <p:to>
                                        <p:strVal val="visible"/>
                                      </p:to>
                                    </p:set>
                                    <p:animEffect transition="in" filter="wipe(left)">
                                      <p:cBhvr>
                                        <p:cTn id="1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P spid="151558"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Rectangle 6"/>
          <p:cNvSpPr>
            <a:spLocks noChangeArrowheads="1"/>
          </p:cNvSpPr>
          <p:nvPr/>
        </p:nvSpPr>
        <p:spPr bwMode="auto">
          <a:xfrm>
            <a:off x="1031979" y="1299923"/>
            <a:ext cx="3743221" cy="491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40000"/>
              </a:lnSpc>
              <a:buClr>
                <a:schemeClr val="tx2"/>
              </a:buClr>
              <a:defRPr/>
            </a:pPr>
            <a:r>
              <a:rPr lang="zh-CN" altLang="en-US" sz="3200" b="1" dirty="0">
                <a:solidFill>
                  <a:schemeClr val="bg2"/>
                </a:solidFill>
                <a:latin typeface="SimSun" charset="-122"/>
                <a:ea typeface="SimSun" charset="-122"/>
                <a:cs typeface="SimSun" charset="-122"/>
              </a:rPr>
              <a:t>生日年月日：</a:t>
            </a:r>
            <a:endParaRPr lang="en-US" altLang="zh-CN" sz="3200" b="1" dirty="0">
              <a:solidFill>
                <a:schemeClr val="bg2"/>
              </a:solidFill>
              <a:latin typeface="SimSun" charset="-122"/>
              <a:ea typeface="SimSun" charset="-122"/>
              <a:cs typeface="SimSun" charset="-122"/>
            </a:endParaRPr>
          </a:p>
          <a:p>
            <a:pPr eaLnBrk="1" hangingPunct="1">
              <a:lnSpc>
                <a:spcPct val="140000"/>
              </a:lnSpc>
              <a:buClr>
                <a:schemeClr val="tx2"/>
              </a:buClr>
              <a:defRPr/>
            </a:pPr>
            <a:r>
              <a:rPr lang="en-US" altLang="zh-CN" sz="3200" b="1" dirty="0">
                <a:solidFill>
                  <a:schemeClr val="bg2"/>
                </a:solidFill>
                <a:latin typeface="SimSun" charset="-122"/>
                <a:ea typeface="SimSun" charset="-122"/>
                <a:cs typeface="SimSun" charset="-122"/>
              </a:rPr>
              <a:t>20190608</a:t>
            </a:r>
          </a:p>
          <a:p>
            <a:pPr eaLnBrk="1" hangingPunct="1">
              <a:lnSpc>
                <a:spcPct val="140000"/>
              </a:lnSpc>
              <a:buClr>
                <a:schemeClr val="tx2"/>
              </a:buClr>
              <a:defRPr/>
            </a:pPr>
            <a:r>
              <a:rPr lang="en-US" altLang="zh-CN" sz="3200" b="1" dirty="0">
                <a:solidFill>
                  <a:schemeClr val="bg2"/>
                </a:solidFill>
                <a:latin typeface="SimSun" charset="-122"/>
                <a:ea typeface="SimSun" charset="-122"/>
                <a:cs typeface="SimSun" charset="-122"/>
              </a:rPr>
              <a:t>19940207</a:t>
            </a:r>
          </a:p>
          <a:p>
            <a:pPr eaLnBrk="1" hangingPunct="1">
              <a:lnSpc>
                <a:spcPct val="140000"/>
              </a:lnSpc>
              <a:buClr>
                <a:schemeClr val="tx2"/>
              </a:buClr>
              <a:defRPr/>
            </a:pPr>
            <a:r>
              <a:rPr lang="en-US" altLang="zh-CN" sz="3200" b="1" dirty="0">
                <a:solidFill>
                  <a:schemeClr val="bg2"/>
                </a:solidFill>
                <a:latin typeface="SimSun" charset="-122"/>
                <a:ea typeface="SimSun" charset="-122"/>
                <a:cs typeface="SimSun" charset="-122"/>
              </a:rPr>
              <a:t>19930109</a:t>
            </a:r>
          </a:p>
          <a:p>
            <a:pPr eaLnBrk="1" hangingPunct="1">
              <a:lnSpc>
                <a:spcPct val="140000"/>
              </a:lnSpc>
              <a:buClr>
                <a:schemeClr val="tx2"/>
              </a:buClr>
              <a:defRPr/>
            </a:pPr>
            <a:r>
              <a:rPr lang="en-US" altLang="zh-CN" sz="3200" b="1" dirty="0">
                <a:solidFill>
                  <a:schemeClr val="bg2"/>
                </a:solidFill>
                <a:latin typeface="SimSun" charset="-122"/>
                <a:ea typeface="SimSun" charset="-122"/>
                <a:cs typeface="SimSun" charset="-122"/>
              </a:rPr>
              <a:t>19870402</a:t>
            </a:r>
          </a:p>
          <a:p>
            <a:pPr eaLnBrk="1" hangingPunct="1">
              <a:lnSpc>
                <a:spcPct val="140000"/>
              </a:lnSpc>
              <a:buClr>
                <a:schemeClr val="tx2"/>
              </a:buClr>
              <a:defRPr/>
            </a:pPr>
            <a:r>
              <a:rPr lang="en-US" altLang="zh-CN" sz="3200" b="1" dirty="0">
                <a:solidFill>
                  <a:schemeClr val="bg2"/>
                </a:solidFill>
                <a:latin typeface="SimSun" charset="-122"/>
                <a:ea typeface="SimSun" charset="-122"/>
                <a:cs typeface="SimSun" charset="-122"/>
              </a:rPr>
              <a:t>19760504</a:t>
            </a:r>
          </a:p>
          <a:p>
            <a:pPr eaLnBrk="1" hangingPunct="1">
              <a:lnSpc>
                <a:spcPct val="140000"/>
              </a:lnSpc>
              <a:buClr>
                <a:schemeClr val="tx2"/>
              </a:buClr>
              <a:defRPr/>
            </a:pPr>
            <a:r>
              <a:rPr lang="en-US" altLang="zh-CN" sz="3200" b="1" dirty="0">
                <a:solidFill>
                  <a:schemeClr val="bg2"/>
                </a:solidFill>
                <a:latin typeface="SimSun" charset="-122"/>
                <a:ea typeface="SimSun" charset="-122"/>
                <a:cs typeface="SimSun" charset="-122"/>
              </a:rPr>
              <a:t>……</a:t>
            </a:r>
          </a:p>
        </p:txBody>
      </p:sp>
      <p:sp>
        <p:nvSpPr>
          <p:cNvPr id="7"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9.3.2</a:t>
            </a:r>
            <a:r>
              <a:rPr lang="zh-CN" altLang="en-US" kern="0" dirty="0"/>
              <a:t> 哈希函数的构造方法</a:t>
            </a:r>
          </a:p>
        </p:txBody>
      </p:sp>
      <p:sp>
        <p:nvSpPr>
          <p:cNvPr id="6" name="Rectangle 6"/>
          <p:cNvSpPr>
            <a:spLocks noChangeArrowheads="1"/>
          </p:cNvSpPr>
          <p:nvPr/>
        </p:nvSpPr>
        <p:spPr bwMode="auto">
          <a:xfrm>
            <a:off x="5184879" y="3368181"/>
            <a:ext cx="5259284" cy="678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40000"/>
              </a:lnSpc>
              <a:buClr>
                <a:schemeClr val="tx2"/>
              </a:buClr>
              <a:defRPr/>
            </a:pPr>
            <a:r>
              <a:rPr lang="zh-CN" altLang="en-US" sz="3200" b="1" dirty="0">
                <a:solidFill>
                  <a:srgbClr val="FF0000"/>
                </a:solidFill>
                <a:latin typeface="SimSun" charset="-122"/>
                <a:ea typeface="SimSun" charset="-122"/>
                <a:cs typeface="SimSun" charset="-122"/>
              </a:rPr>
              <a:t>可取第</a:t>
            </a:r>
            <a:r>
              <a:rPr lang="en-US" altLang="zh-CN" sz="3200" b="1" dirty="0">
                <a:solidFill>
                  <a:srgbClr val="FF0000"/>
                </a:solidFill>
                <a:latin typeface="SimSun" charset="-122"/>
                <a:ea typeface="SimSun" charset="-122"/>
                <a:cs typeface="SimSun" charset="-122"/>
              </a:rPr>
              <a:t>6</a:t>
            </a:r>
            <a:r>
              <a:rPr lang="zh-CN" altLang="en-US" sz="3200" b="1" dirty="0">
                <a:solidFill>
                  <a:srgbClr val="FF0000"/>
                </a:solidFill>
                <a:latin typeface="SimSun" charset="-122"/>
                <a:ea typeface="SimSun" charset="-122"/>
                <a:cs typeface="SimSun" charset="-122"/>
              </a:rPr>
              <a:t>位，第</a:t>
            </a:r>
            <a:r>
              <a:rPr lang="en-US" altLang="zh-CN" sz="3200" b="1" dirty="0">
                <a:solidFill>
                  <a:srgbClr val="FF0000"/>
                </a:solidFill>
                <a:latin typeface="SimSun" charset="-122"/>
                <a:ea typeface="SimSun" charset="-122"/>
                <a:cs typeface="SimSun" charset="-122"/>
              </a:rPr>
              <a:t>8</a:t>
            </a:r>
            <a:r>
              <a:rPr lang="zh-CN" altLang="en-US" sz="3200" b="1" dirty="0">
                <a:solidFill>
                  <a:srgbClr val="FF0000"/>
                </a:solidFill>
                <a:latin typeface="SimSun" charset="-122"/>
                <a:ea typeface="SimSun" charset="-122"/>
                <a:cs typeface="SimSun" charset="-122"/>
              </a:rPr>
              <a:t>位作为地址</a:t>
            </a:r>
            <a:endParaRPr lang="en-US" altLang="zh-CN" sz="3200" b="1" dirty="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1978763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wipe(left)">
                                      <p:cBhvr>
                                        <p:cTn id="7" dur="500"/>
                                        <p:tgtEl>
                                          <p:spTgt spid="1515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autoUpdateAnimBg="0"/>
      <p:bldP spid="6"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821296" y="1945102"/>
            <a:ext cx="8777431" cy="2773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a:lnSpc>
                <a:spcPct val="140000"/>
              </a:lnSpc>
              <a:buClr>
                <a:schemeClr val="tx2"/>
              </a:buClr>
              <a:buFont typeface="Wingdings" charset="2"/>
              <a:buChar char="Ø"/>
              <a:defRPr/>
            </a:pPr>
            <a:r>
              <a:rPr lang="zh-CN" altLang="en-US" sz="3200" dirty="0">
                <a:solidFill>
                  <a:schemeClr val="bg2"/>
                </a:solidFill>
                <a:latin typeface="SimSun" charset="-122"/>
                <a:ea typeface="SimSun" charset="-122"/>
                <a:cs typeface="SimSun" charset="-122"/>
              </a:rPr>
              <a:t>以关键字的平方值的中间几位作为存储地址。求“关键字的平方值” 的目的是“扩大差别” 。</a:t>
            </a:r>
          </a:p>
          <a:p>
            <a:pPr marL="457200" indent="-457200">
              <a:lnSpc>
                <a:spcPct val="140000"/>
              </a:lnSpc>
              <a:buClr>
                <a:schemeClr val="tx2"/>
              </a:buClr>
              <a:buFont typeface="Wingdings" charset="2"/>
              <a:buChar char="Ø"/>
              <a:defRPr/>
            </a:pPr>
            <a:endParaRPr lang="en-US" altLang="zh-CN" sz="3200" dirty="0">
              <a:solidFill>
                <a:srgbClr val="FF0000"/>
              </a:solidFill>
              <a:latin typeface="Times New Roman" charset="0"/>
              <a:ea typeface="Times New Roman" charset="0"/>
              <a:cs typeface="Times New Roman" charset="0"/>
            </a:endParaRPr>
          </a:p>
        </p:txBody>
      </p:sp>
      <p:sp>
        <p:nvSpPr>
          <p:cNvPr id="151555" name="Text Box 3"/>
          <p:cNvSpPr txBox="1">
            <a:spLocks noChangeArrowheads="1"/>
          </p:cNvSpPr>
          <p:nvPr/>
        </p:nvSpPr>
        <p:spPr bwMode="auto">
          <a:xfrm>
            <a:off x="1327680" y="1448536"/>
            <a:ext cx="28520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dirty="0">
                <a:latin typeface="SimSun" charset="-122"/>
                <a:ea typeface="SimSun" charset="-122"/>
                <a:cs typeface="SimSun" charset="-122"/>
              </a:rPr>
              <a:t>3.</a:t>
            </a:r>
            <a:r>
              <a:rPr lang="en-US" altLang="zh-CN" sz="3200" dirty="0">
                <a:latin typeface="SimSun" charset="-122"/>
                <a:ea typeface="SimSun" charset="-122"/>
                <a:cs typeface="SimSun" charset="-122"/>
              </a:rPr>
              <a:t> </a:t>
            </a:r>
            <a:r>
              <a:rPr lang="zh-CN" altLang="en-US" sz="3200" b="1" dirty="0">
                <a:latin typeface="SimSun" charset="-122"/>
                <a:ea typeface="SimSun" charset="-122"/>
                <a:cs typeface="SimSun" charset="-122"/>
              </a:rPr>
              <a:t>平方取中法</a:t>
            </a:r>
            <a:endParaRPr lang="zh-CN" altLang="en-US" sz="1400" dirty="0">
              <a:latin typeface="SimSun" charset="-122"/>
              <a:ea typeface="SimSun" charset="-122"/>
              <a:cs typeface="SimSun" charset="-122"/>
            </a:endParaRPr>
          </a:p>
        </p:txBody>
      </p:sp>
      <p:sp>
        <p:nvSpPr>
          <p:cNvPr id="151558" name="Rectangle 6"/>
          <p:cNvSpPr>
            <a:spLocks noChangeArrowheads="1"/>
          </p:cNvSpPr>
          <p:nvPr/>
        </p:nvSpPr>
        <p:spPr bwMode="auto">
          <a:xfrm>
            <a:off x="1501487" y="4479918"/>
            <a:ext cx="11160021"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40000"/>
              </a:lnSpc>
              <a:buClr>
                <a:schemeClr val="tx2"/>
              </a:buClr>
              <a:defRPr/>
            </a:pPr>
            <a:r>
              <a:rPr lang="zh-CN" altLang="en-US" sz="3200" b="1" dirty="0">
                <a:solidFill>
                  <a:schemeClr val="bg2"/>
                </a:solidFill>
                <a:latin typeface="SimSun" charset="-122"/>
                <a:ea typeface="SimSun" charset="-122"/>
                <a:cs typeface="SimSun" charset="-122"/>
              </a:rPr>
              <a:t>此法仅适合于：</a:t>
            </a:r>
          </a:p>
          <a:p>
            <a:pPr>
              <a:lnSpc>
                <a:spcPct val="140000"/>
              </a:lnSpc>
              <a:defRPr/>
            </a:pPr>
            <a:r>
              <a:rPr lang="zh-CN" altLang="en-US" sz="3200" dirty="0">
                <a:solidFill>
                  <a:srgbClr val="FF0000"/>
                </a:solidFill>
                <a:ea typeface="楷体_GB2312" charset="0"/>
              </a:rPr>
              <a:t>关键字中的每一位都有某些数字重复出现频度很高的现象</a:t>
            </a:r>
            <a:r>
              <a:rPr lang="zh-CN" altLang="en-US" sz="3200" dirty="0">
                <a:solidFill>
                  <a:srgbClr val="A50021"/>
                </a:solidFill>
                <a:ea typeface="楷体_GB2312" charset="0"/>
              </a:rPr>
              <a:t>。</a:t>
            </a:r>
            <a:endParaRPr lang="zh-CN" altLang="en-US" sz="3200" dirty="0">
              <a:solidFill>
                <a:srgbClr val="FF0000"/>
              </a:solidFill>
              <a:latin typeface="SimSun" charset="-122"/>
              <a:ea typeface="SimSun" charset="-122"/>
              <a:cs typeface="SimSun" charset="-122"/>
            </a:endParaRPr>
          </a:p>
        </p:txBody>
      </p:sp>
      <p:sp>
        <p:nvSpPr>
          <p:cNvPr id="7"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9.3.2</a:t>
            </a:r>
            <a:r>
              <a:rPr lang="zh-CN" altLang="en-US" kern="0" dirty="0"/>
              <a:t> 哈希函数的构造方法</a:t>
            </a:r>
          </a:p>
        </p:txBody>
      </p:sp>
    </p:spTree>
    <p:extLst>
      <p:ext uri="{BB962C8B-B14F-4D97-AF65-F5344CB8AC3E}">
        <p14:creationId xmlns:p14="http://schemas.microsoft.com/office/powerpoint/2010/main" val="13169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1554"/>
                                        </p:tgtEl>
                                        <p:attrNameLst>
                                          <p:attrName>style.visibility</p:attrName>
                                        </p:attrNameLst>
                                      </p:cBhvr>
                                      <p:to>
                                        <p:strVal val="visible"/>
                                      </p:to>
                                    </p:set>
                                    <p:animEffect transition="in" filter="strips(downRight)">
                                      <p:cBhvr>
                                        <p:cTn id="12" dur="300"/>
                                        <p:tgtEl>
                                          <p:spTgt spid="151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8"/>
                                        </p:tgtEl>
                                        <p:attrNameLst>
                                          <p:attrName>style.visibility</p:attrName>
                                        </p:attrNameLst>
                                      </p:cBhvr>
                                      <p:to>
                                        <p:strVal val="visible"/>
                                      </p:to>
                                    </p:set>
                                    <p:animEffect transition="in" filter="wipe(left)">
                                      <p:cBhvr>
                                        <p:cTn id="1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P spid="151558"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p:cNvSpPr txBox="1">
            <a:spLocks noChangeArrowheads="1"/>
          </p:cNvSpPr>
          <p:nvPr/>
        </p:nvSpPr>
        <p:spPr bwMode="auto">
          <a:xfrm>
            <a:off x="1327680" y="1448536"/>
            <a:ext cx="10054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dirty="0">
                <a:latin typeface="SimSun" charset="-122"/>
                <a:ea typeface="SimSun" charset="-122"/>
                <a:cs typeface="SimSun" charset="-122"/>
              </a:rPr>
              <a:t>例：</a:t>
            </a:r>
            <a:endParaRPr lang="zh-CN" altLang="en-US" sz="1400" dirty="0">
              <a:latin typeface="SimSun" charset="-122"/>
              <a:ea typeface="SimSun" charset="-122"/>
              <a:cs typeface="SimSun" charset="-122"/>
            </a:endParaRPr>
          </a:p>
        </p:txBody>
      </p:sp>
      <p:sp>
        <p:nvSpPr>
          <p:cNvPr id="7"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9.3.2</a:t>
            </a:r>
            <a:r>
              <a:rPr lang="zh-CN" altLang="en-US" kern="0" dirty="0"/>
              <a:t> 哈希函数的构造方法</a:t>
            </a:r>
          </a:p>
        </p:txBody>
      </p:sp>
      <p:pic>
        <p:nvPicPr>
          <p:cNvPr id="2" name="图片 1"/>
          <p:cNvPicPr>
            <a:picLocks noChangeAspect="1"/>
          </p:cNvPicPr>
          <p:nvPr/>
        </p:nvPicPr>
        <p:blipFill>
          <a:blip r:embed="rId2"/>
          <a:stretch>
            <a:fillRect/>
          </a:stretch>
        </p:blipFill>
        <p:spPr>
          <a:xfrm>
            <a:off x="2247899" y="2033310"/>
            <a:ext cx="8346167" cy="3195915"/>
          </a:xfrm>
          <a:prstGeom prst="rect">
            <a:avLst/>
          </a:prstGeom>
        </p:spPr>
      </p:pic>
    </p:spTree>
    <p:extLst>
      <p:ext uri="{BB962C8B-B14F-4D97-AF65-F5344CB8AC3E}">
        <p14:creationId xmlns:p14="http://schemas.microsoft.com/office/powerpoint/2010/main" val="31324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821296" y="1945102"/>
            <a:ext cx="8777431"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lvl="2" indent="-457200">
              <a:lnSpc>
                <a:spcPct val="140000"/>
              </a:lnSpc>
              <a:buClr>
                <a:schemeClr val="tx2"/>
              </a:buClr>
              <a:buFont typeface="Wingdings" charset="2"/>
              <a:buChar char="Ø"/>
              <a:defRPr/>
            </a:pPr>
            <a:r>
              <a:rPr lang="zh-CN" altLang="en-US" sz="3200" dirty="0">
                <a:solidFill>
                  <a:schemeClr val="bg2"/>
                </a:solidFill>
                <a:latin typeface="SimSun" charset="-122"/>
                <a:ea typeface="SimSun" charset="-122"/>
                <a:cs typeface="SimSun" charset="-122"/>
              </a:rPr>
              <a:t>将关键字</a:t>
            </a:r>
            <a:r>
              <a:rPr lang="zh-CN" altLang="en-US" sz="3200" dirty="0">
                <a:solidFill>
                  <a:srgbClr val="FF0000"/>
                </a:solidFill>
                <a:latin typeface="SimSun" charset="-122"/>
                <a:ea typeface="SimSun" charset="-122"/>
                <a:cs typeface="SimSun" charset="-122"/>
              </a:rPr>
              <a:t>分割</a:t>
            </a:r>
            <a:r>
              <a:rPr lang="zh-CN" altLang="en-US" sz="3200" dirty="0">
                <a:solidFill>
                  <a:schemeClr val="bg2"/>
                </a:solidFill>
                <a:latin typeface="SimSun" charset="-122"/>
                <a:ea typeface="SimSun" charset="-122"/>
                <a:cs typeface="SimSun" charset="-122"/>
              </a:rPr>
              <a:t>成若干部分，最后一部分位数可不同，然后取它们的</a:t>
            </a:r>
            <a:r>
              <a:rPr lang="zh-CN" altLang="en-US" sz="3200" dirty="0">
                <a:solidFill>
                  <a:srgbClr val="FF0000"/>
                </a:solidFill>
                <a:latin typeface="SimSun" charset="-122"/>
                <a:ea typeface="SimSun" charset="-122"/>
                <a:cs typeface="SimSun" charset="-122"/>
              </a:rPr>
              <a:t>叠加和</a:t>
            </a:r>
            <a:r>
              <a:rPr lang="en-US" altLang="zh-CN" sz="3200" dirty="0">
                <a:solidFill>
                  <a:srgbClr val="FF0000"/>
                </a:solidFill>
                <a:latin typeface="SimSun" charset="-122"/>
                <a:ea typeface="SimSun" charset="-122"/>
                <a:cs typeface="SimSun" charset="-122"/>
              </a:rPr>
              <a:t>(</a:t>
            </a:r>
            <a:r>
              <a:rPr lang="zh-CN" altLang="en-US" sz="3200" dirty="0">
                <a:solidFill>
                  <a:srgbClr val="FF0000"/>
                </a:solidFill>
                <a:latin typeface="SimSun" charset="-122"/>
                <a:ea typeface="SimSun" charset="-122"/>
                <a:cs typeface="SimSun" charset="-122"/>
              </a:rPr>
              <a:t>舍去进位</a:t>
            </a:r>
            <a:r>
              <a:rPr lang="en-US" altLang="zh-CN" sz="3200" dirty="0">
                <a:solidFill>
                  <a:srgbClr val="FF0000"/>
                </a:solidFill>
                <a:latin typeface="SimSun" charset="-122"/>
                <a:ea typeface="SimSun" charset="-122"/>
                <a:cs typeface="SimSun" charset="-122"/>
              </a:rPr>
              <a:t>)</a:t>
            </a:r>
            <a:r>
              <a:rPr lang="zh-CN" altLang="en-US" sz="3200" dirty="0">
                <a:solidFill>
                  <a:schemeClr val="bg2"/>
                </a:solidFill>
                <a:latin typeface="SimSun" charset="-122"/>
                <a:ea typeface="SimSun" charset="-122"/>
                <a:cs typeface="SimSun" charset="-122"/>
              </a:rPr>
              <a:t>为哈希地址。有两种叠加处理的方法：</a:t>
            </a:r>
            <a:r>
              <a:rPr lang="zh-CN" altLang="en-US" sz="3200" dirty="0">
                <a:solidFill>
                  <a:srgbClr val="FF0000"/>
                </a:solidFill>
                <a:latin typeface="SimSun" charset="-122"/>
                <a:ea typeface="SimSun" charset="-122"/>
                <a:cs typeface="SimSun" charset="-122"/>
              </a:rPr>
              <a:t>移位叠加和间界叠加</a:t>
            </a:r>
            <a:r>
              <a:rPr lang="zh-CN" altLang="en-US" sz="3200" dirty="0">
                <a:solidFill>
                  <a:schemeClr val="bg2"/>
                </a:solidFill>
                <a:latin typeface="SimSun" charset="-122"/>
                <a:ea typeface="SimSun" charset="-122"/>
                <a:cs typeface="SimSun" charset="-122"/>
              </a:rPr>
              <a:t>。</a:t>
            </a:r>
          </a:p>
          <a:p>
            <a:pPr marL="457200" indent="-457200">
              <a:lnSpc>
                <a:spcPct val="140000"/>
              </a:lnSpc>
              <a:buClr>
                <a:schemeClr val="tx2"/>
              </a:buClr>
              <a:buFont typeface="Wingdings" charset="2"/>
              <a:buChar char="Ø"/>
              <a:defRPr/>
            </a:pPr>
            <a:endParaRPr lang="zh-CN" altLang="en-US" sz="3200" dirty="0">
              <a:solidFill>
                <a:schemeClr val="bg2"/>
              </a:solidFill>
              <a:latin typeface="SimSun" charset="-122"/>
              <a:ea typeface="SimSun" charset="-122"/>
              <a:cs typeface="SimSun" charset="-122"/>
            </a:endParaRPr>
          </a:p>
          <a:p>
            <a:pPr marL="457200" indent="-457200">
              <a:lnSpc>
                <a:spcPct val="140000"/>
              </a:lnSpc>
              <a:buClr>
                <a:schemeClr val="tx2"/>
              </a:buClr>
              <a:buFont typeface="Wingdings" charset="2"/>
              <a:buChar char="Ø"/>
              <a:defRPr/>
            </a:pPr>
            <a:endParaRPr lang="en-US" altLang="zh-CN" sz="3200" dirty="0">
              <a:solidFill>
                <a:srgbClr val="FF0000"/>
              </a:solidFill>
              <a:latin typeface="Times New Roman" charset="0"/>
              <a:ea typeface="Times New Roman" charset="0"/>
              <a:cs typeface="Times New Roman" charset="0"/>
            </a:endParaRPr>
          </a:p>
        </p:txBody>
      </p:sp>
      <p:sp>
        <p:nvSpPr>
          <p:cNvPr id="151555" name="Text Box 3"/>
          <p:cNvSpPr txBox="1">
            <a:spLocks noChangeArrowheads="1"/>
          </p:cNvSpPr>
          <p:nvPr/>
        </p:nvSpPr>
        <p:spPr bwMode="auto">
          <a:xfrm>
            <a:off x="1327680" y="1448536"/>
            <a:ext cx="20313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dirty="0">
                <a:latin typeface="SimSun" charset="-122"/>
                <a:ea typeface="SimSun" charset="-122"/>
                <a:cs typeface="SimSun" charset="-122"/>
              </a:rPr>
              <a:t>4.</a:t>
            </a:r>
            <a:r>
              <a:rPr lang="en-US" altLang="zh-CN" sz="3200" dirty="0">
                <a:latin typeface="SimSun" charset="-122"/>
                <a:ea typeface="SimSun" charset="-122"/>
                <a:cs typeface="SimSun" charset="-122"/>
              </a:rPr>
              <a:t> </a:t>
            </a:r>
            <a:r>
              <a:rPr lang="zh-CN" altLang="en-US" sz="3200" b="1" dirty="0">
                <a:latin typeface="SimSun" charset="-122"/>
                <a:ea typeface="SimSun" charset="-122"/>
                <a:cs typeface="SimSun" charset="-122"/>
              </a:rPr>
              <a:t>折叠法</a:t>
            </a:r>
            <a:endParaRPr lang="zh-CN" altLang="en-US" sz="1400" dirty="0">
              <a:latin typeface="SimSun" charset="-122"/>
              <a:ea typeface="SimSun" charset="-122"/>
              <a:cs typeface="SimSun" charset="-122"/>
            </a:endParaRPr>
          </a:p>
        </p:txBody>
      </p:sp>
      <p:sp>
        <p:nvSpPr>
          <p:cNvPr id="151558" name="Rectangle 6"/>
          <p:cNvSpPr>
            <a:spLocks noChangeArrowheads="1"/>
          </p:cNvSpPr>
          <p:nvPr/>
        </p:nvSpPr>
        <p:spPr bwMode="auto">
          <a:xfrm>
            <a:off x="1501487" y="4479918"/>
            <a:ext cx="11160021"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40000"/>
              </a:lnSpc>
              <a:buClr>
                <a:schemeClr val="tx2"/>
              </a:buClr>
              <a:defRPr/>
            </a:pPr>
            <a:r>
              <a:rPr lang="zh-CN" altLang="en-US" sz="3200" b="1" dirty="0">
                <a:solidFill>
                  <a:schemeClr val="bg2"/>
                </a:solidFill>
                <a:latin typeface="SimSun" charset="-122"/>
                <a:ea typeface="SimSun" charset="-122"/>
                <a:cs typeface="SimSun" charset="-122"/>
              </a:rPr>
              <a:t>此法仅适合于：</a:t>
            </a:r>
          </a:p>
          <a:p>
            <a:pPr>
              <a:lnSpc>
                <a:spcPct val="140000"/>
              </a:lnSpc>
              <a:defRPr/>
            </a:pPr>
            <a:r>
              <a:rPr lang="zh-CN" altLang="en-US" sz="3200" dirty="0">
                <a:solidFill>
                  <a:srgbClr val="FF0000"/>
                </a:solidFill>
                <a:ea typeface="楷体_GB2312" charset="0"/>
              </a:rPr>
              <a:t>关键字的位数特别多</a:t>
            </a:r>
            <a:r>
              <a:rPr lang="zh-CN" altLang="en-US" sz="3200" dirty="0">
                <a:solidFill>
                  <a:srgbClr val="A50021"/>
                </a:solidFill>
                <a:ea typeface="楷体_GB2312" charset="0"/>
              </a:rPr>
              <a:t>。</a:t>
            </a:r>
            <a:endParaRPr lang="zh-CN" altLang="en-US" sz="3200" dirty="0">
              <a:solidFill>
                <a:srgbClr val="FF0000"/>
              </a:solidFill>
              <a:latin typeface="SimSun" charset="-122"/>
              <a:ea typeface="SimSun" charset="-122"/>
              <a:cs typeface="SimSun" charset="-122"/>
            </a:endParaRPr>
          </a:p>
        </p:txBody>
      </p:sp>
      <p:sp>
        <p:nvSpPr>
          <p:cNvPr id="7"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9.3.2</a:t>
            </a:r>
            <a:r>
              <a:rPr lang="zh-CN" altLang="en-US" kern="0" dirty="0"/>
              <a:t> 哈希函数的构造方法</a:t>
            </a:r>
          </a:p>
        </p:txBody>
      </p:sp>
    </p:spTree>
    <p:extLst>
      <p:ext uri="{BB962C8B-B14F-4D97-AF65-F5344CB8AC3E}">
        <p14:creationId xmlns:p14="http://schemas.microsoft.com/office/powerpoint/2010/main" val="1700708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1554"/>
                                        </p:tgtEl>
                                        <p:attrNameLst>
                                          <p:attrName>style.visibility</p:attrName>
                                        </p:attrNameLst>
                                      </p:cBhvr>
                                      <p:to>
                                        <p:strVal val="visible"/>
                                      </p:to>
                                    </p:set>
                                    <p:animEffect transition="in" filter="strips(downRight)">
                                      <p:cBhvr>
                                        <p:cTn id="12" dur="300"/>
                                        <p:tgtEl>
                                          <p:spTgt spid="151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8"/>
                                        </p:tgtEl>
                                        <p:attrNameLst>
                                          <p:attrName>style.visibility</p:attrName>
                                        </p:attrNameLst>
                                      </p:cBhvr>
                                      <p:to>
                                        <p:strVal val="visible"/>
                                      </p:to>
                                    </p:set>
                                    <p:animEffect transition="in" filter="wipe(left)">
                                      <p:cBhvr>
                                        <p:cTn id="1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P spid="151558"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327680" y="2173846"/>
            <a:ext cx="10256404"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eaLnBrk="1" hangingPunct="1">
              <a:lnSpc>
                <a:spcPct val="140000"/>
              </a:lnSpc>
              <a:buClr>
                <a:schemeClr val="tx2"/>
              </a:buClr>
              <a:buFont typeface="Wingdings" charset="2"/>
              <a:buChar char="Ø"/>
              <a:defRPr/>
            </a:pPr>
            <a:r>
              <a:rPr lang="zh-CN" altLang="en-US" sz="3200" dirty="0">
                <a:solidFill>
                  <a:schemeClr val="bg2"/>
                </a:solidFill>
                <a:latin typeface="SimSun" charset="-122"/>
                <a:ea typeface="SimSun" charset="-122"/>
                <a:cs typeface="SimSun" charset="-122"/>
              </a:rPr>
              <a:t>哈希函数为</a:t>
            </a:r>
          </a:p>
          <a:p>
            <a:pPr marL="1371600" lvl="2" indent="-457200" eaLnBrk="1" hangingPunct="1">
              <a:lnSpc>
                <a:spcPct val="140000"/>
              </a:lnSpc>
              <a:buClr>
                <a:schemeClr val="tx2"/>
              </a:buClr>
              <a:buSzPct val="80000"/>
              <a:buFont typeface="Wingdings" charset="2"/>
              <a:buChar char="p"/>
              <a:defRPr/>
            </a:pPr>
            <a:r>
              <a:rPr lang="zh-CN" altLang="en-US" sz="3200" dirty="0">
                <a:solidFill>
                  <a:schemeClr val="bg2"/>
                </a:solidFill>
                <a:latin typeface="Times New Roman" charset="0"/>
                <a:ea typeface="Times New Roman" charset="0"/>
                <a:cs typeface="Times New Roman" charset="0"/>
              </a:rPr>
              <a:t> </a:t>
            </a:r>
            <a:r>
              <a:rPr lang="en-US" altLang="zh-CN" sz="3200" dirty="0">
                <a:solidFill>
                  <a:srgbClr val="FF0000"/>
                </a:solidFill>
                <a:latin typeface="Times New Roman" charset="0"/>
                <a:ea typeface="Times New Roman" charset="0"/>
                <a:cs typeface="Times New Roman" charset="0"/>
              </a:rPr>
              <a:t>H(key) = key </a:t>
            </a:r>
            <a:r>
              <a:rPr lang="zh-CN" altLang="en-US" sz="3200" dirty="0">
                <a:solidFill>
                  <a:srgbClr val="FF0000"/>
                </a:solidFill>
                <a:latin typeface="Times New Roman" charset="0"/>
                <a:ea typeface="Times New Roman" charset="0"/>
                <a:cs typeface="Times New Roman" charset="0"/>
              </a:rPr>
              <a:t> </a:t>
            </a:r>
            <a:r>
              <a:rPr lang="en-US" altLang="zh-CN" sz="3200" dirty="0">
                <a:solidFill>
                  <a:srgbClr val="FF0000"/>
                </a:solidFill>
                <a:latin typeface="Times New Roman" charset="0"/>
                <a:ea typeface="Times New Roman" charset="0"/>
                <a:cs typeface="Times New Roman" charset="0"/>
              </a:rPr>
              <a:t>MOD</a:t>
            </a:r>
            <a:r>
              <a:rPr lang="zh-CN" altLang="en-US" sz="3200" dirty="0">
                <a:solidFill>
                  <a:srgbClr val="FF0000"/>
                </a:solidFill>
                <a:latin typeface="Times New Roman" charset="0"/>
                <a:ea typeface="Times New Roman" charset="0"/>
                <a:cs typeface="Times New Roman" charset="0"/>
              </a:rPr>
              <a:t> </a:t>
            </a:r>
            <a:r>
              <a:rPr lang="en-US" altLang="zh-CN" sz="3200" dirty="0">
                <a:solidFill>
                  <a:srgbClr val="FF0000"/>
                </a:solidFill>
                <a:latin typeface="Times New Roman" charset="0"/>
                <a:ea typeface="Times New Roman" charset="0"/>
                <a:cs typeface="Times New Roman" charset="0"/>
              </a:rPr>
              <a:t>p</a:t>
            </a:r>
          </a:p>
          <a:p>
            <a:pPr marL="1371600" lvl="2" indent="-457200">
              <a:lnSpc>
                <a:spcPct val="140000"/>
              </a:lnSpc>
              <a:buClr>
                <a:schemeClr val="tx2"/>
              </a:buClr>
              <a:buSzPct val="80000"/>
              <a:buFont typeface="Wingdings" charset="2"/>
              <a:buChar char="p"/>
              <a:defRPr/>
            </a:pPr>
            <a:r>
              <a:rPr lang="zh-CN" altLang="en-US" sz="3200" dirty="0">
                <a:solidFill>
                  <a:srgbClr val="FF0000"/>
                </a:solidFill>
                <a:latin typeface="Times New Roman" charset="0"/>
                <a:ea typeface="Times New Roman" charset="0"/>
                <a:cs typeface="Times New Roman" charset="0"/>
              </a:rPr>
              <a:t> </a:t>
            </a:r>
            <a:r>
              <a:rPr lang="en-US" altLang="zh-CN" sz="3200" dirty="0">
                <a:solidFill>
                  <a:srgbClr val="FF0000"/>
                </a:solidFill>
                <a:latin typeface="Times New Roman" charset="0"/>
                <a:ea typeface="Times New Roman" charset="0"/>
                <a:cs typeface="Times New Roman" charset="0"/>
              </a:rPr>
              <a:t>p&lt;=m(</a:t>
            </a:r>
            <a:r>
              <a:rPr lang="zh-CN" altLang="en-US" sz="3200" dirty="0">
                <a:solidFill>
                  <a:srgbClr val="FF0000"/>
                </a:solidFill>
                <a:latin typeface="Times New Roman" charset="0"/>
                <a:ea typeface="Times New Roman" charset="0"/>
                <a:cs typeface="Times New Roman" charset="0"/>
              </a:rPr>
              <a:t>表长</a:t>
            </a:r>
            <a:r>
              <a:rPr lang="en-US" altLang="zh-CN" sz="3200" dirty="0">
                <a:solidFill>
                  <a:srgbClr val="FF0000"/>
                </a:solidFill>
                <a:latin typeface="Times New Roman" charset="0"/>
                <a:ea typeface="Times New Roman" charset="0"/>
                <a:cs typeface="Times New Roman" charset="0"/>
              </a:rPr>
              <a:t>)</a:t>
            </a:r>
            <a:r>
              <a:rPr lang="zh-CN" altLang="en-US" sz="3200" dirty="0">
                <a:solidFill>
                  <a:srgbClr val="FF0000"/>
                </a:solidFill>
                <a:latin typeface="Times New Roman" charset="0"/>
                <a:ea typeface="Times New Roman" charset="0"/>
                <a:cs typeface="Times New Roman" charset="0"/>
              </a:rPr>
              <a:t>，</a:t>
            </a:r>
            <a:r>
              <a:rPr lang="en-US" altLang="zh-CN" sz="3600" b="1" dirty="0">
                <a:solidFill>
                  <a:srgbClr val="FF6600"/>
                </a:solidFill>
                <a:latin typeface="SimSun" charset="-122"/>
                <a:ea typeface="SimSun" charset="-122"/>
                <a:cs typeface="SimSun" charset="-122"/>
              </a:rPr>
              <a:t> </a:t>
            </a:r>
            <a:r>
              <a:rPr lang="en-US" altLang="zh-CN" sz="3200" dirty="0">
                <a:solidFill>
                  <a:srgbClr val="FF0000"/>
                </a:solidFill>
                <a:latin typeface="SimSun" charset="-122"/>
                <a:ea typeface="SimSun" charset="-122"/>
                <a:cs typeface="SimSun" charset="-122"/>
              </a:rPr>
              <a:t>p </a:t>
            </a:r>
            <a:r>
              <a:rPr lang="zh-CN" altLang="en-US" sz="3200" dirty="0">
                <a:solidFill>
                  <a:srgbClr val="FF0000"/>
                </a:solidFill>
                <a:latin typeface="SimSun" charset="-122"/>
                <a:ea typeface="SimSun" charset="-122"/>
                <a:cs typeface="SimSun" charset="-122"/>
              </a:rPr>
              <a:t>应为不</a:t>
            </a:r>
            <a:r>
              <a:rPr lang="zh-CN" altLang="en-US" sz="3200" dirty="0" smtClean="0">
                <a:solidFill>
                  <a:srgbClr val="FF0000"/>
                </a:solidFill>
                <a:latin typeface="SimSun" charset="-122"/>
                <a:ea typeface="SimSun" charset="-122"/>
                <a:cs typeface="SimSun" charset="-122"/>
              </a:rPr>
              <a:t>大于</a:t>
            </a:r>
            <a:r>
              <a:rPr lang="en-US" altLang="zh-CN" sz="3200" dirty="0" smtClean="0">
                <a:solidFill>
                  <a:srgbClr val="FF0000"/>
                </a:solidFill>
                <a:latin typeface="SimSun" charset="-122"/>
                <a:ea typeface="SimSun" charset="-122"/>
                <a:cs typeface="SimSun" charset="-122"/>
              </a:rPr>
              <a:t>m</a:t>
            </a:r>
            <a:r>
              <a:rPr lang="zh-CN" altLang="en-US" sz="3200" dirty="0">
                <a:solidFill>
                  <a:srgbClr val="FF0000"/>
                </a:solidFill>
                <a:latin typeface="SimSun" charset="-122"/>
                <a:ea typeface="SimSun" charset="-122"/>
                <a:cs typeface="SimSun" charset="-122"/>
              </a:rPr>
              <a:t>的</a:t>
            </a:r>
            <a:r>
              <a:rPr lang="zh-CN" altLang="en-US" sz="3200" dirty="0" smtClean="0">
                <a:solidFill>
                  <a:srgbClr val="FF0000"/>
                </a:solidFill>
                <a:latin typeface="SimSun" charset="-122"/>
                <a:ea typeface="SimSun" charset="-122"/>
                <a:cs typeface="SimSun" charset="-122"/>
              </a:rPr>
              <a:t>最大的素数（最好是素数），或不</a:t>
            </a:r>
            <a:r>
              <a:rPr lang="zh-CN" altLang="en-US" sz="3200" dirty="0">
                <a:solidFill>
                  <a:srgbClr val="FF0000"/>
                </a:solidFill>
                <a:latin typeface="SimSun" charset="-122"/>
                <a:ea typeface="SimSun" charset="-122"/>
                <a:cs typeface="SimSun" charset="-122"/>
              </a:rPr>
              <a:t>含 </a:t>
            </a:r>
            <a:r>
              <a:rPr lang="en-US" altLang="zh-CN" sz="3200" dirty="0">
                <a:solidFill>
                  <a:srgbClr val="FF0000"/>
                </a:solidFill>
                <a:latin typeface="SimSun" charset="-122"/>
                <a:ea typeface="SimSun" charset="-122"/>
                <a:cs typeface="SimSun" charset="-122"/>
              </a:rPr>
              <a:t>20 </a:t>
            </a:r>
            <a:r>
              <a:rPr lang="zh-CN" altLang="en-US" sz="3200" dirty="0">
                <a:solidFill>
                  <a:srgbClr val="FF0000"/>
                </a:solidFill>
                <a:latin typeface="SimSun" charset="-122"/>
                <a:ea typeface="SimSun" charset="-122"/>
                <a:cs typeface="SimSun" charset="-122"/>
              </a:rPr>
              <a:t>以下的质</a:t>
            </a:r>
            <a:r>
              <a:rPr lang="zh-CN" altLang="en-US" sz="3200" dirty="0" smtClean="0">
                <a:solidFill>
                  <a:srgbClr val="FF0000"/>
                </a:solidFill>
                <a:latin typeface="SimSun" charset="-122"/>
                <a:ea typeface="SimSun" charset="-122"/>
                <a:cs typeface="SimSun" charset="-122"/>
              </a:rPr>
              <a:t>因子的合数</a:t>
            </a:r>
            <a:endParaRPr lang="zh-CN" altLang="en-US" sz="3200" dirty="0">
              <a:solidFill>
                <a:srgbClr val="FF0000"/>
              </a:solidFill>
              <a:latin typeface="SimSun" charset="-122"/>
              <a:ea typeface="SimSun" charset="-122"/>
              <a:cs typeface="SimSun" charset="-122"/>
            </a:endParaRPr>
          </a:p>
          <a:p>
            <a:pPr marL="1371600" lvl="2" indent="-457200" eaLnBrk="1" hangingPunct="1">
              <a:lnSpc>
                <a:spcPct val="140000"/>
              </a:lnSpc>
              <a:buClr>
                <a:schemeClr val="tx2"/>
              </a:buClr>
              <a:buSzPct val="80000"/>
              <a:buFont typeface="Wingdings" charset="2"/>
              <a:buChar char="p"/>
              <a:defRPr/>
            </a:pPr>
            <a:endParaRPr lang="en-US" altLang="zh-CN" sz="3200" dirty="0">
              <a:solidFill>
                <a:srgbClr val="FF0000"/>
              </a:solidFill>
              <a:latin typeface="SimSun" charset="-122"/>
              <a:ea typeface="SimSun" charset="-122"/>
              <a:cs typeface="SimSun" charset="-122"/>
            </a:endParaRPr>
          </a:p>
        </p:txBody>
      </p:sp>
      <p:sp>
        <p:nvSpPr>
          <p:cNvPr id="151555" name="Text Box 3"/>
          <p:cNvSpPr txBox="1">
            <a:spLocks noChangeArrowheads="1"/>
          </p:cNvSpPr>
          <p:nvPr/>
        </p:nvSpPr>
        <p:spPr bwMode="auto">
          <a:xfrm>
            <a:off x="1327680" y="1448536"/>
            <a:ext cx="28520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dirty="0">
                <a:latin typeface="SimSun" charset="-122"/>
                <a:ea typeface="SimSun" charset="-122"/>
                <a:cs typeface="SimSun" charset="-122"/>
              </a:rPr>
              <a:t>5.</a:t>
            </a:r>
            <a:r>
              <a:rPr lang="en-US" altLang="zh-CN" sz="3200" dirty="0">
                <a:latin typeface="SimSun" charset="-122"/>
                <a:ea typeface="SimSun" charset="-122"/>
                <a:cs typeface="SimSun" charset="-122"/>
              </a:rPr>
              <a:t> </a:t>
            </a:r>
            <a:r>
              <a:rPr lang="zh-CN" altLang="en-US" sz="3200" b="1" dirty="0">
                <a:latin typeface="SimSun" charset="-122"/>
                <a:ea typeface="SimSun" charset="-122"/>
                <a:cs typeface="SimSun" charset="-122"/>
              </a:rPr>
              <a:t>除留余数法</a:t>
            </a:r>
            <a:endParaRPr lang="zh-CN" altLang="en-US" sz="1400" dirty="0">
              <a:latin typeface="SimSun" charset="-122"/>
              <a:ea typeface="SimSun" charset="-122"/>
              <a:cs typeface="SimSun" charset="-122"/>
            </a:endParaRPr>
          </a:p>
        </p:txBody>
      </p:sp>
      <p:sp>
        <p:nvSpPr>
          <p:cNvPr id="7"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9.3.2</a:t>
            </a:r>
            <a:r>
              <a:rPr lang="zh-CN" altLang="en-US" kern="0" dirty="0"/>
              <a:t> 哈希函数的构造方法</a:t>
            </a:r>
          </a:p>
        </p:txBody>
      </p:sp>
      <p:sp>
        <p:nvSpPr>
          <p:cNvPr id="6" name="Rectangle 6"/>
          <p:cNvSpPr>
            <a:spLocks noChangeArrowheads="1"/>
          </p:cNvSpPr>
          <p:nvPr/>
        </p:nvSpPr>
        <p:spPr bwMode="auto">
          <a:xfrm>
            <a:off x="1501487" y="5120807"/>
            <a:ext cx="11160021" cy="678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40000"/>
              </a:lnSpc>
              <a:buClr>
                <a:schemeClr val="tx2"/>
              </a:buClr>
              <a:defRPr/>
            </a:pPr>
            <a:r>
              <a:rPr lang="zh-CN" altLang="en-US" sz="3200" b="1" dirty="0">
                <a:solidFill>
                  <a:schemeClr val="bg2"/>
                </a:solidFill>
                <a:latin typeface="SimSun" charset="-122"/>
                <a:ea typeface="SimSun" charset="-122"/>
                <a:cs typeface="SimSun" charset="-122"/>
              </a:rPr>
              <a:t>是最简单，最常用的方法</a:t>
            </a:r>
            <a:r>
              <a:rPr lang="zh-CN" altLang="en-US" sz="3200" dirty="0">
                <a:solidFill>
                  <a:srgbClr val="A50021"/>
                </a:solidFill>
                <a:ea typeface="楷体_GB2312" charset="0"/>
              </a:rPr>
              <a:t>。</a:t>
            </a:r>
            <a:endParaRPr lang="zh-CN" altLang="en-US" sz="3200" dirty="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822809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1554"/>
                                        </p:tgtEl>
                                        <p:attrNameLst>
                                          <p:attrName>style.visibility</p:attrName>
                                        </p:attrNameLst>
                                      </p:cBhvr>
                                      <p:to>
                                        <p:strVal val="visible"/>
                                      </p:to>
                                    </p:set>
                                    <p:animEffect transition="in" filter="strips(downRight)">
                                      <p:cBhvr>
                                        <p:cTn id="12" dur="300"/>
                                        <p:tgtEl>
                                          <p:spTgt spid="1515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P spid="6"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ChangeArrowheads="1"/>
          </p:cNvSpPr>
          <p:nvPr>
            <p:ph type="body" idx="1"/>
          </p:nvPr>
        </p:nvSpPr>
        <p:spPr>
          <a:xfrm>
            <a:off x="1414732" y="1310346"/>
            <a:ext cx="9851366" cy="1727200"/>
          </a:xfrm>
        </p:spPr>
        <p:txBody>
          <a:bodyPr/>
          <a:lstStyle/>
          <a:p>
            <a:pPr marL="0" indent="0">
              <a:lnSpc>
                <a:spcPct val="90000"/>
              </a:lnSpc>
              <a:buNone/>
            </a:pPr>
            <a:r>
              <a:rPr lang="zh-CN" altLang="en-US" b="1" dirty="0">
                <a:latin typeface="SimSun" charset="-122"/>
                <a:ea typeface="SimSun" charset="-122"/>
                <a:cs typeface="SimSun" charset="-122"/>
              </a:rPr>
              <a:t>例如</a:t>
            </a:r>
            <a:r>
              <a:rPr lang="en-US" altLang="zh-CN" b="1" dirty="0">
                <a:latin typeface="SimSun" charset="-122"/>
                <a:ea typeface="SimSun" charset="-122"/>
                <a:cs typeface="SimSun" charset="-122"/>
              </a:rPr>
              <a:t>:</a:t>
            </a:r>
            <a:r>
              <a:rPr lang="en-US" altLang="zh-CN" dirty="0">
                <a:latin typeface="SimSun" charset="-122"/>
                <a:ea typeface="SimSun" charset="-122"/>
                <a:cs typeface="SimSun" charset="-122"/>
              </a:rPr>
              <a:t>  </a:t>
            </a:r>
            <a:r>
              <a:rPr lang="zh-CN" altLang="en-US" dirty="0">
                <a:latin typeface="SimSun" charset="-122"/>
                <a:ea typeface="SimSun" charset="-122"/>
                <a:cs typeface="SimSun" charset="-122"/>
              </a:rPr>
              <a:t>关键字集合</a:t>
            </a:r>
            <a:r>
              <a:rPr lang="en-US" altLang="zh-CN" dirty="0">
                <a:latin typeface="Times New Roman" charset="0"/>
                <a:ea typeface="Times New Roman" charset="0"/>
                <a:cs typeface="Times New Roman" charset="0"/>
              </a:rPr>
              <a:t>{ 19, 01, 23, 14, 55, 68, 11, 82, 36 },</a:t>
            </a:r>
            <a:r>
              <a:rPr lang="en-US" altLang="zh-CN" dirty="0">
                <a:latin typeface="SimSun" charset="-122"/>
                <a:ea typeface="SimSun" charset="-122"/>
                <a:cs typeface="SimSun" charset="-122"/>
              </a:rPr>
              <a:t> </a:t>
            </a:r>
          </a:p>
          <a:p>
            <a:pPr marL="0" indent="0">
              <a:lnSpc>
                <a:spcPct val="90000"/>
              </a:lnSpc>
              <a:buNone/>
            </a:pPr>
            <a:r>
              <a:rPr lang="zh-CN" altLang="en-US" dirty="0">
                <a:latin typeface="SimSun" charset="-122"/>
                <a:ea typeface="SimSun" charset="-122"/>
                <a:cs typeface="SimSun" charset="-122"/>
              </a:rPr>
              <a:t>表长</a:t>
            </a:r>
            <a:r>
              <a:rPr lang="en-US" altLang="zh-CN" dirty="0">
                <a:latin typeface="SimSun" charset="-122"/>
                <a:ea typeface="SimSun" charset="-122"/>
                <a:cs typeface="SimSun" charset="-122"/>
              </a:rPr>
              <a:t>=11 </a:t>
            </a:r>
            <a:r>
              <a:rPr lang="zh-CN" altLang="en-US" dirty="0">
                <a:latin typeface="SimSun" charset="-122"/>
                <a:ea typeface="SimSun" charset="-122"/>
                <a:cs typeface="SimSun" charset="-122"/>
              </a:rPr>
              <a:t>用除留余数法，构造</a:t>
            </a:r>
            <a:r>
              <a:rPr lang="en-US" altLang="zh-CN" dirty="0">
                <a:latin typeface="SimSun" charset="-122"/>
                <a:ea typeface="SimSun" charset="-122"/>
                <a:cs typeface="SimSun" charset="-122"/>
              </a:rPr>
              <a:t>Hash</a:t>
            </a:r>
            <a:r>
              <a:rPr lang="zh-CN" altLang="en-US" dirty="0">
                <a:latin typeface="SimSun" charset="-122"/>
                <a:ea typeface="SimSun" charset="-122"/>
                <a:cs typeface="SimSun" charset="-122"/>
              </a:rPr>
              <a:t>函数。</a:t>
            </a:r>
          </a:p>
        </p:txBody>
      </p:sp>
      <p:sp>
        <p:nvSpPr>
          <p:cNvPr id="288772" name="Rectangle 4"/>
          <p:cNvSpPr>
            <a:spLocks noChangeArrowheads="1"/>
          </p:cNvSpPr>
          <p:nvPr/>
        </p:nvSpPr>
        <p:spPr bwMode="auto">
          <a:xfrm>
            <a:off x="2494169" y="2936763"/>
            <a:ext cx="61093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800" b="1" dirty="0">
                <a:solidFill>
                  <a:srgbClr val="A50021"/>
                </a:solidFill>
                <a:latin typeface="Times New Roman" charset="0"/>
                <a:ea typeface="Times New Roman" charset="0"/>
                <a:cs typeface="Times New Roman" charset="0"/>
              </a:rPr>
              <a:t>可设</a:t>
            </a:r>
            <a:r>
              <a:rPr lang="en-US" altLang="zh-CN" sz="2800" b="1" dirty="0">
                <a:solidFill>
                  <a:srgbClr val="A50021"/>
                </a:solidFill>
                <a:latin typeface="Times New Roman" charset="0"/>
                <a:ea typeface="Times New Roman" charset="0"/>
                <a:cs typeface="Times New Roman" charset="0"/>
              </a:rPr>
              <a:t>Hash</a:t>
            </a:r>
            <a:r>
              <a:rPr lang="zh-CN" altLang="en-US" sz="2800" b="1" dirty="0">
                <a:solidFill>
                  <a:srgbClr val="A50021"/>
                </a:solidFill>
                <a:latin typeface="SimSun" charset="-122"/>
                <a:ea typeface="SimSun" charset="-122"/>
                <a:cs typeface="SimSun" charset="-122"/>
              </a:rPr>
              <a:t>函数</a:t>
            </a:r>
            <a:r>
              <a:rPr lang="zh-CN" altLang="en-US" sz="2800" b="1" dirty="0">
                <a:solidFill>
                  <a:srgbClr val="A50021"/>
                </a:solidFill>
                <a:latin typeface="Times New Roman" charset="0"/>
                <a:ea typeface="Times New Roman" charset="0"/>
                <a:cs typeface="Times New Roman" charset="0"/>
              </a:rPr>
              <a:t>：</a:t>
            </a:r>
            <a:r>
              <a:rPr lang="en-US" altLang="zh-CN" sz="2800" b="1" dirty="0">
                <a:solidFill>
                  <a:srgbClr val="A50021"/>
                </a:solidFill>
                <a:latin typeface="Times New Roman" charset="0"/>
                <a:ea typeface="Times New Roman" charset="0"/>
                <a:cs typeface="Times New Roman" charset="0"/>
              </a:rPr>
              <a:t>H(key) = key MOD 11</a:t>
            </a:r>
          </a:p>
        </p:txBody>
      </p:sp>
      <p:graphicFrame>
        <p:nvGraphicFramePr>
          <p:cNvPr id="288867" name="Group 99"/>
          <p:cNvGraphicFramePr>
            <a:graphicFrameLocks noGrp="1"/>
          </p:cNvGraphicFramePr>
          <p:nvPr>
            <p:extLst>
              <p:ext uri="{D42A27DB-BD31-4B8C-83A1-F6EECF244321}">
                <p14:modId xmlns:p14="http://schemas.microsoft.com/office/powerpoint/2010/main" val="1221443719"/>
              </p:ext>
            </p:extLst>
          </p:nvPr>
        </p:nvGraphicFramePr>
        <p:xfrm>
          <a:off x="2711451" y="4118633"/>
          <a:ext cx="7343775" cy="1511300"/>
        </p:xfrm>
        <a:graphic>
          <a:graphicData uri="http://schemas.openxmlformats.org/drawingml/2006/table">
            <a:tbl>
              <a:tblPr/>
              <a:tblGrid>
                <a:gridCol w="815975">
                  <a:extLst>
                    <a:ext uri="{9D8B030D-6E8A-4147-A177-3AD203B41FA5}">
                      <a16:colId xmlns:a16="http://schemas.microsoft.com/office/drawing/2014/main" xmlns="" val="20000"/>
                    </a:ext>
                  </a:extLst>
                </a:gridCol>
                <a:gridCol w="815975">
                  <a:extLst>
                    <a:ext uri="{9D8B030D-6E8A-4147-A177-3AD203B41FA5}">
                      <a16:colId xmlns:a16="http://schemas.microsoft.com/office/drawing/2014/main" xmlns="" val="20001"/>
                    </a:ext>
                  </a:extLst>
                </a:gridCol>
                <a:gridCol w="815975">
                  <a:extLst>
                    <a:ext uri="{9D8B030D-6E8A-4147-A177-3AD203B41FA5}">
                      <a16:colId xmlns:a16="http://schemas.microsoft.com/office/drawing/2014/main" xmlns="" val="20002"/>
                    </a:ext>
                  </a:extLst>
                </a:gridCol>
                <a:gridCol w="815975">
                  <a:extLst>
                    <a:ext uri="{9D8B030D-6E8A-4147-A177-3AD203B41FA5}">
                      <a16:colId xmlns:a16="http://schemas.microsoft.com/office/drawing/2014/main" xmlns="" val="20003"/>
                    </a:ext>
                  </a:extLst>
                </a:gridCol>
                <a:gridCol w="815975">
                  <a:extLst>
                    <a:ext uri="{9D8B030D-6E8A-4147-A177-3AD203B41FA5}">
                      <a16:colId xmlns:a16="http://schemas.microsoft.com/office/drawing/2014/main" xmlns="" val="20004"/>
                    </a:ext>
                  </a:extLst>
                </a:gridCol>
                <a:gridCol w="815975">
                  <a:extLst>
                    <a:ext uri="{9D8B030D-6E8A-4147-A177-3AD203B41FA5}">
                      <a16:colId xmlns:a16="http://schemas.microsoft.com/office/drawing/2014/main" xmlns="" val="20005"/>
                    </a:ext>
                  </a:extLst>
                </a:gridCol>
                <a:gridCol w="815975">
                  <a:extLst>
                    <a:ext uri="{9D8B030D-6E8A-4147-A177-3AD203B41FA5}">
                      <a16:colId xmlns:a16="http://schemas.microsoft.com/office/drawing/2014/main" xmlns="" val="20006"/>
                    </a:ext>
                  </a:extLst>
                </a:gridCol>
                <a:gridCol w="815975">
                  <a:extLst>
                    <a:ext uri="{9D8B030D-6E8A-4147-A177-3AD203B41FA5}">
                      <a16:colId xmlns:a16="http://schemas.microsoft.com/office/drawing/2014/main" xmlns="" val="20007"/>
                    </a:ext>
                  </a:extLst>
                </a:gridCol>
                <a:gridCol w="815975">
                  <a:extLst>
                    <a:ext uri="{9D8B030D-6E8A-4147-A177-3AD203B41FA5}">
                      <a16:colId xmlns:a16="http://schemas.microsoft.com/office/drawing/2014/main" xmlns="" val="20008"/>
                    </a:ext>
                  </a:extLst>
                </a:gridCol>
              </a:tblGrid>
              <a:tr h="762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chemeClr val="tx1"/>
                          </a:solidFill>
                          <a:effectLst/>
                          <a:latin typeface="Times New Roman" charset="0"/>
                          <a:ea typeface="宋体"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chemeClr val="tx1"/>
                          </a:solidFill>
                          <a:effectLst/>
                          <a:latin typeface="Times New Roman" charset="0"/>
                          <a:ea typeface="宋体"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chemeClr val="tx1"/>
                          </a:solidFill>
                          <a:effectLst/>
                          <a:latin typeface="Times New Roman" charset="0"/>
                          <a:ea typeface="宋体"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chemeClr val="tx1"/>
                          </a:solidFill>
                          <a:effectLst/>
                          <a:latin typeface="Times New Roman" charset="0"/>
                          <a:ea typeface="宋体"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a:ln>
                            <a:noFill/>
                          </a:ln>
                          <a:solidFill>
                            <a:schemeClr val="tx1"/>
                          </a:solidFill>
                          <a:effectLst/>
                          <a:latin typeface="Times New Roman" charset="0"/>
                          <a:ea typeface="宋体"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a:ln>
                            <a:noFill/>
                          </a:ln>
                          <a:solidFill>
                            <a:schemeClr val="tx1"/>
                          </a:solidFill>
                          <a:effectLst/>
                          <a:latin typeface="Times New Roman" charset="0"/>
                          <a:ea typeface="宋体"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a:ln>
                            <a:noFill/>
                          </a:ln>
                          <a:solidFill>
                            <a:schemeClr val="tx1"/>
                          </a:solidFill>
                          <a:effectLst/>
                          <a:latin typeface="Times New Roman" charset="0"/>
                          <a:ea typeface="宋体"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a:ln>
                            <a:noFill/>
                          </a:ln>
                          <a:solidFill>
                            <a:schemeClr val="tx1"/>
                          </a:solidFill>
                          <a:effectLst/>
                          <a:latin typeface="Times New Roman" charset="0"/>
                          <a:ea typeface="宋体" charset="-122"/>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a:ln>
                            <a:noFill/>
                          </a:ln>
                          <a:solidFill>
                            <a:schemeClr val="tx1"/>
                          </a:solidFill>
                          <a:effectLst/>
                          <a:latin typeface="Times New Roman" charset="0"/>
                          <a:ea typeface="宋体"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493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rgbClr val="FF0000"/>
                          </a:solidFill>
                          <a:effectLst/>
                          <a:latin typeface="Times New Roman"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rgbClr val="FF0000"/>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rgbClr val="FF0000"/>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rgbClr val="FF0000"/>
                          </a:solidFill>
                          <a:effectLst/>
                          <a:latin typeface="Times New Roman"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rgbClr val="FF0000"/>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rgbClr val="FF0000"/>
                          </a:solidFill>
                          <a:effectLst/>
                          <a:latin typeface="Times New Roman"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rgbClr val="FF0000"/>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rgbClr val="FF0000"/>
                          </a:solidFill>
                          <a:effectLst/>
                          <a:latin typeface="Times New Roman"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rgbClr val="FF0000"/>
                          </a:solidFill>
                          <a:effectLst/>
                          <a:latin typeface="Times New Roman"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288868" name="Rectangle 100"/>
          <p:cNvSpPr>
            <a:spLocks noChangeArrowheads="1"/>
          </p:cNvSpPr>
          <p:nvPr/>
        </p:nvSpPr>
        <p:spPr bwMode="auto">
          <a:xfrm>
            <a:off x="1578146" y="4118633"/>
            <a:ext cx="8002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dirty="0">
                <a:solidFill>
                  <a:schemeClr val="tx2"/>
                </a:solidFill>
                <a:latin typeface="Times New Roman" charset="0"/>
                <a:ea typeface="Times New Roman" charset="0"/>
                <a:cs typeface="Times New Roman" charset="0"/>
              </a:rPr>
              <a:t>key</a:t>
            </a:r>
          </a:p>
        </p:txBody>
      </p:sp>
      <p:sp>
        <p:nvSpPr>
          <p:cNvPr id="288869" name="Rectangle 101"/>
          <p:cNvSpPr>
            <a:spLocks noChangeArrowheads="1"/>
          </p:cNvSpPr>
          <p:nvPr/>
        </p:nvSpPr>
        <p:spPr bwMode="auto">
          <a:xfrm>
            <a:off x="1339900" y="5106713"/>
            <a:ext cx="12426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olidFill>
                  <a:schemeClr val="tx2"/>
                </a:solidFill>
                <a:latin typeface="Times New Roman" charset="0"/>
                <a:ea typeface="Times New Roman" charset="0"/>
                <a:cs typeface="Times New Roman" charset="0"/>
              </a:rPr>
              <a:t>H(key)</a:t>
            </a:r>
          </a:p>
        </p:txBody>
      </p:sp>
      <p:sp>
        <p:nvSpPr>
          <p:cNvPr id="7"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9.3.2</a:t>
            </a:r>
            <a:r>
              <a:rPr lang="zh-CN" altLang="en-US" kern="0" dirty="0"/>
              <a:t> 哈希函数的构造方法</a:t>
            </a:r>
          </a:p>
        </p:txBody>
      </p:sp>
    </p:spTree>
    <p:extLst>
      <p:ext uri="{BB962C8B-B14F-4D97-AF65-F5344CB8AC3E}">
        <p14:creationId xmlns:p14="http://schemas.microsoft.com/office/powerpoint/2010/main" val="7965238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wipe(down)">
                                      <p:cBhvr>
                                        <p:cTn id="7" dur="500"/>
                                        <p:tgtEl>
                                          <p:spTgt spid="288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wipe(down)">
                                      <p:cBhvr>
                                        <p:cTn id="12" dur="500"/>
                                        <p:tgtEl>
                                          <p:spTgt spid="288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8772"/>
                                        </p:tgtEl>
                                        <p:attrNameLst>
                                          <p:attrName>style.visibility</p:attrName>
                                        </p:attrNameLst>
                                      </p:cBhvr>
                                      <p:to>
                                        <p:strVal val="visible"/>
                                      </p:to>
                                    </p:set>
                                    <p:animEffect transition="in" filter="wipe(down)">
                                      <p:cBhvr>
                                        <p:cTn id="17" dur="500"/>
                                        <p:tgtEl>
                                          <p:spTgt spid="288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8868"/>
                                        </p:tgtEl>
                                        <p:attrNameLst>
                                          <p:attrName>style.visibility</p:attrName>
                                        </p:attrNameLst>
                                      </p:cBhvr>
                                      <p:to>
                                        <p:strVal val="visible"/>
                                      </p:to>
                                    </p:set>
                                    <p:animEffect transition="in" filter="wipe(down)">
                                      <p:cBhvr>
                                        <p:cTn id="22" dur="500"/>
                                        <p:tgtEl>
                                          <p:spTgt spid="28886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88869"/>
                                        </p:tgtEl>
                                        <p:attrNameLst>
                                          <p:attrName>style.visibility</p:attrName>
                                        </p:attrNameLst>
                                      </p:cBhvr>
                                      <p:to>
                                        <p:strVal val="visible"/>
                                      </p:to>
                                    </p:set>
                                    <p:animEffect transition="in" filter="wipe(down)">
                                      <p:cBhvr>
                                        <p:cTn id="25" dur="500"/>
                                        <p:tgtEl>
                                          <p:spTgt spid="28886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88867"/>
                                        </p:tgtEl>
                                        <p:attrNameLst>
                                          <p:attrName>style.visibility</p:attrName>
                                        </p:attrNameLst>
                                      </p:cBhvr>
                                      <p:to>
                                        <p:strVal val="visible"/>
                                      </p:to>
                                    </p:set>
                                    <p:animEffect transition="in" filter="wipe(down)">
                                      <p:cBhvr>
                                        <p:cTn id="30" dur="500"/>
                                        <p:tgtEl>
                                          <p:spTgt spid="288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P spid="288772" grpId="0"/>
      <p:bldP spid="288868" grpId="0"/>
      <p:bldP spid="28886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1360562" y="1847853"/>
            <a:ext cx="9236075" cy="214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571500" indent="-571500">
              <a:lnSpc>
                <a:spcPct val="140000"/>
              </a:lnSpc>
              <a:buFont typeface="Wingdings" charset="2"/>
              <a:buChar char="Ø"/>
            </a:pPr>
            <a:r>
              <a:rPr lang="en-US" altLang="zh-CN" sz="3600" dirty="0">
                <a:solidFill>
                  <a:srgbClr val="A50021"/>
                </a:solidFill>
                <a:ea typeface="楷体_GB2312" charset="0"/>
              </a:rPr>
              <a:t> </a:t>
            </a:r>
            <a:r>
              <a:rPr lang="zh-CN" altLang="en-US" sz="3200" dirty="0">
                <a:solidFill>
                  <a:schemeClr val="bg2"/>
                </a:solidFill>
                <a:latin typeface="SimSun" charset="-122"/>
                <a:ea typeface="SimSun" charset="-122"/>
                <a:cs typeface="SimSun" charset="-122"/>
              </a:rPr>
              <a:t>给定一组关键字为：</a:t>
            </a:r>
            <a:r>
              <a:rPr lang="en-US" altLang="zh-CN" sz="3200" dirty="0">
                <a:solidFill>
                  <a:schemeClr val="bg2"/>
                </a:solidFill>
                <a:latin typeface="SimSun" charset="-122"/>
                <a:ea typeface="SimSun" charset="-122"/>
                <a:cs typeface="SimSun" charset="-122"/>
              </a:rPr>
              <a:t>12, 39, 18, 24, 33, 21</a:t>
            </a:r>
            <a:r>
              <a:rPr lang="zh-CN" altLang="en-US" sz="3200" dirty="0">
                <a:solidFill>
                  <a:schemeClr val="bg2"/>
                </a:solidFill>
                <a:latin typeface="SimSun" charset="-122"/>
                <a:ea typeface="SimSun" charset="-122"/>
                <a:cs typeface="SimSun" charset="-122"/>
              </a:rPr>
              <a:t>，若取 </a:t>
            </a:r>
            <a:r>
              <a:rPr lang="en-US" altLang="zh-CN" sz="3200" dirty="0">
                <a:solidFill>
                  <a:schemeClr val="bg2"/>
                </a:solidFill>
                <a:latin typeface="SimSun" charset="-122"/>
                <a:ea typeface="SimSun" charset="-122"/>
                <a:cs typeface="SimSun" charset="-122"/>
              </a:rPr>
              <a:t>p=9, </a:t>
            </a:r>
            <a:r>
              <a:rPr lang="zh-CN" altLang="en-US" sz="3200" dirty="0">
                <a:solidFill>
                  <a:schemeClr val="bg2"/>
                </a:solidFill>
                <a:latin typeface="SimSun" charset="-122"/>
                <a:ea typeface="SimSun" charset="-122"/>
                <a:cs typeface="SimSun" charset="-122"/>
              </a:rPr>
              <a:t>则他们对应的哈希函数值将为： </a:t>
            </a:r>
            <a:r>
              <a:rPr lang="en-US" altLang="zh-CN" sz="3200" dirty="0">
                <a:solidFill>
                  <a:schemeClr val="bg2"/>
                </a:solidFill>
                <a:latin typeface="SimSun" charset="-122"/>
                <a:ea typeface="SimSun" charset="-122"/>
                <a:cs typeface="SimSun" charset="-122"/>
              </a:rPr>
              <a:t>3, 3, 0, 6, 6, 3</a:t>
            </a:r>
          </a:p>
        </p:txBody>
      </p:sp>
      <p:sp>
        <p:nvSpPr>
          <p:cNvPr id="153605" name="Text Box 5"/>
          <p:cNvSpPr txBox="1">
            <a:spLocks noChangeArrowheads="1"/>
          </p:cNvSpPr>
          <p:nvPr/>
        </p:nvSpPr>
        <p:spPr bwMode="auto">
          <a:xfrm>
            <a:off x="1168551" y="1263078"/>
            <a:ext cx="44935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3200" dirty="0">
                <a:solidFill>
                  <a:schemeClr val="tx2"/>
                </a:solidFill>
                <a:latin typeface="SimSun" charset="-122"/>
                <a:ea typeface="SimSun" charset="-122"/>
                <a:cs typeface="SimSun" charset="-122"/>
              </a:rPr>
              <a:t>为什么要对 </a:t>
            </a:r>
            <a:r>
              <a:rPr lang="en-US" altLang="zh-CN" sz="3200" dirty="0">
                <a:solidFill>
                  <a:schemeClr val="tx2"/>
                </a:solidFill>
                <a:latin typeface="SimSun" charset="-122"/>
                <a:ea typeface="SimSun" charset="-122"/>
                <a:cs typeface="SimSun" charset="-122"/>
              </a:rPr>
              <a:t>p </a:t>
            </a:r>
            <a:r>
              <a:rPr lang="zh-CN" altLang="en-US" sz="3200" dirty="0">
                <a:solidFill>
                  <a:schemeClr val="tx2"/>
                </a:solidFill>
                <a:latin typeface="SimSun" charset="-122"/>
                <a:ea typeface="SimSun" charset="-122"/>
                <a:cs typeface="SimSun" charset="-122"/>
              </a:rPr>
              <a:t>加限制？</a:t>
            </a:r>
          </a:p>
        </p:txBody>
      </p:sp>
      <p:sp>
        <p:nvSpPr>
          <p:cNvPr id="153606" name="Rectangle 6"/>
          <p:cNvSpPr>
            <a:spLocks noChangeArrowheads="1"/>
          </p:cNvSpPr>
          <p:nvPr/>
        </p:nvSpPr>
        <p:spPr bwMode="auto">
          <a:xfrm>
            <a:off x="1356789" y="4212296"/>
            <a:ext cx="8610600" cy="214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571500" indent="-571500">
              <a:lnSpc>
                <a:spcPct val="140000"/>
              </a:lnSpc>
              <a:buFont typeface="Wingdings" charset="2"/>
              <a:buChar char="Ø"/>
            </a:pPr>
            <a:r>
              <a:rPr lang="en-US" altLang="zh-CN" sz="3600" dirty="0">
                <a:solidFill>
                  <a:srgbClr val="A50021"/>
                </a:solidFill>
                <a:ea typeface="楷体_GB2312" charset="0"/>
              </a:rPr>
              <a:t> </a:t>
            </a:r>
            <a:r>
              <a:rPr lang="zh-CN" altLang="en-US" sz="3200" dirty="0">
                <a:solidFill>
                  <a:schemeClr val="bg2"/>
                </a:solidFill>
                <a:latin typeface="SimSun" charset="-122"/>
                <a:ea typeface="SimSun" charset="-122"/>
                <a:cs typeface="SimSun" charset="-122"/>
              </a:rPr>
              <a:t>可见，若 </a:t>
            </a:r>
            <a:r>
              <a:rPr lang="en-US" altLang="zh-CN" sz="3200" dirty="0">
                <a:solidFill>
                  <a:schemeClr val="bg2"/>
                </a:solidFill>
                <a:latin typeface="SimSun" charset="-122"/>
                <a:ea typeface="SimSun" charset="-122"/>
                <a:cs typeface="SimSun" charset="-122"/>
              </a:rPr>
              <a:t>p </a:t>
            </a:r>
            <a:r>
              <a:rPr lang="zh-CN" altLang="en-US" sz="3200" dirty="0">
                <a:solidFill>
                  <a:schemeClr val="bg2"/>
                </a:solidFill>
                <a:latin typeface="SimSun" charset="-122"/>
                <a:ea typeface="SimSun" charset="-122"/>
                <a:cs typeface="SimSun" charset="-122"/>
              </a:rPr>
              <a:t>中含质因子 </a:t>
            </a:r>
            <a:r>
              <a:rPr lang="en-US" altLang="zh-CN" sz="3200" dirty="0">
                <a:solidFill>
                  <a:schemeClr val="bg2"/>
                </a:solidFill>
                <a:latin typeface="SimSun" charset="-122"/>
                <a:ea typeface="SimSun" charset="-122"/>
                <a:cs typeface="SimSun" charset="-122"/>
              </a:rPr>
              <a:t>3</a:t>
            </a:r>
            <a:r>
              <a:rPr lang="zh-CN" altLang="en-US" sz="3200" dirty="0">
                <a:solidFill>
                  <a:schemeClr val="bg2"/>
                </a:solidFill>
                <a:latin typeface="SimSun" charset="-122"/>
                <a:ea typeface="SimSun" charset="-122"/>
                <a:cs typeface="SimSun" charset="-122"/>
              </a:rPr>
              <a:t>， 则所有含质因子 </a:t>
            </a:r>
            <a:r>
              <a:rPr lang="en-US" altLang="zh-CN" sz="3200" dirty="0">
                <a:solidFill>
                  <a:schemeClr val="bg2"/>
                </a:solidFill>
                <a:latin typeface="SimSun" charset="-122"/>
                <a:ea typeface="SimSun" charset="-122"/>
                <a:cs typeface="SimSun" charset="-122"/>
              </a:rPr>
              <a:t>3 </a:t>
            </a:r>
            <a:r>
              <a:rPr lang="zh-CN" altLang="en-US" sz="3200" dirty="0">
                <a:solidFill>
                  <a:schemeClr val="bg2"/>
                </a:solidFill>
                <a:latin typeface="SimSun" charset="-122"/>
                <a:ea typeface="SimSun" charset="-122"/>
                <a:cs typeface="SimSun" charset="-122"/>
              </a:rPr>
              <a:t>的关键字均映射到“</a:t>
            </a:r>
            <a:r>
              <a:rPr lang="en-US" altLang="zh-CN" sz="3200" dirty="0">
                <a:solidFill>
                  <a:schemeClr val="bg2"/>
                </a:solidFill>
                <a:latin typeface="SimSun" charset="-122"/>
                <a:ea typeface="SimSun" charset="-122"/>
                <a:cs typeface="SimSun" charset="-122"/>
              </a:rPr>
              <a:t>3 </a:t>
            </a:r>
            <a:r>
              <a:rPr lang="zh-CN" altLang="en-US" sz="3200" dirty="0">
                <a:solidFill>
                  <a:schemeClr val="bg2"/>
                </a:solidFill>
                <a:latin typeface="SimSun" charset="-122"/>
                <a:ea typeface="SimSun" charset="-122"/>
                <a:cs typeface="SimSun" charset="-122"/>
              </a:rPr>
              <a:t>的倍数”的地址上，从而增加了“冲突”的可能。</a:t>
            </a:r>
          </a:p>
        </p:txBody>
      </p:sp>
      <p:sp>
        <p:nvSpPr>
          <p:cNvPr id="7"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9.3.2</a:t>
            </a:r>
            <a:r>
              <a:rPr lang="zh-CN" altLang="en-US" kern="0" dirty="0"/>
              <a:t> 哈希函数的构造方法</a:t>
            </a:r>
          </a:p>
        </p:txBody>
      </p:sp>
    </p:spTree>
    <p:extLst>
      <p:ext uri="{BB962C8B-B14F-4D97-AF65-F5344CB8AC3E}">
        <p14:creationId xmlns:p14="http://schemas.microsoft.com/office/powerpoint/2010/main" val="151011662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additive="base">
                                        <p:cTn id="7" dur="500" fill="hold"/>
                                        <p:tgtEl>
                                          <p:spTgt spid="153605"/>
                                        </p:tgtEl>
                                        <p:attrNameLst>
                                          <p:attrName>ppt_x</p:attrName>
                                        </p:attrNameLst>
                                      </p:cBhvr>
                                      <p:tavLst>
                                        <p:tav tm="0">
                                          <p:val>
                                            <p:strVal val="0-#ppt_w/2"/>
                                          </p:val>
                                        </p:tav>
                                        <p:tav tm="100000">
                                          <p:val>
                                            <p:strVal val="#ppt_x"/>
                                          </p:val>
                                        </p:tav>
                                      </p:tavLst>
                                    </p:anim>
                                    <p:anim calcmode="lin" valueType="num">
                                      <p:cBhvr additive="base">
                                        <p:cTn id="8"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153602"/>
                                        </p:tgtEl>
                                        <p:attrNameLst>
                                          <p:attrName>style.visibility</p:attrName>
                                        </p:attrNameLst>
                                      </p:cBhvr>
                                      <p:to>
                                        <p:strVal val="visible"/>
                                      </p:to>
                                    </p:set>
                                    <p:animEffect transition="in" filter="wipe(left)">
                                      <p:cBhvr>
                                        <p:cTn id="13" dur="300"/>
                                        <p:tgtEl>
                                          <p:spTgt spid="1536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3606"/>
                                        </p:tgtEl>
                                        <p:attrNameLst>
                                          <p:attrName>style.visibility</p:attrName>
                                        </p:attrNameLst>
                                      </p:cBhvr>
                                      <p:to>
                                        <p:strVal val="visible"/>
                                      </p:to>
                                    </p:set>
                                    <p:animEffect transition="in" filter="wipe(left)">
                                      <p:cBhvr>
                                        <p:cTn id="18"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5" grpId="0" autoUpdateAnimBg="0"/>
      <p:bldP spid="15360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31"/>
          <p:cNvSpPr txBox="1">
            <a:spLocks noChangeArrowheads="1"/>
          </p:cNvSpPr>
          <p:nvPr/>
        </p:nvSpPr>
        <p:spPr>
          <a:xfrm>
            <a:off x="1482439" y="394855"/>
            <a:ext cx="825269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平均查找长度</a:t>
            </a:r>
            <a:endParaRPr lang="zh-CN" altLang="en-US" kern="0" dirty="0"/>
          </a:p>
        </p:txBody>
      </p:sp>
      <p:sp>
        <p:nvSpPr>
          <p:cNvPr id="4" name="矩形 3"/>
          <p:cNvSpPr/>
          <p:nvPr/>
        </p:nvSpPr>
        <p:spPr>
          <a:xfrm>
            <a:off x="869637" y="1604235"/>
            <a:ext cx="9723239" cy="584775"/>
          </a:xfrm>
          <a:prstGeom prst="rect">
            <a:avLst/>
          </a:prstGeom>
        </p:spPr>
        <p:txBody>
          <a:bodyPr wrap="none">
            <a:spAutoFit/>
          </a:bodyPr>
          <a:lstStyle/>
          <a:p>
            <a:r>
              <a:rPr lang="zh-CN" altLang="en-US" sz="3200" b="1" dirty="0">
                <a:solidFill>
                  <a:srgbClr val="7030A0"/>
                </a:solidFill>
                <a:latin typeface="+mn-ea"/>
                <a:cs typeface="SimSun" charset="-122"/>
              </a:rPr>
              <a:t>平均查找长度</a:t>
            </a:r>
            <a:r>
              <a:rPr lang="en-US" altLang="zh-CN" sz="3200" b="1" dirty="0">
                <a:solidFill>
                  <a:srgbClr val="7030A0"/>
                </a:solidFill>
                <a:latin typeface="+mn-ea"/>
                <a:cs typeface="SimSun" charset="-122"/>
              </a:rPr>
              <a:t>ASL</a:t>
            </a:r>
            <a:r>
              <a:rPr lang="zh-CN" altLang="en-US" sz="3200" b="1" dirty="0">
                <a:solidFill>
                  <a:srgbClr val="7030A0"/>
                </a:solidFill>
                <a:latin typeface="+mn-ea"/>
                <a:cs typeface="SimSun" charset="-122"/>
              </a:rPr>
              <a:t>（</a:t>
            </a:r>
            <a:r>
              <a:rPr lang="en-US" altLang="zh-CN" sz="3200" b="1" dirty="0">
                <a:solidFill>
                  <a:srgbClr val="7030A0"/>
                </a:solidFill>
                <a:latin typeface="+mn-ea"/>
                <a:cs typeface="SimSun" charset="-122"/>
              </a:rPr>
              <a:t>Average Search Length</a:t>
            </a:r>
            <a:r>
              <a:rPr lang="zh-CN" altLang="en-US" sz="3200" b="1" dirty="0" smtClean="0">
                <a:solidFill>
                  <a:srgbClr val="7030A0"/>
                </a:solidFill>
                <a:latin typeface="+mn-ea"/>
                <a:cs typeface="SimSun" charset="-122"/>
              </a:rPr>
              <a:t>）分为</a:t>
            </a:r>
            <a:r>
              <a:rPr lang="zh-CN" altLang="en-US" sz="3200" b="1" dirty="0">
                <a:solidFill>
                  <a:srgbClr val="7030A0"/>
                </a:solidFill>
                <a:latin typeface="+mn-ea"/>
                <a:cs typeface="SimSun" charset="-122"/>
              </a:rPr>
              <a:t>：</a:t>
            </a:r>
          </a:p>
        </p:txBody>
      </p:sp>
      <p:sp>
        <p:nvSpPr>
          <p:cNvPr id="6" name="矩形 5"/>
          <p:cNvSpPr/>
          <p:nvPr/>
        </p:nvSpPr>
        <p:spPr>
          <a:xfrm>
            <a:off x="1482439" y="2804663"/>
            <a:ext cx="7453270" cy="1384995"/>
          </a:xfrm>
          <a:prstGeom prst="rect">
            <a:avLst/>
          </a:prstGeom>
        </p:spPr>
        <p:txBody>
          <a:bodyPr wrap="square">
            <a:spAutoFit/>
          </a:bodyPr>
          <a:lstStyle/>
          <a:p>
            <a:pPr marL="342900" indent="-342900">
              <a:buFont typeface="Wingdings" charset="2"/>
              <a:buChar char="p"/>
            </a:pPr>
            <a:r>
              <a:rPr lang="zh-CN" altLang="en-US" sz="2800" dirty="0" smtClean="0">
                <a:solidFill>
                  <a:srgbClr val="FF0000"/>
                </a:solidFill>
                <a:latin typeface="SimSun" charset="-122"/>
                <a:ea typeface="SimSun" charset="-122"/>
                <a:cs typeface="SimSun" charset="-122"/>
              </a:rPr>
              <a:t>成功情况下的平均查找长度</a:t>
            </a:r>
            <a:endParaRPr lang="en-US" altLang="zh-CN" sz="2800" dirty="0" smtClean="0">
              <a:solidFill>
                <a:srgbClr val="FF0000"/>
              </a:solidFill>
              <a:latin typeface="SimSun" charset="-122"/>
              <a:ea typeface="SimSun" charset="-122"/>
              <a:cs typeface="SimSun" charset="-122"/>
            </a:endParaRPr>
          </a:p>
          <a:p>
            <a:pPr marL="342900" indent="-342900">
              <a:buFont typeface="Wingdings" charset="2"/>
              <a:buChar char="p"/>
            </a:pPr>
            <a:endParaRPr lang="en-US" altLang="zh-CN" sz="2800" dirty="0">
              <a:solidFill>
                <a:srgbClr val="FF0000"/>
              </a:solidFill>
              <a:latin typeface="SimSun" charset="-122"/>
              <a:ea typeface="SimSun" charset="-122"/>
              <a:cs typeface="SimSun" charset="-122"/>
            </a:endParaRPr>
          </a:p>
          <a:p>
            <a:pPr marL="342900" indent="-342900">
              <a:buFont typeface="Wingdings" charset="2"/>
              <a:buChar char="p"/>
            </a:pPr>
            <a:r>
              <a:rPr lang="zh-CN" altLang="en-US" sz="2800" dirty="0" smtClean="0">
                <a:solidFill>
                  <a:srgbClr val="FF0000"/>
                </a:solidFill>
                <a:latin typeface="SimSun" charset="-122"/>
                <a:ea typeface="SimSun" charset="-122"/>
                <a:cs typeface="SimSun" charset="-122"/>
              </a:rPr>
              <a:t>不成功（失败）情况</a:t>
            </a:r>
            <a:r>
              <a:rPr lang="zh-CN" altLang="en-US" sz="2800" dirty="0">
                <a:solidFill>
                  <a:srgbClr val="FF0000"/>
                </a:solidFill>
                <a:latin typeface="SimSun" charset="-122"/>
                <a:ea typeface="SimSun" charset="-122"/>
                <a:cs typeface="SimSun" charset="-122"/>
              </a:rPr>
              <a:t>下的平均查找</a:t>
            </a:r>
            <a:r>
              <a:rPr lang="zh-CN" altLang="en-US" sz="2800" dirty="0" smtClean="0">
                <a:solidFill>
                  <a:srgbClr val="FF0000"/>
                </a:solidFill>
                <a:latin typeface="SimSun" charset="-122"/>
                <a:ea typeface="SimSun" charset="-122"/>
                <a:cs typeface="SimSun" charset="-122"/>
              </a:rPr>
              <a:t>长度</a:t>
            </a:r>
            <a:endParaRPr lang="en-US" altLang="zh-CN" sz="2800" dirty="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997820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821296" y="2144608"/>
            <a:ext cx="8777431"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eaLnBrk="1" hangingPunct="1">
              <a:lnSpc>
                <a:spcPct val="140000"/>
              </a:lnSpc>
              <a:buClr>
                <a:schemeClr val="tx2"/>
              </a:buClr>
              <a:buFont typeface="Wingdings" charset="2"/>
              <a:buChar char="Ø"/>
              <a:defRPr/>
            </a:pPr>
            <a:r>
              <a:rPr lang="zh-CN" altLang="en-US" sz="3200" dirty="0">
                <a:solidFill>
                  <a:schemeClr val="bg2"/>
                </a:solidFill>
                <a:latin typeface="SimSun" charset="-122"/>
                <a:ea typeface="SimSun" charset="-122"/>
                <a:cs typeface="SimSun" charset="-122"/>
              </a:rPr>
              <a:t>哈希函数为</a:t>
            </a:r>
          </a:p>
          <a:p>
            <a:pPr marL="1371600" lvl="2" indent="-457200" eaLnBrk="1" hangingPunct="1">
              <a:lnSpc>
                <a:spcPct val="140000"/>
              </a:lnSpc>
              <a:buClr>
                <a:schemeClr val="tx2"/>
              </a:buClr>
              <a:buSzPct val="80000"/>
              <a:buFont typeface="Wingdings" charset="2"/>
              <a:buChar char="p"/>
              <a:defRPr/>
            </a:pPr>
            <a:r>
              <a:rPr lang="zh-CN" altLang="en-US" sz="3200" dirty="0">
                <a:solidFill>
                  <a:schemeClr val="bg2"/>
                </a:solidFill>
                <a:latin typeface="Times New Roman" charset="0"/>
                <a:ea typeface="Times New Roman" charset="0"/>
                <a:cs typeface="Times New Roman" charset="0"/>
              </a:rPr>
              <a:t> </a:t>
            </a:r>
            <a:r>
              <a:rPr lang="en-US" altLang="zh-CN" sz="3200" dirty="0">
                <a:solidFill>
                  <a:srgbClr val="FF0000"/>
                </a:solidFill>
                <a:latin typeface="Times New Roman" charset="0"/>
                <a:ea typeface="Times New Roman" charset="0"/>
                <a:cs typeface="Times New Roman" charset="0"/>
              </a:rPr>
              <a:t>H(key) = Random(key )</a:t>
            </a:r>
          </a:p>
          <a:p>
            <a:pPr lvl="2">
              <a:lnSpc>
                <a:spcPct val="140000"/>
              </a:lnSpc>
              <a:buClr>
                <a:schemeClr val="tx2"/>
              </a:buClr>
              <a:buSzPct val="80000"/>
              <a:defRPr/>
            </a:pPr>
            <a:r>
              <a:rPr lang="en-US" altLang="zh-CN" sz="3200" dirty="0">
                <a:solidFill>
                  <a:srgbClr val="FF0000"/>
                </a:solidFill>
                <a:latin typeface="Times New Roman" charset="0"/>
                <a:ea typeface="Times New Roman" charset="0"/>
                <a:cs typeface="Times New Roman" charset="0"/>
              </a:rPr>
              <a:t>Random</a:t>
            </a:r>
            <a:r>
              <a:rPr lang="zh-CN" altLang="en-US" sz="3200" dirty="0">
                <a:solidFill>
                  <a:srgbClr val="FF0000"/>
                </a:solidFill>
                <a:latin typeface="Times New Roman" charset="0"/>
                <a:ea typeface="Times New Roman" charset="0"/>
                <a:cs typeface="Times New Roman" charset="0"/>
              </a:rPr>
              <a:t>为随机函数</a:t>
            </a:r>
            <a:endParaRPr lang="en-US" altLang="zh-CN" sz="3200" dirty="0">
              <a:solidFill>
                <a:srgbClr val="FF0000"/>
              </a:solidFill>
              <a:latin typeface="SimSun" charset="-122"/>
              <a:ea typeface="SimSun" charset="-122"/>
              <a:cs typeface="SimSun" charset="-122"/>
            </a:endParaRPr>
          </a:p>
        </p:txBody>
      </p:sp>
      <p:sp>
        <p:nvSpPr>
          <p:cNvPr id="151555" name="Text Box 3"/>
          <p:cNvSpPr txBox="1">
            <a:spLocks noChangeArrowheads="1"/>
          </p:cNvSpPr>
          <p:nvPr/>
        </p:nvSpPr>
        <p:spPr bwMode="auto">
          <a:xfrm>
            <a:off x="1327680" y="1448536"/>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dirty="0">
                <a:latin typeface="SimSun" charset="-122"/>
                <a:ea typeface="SimSun" charset="-122"/>
                <a:cs typeface="SimSun" charset="-122"/>
              </a:rPr>
              <a:t>6.</a:t>
            </a:r>
            <a:r>
              <a:rPr lang="en-US" altLang="zh-CN" sz="3200" dirty="0">
                <a:latin typeface="SimSun" charset="-122"/>
                <a:ea typeface="SimSun" charset="-122"/>
                <a:cs typeface="SimSun" charset="-122"/>
              </a:rPr>
              <a:t> </a:t>
            </a:r>
            <a:r>
              <a:rPr lang="zh-CN" altLang="en-US" sz="3200" b="1" dirty="0">
                <a:latin typeface="SimSun" charset="-122"/>
                <a:ea typeface="SimSun" charset="-122"/>
                <a:cs typeface="SimSun" charset="-122"/>
              </a:rPr>
              <a:t>随机数法</a:t>
            </a:r>
            <a:endParaRPr lang="zh-CN" altLang="en-US" sz="1400" dirty="0">
              <a:latin typeface="SimSun" charset="-122"/>
              <a:ea typeface="SimSun" charset="-122"/>
              <a:cs typeface="SimSun" charset="-122"/>
            </a:endParaRPr>
          </a:p>
        </p:txBody>
      </p:sp>
      <p:sp>
        <p:nvSpPr>
          <p:cNvPr id="7"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9.3.2</a:t>
            </a:r>
            <a:r>
              <a:rPr lang="zh-CN" altLang="en-US" kern="0" dirty="0"/>
              <a:t> 哈希函数的构造方法</a:t>
            </a:r>
          </a:p>
        </p:txBody>
      </p:sp>
      <p:sp>
        <p:nvSpPr>
          <p:cNvPr id="8" name="Rectangle 6"/>
          <p:cNvSpPr>
            <a:spLocks noChangeArrowheads="1"/>
          </p:cNvSpPr>
          <p:nvPr/>
        </p:nvSpPr>
        <p:spPr bwMode="auto">
          <a:xfrm>
            <a:off x="1501488" y="4479918"/>
            <a:ext cx="8574166"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40000"/>
              </a:lnSpc>
              <a:buClr>
                <a:schemeClr val="tx2"/>
              </a:buClr>
              <a:defRPr/>
            </a:pPr>
            <a:r>
              <a:rPr lang="zh-CN" altLang="en-US" sz="3200" b="1" dirty="0">
                <a:solidFill>
                  <a:schemeClr val="bg2"/>
                </a:solidFill>
                <a:latin typeface="SimSun" charset="-122"/>
                <a:ea typeface="SimSun" charset="-122"/>
                <a:cs typeface="SimSun" charset="-122"/>
              </a:rPr>
              <a:t>此法仅适合于：</a:t>
            </a:r>
          </a:p>
          <a:p>
            <a:pPr>
              <a:lnSpc>
                <a:spcPct val="140000"/>
              </a:lnSpc>
              <a:defRPr/>
            </a:pPr>
            <a:r>
              <a:rPr lang="zh-CN" altLang="en-US" sz="3200" dirty="0">
                <a:solidFill>
                  <a:srgbClr val="FF0000"/>
                </a:solidFill>
                <a:ea typeface="楷体_GB2312" charset="0"/>
              </a:rPr>
              <a:t>关键字长度不等的情况</a:t>
            </a:r>
            <a:r>
              <a:rPr lang="zh-CN" altLang="en-US" sz="3200" dirty="0">
                <a:solidFill>
                  <a:srgbClr val="A50021"/>
                </a:solidFill>
                <a:ea typeface="楷体_GB2312" charset="0"/>
              </a:rPr>
              <a:t>。</a:t>
            </a:r>
            <a:endParaRPr lang="zh-CN" altLang="en-US" sz="3200" dirty="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97588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1554"/>
                                        </p:tgtEl>
                                        <p:attrNameLst>
                                          <p:attrName>style.visibility</p:attrName>
                                        </p:attrNameLst>
                                      </p:cBhvr>
                                      <p:to>
                                        <p:strVal val="visible"/>
                                      </p:to>
                                    </p:set>
                                    <p:animEffect transition="in" filter="strips(downRight)">
                                      <p:cBhvr>
                                        <p:cTn id="12" dur="300"/>
                                        <p:tgtEl>
                                          <p:spTgt spid="1515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P spid="8"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1494647" y="1404669"/>
            <a:ext cx="854075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571500" indent="-571500">
              <a:lnSpc>
                <a:spcPct val="150000"/>
              </a:lnSpc>
              <a:buSzPct val="90000"/>
              <a:buFont typeface="Wingdings" charset="2"/>
              <a:buChar char="Ø"/>
            </a:pPr>
            <a:r>
              <a:rPr lang="en-US" altLang="zh-CN" sz="4000" dirty="0">
                <a:ea typeface="楷体_GB2312" charset="0"/>
              </a:rPr>
              <a:t>   </a:t>
            </a:r>
            <a:r>
              <a:rPr lang="zh-CN" altLang="en-US" sz="3600" dirty="0">
                <a:latin typeface="SimSun" charset="-122"/>
                <a:ea typeface="SimSun" charset="-122"/>
                <a:cs typeface="SimSun" charset="-122"/>
              </a:rPr>
              <a:t>实际造表时，采用</a:t>
            </a:r>
            <a:r>
              <a:rPr lang="zh-CN" altLang="en-US" sz="3600" dirty="0">
                <a:solidFill>
                  <a:srgbClr val="FF0000"/>
                </a:solidFill>
                <a:latin typeface="SimSun" charset="-122"/>
                <a:ea typeface="SimSun" charset="-122"/>
                <a:cs typeface="SimSun" charset="-122"/>
              </a:rPr>
              <a:t>何种构造</a:t>
            </a:r>
            <a:r>
              <a:rPr lang="zh-CN" altLang="en-US" sz="3600" dirty="0">
                <a:latin typeface="SimSun" charset="-122"/>
                <a:ea typeface="SimSun" charset="-122"/>
                <a:cs typeface="SimSun" charset="-122"/>
              </a:rPr>
              <a:t>哈希函数的</a:t>
            </a:r>
            <a:r>
              <a:rPr lang="zh-CN" altLang="en-US" sz="3600" dirty="0">
                <a:solidFill>
                  <a:srgbClr val="FF0000"/>
                </a:solidFill>
                <a:latin typeface="SimSun" charset="-122"/>
                <a:ea typeface="SimSun" charset="-122"/>
                <a:cs typeface="SimSun" charset="-122"/>
              </a:rPr>
              <a:t>方法取决于</a:t>
            </a:r>
            <a:r>
              <a:rPr lang="zh-CN" altLang="en-US" sz="3600" dirty="0">
                <a:latin typeface="SimSun" charset="-122"/>
                <a:ea typeface="SimSun" charset="-122"/>
                <a:cs typeface="SimSun" charset="-122"/>
              </a:rPr>
              <a:t>建表的</a:t>
            </a:r>
            <a:r>
              <a:rPr lang="zh-CN" altLang="en-US" sz="3600" dirty="0">
                <a:solidFill>
                  <a:srgbClr val="FF0000"/>
                </a:solidFill>
                <a:latin typeface="SimSun" charset="-122"/>
                <a:ea typeface="SimSun" charset="-122"/>
                <a:cs typeface="SimSun" charset="-122"/>
              </a:rPr>
              <a:t>关键字</a:t>
            </a:r>
            <a:r>
              <a:rPr lang="zh-CN" altLang="en-US" sz="3600" dirty="0">
                <a:latin typeface="SimSun" charset="-122"/>
                <a:ea typeface="SimSun" charset="-122"/>
                <a:cs typeface="SimSun" charset="-122"/>
              </a:rPr>
              <a:t>集合的</a:t>
            </a:r>
            <a:r>
              <a:rPr lang="zh-CN" altLang="en-US" sz="3600" dirty="0">
                <a:solidFill>
                  <a:srgbClr val="FF0000"/>
                </a:solidFill>
                <a:latin typeface="SimSun" charset="-122"/>
                <a:ea typeface="SimSun" charset="-122"/>
                <a:cs typeface="SimSun" charset="-122"/>
              </a:rPr>
              <a:t>情况</a:t>
            </a:r>
            <a:r>
              <a:rPr lang="en-US" altLang="zh-CN" sz="3600" dirty="0">
                <a:latin typeface="SimSun" charset="-122"/>
                <a:ea typeface="SimSun" charset="-122"/>
                <a:cs typeface="SimSun" charset="-122"/>
              </a:rPr>
              <a:t>(</a:t>
            </a:r>
            <a:r>
              <a:rPr lang="zh-CN" altLang="en-US" sz="3600" dirty="0">
                <a:latin typeface="SimSun" charset="-122"/>
                <a:ea typeface="SimSun" charset="-122"/>
                <a:cs typeface="SimSun" charset="-122"/>
              </a:rPr>
              <a:t>包括关键字的范围和形态</a:t>
            </a:r>
            <a:r>
              <a:rPr lang="en-US" altLang="zh-CN" sz="3600" dirty="0">
                <a:latin typeface="SimSun" charset="-122"/>
                <a:ea typeface="SimSun" charset="-122"/>
                <a:cs typeface="SimSun" charset="-122"/>
              </a:rPr>
              <a:t>)</a:t>
            </a:r>
            <a:r>
              <a:rPr lang="zh-CN" altLang="en-US" sz="3600" dirty="0">
                <a:latin typeface="SimSun" charset="-122"/>
                <a:ea typeface="SimSun" charset="-122"/>
                <a:cs typeface="SimSun" charset="-122"/>
              </a:rPr>
              <a:t>。</a:t>
            </a:r>
            <a:endParaRPr lang="en-US" altLang="zh-CN" sz="3600" dirty="0">
              <a:latin typeface="SimSun" charset="-122"/>
              <a:ea typeface="SimSun" charset="-122"/>
              <a:cs typeface="SimSun" charset="-122"/>
            </a:endParaRPr>
          </a:p>
          <a:p>
            <a:pPr marL="571500" indent="-571500">
              <a:lnSpc>
                <a:spcPct val="150000"/>
              </a:lnSpc>
              <a:buFont typeface="Wingdings" charset="2"/>
              <a:buChar char="Ø"/>
            </a:pPr>
            <a:r>
              <a:rPr lang="zh-CN" altLang="en-US" sz="3600" dirty="0">
                <a:latin typeface="SimSun" charset="-122"/>
                <a:ea typeface="SimSun" charset="-122"/>
                <a:cs typeface="SimSun" charset="-122"/>
              </a:rPr>
              <a:t> 总的原则是使产生</a:t>
            </a:r>
            <a:r>
              <a:rPr lang="zh-CN" altLang="en-US" sz="3600" dirty="0">
                <a:solidFill>
                  <a:srgbClr val="FF0000"/>
                </a:solidFill>
                <a:latin typeface="SimSun" charset="-122"/>
                <a:ea typeface="SimSun" charset="-122"/>
                <a:cs typeface="SimSun" charset="-122"/>
              </a:rPr>
              <a:t>冲突</a:t>
            </a:r>
            <a:r>
              <a:rPr lang="zh-CN" altLang="en-US" sz="3600" dirty="0">
                <a:latin typeface="SimSun" charset="-122"/>
                <a:ea typeface="SimSun" charset="-122"/>
                <a:cs typeface="SimSun" charset="-122"/>
              </a:rPr>
              <a:t>的可能性</a:t>
            </a:r>
            <a:r>
              <a:rPr lang="zh-CN" altLang="en-US" sz="3600" dirty="0">
                <a:solidFill>
                  <a:srgbClr val="FF0000"/>
                </a:solidFill>
                <a:latin typeface="SimSun" charset="-122"/>
                <a:ea typeface="SimSun" charset="-122"/>
                <a:cs typeface="SimSun" charset="-122"/>
              </a:rPr>
              <a:t>尽可能地小</a:t>
            </a:r>
            <a:r>
              <a:rPr lang="zh-CN" altLang="en-US" sz="3600" dirty="0">
                <a:latin typeface="SimSun" charset="-122"/>
                <a:ea typeface="SimSun" charset="-122"/>
                <a:cs typeface="SimSun" charset="-122"/>
              </a:rPr>
              <a:t>。</a:t>
            </a:r>
          </a:p>
        </p:txBody>
      </p:sp>
      <p:sp>
        <p:nvSpPr>
          <p:cNvPr id="4"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9.3.2</a:t>
            </a:r>
            <a:r>
              <a:rPr lang="zh-CN" altLang="en-US" kern="0" dirty="0"/>
              <a:t> 哈希函数的构造方法</a:t>
            </a:r>
          </a:p>
        </p:txBody>
      </p:sp>
    </p:spTree>
    <p:extLst>
      <p:ext uri="{BB962C8B-B14F-4D97-AF65-F5344CB8AC3E}">
        <p14:creationId xmlns:p14="http://schemas.microsoft.com/office/powerpoint/2010/main" val="73010309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46434"/>
                                        </p:tgtEl>
                                        <p:attrNameLst>
                                          <p:attrName>style.visibility</p:attrName>
                                        </p:attrNameLst>
                                      </p:cBhvr>
                                      <p:to>
                                        <p:strVal val="visible"/>
                                      </p:to>
                                    </p:set>
                                    <p:animEffect transition="in" filter="strips(downRight)">
                                      <p:cBhvr>
                                        <p:cTn id="7" dur="3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1501487" y="401782"/>
            <a:ext cx="5356513" cy="641206"/>
          </a:xfrm>
        </p:spPr>
        <p:txBody>
          <a:bodyPr/>
          <a:lstStyle/>
          <a:p>
            <a:pPr eaLnBrk="1" hangingPunct="1"/>
            <a:r>
              <a:rPr lang="en-US" altLang="zh-CN" dirty="0"/>
              <a:t>9.3.3</a:t>
            </a:r>
            <a:r>
              <a:rPr lang="zh-CN" altLang="en-US" dirty="0"/>
              <a:t>  处理冲突的方法</a:t>
            </a:r>
          </a:p>
        </p:txBody>
      </p:sp>
      <p:sp>
        <p:nvSpPr>
          <p:cNvPr id="12" name="Rectangle 3"/>
          <p:cNvSpPr txBox="1">
            <a:spLocks noChangeArrowheads="1"/>
          </p:cNvSpPr>
          <p:nvPr/>
        </p:nvSpPr>
        <p:spPr bwMode="auto">
          <a:xfrm>
            <a:off x="1477928" y="1637735"/>
            <a:ext cx="7772400" cy="18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eaLnBrk="1" hangingPunct="1">
              <a:buNone/>
              <a:defRPr/>
            </a:pPr>
            <a:r>
              <a:rPr lang="zh-CN" altLang="en-US" b="0" kern="0" dirty="0">
                <a:solidFill>
                  <a:srgbClr val="FF0000"/>
                </a:solidFill>
                <a:latin typeface="SimSun" charset="-122"/>
                <a:ea typeface="SimSun" charset="-122"/>
                <a:cs typeface="SimSun" charset="-122"/>
              </a:rPr>
              <a:t>处理冲突方法</a:t>
            </a:r>
            <a:r>
              <a:rPr lang="en-US" altLang="zh-CN" b="0" kern="0" dirty="0">
                <a:solidFill>
                  <a:srgbClr val="FF0000"/>
                </a:solidFill>
                <a:latin typeface="SimSun" charset="-122"/>
                <a:ea typeface="SimSun" charset="-122"/>
                <a:cs typeface="SimSun" charset="-122"/>
              </a:rPr>
              <a:t>:</a:t>
            </a:r>
          </a:p>
          <a:p>
            <a:pPr marL="486900" eaLnBrk="1" hangingPunct="1">
              <a:lnSpc>
                <a:spcPct val="150000"/>
              </a:lnSpc>
              <a:buSzPct val="100000"/>
              <a:buFont typeface="Wingdings" charset="2"/>
              <a:buChar char="Ø"/>
              <a:defRPr/>
            </a:pPr>
            <a:r>
              <a:rPr lang="zh-CN" altLang="en-US" b="0" dirty="0">
                <a:solidFill>
                  <a:schemeClr val="tx2"/>
                </a:solidFill>
                <a:latin typeface="SimSun" charset="-122"/>
                <a:ea typeface="SimSun" charset="-122"/>
                <a:cs typeface="SimSun" charset="-122"/>
              </a:rPr>
              <a:t>开放定址法</a:t>
            </a:r>
            <a:endParaRPr lang="en-US" altLang="zh-CN" b="0" dirty="0">
              <a:solidFill>
                <a:schemeClr val="tx2"/>
              </a:solidFill>
              <a:latin typeface="SimSun" charset="-122"/>
              <a:ea typeface="SimSun" charset="-122"/>
              <a:cs typeface="SimSun" charset="-122"/>
            </a:endParaRPr>
          </a:p>
          <a:p>
            <a:pPr marL="486900" eaLnBrk="1" hangingPunct="1">
              <a:lnSpc>
                <a:spcPct val="150000"/>
              </a:lnSpc>
              <a:buSzPct val="100000"/>
              <a:buFont typeface="Wingdings" charset="2"/>
              <a:buChar char="Ø"/>
              <a:defRPr/>
            </a:pPr>
            <a:r>
              <a:rPr lang="zh-CN" altLang="en-US" b="0" dirty="0">
                <a:solidFill>
                  <a:schemeClr val="tx2"/>
                </a:solidFill>
                <a:latin typeface="SimSun" charset="-122"/>
                <a:ea typeface="SimSun" charset="-122"/>
                <a:cs typeface="SimSun" charset="-122"/>
              </a:rPr>
              <a:t>再哈希法</a:t>
            </a:r>
            <a:endParaRPr lang="en-US" altLang="zh-CN" b="0" dirty="0">
              <a:solidFill>
                <a:schemeClr val="tx2"/>
              </a:solidFill>
              <a:latin typeface="SimSun" charset="-122"/>
              <a:ea typeface="SimSun" charset="-122"/>
              <a:cs typeface="SimSun" charset="-122"/>
            </a:endParaRPr>
          </a:p>
        </p:txBody>
      </p:sp>
      <p:sp>
        <p:nvSpPr>
          <p:cNvPr id="2" name="矩形 1">
            <a:extLst>
              <a:ext uri="{FF2B5EF4-FFF2-40B4-BE49-F238E27FC236}">
                <a16:creationId xmlns:a16="http://schemas.microsoft.com/office/drawing/2014/main" xmlns="" id="{71017902-06B1-492D-8533-C5C64574785A}"/>
              </a:ext>
            </a:extLst>
          </p:cNvPr>
          <p:cNvSpPr/>
          <p:nvPr/>
        </p:nvSpPr>
        <p:spPr>
          <a:xfrm>
            <a:off x="5703867" y="2197498"/>
            <a:ext cx="3702393" cy="1668149"/>
          </a:xfrm>
          <a:prstGeom prst="rect">
            <a:avLst/>
          </a:prstGeom>
        </p:spPr>
        <p:txBody>
          <a:bodyPr wrap="square">
            <a:spAutoFit/>
          </a:bodyPr>
          <a:lstStyle/>
          <a:p>
            <a:pPr marL="486900" indent="-342900" fontAlgn="base">
              <a:lnSpc>
                <a:spcPct val="150000"/>
              </a:lnSpc>
              <a:spcBef>
                <a:spcPct val="20000"/>
              </a:spcBef>
              <a:spcAft>
                <a:spcPct val="0"/>
              </a:spcAft>
              <a:buClr>
                <a:schemeClr val="folHlink"/>
              </a:buClr>
              <a:buSzPct val="100000"/>
              <a:buFont typeface="Wingdings" charset="2"/>
              <a:buChar char="Ø"/>
              <a:defRPr/>
            </a:pPr>
            <a:r>
              <a:rPr kumimoji="1" lang="zh-CN" altLang="en-US" sz="3200" dirty="0">
                <a:solidFill>
                  <a:schemeClr val="tx2"/>
                </a:solidFill>
                <a:latin typeface="SimSun" charset="-122"/>
                <a:ea typeface="SimSun" charset="-122"/>
              </a:rPr>
              <a:t>链地址法</a:t>
            </a:r>
            <a:endParaRPr kumimoji="1" lang="en-US" altLang="zh-CN" sz="3200" dirty="0">
              <a:solidFill>
                <a:schemeClr val="tx2"/>
              </a:solidFill>
              <a:latin typeface="SimSun" charset="-122"/>
              <a:ea typeface="SimSun" charset="-122"/>
            </a:endParaRPr>
          </a:p>
          <a:p>
            <a:pPr marL="486900" indent="-342900" fontAlgn="base">
              <a:lnSpc>
                <a:spcPct val="150000"/>
              </a:lnSpc>
              <a:spcBef>
                <a:spcPct val="20000"/>
              </a:spcBef>
              <a:spcAft>
                <a:spcPct val="0"/>
              </a:spcAft>
              <a:buClr>
                <a:schemeClr val="folHlink"/>
              </a:buClr>
              <a:buSzPct val="100000"/>
              <a:buFont typeface="Wingdings" charset="2"/>
              <a:buChar char="Ø"/>
              <a:defRPr/>
            </a:pPr>
            <a:r>
              <a:rPr kumimoji="1" lang="zh-CN" altLang="en-US" sz="3200" dirty="0">
                <a:solidFill>
                  <a:schemeClr val="tx2"/>
                </a:solidFill>
                <a:latin typeface="SimSun" charset="-122"/>
                <a:ea typeface="SimSun" charset="-122"/>
              </a:rPr>
              <a:t>建立公共溢出区</a:t>
            </a:r>
            <a:endParaRPr kumimoji="1" lang="en-US" altLang="zh-CN" sz="3200" dirty="0">
              <a:solidFill>
                <a:schemeClr val="tx2"/>
              </a:solidFill>
              <a:latin typeface="SimSun" charset="-122"/>
              <a:ea typeface="SimSun" charset="-122"/>
            </a:endParaRPr>
          </a:p>
        </p:txBody>
      </p:sp>
      <p:sp>
        <p:nvSpPr>
          <p:cNvPr id="6" name="Text Box 4"/>
          <p:cNvSpPr txBox="1">
            <a:spLocks noChangeArrowheads="1"/>
          </p:cNvSpPr>
          <p:nvPr/>
        </p:nvSpPr>
        <p:spPr bwMode="auto">
          <a:xfrm>
            <a:off x="1087523" y="4425410"/>
            <a:ext cx="8794750" cy="155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40000"/>
              </a:lnSpc>
            </a:pPr>
            <a:r>
              <a:rPr lang="en-US" altLang="zh-CN" sz="3600" dirty="0">
                <a:solidFill>
                  <a:srgbClr val="A50021"/>
                </a:solidFill>
                <a:latin typeface="SimSun" charset="-122"/>
                <a:ea typeface="SimSun" charset="-122"/>
                <a:cs typeface="SimSun" charset="-122"/>
              </a:rPr>
              <a:t>“</a:t>
            </a:r>
            <a:r>
              <a:rPr lang="zh-CN" altLang="en-US" sz="3600" b="1" dirty="0">
                <a:solidFill>
                  <a:srgbClr val="A50021"/>
                </a:solidFill>
                <a:latin typeface="SimSun" charset="-122"/>
                <a:ea typeface="SimSun" charset="-122"/>
                <a:cs typeface="SimSun" charset="-122"/>
              </a:rPr>
              <a:t>处理冲突</a:t>
            </a:r>
            <a:r>
              <a:rPr lang="zh-CN" altLang="en-US" sz="3600" dirty="0">
                <a:solidFill>
                  <a:srgbClr val="A50021"/>
                </a:solidFill>
                <a:latin typeface="SimSun" charset="-122"/>
                <a:ea typeface="SimSun" charset="-122"/>
                <a:cs typeface="SimSun" charset="-122"/>
              </a:rPr>
              <a:t>” 的实际含义是：</a:t>
            </a:r>
          </a:p>
          <a:p>
            <a:pPr>
              <a:lnSpc>
                <a:spcPct val="140000"/>
              </a:lnSpc>
            </a:pPr>
            <a:r>
              <a:rPr lang="zh-CN" altLang="en-US" sz="3200" dirty="0">
                <a:latin typeface="SimSun" charset="-122"/>
                <a:ea typeface="SimSun" charset="-122"/>
                <a:cs typeface="SimSun" charset="-122"/>
              </a:rPr>
              <a:t>为产生冲突的地址</a:t>
            </a:r>
            <a:r>
              <a:rPr lang="zh-CN" altLang="en-US" sz="3200" b="1" dirty="0">
                <a:latin typeface="SimSun" charset="-122"/>
                <a:ea typeface="SimSun" charset="-122"/>
                <a:cs typeface="SimSun" charset="-122"/>
              </a:rPr>
              <a:t>寻找下一个</a:t>
            </a:r>
            <a:r>
              <a:rPr lang="zh-CN" altLang="en-US" sz="3200" dirty="0">
                <a:latin typeface="SimSun" charset="-122"/>
                <a:ea typeface="SimSun" charset="-122"/>
                <a:cs typeface="SimSun" charset="-122"/>
              </a:rPr>
              <a:t>哈希地址。</a:t>
            </a:r>
          </a:p>
        </p:txBody>
      </p:sp>
    </p:spTree>
    <p:extLst>
      <p:ext uri="{BB962C8B-B14F-4D97-AF65-F5344CB8AC3E}">
        <p14:creationId xmlns:p14="http://schemas.microsoft.com/office/powerpoint/2010/main" val="77050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lide(from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advAuto="0"/>
      <p:bldP spid="6"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821296" y="1649446"/>
            <a:ext cx="8777431"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1371600" lvl="2" indent="-457200">
              <a:lnSpc>
                <a:spcPct val="140000"/>
              </a:lnSpc>
              <a:buClr>
                <a:schemeClr val="tx2"/>
              </a:buClr>
              <a:buSzPct val="80000"/>
              <a:buFont typeface="Wingdings" charset="2"/>
              <a:buChar char="p"/>
              <a:defRPr/>
            </a:pPr>
            <a:r>
              <a:rPr lang="zh-CN" altLang="en-US" sz="3200" dirty="0">
                <a:solidFill>
                  <a:schemeClr val="bg2"/>
                </a:solidFill>
                <a:latin typeface="Times New Roman" charset="0"/>
                <a:ea typeface="Times New Roman" charset="0"/>
                <a:cs typeface="Times New Roman" charset="0"/>
              </a:rPr>
              <a:t> </a:t>
            </a:r>
            <a:r>
              <a:rPr lang="en-US" altLang="zh-CN" sz="3200" dirty="0">
                <a:solidFill>
                  <a:srgbClr val="FF0000"/>
                </a:solidFill>
                <a:latin typeface="Times New Roman" charset="0"/>
                <a:ea typeface="Times New Roman" charset="0"/>
                <a:cs typeface="Times New Roman" charset="0"/>
              </a:rPr>
              <a:t>H</a:t>
            </a:r>
            <a:r>
              <a:rPr lang="en-US" altLang="zh-CN" sz="3200" baseline="-25000" dirty="0">
                <a:solidFill>
                  <a:srgbClr val="FF0000"/>
                </a:solidFill>
                <a:latin typeface="Times New Roman" charset="0"/>
                <a:ea typeface="Times New Roman" charset="0"/>
                <a:cs typeface="Times New Roman" charset="0"/>
              </a:rPr>
              <a:t>i</a:t>
            </a:r>
            <a:r>
              <a:rPr lang="en-US" altLang="zh-CN" sz="3200" dirty="0">
                <a:solidFill>
                  <a:srgbClr val="FF0000"/>
                </a:solidFill>
                <a:latin typeface="Times New Roman" charset="0"/>
                <a:ea typeface="Times New Roman" charset="0"/>
                <a:cs typeface="Times New Roman" charset="0"/>
              </a:rPr>
              <a:t>= (H(key) +d</a:t>
            </a:r>
            <a:r>
              <a:rPr lang="en-US" altLang="zh-CN" sz="3200" baseline="-25000" dirty="0">
                <a:solidFill>
                  <a:srgbClr val="FF0000"/>
                </a:solidFill>
                <a:latin typeface="Times New Roman" charset="0"/>
                <a:ea typeface="Times New Roman" charset="0"/>
                <a:cs typeface="Times New Roman" charset="0"/>
              </a:rPr>
              <a:t>i</a:t>
            </a:r>
            <a:r>
              <a:rPr lang="en-US" altLang="zh-CN" sz="3200" dirty="0">
                <a:solidFill>
                  <a:srgbClr val="FF0000"/>
                </a:solidFill>
                <a:latin typeface="Times New Roman" charset="0"/>
                <a:ea typeface="Times New Roman" charset="0"/>
                <a:cs typeface="Times New Roman" charset="0"/>
              </a:rPr>
              <a:t>) MOD m</a:t>
            </a:r>
            <a:endParaRPr lang="en-US" altLang="zh-CN" sz="3600" dirty="0">
              <a:solidFill>
                <a:srgbClr val="FF0000"/>
              </a:solidFill>
              <a:latin typeface="Times New Roman" charset="0"/>
              <a:ea typeface="Times New Roman" charset="0"/>
              <a:cs typeface="Times New Roman" charset="0"/>
            </a:endParaRPr>
          </a:p>
          <a:p>
            <a:pPr lvl="2">
              <a:lnSpc>
                <a:spcPct val="140000"/>
              </a:lnSpc>
              <a:buClr>
                <a:schemeClr val="tx2"/>
              </a:buClr>
              <a:buSzPct val="80000"/>
              <a:defRPr/>
            </a:pPr>
            <a:r>
              <a:rPr lang="zh-CN" altLang="en-US" sz="3200" dirty="0">
                <a:latin typeface="SimSun" charset="-122"/>
                <a:ea typeface="SimSun" charset="-122"/>
                <a:cs typeface="SimSun" charset="-122"/>
              </a:rPr>
              <a:t>其中</a:t>
            </a:r>
            <a:r>
              <a:rPr lang="en-US" altLang="zh-CN" sz="3200" dirty="0">
                <a:latin typeface="SimSun" charset="-122"/>
                <a:ea typeface="SimSun" charset="-122"/>
                <a:cs typeface="SimSun" charset="-122"/>
              </a:rPr>
              <a:t>m</a:t>
            </a:r>
            <a:r>
              <a:rPr lang="zh-CN" altLang="en-US" sz="3200" dirty="0">
                <a:latin typeface="SimSun" charset="-122"/>
                <a:ea typeface="SimSun" charset="-122"/>
                <a:cs typeface="SimSun" charset="-122"/>
              </a:rPr>
              <a:t>为哈希表表长，</a:t>
            </a:r>
            <a:r>
              <a:rPr lang="en-US" altLang="zh-CN" sz="3200" dirty="0">
                <a:latin typeface="SimSun" charset="-122"/>
                <a:ea typeface="SimSun" charset="-122"/>
                <a:cs typeface="SimSun" charset="-122"/>
              </a:rPr>
              <a:t> d</a:t>
            </a:r>
            <a:r>
              <a:rPr lang="en-US" altLang="zh-CN" sz="3200" baseline="-25000" dirty="0">
                <a:latin typeface="SimSun" charset="-122"/>
                <a:ea typeface="SimSun" charset="-122"/>
                <a:cs typeface="SimSun" charset="-122"/>
              </a:rPr>
              <a:t>i</a:t>
            </a:r>
            <a:r>
              <a:rPr lang="zh-CN" altLang="en-US" sz="3200" dirty="0">
                <a:latin typeface="SimSun" charset="-122"/>
                <a:ea typeface="SimSun" charset="-122"/>
                <a:cs typeface="SimSun" charset="-122"/>
              </a:rPr>
              <a:t>增量序列</a:t>
            </a:r>
            <a:endParaRPr lang="en-US" altLang="zh-CN" sz="2800" dirty="0" err="1">
              <a:latin typeface="SimSun" charset="-122"/>
              <a:ea typeface="SimSun" charset="-122"/>
              <a:cs typeface="SimSun" charset="-122"/>
            </a:endParaRPr>
          </a:p>
        </p:txBody>
      </p:sp>
      <p:sp>
        <p:nvSpPr>
          <p:cNvPr id="151555" name="Text Box 3"/>
          <p:cNvSpPr txBox="1">
            <a:spLocks noChangeArrowheads="1"/>
          </p:cNvSpPr>
          <p:nvPr/>
        </p:nvSpPr>
        <p:spPr bwMode="auto">
          <a:xfrm>
            <a:off x="1327680" y="1154285"/>
            <a:ext cx="28520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dirty="0">
                <a:latin typeface="SimSun" charset="-122"/>
                <a:ea typeface="SimSun" charset="-122"/>
                <a:cs typeface="SimSun" charset="-122"/>
              </a:rPr>
              <a:t>1.</a:t>
            </a:r>
            <a:r>
              <a:rPr lang="en-US" altLang="zh-CN" sz="3200" dirty="0">
                <a:latin typeface="SimSun" charset="-122"/>
                <a:ea typeface="SimSun" charset="-122"/>
                <a:cs typeface="SimSun" charset="-122"/>
              </a:rPr>
              <a:t> </a:t>
            </a:r>
            <a:r>
              <a:rPr lang="zh-CN" altLang="en-US" sz="3200" b="1" dirty="0">
                <a:latin typeface="SimSun" charset="-122"/>
                <a:ea typeface="SimSun" charset="-122"/>
                <a:cs typeface="SimSun" charset="-122"/>
              </a:rPr>
              <a:t>开放定址法</a:t>
            </a:r>
            <a:endParaRPr lang="zh-CN" altLang="en-US" sz="1400" dirty="0">
              <a:latin typeface="SimSun" charset="-122"/>
              <a:ea typeface="SimSun" charset="-122"/>
              <a:cs typeface="SimSun" charset="-122"/>
            </a:endParaRPr>
          </a:p>
        </p:txBody>
      </p:sp>
      <p:sp>
        <p:nvSpPr>
          <p:cNvPr id="151558" name="Rectangle 6"/>
          <p:cNvSpPr>
            <a:spLocks noChangeArrowheads="1"/>
          </p:cNvSpPr>
          <p:nvPr/>
        </p:nvSpPr>
        <p:spPr bwMode="auto">
          <a:xfrm>
            <a:off x="1781916" y="3344211"/>
            <a:ext cx="10152168"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a:lnSpc>
                <a:spcPct val="140000"/>
              </a:lnSpc>
              <a:buClr>
                <a:schemeClr val="tx2"/>
              </a:buClr>
              <a:buFont typeface="Wingdings" charset="2"/>
              <a:buChar char="Ø"/>
              <a:defRPr/>
            </a:pPr>
            <a:r>
              <a:rPr lang="en-US" altLang="zh-CN" sz="3200" dirty="0">
                <a:latin typeface="SimSun" charset="-122"/>
                <a:ea typeface="SimSun" charset="-122"/>
                <a:cs typeface="SimSun" charset="-122"/>
              </a:rPr>
              <a:t>d</a:t>
            </a:r>
            <a:r>
              <a:rPr lang="en-US" altLang="zh-CN" sz="3200" baseline="-25000" dirty="0">
                <a:latin typeface="SimSun" charset="-122"/>
                <a:ea typeface="SimSun" charset="-122"/>
                <a:cs typeface="SimSun" charset="-122"/>
              </a:rPr>
              <a:t>i </a:t>
            </a:r>
            <a:r>
              <a:rPr lang="zh-CN" altLang="en-US" sz="3200" dirty="0">
                <a:latin typeface="SimSun" charset="-122"/>
                <a:ea typeface="SimSun" charset="-122"/>
                <a:cs typeface="SimSun" charset="-122"/>
              </a:rPr>
              <a:t>的取值</a:t>
            </a:r>
            <a:r>
              <a:rPr lang="zh-CN" altLang="en-US" sz="3200" b="1" dirty="0">
                <a:solidFill>
                  <a:schemeClr val="bg2"/>
                </a:solidFill>
                <a:latin typeface="SimSun" charset="-122"/>
                <a:ea typeface="SimSun" charset="-122"/>
                <a:cs typeface="SimSun" charset="-122"/>
              </a:rPr>
              <a:t>：</a:t>
            </a:r>
            <a:endParaRPr lang="en-US" altLang="zh-CN" sz="3200" b="1" dirty="0">
              <a:solidFill>
                <a:schemeClr val="bg2"/>
              </a:solidFill>
              <a:latin typeface="SimSun" charset="-122"/>
              <a:ea typeface="SimSun" charset="-122"/>
              <a:cs typeface="SimSun" charset="-122"/>
            </a:endParaRPr>
          </a:p>
          <a:p>
            <a:pPr>
              <a:lnSpc>
                <a:spcPct val="140000"/>
              </a:lnSpc>
              <a:buClr>
                <a:schemeClr val="tx2"/>
              </a:buClr>
              <a:defRPr/>
            </a:pPr>
            <a:r>
              <a:rPr lang="en-US" altLang="zh-CN" sz="3200" b="1" dirty="0">
                <a:solidFill>
                  <a:schemeClr val="bg2"/>
                </a:solidFill>
                <a:latin typeface="SimSun" charset="-122"/>
                <a:ea typeface="SimSun" charset="-122"/>
                <a:cs typeface="SimSun" charset="-122"/>
              </a:rPr>
              <a:t>1</a:t>
            </a:r>
            <a:r>
              <a:rPr lang="zh-CN" altLang="en-US" sz="3200" b="1" dirty="0">
                <a:solidFill>
                  <a:schemeClr val="bg2"/>
                </a:solidFill>
                <a:latin typeface="SimSun" charset="-122"/>
                <a:ea typeface="SimSun" charset="-122"/>
                <a:cs typeface="SimSun" charset="-122"/>
              </a:rPr>
              <a:t>）</a:t>
            </a:r>
            <a:r>
              <a:rPr lang="en-US" altLang="zh-CN" sz="3200" dirty="0">
                <a:latin typeface="SimSun" charset="-122"/>
                <a:ea typeface="SimSun" charset="-122"/>
                <a:cs typeface="SimSun" charset="-122"/>
              </a:rPr>
              <a:t>d</a:t>
            </a:r>
            <a:r>
              <a:rPr lang="en-US" altLang="zh-CN" sz="3200" baseline="-25000" dirty="0">
                <a:latin typeface="SimSun" charset="-122"/>
                <a:ea typeface="SimSun" charset="-122"/>
                <a:cs typeface="SimSun" charset="-122"/>
              </a:rPr>
              <a:t>i </a:t>
            </a:r>
            <a:r>
              <a:rPr lang="en-US" altLang="zh-CN" sz="3200" dirty="0">
                <a:latin typeface="SimSun" charset="-122"/>
                <a:ea typeface="SimSun" charset="-122"/>
                <a:cs typeface="SimSun" charset="-122"/>
              </a:rPr>
              <a:t>= </a:t>
            </a:r>
            <a:r>
              <a:rPr lang="en-US" altLang="zh-CN" sz="3200" b="1" dirty="0">
                <a:solidFill>
                  <a:srgbClr val="FF0000"/>
                </a:solidFill>
                <a:latin typeface="SimSun" charset="-122"/>
                <a:ea typeface="SimSun" charset="-122"/>
                <a:cs typeface="SimSun" charset="-122"/>
              </a:rPr>
              <a:t>1</a:t>
            </a:r>
            <a:r>
              <a:rPr lang="zh-CN" altLang="en-US" sz="3200" b="1" dirty="0">
                <a:solidFill>
                  <a:srgbClr val="FF0000"/>
                </a:solidFill>
                <a:latin typeface="SimSun" charset="-122"/>
                <a:ea typeface="SimSun" charset="-122"/>
                <a:cs typeface="SimSun" charset="-122"/>
              </a:rPr>
              <a:t>，</a:t>
            </a:r>
            <a:r>
              <a:rPr lang="en-US" altLang="zh-CN" sz="3200" b="1" dirty="0">
                <a:solidFill>
                  <a:srgbClr val="FF0000"/>
                </a:solidFill>
                <a:latin typeface="SimSun" charset="-122"/>
                <a:ea typeface="SimSun" charset="-122"/>
                <a:cs typeface="SimSun" charset="-122"/>
              </a:rPr>
              <a:t>2</a:t>
            </a:r>
            <a:r>
              <a:rPr lang="zh-CN" altLang="en-US" sz="3200" b="1" dirty="0">
                <a:solidFill>
                  <a:srgbClr val="FF0000"/>
                </a:solidFill>
                <a:latin typeface="SimSun" charset="-122"/>
                <a:ea typeface="SimSun" charset="-122"/>
                <a:cs typeface="SimSun" charset="-122"/>
              </a:rPr>
              <a:t>，</a:t>
            </a:r>
            <a:r>
              <a:rPr lang="en-US" altLang="zh-CN" sz="3200" b="1" dirty="0">
                <a:solidFill>
                  <a:srgbClr val="FF0000"/>
                </a:solidFill>
                <a:latin typeface="SimSun" charset="-122"/>
                <a:ea typeface="SimSun" charset="-122"/>
                <a:cs typeface="SimSun" charset="-122"/>
              </a:rPr>
              <a:t>3……m-1     </a:t>
            </a:r>
            <a:r>
              <a:rPr lang="zh-CN" altLang="en-US" sz="3200" b="1" dirty="0">
                <a:solidFill>
                  <a:srgbClr val="FF0000"/>
                </a:solidFill>
                <a:latin typeface="SimSun" charset="-122"/>
                <a:ea typeface="SimSun" charset="-122"/>
                <a:cs typeface="SimSun" charset="-122"/>
              </a:rPr>
              <a:t>      </a:t>
            </a:r>
            <a:r>
              <a:rPr lang="zh-CN" altLang="en-US" sz="3200" b="1" dirty="0">
                <a:solidFill>
                  <a:schemeClr val="tx2"/>
                </a:solidFill>
                <a:latin typeface="SimSun" charset="-122"/>
                <a:ea typeface="SimSun" charset="-122"/>
                <a:cs typeface="SimSun" charset="-122"/>
              </a:rPr>
              <a:t>线性探测再散列</a:t>
            </a:r>
            <a:endParaRPr lang="en-US" altLang="zh-CN" sz="3200" b="1" dirty="0">
              <a:solidFill>
                <a:schemeClr val="tx2"/>
              </a:solidFill>
              <a:latin typeface="SimSun" charset="-122"/>
              <a:ea typeface="SimSun" charset="-122"/>
              <a:cs typeface="SimSun" charset="-122"/>
            </a:endParaRPr>
          </a:p>
          <a:p>
            <a:pPr>
              <a:lnSpc>
                <a:spcPct val="140000"/>
              </a:lnSpc>
              <a:buClr>
                <a:schemeClr val="tx2"/>
              </a:buClr>
              <a:defRPr/>
            </a:pPr>
            <a:r>
              <a:rPr lang="en-US" altLang="zh-CN" sz="3200" b="1" dirty="0">
                <a:solidFill>
                  <a:schemeClr val="tx2"/>
                </a:solidFill>
                <a:latin typeface="SimSun" charset="-122"/>
                <a:ea typeface="SimSun" charset="-122"/>
                <a:cs typeface="SimSun" charset="-122"/>
              </a:rPr>
              <a:t>2</a:t>
            </a:r>
            <a:r>
              <a:rPr lang="zh-CN" altLang="en-US" sz="3200" b="1" dirty="0">
                <a:solidFill>
                  <a:schemeClr val="tx2"/>
                </a:solidFill>
                <a:latin typeface="SimSun" charset="-122"/>
                <a:ea typeface="SimSun" charset="-122"/>
                <a:cs typeface="SimSun" charset="-122"/>
              </a:rPr>
              <a:t>）</a:t>
            </a:r>
            <a:r>
              <a:rPr lang="en-US" altLang="zh-CN" sz="3200" dirty="0">
                <a:latin typeface="SimSun" charset="-122"/>
                <a:ea typeface="SimSun" charset="-122"/>
                <a:cs typeface="SimSun" charset="-122"/>
              </a:rPr>
              <a:t>d</a:t>
            </a:r>
            <a:r>
              <a:rPr lang="en-US" altLang="zh-CN" sz="3200" baseline="-25000" dirty="0">
                <a:latin typeface="SimSun" charset="-122"/>
                <a:ea typeface="SimSun" charset="-122"/>
                <a:cs typeface="SimSun" charset="-122"/>
              </a:rPr>
              <a:t>i </a:t>
            </a:r>
            <a:r>
              <a:rPr lang="en-US" altLang="zh-CN" sz="3200" dirty="0">
                <a:latin typeface="SimSun" charset="-122"/>
                <a:ea typeface="SimSun" charset="-122"/>
                <a:cs typeface="SimSun" charset="-122"/>
              </a:rPr>
              <a:t>= </a:t>
            </a:r>
            <a:r>
              <a:rPr lang="en-US" altLang="zh-CN" sz="3200" b="1" dirty="0">
                <a:solidFill>
                  <a:srgbClr val="FF0000"/>
                </a:solidFill>
                <a:latin typeface="SimSun" charset="-122"/>
                <a:ea typeface="SimSun" charset="-122"/>
                <a:cs typeface="SimSun" charset="-122"/>
              </a:rPr>
              <a:t>1</a:t>
            </a:r>
            <a:r>
              <a:rPr lang="en-US" altLang="zh-CN" sz="3200" b="1" baseline="30000" dirty="0">
                <a:solidFill>
                  <a:srgbClr val="FF0000"/>
                </a:solidFill>
                <a:latin typeface="SimSun" charset="-122"/>
                <a:ea typeface="SimSun" charset="-122"/>
                <a:cs typeface="SimSun" charset="-122"/>
              </a:rPr>
              <a:t>2</a:t>
            </a:r>
            <a:r>
              <a:rPr lang="en-US" altLang="zh-CN" sz="3200" b="1" dirty="0">
                <a:solidFill>
                  <a:srgbClr val="FF0000"/>
                </a:solidFill>
                <a:latin typeface="SimSun" charset="-122"/>
                <a:ea typeface="SimSun" charset="-122"/>
                <a:cs typeface="SimSun" charset="-122"/>
              </a:rPr>
              <a:t>,-1</a:t>
            </a:r>
            <a:r>
              <a:rPr lang="en-US" altLang="zh-CN" sz="3200" b="1" baseline="30000" dirty="0">
                <a:solidFill>
                  <a:srgbClr val="FF0000"/>
                </a:solidFill>
                <a:latin typeface="SimSun" charset="-122"/>
                <a:ea typeface="SimSun" charset="-122"/>
                <a:cs typeface="SimSun" charset="-122"/>
              </a:rPr>
              <a:t>2</a:t>
            </a:r>
            <a:r>
              <a:rPr lang="en-US" altLang="zh-CN" sz="3200" b="1" dirty="0">
                <a:solidFill>
                  <a:srgbClr val="FF0000"/>
                </a:solidFill>
                <a:latin typeface="SimSun" charset="-122"/>
                <a:ea typeface="SimSun" charset="-122"/>
                <a:cs typeface="SimSun" charset="-122"/>
              </a:rPr>
              <a:t>,2</a:t>
            </a:r>
            <a:r>
              <a:rPr lang="en-US" altLang="zh-CN" sz="3200" b="1" baseline="30000" dirty="0">
                <a:solidFill>
                  <a:srgbClr val="FF0000"/>
                </a:solidFill>
                <a:latin typeface="SimSun" charset="-122"/>
                <a:ea typeface="SimSun" charset="-122"/>
                <a:cs typeface="SimSun" charset="-122"/>
              </a:rPr>
              <a:t>2</a:t>
            </a:r>
            <a:r>
              <a:rPr lang="en-US" altLang="zh-CN" sz="3200" b="1" dirty="0">
                <a:solidFill>
                  <a:srgbClr val="FF0000"/>
                </a:solidFill>
                <a:latin typeface="SimSun" charset="-122"/>
                <a:ea typeface="SimSun" charset="-122"/>
                <a:cs typeface="SimSun" charset="-122"/>
              </a:rPr>
              <a:t>,-2</a:t>
            </a:r>
            <a:r>
              <a:rPr lang="en-US" altLang="zh-CN" sz="3200" b="1" baseline="30000" dirty="0">
                <a:solidFill>
                  <a:srgbClr val="FF0000"/>
                </a:solidFill>
                <a:latin typeface="SimSun" charset="-122"/>
                <a:ea typeface="SimSun" charset="-122"/>
                <a:cs typeface="SimSun" charset="-122"/>
              </a:rPr>
              <a:t>2</a:t>
            </a:r>
            <a:r>
              <a:rPr lang="en-US" altLang="zh-CN" sz="3200" b="1" dirty="0">
                <a:solidFill>
                  <a:srgbClr val="FF0000"/>
                </a:solidFill>
                <a:latin typeface="SimSun" charset="-122"/>
                <a:ea typeface="SimSun" charset="-122"/>
                <a:cs typeface="SimSun" charset="-122"/>
              </a:rPr>
              <a:t>……k</a:t>
            </a:r>
            <a:r>
              <a:rPr lang="en-US" altLang="zh-CN" sz="3200" b="1" baseline="30000" dirty="0">
                <a:solidFill>
                  <a:srgbClr val="FF0000"/>
                </a:solidFill>
                <a:latin typeface="SimSun" charset="-122"/>
                <a:ea typeface="SimSun" charset="-122"/>
                <a:cs typeface="SimSun" charset="-122"/>
              </a:rPr>
              <a:t>2</a:t>
            </a:r>
            <a:r>
              <a:rPr lang="en-US" altLang="zh-CN" sz="3200" b="1" dirty="0">
                <a:solidFill>
                  <a:srgbClr val="FF0000"/>
                </a:solidFill>
                <a:latin typeface="SimSun" charset="-122"/>
                <a:ea typeface="SimSun" charset="-122"/>
                <a:cs typeface="SimSun" charset="-122"/>
              </a:rPr>
              <a:t>,-k</a:t>
            </a:r>
            <a:r>
              <a:rPr lang="en-US" altLang="zh-CN" sz="3200" b="1" baseline="30000" dirty="0">
                <a:solidFill>
                  <a:srgbClr val="FF0000"/>
                </a:solidFill>
                <a:latin typeface="SimSun" charset="-122"/>
                <a:ea typeface="SimSun" charset="-122"/>
                <a:cs typeface="SimSun" charset="-122"/>
              </a:rPr>
              <a:t>2</a:t>
            </a:r>
            <a:r>
              <a:rPr lang="zh-CN" altLang="en-US" sz="3200" b="1" dirty="0">
                <a:solidFill>
                  <a:srgbClr val="FF0000"/>
                </a:solidFill>
                <a:latin typeface="SimSun" charset="-122"/>
                <a:ea typeface="SimSun" charset="-122"/>
                <a:cs typeface="SimSun" charset="-122"/>
              </a:rPr>
              <a:t>    </a:t>
            </a:r>
            <a:r>
              <a:rPr lang="zh-CN" altLang="en-US" sz="3200" b="1" dirty="0">
                <a:solidFill>
                  <a:schemeClr val="tx2"/>
                </a:solidFill>
                <a:latin typeface="SimSun" charset="-122"/>
                <a:ea typeface="SimSun" charset="-122"/>
                <a:cs typeface="SimSun" charset="-122"/>
              </a:rPr>
              <a:t>二次探测再散列</a:t>
            </a:r>
            <a:endParaRPr lang="en-US" altLang="zh-CN" sz="3200" baseline="30000" dirty="0">
              <a:solidFill>
                <a:srgbClr val="FF0000"/>
              </a:solidFill>
              <a:latin typeface="SimSun" charset="-122"/>
              <a:ea typeface="SimSun" charset="-122"/>
              <a:cs typeface="SimSun" charset="-122"/>
            </a:endParaRPr>
          </a:p>
          <a:p>
            <a:pPr>
              <a:lnSpc>
                <a:spcPct val="140000"/>
              </a:lnSpc>
              <a:buClr>
                <a:schemeClr val="tx2"/>
              </a:buClr>
              <a:defRPr/>
            </a:pPr>
            <a:r>
              <a:rPr lang="en-US" altLang="zh-CN" sz="3200" b="1" dirty="0">
                <a:solidFill>
                  <a:srgbClr val="FF0000"/>
                </a:solidFill>
                <a:latin typeface="SimSun" charset="-122"/>
                <a:ea typeface="SimSun" charset="-122"/>
                <a:cs typeface="SimSun" charset="-122"/>
              </a:rPr>
              <a:t>3</a:t>
            </a:r>
            <a:r>
              <a:rPr lang="zh-CN" altLang="en-US" sz="3200" b="1" dirty="0">
                <a:solidFill>
                  <a:srgbClr val="FF0000"/>
                </a:solidFill>
                <a:latin typeface="SimSun" charset="-122"/>
                <a:ea typeface="SimSun" charset="-122"/>
                <a:cs typeface="SimSun" charset="-122"/>
              </a:rPr>
              <a:t>）</a:t>
            </a:r>
            <a:r>
              <a:rPr lang="en-US" altLang="zh-CN" sz="3200" dirty="0">
                <a:latin typeface="SimSun" charset="-122"/>
                <a:ea typeface="SimSun" charset="-122"/>
                <a:cs typeface="SimSun" charset="-122"/>
              </a:rPr>
              <a:t>d</a:t>
            </a:r>
            <a:r>
              <a:rPr lang="en-US" altLang="zh-CN" sz="3200" baseline="-25000" dirty="0">
                <a:latin typeface="SimSun" charset="-122"/>
                <a:ea typeface="SimSun" charset="-122"/>
                <a:cs typeface="SimSun" charset="-122"/>
              </a:rPr>
              <a:t>i </a:t>
            </a:r>
            <a:r>
              <a:rPr lang="en-US" altLang="zh-CN" sz="3200" dirty="0">
                <a:latin typeface="SimSun" charset="-122"/>
                <a:ea typeface="SimSun" charset="-122"/>
                <a:cs typeface="SimSun" charset="-122"/>
              </a:rPr>
              <a:t>=</a:t>
            </a:r>
            <a:r>
              <a:rPr lang="zh-CN" altLang="en-US" sz="3200" dirty="0">
                <a:latin typeface="SimSun" charset="-122"/>
                <a:ea typeface="SimSun" charset="-122"/>
                <a:cs typeface="SimSun" charset="-122"/>
              </a:rPr>
              <a:t> 随机数                   </a:t>
            </a:r>
            <a:r>
              <a:rPr lang="zh-CN" altLang="en-US" sz="3200" b="1" dirty="0">
                <a:solidFill>
                  <a:schemeClr val="tx2"/>
                </a:solidFill>
                <a:latin typeface="SimSun" charset="-122"/>
                <a:ea typeface="SimSun" charset="-122"/>
                <a:cs typeface="SimSun" charset="-122"/>
              </a:rPr>
              <a:t>随机探测再散列</a:t>
            </a:r>
            <a:endParaRPr lang="en-US" altLang="zh-CN" sz="3200" baseline="30000" dirty="0">
              <a:solidFill>
                <a:srgbClr val="FF0000"/>
              </a:solidFill>
              <a:latin typeface="SimSun" charset="-122"/>
              <a:ea typeface="SimSun" charset="-122"/>
              <a:cs typeface="SimSun" charset="-122"/>
            </a:endParaRPr>
          </a:p>
        </p:txBody>
      </p:sp>
      <p:sp>
        <p:nvSpPr>
          <p:cNvPr id="6"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9.3.3</a:t>
            </a:r>
            <a:r>
              <a:rPr lang="zh-CN" altLang="en-US" kern="0" dirty="0"/>
              <a:t>  处理冲突的方法</a:t>
            </a:r>
          </a:p>
        </p:txBody>
      </p:sp>
    </p:spTree>
    <p:extLst>
      <p:ext uri="{BB962C8B-B14F-4D97-AF65-F5344CB8AC3E}">
        <p14:creationId xmlns:p14="http://schemas.microsoft.com/office/powerpoint/2010/main" val="1789317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1554"/>
                                        </p:tgtEl>
                                        <p:attrNameLst>
                                          <p:attrName>style.visibility</p:attrName>
                                        </p:attrNameLst>
                                      </p:cBhvr>
                                      <p:to>
                                        <p:strVal val="visible"/>
                                      </p:to>
                                    </p:set>
                                    <p:animEffect transition="in" filter="strips(downRight)">
                                      <p:cBhvr>
                                        <p:cTn id="12" dur="300"/>
                                        <p:tgtEl>
                                          <p:spTgt spid="151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8"/>
                                        </p:tgtEl>
                                        <p:attrNameLst>
                                          <p:attrName>style.visibility</p:attrName>
                                        </p:attrNameLst>
                                      </p:cBhvr>
                                      <p:to>
                                        <p:strVal val="visible"/>
                                      </p:to>
                                    </p:set>
                                    <p:animEffect transition="in" filter="wipe(left)">
                                      <p:cBhvr>
                                        <p:cTn id="1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P spid="151558"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1309345" y="982597"/>
            <a:ext cx="99395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25000"/>
              </a:lnSpc>
            </a:pPr>
            <a:r>
              <a:rPr lang="zh-CN" altLang="en-US" sz="3600" b="1" dirty="0">
                <a:latin typeface="SimSun" charset="-122"/>
                <a:ea typeface="SimSun" charset="-122"/>
                <a:cs typeface="SimSun" charset="-122"/>
              </a:rPr>
              <a:t>例如</a:t>
            </a:r>
            <a:r>
              <a:rPr lang="en-US" altLang="zh-CN" sz="3600" b="1" dirty="0">
                <a:latin typeface="SimSun" charset="-122"/>
                <a:ea typeface="SimSun" charset="-122"/>
                <a:cs typeface="SimSun" charset="-122"/>
              </a:rPr>
              <a:t>:</a:t>
            </a:r>
            <a:r>
              <a:rPr lang="en-US" altLang="zh-CN" sz="3600" dirty="0">
                <a:latin typeface="SimSun" charset="-122"/>
                <a:ea typeface="SimSun" charset="-122"/>
                <a:cs typeface="SimSun" charset="-122"/>
              </a:rPr>
              <a:t>  </a:t>
            </a:r>
            <a:r>
              <a:rPr lang="zh-CN" altLang="en-US" sz="3600" dirty="0">
                <a:latin typeface="SimSun" charset="-122"/>
                <a:ea typeface="SimSun" charset="-122"/>
                <a:cs typeface="SimSun" charset="-122"/>
              </a:rPr>
              <a:t>关键字集合  </a:t>
            </a:r>
            <a:r>
              <a:rPr lang="en-US" altLang="zh-CN" sz="3600" dirty="0">
                <a:ea typeface="楷体_GB2312" charset="0"/>
              </a:rPr>
              <a:t>{ </a:t>
            </a:r>
            <a:r>
              <a:rPr lang="en-US" altLang="zh-CN" sz="3200" dirty="0">
                <a:ea typeface="楷体_GB2312" charset="0"/>
              </a:rPr>
              <a:t>19, 01, 23, 14, 55, 68, 11, 82, 36 }</a:t>
            </a:r>
            <a:endParaRPr lang="en-US" altLang="zh-CN" sz="3600" dirty="0">
              <a:ea typeface="楷体_GB2312" charset="0"/>
            </a:endParaRPr>
          </a:p>
        </p:txBody>
      </p:sp>
      <p:sp>
        <p:nvSpPr>
          <p:cNvPr id="231427" name="Text Box 3"/>
          <p:cNvSpPr txBox="1">
            <a:spLocks noChangeArrowheads="1"/>
          </p:cNvSpPr>
          <p:nvPr/>
        </p:nvSpPr>
        <p:spPr bwMode="auto">
          <a:xfrm>
            <a:off x="3191697" y="1763467"/>
            <a:ext cx="39798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dirty="0">
                <a:solidFill>
                  <a:srgbClr val="FF0000"/>
                </a:solidFill>
                <a:latin typeface="Times New Roman" charset="0"/>
                <a:ea typeface="Times New Roman" charset="0"/>
                <a:cs typeface="Times New Roman" charset="0"/>
              </a:rPr>
              <a:t>H(key) = key </a:t>
            </a:r>
            <a:r>
              <a:rPr lang="en-US" altLang="zh-CN" sz="3200" b="1">
                <a:solidFill>
                  <a:srgbClr val="FF0000"/>
                </a:solidFill>
                <a:latin typeface="Times New Roman" charset="0"/>
                <a:ea typeface="Times New Roman" charset="0"/>
                <a:cs typeface="Times New Roman" charset="0"/>
              </a:rPr>
              <a:t>MOD</a:t>
            </a:r>
            <a:r>
              <a:rPr lang="en-US" altLang="zh-CN" sz="3200">
                <a:solidFill>
                  <a:srgbClr val="FF0000"/>
                </a:solidFill>
                <a:latin typeface="Times New Roman" charset="0"/>
                <a:ea typeface="Times New Roman" charset="0"/>
                <a:cs typeface="Times New Roman" charset="0"/>
              </a:rPr>
              <a:t> 11</a:t>
            </a:r>
            <a:endParaRPr lang="en-US" altLang="zh-CN" sz="3200" dirty="0">
              <a:solidFill>
                <a:schemeClr val="tx2"/>
              </a:solidFill>
              <a:latin typeface="SimSun" charset="-122"/>
              <a:ea typeface="SimSun" charset="-122"/>
              <a:cs typeface="SimSun" charset="-122"/>
            </a:endParaRPr>
          </a:p>
        </p:txBody>
      </p:sp>
      <p:graphicFrame>
        <p:nvGraphicFramePr>
          <p:cNvPr id="231430" name="Object 6"/>
          <p:cNvGraphicFramePr>
            <a:graphicFrameLocks noChangeAspect="1"/>
          </p:cNvGraphicFramePr>
          <p:nvPr/>
        </p:nvGraphicFramePr>
        <p:xfrm>
          <a:off x="2286000" y="3200400"/>
          <a:ext cx="8039100" cy="990600"/>
        </p:xfrm>
        <a:graphic>
          <a:graphicData uri="http://schemas.openxmlformats.org/presentationml/2006/ole">
            <mc:AlternateContent xmlns:mc="http://schemas.openxmlformats.org/markup-compatibility/2006">
              <mc:Choice xmlns:v="urn:schemas-microsoft-com:vml" Requires="v">
                <p:oleObj spid="_x0000_s80329" name="文档" r:id="rId3" imgW="6001560" imgH="749520" progId="Word.Document.8">
                  <p:embed/>
                </p:oleObj>
              </mc:Choice>
              <mc:Fallback>
                <p:oleObj name="文档" r:id="rId3" imgW="6001560" imgH="7495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200400"/>
                        <a:ext cx="80391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31431" name="Object 7"/>
          <p:cNvGraphicFramePr>
            <a:graphicFrameLocks noChangeAspect="1"/>
          </p:cNvGraphicFramePr>
          <p:nvPr>
            <p:extLst>
              <p:ext uri="{D42A27DB-BD31-4B8C-83A1-F6EECF244321}">
                <p14:modId xmlns:p14="http://schemas.microsoft.com/office/powerpoint/2010/main" val="1073364304"/>
              </p:ext>
            </p:extLst>
          </p:nvPr>
        </p:nvGraphicFramePr>
        <p:xfrm>
          <a:off x="2209800" y="4951563"/>
          <a:ext cx="8077200" cy="1066800"/>
        </p:xfrm>
        <a:graphic>
          <a:graphicData uri="http://schemas.openxmlformats.org/presentationml/2006/ole">
            <mc:AlternateContent xmlns:mc="http://schemas.openxmlformats.org/markup-compatibility/2006">
              <mc:Choice xmlns:v="urn:schemas-microsoft-com:vml" Requires="v">
                <p:oleObj spid="_x0000_s80330" name="文档" r:id="rId5" imgW="6001560" imgH="749520" progId="Word.Document.8">
                  <p:embed/>
                </p:oleObj>
              </mc:Choice>
              <mc:Fallback>
                <p:oleObj name="文档" r:id="rId5" imgW="6001560" imgH="74952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951563"/>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31432" name="Text Box 8"/>
          <p:cNvSpPr txBox="1">
            <a:spLocks noChangeArrowheads="1"/>
          </p:cNvSpPr>
          <p:nvPr/>
        </p:nvSpPr>
        <p:spPr bwMode="auto">
          <a:xfrm>
            <a:off x="8153401" y="3429001"/>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a:solidFill>
                  <a:srgbClr val="A50021"/>
                </a:solidFill>
              </a:rPr>
              <a:t>19</a:t>
            </a:r>
            <a:endParaRPr lang="en-US" altLang="zh-CN" sz="3600"/>
          </a:p>
        </p:txBody>
      </p:sp>
      <p:sp>
        <p:nvSpPr>
          <p:cNvPr id="231433" name="Text Box 9"/>
          <p:cNvSpPr txBox="1">
            <a:spLocks noChangeArrowheads="1"/>
          </p:cNvSpPr>
          <p:nvPr/>
        </p:nvSpPr>
        <p:spPr bwMode="auto">
          <a:xfrm>
            <a:off x="3048001" y="3429001"/>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a:solidFill>
                  <a:srgbClr val="A50021"/>
                </a:solidFill>
              </a:rPr>
              <a:t>01</a:t>
            </a:r>
            <a:endParaRPr lang="en-US" altLang="zh-CN" sz="3600"/>
          </a:p>
        </p:txBody>
      </p:sp>
      <p:sp>
        <p:nvSpPr>
          <p:cNvPr id="231434" name="Text Box 10"/>
          <p:cNvSpPr txBox="1">
            <a:spLocks noChangeArrowheads="1"/>
          </p:cNvSpPr>
          <p:nvPr/>
        </p:nvSpPr>
        <p:spPr bwMode="auto">
          <a:xfrm>
            <a:off x="3829051" y="3429001"/>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dirty="0">
                <a:solidFill>
                  <a:srgbClr val="C00000"/>
                </a:solidFill>
              </a:rPr>
              <a:t>23</a:t>
            </a:r>
            <a:endParaRPr lang="en-US" altLang="zh-CN" sz="3600" dirty="0">
              <a:solidFill>
                <a:srgbClr val="C00000"/>
              </a:solidFill>
            </a:endParaRPr>
          </a:p>
        </p:txBody>
      </p:sp>
      <p:sp>
        <p:nvSpPr>
          <p:cNvPr id="231435" name="Text Box 11"/>
          <p:cNvSpPr txBox="1">
            <a:spLocks noChangeArrowheads="1"/>
          </p:cNvSpPr>
          <p:nvPr/>
        </p:nvSpPr>
        <p:spPr bwMode="auto">
          <a:xfrm>
            <a:off x="4514851" y="3429001"/>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a:solidFill>
                  <a:srgbClr val="A50021"/>
                </a:solidFill>
              </a:rPr>
              <a:t>14</a:t>
            </a:r>
            <a:endParaRPr lang="en-US" altLang="zh-CN" sz="3600"/>
          </a:p>
        </p:txBody>
      </p:sp>
      <p:sp>
        <p:nvSpPr>
          <p:cNvPr id="231436" name="Text Box 12"/>
          <p:cNvSpPr txBox="1">
            <a:spLocks noChangeArrowheads="1"/>
          </p:cNvSpPr>
          <p:nvPr/>
        </p:nvSpPr>
        <p:spPr bwMode="auto">
          <a:xfrm>
            <a:off x="2381251" y="3429001"/>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a:solidFill>
                  <a:srgbClr val="A50021"/>
                </a:solidFill>
              </a:rPr>
              <a:t>55</a:t>
            </a:r>
            <a:endParaRPr lang="en-US" altLang="zh-CN" sz="3600"/>
          </a:p>
        </p:txBody>
      </p:sp>
      <p:sp>
        <p:nvSpPr>
          <p:cNvPr id="231437" name="Text Box 13"/>
          <p:cNvSpPr txBox="1">
            <a:spLocks noChangeArrowheads="1"/>
          </p:cNvSpPr>
          <p:nvPr/>
        </p:nvSpPr>
        <p:spPr bwMode="auto">
          <a:xfrm>
            <a:off x="5257801" y="3429001"/>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dirty="0">
                <a:solidFill>
                  <a:srgbClr val="C00000"/>
                </a:solidFill>
              </a:rPr>
              <a:t>68</a:t>
            </a:r>
            <a:endParaRPr lang="en-US" altLang="zh-CN" sz="3600" dirty="0">
              <a:solidFill>
                <a:srgbClr val="C00000"/>
              </a:solidFill>
            </a:endParaRPr>
          </a:p>
        </p:txBody>
      </p:sp>
      <p:sp>
        <p:nvSpPr>
          <p:cNvPr id="231438" name="Text Box 14"/>
          <p:cNvSpPr txBox="1">
            <a:spLocks noChangeArrowheads="1"/>
          </p:cNvSpPr>
          <p:nvPr/>
        </p:nvSpPr>
        <p:spPr bwMode="auto">
          <a:xfrm>
            <a:off x="8096251" y="5210327"/>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a:solidFill>
                  <a:srgbClr val="A50021"/>
                </a:solidFill>
              </a:rPr>
              <a:t>19</a:t>
            </a:r>
            <a:endParaRPr lang="en-US" altLang="zh-CN" sz="3600"/>
          </a:p>
        </p:txBody>
      </p:sp>
      <p:sp>
        <p:nvSpPr>
          <p:cNvPr id="231439" name="Text Box 15"/>
          <p:cNvSpPr txBox="1">
            <a:spLocks noChangeArrowheads="1"/>
          </p:cNvSpPr>
          <p:nvPr/>
        </p:nvSpPr>
        <p:spPr bwMode="auto">
          <a:xfrm>
            <a:off x="2990851" y="5210327"/>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a:solidFill>
                  <a:srgbClr val="A50021"/>
                </a:solidFill>
              </a:rPr>
              <a:t>01</a:t>
            </a:r>
            <a:endParaRPr lang="en-US" altLang="zh-CN" sz="3600"/>
          </a:p>
        </p:txBody>
      </p:sp>
      <p:sp>
        <p:nvSpPr>
          <p:cNvPr id="231440" name="Text Box 16"/>
          <p:cNvSpPr txBox="1">
            <a:spLocks noChangeArrowheads="1"/>
          </p:cNvSpPr>
          <p:nvPr/>
        </p:nvSpPr>
        <p:spPr bwMode="auto">
          <a:xfrm>
            <a:off x="3733801" y="5210327"/>
            <a:ext cx="5788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3200" b="1" dirty="0">
                <a:solidFill>
                  <a:srgbClr val="C00000"/>
                </a:solidFill>
              </a:rPr>
              <a:t>23</a:t>
            </a:r>
            <a:endParaRPr lang="en-US" altLang="zh-CN" sz="3600" dirty="0">
              <a:solidFill>
                <a:srgbClr val="C00000"/>
              </a:solidFill>
            </a:endParaRPr>
          </a:p>
        </p:txBody>
      </p:sp>
      <p:sp>
        <p:nvSpPr>
          <p:cNvPr id="231441" name="Text Box 17"/>
          <p:cNvSpPr txBox="1">
            <a:spLocks noChangeArrowheads="1"/>
          </p:cNvSpPr>
          <p:nvPr/>
        </p:nvSpPr>
        <p:spPr bwMode="auto">
          <a:xfrm>
            <a:off x="4419601" y="5210327"/>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a:solidFill>
                  <a:srgbClr val="A50021"/>
                </a:solidFill>
              </a:rPr>
              <a:t>14</a:t>
            </a:r>
            <a:endParaRPr lang="en-US" altLang="zh-CN" sz="3600"/>
          </a:p>
        </p:txBody>
      </p:sp>
      <p:sp>
        <p:nvSpPr>
          <p:cNvPr id="231442" name="Text Box 18"/>
          <p:cNvSpPr txBox="1">
            <a:spLocks noChangeArrowheads="1"/>
          </p:cNvSpPr>
          <p:nvPr/>
        </p:nvSpPr>
        <p:spPr bwMode="auto">
          <a:xfrm>
            <a:off x="6629401" y="5210327"/>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dirty="0">
                <a:solidFill>
                  <a:srgbClr val="C00000"/>
                </a:solidFill>
              </a:rPr>
              <a:t>68</a:t>
            </a:r>
            <a:endParaRPr lang="en-US" altLang="zh-CN" sz="3600" dirty="0">
              <a:solidFill>
                <a:srgbClr val="C00000"/>
              </a:solidFill>
            </a:endParaRPr>
          </a:p>
        </p:txBody>
      </p:sp>
      <p:sp>
        <p:nvSpPr>
          <p:cNvPr id="231443" name="Rectangle 19"/>
          <p:cNvSpPr>
            <a:spLocks noChangeArrowheads="1"/>
          </p:cNvSpPr>
          <p:nvPr/>
        </p:nvSpPr>
        <p:spPr bwMode="auto">
          <a:xfrm>
            <a:off x="1124974" y="2536033"/>
            <a:ext cx="5775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sz="2800" b="1" dirty="0">
                <a:solidFill>
                  <a:schemeClr val="tx2"/>
                </a:solidFill>
                <a:latin typeface="SimSun" charset="-122"/>
                <a:ea typeface="SimSun" charset="-122"/>
                <a:cs typeface="SimSun" charset="-122"/>
              </a:rPr>
              <a:t>若采用线性探测再散列处理冲突</a:t>
            </a:r>
          </a:p>
        </p:txBody>
      </p:sp>
      <p:sp>
        <p:nvSpPr>
          <p:cNvPr id="231444" name="Rectangle 20"/>
          <p:cNvSpPr>
            <a:spLocks noChangeArrowheads="1"/>
          </p:cNvSpPr>
          <p:nvPr/>
        </p:nvSpPr>
        <p:spPr bwMode="auto">
          <a:xfrm>
            <a:off x="1156017" y="4419601"/>
            <a:ext cx="5991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sz="2800" b="1" dirty="0">
                <a:solidFill>
                  <a:schemeClr val="tx2"/>
                </a:solidFill>
                <a:latin typeface="SimSun" charset="-122"/>
                <a:ea typeface="SimSun" charset="-122"/>
                <a:cs typeface="SimSun" charset="-122"/>
              </a:rPr>
              <a:t>若采用二次探测再散列处理冲突</a:t>
            </a:r>
          </a:p>
        </p:txBody>
      </p:sp>
      <p:sp>
        <p:nvSpPr>
          <p:cNvPr id="231445" name="Text Box 21"/>
          <p:cNvSpPr txBox="1">
            <a:spLocks noChangeArrowheads="1"/>
          </p:cNvSpPr>
          <p:nvPr/>
        </p:nvSpPr>
        <p:spPr bwMode="auto">
          <a:xfrm>
            <a:off x="5962651" y="3429001"/>
            <a:ext cx="5416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dirty="0">
                <a:solidFill>
                  <a:srgbClr val="C00000"/>
                </a:solidFill>
              </a:rPr>
              <a:t>11</a:t>
            </a:r>
            <a:endParaRPr lang="en-US" altLang="zh-CN" sz="3600" dirty="0">
              <a:solidFill>
                <a:srgbClr val="C00000"/>
              </a:solidFill>
            </a:endParaRPr>
          </a:p>
        </p:txBody>
      </p:sp>
      <p:sp>
        <p:nvSpPr>
          <p:cNvPr id="231446" name="Text Box 22"/>
          <p:cNvSpPr txBox="1">
            <a:spLocks noChangeArrowheads="1"/>
          </p:cNvSpPr>
          <p:nvPr/>
        </p:nvSpPr>
        <p:spPr bwMode="auto">
          <a:xfrm>
            <a:off x="6648451" y="3429001"/>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dirty="0">
                <a:solidFill>
                  <a:srgbClr val="C00000"/>
                </a:solidFill>
              </a:rPr>
              <a:t>82</a:t>
            </a:r>
            <a:endParaRPr lang="en-US" altLang="zh-CN" sz="3600" dirty="0">
              <a:solidFill>
                <a:srgbClr val="C00000"/>
              </a:solidFill>
            </a:endParaRPr>
          </a:p>
        </p:txBody>
      </p:sp>
      <p:sp>
        <p:nvSpPr>
          <p:cNvPr id="231447" name="Text Box 23"/>
          <p:cNvSpPr txBox="1">
            <a:spLocks noChangeArrowheads="1"/>
          </p:cNvSpPr>
          <p:nvPr/>
        </p:nvSpPr>
        <p:spPr bwMode="auto">
          <a:xfrm>
            <a:off x="7410451" y="3429001"/>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dirty="0">
                <a:solidFill>
                  <a:srgbClr val="C00000"/>
                </a:solidFill>
              </a:rPr>
              <a:t>36</a:t>
            </a:r>
            <a:endParaRPr lang="en-US" altLang="zh-CN" sz="3600" dirty="0">
              <a:solidFill>
                <a:srgbClr val="C00000"/>
              </a:solidFill>
            </a:endParaRPr>
          </a:p>
        </p:txBody>
      </p:sp>
      <p:sp>
        <p:nvSpPr>
          <p:cNvPr id="231448" name="Text Box 24"/>
          <p:cNvSpPr txBox="1">
            <a:spLocks noChangeArrowheads="1"/>
          </p:cNvSpPr>
          <p:nvPr/>
        </p:nvSpPr>
        <p:spPr bwMode="auto">
          <a:xfrm>
            <a:off x="2286001" y="5180164"/>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a:solidFill>
                  <a:srgbClr val="A50021"/>
                </a:solidFill>
              </a:rPr>
              <a:t>55</a:t>
            </a:r>
            <a:endParaRPr lang="en-US" altLang="zh-CN" sz="3600"/>
          </a:p>
        </p:txBody>
      </p:sp>
      <p:sp>
        <p:nvSpPr>
          <p:cNvPr id="231449" name="Text Box 25"/>
          <p:cNvSpPr txBox="1">
            <a:spLocks noChangeArrowheads="1"/>
          </p:cNvSpPr>
          <p:nvPr/>
        </p:nvSpPr>
        <p:spPr bwMode="auto">
          <a:xfrm>
            <a:off x="9525001" y="5210327"/>
            <a:ext cx="5416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dirty="0">
                <a:solidFill>
                  <a:srgbClr val="C00000"/>
                </a:solidFill>
              </a:rPr>
              <a:t>11</a:t>
            </a:r>
          </a:p>
        </p:txBody>
      </p:sp>
      <p:sp>
        <p:nvSpPr>
          <p:cNvPr id="231450" name="Text Box 26"/>
          <p:cNvSpPr txBox="1">
            <a:spLocks noChangeArrowheads="1"/>
          </p:cNvSpPr>
          <p:nvPr/>
        </p:nvSpPr>
        <p:spPr bwMode="auto">
          <a:xfrm>
            <a:off x="5886451" y="5210327"/>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a:solidFill>
                  <a:srgbClr val="A50021"/>
                </a:solidFill>
              </a:rPr>
              <a:t>82</a:t>
            </a:r>
            <a:endParaRPr lang="en-US" altLang="zh-CN" sz="3600"/>
          </a:p>
        </p:txBody>
      </p:sp>
      <p:sp>
        <p:nvSpPr>
          <p:cNvPr id="231451" name="Text Box 27"/>
          <p:cNvSpPr txBox="1">
            <a:spLocks noChangeArrowheads="1"/>
          </p:cNvSpPr>
          <p:nvPr/>
        </p:nvSpPr>
        <p:spPr bwMode="auto">
          <a:xfrm>
            <a:off x="5181601" y="5210327"/>
            <a:ext cx="559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dirty="0">
                <a:solidFill>
                  <a:srgbClr val="C00000"/>
                </a:solidFill>
              </a:rPr>
              <a:t>36</a:t>
            </a:r>
          </a:p>
        </p:txBody>
      </p:sp>
      <p:sp>
        <p:nvSpPr>
          <p:cNvPr id="32"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9.3.3</a:t>
            </a:r>
            <a:r>
              <a:rPr lang="zh-CN" altLang="en-US" kern="0" dirty="0"/>
              <a:t>  处理冲突的方法</a:t>
            </a:r>
          </a:p>
        </p:txBody>
      </p:sp>
    </p:spTree>
    <p:extLst>
      <p:ext uri="{BB962C8B-B14F-4D97-AF65-F5344CB8AC3E}">
        <p14:creationId xmlns:p14="http://schemas.microsoft.com/office/powerpoint/2010/main" val="13081802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wipe(left)">
                                      <p:cBhvr>
                                        <p:cTn id="7" dur="500"/>
                                        <p:tgtEl>
                                          <p:spTgt spid="231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1427"/>
                                        </p:tgtEl>
                                        <p:attrNameLst>
                                          <p:attrName>style.visibility</p:attrName>
                                        </p:attrNameLst>
                                      </p:cBhvr>
                                      <p:to>
                                        <p:strVal val="visible"/>
                                      </p:to>
                                    </p:set>
                                    <p:animEffect transition="in" filter="wipe(left)">
                                      <p:cBhvr>
                                        <p:cTn id="12" dur="500"/>
                                        <p:tgtEl>
                                          <p:spTgt spid="2314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31443"/>
                                        </p:tgtEl>
                                        <p:attrNameLst>
                                          <p:attrName>style.visibility</p:attrName>
                                        </p:attrNameLst>
                                      </p:cBhvr>
                                      <p:to>
                                        <p:strVal val="visible"/>
                                      </p:to>
                                    </p:set>
                                    <p:anim calcmode="lin" valueType="num">
                                      <p:cBhvr additive="base">
                                        <p:cTn id="17" dur="500" fill="hold"/>
                                        <p:tgtEl>
                                          <p:spTgt spid="231443"/>
                                        </p:tgtEl>
                                        <p:attrNameLst>
                                          <p:attrName>ppt_x</p:attrName>
                                        </p:attrNameLst>
                                      </p:cBhvr>
                                      <p:tavLst>
                                        <p:tav tm="0">
                                          <p:val>
                                            <p:strVal val="0-#ppt_w/2"/>
                                          </p:val>
                                        </p:tav>
                                        <p:tav tm="100000">
                                          <p:val>
                                            <p:strVal val="#ppt_x"/>
                                          </p:val>
                                        </p:tav>
                                      </p:tavLst>
                                    </p:anim>
                                    <p:anim calcmode="lin" valueType="num">
                                      <p:cBhvr additive="base">
                                        <p:cTn id="18" dur="500" fill="hold"/>
                                        <p:tgtEl>
                                          <p:spTgt spid="23144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231430"/>
                                        </p:tgtEl>
                                        <p:attrNameLst>
                                          <p:attrName>style.visibility</p:attrName>
                                        </p:attrNameLst>
                                      </p:cBhvr>
                                      <p:to>
                                        <p:strVal val="visible"/>
                                      </p:to>
                                    </p:set>
                                    <p:animEffect transition="in" filter="wipe(left)">
                                      <p:cBhvr>
                                        <p:cTn id="22" dur="500"/>
                                        <p:tgtEl>
                                          <p:spTgt spid="2314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1432"/>
                                        </p:tgtEl>
                                        <p:attrNameLst>
                                          <p:attrName>style.visibility</p:attrName>
                                        </p:attrNameLst>
                                      </p:cBhvr>
                                      <p:to>
                                        <p:strVal val="visible"/>
                                      </p:to>
                                    </p:set>
                                    <p:animEffect transition="in" filter="wipe(up)">
                                      <p:cBhvr>
                                        <p:cTn id="27" dur="500"/>
                                        <p:tgtEl>
                                          <p:spTgt spid="2314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1433"/>
                                        </p:tgtEl>
                                        <p:attrNameLst>
                                          <p:attrName>style.visibility</p:attrName>
                                        </p:attrNameLst>
                                      </p:cBhvr>
                                      <p:to>
                                        <p:strVal val="visible"/>
                                      </p:to>
                                    </p:set>
                                    <p:animEffect transition="in" filter="wipe(up)">
                                      <p:cBhvr>
                                        <p:cTn id="32" dur="500"/>
                                        <p:tgtEl>
                                          <p:spTgt spid="2314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31434"/>
                                        </p:tgtEl>
                                        <p:attrNameLst>
                                          <p:attrName>style.visibility</p:attrName>
                                        </p:attrNameLst>
                                      </p:cBhvr>
                                      <p:to>
                                        <p:strVal val="visible"/>
                                      </p:to>
                                    </p:set>
                                    <p:animEffect transition="in" filter="wipe(up)">
                                      <p:cBhvr>
                                        <p:cTn id="37" dur="500"/>
                                        <p:tgtEl>
                                          <p:spTgt spid="2314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1435"/>
                                        </p:tgtEl>
                                        <p:attrNameLst>
                                          <p:attrName>style.visibility</p:attrName>
                                        </p:attrNameLst>
                                      </p:cBhvr>
                                      <p:to>
                                        <p:strVal val="visible"/>
                                      </p:to>
                                    </p:set>
                                    <p:animEffect transition="in" filter="wipe(up)">
                                      <p:cBhvr>
                                        <p:cTn id="42" dur="500"/>
                                        <p:tgtEl>
                                          <p:spTgt spid="2314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31436"/>
                                        </p:tgtEl>
                                        <p:attrNameLst>
                                          <p:attrName>style.visibility</p:attrName>
                                        </p:attrNameLst>
                                      </p:cBhvr>
                                      <p:to>
                                        <p:strVal val="visible"/>
                                      </p:to>
                                    </p:set>
                                    <p:animEffect transition="in" filter="wipe(up)">
                                      <p:cBhvr>
                                        <p:cTn id="47" dur="500"/>
                                        <p:tgtEl>
                                          <p:spTgt spid="2314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31437"/>
                                        </p:tgtEl>
                                        <p:attrNameLst>
                                          <p:attrName>style.visibility</p:attrName>
                                        </p:attrNameLst>
                                      </p:cBhvr>
                                      <p:to>
                                        <p:strVal val="visible"/>
                                      </p:to>
                                    </p:set>
                                    <p:animEffect transition="in" filter="wipe(up)">
                                      <p:cBhvr>
                                        <p:cTn id="52" dur="500"/>
                                        <p:tgtEl>
                                          <p:spTgt spid="2314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31445"/>
                                        </p:tgtEl>
                                        <p:attrNameLst>
                                          <p:attrName>style.visibility</p:attrName>
                                        </p:attrNameLst>
                                      </p:cBhvr>
                                      <p:to>
                                        <p:strVal val="visible"/>
                                      </p:to>
                                    </p:set>
                                    <p:animEffect transition="in" filter="wipe(up)">
                                      <p:cBhvr>
                                        <p:cTn id="57" dur="500"/>
                                        <p:tgtEl>
                                          <p:spTgt spid="2314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31446"/>
                                        </p:tgtEl>
                                        <p:attrNameLst>
                                          <p:attrName>style.visibility</p:attrName>
                                        </p:attrNameLst>
                                      </p:cBhvr>
                                      <p:to>
                                        <p:strVal val="visible"/>
                                      </p:to>
                                    </p:set>
                                    <p:animEffect transition="in" filter="wipe(up)">
                                      <p:cBhvr>
                                        <p:cTn id="62" dur="500"/>
                                        <p:tgtEl>
                                          <p:spTgt spid="23144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31447"/>
                                        </p:tgtEl>
                                        <p:attrNameLst>
                                          <p:attrName>style.visibility</p:attrName>
                                        </p:attrNameLst>
                                      </p:cBhvr>
                                      <p:to>
                                        <p:strVal val="visible"/>
                                      </p:to>
                                    </p:set>
                                    <p:animEffect transition="in" filter="wipe(up)">
                                      <p:cBhvr>
                                        <p:cTn id="67" dur="500"/>
                                        <p:tgtEl>
                                          <p:spTgt spid="2314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31444"/>
                                        </p:tgtEl>
                                        <p:attrNameLst>
                                          <p:attrName>style.visibility</p:attrName>
                                        </p:attrNameLst>
                                      </p:cBhvr>
                                      <p:to>
                                        <p:strVal val="visible"/>
                                      </p:to>
                                    </p:set>
                                    <p:animEffect transition="in" filter="wipe(left)">
                                      <p:cBhvr>
                                        <p:cTn id="72" dur="500"/>
                                        <p:tgtEl>
                                          <p:spTgt spid="231444"/>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231431"/>
                                        </p:tgtEl>
                                        <p:attrNameLst>
                                          <p:attrName>style.visibility</p:attrName>
                                        </p:attrNameLst>
                                      </p:cBhvr>
                                      <p:to>
                                        <p:strVal val="visible"/>
                                      </p:to>
                                    </p:set>
                                    <p:animEffect transition="in" filter="wipe(left)">
                                      <p:cBhvr>
                                        <p:cTn id="76" dur="500"/>
                                        <p:tgtEl>
                                          <p:spTgt spid="23143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231438"/>
                                        </p:tgtEl>
                                        <p:attrNameLst>
                                          <p:attrName>style.visibility</p:attrName>
                                        </p:attrNameLst>
                                      </p:cBhvr>
                                      <p:to>
                                        <p:strVal val="visible"/>
                                      </p:to>
                                    </p:set>
                                    <p:animEffect transition="in" filter="wipe(up)">
                                      <p:cBhvr>
                                        <p:cTn id="81" dur="500"/>
                                        <p:tgtEl>
                                          <p:spTgt spid="23143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31439"/>
                                        </p:tgtEl>
                                        <p:attrNameLst>
                                          <p:attrName>style.visibility</p:attrName>
                                        </p:attrNameLst>
                                      </p:cBhvr>
                                      <p:to>
                                        <p:strVal val="visible"/>
                                      </p:to>
                                    </p:set>
                                    <p:animEffect transition="in" filter="wipe(up)">
                                      <p:cBhvr>
                                        <p:cTn id="86" dur="500"/>
                                        <p:tgtEl>
                                          <p:spTgt spid="23143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231440"/>
                                        </p:tgtEl>
                                        <p:attrNameLst>
                                          <p:attrName>style.visibility</p:attrName>
                                        </p:attrNameLst>
                                      </p:cBhvr>
                                      <p:to>
                                        <p:strVal val="visible"/>
                                      </p:to>
                                    </p:set>
                                    <p:animEffect transition="in" filter="wipe(up)">
                                      <p:cBhvr>
                                        <p:cTn id="91" dur="500"/>
                                        <p:tgtEl>
                                          <p:spTgt spid="23144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31441"/>
                                        </p:tgtEl>
                                        <p:attrNameLst>
                                          <p:attrName>style.visibility</p:attrName>
                                        </p:attrNameLst>
                                      </p:cBhvr>
                                      <p:to>
                                        <p:strVal val="visible"/>
                                      </p:to>
                                    </p:set>
                                    <p:animEffect transition="in" filter="wipe(up)">
                                      <p:cBhvr>
                                        <p:cTn id="96" dur="500"/>
                                        <p:tgtEl>
                                          <p:spTgt spid="23144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31448"/>
                                        </p:tgtEl>
                                        <p:attrNameLst>
                                          <p:attrName>style.visibility</p:attrName>
                                        </p:attrNameLst>
                                      </p:cBhvr>
                                      <p:to>
                                        <p:strVal val="visible"/>
                                      </p:to>
                                    </p:set>
                                    <p:animEffect transition="in" filter="wipe(up)">
                                      <p:cBhvr>
                                        <p:cTn id="101" dur="500"/>
                                        <p:tgtEl>
                                          <p:spTgt spid="23144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31442"/>
                                        </p:tgtEl>
                                        <p:attrNameLst>
                                          <p:attrName>style.visibility</p:attrName>
                                        </p:attrNameLst>
                                      </p:cBhvr>
                                      <p:to>
                                        <p:strVal val="visible"/>
                                      </p:to>
                                    </p:set>
                                    <p:animEffect transition="in" filter="wipe(up)">
                                      <p:cBhvr>
                                        <p:cTn id="106" dur="500"/>
                                        <p:tgtEl>
                                          <p:spTgt spid="23144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31449"/>
                                        </p:tgtEl>
                                        <p:attrNameLst>
                                          <p:attrName>style.visibility</p:attrName>
                                        </p:attrNameLst>
                                      </p:cBhvr>
                                      <p:to>
                                        <p:strVal val="visible"/>
                                      </p:to>
                                    </p:set>
                                    <p:animEffect transition="in" filter="wipe(up)">
                                      <p:cBhvr>
                                        <p:cTn id="111" dur="500"/>
                                        <p:tgtEl>
                                          <p:spTgt spid="23144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31450"/>
                                        </p:tgtEl>
                                        <p:attrNameLst>
                                          <p:attrName>style.visibility</p:attrName>
                                        </p:attrNameLst>
                                      </p:cBhvr>
                                      <p:to>
                                        <p:strVal val="visible"/>
                                      </p:to>
                                    </p:set>
                                    <p:animEffect transition="in" filter="wipe(up)">
                                      <p:cBhvr>
                                        <p:cTn id="116" dur="500"/>
                                        <p:tgtEl>
                                          <p:spTgt spid="231450"/>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231451"/>
                                        </p:tgtEl>
                                        <p:attrNameLst>
                                          <p:attrName>style.visibility</p:attrName>
                                        </p:attrNameLst>
                                      </p:cBhvr>
                                      <p:to>
                                        <p:strVal val="visible"/>
                                      </p:to>
                                    </p:set>
                                    <p:animEffect transition="in" filter="wipe(up)">
                                      <p:cBhvr>
                                        <p:cTn id="121" dur="500"/>
                                        <p:tgtEl>
                                          <p:spTgt spid="23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utoUpdateAnimBg="0"/>
      <p:bldP spid="231427" grpId="0" autoUpdateAnimBg="0"/>
      <p:bldP spid="231432" grpId="0" autoUpdateAnimBg="0"/>
      <p:bldP spid="231433" grpId="0" autoUpdateAnimBg="0"/>
      <p:bldP spid="231434" grpId="0" autoUpdateAnimBg="0"/>
      <p:bldP spid="231435" grpId="0" autoUpdateAnimBg="0"/>
      <p:bldP spid="231436" grpId="0" autoUpdateAnimBg="0"/>
      <p:bldP spid="231437" grpId="0" autoUpdateAnimBg="0"/>
      <p:bldP spid="231438" grpId="0" autoUpdateAnimBg="0"/>
      <p:bldP spid="231439" grpId="0" autoUpdateAnimBg="0"/>
      <p:bldP spid="231440" grpId="0" autoUpdateAnimBg="0"/>
      <p:bldP spid="231441" grpId="0" autoUpdateAnimBg="0"/>
      <p:bldP spid="231442" grpId="0" autoUpdateAnimBg="0"/>
      <p:bldP spid="231443" grpId="0" autoUpdateAnimBg="0"/>
      <p:bldP spid="231444" grpId="0" autoUpdateAnimBg="0"/>
      <p:bldP spid="231445" grpId="0" autoUpdateAnimBg="0"/>
      <p:bldP spid="231446" grpId="0" autoUpdateAnimBg="0"/>
      <p:bldP spid="231447" grpId="0" autoUpdateAnimBg="0"/>
      <p:bldP spid="231448" grpId="0" autoUpdateAnimBg="0"/>
      <p:bldP spid="231449" grpId="0" autoUpdateAnimBg="0"/>
      <p:bldP spid="231450" grpId="0" autoUpdateAnimBg="0"/>
      <p:bldP spid="231451"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781916" y="2378372"/>
            <a:ext cx="8777431"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eaLnBrk="1" hangingPunct="1">
              <a:lnSpc>
                <a:spcPct val="140000"/>
              </a:lnSpc>
              <a:buClr>
                <a:schemeClr val="tx2"/>
              </a:buClr>
              <a:buFont typeface="Wingdings" charset="2"/>
              <a:buChar char="Ø"/>
              <a:defRPr/>
            </a:pPr>
            <a:r>
              <a:rPr lang="zh-CN" altLang="en-US" sz="3200" dirty="0">
                <a:solidFill>
                  <a:schemeClr val="bg2"/>
                </a:solidFill>
                <a:latin typeface="SimSun" charset="-122"/>
                <a:ea typeface="SimSun" charset="-122"/>
                <a:cs typeface="SimSun" charset="-122"/>
              </a:rPr>
              <a:t>哈希函数为关键字的</a:t>
            </a:r>
            <a:r>
              <a:rPr lang="zh-CN" altLang="en-US" sz="3200" dirty="0">
                <a:solidFill>
                  <a:srgbClr val="FF0000"/>
                </a:solidFill>
                <a:latin typeface="SimSun" charset="-122"/>
                <a:ea typeface="SimSun" charset="-122"/>
                <a:cs typeface="SimSun" charset="-122"/>
              </a:rPr>
              <a:t>线性</a:t>
            </a:r>
            <a:r>
              <a:rPr lang="zh-CN" altLang="en-US" sz="3200" dirty="0">
                <a:solidFill>
                  <a:schemeClr val="bg2"/>
                </a:solidFill>
                <a:latin typeface="SimSun" charset="-122"/>
                <a:ea typeface="SimSun" charset="-122"/>
                <a:cs typeface="SimSun" charset="-122"/>
              </a:rPr>
              <a:t>函数</a:t>
            </a:r>
          </a:p>
          <a:p>
            <a:pPr marL="1371600" lvl="2" indent="-457200">
              <a:lnSpc>
                <a:spcPct val="140000"/>
              </a:lnSpc>
              <a:buClr>
                <a:schemeClr val="tx2"/>
              </a:buClr>
              <a:buSzPct val="80000"/>
              <a:buFont typeface="Wingdings" charset="2"/>
              <a:buChar char="p"/>
              <a:defRPr/>
            </a:pPr>
            <a:r>
              <a:rPr lang="zh-CN" altLang="en-US" sz="3200" dirty="0">
                <a:solidFill>
                  <a:schemeClr val="bg2"/>
                </a:solidFill>
                <a:latin typeface="Times New Roman" charset="0"/>
                <a:ea typeface="Times New Roman" charset="0"/>
                <a:cs typeface="Times New Roman" charset="0"/>
              </a:rPr>
              <a:t> </a:t>
            </a:r>
            <a:r>
              <a:rPr lang="en-US" altLang="zh-CN" sz="3200" dirty="0">
                <a:solidFill>
                  <a:srgbClr val="FF0000"/>
                </a:solidFill>
                <a:latin typeface="Times New Roman" charset="0"/>
                <a:ea typeface="Times New Roman" charset="0"/>
                <a:cs typeface="Times New Roman" charset="0"/>
              </a:rPr>
              <a:t>H</a:t>
            </a:r>
            <a:r>
              <a:rPr lang="en-US" altLang="zh-CN" sz="3200" baseline="-25000" dirty="0">
                <a:solidFill>
                  <a:srgbClr val="FF0000"/>
                </a:solidFill>
                <a:latin typeface="Times New Roman" charset="0"/>
                <a:ea typeface="Times New Roman" charset="0"/>
                <a:cs typeface="Times New Roman" charset="0"/>
              </a:rPr>
              <a:t>i</a:t>
            </a:r>
            <a:r>
              <a:rPr lang="en-US" altLang="zh-CN" sz="3200" dirty="0">
                <a:solidFill>
                  <a:srgbClr val="FF0000"/>
                </a:solidFill>
                <a:latin typeface="Times New Roman" charset="0"/>
                <a:ea typeface="Times New Roman" charset="0"/>
                <a:cs typeface="Times New Roman" charset="0"/>
              </a:rPr>
              <a:t>= </a:t>
            </a:r>
            <a:r>
              <a:rPr lang="en-US" altLang="zh-CN" sz="3200" dirty="0" err="1">
                <a:solidFill>
                  <a:srgbClr val="FF0000"/>
                </a:solidFill>
                <a:latin typeface="Times New Roman" charset="0"/>
                <a:ea typeface="Times New Roman" charset="0"/>
                <a:cs typeface="Times New Roman" charset="0"/>
              </a:rPr>
              <a:t>RH</a:t>
            </a:r>
            <a:r>
              <a:rPr lang="en-US" altLang="zh-CN" sz="3200" baseline="-25000" dirty="0" err="1">
                <a:solidFill>
                  <a:srgbClr val="FF0000"/>
                </a:solidFill>
                <a:latin typeface="Times New Roman" charset="0"/>
                <a:ea typeface="Times New Roman" charset="0"/>
                <a:cs typeface="Times New Roman" charset="0"/>
              </a:rPr>
              <a:t>i</a:t>
            </a:r>
            <a:r>
              <a:rPr lang="en-US" altLang="zh-CN" sz="3200" dirty="0">
                <a:solidFill>
                  <a:srgbClr val="FF0000"/>
                </a:solidFill>
                <a:latin typeface="Times New Roman" charset="0"/>
                <a:ea typeface="Times New Roman" charset="0"/>
                <a:cs typeface="Times New Roman" charset="0"/>
              </a:rPr>
              <a:t>(key) </a:t>
            </a:r>
          </a:p>
        </p:txBody>
      </p:sp>
      <p:sp>
        <p:nvSpPr>
          <p:cNvPr id="151555" name="Text Box 3"/>
          <p:cNvSpPr txBox="1">
            <a:spLocks noChangeArrowheads="1"/>
          </p:cNvSpPr>
          <p:nvPr/>
        </p:nvSpPr>
        <p:spPr bwMode="auto">
          <a:xfrm>
            <a:off x="1362185" y="1604663"/>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dirty="0">
                <a:latin typeface="SimSun" charset="-122"/>
                <a:ea typeface="SimSun" charset="-122"/>
                <a:cs typeface="SimSun" charset="-122"/>
              </a:rPr>
              <a:t>2.</a:t>
            </a:r>
            <a:r>
              <a:rPr lang="en-US" altLang="zh-CN" sz="3200" dirty="0">
                <a:latin typeface="SimSun" charset="-122"/>
                <a:ea typeface="SimSun" charset="-122"/>
                <a:cs typeface="SimSun" charset="-122"/>
              </a:rPr>
              <a:t> </a:t>
            </a:r>
            <a:r>
              <a:rPr lang="zh-CN" altLang="en-US" sz="3200" b="1" dirty="0">
                <a:latin typeface="SimSun" charset="-122"/>
                <a:ea typeface="SimSun" charset="-122"/>
                <a:cs typeface="SimSun" charset="-122"/>
              </a:rPr>
              <a:t>再哈希法</a:t>
            </a:r>
            <a:endParaRPr lang="zh-CN" altLang="en-US" sz="1400" dirty="0">
              <a:latin typeface="SimSun" charset="-122"/>
              <a:ea typeface="SimSun" charset="-122"/>
              <a:cs typeface="SimSun" charset="-122"/>
            </a:endParaRPr>
          </a:p>
        </p:txBody>
      </p:sp>
      <p:sp>
        <p:nvSpPr>
          <p:cNvPr id="151558" name="Rectangle 6"/>
          <p:cNvSpPr>
            <a:spLocks noChangeArrowheads="1"/>
          </p:cNvSpPr>
          <p:nvPr/>
        </p:nvSpPr>
        <p:spPr bwMode="auto">
          <a:xfrm>
            <a:off x="1781916" y="4227411"/>
            <a:ext cx="10152168" cy="1368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a:lnSpc>
                <a:spcPct val="140000"/>
              </a:lnSpc>
              <a:buClr>
                <a:schemeClr val="tx2"/>
              </a:buClr>
              <a:buFont typeface="Wingdings" charset="2"/>
              <a:buChar char="Ø"/>
              <a:defRPr/>
            </a:pPr>
            <a:r>
              <a:rPr lang="zh-CN" altLang="en-US" sz="3200" dirty="0">
                <a:latin typeface="SimSun" charset="-122"/>
                <a:ea typeface="SimSun" charset="-122"/>
                <a:cs typeface="SimSun" charset="-122"/>
              </a:rPr>
              <a:t>当发生冲突时，利用不同的哈希函数再求得一个新的地址，直到不出现冲突为止</a:t>
            </a:r>
            <a:endParaRPr lang="en-US" altLang="zh-CN" sz="3200" baseline="30000" dirty="0">
              <a:solidFill>
                <a:srgbClr val="FF0000"/>
              </a:solidFill>
              <a:latin typeface="SimSun" charset="-122"/>
              <a:ea typeface="SimSun" charset="-122"/>
              <a:cs typeface="SimSun" charset="-122"/>
            </a:endParaRPr>
          </a:p>
        </p:txBody>
      </p:sp>
      <p:sp>
        <p:nvSpPr>
          <p:cNvPr id="6"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9.3.3</a:t>
            </a:r>
            <a:r>
              <a:rPr lang="zh-CN" altLang="en-US" kern="0" dirty="0"/>
              <a:t>  处理冲突的方法</a:t>
            </a:r>
          </a:p>
        </p:txBody>
      </p:sp>
    </p:spTree>
    <p:extLst>
      <p:ext uri="{BB962C8B-B14F-4D97-AF65-F5344CB8AC3E}">
        <p14:creationId xmlns:p14="http://schemas.microsoft.com/office/powerpoint/2010/main" val="1026584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1554"/>
                                        </p:tgtEl>
                                        <p:attrNameLst>
                                          <p:attrName>style.visibility</p:attrName>
                                        </p:attrNameLst>
                                      </p:cBhvr>
                                      <p:to>
                                        <p:strVal val="visible"/>
                                      </p:to>
                                    </p:set>
                                    <p:animEffect transition="in" filter="strips(downRight)">
                                      <p:cBhvr>
                                        <p:cTn id="12" dur="300"/>
                                        <p:tgtEl>
                                          <p:spTgt spid="151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8"/>
                                        </p:tgtEl>
                                        <p:attrNameLst>
                                          <p:attrName>style.visibility</p:attrName>
                                        </p:attrNameLst>
                                      </p:cBhvr>
                                      <p:to>
                                        <p:strVal val="visible"/>
                                      </p:to>
                                    </p:set>
                                    <p:animEffect transition="in" filter="wipe(left)">
                                      <p:cBhvr>
                                        <p:cTn id="1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P spid="151558"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730158" y="2751113"/>
            <a:ext cx="7482854"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eaLnBrk="1" hangingPunct="1">
              <a:lnSpc>
                <a:spcPct val="140000"/>
              </a:lnSpc>
              <a:buClr>
                <a:schemeClr val="tx2"/>
              </a:buClr>
              <a:buFont typeface="Wingdings" charset="2"/>
              <a:buChar char="Ø"/>
              <a:defRPr/>
            </a:pPr>
            <a:r>
              <a:rPr lang="zh-CN" altLang="en-US" sz="3200" dirty="0">
                <a:solidFill>
                  <a:schemeClr val="bg2"/>
                </a:solidFill>
                <a:latin typeface="SimSun" charset="-122"/>
                <a:ea typeface="SimSun" charset="-122"/>
                <a:cs typeface="SimSun" charset="-122"/>
              </a:rPr>
              <a:t>将所有哈希地址相同的关键字链接在同一个链表中</a:t>
            </a:r>
            <a:endParaRPr lang="en-US" altLang="zh-CN" sz="3200" dirty="0">
              <a:solidFill>
                <a:srgbClr val="FF0000"/>
              </a:solidFill>
              <a:latin typeface="Times New Roman" charset="0"/>
              <a:ea typeface="Times New Roman" charset="0"/>
              <a:cs typeface="Times New Roman" charset="0"/>
            </a:endParaRPr>
          </a:p>
        </p:txBody>
      </p:sp>
      <p:sp>
        <p:nvSpPr>
          <p:cNvPr id="151555" name="Text Box 3"/>
          <p:cNvSpPr txBox="1">
            <a:spLocks noChangeArrowheads="1"/>
          </p:cNvSpPr>
          <p:nvPr/>
        </p:nvSpPr>
        <p:spPr bwMode="auto">
          <a:xfrm>
            <a:off x="1362185" y="1604663"/>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b="1" dirty="0">
                <a:latin typeface="SimSun" charset="-122"/>
                <a:ea typeface="SimSun" charset="-122"/>
                <a:cs typeface="SimSun" charset="-122"/>
              </a:rPr>
              <a:t>3.</a:t>
            </a:r>
            <a:r>
              <a:rPr lang="en-US" altLang="zh-CN" sz="3200" dirty="0">
                <a:latin typeface="SimSun" charset="-122"/>
                <a:ea typeface="SimSun" charset="-122"/>
                <a:cs typeface="SimSun" charset="-122"/>
              </a:rPr>
              <a:t> </a:t>
            </a:r>
            <a:r>
              <a:rPr lang="zh-CN" altLang="en-US" sz="3200" b="1" dirty="0">
                <a:latin typeface="SimSun" charset="-122"/>
                <a:ea typeface="SimSun" charset="-122"/>
                <a:cs typeface="SimSun" charset="-122"/>
              </a:rPr>
              <a:t>链地址法</a:t>
            </a:r>
            <a:endParaRPr lang="zh-CN" altLang="en-US" sz="1400" dirty="0">
              <a:latin typeface="SimSun" charset="-122"/>
              <a:ea typeface="SimSun" charset="-122"/>
              <a:cs typeface="SimSun" charset="-122"/>
            </a:endParaRPr>
          </a:p>
        </p:txBody>
      </p:sp>
      <p:sp>
        <p:nvSpPr>
          <p:cNvPr id="6"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9.3.3</a:t>
            </a:r>
            <a:r>
              <a:rPr lang="zh-CN" altLang="en-US" kern="0" dirty="0"/>
              <a:t>  处理冲突的方法</a:t>
            </a:r>
          </a:p>
        </p:txBody>
      </p:sp>
    </p:spTree>
    <p:extLst>
      <p:ext uri="{BB962C8B-B14F-4D97-AF65-F5344CB8AC3E}">
        <p14:creationId xmlns:p14="http://schemas.microsoft.com/office/powerpoint/2010/main" val="169287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1554"/>
                                        </p:tgtEl>
                                        <p:attrNameLst>
                                          <p:attrName>style.visibility</p:attrName>
                                        </p:attrNameLst>
                                      </p:cBhvr>
                                      <p:to>
                                        <p:strVal val="visible"/>
                                      </p:to>
                                    </p:set>
                                    <p:animEffect transition="in" filter="strips(downRight)">
                                      <p:cBhvr>
                                        <p:cTn id="12" dur="300"/>
                                        <p:tgtEl>
                                          <p:spTgt spid="151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680475" y="1448424"/>
            <a:ext cx="4150317"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25000"/>
              </a:lnSpc>
            </a:pPr>
            <a:r>
              <a:rPr lang="zh-CN" altLang="en-US" sz="3600" b="1" dirty="0">
                <a:latin typeface="SimSun" charset="-122"/>
                <a:ea typeface="SimSun" charset="-122"/>
                <a:cs typeface="SimSun" charset="-122"/>
              </a:rPr>
              <a:t>例如</a:t>
            </a:r>
            <a:r>
              <a:rPr lang="en-US" altLang="zh-CN" sz="3600" b="1" dirty="0">
                <a:latin typeface="SimSun" charset="-122"/>
                <a:ea typeface="SimSun" charset="-122"/>
                <a:cs typeface="SimSun" charset="-122"/>
              </a:rPr>
              <a:t>:</a:t>
            </a:r>
            <a:r>
              <a:rPr lang="en-US" altLang="zh-CN" sz="3600" dirty="0">
                <a:latin typeface="SimSun" charset="-122"/>
                <a:ea typeface="SimSun" charset="-122"/>
                <a:cs typeface="SimSun" charset="-122"/>
              </a:rPr>
              <a:t>  </a:t>
            </a:r>
            <a:r>
              <a:rPr lang="zh-CN" altLang="en-US" sz="3600" dirty="0">
                <a:latin typeface="SimSun" charset="-122"/>
                <a:ea typeface="SimSun" charset="-122"/>
                <a:cs typeface="SimSun" charset="-122"/>
              </a:rPr>
              <a:t>关键字集合  </a:t>
            </a:r>
            <a:r>
              <a:rPr lang="en-US" altLang="zh-CN" sz="36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19, 01, 23, 14, 55, 68, 11, 82, 36 }</a:t>
            </a:r>
            <a:endParaRPr lang="en-US" altLang="zh-CN" sz="3600" dirty="0">
              <a:latin typeface="Times New Roman" charset="0"/>
              <a:ea typeface="Times New Roman" charset="0"/>
              <a:cs typeface="Times New Roman" charset="0"/>
            </a:endParaRPr>
          </a:p>
        </p:txBody>
      </p:sp>
      <p:sp>
        <p:nvSpPr>
          <p:cNvPr id="231427" name="Text Box 3"/>
          <p:cNvSpPr txBox="1">
            <a:spLocks noChangeArrowheads="1"/>
          </p:cNvSpPr>
          <p:nvPr/>
        </p:nvSpPr>
        <p:spPr bwMode="auto">
          <a:xfrm>
            <a:off x="845312" y="3946741"/>
            <a:ext cx="3789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dirty="0">
                <a:solidFill>
                  <a:srgbClr val="FF0000"/>
                </a:solidFill>
                <a:latin typeface="Times New Roman" charset="0"/>
                <a:ea typeface="Times New Roman" charset="0"/>
                <a:cs typeface="Times New Roman" charset="0"/>
              </a:rPr>
              <a:t>H(key) = key </a:t>
            </a:r>
            <a:r>
              <a:rPr lang="en-US" altLang="zh-CN" sz="3200" b="1" dirty="0">
                <a:solidFill>
                  <a:srgbClr val="FF0000"/>
                </a:solidFill>
                <a:latin typeface="Times New Roman" charset="0"/>
                <a:ea typeface="Times New Roman" charset="0"/>
                <a:cs typeface="Times New Roman" charset="0"/>
              </a:rPr>
              <a:t>MOD</a:t>
            </a:r>
            <a:r>
              <a:rPr lang="zh-CN" altLang="en-US" sz="3200" b="1" dirty="0">
                <a:solidFill>
                  <a:srgbClr val="FF0000"/>
                </a:solidFill>
                <a:latin typeface="Times New Roman" charset="0"/>
                <a:ea typeface="Times New Roman" charset="0"/>
                <a:cs typeface="Times New Roman" charset="0"/>
              </a:rPr>
              <a:t> </a:t>
            </a:r>
            <a:r>
              <a:rPr lang="en-US" altLang="zh-CN" sz="3200" b="1" dirty="0">
                <a:solidFill>
                  <a:srgbClr val="FF0000"/>
                </a:solidFill>
                <a:latin typeface="Times New Roman" charset="0"/>
                <a:ea typeface="Times New Roman" charset="0"/>
                <a:cs typeface="Times New Roman" charset="0"/>
              </a:rPr>
              <a:t>7</a:t>
            </a:r>
            <a:endParaRPr lang="en-US" altLang="zh-CN" sz="3200" dirty="0">
              <a:solidFill>
                <a:schemeClr val="tx2"/>
              </a:solidFill>
              <a:latin typeface="SimSun" charset="-122"/>
              <a:ea typeface="SimSun" charset="-122"/>
              <a:cs typeface="SimSun" charset="-122"/>
            </a:endParaRPr>
          </a:p>
        </p:txBody>
      </p:sp>
      <p:sp>
        <p:nvSpPr>
          <p:cNvPr id="32"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9.3.3</a:t>
            </a:r>
            <a:r>
              <a:rPr lang="zh-CN" altLang="en-US" kern="0" dirty="0"/>
              <a:t>  处理冲突的方法</a:t>
            </a:r>
          </a:p>
        </p:txBody>
      </p:sp>
      <p:sp>
        <p:nvSpPr>
          <p:cNvPr id="27" name="Rectangle 7"/>
          <p:cNvSpPr>
            <a:spLocks noChangeArrowheads="1"/>
          </p:cNvSpPr>
          <p:nvPr/>
        </p:nvSpPr>
        <p:spPr bwMode="auto">
          <a:xfrm>
            <a:off x="6837872" y="1448424"/>
            <a:ext cx="457200" cy="45720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8" name="Line 8"/>
          <p:cNvSpPr>
            <a:spLocks noChangeShapeType="1"/>
          </p:cNvSpPr>
          <p:nvPr/>
        </p:nvSpPr>
        <p:spPr bwMode="auto">
          <a:xfrm>
            <a:off x="6837872" y="21342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9" name="Line 9"/>
          <p:cNvSpPr>
            <a:spLocks noChangeShapeType="1"/>
          </p:cNvSpPr>
          <p:nvPr/>
        </p:nvSpPr>
        <p:spPr bwMode="auto">
          <a:xfrm>
            <a:off x="6837872" y="27438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 name="Line 11"/>
          <p:cNvSpPr>
            <a:spLocks noChangeShapeType="1"/>
          </p:cNvSpPr>
          <p:nvPr/>
        </p:nvSpPr>
        <p:spPr bwMode="auto">
          <a:xfrm>
            <a:off x="6837872" y="33534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 name="Line 12"/>
          <p:cNvSpPr>
            <a:spLocks noChangeShapeType="1"/>
          </p:cNvSpPr>
          <p:nvPr/>
        </p:nvSpPr>
        <p:spPr bwMode="auto">
          <a:xfrm>
            <a:off x="6837872" y="39630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 name="Line 13"/>
          <p:cNvSpPr>
            <a:spLocks noChangeShapeType="1"/>
          </p:cNvSpPr>
          <p:nvPr/>
        </p:nvSpPr>
        <p:spPr bwMode="auto">
          <a:xfrm>
            <a:off x="6837872" y="46488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 name="Line 15"/>
          <p:cNvSpPr>
            <a:spLocks noChangeShapeType="1"/>
          </p:cNvSpPr>
          <p:nvPr/>
        </p:nvSpPr>
        <p:spPr bwMode="auto">
          <a:xfrm>
            <a:off x="6837872" y="53346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5" name="Text Box 17"/>
          <p:cNvSpPr txBox="1">
            <a:spLocks noChangeArrowheads="1"/>
          </p:cNvSpPr>
          <p:nvPr/>
        </p:nvSpPr>
        <p:spPr bwMode="auto">
          <a:xfrm>
            <a:off x="6295741" y="1512908"/>
            <a:ext cx="533400" cy="4367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800">
                <a:solidFill>
                  <a:srgbClr val="6600CC"/>
                </a:solidFill>
              </a:rPr>
              <a:t>0</a:t>
            </a:r>
          </a:p>
          <a:p>
            <a:pPr>
              <a:spcBef>
                <a:spcPct val="50000"/>
              </a:spcBef>
            </a:pPr>
            <a:r>
              <a:rPr lang="en-US" altLang="zh-CN" sz="2800" dirty="0">
                <a:solidFill>
                  <a:srgbClr val="6600CC"/>
                </a:solidFill>
              </a:rPr>
              <a:t>1</a:t>
            </a:r>
          </a:p>
          <a:p>
            <a:pPr>
              <a:spcBef>
                <a:spcPct val="50000"/>
              </a:spcBef>
            </a:pPr>
            <a:r>
              <a:rPr lang="en-US" altLang="zh-CN" sz="2800" dirty="0">
                <a:solidFill>
                  <a:srgbClr val="6600CC"/>
                </a:solidFill>
              </a:rPr>
              <a:t>2</a:t>
            </a:r>
          </a:p>
          <a:p>
            <a:pPr>
              <a:spcBef>
                <a:spcPct val="50000"/>
              </a:spcBef>
            </a:pPr>
            <a:r>
              <a:rPr lang="en-US" altLang="zh-CN" sz="2800" dirty="0">
                <a:solidFill>
                  <a:srgbClr val="6600CC"/>
                </a:solidFill>
              </a:rPr>
              <a:t>3</a:t>
            </a:r>
          </a:p>
          <a:p>
            <a:pPr>
              <a:spcBef>
                <a:spcPct val="50000"/>
              </a:spcBef>
            </a:pPr>
            <a:r>
              <a:rPr lang="en-US" altLang="zh-CN" sz="2800" dirty="0">
                <a:solidFill>
                  <a:srgbClr val="6600CC"/>
                </a:solidFill>
              </a:rPr>
              <a:t>4</a:t>
            </a:r>
          </a:p>
          <a:p>
            <a:pPr>
              <a:spcBef>
                <a:spcPct val="50000"/>
              </a:spcBef>
            </a:pPr>
            <a:r>
              <a:rPr lang="en-US" altLang="zh-CN" sz="2800" dirty="0">
                <a:solidFill>
                  <a:srgbClr val="6600CC"/>
                </a:solidFill>
              </a:rPr>
              <a:t>5</a:t>
            </a:r>
          </a:p>
          <a:p>
            <a:pPr>
              <a:spcBef>
                <a:spcPct val="50000"/>
              </a:spcBef>
            </a:pPr>
            <a:r>
              <a:rPr lang="en-US" altLang="zh-CN" sz="2800" dirty="0">
                <a:solidFill>
                  <a:srgbClr val="6600CC"/>
                </a:solidFill>
              </a:rPr>
              <a:t>6</a:t>
            </a:r>
            <a:endParaRPr lang="en-US" altLang="zh-CN" sz="2800" dirty="0"/>
          </a:p>
        </p:txBody>
      </p:sp>
      <p:sp>
        <p:nvSpPr>
          <p:cNvPr id="36" name="Rectangle 18"/>
          <p:cNvSpPr>
            <a:spLocks noChangeArrowheads="1"/>
          </p:cNvSpPr>
          <p:nvPr/>
        </p:nvSpPr>
        <p:spPr bwMode="auto">
          <a:xfrm>
            <a:off x="7835661" y="1489699"/>
            <a:ext cx="941402" cy="50641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000" b="1" dirty="0"/>
              <a:t>14</a:t>
            </a:r>
            <a:endParaRPr lang="en-US" altLang="zh-CN" sz="2000" dirty="0"/>
          </a:p>
        </p:txBody>
      </p:sp>
      <p:sp>
        <p:nvSpPr>
          <p:cNvPr id="37" name="Line 19"/>
          <p:cNvSpPr>
            <a:spLocks noChangeShapeType="1"/>
          </p:cNvSpPr>
          <p:nvPr/>
        </p:nvSpPr>
        <p:spPr bwMode="auto">
          <a:xfrm>
            <a:off x="8338903" y="1489699"/>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 name="Rectangle 20"/>
          <p:cNvSpPr>
            <a:spLocks noChangeArrowheads="1"/>
          </p:cNvSpPr>
          <p:nvPr/>
        </p:nvSpPr>
        <p:spPr bwMode="auto">
          <a:xfrm>
            <a:off x="7904672" y="22104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000" b="1" dirty="0"/>
              <a:t>01</a:t>
            </a:r>
            <a:endParaRPr lang="en-US" altLang="zh-CN" sz="2000" dirty="0"/>
          </a:p>
        </p:txBody>
      </p:sp>
      <p:sp>
        <p:nvSpPr>
          <p:cNvPr id="39" name="Line 21"/>
          <p:cNvSpPr>
            <a:spLocks noChangeShapeType="1"/>
          </p:cNvSpPr>
          <p:nvPr/>
        </p:nvSpPr>
        <p:spPr bwMode="auto">
          <a:xfrm>
            <a:off x="8402165" y="2238133"/>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0" name="Rectangle 22"/>
          <p:cNvSpPr>
            <a:spLocks noChangeArrowheads="1"/>
          </p:cNvSpPr>
          <p:nvPr/>
        </p:nvSpPr>
        <p:spPr bwMode="auto">
          <a:xfrm>
            <a:off x="9428672" y="22104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000" b="1" dirty="0"/>
              <a:t>36</a:t>
            </a:r>
            <a:endParaRPr lang="en-US" altLang="zh-CN" dirty="0"/>
          </a:p>
        </p:txBody>
      </p:sp>
      <p:sp>
        <p:nvSpPr>
          <p:cNvPr id="41" name="Line 23"/>
          <p:cNvSpPr>
            <a:spLocks noChangeShapeType="1"/>
          </p:cNvSpPr>
          <p:nvPr/>
        </p:nvSpPr>
        <p:spPr bwMode="auto">
          <a:xfrm>
            <a:off x="9847772" y="2238133"/>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2" name="Rectangle 24"/>
          <p:cNvSpPr>
            <a:spLocks noChangeArrowheads="1"/>
          </p:cNvSpPr>
          <p:nvPr/>
        </p:nvSpPr>
        <p:spPr bwMode="auto">
          <a:xfrm>
            <a:off x="7904672" y="28200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p>
        </p:txBody>
      </p:sp>
      <p:sp>
        <p:nvSpPr>
          <p:cNvPr id="43" name="Line 25"/>
          <p:cNvSpPr>
            <a:spLocks noChangeShapeType="1"/>
          </p:cNvSpPr>
          <p:nvPr/>
        </p:nvSpPr>
        <p:spPr bwMode="auto">
          <a:xfrm>
            <a:off x="8438072" y="2820024"/>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 name="Rectangle 26"/>
          <p:cNvSpPr>
            <a:spLocks noChangeArrowheads="1"/>
          </p:cNvSpPr>
          <p:nvPr/>
        </p:nvSpPr>
        <p:spPr bwMode="auto">
          <a:xfrm>
            <a:off x="7904672" y="40392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 name="Line 27"/>
          <p:cNvSpPr>
            <a:spLocks noChangeShapeType="1"/>
          </p:cNvSpPr>
          <p:nvPr/>
        </p:nvSpPr>
        <p:spPr bwMode="auto">
          <a:xfrm>
            <a:off x="8369815" y="4074316"/>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6" name="Rectangle 28"/>
          <p:cNvSpPr>
            <a:spLocks noChangeArrowheads="1"/>
          </p:cNvSpPr>
          <p:nvPr/>
        </p:nvSpPr>
        <p:spPr bwMode="auto">
          <a:xfrm>
            <a:off x="7903953" y="47631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000" b="1" dirty="0"/>
              <a:t>19</a:t>
            </a:r>
            <a:endParaRPr lang="en-US" altLang="zh-CN" sz="2000" dirty="0"/>
          </a:p>
        </p:txBody>
      </p:sp>
      <p:sp>
        <p:nvSpPr>
          <p:cNvPr id="47" name="Line 29"/>
          <p:cNvSpPr>
            <a:spLocks noChangeShapeType="1"/>
          </p:cNvSpPr>
          <p:nvPr/>
        </p:nvSpPr>
        <p:spPr bwMode="auto">
          <a:xfrm>
            <a:off x="8403566" y="4801224"/>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8" name="Rectangle 30"/>
          <p:cNvSpPr>
            <a:spLocks noChangeArrowheads="1"/>
          </p:cNvSpPr>
          <p:nvPr/>
        </p:nvSpPr>
        <p:spPr bwMode="auto">
          <a:xfrm>
            <a:off x="9428672" y="48012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9" name="Line 31"/>
          <p:cNvSpPr>
            <a:spLocks noChangeShapeType="1"/>
          </p:cNvSpPr>
          <p:nvPr/>
        </p:nvSpPr>
        <p:spPr bwMode="auto">
          <a:xfrm>
            <a:off x="9944610" y="4842499"/>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 name="Rectangle 32"/>
          <p:cNvSpPr>
            <a:spLocks noChangeArrowheads="1"/>
          </p:cNvSpPr>
          <p:nvPr/>
        </p:nvSpPr>
        <p:spPr bwMode="auto">
          <a:xfrm>
            <a:off x="10952672" y="48012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000" b="1" dirty="0"/>
              <a:t>82</a:t>
            </a:r>
            <a:endParaRPr lang="en-US" altLang="zh-CN" sz="2000" dirty="0"/>
          </a:p>
        </p:txBody>
      </p:sp>
      <p:sp>
        <p:nvSpPr>
          <p:cNvPr id="51" name="Line 33"/>
          <p:cNvSpPr>
            <a:spLocks noChangeShapeType="1"/>
          </p:cNvSpPr>
          <p:nvPr/>
        </p:nvSpPr>
        <p:spPr bwMode="auto">
          <a:xfrm>
            <a:off x="11384503" y="4785409"/>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 name="Rectangle 34"/>
          <p:cNvSpPr>
            <a:spLocks noChangeArrowheads="1"/>
          </p:cNvSpPr>
          <p:nvPr/>
        </p:nvSpPr>
        <p:spPr bwMode="auto">
          <a:xfrm>
            <a:off x="7904672" y="54870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3" name="Line 35"/>
          <p:cNvSpPr>
            <a:spLocks noChangeShapeType="1"/>
          </p:cNvSpPr>
          <p:nvPr/>
        </p:nvSpPr>
        <p:spPr bwMode="auto">
          <a:xfrm>
            <a:off x="8369815" y="5487024"/>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4" name="Line 36"/>
          <p:cNvSpPr>
            <a:spLocks noChangeShapeType="1"/>
          </p:cNvSpPr>
          <p:nvPr/>
        </p:nvSpPr>
        <p:spPr bwMode="auto">
          <a:xfrm>
            <a:off x="7142672" y="18294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5" name="Line 37"/>
          <p:cNvSpPr>
            <a:spLocks noChangeShapeType="1"/>
          </p:cNvSpPr>
          <p:nvPr/>
        </p:nvSpPr>
        <p:spPr bwMode="auto">
          <a:xfrm>
            <a:off x="7142672" y="24390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6" name="Line 38"/>
          <p:cNvSpPr>
            <a:spLocks noChangeShapeType="1"/>
          </p:cNvSpPr>
          <p:nvPr/>
        </p:nvSpPr>
        <p:spPr bwMode="auto">
          <a:xfrm>
            <a:off x="7142672" y="30486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7" name="Line 39"/>
          <p:cNvSpPr>
            <a:spLocks noChangeShapeType="1"/>
          </p:cNvSpPr>
          <p:nvPr/>
        </p:nvSpPr>
        <p:spPr bwMode="auto">
          <a:xfrm>
            <a:off x="7142672" y="42678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8" name="Line 40"/>
          <p:cNvSpPr>
            <a:spLocks noChangeShapeType="1"/>
          </p:cNvSpPr>
          <p:nvPr/>
        </p:nvSpPr>
        <p:spPr bwMode="auto">
          <a:xfrm>
            <a:off x="7142672" y="50298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9" name="Line 41"/>
          <p:cNvSpPr>
            <a:spLocks noChangeShapeType="1"/>
          </p:cNvSpPr>
          <p:nvPr/>
        </p:nvSpPr>
        <p:spPr bwMode="auto">
          <a:xfrm>
            <a:off x="7142672" y="56394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0" name="Line 42"/>
          <p:cNvSpPr>
            <a:spLocks noChangeShapeType="1"/>
          </p:cNvSpPr>
          <p:nvPr/>
        </p:nvSpPr>
        <p:spPr bwMode="auto">
          <a:xfrm>
            <a:off x="8590472" y="2439024"/>
            <a:ext cx="8382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1" name="Line 43"/>
          <p:cNvSpPr>
            <a:spLocks noChangeShapeType="1"/>
          </p:cNvSpPr>
          <p:nvPr/>
        </p:nvSpPr>
        <p:spPr bwMode="auto">
          <a:xfrm>
            <a:off x="8590472" y="5029824"/>
            <a:ext cx="8382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2" name="Line 44"/>
          <p:cNvSpPr>
            <a:spLocks noChangeShapeType="1"/>
          </p:cNvSpPr>
          <p:nvPr/>
        </p:nvSpPr>
        <p:spPr bwMode="auto">
          <a:xfrm>
            <a:off x="10114472" y="5029824"/>
            <a:ext cx="8382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3" name="Text Box 52"/>
          <p:cNvSpPr txBox="1">
            <a:spLocks noChangeArrowheads="1"/>
          </p:cNvSpPr>
          <p:nvPr/>
        </p:nvSpPr>
        <p:spPr bwMode="auto">
          <a:xfrm>
            <a:off x="7904881" y="2820024"/>
            <a:ext cx="533191"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b="1"/>
              <a:t>23</a:t>
            </a:r>
            <a:endParaRPr lang="en-US" altLang="zh-CN"/>
          </a:p>
        </p:txBody>
      </p:sp>
      <p:sp>
        <p:nvSpPr>
          <p:cNvPr id="64" name="Text Box 53"/>
          <p:cNvSpPr txBox="1">
            <a:spLocks noChangeArrowheads="1"/>
          </p:cNvSpPr>
          <p:nvPr/>
        </p:nvSpPr>
        <p:spPr bwMode="auto">
          <a:xfrm>
            <a:off x="7914616" y="4039224"/>
            <a:ext cx="407419"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000" b="1" dirty="0"/>
              <a:t>11</a:t>
            </a:r>
            <a:endParaRPr lang="en-US" altLang="zh-CN" sz="2400" dirty="0"/>
          </a:p>
        </p:txBody>
      </p:sp>
      <p:sp>
        <p:nvSpPr>
          <p:cNvPr id="65" name="Text Box 55"/>
          <p:cNvSpPr txBox="1">
            <a:spLocks noChangeArrowheads="1"/>
          </p:cNvSpPr>
          <p:nvPr/>
        </p:nvSpPr>
        <p:spPr bwMode="auto">
          <a:xfrm>
            <a:off x="9473122" y="4842499"/>
            <a:ext cx="418704"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000" b="1" dirty="0"/>
              <a:t>68</a:t>
            </a:r>
            <a:endParaRPr lang="en-US" altLang="zh-CN" sz="2000" dirty="0"/>
          </a:p>
        </p:txBody>
      </p:sp>
      <p:sp>
        <p:nvSpPr>
          <p:cNvPr id="66" name="Text Box 57"/>
          <p:cNvSpPr txBox="1">
            <a:spLocks noChangeArrowheads="1"/>
          </p:cNvSpPr>
          <p:nvPr/>
        </p:nvSpPr>
        <p:spPr bwMode="auto">
          <a:xfrm>
            <a:off x="7897363" y="5487024"/>
            <a:ext cx="418704"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000" b="1" dirty="0"/>
              <a:t>55</a:t>
            </a:r>
            <a:endParaRPr lang="en-US" altLang="zh-CN" sz="2000" dirty="0"/>
          </a:p>
        </p:txBody>
      </p:sp>
      <p:sp>
        <p:nvSpPr>
          <p:cNvPr id="67" name="Text Box 58"/>
          <p:cNvSpPr txBox="1">
            <a:spLocks noChangeArrowheads="1"/>
          </p:cNvSpPr>
          <p:nvPr/>
        </p:nvSpPr>
        <p:spPr bwMode="auto">
          <a:xfrm>
            <a:off x="8378600" y="1444455"/>
            <a:ext cx="398462" cy="5191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sz="2800" b="1" dirty="0"/>
          </a:p>
        </p:txBody>
      </p:sp>
      <p:sp>
        <p:nvSpPr>
          <p:cNvPr id="68" name="Text Box 59"/>
          <p:cNvSpPr txBox="1">
            <a:spLocks noChangeArrowheads="1"/>
          </p:cNvSpPr>
          <p:nvPr/>
        </p:nvSpPr>
        <p:spPr bwMode="auto">
          <a:xfrm>
            <a:off x="9944610" y="2148512"/>
            <a:ext cx="398462" cy="519112"/>
          </a:xfrm>
          <a:prstGeom prst="rect">
            <a:avLst/>
          </a:prstGeom>
          <a:noFill/>
          <a:ln w="9525">
            <a:noFill/>
            <a:miter lim="800000"/>
            <a:headEnd/>
            <a:tailEnd/>
          </a:ln>
          <a:effectLst/>
        </p:spPr>
        <p:txBody>
          <a:bodyPr wrap="none">
            <a:spAutoFit/>
          </a:bodyPr>
          <a:lstStyle/>
          <a:p>
            <a:r>
              <a:rPr lang="en-US" altLang="zh-CN" sz="2800" b="1" dirty="0">
                <a:sym typeface="Symbol" charset="2"/>
              </a:rPr>
              <a:t></a:t>
            </a:r>
            <a:endParaRPr lang="en-US" altLang="zh-CN" dirty="0"/>
          </a:p>
        </p:txBody>
      </p:sp>
      <p:sp>
        <p:nvSpPr>
          <p:cNvPr id="69" name="Text Box 60"/>
          <p:cNvSpPr txBox="1">
            <a:spLocks noChangeArrowheads="1"/>
          </p:cNvSpPr>
          <p:nvPr/>
        </p:nvSpPr>
        <p:spPr bwMode="auto">
          <a:xfrm>
            <a:off x="8420610" y="2758112"/>
            <a:ext cx="398462" cy="519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sz="2800" b="1" dirty="0"/>
          </a:p>
        </p:txBody>
      </p:sp>
      <p:sp>
        <p:nvSpPr>
          <p:cNvPr id="70" name="Text Box 61"/>
          <p:cNvSpPr txBox="1">
            <a:spLocks noChangeArrowheads="1"/>
          </p:cNvSpPr>
          <p:nvPr/>
        </p:nvSpPr>
        <p:spPr bwMode="auto">
          <a:xfrm>
            <a:off x="8378601" y="3959335"/>
            <a:ext cx="398462" cy="519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sz="2800" b="1" dirty="0"/>
          </a:p>
        </p:txBody>
      </p:sp>
      <p:sp>
        <p:nvSpPr>
          <p:cNvPr id="71" name="Text Box 62"/>
          <p:cNvSpPr txBox="1">
            <a:spLocks noChangeArrowheads="1"/>
          </p:cNvSpPr>
          <p:nvPr/>
        </p:nvSpPr>
        <p:spPr bwMode="auto">
          <a:xfrm>
            <a:off x="11468610" y="4725024"/>
            <a:ext cx="398462" cy="5191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sz="2800" b="1" dirty="0"/>
          </a:p>
        </p:txBody>
      </p:sp>
      <p:sp>
        <p:nvSpPr>
          <p:cNvPr id="72" name="Text Box 63"/>
          <p:cNvSpPr txBox="1">
            <a:spLocks noChangeArrowheads="1"/>
          </p:cNvSpPr>
          <p:nvPr/>
        </p:nvSpPr>
        <p:spPr bwMode="auto">
          <a:xfrm>
            <a:off x="8402165" y="5427523"/>
            <a:ext cx="398463" cy="519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sz="2800" b="1" dirty="0"/>
          </a:p>
        </p:txBody>
      </p:sp>
      <p:sp>
        <p:nvSpPr>
          <p:cNvPr id="73" name="Text Box 64"/>
          <p:cNvSpPr txBox="1">
            <a:spLocks noChangeArrowheads="1"/>
          </p:cNvSpPr>
          <p:nvPr/>
        </p:nvSpPr>
        <p:spPr bwMode="auto">
          <a:xfrm>
            <a:off x="6896610" y="3367712"/>
            <a:ext cx="398462" cy="519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dirty="0"/>
          </a:p>
        </p:txBody>
      </p:sp>
    </p:spTree>
    <p:extLst>
      <p:ext uri="{BB962C8B-B14F-4D97-AF65-F5344CB8AC3E}">
        <p14:creationId xmlns:p14="http://schemas.microsoft.com/office/powerpoint/2010/main" val="19105865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wipe(left)">
                                      <p:cBhvr>
                                        <p:cTn id="7" dur="500"/>
                                        <p:tgtEl>
                                          <p:spTgt spid="231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1427"/>
                                        </p:tgtEl>
                                        <p:attrNameLst>
                                          <p:attrName>style.visibility</p:attrName>
                                        </p:attrNameLst>
                                      </p:cBhvr>
                                      <p:to>
                                        <p:strVal val="visible"/>
                                      </p:to>
                                    </p:set>
                                    <p:animEffect transition="in" filter="wipe(left)">
                                      <p:cBhvr>
                                        <p:cTn id="12" dur="500"/>
                                        <p:tgtEl>
                                          <p:spTgt spid="2314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2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29"/>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30"/>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499"/>
                                          </p:stCondLst>
                                        </p:cTn>
                                        <p:tgtEl>
                                          <p:spTgt spid="31"/>
                                        </p:tgtEl>
                                        <p:attrNameLst>
                                          <p:attrName>style.visibility</p:attrName>
                                        </p:attrNameLst>
                                      </p:cBhvr>
                                      <p:to>
                                        <p:strVal val="visible"/>
                                      </p:to>
                                    </p:se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33"/>
                                        </p:tgtEl>
                                        <p:attrNameLst>
                                          <p:attrName>style.visibility</p:attrName>
                                        </p:attrNameLst>
                                      </p:cBhvr>
                                      <p:to>
                                        <p:strVal val="visible"/>
                                      </p:to>
                                    </p:set>
                                  </p:childTnLst>
                                </p:cTn>
                              </p:par>
                            </p:childTnLst>
                          </p:cTn>
                        </p:par>
                        <p:par>
                          <p:cTn id="32" fill="hold">
                            <p:stCondLst>
                              <p:cond delay="3000"/>
                            </p:stCondLst>
                            <p:childTnLst>
                              <p:par>
                                <p:cTn id="33" presetID="1" presetClass="entr" presetSubtype="0" fill="hold" grpId="0" nodeType="afterEffect">
                                  <p:stCondLst>
                                    <p:cond delay="0"/>
                                  </p:stCondLst>
                                  <p:childTnLst>
                                    <p:set>
                                      <p:cBhvr>
                                        <p:cTn id="34" dur="1" fill="hold">
                                          <p:stCondLst>
                                            <p:cond delay="499"/>
                                          </p:stCondLst>
                                        </p:cTn>
                                        <p:tgtEl>
                                          <p:spTgt spid="34"/>
                                        </p:tgtEl>
                                        <p:attrNameLst>
                                          <p:attrName>style.visibility</p:attrName>
                                        </p:attrNameLst>
                                      </p:cBhvr>
                                      <p:to>
                                        <p:strVal val="visible"/>
                                      </p:to>
                                    </p:set>
                                  </p:childTnLst>
                                </p:cTn>
                              </p:par>
                            </p:childTnLst>
                          </p:cTn>
                        </p:par>
                        <p:par>
                          <p:cTn id="35" fill="hold">
                            <p:stCondLst>
                              <p:cond delay="3500"/>
                            </p:stCondLst>
                            <p:childTnLst>
                              <p:par>
                                <p:cTn id="36" presetID="1" presetClass="entr" presetSubtype="0" fill="hold" grpId="0" nodeType="afterEffect">
                                  <p:stCondLst>
                                    <p:cond delay="0"/>
                                  </p:stCondLst>
                                  <p:childTnLst>
                                    <p:set>
                                      <p:cBhvr>
                                        <p:cTn id="37" dur="1" fill="hold">
                                          <p:stCondLst>
                                            <p:cond delay="499"/>
                                          </p:stCondLst>
                                        </p:cTn>
                                        <p:tgtEl>
                                          <p:spTgt spid="35"/>
                                        </p:tgtEl>
                                        <p:attrNameLst>
                                          <p:attrName>style.visibility</p:attrName>
                                        </p:attrNameLst>
                                      </p:cBhvr>
                                      <p:to>
                                        <p:strVal val="visible"/>
                                      </p:to>
                                    </p:set>
                                  </p:childTnLst>
                                </p:cTn>
                              </p:par>
                            </p:childTnLst>
                          </p:cTn>
                        </p:par>
                        <p:par>
                          <p:cTn id="38" fill="hold">
                            <p:stCondLst>
                              <p:cond delay="4000"/>
                            </p:stCondLst>
                            <p:childTnLst>
                              <p:par>
                                <p:cTn id="39" presetID="1" presetClass="entr" presetSubtype="0" fill="hold" grpId="0" nodeType="afterEffect">
                                  <p:stCondLst>
                                    <p:cond delay="0"/>
                                  </p:stCondLst>
                                  <p:childTnLst>
                                    <p:set>
                                      <p:cBhvr>
                                        <p:cTn id="40" dur="1" fill="hold">
                                          <p:stCondLst>
                                            <p:cond delay="499"/>
                                          </p:stCondLst>
                                        </p:cTn>
                                        <p:tgtEl>
                                          <p:spTgt spid="36"/>
                                        </p:tgtEl>
                                        <p:attrNameLst>
                                          <p:attrName>style.visibility</p:attrName>
                                        </p:attrNameLst>
                                      </p:cBhvr>
                                      <p:to>
                                        <p:strVal val="visible"/>
                                      </p:to>
                                    </p:set>
                                  </p:childTnLst>
                                </p:cTn>
                              </p:par>
                            </p:childTnLst>
                          </p:cTn>
                        </p:par>
                        <p:par>
                          <p:cTn id="41" fill="hold">
                            <p:stCondLst>
                              <p:cond delay="4500"/>
                            </p:stCondLst>
                            <p:childTnLst>
                              <p:par>
                                <p:cTn id="42" presetID="1" presetClass="entr" presetSubtype="0" fill="hold" grpId="0" nodeType="afterEffect">
                                  <p:stCondLst>
                                    <p:cond delay="0"/>
                                  </p:stCondLst>
                                  <p:childTnLst>
                                    <p:set>
                                      <p:cBhvr>
                                        <p:cTn id="43" dur="1" fill="hold">
                                          <p:stCondLst>
                                            <p:cond delay="499"/>
                                          </p:stCondLst>
                                        </p:cTn>
                                        <p:tgtEl>
                                          <p:spTgt spid="37"/>
                                        </p:tgtEl>
                                        <p:attrNameLst>
                                          <p:attrName>style.visibility</p:attrName>
                                        </p:attrNameLst>
                                      </p:cBhvr>
                                      <p:to>
                                        <p:strVal val="visible"/>
                                      </p:to>
                                    </p:set>
                                  </p:childTnLst>
                                </p:cTn>
                              </p:par>
                            </p:childTnLst>
                          </p:cTn>
                        </p:par>
                        <p:par>
                          <p:cTn id="44" fill="hold">
                            <p:stCondLst>
                              <p:cond delay="5000"/>
                            </p:stCondLst>
                            <p:childTnLst>
                              <p:par>
                                <p:cTn id="45" presetID="1" presetClass="entr" presetSubtype="0" fill="hold" grpId="0" nodeType="afterEffect">
                                  <p:stCondLst>
                                    <p:cond delay="0"/>
                                  </p:stCondLst>
                                  <p:childTnLst>
                                    <p:set>
                                      <p:cBhvr>
                                        <p:cTn id="46" dur="1" fill="hold">
                                          <p:stCondLst>
                                            <p:cond delay="499"/>
                                          </p:stCondLst>
                                        </p:cTn>
                                        <p:tgtEl>
                                          <p:spTgt spid="38"/>
                                        </p:tgtEl>
                                        <p:attrNameLst>
                                          <p:attrName>style.visibility</p:attrName>
                                        </p:attrNameLst>
                                      </p:cBhvr>
                                      <p:to>
                                        <p:strVal val="visible"/>
                                      </p:to>
                                    </p:set>
                                  </p:childTnLst>
                                </p:cTn>
                              </p:par>
                            </p:childTnLst>
                          </p:cTn>
                        </p:par>
                        <p:par>
                          <p:cTn id="47" fill="hold">
                            <p:stCondLst>
                              <p:cond delay="5500"/>
                            </p:stCondLst>
                            <p:childTnLst>
                              <p:par>
                                <p:cTn id="48" presetID="1" presetClass="entr" presetSubtype="0" fill="hold" grpId="0" nodeType="afterEffect">
                                  <p:stCondLst>
                                    <p:cond delay="0"/>
                                  </p:stCondLst>
                                  <p:childTnLst>
                                    <p:set>
                                      <p:cBhvr>
                                        <p:cTn id="49" dur="1" fill="hold">
                                          <p:stCondLst>
                                            <p:cond delay="499"/>
                                          </p:stCondLst>
                                        </p:cTn>
                                        <p:tgtEl>
                                          <p:spTgt spid="39"/>
                                        </p:tgtEl>
                                        <p:attrNameLst>
                                          <p:attrName>style.visibility</p:attrName>
                                        </p:attrNameLst>
                                      </p:cBhvr>
                                      <p:to>
                                        <p:strVal val="visible"/>
                                      </p:to>
                                    </p:set>
                                  </p:childTnLst>
                                </p:cTn>
                              </p:par>
                            </p:childTnLst>
                          </p:cTn>
                        </p:par>
                        <p:par>
                          <p:cTn id="50" fill="hold">
                            <p:stCondLst>
                              <p:cond delay="6000"/>
                            </p:stCondLst>
                            <p:childTnLst>
                              <p:par>
                                <p:cTn id="51" presetID="1" presetClass="entr" presetSubtype="0" fill="hold" grpId="0" nodeType="afterEffect">
                                  <p:stCondLst>
                                    <p:cond delay="0"/>
                                  </p:stCondLst>
                                  <p:childTnLst>
                                    <p:set>
                                      <p:cBhvr>
                                        <p:cTn id="52" dur="1" fill="hold">
                                          <p:stCondLst>
                                            <p:cond delay="499"/>
                                          </p:stCondLst>
                                        </p:cTn>
                                        <p:tgtEl>
                                          <p:spTgt spid="40"/>
                                        </p:tgtEl>
                                        <p:attrNameLst>
                                          <p:attrName>style.visibility</p:attrName>
                                        </p:attrNameLst>
                                      </p:cBhvr>
                                      <p:to>
                                        <p:strVal val="visible"/>
                                      </p:to>
                                    </p:set>
                                  </p:childTnLst>
                                </p:cTn>
                              </p:par>
                            </p:childTnLst>
                          </p:cTn>
                        </p:par>
                        <p:par>
                          <p:cTn id="53" fill="hold">
                            <p:stCondLst>
                              <p:cond delay="6500"/>
                            </p:stCondLst>
                            <p:childTnLst>
                              <p:par>
                                <p:cTn id="54" presetID="1" presetClass="entr" presetSubtype="0" fill="hold" grpId="0" nodeType="afterEffect">
                                  <p:stCondLst>
                                    <p:cond delay="0"/>
                                  </p:stCondLst>
                                  <p:childTnLst>
                                    <p:set>
                                      <p:cBhvr>
                                        <p:cTn id="55" dur="1" fill="hold">
                                          <p:stCondLst>
                                            <p:cond delay="499"/>
                                          </p:stCondLst>
                                        </p:cTn>
                                        <p:tgtEl>
                                          <p:spTgt spid="41"/>
                                        </p:tgtEl>
                                        <p:attrNameLst>
                                          <p:attrName>style.visibility</p:attrName>
                                        </p:attrNameLst>
                                      </p:cBhvr>
                                      <p:to>
                                        <p:strVal val="visible"/>
                                      </p:to>
                                    </p:set>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499"/>
                                          </p:stCondLst>
                                        </p:cTn>
                                        <p:tgtEl>
                                          <p:spTgt spid="42"/>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grpId="0" nodeType="afterEffect">
                                  <p:stCondLst>
                                    <p:cond delay="0"/>
                                  </p:stCondLst>
                                  <p:childTnLst>
                                    <p:set>
                                      <p:cBhvr>
                                        <p:cTn id="61" dur="1" fill="hold">
                                          <p:stCondLst>
                                            <p:cond delay="499"/>
                                          </p:stCondLst>
                                        </p:cTn>
                                        <p:tgtEl>
                                          <p:spTgt spid="43"/>
                                        </p:tgtEl>
                                        <p:attrNameLst>
                                          <p:attrName>style.visibility</p:attrName>
                                        </p:attrNameLst>
                                      </p:cBhvr>
                                      <p:to>
                                        <p:strVal val="visible"/>
                                      </p:to>
                                    </p:set>
                                  </p:childTnLst>
                                </p:cTn>
                              </p:par>
                            </p:childTnLst>
                          </p:cTn>
                        </p:par>
                        <p:par>
                          <p:cTn id="62" fill="hold">
                            <p:stCondLst>
                              <p:cond delay="8000"/>
                            </p:stCondLst>
                            <p:childTnLst>
                              <p:par>
                                <p:cTn id="63" presetID="1" presetClass="entr" presetSubtype="0" fill="hold" grpId="0" nodeType="afterEffect">
                                  <p:stCondLst>
                                    <p:cond delay="0"/>
                                  </p:stCondLst>
                                  <p:childTnLst>
                                    <p:set>
                                      <p:cBhvr>
                                        <p:cTn id="64" dur="1" fill="hold">
                                          <p:stCondLst>
                                            <p:cond delay="499"/>
                                          </p:stCondLst>
                                        </p:cTn>
                                        <p:tgtEl>
                                          <p:spTgt spid="44"/>
                                        </p:tgtEl>
                                        <p:attrNameLst>
                                          <p:attrName>style.visibility</p:attrName>
                                        </p:attrNameLst>
                                      </p:cBhvr>
                                      <p:to>
                                        <p:strVal val="visible"/>
                                      </p:to>
                                    </p:set>
                                  </p:childTnLst>
                                </p:cTn>
                              </p:par>
                            </p:childTnLst>
                          </p:cTn>
                        </p:par>
                        <p:par>
                          <p:cTn id="65" fill="hold">
                            <p:stCondLst>
                              <p:cond delay="8500"/>
                            </p:stCondLst>
                            <p:childTnLst>
                              <p:par>
                                <p:cTn id="66" presetID="1" presetClass="entr" presetSubtype="0" fill="hold" grpId="0" nodeType="afterEffect">
                                  <p:stCondLst>
                                    <p:cond delay="0"/>
                                  </p:stCondLst>
                                  <p:childTnLst>
                                    <p:set>
                                      <p:cBhvr>
                                        <p:cTn id="67" dur="1" fill="hold">
                                          <p:stCondLst>
                                            <p:cond delay="499"/>
                                          </p:stCondLst>
                                        </p:cTn>
                                        <p:tgtEl>
                                          <p:spTgt spid="45"/>
                                        </p:tgtEl>
                                        <p:attrNameLst>
                                          <p:attrName>style.visibility</p:attrName>
                                        </p:attrNameLst>
                                      </p:cBhvr>
                                      <p:to>
                                        <p:strVal val="visible"/>
                                      </p:to>
                                    </p:set>
                                  </p:childTnLst>
                                </p:cTn>
                              </p:par>
                            </p:childTnLst>
                          </p:cTn>
                        </p:par>
                        <p:par>
                          <p:cTn id="68" fill="hold">
                            <p:stCondLst>
                              <p:cond delay="9000"/>
                            </p:stCondLst>
                            <p:childTnLst>
                              <p:par>
                                <p:cTn id="69" presetID="1" presetClass="entr" presetSubtype="0" fill="hold" grpId="0" nodeType="afterEffect">
                                  <p:stCondLst>
                                    <p:cond delay="0"/>
                                  </p:stCondLst>
                                  <p:childTnLst>
                                    <p:set>
                                      <p:cBhvr>
                                        <p:cTn id="70" dur="1" fill="hold">
                                          <p:stCondLst>
                                            <p:cond delay="499"/>
                                          </p:stCondLst>
                                        </p:cTn>
                                        <p:tgtEl>
                                          <p:spTgt spid="46"/>
                                        </p:tgtEl>
                                        <p:attrNameLst>
                                          <p:attrName>style.visibility</p:attrName>
                                        </p:attrNameLst>
                                      </p:cBhvr>
                                      <p:to>
                                        <p:strVal val="visible"/>
                                      </p:to>
                                    </p:set>
                                  </p:childTnLst>
                                </p:cTn>
                              </p:par>
                            </p:childTnLst>
                          </p:cTn>
                        </p:par>
                        <p:par>
                          <p:cTn id="71" fill="hold">
                            <p:stCondLst>
                              <p:cond delay="9500"/>
                            </p:stCondLst>
                            <p:childTnLst>
                              <p:par>
                                <p:cTn id="72" presetID="1" presetClass="entr" presetSubtype="0" fill="hold" grpId="0" nodeType="afterEffect">
                                  <p:stCondLst>
                                    <p:cond delay="0"/>
                                  </p:stCondLst>
                                  <p:childTnLst>
                                    <p:set>
                                      <p:cBhvr>
                                        <p:cTn id="73" dur="1" fill="hold">
                                          <p:stCondLst>
                                            <p:cond delay="499"/>
                                          </p:stCondLst>
                                        </p:cTn>
                                        <p:tgtEl>
                                          <p:spTgt spid="47"/>
                                        </p:tgtEl>
                                        <p:attrNameLst>
                                          <p:attrName>style.visibility</p:attrName>
                                        </p:attrNameLst>
                                      </p:cBhvr>
                                      <p:to>
                                        <p:strVal val="visible"/>
                                      </p:to>
                                    </p:set>
                                  </p:childTnLst>
                                </p:cTn>
                              </p:par>
                            </p:childTnLst>
                          </p:cTn>
                        </p:par>
                        <p:par>
                          <p:cTn id="74" fill="hold">
                            <p:stCondLst>
                              <p:cond delay="10000"/>
                            </p:stCondLst>
                            <p:childTnLst>
                              <p:par>
                                <p:cTn id="75" presetID="1" presetClass="entr" presetSubtype="0" fill="hold" grpId="0" nodeType="afterEffect">
                                  <p:stCondLst>
                                    <p:cond delay="0"/>
                                  </p:stCondLst>
                                  <p:childTnLst>
                                    <p:set>
                                      <p:cBhvr>
                                        <p:cTn id="76" dur="1" fill="hold">
                                          <p:stCondLst>
                                            <p:cond delay="499"/>
                                          </p:stCondLst>
                                        </p:cTn>
                                        <p:tgtEl>
                                          <p:spTgt spid="48"/>
                                        </p:tgtEl>
                                        <p:attrNameLst>
                                          <p:attrName>style.visibility</p:attrName>
                                        </p:attrNameLst>
                                      </p:cBhvr>
                                      <p:to>
                                        <p:strVal val="visible"/>
                                      </p:to>
                                    </p:set>
                                  </p:childTnLst>
                                </p:cTn>
                              </p:par>
                            </p:childTnLst>
                          </p:cTn>
                        </p:par>
                        <p:par>
                          <p:cTn id="77" fill="hold">
                            <p:stCondLst>
                              <p:cond delay="10500"/>
                            </p:stCondLst>
                            <p:childTnLst>
                              <p:par>
                                <p:cTn id="78" presetID="1" presetClass="entr" presetSubtype="0" fill="hold" grpId="0" nodeType="afterEffect">
                                  <p:stCondLst>
                                    <p:cond delay="0"/>
                                  </p:stCondLst>
                                  <p:childTnLst>
                                    <p:set>
                                      <p:cBhvr>
                                        <p:cTn id="79" dur="1" fill="hold">
                                          <p:stCondLst>
                                            <p:cond delay="499"/>
                                          </p:stCondLst>
                                        </p:cTn>
                                        <p:tgtEl>
                                          <p:spTgt spid="49"/>
                                        </p:tgtEl>
                                        <p:attrNameLst>
                                          <p:attrName>style.visibility</p:attrName>
                                        </p:attrNameLst>
                                      </p:cBhvr>
                                      <p:to>
                                        <p:strVal val="visible"/>
                                      </p:to>
                                    </p:set>
                                  </p:childTnLst>
                                </p:cTn>
                              </p:par>
                            </p:childTnLst>
                          </p:cTn>
                        </p:par>
                        <p:par>
                          <p:cTn id="80" fill="hold">
                            <p:stCondLst>
                              <p:cond delay="11000"/>
                            </p:stCondLst>
                            <p:childTnLst>
                              <p:par>
                                <p:cTn id="81" presetID="1" presetClass="entr" presetSubtype="0" fill="hold" grpId="0" nodeType="afterEffect">
                                  <p:stCondLst>
                                    <p:cond delay="0"/>
                                  </p:stCondLst>
                                  <p:childTnLst>
                                    <p:set>
                                      <p:cBhvr>
                                        <p:cTn id="82" dur="1" fill="hold">
                                          <p:stCondLst>
                                            <p:cond delay="499"/>
                                          </p:stCondLst>
                                        </p:cTn>
                                        <p:tgtEl>
                                          <p:spTgt spid="50"/>
                                        </p:tgtEl>
                                        <p:attrNameLst>
                                          <p:attrName>style.visibility</p:attrName>
                                        </p:attrNameLst>
                                      </p:cBhvr>
                                      <p:to>
                                        <p:strVal val="visible"/>
                                      </p:to>
                                    </p:set>
                                  </p:childTnLst>
                                </p:cTn>
                              </p:par>
                            </p:childTnLst>
                          </p:cTn>
                        </p:par>
                        <p:par>
                          <p:cTn id="83" fill="hold">
                            <p:stCondLst>
                              <p:cond delay="11500"/>
                            </p:stCondLst>
                            <p:childTnLst>
                              <p:par>
                                <p:cTn id="84" presetID="1" presetClass="entr" presetSubtype="0" fill="hold" grpId="0" nodeType="afterEffect">
                                  <p:stCondLst>
                                    <p:cond delay="0"/>
                                  </p:stCondLst>
                                  <p:childTnLst>
                                    <p:set>
                                      <p:cBhvr>
                                        <p:cTn id="85" dur="1" fill="hold">
                                          <p:stCondLst>
                                            <p:cond delay="499"/>
                                          </p:stCondLst>
                                        </p:cTn>
                                        <p:tgtEl>
                                          <p:spTgt spid="51"/>
                                        </p:tgtEl>
                                        <p:attrNameLst>
                                          <p:attrName>style.visibility</p:attrName>
                                        </p:attrNameLst>
                                      </p:cBhvr>
                                      <p:to>
                                        <p:strVal val="visible"/>
                                      </p:to>
                                    </p:set>
                                  </p:childTnLst>
                                </p:cTn>
                              </p:par>
                            </p:childTnLst>
                          </p:cTn>
                        </p:par>
                        <p:par>
                          <p:cTn id="86" fill="hold">
                            <p:stCondLst>
                              <p:cond delay="12000"/>
                            </p:stCondLst>
                            <p:childTnLst>
                              <p:par>
                                <p:cTn id="87" presetID="1" presetClass="entr" presetSubtype="0" fill="hold" grpId="0" nodeType="afterEffect">
                                  <p:stCondLst>
                                    <p:cond delay="0"/>
                                  </p:stCondLst>
                                  <p:childTnLst>
                                    <p:set>
                                      <p:cBhvr>
                                        <p:cTn id="88" dur="1" fill="hold">
                                          <p:stCondLst>
                                            <p:cond delay="499"/>
                                          </p:stCondLst>
                                        </p:cTn>
                                        <p:tgtEl>
                                          <p:spTgt spid="52"/>
                                        </p:tgtEl>
                                        <p:attrNameLst>
                                          <p:attrName>style.visibility</p:attrName>
                                        </p:attrNameLst>
                                      </p:cBhvr>
                                      <p:to>
                                        <p:strVal val="visible"/>
                                      </p:to>
                                    </p:set>
                                  </p:childTnLst>
                                </p:cTn>
                              </p:par>
                            </p:childTnLst>
                          </p:cTn>
                        </p:par>
                        <p:par>
                          <p:cTn id="89" fill="hold">
                            <p:stCondLst>
                              <p:cond delay="12500"/>
                            </p:stCondLst>
                            <p:childTnLst>
                              <p:par>
                                <p:cTn id="90" presetID="1" presetClass="entr" presetSubtype="0" fill="hold" grpId="0" nodeType="afterEffect">
                                  <p:stCondLst>
                                    <p:cond delay="0"/>
                                  </p:stCondLst>
                                  <p:childTnLst>
                                    <p:set>
                                      <p:cBhvr>
                                        <p:cTn id="91" dur="1" fill="hold">
                                          <p:stCondLst>
                                            <p:cond delay="499"/>
                                          </p:stCondLst>
                                        </p:cTn>
                                        <p:tgtEl>
                                          <p:spTgt spid="53"/>
                                        </p:tgtEl>
                                        <p:attrNameLst>
                                          <p:attrName>style.visibility</p:attrName>
                                        </p:attrNameLst>
                                      </p:cBhvr>
                                      <p:to>
                                        <p:strVal val="visible"/>
                                      </p:to>
                                    </p:set>
                                  </p:childTnLst>
                                </p:cTn>
                              </p:par>
                            </p:childTnLst>
                          </p:cTn>
                        </p:par>
                        <p:par>
                          <p:cTn id="92" fill="hold">
                            <p:stCondLst>
                              <p:cond delay="13000"/>
                            </p:stCondLst>
                            <p:childTnLst>
                              <p:par>
                                <p:cTn id="93" presetID="1" presetClass="entr" presetSubtype="0" fill="hold" grpId="0" nodeType="afterEffect">
                                  <p:stCondLst>
                                    <p:cond delay="0"/>
                                  </p:stCondLst>
                                  <p:childTnLst>
                                    <p:set>
                                      <p:cBhvr>
                                        <p:cTn id="94" dur="1" fill="hold">
                                          <p:stCondLst>
                                            <p:cond delay="499"/>
                                          </p:stCondLst>
                                        </p:cTn>
                                        <p:tgtEl>
                                          <p:spTgt spid="54"/>
                                        </p:tgtEl>
                                        <p:attrNameLst>
                                          <p:attrName>style.visibility</p:attrName>
                                        </p:attrNameLst>
                                      </p:cBhvr>
                                      <p:to>
                                        <p:strVal val="visible"/>
                                      </p:to>
                                    </p:set>
                                  </p:childTnLst>
                                </p:cTn>
                              </p:par>
                            </p:childTnLst>
                          </p:cTn>
                        </p:par>
                        <p:par>
                          <p:cTn id="95" fill="hold">
                            <p:stCondLst>
                              <p:cond delay="13500"/>
                            </p:stCondLst>
                            <p:childTnLst>
                              <p:par>
                                <p:cTn id="96" presetID="1" presetClass="entr" presetSubtype="0" fill="hold" grpId="0" nodeType="afterEffect">
                                  <p:stCondLst>
                                    <p:cond delay="0"/>
                                  </p:stCondLst>
                                  <p:childTnLst>
                                    <p:set>
                                      <p:cBhvr>
                                        <p:cTn id="97" dur="1" fill="hold">
                                          <p:stCondLst>
                                            <p:cond delay="499"/>
                                          </p:stCondLst>
                                        </p:cTn>
                                        <p:tgtEl>
                                          <p:spTgt spid="55"/>
                                        </p:tgtEl>
                                        <p:attrNameLst>
                                          <p:attrName>style.visibility</p:attrName>
                                        </p:attrNameLst>
                                      </p:cBhvr>
                                      <p:to>
                                        <p:strVal val="visible"/>
                                      </p:to>
                                    </p:set>
                                  </p:childTnLst>
                                </p:cTn>
                              </p:par>
                            </p:childTnLst>
                          </p:cTn>
                        </p:par>
                        <p:par>
                          <p:cTn id="98" fill="hold">
                            <p:stCondLst>
                              <p:cond delay="14000"/>
                            </p:stCondLst>
                            <p:childTnLst>
                              <p:par>
                                <p:cTn id="99" presetID="1" presetClass="entr" presetSubtype="0" fill="hold" grpId="0" nodeType="afterEffect">
                                  <p:stCondLst>
                                    <p:cond delay="0"/>
                                  </p:stCondLst>
                                  <p:childTnLst>
                                    <p:set>
                                      <p:cBhvr>
                                        <p:cTn id="100" dur="1" fill="hold">
                                          <p:stCondLst>
                                            <p:cond delay="499"/>
                                          </p:stCondLst>
                                        </p:cTn>
                                        <p:tgtEl>
                                          <p:spTgt spid="56"/>
                                        </p:tgtEl>
                                        <p:attrNameLst>
                                          <p:attrName>style.visibility</p:attrName>
                                        </p:attrNameLst>
                                      </p:cBhvr>
                                      <p:to>
                                        <p:strVal val="visible"/>
                                      </p:to>
                                    </p:set>
                                  </p:childTnLst>
                                </p:cTn>
                              </p:par>
                            </p:childTnLst>
                          </p:cTn>
                        </p:par>
                        <p:par>
                          <p:cTn id="101" fill="hold">
                            <p:stCondLst>
                              <p:cond delay="14500"/>
                            </p:stCondLst>
                            <p:childTnLst>
                              <p:par>
                                <p:cTn id="102" presetID="1" presetClass="entr" presetSubtype="0" fill="hold" grpId="0" nodeType="afterEffect">
                                  <p:stCondLst>
                                    <p:cond delay="0"/>
                                  </p:stCondLst>
                                  <p:childTnLst>
                                    <p:set>
                                      <p:cBhvr>
                                        <p:cTn id="103" dur="1" fill="hold">
                                          <p:stCondLst>
                                            <p:cond delay="499"/>
                                          </p:stCondLst>
                                        </p:cTn>
                                        <p:tgtEl>
                                          <p:spTgt spid="57"/>
                                        </p:tgtEl>
                                        <p:attrNameLst>
                                          <p:attrName>style.visibility</p:attrName>
                                        </p:attrNameLst>
                                      </p:cBhvr>
                                      <p:to>
                                        <p:strVal val="visible"/>
                                      </p:to>
                                    </p:set>
                                  </p:childTnLst>
                                </p:cTn>
                              </p:par>
                            </p:childTnLst>
                          </p:cTn>
                        </p:par>
                        <p:par>
                          <p:cTn id="104" fill="hold">
                            <p:stCondLst>
                              <p:cond delay="15000"/>
                            </p:stCondLst>
                            <p:childTnLst>
                              <p:par>
                                <p:cTn id="105" presetID="1" presetClass="entr" presetSubtype="0" fill="hold" grpId="0" nodeType="afterEffect">
                                  <p:stCondLst>
                                    <p:cond delay="0"/>
                                  </p:stCondLst>
                                  <p:childTnLst>
                                    <p:set>
                                      <p:cBhvr>
                                        <p:cTn id="106" dur="1" fill="hold">
                                          <p:stCondLst>
                                            <p:cond delay="499"/>
                                          </p:stCondLst>
                                        </p:cTn>
                                        <p:tgtEl>
                                          <p:spTgt spid="58"/>
                                        </p:tgtEl>
                                        <p:attrNameLst>
                                          <p:attrName>style.visibility</p:attrName>
                                        </p:attrNameLst>
                                      </p:cBhvr>
                                      <p:to>
                                        <p:strVal val="visible"/>
                                      </p:to>
                                    </p:set>
                                  </p:childTnLst>
                                </p:cTn>
                              </p:par>
                            </p:childTnLst>
                          </p:cTn>
                        </p:par>
                        <p:par>
                          <p:cTn id="107" fill="hold">
                            <p:stCondLst>
                              <p:cond delay="15500"/>
                            </p:stCondLst>
                            <p:childTnLst>
                              <p:par>
                                <p:cTn id="108" presetID="1" presetClass="entr" presetSubtype="0" fill="hold" grpId="0" nodeType="afterEffect">
                                  <p:stCondLst>
                                    <p:cond delay="0"/>
                                  </p:stCondLst>
                                  <p:childTnLst>
                                    <p:set>
                                      <p:cBhvr>
                                        <p:cTn id="109" dur="1" fill="hold">
                                          <p:stCondLst>
                                            <p:cond delay="499"/>
                                          </p:stCondLst>
                                        </p:cTn>
                                        <p:tgtEl>
                                          <p:spTgt spid="59"/>
                                        </p:tgtEl>
                                        <p:attrNameLst>
                                          <p:attrName>style.visibility</p:attrName>
                                        </p:attrNameLst>
                                      </p:cBhvr>
                                      <p:to>
                                        <p:strVal val="visible"/>
                                      </p:to>
                                    </p:set>
                                  </p:childTnLst>
                                </p:cTn>
                              </p:par>
                            </p:childTnLst>
                          </p:cTn>
                        </p:par>
                        <p:par>
                          <p:cTn id="110" fill="hold">
                            <p:stCondLst>
                              <p:cond delay="16000"/>
                            </p:stCondLst>
                            <p:childTnLst>
                              <p:par>
                                <p:cTn id="111" presetID="1" presetClass="entr" presetSubtype="0" fill="hold" grpId="0" nodeType="afterEffect">
                                  <p:stCondLst>
                                    <p:cond delay="0"/>
                                  </p:stCondLst>
                                  <p:childTnLst>
                                    <p:set>
                                      <p:cBhvr>
                                        <p:cTn id="112" dur="1" fill="hold">
                                          <p:stCondLst>
                                            <p:cond delay="499"/>
                                          </p:stCondLst>
                                        </p:cTn>
                                        <p:tgtEl>
                                          <p:spTgt spid="60"/>
                                        </p:tgtEl>
                                        <p:attrNameLst>
                                          <p:attrName>style.visibility</p:attrName>
                                        </p:attrNameLst>
                                      </p:cBhvr>
                                      <p:to>
                                        <p:strVal val="visible"/>
                                      </p:to>
                                    </p:set>
                                  </p:childTnLst>
                                </p:cTn>
                              </p:par>
                            </p:childTnLst>
                          </p:cTn>
                        </p:par>
                        <p:par>
                          <p:cTn id="113" fill="hold">
                            <p:stCondLst>
                              <p:cond delay="16500"/>
                            </p:stCondLst>
                            <p:childTnLst>
                              <p:par>
                                <p:cTn id="114" presetID="1" presetClass="entr" presetSubtype="0" fill="hold" grpId="0" nodeType="afterEffect">
                                  <p:stCondLst>
                                    <p:cond delay="0"/>
                                  </p:stCondLst>
                                  <p:childTnLst>
                                    <p:set>
                                      <p:cBhvr>
                                        <p:cTn id="115" dur="1" fill="hold">
                                          <p:stCondLst>
                                            <p:cond delay="499"/>
                                          </p:stCondLst>
                                        </p:cTn>
                                        <p:tgtEl>
                                          <p:spTgt spid="61"/>
                                        </p:tgtEl>
                                        <p:attrNameLst>
                                          <p:attrName>style.visibility</p:attrName>
                                        </p:attrNameLst>
                                      </p:cBhvr>
                                      <p:to>
                                        <p:strVal val="visible"/>
                                      </p:to>
                                    </p:set>
                                  </p:childTnLst>
                                </p:cTn>
                              </p:par>
                            </p:childTnLst>
                          </p:cTn>
                        </p:par>
                        <p:par>
                          <p:cTn id="116" fill="hold">
                            <p:stCondLst>
                              <p:cond delay="17000"/>
                            </p:stCondLst>
                            <p:childTnLst>
                              <p:par>
                                <p:cTn id="117" presetID="1" presetClass="entr" presetSubtype="0" fill="hold" grpId="0" nodeType="afterEffect">
                                  <p:stCondLst>
                                    <p:cond delay="0"/>
                                  </p:stCondLst>
                                  <p:childTnLst>
                                    <p:set>
                                      <p:cBhvr>
                                        <p:cTn id="118" dur="1" fill="hold">
                                          <p:stCondLst>
                                            <p:cond delay="499"/>
                                          </p:stCondLst>
                                        </p:cTn>
                                        <p:tgtEl>
                                          <p:spTgt spid="62"/>
                                        </p:tgtEl>
                                        <p:attrNameLst>
                                          <p:attrName>style.visibility</p:attrName>
                                        </p:attrNameLst>
                                      </p:cBhvr>
                                      <p:to>
                                        <p:strVal val="visible"/>
                                      </p:to>
                                    </p:set>
                                  </p:childTnLst>
                                </p:cTn>
                              </p:par>
                            </p:childTnLst>
                          </p:cTn>
                        </p:par>
                        <p:par>
                          <p:cTn id="119" fill="hold">
                            <p:stCondLst>
                              <p:cond delay="17500"/>
                            </p:stCondLst>
                            <p:childTnLst>
                              <p:par>
                                <p:cTn id="120" presetID="1" presetClass="entr" presetSubtype="0" fill="hold" grpId="0" nodeType="afterEffect">
                                  <p:stCondLst>
                                    <p:cond delay="0"/>
                                  </p:stCondLst>
                                  <p:childTnLst>
                                    <p:set>
                                      <p:cBhvr>
                                        <p:cTn id="121" dur="1" fill="hold">
                                          <p:stCondLst>
                                            <p:cond delay="499"/>
                                          </p:stCondLst>
                                        </p:cTn>
                                        <p:tgtEl>
                                          <p:spTgt spid="63"/>
                                        </p:tgtEl>
                                        <p:attrNameLst>
                                          <p:attrName>style.visibility</p:attrName>
                                        </p:attrNameLst>
                                      </p:cBhvr>
                                      <p:to>
                                        <p:strVal val="visible"/>
                                      </p:to>
                                    </p:set>
                                  </p:childTnLst>
                                </p:cTn>
                              </p:par>
                            </p:childTnLst>
                          </p:cTn>
                        </p:par>
                        <p:par>
                          <p:cTn id="122" fill="hold">
                            <p:stCondLst>
                              <p:cond delay="18000"/>
                            </p:stCondLst>
                            <p:childTnLst>
                              <p:par>
                                <p:cTn id="123" presetID="1" presetClass="entr" presetSubtype="0" fill="hold" grpId="0" nodeType="afterEffect">
                                  <p:stCondLst>
                                    <p:cond delay="0"/>
                                  </p:stCondLst>
                                  <p:childTnLst>
                                    <p:set>
                                      <p:cBhvr>
                                        <p:cTn id="124" dur="1" fill="hold">
                                          <p:stCondLst>
                                            <p:cond delay="499"/>
                                          </p:stCondLst>
                                        </p:cTn>
                                        <p:tgtEl>
                                          <p:spTgt spid="64"/>
                                        </p:tgtEl>
                                        <p:attrNameLst>
                                          <p:attrName>style.visibility</p:attrName>
                                        </p:attrNameLst>
                                      </p:cBhvr>
                                      <p:to>
                                        <p:strVal val="visible"/>
                                      </p:to>
                                    </p:set>
                                  </p:childTnLst>
                                </p:cTn>
                              </p:par>
                            </p:childTnLst>
                          </p:cTn>
                        </p:par>
                        <p:par>
                          <p:cTn id="125" fill="hold">
                            <p:stCondLst>
                              <p:cond delay="18500"/>
                            </p:stCondLst>
                            <p:childTnLst>
                              <p:par>
                                <p:cTn id="126" presetID="1" presetClass="entr" presetSubtype="0" fill="hold" grpId="0" nodeType="afterEffect">
                                  <p:stCondLst>
                                    <p:cond delay="0"/>
                                  </p:stCondLst>
                                  <p:childTnLst>
                                    <p:set>
                                      <p:cBhvr>
                                        <p:cTn id="127" dur="1" fill="hold">
                                          <p:stCondLst>
                                            <p:cond delay="499"/>
                                          </p:stCondLst>
                                        </p:cTn>
                                        <p:tgtEl>
                                          <p:spTgt spid="65"/>
                                        </p:tgtEl>
                                        <p:attrNameLst>
                                          <p:attrName>style.visibility</p:attrName>
                                        </p:attrNameLst>
                                      </p:cBhvr>
                                      <p:to>
                                        <p:strVal val="visible"/>
                                      </p:to>
                                    </p:set>
                                  </p:childTnLst>
                                </p:cTn>
                              </p:par>
                            </p:childTnLst>
                          </p:cTn>
                        </p:par>
                        <p:par>
                          <p:cTn id="128" fill="hold">
                            <p:stCondLst>
                              <p:cond delay="19000"/>
                            </p:stCondLst>
                            <p:childTnLst>
                              <p:par>
                                <p:cTn id="129" presetID="1" presetClass="entr" presetSubtype="0" fill="hold" grpId="0" nodeType="afterEffect">
                                  <p:stCondLst>
                                    <p:cond delay="0"/>
                                  </p:stCondLst>
                                  <p:childTnLst>
                                    <p:set>
                                      <p:cBhvr>
                                        <p:cTn id="130" dur="1" fill="hold">
                                          <p:stCondLst>
                                            <p:cond delay="499"/>
                                          </p:stCondLst>
                                        </p:cTn>
                                        <p:tgtEl>
                                          <p:spTgt spid="66"/>
                                        </p:tgtEl>
                                        <p:attrNameLst>
                                          <p:attrName>style.visibility</p:attrName>
                                        </p:attrNameLst>
                                      </p:cBhvr>
                                      <p:to>
                                        <p:strVal val="visible"/>
                                      </p:to>
                                    </p:set>
                                  </p:childTnLst>
                                </p:cTn>
                              </p:par>
                            </p:childTnLst>
                          </p:cTn>
                        </p:par>
                        <p:par>
                          <p:cTn id="131" fill="hold">
                            <p:stCondLst>
                              <p:cond delay="19500"/>
                            </p:stCondLst>
                            <p:childTnLst>
                              <p:par>
                                <p:cTn id="132" presetID="1" presetClass="entr" presetSubtype="0" fill="hold" grpId="0" nodeType="afterEffect">
                                  <p:stCondLst>
                                    <p:cond delay="0"/>
                                  </p:stCondLst>
                                  <p:childTnLst>
                                    <p:set>
                                      <p:cBhvr>
                                        <p:cTn id="133" dur="1" fill="hold">
                                          <p:stCondLst>
                                            <p:cond delay="499"/>
                                          </p:stCondLst>
                                        </p:cTn>
                                        <p:tgtEl>
                                          <p:spTgt spid="67"/>
                                        </p:tgtEl>
                                        <p:attrNameLst>
                                          <p:attrName>style.visibility</p:attrName>
                                        </p:attrNameLst>
                                      </p:cBhvr>
                                      <p:to>
                                        <p:strVal val="visible"/>
                                      </p:to>
                                    </p:set>
                                  </p:childTnLst>
                                </p:cTn>
                              </p:par>
                            </p:childTnLst>
                          </p:cTn>
                        </p:par>
                        <p:par>
                          <p:cTn id="134" fill="hold">
                            <p:stCondLst>
                              <p:cond delay="20000"/>
                            </p:stCondLst>
                            <p:childTnLst>
                              <p:par>
                                <p:cTn id="135" presetID="1" presetClass="entr" presetSubtype="0" fill="hold" grpId="0" nodeType="afterEffect">
                                  <p:stCondLst>
                                    <p:cond delay="0"/>
                                  </p:stCondLst>
                                  <p:childTnLst>
                                    <p:set>
                                      <p:cBhvr>
                                        <p:cTn id="136" dur="1" fill="hold">
                                          <p:stCondLst>
                                            <p:cond delay="499"/>
                                          </p:stCondLst>
                                        </p:cTn>
                                        <p:tgtEl>
                                          <p:spTgt spid="68"/>
                                        </p:tgtEl>
                                        <p:attrNameLst>
                                          <p:attrName>style.visibility</p:attrName>
                                        </p:attrNameLst>
                                      </p:cBhvr>
                                      <p:to>
                                        <p:strVal val="visible"/>
                                      </p:to>
                                    </p:set>
                                  </p:childTnLst>
                                </p:cTn>
                              </p:par>
                            </p:childTnLst>
                          </p:cTn>
                        </p:par>
                        <p:par>
                          <p:cTn id="137" fill="hold">
                            <p:stCondLst>
                              <p:cond delay="20500"/>
                            </p:stCondLst>
                            <p:childTnLst>
                              <p:par>
                                <p:cTn id="138" presetID="1" presetClass="entr" presetSubtype="0" fill="hold" grpId="0" nodeType="afterEffect">
                                  <p:stCondLst>
                                    <p:cond delay="0"/>
                                  </p:stCondLst>
                                  <p:childTnLst>
                                    <p:set>
                                      <p:cBhvr>
                                        <p:cTn id="139" dur="1" fill="hold">
                                          <p:stCondLst>
                                            <p:cond delay="499"/>
                                          </p:stCondLst>
                                        </p:cTn>
                                        <p:tgtEl>
                                          <p:spTgt spid="69"/>
                                        </p:tgtEl>
                                        <p:attrNameLst>
                                          <p:attrName>style.visibility</p:attrName>
                                        </p:attrNameLst>
                                      </p:cBhvr>
                                      <p:to>
                                        <p:strVal val="visible"/>
                                      </p:to>
                                    </p:set>
                                  </p:childTnLst>
                                </p:cTn>
                              </p:par>
                            </p:childTnLst>
                          </p:cTn>
                        </p:par>
                        <p:par>
                          <p:cTn id="140" fill="hold">
                            <p:stCondLst>
                              <p:cond delay="21000"/>
                            </p:stCondLst>
                            <p:childTnLst>
                              <p:par>
                                <p:cTn id="141" presetID="1" presetClass="entr" presetSubtype="0" fill="hold" grpId="0" nodeType="afterEffect">
                                  <p:stCondLst>
                                    <p:cond delay="0"/>
                                  </p:stCondLst>
                                  <p:childTnLst>
                                    <p:set>
                                      <p:cBhvr>
                                        <p:cTn id="142" dur="1" fill="hold">
                                          <p:stCondLst>
                                            <p:cond delay="499"/>
                                          </p:stCondLst>
                                        </p:cTn>
                                        <p:tgtEl>
                                          <p:spTgt spid="70"/>
                                        </p:tgtEl>
                                        <p:attrNameLst>
                                          <p:attrName>style.visibility</p:attrName>
                                        </p:attrNameLst>
                                      </p:cBhvr>
                                      <p:to>
                                        <p:strVal val="visible"/>
                                      </p:to>
                                    </p:set>
                                  </p:childTnLst>
                                </p:cTn>
                              </p:par>
                            </p:childTnLst>
                          </p:cTn>
                        </p:par>
                        <p:par>
                          <p:cTn id="143" fill="hold">
                            <p:stCondLst>
                              <p:cond delay="21500"/>
                            </p:stCondLst>
                            <p:childTnLst>
                              <p:par>
                                <p:cTn id="144" presetID="1" presetClass="entr" presetSubtype="0" fill="hold" grpId="0" nodeType="afterEffect">
                                  <p:stCondLst>
                                    <p:cond delay="0"/>
                                  </p:stCondLst>
                                  <p:childTnLst>
                                    <p:set>
                                      <p:cBhvr>
                                        <p:cTn id="145" dur="1" fill="hold">
                                          <p:stCondLst>
                                            <p:cond delay="499"/>
                                          </p:stCondLst>
                                        </p:cTn>
                                        <p:tgtEl>
                                          <p:spTgt spid="71"/>
                                        </p:tgtEl>
                                        <p:attrNameLst>
                                          <p:attrName>style.visibility</p:attrName>
                                        </p:attrNameLst>
                                      </p:cBhvr>
                                      <p:to>
                                        <p:strVal val="visible"/>
                                      </p:to>
                                    </p:set>
                                  </p:childTnLst>
                                </p:cTn>
                              </p:par>
                            </p:childTnLst>
                          </p:cTn>
                        </p:par>
                        <p:par>
                          <p:cTn id="146" fill="hold">
                            <p:stCondLst>
                              <p:cond delay="22000"/>
                            </p:stCondLst>
                            <p:childTnLst>
                              <p:par>
                                <p:cTn id="147" presetID="1" presetClass="entr" presetSubtype="0" fill="hold" grpId="0" nodeType="afterEffect">
                                  <p:stCondLst>
                                    <p:cond delay="0"/>
                                  </p:stCondLst>
                                  <p:childTnLst>
                                    <p:set>
                                      <p:cBhvr>
                                        <p:cTn id="148" dur="1" fill="hold">
                                          <p:stCondLst>
                                            <p:cond delay="499"/>
                                          </p:stCondLst>
                                        </p:cTn>
                                        <p:tgtEl>
                                          <p:spTgt spid="72"/>
                                        </p:tgtEl>
                                        <p:attrNameLst>
                                          <p:attrName>style.visibility</p:attrName>
                                        </p:attrNameLst>
                                      </p:cBhvr>
                                      <p:to>
                                        <p:strVal val="visible"/>
                                      </p:to>
                                    </p:set>
                                  </p:childTnLst>
                                </p:cTn>
                              </p:par>
                            </p:childTnLst>
                          </p:cTn>
                        </p:par>
                        <p:par>
                          <p:cTn id="149" fill="hold">
                            <p:stCondLst>
                              <p:cond delay="22500"/>
                            </p:stCondLst>
                            <p:childTnLst>
                              <p:par>
                                <p:cTn id="150" presetID="1" presetClass="entr" presetSubtype="0" fill="hold" grpId="0" nodeType="afterEffect">
                                  <p:stCondLst>
                                    <p:cond delay="0"/>
                                  </p:stCondLst>
                                  <p:childTnLst>
                                    <p:set>
                                      <p:cBhvr>
                                        <p:cTn id="151" dur="1" fill="hold">
                                          <p:stCondLst>
                                            <p:cond delay="499"/>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utoUpdateAnimBg="0"/>
      <p:bldP spid="231427" grpId="0" autoUpdateAnimBg="0"/>
      <p:bldP spid="27" grpId="0" animBg="1"/>
      <p:bldP spid="28" grpId="0" animBg="1"/>
      <p:bldP spid="29" grpId="0" animBg="1"/>
      <p:bldP spid="30" grpId="0" animBg="1"/>
      <p:bldP spid="31" grpId="0" animBg="1"/>
      <p:bldP spid="33" grpId="0" animBg="1"/>
      <p:bldP spid="34" grpId="0" animBg="1"/>
      <p:bldP spid="35" grpId="0" autoUpdateAnimBg="0"/>
      <p:bldP spid="36" grpId="0" animBg="1" autoUpdateAnimBg="0"/>
      <p:bldP spid="37" grpId="0" animBg="1"/>
      <p:bldP spid="38" grpId="0" animBg="1" autoUpdateAnimBg="0"/>
      <p:bldP spid="39" grpId="0" animBg="1"/>
      <p:bldP spid="40" grpId="0" animBg="1" autoUpdateAnimBg="0"/>
      <p:bldP spid="41" grpId="0" animBg="1"/>
      <p:bldP spid="42" grpId="0" animBg="1"/>
      <p:bldP spid="43" grpId="0" animBg="1"/>
      <p:bldP spid="44" grpId="0" animBg="1"/>
      <p:bldP spid="45" grpId="0" animBg="1"/>
      <p:bldP spid="46" grpId="0" animBg="1" autoUpdateAnimBg="0"/>
      <p:bldP spid="47" grpId="0" animBg="1"/>
      <p:bldP spid="48" grpId="0" animBg="1"/>
      <p:bldP spid="49" grpId="0" animBg="1"/>
      <p:bldP spid="50" grpId="0" animBg="1" autoUpdateAnimBg="0"/>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utoUpdateAnimBg="0"/>
      <p:bldP spid="64" grpId="0" autoUpdateAnimBg="0"/>
      <p:bldP spid="65" grpId="0" autoUpdateAnimBg="0"/>
      <p:bldP spid="66" grpId="0" autoUpdateAnimBg="0"/>
      <p:bldP spid="67" grpId="0" autoUpdateAnimBg="0"/>
      <p:bldP spid="68" grpId="0" autoUpdateAnimBg="0"/>
      <p:bldP spid="69" grpId="0" autoUpdateAnimBg="0"/>
      <p:bldP spid="70" grpId="0" autoUpdateAnimBg="0"/>
      <p:bldP spid="71" grpId="0" autoUpdateAnimBg="0"/>
      <p:bldP spid="72" grpId="0" autoUpdateAnimBg="0"/>
      <p:bldP spid="73"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730158" y="2751113"/>
            <a:ext cx="748285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a:spcBef>
                <a:spcPct val="0"/>
              </a:spcBef>
              <a:buFont typeface="Wingdings" charset="2"/>
              <a:buChar char="Ø"/>
            </a:pPr>
            <a:r>
              <a:rPr lang="zh-CN" altLang="en-US" sz="3600" dirty="0">
                <a:solidFill>
                  <a:schemeClr val="tx2"/>
                </a:solidFill>
                <a:latin typeface="SimSun" charset="-122"/>
                <a:ea typeface="SimSun" charset="-122"/>
                <a:cs typeface="SimSun" charset="-122"/>
              </a:rPr>
              <a:t>在基本哈希表以外，另外设立一个溢出表，存放与基本表中记录冲突的所有记录。</a:t>
            </a:r>
          </a:p>
        </p:txBody>
      </p:sp>
      <p:sp>
        <p:nvSpPr>
          <p:cNvPr id="151555" name="Text Box 3"/>
          <p:cNvSpPr txBox="1">
            <a:spLocks noChangeArrowheads="1"/>
          </p:cNvSpPr>
          <p:nvPr/>
        </p:nvSpPr>
        <p:spPr bwMode="auto">
          <a:xfrm>
            <a:off x="1362185" y="1604663"/>
            <a:ext cx="41088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latin typeface="SimSun" charset="-122"/>
                <a:ea typeface="SimSun" charset="-122"/>
                <a:cs typeface="SimSun" charset="-122"/>
              </a:rPr>
              <a:t>4.</a:t>
            </a:r>
            <a:r>
              <a:rPr lang="en-US" altLang="zh-CN" sz="3600">
                <a:latin typeface="SimSun" charset="-122"/>
                <a:ea typeface="SimSun" charset="-122"/>
                <a:cs typeface="SimSun" charset="-122"/>
              </a:rPr>
              <a:t> </a:t>
            </a:r>
            <a:r>
              <a:rPr lang="zh-CN" altLang="en-US" sz="3600" b="1" dirty="0">
                <a:latin typeface="SimSun" charset="-122"/>
                <a:ea typeface="SimSun" charset="-122"/>
                <a:cs typeface="SimSun" charset="-122"/>
              </a:rPr>
              <a:t>建立公共溢出区</a:t>
            </a:r>
            <a:endParaRPr lang="zh-CN" altLang="en-US" sz="1600" dirty="0">
              <a:latin typeface="SimSun" charset="-122"/>
              <a:ea typeface="SimSun" charset="-122"/>
              <a:cs typeface="SimSun" charset="-122"/>
            </a:endParaRPr>
          </a:p>
        </p:txBody>
      </p:sp>
      <p:sp>
        <p:nvSpPr>
          <p:cNvPr id="6"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9.3.3</a:t>
            </a:r>
            <a:r>
              <a:rPr lang="zh-CN" altLang="en-US" kern="0" dirty="0"/>
              <a:t>  处理冲突的方法</a:t>
            </a:r>
          </a:p>
        </p:txBody>
      </p:sp>
    </p:spTree>
    <p:extLst>
      <p:ext uri="{BB962C8B-B14F-4D97-AF65-F5344CB8AC3E}">
        <p14:creationId xmlns:p14="http://schemas.microsoft.com/office/powerpoint/2010/main" val="1600242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1554"/>
                                        </p:tgtEl>
                                        <p:attrNameLst>
                                          <p:attrName>style.visibility</p:attrName>
                                        </p:attrNameLst>
                                      </p:cBhvr>
                                      <p:to>
                                        <p:strVal val="visible"/>
                                      </p:to>
                                    </p:set>
                                    <p:animEffect transition="in" filter="strips(downRight)">
                                      <p:cBhvr>
                                        <p:cTn id="12" dur="300"/>
                                        <p:tgtEl>
                                          <p:spTgt spid="151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1501487" y="1090657"/>
            <a:ext cx="8142243" cy="95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25000"/>
              </a:lnSpc>
            </a:pPr>
            <a:r>
              <a:rPr lang="zh-CN" altLang="en-US" sz="2400" dirty="0">
                <a:latin typeface="SimSun" charset="-122"/>
                <a:ea typeface="SimSun" charset="-122"/>
                <a:cs typeface="SimSun" charset="-122"/>
              </a:rPr>
              <a:t>已知，哈希函数为</a:t>
            </a:r>
            <a:r>
              <a:rPr lang="en-US" altLang="zh-CN" sz="2400" dirty="0">
                <a:solidFill>
                  <a:srgbClr val="FF0000"/>
                </a:solidFill>
                <a:latin typeface="Times New Roman" charset="0"/>
                <a:ea typeface="Times New Roman" charset="0"/>
                <a:cs typeface="Times New Roman" charset="0"/>
              </a:rPr>
              <a:t>H(key) = key </a:t>
            </a:r>
            <a:r>
              <a:rPr lang="en-US" altLang="zh-CN" sz="2400" b="1" dirty="0">
                <a:solidFill>
                  <a:srgbClr val="FF0000"/>
                </a:solidFill>
                <a:latin typeface="Times New Roman" charset="0"/>
                <a:ea typeface="Times New Roman" charset="0"/>
                <a:cs typeface="Times New Roman" charset="0"/>
              </a:rPr>
              <a:t>MOD</a:t>
            </a:r>
            <a:r>
              <a:rPr lang="zh-CN" altLang="en-US" sz="2400" b="1" dirty="0">
                <a:solidFill>
                  <a:srgbClr val="FF0000"/>
                </a:solidFill>
                <a:latin typeface="Times New Roman" charset="0"/>
                <a:ea typeface="Times New Roman" charset="0"/>
                <a:cs typeface="Times New Roman" charset="0"/>
              </a:rPr>
              <a:t> </a:t>
            </a:r>
            <a:r>
              <a:rPr lang="en-US" altLang="zh-CN" sz="2400" b="1" dirty="0">
                <a:solidFill>
                  <a:srgbClr val="FF0000"/>
                </a:solidFill>
                <a:latin typeface="Times New Roman" charset="0"/>
                <a:ea typeface="Times New Roman" charset="0"/>
                <a:cs typeface="Times New Roman" charset="0"/>
              </a:rPr>
              <a:t>13</a:t>
            </a:r>
            <a:r>
              <a:rPr lang="zh-CN" altLang="en-US" sz="2400" b="1" dirty="0">
                <a:solidFill>
                  <a:srgbClr val="FF0000"/>
                </a:solidFill>
                <a:latin typeface="Times New Roman" charset="0"/>
                <a:ea typeface="Times New Roman" charset="0"/>
                <a:cs typeface="Times New Roman" charset="0"/>
              </a:rPr>
              <a:t>和线性探测再散列</a:t>
            </a:r>
            <a:r>
              <a:rPr lang="zh-CN" altLang="en-US" sz="2400" dirty="0">
                <a:latin typeface="Times New Roman" charset="0"/>
                <a:ea typeface="Times New Roman" charset="0"/>
                <a:cs typeface="Times New Roman" charset="0"/>
              </a:rPr>
              <a:t>处理冲突所构造的哈希表如下：</a:t>
            </a:r>
            <a:endParaRPr lang="en-US" altLang="zh-CN" sz="2400" dirty="0">
              <a:latin typeface="SimSun" charset="-122"/>
              <a:ea typeface="SimSun" charset="-122"/>
              <a:cs typeface="SimSun" charset="-122"/>
            </a:endParaRPr>
          </a:p>
        </p:txBody>
      </p:sp>
      <p:sp>
        <p:nvSpPr>
          <p:cNvPr id="32"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9.3.3</a:t>
            </a:r>
            <a:r>
              <a:rPr lang="zh-CN" altLang="en-US" kern="0" dirty="0"/>
              <a:t>  处理冲突的方法</a:t>
            </a:r>
          </a:p>
        </p:txBody>
      </p:sp>
      <p:grpSp>
        <p:nvGrpSpPr>
          <p:cNvPr id="8" name="组合 7">
            <a:extLst>
              <a:ext uri="{FF2B5EF4-FFF2-40B4-BE49-F238E27FC236}">
                <a16:creationId xmlns:a16="http://schemas.microsoft.com/office/drawing/2014/main" xmlns="" id="{E4271D1F-154B-40EC-A6CA-40A93032E9FE}"/>
              </a:ext>
            </a:extLst>
          </p:cNvPr>
          <p:cNvGrpSpPr/>
          <p:nvPr/>
        </p:nvGrpSpPr>
        <p:grpSpPr>
          <a:xfrm>
            <a:off x="2357587" y="2444955"/>
            <a:ext cx="5837719" cy="442360"/>
            <a:chOff x="1251801" y="1442675"/>
            <a:chExt cx="5837719" cy="442360"/>
          </a:xfrm>
        </p:grpSpPr>
        <p:sp>
          <p:nvSpPr>
            <p:cNvPr id="4" name="矩形 3">
              <a:extLst>
                <a:ext uri="{FF2B5EF4-FFF2-40B4-BE49-F238E27FC236}">
                  <a16:creationId xmlns:a16="http://schemas.microsoft.com/office/drawing/2014/main" xmlns="" id="{E248E248-F3F9-4E83-BC02-C0EF51F84AAC}"/>
                </a:ext>
              </a:extLst>
            </p:cNvPr>
            <p:cNvSpPr/>
            <p:nvPr/>
          </p:nvSpPr>
          <p:spPr bwMode="auto">
            <a:xfrm>
              <a:off x="1251801" y="1451043"/>
              <a:ext cx="5837719" cy="433991"/>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p:txBody>
        </p:sp>
        <p:cxnSp>
          <p:nvCxnSpPr>
            <p:cNvPr id="6" name="直接连接符 5">
              <a:extLst>
                <a:ext uri="{FF2B5EF4-FFF2-40B4-BE49-F238E27FC236}">
                  <a16:creationId xmlns:a16="http://schemas.microsoft.com/office/drawing/2014/main" xmlns="" id="{8B0D4EE6-8E82-4C8A-B44D-273242DE2A43}"/>
                </a:ext>
              </a:extLst>
            </p:cNvPr>
            <p:cNvCxnSpPr/>
            <p:nvPr/>
          </p:nvCxnSpPr>
          <p:spPr bwMode="auto">
            <a:xfrm>
              <a:off x="1658679" y="1451043"/>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4" name="直接连接符 73">
              <a:extLst>
                <a:ext uri="{FF2B5EF4-FFF2-40B4-BE49-F238E27FC236}">
                  <a16:creationId xmlns:a16="http://schemas.microsoft.com/office/drawing/2014/main" xmlns="" id="{B0DF3E1B-A8AD-4D7D-AC3D-5557617B97B0}"/>
                </a:ext>
              </a:extLst>
            </p:cNvPr>
            <p:cNvCxnSpPr/>
            <p:nvPr/>
          </p:nvCxnSpPr>
          <p:spPr bwMode="auto">
            <a:xfrm>
              <a:off x="2055628" y="1451042"/>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5" name="直接连接符 74">
              <a:extLst>
                <a:ext uri="{FF2B5EF4-FFF2-40B4-BE49-F238E27FC236}">
                  <a16:creationId xmlns:a16="http://schemas.microsoft.com/office/drawing/2014/main" xmlns="" id="{9C8D4BE6-7F65-4250-942C-D7DEDB830CD6}"/>
                </a:ext>
              </a:extLst>
            </p:cNvPr>
            <p:cNvCxnSpPr/>
            <p:nvPr/>
          </p:nvCxnSpPr>
          <p:spPr bwMode="auto">
            <a:xfrm>
              <a:off x="2417135" y="1451041"/>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6" name="直接连接符 75">
              <a:extLst>
                <a:ext uri="{FF2B5EF4-FFF2-40B4-BE49-F238E27FC236}">
                  <a16:creationId xmlns:a16="http://schemas.microsoft.com/office/drawing/2014/main" xmlns="" id="{169262B2-53EB-4F23-9D27-A7DD9E03DE94}"/>
                </a:ext>
              </a:extLst>
            </p:cNvPr>
            <p:cNvCxnSpPr/>
            <p:nvPr/>
          </p:nvCxnSpPr>
          <p:spPr bwMode="auto">
            <a:xfrm>
              <a:off x="2789275" y="1451043"/>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7" name="直接连接符 76">
              <a:extLst>
                <a:ext uri="{FF2B5EF4-FFF2-40B4-BE49-F238E27FC236}">
                  <a16:creationId xmlns:a16="http://schemas.microsoft.com/office/drawing/2014/main" xmlns="" id="{37AAA5ED-A25F-4A6C-BC6F-40DF76950E75}"/>
                </a:ext>
              </a:extLst>
            </p:cNvPr>
            <p:cNvCxnSpPr/>
            <p:nvPr/>
          </p:nvCxnSpPr>
          <p:spPr bwMode="auto">
            <a:xfrm>
              <a:off x="3140149" y="1442679"/>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8" name="直接连接符 77">
              <a:extLst>
                <a:ext uri="{FF2B5EF4-FFF2-40B4-BE49-F238E27FC236}">
                  <a16:creationId xmlns:a16="http://schemas.microsoft.com/office/drawing/2014/main" xmlns="" id="{30346496-509E-4CC8-993E-EAF58528DC5B}"/>
                </a:ext>
              </a:extLst>
            </p:cNvPr>
            <p:cNvCxnSpPr/>
            <p:nvPr/>
          </p:nvCxnSpPr>
          <p:spPr bwMode="auto">
            <a:xfrm>
              <a:off x="3501656" y="1451043"/>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9" name="直接连接符 78">
              <a:extLst>
                <a:ext uri="{FF2B5EF4-FFF2-40B4-BE49-F238E27FC236}">
                  <a16:creationId xmlns:a16="http://schemas.microsoft.com/office/drawing/2014/main" xmlns="" id="{437CEC44-64DE-4AE0-84F9-1CC7B96583CF}"/>
                </a:ext>
              </a:extLst>
            </p:cNvPr>
            <p:cNvCxnSpPr/>
            <p:nvPr/>
          </p:nvCxnSpPr>
          <p:spPr bwMode="auto">
            <a:xfrm>
              <a:off x="3852530" y="1451043"/>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0" name="直接连接符 79">
              <a:extLst>
                <a:ext uri="{FF2B5EF4-FFF2-40B4-BE49-F238E27FC236}">
                  <a16:creationId xmlns:a16="http://schemas.microsoft.com/office/drawing/2014/main" xmlns="" id="{6AF685AF-EFD5-4932-83C7-4F48C7AD0E07}"/>
                </a:ext>
              </a:extLst>
            </p:cNvPr>
            <p:cNvCxnSpPr/>
            <p:nvPr/>
          </p:nvCxnSpPr>
          <p:spPr bwMode="auto">
            <a:xfrm>
              <a:off x="4193920" y="1442678"/>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7" name="文本框 6">
              <a:extLst>
                <a:ext uri="{FF2B5EF4-FFF2-40B4-BE49-F238E27FC236}">
                  <a16:creationId xmlns:a16="http://schemas.microsoft.com/office/drawing/2014/main" xmlns="" id="{6E02FF07-BEAE-4C31-BC14-832F449A85CE}"/>
                </a:ext>
              </a:extLst>
            </p:cNvPr>
            <p:cNvSpPr txBox="1"/>
            <p:nvPr/>
          </p:nvSpPr>
          <p:spPr>
            <a:xfrm>
              <a:off x="1660973" y="1505193"/>
              <a:ext cx="4495280" cy="369332"/>
            </a:xfrm>
            <a:prstGeom prst="rect">
              <a:avLst/>
            </a:prstGeom>
            <a:noFill/>
          </p:spPr>
          <p:txBody>
            <a:bodyPr wrap="square" rtlCol="0">
              <a:spAutoFit/>
            </a:bodyPr>
            <a:lstStyle/>
            <a:p>
              <a:r>
                <a:rPr lang="en-US" altLang="zh-CN" dirty="0"/>
                <a:t>14   01   68   27   55  19    20  84    79  23   11   10</a:t>
              </a:r>
              <a:endParaRPr lang="zh-CN" altLang="en-US" dirty="0"/>
            </a:p>
          </p:txBody>
        </p:sp>
        <p:cxnSp>
          <p:nvCxnSpPr>
            <p:cNvPr id="81" name="直接连接符 80">
              <a:extLst>
                <a:ext uri="{FF2B5EF4-FFF2-40B4-BE49-F238E27FC236}">
                  <a16:creationId xmlns:a16="http://schemas.microsoft.com/office/drawing/2014/main" xmlns="" id="{DBD0621B-9CB0-4750-B0A5-4864C294AF5D}"/>
                </a:ext>
              </a:extLst>
            </p:cNvPr>
            <p:cNvCxnSpPr/>
            <p:nvPr/>
          </p:nvCxnSpPr>
          <p:spPr bwMode="auto">
            <a:xfrm>
              <a:off x="4579088" y="1451044"/>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2" name="直接连接符 81">
              <a:extLst>
                <a:ext uri="{FF2B5EF4-FFF2-40B4-BE49-F238E27FC236}">
                  <a16:creationId xmlns:a16="http://schemas.microsoft.com/office/drawing/2014/main" xmlns="" id="{3A0D7382-204D-4FA3-A3CE-9821FF266C84}"/>
                </a:ext>
              </a:extLst>
            </p:cNvPr>
            <p:cNvCxnSpPr/>
            <p:nvPr/>
          </p:nvCxnSpPr>
          <p:spPr bwMode="auto">
            <a:xfrm>
              <a:off x="4920478" y="1442679"/>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3" name="直接连接符 82">
              <a:extLst>
                <a:ext uri="{FF2B5EF4-FFF2-40B4-BE49-F238E27FC236}">
                  <a16:creationId xmlns:a16="http://schemas.microsoft.com/office/drawing/2014/main" xmlns="" id="{2A46117D-9214-4643-8A76-8259AE3687A8}"/>
                </a:ext>
              </a:extLst>
            </p:cNvPr>
            <p:cNvCxnSpPr/>
            <p:nvPr/>
          </p:nvCxnSpPr>
          <p:spPr bwMode="auto">
            <a:xfrm>
              <a:off x="5312734" y="1451042"/>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4" name="直接连接符 83">
              <a:extLst>
                <a:ext uri="{FF2B5EF4-FFF2-40B4-BE49-F238E27FC236}">
                  <a16:creationId xmlns:a16="http://schemas.microsoft.com/office/drawing/2014/main" xmlns="" id="{E21F99A1-D861-4DFB-A5F0-B1CBD9310518}"/>
                </a:ext>
              </a:extLst>
            </p:cNvPr>
            <p:cNvCxnSpPr/>
            <p:nvPr/>
          </p:nvCxnSpPr>
          <p:spPr bwMode="auto">
            <a:xfrm>
              <a:off x="5654124" y="1442677"/>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5" name="直接连接符 84">
              <a:extLst>
                <a:ext uri="{FF2B5EF4-FFF2-40B4-BE49-F238E27FC236}">
                  <a16:creationId xmlns:a16="http://schemas.microsoft.com/office/drawing/2014/main" xmlns="" id="{4BB77E84-FD7A-4979-8183-F63A329F0577}"/>
                </a:ext>
              </a:extLst>
            </p:cNvPr>
            <p:cNvCxnSpPr/>
            <p:nvPr/>
          </p:nvCxnSpPr>
          <p:spPr bwMode="auto">
            <a:xfrm>
              <a:off x="6035749" y="1451041"/>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6" name="直接连接符 85">
              <a:extLst>
                <a:ext uri="{FF2B5EF4-FFF2-40B4-BE49-F238E27FC236}">
                  <a16:creationId xmlns:a16="http://schemas.microsoft.com/office/drawing/2014/main" xmlns="" id="{A2BA07FE-E36D-4ADC-A5BA-04A565DE85CA}"/>
                </a:ext>
              </a:extLst>
            </p:cNvPr>
            <p:cNvCxnSpPr/>
            <p:nvPr/>
          </p:nvCxnSpPr>
          <p:spPr bwMode="auto">
            <a:xfrm>
              <a:off x="6377139" y="1442676"/>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7" name="直接连接符 86">
              <a:extLst>
                <a:ext uri="{FF2B5EF4-FFF2-40B4-BE49-F238E27FC236}">
                  <a16:creationId xmlns:a16="http://schemas.microsoft.com/office/drawing/2014/main" xmlns="" id="{073F6903-90EE-4FB6-92EC-045FA46E3B7F}"/>
                </a:ext>
              </a:extLst>
            </p:cNvPr>
            <p:cNvCxnSpPr/>
            <p:nvPr/>
          </p:nvCxnSpPr>
          <p:spPr bwMode="auto">
            <a:xfrm>
              <a:off x="6748130" y="1451040"/>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8" name="直接连接符 87">
              <a:extLst>
                <a:ext uri="{FF2B5EF4-FFF2-40B4-BE49-F238E27FC236}">
                  <a16:creationId xmlns:a16="http://schemas.microsoft.com/office/drawing/2014/main" xmlns="" id="{4E9229F3-1245-405E-813B-D35069287940}"/>
                </a:ext>
              </a:extLst>
            </p:cNvPr>
            <p:cNvCxnSpPr/>
            <p:nvPr/>
          </p:nvCxnSpPr>
          <p:spPr bwMode="auto">
            <a:xfrm>
              <a:off x="7089520" y="1442675"/>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9" name="文本框 8">
            <a:extLst>
              <a:ext uri="{FF2B5EF4-FFF2-40B4-BE49-F238E27FC236}">
                <a16:creationId xmlns:a16="http://schemas.microsoft.com/office/drawing/2014/main" xmlns="" id="{12EC9326-F34E-4C0F-9DC0-04545AC109C1}"/>
              </a:ext>
            </a:extLst>
          </p:cNvPr>
          <p:cNvSpPr txBox="1"/>
          <p:nvPr/>
        </p:nvSpPr>
        <p:spPr>
          <a:xfrm>
            <a:off x="2407017" y="2147342"/>
            <a:ext cx="5837717" cy="338554"/>
          </a:xfrm>
          <a:prstGeom prst="rect">
            <a:avLst/>
          </a:prstGeom>
          <a:noFill/>
        </p:spPr>
        <p:txBody>
          <a:bodyPr wrap="square" rtlCol="0">
            <a:spAutoFit/>
          </a:bodyPr>
          <a:lstStyle/>
          <a:p>
            <a:r>
              <a:rPr lang="en-US" altLang="zh-CN" sz="1600" dirty="0">
                <a:solidFill>
                  <a:srgbClr val="FF0000"/>
                </a:solidFill>
              </a:rPr>
              <a:t>0      1       2      3      4      5      6      7      8      9    10    11    12   13    14    15</a:t>
            </a:r>
            <a:endParaRPr lang="zh-CN" altLang="en-US" sz="1600" dirty="0">
              <a:solidFill>
                <a:srgbClr val="FF0000"/>
              </a:solidFill>
            </a:endParaRPr>
          </a:p>
        </p:txBody>
      </p:sp>
      <p:sp>
        <p:nvSpPr>
          <p:cNvPr id="89" name="Text Box 2">
            <a:extLst>
              <a:ext uri="{FF2B5EF4-FFF2-40B4-BE49-F238E27FC236}">
                <a16:creationId xmlns:a16="http://schemas.microsoft.com/office/drawing/2014/main" xmlns="" id="{AD1022F0-7AE1-4B6E-8E47-6B651E2ABDFA}"/>
              </a:ext>
            </a:extLst>
          </p:cNvPr>
          <p:cNvSpPr txBox="1">
            <a:spLocks noChangeArrowheads="1"/>
          </p:cNvSpPr>
          <p:nvPr/>
        </p:nvSpPr>
        <p:spPr bwMode="auto">
          <a:xfrm>
            <a:off x="1668062" y="3421818"/>
            <a:ext cx="4750458" cy="49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25000"/>
              </a:lnSpc>
            </a:pPr>
            <a:r>
              <a:rPr lang="zh-CN" altLang="en-US" sz="2400" dirty="0">
                <a:latin typeface="SimSun" charset="-122"/>
                <a:ea typeface="SimSun" charset="-122"/>
                <a:cs typeface="SimSun" charset="-122"/>
              </a:rPr>
              <a:t>如何查找关键字？如查找</a:t>
            </a:r>
            <a:r>
              <a:rPr lang="en-US" altLang="zh-CN" sz="2400" dirty="0">
                <a:latin typeface="SimSun" charset="-122"/>
                <a:ea typeface="SimSun" charset="-122"/>
                <a:cs typeface="SimSun" charset="-122"/>
              </a:rPr>
              <a:t>84</a:t>
            </a:r>
          </a:p>
        </p:txBody>
      </p:sp>
      <p:sp>
        <p:nvSpPr>
          <p:cNvPr id="90" name="Text Box 2">
            <a:extLst>
              <a:ext uri="{FF2B5EF4-FFF2-40B4-BE49-F238E27FC236}">
                <a16:creationId xmlns:a16="http://schemas.microsoft.com/office/drawing/2014/main" xmlns="" id="{A2BA3520-C66F-45CB-A325-4907E7453365}"/>
              </a:ext>
            </a:extLst>
          </p:cNvPr>
          <p:cNvSpPr txBox="1">
            <a:spLocks noChangeArrowheads="1"/>
          </p:cNvSpPr>
          <p:nvPr/>
        </p:nvSpPr>
        <p:spPr bwMode="auto">
          <a:xfrm>
            <a:off x="1946905" y="3979055"/>
            <a:ext cx="8943229"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25000"/>
              </a:lnSpc>
            </a:pPr>
            <a:r>
              <a:rPr lang="en-US" altLang="zh-CN" sz="2400" dirty="0">
                <a:latin typeface="SimSun" charset="-122"/>
                <a:ea typeface="SimSun" charset="-122"/>
                <a:cs typeface="SimSun" charset="-122"/>
              </a:rPr>
              <a:t>1</a:t>
            </a:r>
            <a:r>
              <a:rPr lang="zh-CN" altLang="en-US" sz="2400" dirty="0">
                <a:latin typeface="SimSun" charset="-122"/>
                <a:ea typeface="SimSun" charset="-122"/>
                <a:cs typeface="SimSun" charset="-122"/>
              </a:rPr>
              <a:t>）求得</a:t>
            </a:r>
            <a:r>
              <a:rPr lang="en-US" altLang="zh-CN" sz="2400" dirty="0">
                <a:solidFill>
                  <a:srgbClr val="FF0000"/>
                </a:solidFill>
                <a:latin typeface="Times New Roman" charset="0"/>
                <a:ea typeface="Times New Roman" charset="0"/>
                <a:cs typeface="Times New Roman" charset="0"/>
              </a:rPr>
              <a:t>H(84) = 6</a:t>
            </a:r>
            <a:r>
              <a:rPr lang="zh-CN" altLang="en-US" sz="2400" dirty="0">
                <a:solidFill>
                  <a:srgbClr val="FF0000"/>
                </a:solidFill>
                <a:latin typeface="Times New Roman" charset="0"/>
                <a:ea typeface="Times New Roman" charset="0"/>
                <a:cs typeface="Times New Roman" charset="0"/>
              </a:rPr>
              <a:t>，</a:t>
            </a:r>
            <a:r>
              <a:rPr lang="zh-CN" altLang="en-US" sz="2400" dirty="0">
                <a:latin typeface="Times New Roman" charset="0"/>
                <a:ea typeface="Times New Roman" charset="0"/>
                <a:cs typeface="Times New Roman" charset="0"/>
              </a:rPr>
              <a:t>这时</a:t>
            </a:r>
            <a:r>
              <a:rPr lang="en-US" altLang="zh-CN" sz="2400" dirty="0">
                <a:latin typeface="Times New Roman" charset="0"/>
                <a:ea typeface="Times New Roman" charset="0"/>
                <a:cs typeface="Times New Roman" charset="0"/>
              </a:rPr>
              <a:t>6</a:t>
            </a:r>
            <a:r>
              <a:rPr lang="zh-CN" altLang="en-US" sz="2400" dirty="0">
                <a:latin typeface="Times New Roman" charset="0"/>
                <a:ea typeface="Times New Roman" charset="0"/>
                <a:cs typeface="Times New Roman" charset="0"/>
              </a:rPr>
              <a:t>号单元不空且</a:t>
            </a:r>
            <a:r>
              <a:rPr lang="zh-CN" altLang="en-US" sz="2400" dirty="0">
                <a:solidFill>
                  <a:srgbClr val="FF0000"/>
                </a:solidFill>
                <a:latin typeface="Times New Roman" charset="0"/>
                <a:ea typeface="Times New Roman" charset="0"/>
                <a:cs typeface="Times New Roman" charset="0"/>
              </a:rPr>
              <a:t>值≠</a:t>
            </a:r>
            <a:r>
              <a:rPr lang="en-US" altLang="zh-CN" sz="2400" dirty="0">
                <a:solidFill>
                  <a:srgbClr val="FF0000"/>
                </a:solidFill>
                <a:latin typeface="Times New Roman" charset="0"/>
                <a:ea typeface="Times New Roman" charset="0"/>
                <a:cs typeface="Times New Roman" charset="0"/>
              </a:rPr>
              <a:t>84</a:t>
            </a:r>
            <a:r>
              <a:rPr lang="zh-CN" altLang="en-US" sz="2400" dirty="0">
                <a:solidFill>
                  <a:srgbClr val="FF0000"/>
                </a:solidFill>
                <a:latin typeface="Times New Roman" charset="0"/>
                <a:ea typeface="Times New Roman" charset="0"/>
                <a:cs typeface="Times New Roman" charset="0"/>
              </a:rPr>
              <a:t>，</a:t>
            </a:r>
            <a:r>
              <a:rPr lang="zh-CN" altLang="en-US" sz="2400" dirty="0">
                <a:latin typeface="Times New Roman" charset="0"/>
                <a:ea typeface="Times New Roman" charset="0"/>
                <a:cs typeface="Times New Roman" charset="0"/>
              </a:rPr>
              <a:t>查找下一位置</a:t>
            </a:r>
            <a:endParaRPr lang="en-US" altLang="zh-CN" sz="2400" dirty="0">
              <a:latin typeface="Times New Roman" charset="0"/>
              <a:ea typeface="Times New Roman" charset="0"/>
              <a:cs typeface="Times New Roman" charset="0"/>
            </a:endParaRPr>
          </a:p>
          <a:p>
            <a:pPr>
              <a:lnSpc>
                <a:spcPct val="125000"/>
              </a:lnSpc>
            </a:pPr>
            <a:r>
              <a:rPr lang="en-US" altLang="zh-CN" sz="2400" dirty="0">
                <a:latin typeface="Times New Roman" charset="0"/>
                <a:ea typeface="SimSun" charset="-122"/>
                <a:cs typeface="Times New Roman" charset="0"/>
              </a:rPr>
              <a:t>2</a:t>
            </a:r>
            <a:r>
              <a:rPr lang="zh-CN" altLang="en-US" sz="2400" dirty="0">
                <a:latin typeface="Times New Roman" charset="0"/>
                <a:ea typeface="SimSun" charset="-122"/>
                <a:cs typeface="Times New Roman" charset="0"/>
              </a:rPr>
              <a:t>）</a:t>
            </a:r>
            <a:r>
              <a:rPr lang="en-US" altLang="zh-CN" sz="2400" dirty="0">
                <a:latin typeface="Times New Roman" charset="0"/>
                <a:ea typeface="SimSun" charset="-122"/>
                <a:cs typeface="Times New Roman" charset="0"/>
              </a:rPr>
              <a:t>H</a:t>
            </a:r>
            <a:r>
              <a:rPr lang="en-US" altLang="zh-CN" sz="2400" baseline="-25000" dirty="0">
                <a:latin typeface="Times New Roman" charset="0"/>
                <a:ea typeface="SimSun" charset="-122"/>
                <a:cs typeface="Times New Roman" charset="0"/>
              </a:rPr>
              <a:t>1</a:t>
            </a:r>
            <a:r>
              <a:rPr lang="en-US" altLang="zh-CN" sz="2400" dirty="0">
                <a:latin typeface="Times New Roman" charset="0"/>
                <a:ea typeface="SimSun" charset="-122"/>
                <a:cs typeface="Times New Roman" charset="0"/>
              </a:rPr>
              <a:t>= (6+1) MOD 13 = 7</a:t>
            </a:r>
            <a:r>
              <a:rPr lang="zh-CN" altLang="en-US" sz="2400" dirty="0">
                <a:latin typeface="Times New Roman" charset="0"/>
                <a:ea typeface="SimSun" charset="-122"/>
                <a:cs typeface="Times New Roman" charset="0"/>
              </a:rPr>
              <a:t>，</a:t>
            </a:r>
            <a:r>
              <a:rPr lang="zh-CN" altLang="en-US" sz="2400" dirty="0">
                <a:latin typeface="Times New Roman" charset="0"/>
                <a:ea typeface="Times New Roman" charset="0"/>
                <a:cs typeface="Times New Roman" charset="0"/>
              </a:rPr>
              <a:t>这时</a:t>
            </a:r>
            <a:r>
              <a:rPr lang="en-US" altLang="zh-CN" sz="2400" dirty="0">
                <a:latin typeface="Times New Roman" charset="0"/>
                <a:ea typeface="Times New Roman" charset="0"/>
                <a:cs typeface="Times New Roman" charset="0"/>
              </a:rPr>
              <a:t>7</a:t>
            </a:r>
            <a:r>
              <a:rPr lang="zh-CN" altLang="en-US" sz="2400" dirty="0">
                <a:latin typeface="Times New Roman" charset="0"/>
                <a:ea typeface="Times New Roman" charset="0"/>
                <a:cs typeface="Times New Roman" charset="0"/>
              </a:rPr>
              <a:t>号单元不空且</a:t>
            </a:r>
            <a:r>
              <a:rPr lang="zh-CN" altLang="en-US" sz="2400" dirty="0">
                <a:solidFill>
                  <a:srgbClr val="FF0000"/>
                </a:solidFill>
                <a:latin typeface="Times New Roman" charset="0"/>
                <a:ea typeface="Times New Roman" charset="0"/>
                <a:cs typeface="Times New Roman" charset="0"/>
              </a:rPr>
              <a:t>值≠</a:t>
            </a:r>
            <a:r>
              <a:rPr lang="en-US" altLang="zh-CN" sz="2400" dirty="0">
                <a:solidFill>
                  <a:srgbClr val="FF0000"/>
                </a:solidFill>
                <a:latin typeface="Times New Roman" charset="0"/>
                <a:ea typeface="Times New Roman" charset="0"/>
                <a:cs typeface="Times New Roman" charset="0"/>
              </a:rPr>
              <a:t>84</a:t>
            </a:r>
            <a:r>
              <a:rPr lang="zh-CN" altLang="en-US" sz="2400" dirty="0">
                <a:solidFill>
                  <a:srgbClr val="FF0000"/>
                </a:solidFill>
                <a:latin typeface="Times New Roman" charset="0"/>
                <a:ea typeface="Times New Roman" charset="0"/>
                <a:cs typeface="Times New Roman" charset="0"/>
              </a:rPr>
              <a:t>，继续</a:t>
            </a:r>
            <a:endParaRPr lang="en-US" altLang="zh-CN" sz="2400" dirty="0">
              <a:solidFill>
                <a:srgbClr val="FF0000"/>
              </a:solidFill>
              <a:latin typeface="Times New Roman" charset="0"/>
              <a:ea typeface="Times New Roman" charset="0"/>
              <a:cs typeface="Times New Roman" charset="0"/>
            </a:endParaRPr>
          </a:p>
          <a:p>
            <a:pPr>
              <a:lnSpc>
                <a:spcPct val="125000"/>
              </a:lnSpc>
            </a:pPr>
            <a:r>
              <a:rPr lang="en-US" altLang="zh-CN" sz="2400" dirty="0">
                <a:solidFill>
                  <a:srgbClr val="FF0000"/>
                </a:solidFill>
                <a:latin typeface="Times New Roman" charset="0"/>
                <a:ea typeface="SimSun" charset="-122"/>
                <a:cs typeface="Times New Roman" charset="0"/>
              </a:rPr>
              <a:t>3</a:t>
            </a:r>
            <a:r>
              <a:rPr lang="zh-CN" altLang="en-US" sz="2400" dirty="0">
                <a:solidFill>
                  <a:srgbClr val="FF0000"/>
                </a:solidFill>
                <a:latin typeface="Times New Roman" charset="0"/>
                <a:ea typeface="SimSun" charset="-122"/>
                <a:cs typeface="Times New Roman" charset="0"/>
              </a:rPr>
              <a:t>）</a:t>
            </a:r>
            <a:r>
              <a:rPr lang="en-US" altLang="zh-CN" sz="2400" dirty="0">
                <a:latin typeface="Times New Roman" charset="0"/>
                <a:ea typeface="SimSun" charset="-122"/>
                <a:cs typeface="Times New Roman" charset="0"/>
              </a:rPr>
              <a:t>H</a:t>
            </a:r>
            <a:r>
              <a:rPr lang="en-US" altLang="zh-CN" sz="2400" baseline="-25000" dirty="0">
                <a:latin typeface="Times New Roman" charset="0"/>
                <a:ea typeface="SimSun" charset="-122"/>
                <a:cs typeface="Times New Roman" charset="0"/>
              </a:rPr>
              <a:t>2</a:t>
            </a:r>
            <a:r>
              <a:rPr lang="en-US" altLang="zh-CN" sz="2400" dirty="0">
                <a:latin typeface="Times New Roman" charset="0"/>
                <a:ea typeface="SimSun" charset="-122"/>
                <a:cs typeface="Times New Roman" charset="0"/>
              </a:rPr>
              <a:t>= (6+2) MOD 13 = 8</a:t>
            </a:r>
            <a:r>
              <a:rPr lang="zh-CN" altLang="en-US" sz="2400" dirty="0">
                <a:latin typeface="Times New Roman" charset="0"/>
                <a:ea typeface="SimSun" charset="-122"/>
                <a:cs typeface="Times New Roman" charset="0"/>
              </a:rPr>
              <a:t>，</a:t>
            </a:r>
            <a:r>
              <a:rPr lang="zh-CN" altLang="en-US" sz="2400" dirty="0">
                <a:latin typeface="Times New Roman" charset="0"/>
                <a:ea typeface="Times New Roman" charset="0"/>
                <a:cs typeface="Times New Roman" charset="0"/>
              </a:rPr>
              <a:t>这时</a:t>
            </a:r>
            <a:r>
              <a:rPr lang="en-US" altLang="zh-CN" sz="2400" dirty="0">
                <a:latin typeface="Times New Roman" charset="0"/>
                <a:ea typeface="Times New Roman" charset="0"/>
                <a:cs typeface="Times New Roman" charset="0"/>
              </a:rPr>
              <a:t>8</a:t>
            </a:r>
            <a:r>
              <a:rPr lang="zh-CN" altLang="en-US" sz="2400" dirty="0">
                <a:latin typeface="Times New Roman" charset="0"/>
                <a:ea typeface="Times New Roman" charset="0"/>
                <a:cs typeface="Times New Roman" charset="0"/>
              </a:rPr>
              <a:t>号单元</a:t>
            </a:r>
            <a:r>
              <a:rPr lang="zh-CN" altLang="en-US" sz="2400" dirty="0">
                <a:solidFill>
                  <a:srgbClr val="FF0000"/>
                </a:solidFill>
                <a:latin typeface="Times New Roman" charset="0"/>
                <a:ea typeface="Times New Roman" charset="0"/>
                <a:cs typeface="Times New Roman" charset="0"/>
              </a:rPr>
              <a:t>值＝</a:t>
            </a:r>
            <a:r>
              <a:rPr lang="en-US" altLang="zh-CN" sz="2400" dirty="0">
                <a:solidFill>
                  <a:srgbClr val="FF0000"/>
                </a:solidFill>
                <a:latin typeface="Times New Roman" charset="0"/>
                <a:ea typeface="Times New Roman" charset="0"/>
                <a:cs typeface="Times New Roman" charset="0"/>
              </a:rPr>
              <a:t>84</a:t>
            </a:r>
            <a:r>
              <a:rPr lang="zh-CN" altLang="en-US" sz="2400" dirty="0">
                <a:solidFill>
                  <a:srgbClr val="FF0000"/>
                </a:solidFill>
                <a:latin typeface="Times New Roman" charset="0"/>
                <a:ea typeface="Times New Roman" charset="0"/>
                <a:cs typeface="Times New Roman" charset="0"/>
              </a:rPr>
              <a:t>，查找成功</a:t>
            </a:r>
            <a:endParaRPr lang="en-US" altLang="zh-CN" sz="2400" dirty="0">
              <a:latin typeface="SimSun" charset="-122"/>
              <a:ea typeface="SimSun" charset="-122"/>
              <a:cs typeface="SimSun" charset="-122"/>
            </a:endParaRPr>
          </a:p>
        </p:txBody>
      </p:sp>
    </p:spTree>
    <p:extLst>
      <p:ext uri="{BB962C8B-B14F-4D97-AF65-F5344CB8AC3E}">
        <p14:creationId xmlns:p14="http://schemas.microsoft.com/office/powerpoint/2010/main" val="303241517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wipe(left)">
                                      <p:cBhvr>
                                        <p:cTn id="7" dur="500"/>
                                        <p:tgtEl>
                                          <p:spTgt spid="2314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utoUpdateAnimBg="0"/>
      <p:bldP spid="89" grpId="0"/>
      <p:bldP spid="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31"/>
          <p:cNvSpPr txBox="1">
            <a:spLocks noChangeArrowheads="1"/>
          </p:cNvSpPr>
          <p:nvPr/>
        </p:nvSpPr>
        <p:spPr>
          <a:xfrm>
            <a:off x="1482439" y="394855"/>
            <a:ext cx="825269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平均查找长度</a:t>
            </a:r>
            <a:endParaRPr lang="zh-CN" altLang="en-US" kern="0" dirty="0"/>
          </a:p>
        </p:txBody>
      </p:sp>
      <p:pic>
        <p:nvPicPr>
          <p:cNvPr id="7" name="图片 6"/>
          <p:cNvPicPr>
            <a:picLocks noChangeAspect="1"/>
          </p:cNvPicPr>
          <p:nvPr/>
        </p:nvPicPr>
        <p:blipFill>
          <a:blip r:embed="rId2"/>
          <a:stretch>
            <a:fillRect/>
          </a:stretch>
        </p:blipFill>
        <p:spPr>
          <a:xfrm>
            <a:off x="946150" y="1606089"/>
            <a:ext cx="10299700" cy="1968500"/>
          </a:xfrm>
          <a:prstGeom prst="rect">
            <a:avLst/>
          </a:prstGeom>
        </p:spPr>
      </p:pic>
      <p:sp>
        <p:nvSpPr>
          <p:cNvPr id="8" name="矩形 7"/>
          <p:cNvSpPr/>
          <p:nvPr/>
        </p:nvSpPr>
        <p:spPr>
          <a:xfrm>
            <a:off x="1776872" y="4023823"/>
            <a:ext cx="2422458" cy="646331"/>
          </a:xfrm>
          <a:prstGeom prst="rect">
            <a:avLst/>
          </a:prstGeom>
        </p:spPr>
        <p:txBody>
          <a:bodyPr wrap="none">
            <a:spAutoFit/>
          </a:bodyPr>
          <a:lstStyle/>
          <a:p>
            <a:r>
              <a:rPr lang="en-US" altLang="zh-CN" sz="3600" b="1" dirty="0" smtClean="0">
                <a:solidFill>
                  <a:srgbClr val="7030A0"/>
                </a:solidFill>
                <a:latin typeface="+mn-ea"/>
                <a:cs typeface="SimSun" charset="-122"/>
              </a:rPr>
              <a:t>ASL</a:t>
            </a:r>
            <a:r>
              <a:rPr lang="zh-CN" altLang="en-US" sz="3600" kern="0" baseline="-25000" dirty="0">
                <a:solidFill>
                  <a:srgbClr val="7030A0"/>
                </a:solidFill>
                <a:latin typeface="SimSun" charset="-122"/>
                <a:ea typeface="SimSun" charset="-122"/>
                <a:cs typeface="SimSun" charset="-122"/>
              </a:rPr>
              <a:t>成功</a:t>
            </a:r>
            <a:r>
              <a:rPr lang="en-US" altLang="zh-CN" sz="3600" b="1" dirty="0" smtClean="0">
                <a:solidFill>
                  <a:srgbClr val="7030A0"/>
                </a:solidFill>
                <a:latin typeface="+mn-ea"/>
                <a:cs typeface="SimSun" charset="-122"/>
              </a:rPr>
              <a:t>=</a:t>
            </a:r>
            <a:r>
              <a:rPr lang="zh-CN" altLang="en-US" sz="3600" b="1" dirty="0" smtClean="0">
                <a:solidFill>
                  <a:srgbClr val="7030A0"/>
                </a:solidFill>
                <a:latin typeface="+mn-ea"/>
                <a:cs typeface="SimSun" charset="-122"/>
              </a:rPr>
              <a:t>？</a:t>
            </a:r>
            <a:endParaRPr lang="zh-CN" altLang="en-US" sz="3600" dirty="0"/>
          </a:p>
        </p:txBody>
      </p:sp>
      <p:grpSp>
        <p:nvGrpSpPr>
          <p:cNvPr id="11" name="组 10"/>
          <p:cNvGrpSpPr/>
          <p:nvPr/>
        </p:nvGrpSpPr>
        <p:grpSpPr>
          <a:xfrm>
            <a:off x="1234610" y="4856971"/>
            <a:ext cx="6405793" cy="952500"/>
            <a:chOff x="1234610" y="4856971"/>
            <a:chExt cx="6405793" cy="952500"/>
          </a:xfrm>
        </p:grpSpPr>
        <p:sp>
          <p:nvSpPr>
            <p:cNvPr id="9" name="矩形 8"/>
            <p:cNvSpPr/>
            <p:nvPr/>
          </p:nvSpPr>
          <p:spPr>
            <a:xfrm>
              <a:off x="1234610" y="4856971"/>
              <a:ext cx="1960793" cy="646331"/>
            </a:xfrm>
            <a:prstGeom prst="rect">
              <a:avLst/>
            </a:prstGeom>
          </p:spPr>
          <p:txBody>
            <a:bodyPr wrap="none">
              <a:spAutoFit/>
            </a:bodyPr>
            <a:lstStyle/>
            <a:p>
              <a:r>
                <a:rPr lang="en-US" altLang="zh-CN" sz="3600" b="1" dirty="0" smtClean="0">
                  <a:solidFill>
                    <a:srgbClr val="FF0000"/>
                  </a:solidFill>
                  <a:latin typeface="+mn-ea"/>
                  <a:cs typeface="SimSun" charset="-122"/>
                </a:rPr>
                <a:t>ASL</a:t>
              </a:r>
              <a:r>
                <a:rPr lang="zh-CN" altLang="en-US" sz="3600" kern="0" baseline="-25000" dirty="0">
                  <a:solidFill>
                    <a:srgbClr val="FF0000"/>
                  </a:solidFill>
                  <a:latin typeface="SimSun" charset="-122"/>
                  <a:ea typeface="SimSun" charset="-122"/>
                  <a:cs typeface="SimSun" charset="-122"/>
                </a:rPr>
                <a:t>成功</a:t>
              </a:r>
              <a:r>
                <a:rPr lang="en-US" altLang="zh-CN" sz="3600" b="1" dirty="0" smtClean="0">
                  <a:solidFill>
                    <a:srgbClr val="FF0000"/>
                  </a:solidFill>
                  <a:latin typeface="+mn-ea"/>
                  <a:cs typeface="SimSun" charset="-122"/>
                </a:rPr>
                <a:t>=</a:t>
              </a:r>
              <a:endParaRPr lang="zh-CN" altLang="en-US" sz="3600" dirty="0">
                <a:solidFill>
                  <a:srgbClr val="FF0000"/>
                </a:solidFill>
              </a:endParaRPr>
            </a:p>
          </p:txBody>
        </p:sp>
        <p:pic>
          <p:nvPicPr>
            <p:cNvPr id="10" name="图片 9"/>
            <p:cNvPicPr>
              <a:picLocks noChangeAspect="1"/>
            </p:cNvPicPr>
            <p:nvPr/>
          </p:nvPicPr>
          <p:blipFill>
            <a:blip r:embed="rId3"/>
            <a:stretch>
              <a:fillRect/>
            </a:stretch>
          </p:blipFill>
          <p:spPr>
            <a:xfrm>
              <a:off x="3322403" y="4856971"/>
              <a:ext cx="4318000" cy="952500"/>
            </a:xfrm>
            <a:prstGeom prst="rect">
              <a:avLst/>
            </a:prstGeom>
          </p:spPr>
        </p:pic>
      </p:grpSp>
    </p:spTree>
    <p:extLst>
      <p:ext uri="{BB962C8B-B14F-4D97-AF65-F5344CB8AC3E}">
        <p14:creationId xmlns:p14="http://schemas.microsoft.com/office/powerpoint/2010/main" val="1044979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1501487" y="1090657"/>
            <a:ext cx="8142243"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25000"/>
              </a:lnSpc>
            </a:pPr>
            <a:r>
              <a:rPr lang="zh-CN" altLang="en-US" sz="2400" dirty="0">
                <a:latin typeface="SimSun" charset="-122"/>
                <a:ea typeface="SimSun" charset="-122"/>
                <a:cs typeface="SimSun" charset="-122"/>
              </a:rPr>
              <a:t>从上述查找过程可见</a:t>
            </a:r>
            <a:r>
              <a:rPr lang="zh-CN" altLang="en-US" sz="2400" dirty="0">
                <a:latin typeface="Times New Roman" charset="0"/>
                <a:ea typeface="Times New Roman" charset="0"/>
                <a:cs typeface="Times New Roman" charset="0"/>
              </a:rPr>
              <a:t>：</a:t>
            </a:r>
            <a:endParaRPr lang="en-US" altLang="zh-CN" sz="2400" dirty="0">
              <a:latin typeface="Times New Roman" charset="0"/>
              <a:ea typeface="Times New Roman" charset="0"/>
              <a:cs typeface="Times New Roman" charset="0"/>
            </a:endParaRPr>
          </a:p>
          <a:p>
            <a:pPr marL="342900" indent="-342900">
              <a:lnSpc>
                <a:spcPct val="125000"/>
              </a:lnSpc>
              <a:buFont typeface="Wingdings" panose="05000000000000000000" pitchFamily="2" charset="2"/>
              <a:buChar char="Ø"/>
            </a:pPr>
            <a:r>
              <a:rPr lang="zh-CN" altLang="en-US" sz="2400" dirty="0">
                <a:latin typeface="Times New Roman" charset="0"/>
                <a:ea typeface="SimSun" charset="-122"/>
                <a:cs typeface="Times New Roman" charset="0"/>
              </a:rPr>
              <a:t>需以</a:t>
            </a:r>
            <a:r>
              <a:rPr lang="zh-CN" altLang="en-US" sz="2400" dirty="0">
                <a:solidFill>
                  <a:srgbClr val="FF0000"/>
                </a:solidFill>
                <a:latin typeface="Times New Roman" charset="0"/>
                <a:ea typeface="SimSun" charset="-122"/>
                <a:cs typeface="Times New Roman" charset="0"/>
              </a:rPr>
              <a:t>平均查找长度</a:t>
            </a:r>
            <a:r>
              <a:rPr lang="en-US" altLang="zh-CN" sz="2400" dirty="0">
                <a:solidFill>
                  <a:srgbClr val="FF0000"/>
                </a:solidFill>
                <a:latin typeface="Times New Roman" charset="0"/>
                <a:ea typeface="SimSun" charset="-122"/>
                <a:cs typeface="Times New Roman" charset="0"/>
              </a:rPr>
              <a:t>ASL</a:t>
            </a:r>
            <a:r>
              <a:rPr lang="zh-CN" altLang="en-US" sz="2400" dirty="0">
                <a:latin typeface="Times New Roman" charset="0"/>
                <a:ea typeface="SimSun" charset="-122"/>
                <a:cs typeface="Times New Roman" charset="0"/>
              </a:rPr>
              <a:t>作为衡量哈希表的查找效率的度量</a:t>
            </a:r>
            <a:endParaRPr lang="en-US" altLang="zh-CN" sz="2400" dirty="0">
              <a:latin typeface="Times New Roman" charset="0"/>
              <a:ea typeface="SimSun" charset="-122"/>
              <a:cs typeface="Times New Roman" charset="0"/>
            </a:endParaRPr>
          </a:p>
          <a:p>
            <a:pPr marL="342900" indent="-342900">
              <a:lnSpc>
                <a:spcPct val="125000"/>
              </a:lnSpc>
              <a:buFont typeface="Wingdings" panose="05000000000000000000" pitchFamily="2" charset="2"/>
              <a:buChar char="Ø"/>
            </a:pPr>
            <a:r>
              <a:rPr lang="zh-CN" altLang="en-US" sz="2400" dirty="0">
                <a:latin typeface="Times New Roman" charset="0"/>
                <a:ea typeface="SimSun" charset="-122"/>
                <a:cs typeface="Times New Roman" charset="0"/>
              </a:rPr>
              <a:t>如何求哈希表的</a:t>
            </a:r>
            <a:r>
              <a:rPr lang="en-US" altLang="zh-CN" sz="2400" dirty="0">
                <a:latin typeface="Times New Roman" charset="0"/>
                <a:ea typeface="SimSun" charset="-122"/>
                <a:cs typeface="Times New Roman" charset="0"/>
              </a:rPr>
              <a:t>ASL</a:t>
            </a:r>
            <a:endParaRPr lang="en-US" altLang="zh-CN" sz="2400" dirty="0">
              <a:latin typeface="SimSun" charset="-122"/>
              <a:ea typeface="SimSun" charset="-122"/>
              <a:cs typeface="SimSun" charset="-122"/>
            </a:endParaRPr>
          </a:p>
        </p:txBody>
      </p:sp>
      <p:sp>
        <p:nvSpPr>
          <p:cNvPr id="32"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9.3.3</a:t>
            </a:r>
            <a:r>
              <a:rPr lang="zh-CN" altLang="en-US" kern="0" dirty="0"/>
              <a:t>  处理冲突的方法</a:t>
            </a:r>
          </a:p>
        </p:txBody>
      </p:sp>
      <p:grpSp>
        <p:nvGrpSpPr>
          <p:cNvPr id="26" name="组合 25">
            <a:extLst>
              <a:ext uri="{FF2B5EF4-FFF2-40B4-BE49-F238E27FC236}">
                <a16:creationId xmlns:a16="http://schemas.microsoft.com/office/drawing/2014/main" xmlns="" id="{F4F86F88-E736-4F16-A392-303CFF45C6FC}"/>
              </a:ext>
            </a:extLst>
          </p:cNvPr>
          <p:cNvGrpSpPr/>
          <p:nvPr/>
        </p:nvGrpSpPr>
        <p:grpSpPr>
          <a:xfrm>
            <a:off x="2428470" y="2986205"/>
            <a:ext cx="5837719" cy="442360"/>
            <a:chOff x="1251801" y="1442675"/>
            <a:chExt cx="5837719" cy="442360"/>
          </a:xfrm>
        </p:grpSpPr>
        <p:sp>
          <p:nvSpPr>
            <p:cNvPr id="27" name="矩形 26">
              <a:extLst>
                <a:ext uri="{FF2B5EF4-FFF2-40B4-BE49-F238E27FC236}">
                  <a16:creationId xmlns:a16="http://schemas.microsoft.com/office/drawing/2014/main" xmlns="" id="{D11CAFAC-A947-4E64-8CC8-2C5EA8C431E7}"/>
                </a:ext>
              </a:extLst>
            </p:cNvPr>
            <p:cNvSpPr/>
            <p:nvPr/>
          </p:nvSpPr>
          <p:spPr bwMode="auto">
            <a:xfrm>
              <a:off x="1251801" y="1451043"/>
              <a:ext cx="5837719" cy="433991"/>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p:txBody>
        </p:sp>
        <p:cxnSp>
          <p:nvCxnSpPr>
            <p:cNvPr id="28" name="直接连接符 27">
              <a:extLst>
                <a:ext uri="{FF2B5EF4-FFF2-40B4-BE49-F238E27FC236}">
                  <a16:creationId xmlns:a16="http://schemas.microsoft.com/office/drawing/2014/main" xmlns="" id="{B663C3E9-08FA-49AD-82BE-6DD3D2FA5757}"/>
                </a:ext>
              </a:extLst>
            </p:cNvPr>
            <p:cNvCxnSpPr/>
            <p:nvPr/>
          </p:nvCxnSpPr>
          <p:spPr bwMode="auto">
            <a:xfrm>
              <a:off x="1658679" y="1451043"/>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9" name="直接连接符 28">
              <a:extLst>
                <a:ext uri="{FF2B5EF4-FFF2-40B4-BE49-F238E27FC236}">
                  <a16:creationId xmlns:a16="http://schemas.microsoft.com/office/drawing/2014/main" xmlns="" id="{BFA62919-FDB4-4A2B-8B99-0E77C805BF89}"/>
                </a:ext>
              </a:extLst>
            </p:cNvPr>
            <p:cNvCxnSpPr/>
            <p:nvPr/>
          </p:nvCxnSpPr>
          <p:spPr bwMode="auto">
            <a:xfrm>
              <a:off x="2055628" y="1451042"/>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0" name="直接连接符 29">
              <a:extLst>
                <a:ext uri="{FF2B5EF4-FFF2-40B4-BE49-F238E27FC236}">
                  <a16:creationId xmlns:a16="http://schemas.microsoft.com/office/drawing/2014/main" xmlns="" id="{C365B884-2753-45C9-8381-2AC09EA545AE}"/>
                </a:ext>
              </a:extLst>
            </p:cNvPr>
            <p:cNvCxnSpPr/>
            <p:nvPr/>
          </p:nvCxnSpPr>
          <p:spPr bwMode="auto">
            <a:xfrm>
              <a:off x="2417135" y="1451041"/>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1" name="直接连接符 30">
              <a:extLst>
                <a:ext uri="{FF2B5EF4-FFF2-40B4-BE49-F238E27FC236}">
                  <a16:creationId xmlns:a16="http://schemas.microsoft.com/office/drawing/2014/main" xmlns="" id="{2F13BC8E-4E09-444D-8147-14D648ECF70E}"/>
                </a:ext>
              </a:extLst>
            </p:cNvPr>
            <p:cNvCxnSpPr/>
            <p:nvPr/>
          </p:nvCxnSpPr>
          <p:spPr bwMode="auto">
            <a:xfrm>
              <a:off x="2789275" y="1451043"/>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3" name="直接连接符 32">
              <a:extLst>
                <a:ext uri="{FF2B5EF4-FFF2-40B4-BE49-F238E27FC236}">
                  <a16:creationId xmlns:a16="http://schemas.microsoft.com/office/drawing/2014/main" xmlns="" id="{FE6F1BCA-78CE-4A4B-BE5D-ACAE2E006B93}"/>
                </a:ext>
              </a:extLst>
            </p:cNvPr>
            <p:cNvCxnSpPr/>
            <p:nvPr/>
          </p:nvCxnSpPr>
          <p:spPr bwMode="auto">
            <a:xfrm>
              <a:off x="3140149" y="1442679"/>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4" name="直接连接符 33">
              <a:extLst>
                <a:ext uri="{FF2B5EF4-FFF2-40B4-BE49-F238E27FC236}">
                  <a16:creationId xmlns:a16="http://schemas.microsoft.com/office/drawing/2014/main" xmlns="" id="{F9B224B9-98FD-4202-B39C-21F74ABD11AE}"/>
                </a:ext>
              </a:extLst>
            </p:cNvPr>
            <p:cNvCxnSpPr/>
            <p:nvPr/>
          </p:nvCxnSpPr>
          <p:spPr bwMode="auto">
            <a:xfrm>
              <a:off x="3501656" y="1451043"/>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5" name="直接连接符 34">
              <a:extLst>
                <a:ext uri="{FF2B5EF4-FFF2-40B4-BE49-F238E27FC236}">
                  <a16:creationId xmlns:a16="http://schemas.microsoft.com/office/drawing/2014/main" xmlns="" id="{207AE2F7-7995-45AE-A9C7-0543F9C95FDD}"/>
                </a:ext>
              </a:extLst>
            </p:cNvPr>
            <p:cNvCxnSpPr/>
            <p:nvPr/>
          </p:nvCxnSpPr>
          <p:spPr bwMode="auto">
            <a:xfrm>
              <a:off x="3852530" y="1451043"/>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6" name="直接连接符 35">
              <a:extLst>
                <a:ext uri="{FF2B5EF4-FFF2-40B4-BE49-F238E27FC236}">
                  <a16:creationId xmlns:a16="http://schemas.microsoft.com/office/drawing/2014/main" xmlns="" id="{76F93F3A-3643-4F1D-849D-149118D86CB5}"/>
                </a:ext>
              </a:extLst>
            </p:cNvPr>
            <p:cNvCxnSpPr/>
            <p:nvPr/>
          </p:nvCxnSpPr>
          <p:spPr bwMode="auto">
            <a:xfrm>
              <a:off x="4193920" y="1442678"/>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37" name="文本框 36">
              <a:extLst>
                <a:ext uri="{FF2B5EF4-FFF2-40B4-BE49-F238E27FC236}">
                  <a16:creationId xmlns:a16="http://schemas.microsoft.com/office/drawing/2014/main" xmlns="" id="{121C488D-55D1-4B6B-93E6-FAB71A32AFB5}"/>
                </a:ext>
              </a:extLst>
            </p:cNvPr>
            <p:cNvSpPr txBox="1"/>
            <p:nvPr/>
          </p:nvSpPr>
          <p:spPr>
            <a:xfrm>
              <a:off x="1660973" y="1505193"/>
              <a:ext cx="4495280" cy="369332"/>
            </a:xfrm>
            <a:prstGeom prst="rect">
              <a:avLst/>
            </a:prstGeom>
            <a:noFill/>
          </p:spPr>
          <p:txBody>
            <a:bodyPr wrap="square" rtlCol="0">
              <a:spAutoFit/>
            </a:bodyPr>
            <a:lstStyle/>
            <a:p>
              <a:r>
                <a:rPr lang="en-US" altLang="zh-CN" dirty="0"/>
                <a:t>14   01   68   27   55  19    20  84    79  23   11   10</a:t>
              </a:r>
              <a:endParaRPr lang="zh-CN" altLang="en-US" dirty="0"/>
            </a:p>
          </p:txBody>
        </p:sp>
        <p:cxnSp>
          <p:nvCxnSpPr>
            <p:cNvPr id="38" name="直接连接符 37">
              <a:extLst>
                <a:ext uri="{FF2B5EF4-FFF2-40B4-BE49-F238E27FC236}">
                  <a16:creationId xmlns:a16="http://schemas.microsoft.com/office/drawing/2014/main" xmlns="" id="{4A7588DA-C3D8-475C-A4BB-55513F1D3E55}"/>
                </a:ext>
              </a:extLst>
            </p:cNvPr>
            <p:cNvCxnSpPr/>
            <p:nvPr/>
          </p:nvCxnSpPr>
          <p:spPr bwMode="auto">
            <a:xfrm>
              <a:off x="4579088" y="1451044"/>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9" name="直接连接符 38">
              <a:extLst>
                <a:ext uri="{FF2B5EF4-FFF2-40B4-BE49-F238E27FC236}">
                  <a16:creationId xmlns:a16="http://schemas.microsoft.com/office/drawing/2014/main" xmlns="" id="{6B37B436-9304-4E16-80EA-E4D064183D8F}"/>
                </a:ext>
              </a:extLst>
            </p:cNvPr>
            <p:cNvCxnSpPr/>
            <p:nvPr/>
          </p:nvCxnSpPr>
          <p:spPr bwMode="auto">
            <a:xfrm>
              <a:off x="4920478" y="1442679"/>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0" name="直接连接符 39">
              <a:extLst>
                <a:ext uri="{FF2B5EF4-FFF2-40B4-BE49-F238E27FC236}">
                  <a16:creationId xmlns:a16="http://schemas.microsoft.com/office/drawing/2014/main" xmlns="" id="{6E75F9E0-EF51-44D4-BAA1-59B286A33867}"/>
                </a:ext>
              </a:extLst>
            </p:cNvPr>
            <p:cNvCxnSpPr/>
            <p:nvPr/>
          </p:nvCxnSpPr>
          <p:spPr bwMode="auto">
            <a:xfrm>
              <a:off x="5312734" y="1451042"/>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1" name="直接连接符 40">
              <a:extLst>
                <a:ext uri="{FF2B5EF4-FFF2-40B4-BE49-F238E27FC236}">
                  <a16:creationId xmlns:a16="http://schemas.microsoft.com/office/drawing/2014/main" xmlns="" id="{72D5D19E-C162-4069-A61F-11947028B394}"/>
                </a:ext>
              </a:extLst>
            </p:cNvPr>
            <p:cNvCxnSpPr/>
            <p:nvPr/>
          </p:nvCxnSpPr>
          <p:spPr bwMode="auto">
            <a:xfrm>
              <a:off x="5654124" y="1442677"/>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2" name="直接连接符 41">
              <a:extLst>
                <a:ext uri="{FF2B5EF4-FFF2-40B4-BE49-F238E27FC236}">
                  <a16:creationId xmlns:a16="http://schemas.microsoft.com/office/drawing/2014/main" xmlns="" id="{129CA6A4-1FFE-4256-80A3-D0E74A594467}"/>
                </a:ext>
              </a:extLst>
            </p:cNvPr>
            <p:cNvCxnSpPr/>
            <p:nvPr/>
          </p:nvCxnSpPr>
          <p:spPr bwMode="auto">
            <a:xfrm>
              <a:off x="6035749" y="1451041"/>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3" name="直接连接符 42">
              <a:extLst>
                <a:ext uri="{FF2B5EF4-FFF2-40B4-BE49-F238E27FC236}">
                  <a16:creationId xmlns:a16="http://schemas.microsoft.com/office/drawing/2014/main" xmlns="" id="{01A75E9F-5B42-45D1-A66F-1E1D48F097E8}"/>
                </a:ext>
              </a:extLst>
            </p:cNvPr>
            <p:cNvCxnSpPr/>
            <p:nvPr/>
          </p:nvCxnSpPr>
          <p:spPr bwMode="auto">
            <a:xfrm>
              <a:off x="6377139" y="1442676"/>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4" name="直接连接符 43">
              <a:extLst>
                <a:ext uri="{FF2B5EF4-FFF2-40B4-BE49-F238E27FC236}">
                  <a16:creationId xmlns:a16="http://schemas.microsoft.com/office/drawing/2014/main" xmlns="" id="{A1DB2446-D45F-448B-AEDC-C0FA677203AD}"/>
                </a:ext>
              </a:extLst>
            </p:cNvPr>
            <p:cNvCxnSpPr/>
            <p:nvPr/>
          </p:nvCxnSpPr>
          <p:spPr bwMode="auto">
            <a:xfrm>
              <a:off x="6748130" y="1451040"/>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5" name="直接连接符 44">
              <a:extLst>
                <a:ext uri="{FF2B5EF4-FFF2-40B4-BE49-F238E27FC236}">
                  <a16:creationId xmlns:a16="http://schemas.microsoft.com/office/drawing/2014/main" xmlns="" id="{9C6BEE70-3ECE-48BA-AB45-E78AF92ABA8F}"/>
                </a:ext>
              </a:extLst>
            </p:cNvPr>
            <p:cNvCxnSpPr/>
            <p:nvPr/>
          </p:nvCxnSpPr>
          <p:spPr bwMode="auto">
            <a:xfrm>
              <a:off x="7089520" y="1442675"/>
              <a:ext cx="0" cy="43399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46" name="文本框 45">
            <a:extLst>
              <a:ext uri="{FF2B5EF4-FFF2-40B4-BE49-F238E27FC236}">
                <a16:creationId xmlns:a16="http://schemas.microsoft.com/office/drawing/2014/main" xmlns="" id="{6F3283D5-4743-4C0B-BE46-88C82FBB7C69}"/>
              </a:ext>
            </a:extLst>
          </p:cNvPr>
          <p:cNvSpPr txBox="1"/>
          <p:nvPr/>
        </p:nvSpPr>
        <p:spPr>
          <a:xfrm>
            <a:off x="2477900" y="2688592"/>
            <a:ext cx="5837717" cy="338554"/>
          </a:xfrm>
          <a:prstGeom prst="rect">
            <a:avLst/>
          </a:prstGeom>
          <a:noFill/>
        </p:spPr>
        <p:txBody>
          <a:bodyPr wrap="square" rtlCol="0">
            <a:spAutoFit/>
          </a:bodyPr>
          <a:lstStyle/>
          <a:p>
            <a:r>
              <a:rPr lang="en-US" altLang="zh-CN" sz="1600" dirty="0">
                <a:solidFill>
                  <a:srgbClr val="FF0000"/>
                </a:solidFill>
              </a:rPr>
              <a:t>0      1       2      3      4      5      6      7      8      9    10    11    12   13    14    15</a:t>
            </a:r>
            <a:endParaRPr lang="zh-CN" altLang="en-US" sz="1600" dirty="0">
              <a:solidFill>
                <a:srgbClr val="FF0000"/>
              </a:solidFill>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A01B2661-5851-4EF7-ACE9-98838A713E86}"/>
                  </a:ext>
                </a:extLst>
              </p:cNvPr>
              <p:cNvSpPr/>
              <p:nvPr/>
            </p:nvSpPr>
            <p:spPr>
              <a:xfrm>
                <a:off x="2731070" y="4871115"/>
                <a:ext cx="4653966" cy="526939"/>
              </a:xfrm>
              <a:prstGeom prst="rect">
                <a:avLst/>
              </a:prstGeom>
            </p:spPr>
            <p:txBody>
              <a:bodyPr wrap="none">
                <a:spAutoFit/>
              </a:bodyPr>
              <a:lstStyle/>
              <a:p>
                <a:r>
                  <a:rPr lang="en-US" altLang="zh-CN" dirty="0">
                    <a:solidFill>
                      <a:srgbClr val="FF0000"/>
                    </a:solidFill>
                    <a:latin typeface="Times New Roman" charset="0"/>
                    <a:ea typeface="SimSun" charset="-122"/>
                    <a:cs typeface="Times New Roman" charset="0"/>
                  </a:rPr>
                  <a:t>ASL= </a:t>
                </a:r>
                <a14:m>
                  <m:oMath xmlns:m="http://schemas.openxmlformats.org/officeDocument/2006/math">
                    <m:f>
                      <m:fPr>
                        <m:ctrlPr>
                          <a:rPr lang="en-US" altLang="zh-CN" sz="2000" i="1" smtClean="0">
                            <a:solidFill>
                              <a:srgbClr val="FF0000"/>
                            </a:solidFill>
                            <a:latin typeface="Cambria Math" charset="0"/>
                            <a:ea typeface="SimSun" charset="-122"/>
                            <a:cs typeface="Times New Roman" charset="0"/>
                          </a:rPr>
                        </m:ctrlPr>
                      </m:fPr>
                      <m:num>
                        <m:r>
                          <a:rPr lang="en-US" altLang="zh-CN" sz="2000" b="0" i="1" smtClean="0">
                            <a:solidFill>
                              <a:srgbClr val="FF0000"/>
                            </a:solidFill>
                            <a:latin typeface="Cambria Math" panose="02040503050406030204" pitchFamily="18" charset="0"/>
                            <a:ea typeface="SimSun" charset="-122"/>
                            <a:cs typeface="Times New Roman" charset="0"/>
                          </a:rPr>
                          <m:t>1</m:t>
                        </m:r>
                      </m:num>
                      <m:den>
                        <m:r>
                          <a:rPr lang="en-US" altLang="zh-CN" sz="2000" b="0" i="1" smtClean="0">
                            <a:solidFill>
                              <a:srgbClr val="FF0000"/>
                            </a:solidFill>
                            <a:latin typeface="Cambria Math" panose="02040503050406030204" pitchFamily="18" charset="0"/>
                            <a:ea typeface="SimSun" charset="-122"/>
                            <a:cs typeface="Times New Roman" charset="0"/>
                          </a:rPr>
                          <m:t>12</m:t>
                        </m:r>
                      </m:den>
                    </m:f>
                    <m:d>
                      <m:dPr>
                        <m:ctrlPr>
                          <a:rPr lang="en-US" altLang="zh-CN" sz="2000" b="0" i="1" smtClean="0">
                            <a:solidFill>
                              <a:srgbClr val="FF0000"/>
                            </a:solidFill>
                            <a:latin typeface="Cambria Math" charset="0"/>
                            <a:ea typeface="SimSun" charset="-122"/>
                            <a:cs typeface="Times New Roman" charset="0"/>
                          </a:rPr>
                        </m:ctrlPr>
                      </m:dPr>
                      <m:e>
                        <m:r>
                          <a:rPr lang="en-US" altLang="zh-CN" sz="2000" b="0" i="1" smtClean="0">
                            <a:solidFill>
                              <a:srgbClr val="FF0000"/>
                            </a:solidFill>
                            <a:latin typeface="Cambria Math" panose="02040503050406030204" pitchFamily="18" charset="0"/>
                            <a:ea typeface="SimSun" charset="-122"/>
                            <a:cs typeface="Times New Roman" charset="0"/>
                          </a:rPr>
                          <m:t>1∗6+2+3∗3+4+9</m:t>
                        </m:r>
                      </m:e>
                    </m:d>
                    <m:r>
                      <a:rPr lang="en-US" altLang="zh-CN" sz="2000" b="0" i="1" smtClean="0">
                        <a:solidFill>
                          <a:srgbClr val="FF0000"/>
                        </a:solidFill>
                        <a:latin typeface="Cambria Math" panose="02040503050406030204" pitchFamily="18" charset="0"/>
                        <a:ea typeface="SimSun" charset="-122"/>
                        <a:cs typeface="Times New Roman" charset="0"/>
                      </a:rPr>
                      <m:t>=2.5</m:t>
                    </m:r>
                  </m:oMath>
                </a14:m>
                <a:endParaRPr lang="zh-CN" altLang="en-US" dirty="0"/>
              </a:p>
            </p:txBody>
          </p:sp>
        </mc:Choice>
        <mc:Fallback xmlns="">
          <p:sp>
            <p:nvSpPr>
              <p:cNvPr id="2" name="矩形 1">
                <a:extLst>
                  <a:ext uri="{FF2B5EF4-FFF2-40B4-BE49-F238E27FC236}">
                    <a16:creationId xmlns:a16="http://schemas.microsoft.com/office/drawing/2014/main" id="{A01B2661-5851-4EF7-ACE9-98838A713E86}"/>
                  </a:ext>
                </a:extLst>
              </p:cNvPr>
              <p:cNvSpPr>
                <a:spLocks noRot="1" noChangeAspect="1" noMove="1" noResize="1" noEditPoints="1" noAdjustHandles="1" noChangeArrowheads="1" noChangeShapeType="1" noTextEdit="1"/>
              </p:cNvSpPr>
              <p:nvPr/>
            </p:nvSpPr>
            <p:spPr>
              <a:xfrm>
                <a:off x="2731070" y="4871115"/>
                <a:ext cx="4653966" cy="526939"/>
              </a:xfrm>
              <a:prstGeom prst="rect">
                <a:avLst/>
              </a:prstGeom>
              <a:blipFill>
                <a:blip r:embed="rId3"/>
                <a:stretch>
                  <a:fillRect l="-1048" b="-3448"/>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xmlns="" id="{9C33712D-F41A-4310-9339-B908E4A34219}"/>
              </a:ext>
            </a:extLst>
          </p:cNvPr>
          <p:cNvSpPr/>
          <p:nvPr/>
        </p:nvSpPr>
        <p:spPr>
          <a:xfrm>
            <a:off x="3025053" y="3532818"/>
            <a:ext cx="5117106" cy="369332"/>
          </a:xfrm>
          <a:prstGeom prst="rect">
            <a:avLst/>
          </a:prstGeom>
        </p:spPr>
        <p:txBody>
          <a:bodyPr wrap="none">
            <a:spAutoFit/>
          </a:bodyPr>
          <a:lstStyle/>
          <a:p>
            <a:r>
              <a:rPr lang="en-US" altLang="zh-CN" dirty="0">
                <a:solidFill>
                  <a:schemeClr val="tx2"/>
                </a:solidFill>
                <a:latin typeface="Times New Roman" charset="0"/>
                <a:ea typeface="Times New Roman" charset="0"/>
                <a:cs typeface="Times New Roman" charset="0"/>
              </a:rPr>
              <a:t>H(key) = key MOD</a:t>
            </a:r>
            <a:r>
              <a:rPr lang="zh-CN" altLang="en-US" dirty="0">
                <a:solidFill>
                  <a:schemeClr val="tx2"/>
                </a:solidFill>
                <a:latin typeface="Times New Roman" charset="0"/>
                <a:ea typeface="Times New Roman" charset="0"/>
                <a:cs typeface="Times New Roman" charset="0"/>
              </a:rPr>
              <a:t> </a:t>
            </a:r>
            <a:r>
              <a:rPr lang="en-US" altLang="zh-CN" dirty="0">
                <a:solidFill>
                  <a:schemeClr val="tx2"/>
                </a:solidFill>
                <a:latin typeface="Times New Roman" charset="0"/>
                <a:ea typeface="Times New Roman" charset="0"/>
                <a:cs typeface="Times New Roman" charset="0"/>
              </a:rPr>
              <a:t>13</a:t>
            </a:r>
            <a:r>
              <a:rPr lang="zh-CN" altLang="en-US" dirty="0">
                <a:solidFill>
                  <a:schemeClr val="tx2"/>
                </a:solidFill>
                <a:latin typeface="Times New Roman" charset="0"/>
                <a:ea typeface="Times New Roman" charset="0"/>
                <a:cs typeface="Times New Roman" charset="0"/>
              </a:rPr>
              <a:t>和线性探测再散列处理冲突</a:t>
            </a:r>
            <a:endParaRPr lang="zh-CN" altLang="en-US" dirty="0">
              <a:solidFill>
                <a:schemeClr val="tx2"/>
              </a:solidFill>
            </a:endParaRPr>
          </a:p>
        </p:txBody>
      </p:sp>
      <p:sp>
        <p:nvSpPr>
          <p:cNvPr id="48" name="矩形 47">
            <a:extLst>
              <a:ext uri="{FF2B5EF4-FFF2-40B4-BE49-F238E27FC236}">
                <a16:creationId xmlns:a16="http://schemas.microsoft.com/office/drawing/2014/main" xmlns="" id="{FFECD085-6AD2-4874-8118-C4B2560EB7C7}"/>
              </a:ext>
            </a:extLst>
          </p:cNvPr>
          <p:cNvSpPr/>
          <p:nvPr/>
        </p:nvSpPr>
        <p:spPr>
          <a:xfrm>
            <a:off x="2526729" y="4054550"/>
            <a:ext cx="4743606" cy="369332"/>
          </a:xfrm>
          <a:prstGeom prst="rect">
            <a:avLst/>
          </a:prstGeom>
        </p:spPr>
        <p:txBody>
          <a:bodyPr wrap="none">
            <a:spAutoFit/>
          </a:bodyPr>
          <a:lstStyle/>
          <a:p>
            <a:r>
              <a:rPr lang="zh-CN" altLang="en-US" dirty="0">
                <a:solidFill>
                  <a:schemeClr val="tx2"/>
                </a:solidFill>
                <a:latin typeface="Times New Roman" charset="0"/>
                <a:ea typeface="Times New Roman" charset="0"/>
                <a:cs typeface="Times New Roman" charset="0"/>
              </a:rPr>
              <a:t>查找的比较次数分别为：</a:t>
            </a:r>
            <a:r>
              <a:rPr lang="en-US" altLang="zh-CN" dirty="0">
                <a:solidFill>
                  <a:schemeClr val="tx2"/>
                </a:solidFill>
                <a:latin typeface="Times New Roman" charset="0"/>
                <a:ea typeface="Times New Roman" charset="0"/>
                <a:cs typeface="Times New Roman" charset="0"/>
              </a:rPr>
              <a:t>1,2,1,4,3,1,1,3,9,1,1,3</a:t>
            </a:r>
            <a:endParaRPr lang="zh-CN" altLang="en-US" dirty="0">
              <a:solidFill>
                <a:schemeClr val="tx2"/>
              </a:solidFill>
            </a:endParaRPr>
          </a:p>
        </p:txBody>
      </p:sp>
    </p:spTree>
    <p:extLst>
      <p:ext uri="{BB962C8B-B14F-4D97-AF65-F5344CB8AC3E}">
        <p14:creationId xmlns:p14="http://schemas.microsoft.com/office/powerpoint/2010/main" val="31798710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wipe(left)">
                                      <p:cBhvr>
                                        <p:cTn id="7" dur="500"/>
                                        <p:tgtEl>
                                          <p:spTgt spid="2314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utoUpdateAnimBg="0"/>
      <p:bldP spid="46" grpId="0"/>
      <p:bldP spid="2" grpId="0"/>
      <p:bldP spid="3" grpId="0"/>
      <p:bldP spid="4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Text Box 3"/>
          <p:cNvSpPr txBox="1">
            <a:spLocks noChangeArrowheads="1"/>
          </p:cNvSpPr>
          <p:nvPr/>
        </p:nvSpPr>
        <p:spPr bwMode="auto">
          <a:xfrm>
            <a:off x="1129674" y="1241245"/>
            <a:ext cx="329930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a:solidFill>
                  <a:schemeClr val="tx2"/>
                </a:solidFill>
                <a:latin typeface="Times New Roman" charset="0"/>
                <a:ea typeface="Times New Roman" charset="0"/>
                <a:cs typeface="Times New Roman" charset="0"/>
              </a:rPr>
              <a:t>H(key) = key MOD</a:t>
            </a:r>
            <a:r>
              <a:rPr lang="zh-CN" altLang="en-US" sz="2800" dirty="0">
                <a:solidFill>
                  <a:schemeClr val="tx2"/>
                </a:solidFill>
                <a:latin typeface="Times New Roman" charset="0"/>
                <a:ea typeface="Times New Roman" charset="0"/>
                <a:cs typeface="Times New Roman" charset="0"/>
              </a:rPr>
              <a:t> </a:t>
            </a:r>
            <a:r>
              <a:rPr lang="en-US" altLang="zh-CN" sz="2800" dirty="0">
                <a:solidFill>
                  <a:schemeClr val="tx2"/>
                </a:solidFill>
                <a:latin typeface="Times New Roman" charset="0"/>
                <a:ea typeface="Times New Roman" charset="0"/>
                <a:cs typeface="Times New Roman" charset="0"/>
              </a:rPr>
              <a:t>7</a:t>
            </a:r>
          </a:p>
          <a:p>
            <a:r>
              <a:rPr lang="zh-CN" altLang="en-US" sz="2800" dirty="0">
                <a:solidFill>
                  <a:schemeClr val="tx2"/>
                </a:solidFill>
                <a:latin typeface="Times New Roman" charset="0"/>
                <a:ea typeface="SimSun" charset="-122"/>
                <a:cs typeface="Times New Roman" charset="0"/>
              </a:rPr>
              <a:t>链地址法处理冲突</a:t>
            </a:r>
            <a:endParaRPr lang="en-US" altLang="zh-CN" sz="2800" dirty="0">
              <a:solidFill>
                <a:schemeClr val="tx2"/>
              </a:solidFill>
              <a:latin typeface="SimSun" charset="-122"/>
              <a:ea typeface="SimSun" charset="-122"/>
              <a:cs typeface="SimSun" charset="-122"/>
            </a:endParaRPr>
          </a:p>
        </p:txBody>
      </p:sp>
      <p:sp>
        <p:nvSpPr>
          <p:cNvPr id="32" name="Rectangle 2"/>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9.3.3</a:t>
            </a:r>
            <a:r>
              <a:rPr lang="zh-CN" altLang="en-US" kern="0" dirty="0"/>
              <a:t>  处理冲突的方法</a:t>
            </a:r>
          </a:p>
        </p:txBody>
      </p:sp>
      <p:sp>
        <p:nvSpPr>
          <p:cNvPr id="27" name="Rectangle 7"/>
          <p:cNvSpPr>
            <a:spLocks noChangeArrowheads="1"/>
          </p:cNvSpPr>
          <p:nvPr/>
        </p:nvSpPr>
        <p:spPr bwMode="auto">
          <a:xfrm>
            <a:off x="6837872" y="1448424"/>
            <a:ext cx="457200" cy="45720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8" name="Line 8"/>
          <p:cNvSpPr>
            <a:spLocks noChangeShapeType="1"/>
          </p:cNvSpPr>
          <p:nvPr/>
        </p:nvSpPr>
        <p:spPr bwMode="auto">
          <a:xfrm>
            <a:off x="6837872" y="21342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9" name="Line 9"/>
          <p:cNvSpPr>
            <a:spLocks noChangeShapeType="1"/>
          </p:cNvSpPr>
          <p:nvPr/>
        </p:nvSpPr>
        <p:spPr bwMode="auto">
          <a:xfrm>
            <a:off x="6837872" y="27438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 name="Line 11"/>
          <p:cNvSpPr>
            <a:spLocks noChangeShapeType="1"/>
          </p:cNvSpPr>
          <p:nvPr/>
        </p:nvSpPr>
        <p:spPr bwMode="auto">
          <a:xfrm>
            <a:off x="6837872" y="33534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 name="Line 12"/>
          <p:cNvSpPr>
            <a:spLocks noChangeShapeType="1"/>
          </p:cNvSpPr>
          <p:nvPr/>
        </p:nvSpPr>
        <p:spPr bwMode="auto">
          <a:xfrm>
            <a:off x="6837872" y="39630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 name="Line 13"/>
          <p:cNvSpPr>
            <a:spLocks noChangeShapeType="1"/>
          </p:cNvSpPr>
          <p:nvPr/>
        </p:nvSpPr>
        <p:spPr bwMode="auto">
          <a:xfrm>
            <a:off x="6837872" y="46488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 name="Line 15"/>
          <p:cNvSpPr>
            <a:spLocks noChangeShapeType="1"/>
          </p:cNvSpPr>
          <p:nvPr/>
        </p:nvSpPr>
        <p:spPr bwMode="auto">
          <a:xfrm>
            <a:off x="6837872" y="5334624"/>
            <a:ext cx="45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5" name="Text Box 17"/>
          <p:cNvSpPr txBox="1">
            <a:spLocks noChangeArrowheads="1"/>
          </p:cNvSpPr>
          <p:nvPr/>
        </p:nvSpPr>
        <p:spPr bwMode="auto">
          <a:xfrm>
            <a:off x="6295741" y="1512908"/>
            <a:ext cx="533400" cy="4367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800">
                <a:solidFill>
                  <a:srgbClr val="6600CC"/>
                </a:solidFill>
              </a:rPr>
              <a:t>0</a:t>
            </a:r>
          </a:p>
          <a:p>
            <a:pPr>
              <a:spcBef>
                <a:spcPct val="50000"/>
              </a:spcBef>
            </a:pPr>
            <a:r>
              <a:rPr lang="en-US" altLang="zh-CN" sz="2800" dirty="0">
                <a:solidFill>
                  <a:srgbClr val="6600CC"/>
                </a:solidFill>
              </a:rPr>
              <a:t>1</a:t>
            </a:r>
          </a:p>
          <a:p>
            <a:pPr>
              <a:spcBef>
                <a:spcPct val="50000"/>
              </a:spcBef>
            </a:pPr>
            <a:r>
              <a:rPr lang="en-US" altLang="zh-CN" sz="2800" dirty="0">
                <a:solidFill>
                  <a:srgbClr val="6600CC"/>
                </a:solidFill>
              </a:rPr>
              <a:t>2</a:t>
            </a:r>
          </a:p>
          <a:p>
            <a:pPr>
              <a:spcBef>
                <a:spcPct val="50000"/>
              </a:spcBef>
            </a:pPr>
            <a:r>
              <a:rPr lang="en-US" altLang="zh-CN" sz="2800" dirty="0">
                <a:solidFill>
                  <a:srgbClr val="6600CC"/>
                </a:solidFill>
              </a:rPr>
              <a:t>3</a:t>
            </a:r>
          </a:p>
          <a:p>
            <a:pPr>
              <a:spcBef>
                <a:spcPct val="50000"/>
              </a:spcBef>
            </a:pPr>
            <a:r>
              <a:rPr lang="en-US" altLang="zh-CN" sz="2800" dirty="0">
                <a:solidFill>
                  <a:srgbClr val="6600CC"/>
                </a:solidFill>
              </a:rPr>
              <a:t>4</a:t>
            </a:r>
          </a:p>
          <a:p>
            <a:pPr>
              <a:spcBef>
                <a:spcPct val="50000"/>
              </a:spcBef>
            </a:pPr>
            <a:r>
              <a:rPr lang="en-US" altLang="zh-CN" sz="2800" dirty="0">
                <a:solidFill>
                  <a:srgbClr val="6600CC"/>
                </a:solidFill>
              </a:rPr>
              <a:t>5</a:t>
            </a:r>
          </a:p>
          <a:p>
            <a:pPr>
              <a:spcBef>
                <a:spcPct val="50000"/>
              </a:spcBef>
            </a:pPr>
            <a:r>
              <a:rPr lang="en-US" altLang="zh-CN" sz="2800" dirty="0">
                <a:solidFill>
                  <a:srgbClr val="6600CC"/>
                </a:solidFill>
              </a:rPr>
              <a:t>6</a:t>
            </a:r>
            <a:endParaRPr lang="en-US" altLang="zh-CN" sz="2800" dirty="0"/>
          </a:p>
        </p:txBody>
      </p:sp>
      <p:sp>
        <p:nvSpPr>
          <p:cNvPr id="36" name="Rectangle 18"/>
          <p:cNvSpPr>
            <a:spLocks noChangeArrowheads="1"/>
          </p:cNvSpPr>
          <p:nvPr/>
        </p:nvSpPr>
        <p:spPr bwMode="auto">
          <a:xfrm>
            <a:off x="7835661" y="1489699"/>
            <a:ext cx="941402" cy="50641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000" b="1" dirty="0"/>
              <a:t>14</a:t>
            </a:r>
            <a:endParaRPr lang="en-US" altLang="zh-CN" sz="2000" dirty="0"/>
          </a:p>
        </p:txBody>
      </p:sp>
      <p:sp>
        <p:nvSpPr>
          <p:cNvPr id="37" name="Line 19"/>
          <p:cNvSpPr>
            <a:spLocks noChangeShapeType="1"/>
          </p:cNvSpPr>
          <p:nvPr/>
        </p:nvSpPr>
        <p:spPr bwMode="auto">
          <a:xfrm>
            <a:off x="8338903" y="1489699"/>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 name="Rectangle 20"/>
          <p:cNvSpPr>
            <a:spLocks noChangeArrowheads="1"/>
          </p:cNvSpPr>
          <p:nvPr/>
        </p:nvSpPr>
        <p:spPr bwMode="auto">
          <a:xfrm>
            <a:off x="7904672" y="22104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000" b="1" dirty="0"/>
              <a:t>01</a:t>
            </a:r>
            <a:endParaRPr lang="en-US" altLang="zh-CN" sz="2000" dirty="0"/>
          </a:p>
        </p:txBody>
      </p:sp>
      <p:sp>
        <p:nvSpPr>
          <p:cNvPr id="39" name="Line 21"/>
          <p:cNvSpPr>
            <a:spLocks noChangeShapeType="1"/>
          </p:cNvSpPr>
          <p:nvPr/>
        </p:nvSpPr>
        <p:spPr bwMode="auto">
          <a:xfrm>
            <a:off x="8402165" y="2238133"/>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0" name="Rectangle 22"/>
          <p:cNvSpPr>
            <a:spLocks noChangeArrowheads="1"/>
          </p:cNvSpPr>
          <p:nvPr/>
        </p:nvSpPr>
        <p:spPr bwMode="auto">
          <a:xfrm>
            <a:off x="9428672" y="22104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000" b="1" dirty="0"/>
              <a:t>36</a:t>
            </a:r>
            <a:endParaRPr lang="en-US" altLang="zh-CN" dirty="0"/>
          </a:p>
        </p:txBody>
      </p:sp>
      <p:sp>
        <p:nvSpPr>
          <p:cNvPr id="41" name="Line 23"/>
          <p:cNvSpPr>
            <a:spLocks noChangeShapeType="1"/>
          </p:cNvSpPr>
          <p:nvPr/>
        </p:nvSpPr>
        <p:spPr bwMode="auto">
          <a:xfrm>
            <a:off x="9847772" y="2227500"/>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2" name="Rectangle 24"/>
          <p:cNvSpPr>
            <a:spLocks noChangeArrowheads="1"/>
          </p:cNvSpPr>
          <p:nvPr/>
        </p:nvSpPr>
        <p:spPr bwMode="auto">
          <a:xfrm>
            <a:off x="7904672" y="28200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p>
        </p:txBody>
      </p:sp>
      <p:sp>
        <p:nvSpPr>
          <p:cNvPr id="43" name="Line 25"/>
          <p:cNvSpPr>
            <a:spLocks noChangeShapeType="1"/>
          </p:cNvSpPr>
          <p:nvPr/>
        </p:nvSpPr>
        <p:spPr bwMode="auto">
          <a:xfrm>
            <a:off x="8438072" y="2820024"/>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 name="Rectangle 26"/>
          <p:cNvSpPr>
            <a:spLocks noChangeArrowheads="1"/>
          </p:cNvSpPr>
          <p:nvPr/>
        </p:nvSpPr>
        <p:spPr bwMode="auto">
          <a:xfrm>
            <a:off x="7904672" y="40392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 name="Line 27"/>
          <p:cNvSpPr>
            <a:spLocks noChangeShapeType="1"/>
          </p:cNvSpPr>
          <p:nvPr/>
        </p:nvSpPr>
        <p:spPr bwMode="auto">
          <a:xfrm>
            <a:off x="8369815" y="4074316"/>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6" name="Rectangle 28"/>
          <p:cNvSpPr>
            <a:spLocks noChangeArrowheads="1"/>
          </p:cNvSpPr>
          <p:nvPr/>
        </p:nvSpPr>
        <p:spPr bwMode="auto">
          <a:xfrm>
            <a:off x="7903953" y="47631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000" b="1" dirty="0"/>
              <a:t>19</a:t>
            </a:r>
            <a:endParaRPr lang="en-US" altLang="zh-CN" sz="2000" dirty="0"/>
          </a:p>
        </p:txBody>
      </p:sp>
      <p:sp>
        <p:nvSpPr>
          <p:cNvPr id="47" name="Line 29"/>
          <p:cNvSpPr>
            <a:spLocks noChangeShapeType="1"/>
          </p:cNvSpPr>
          <p:nvPr/>
        </p:nvSpPr>
        <p:spPr bwMode="auto">
          <a:xfrm>
            <a:off x="8403566" y="4801224"/>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8" name="Rectangle 30"/>
          <p:cNvSpPr>
            <a:spLocks noChangeArrowheads="1"/>
          </p:cNvSpPr>
          <p:nvPr/>
        </p:nvSpPr>
        <p:spPr bwMode="auto">
          <a:xfrm>
            <a:off x="9428672" y="48012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9" name="Line 31"/>
          <p:cNvSpPr>
            <a:spLocks noChangeShapeType="1"/>
          </p:cNvSpPr>
          <p:nvPr/>
        </p:nvSpPr>
        <p:spPr bwMode="auto">
          <a:xfrm>
            <a:off x="9944610" y="4842499"/>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 name="Rectangle 32"/>
          <p:cNvSpPr>
            <a:spLocks noChangeArrowheads="1"/>
          </p:cNvSpPr>
          <p:nvPr/>
        </p:nvSpPr>
        <p:spPr bwMode="auto">
          <a:xfrm>
            <a:off x="10952672" y="48012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000" b="1" dirty="0"/>
              <a:t>82</a:t>
            </a:r>
            <a:endParaRPr lang="en-US" altLang="zh-CN" sz="2000" dirty="0"/>
          </a:p>
        </p:txBody>
      </p:sp>
      <p:sp>
        <p:nvSpPr>
          <p:cNvPr id="51" name="Line 33"/>
          <p:cNvSpPr>
            <a:spLocks noChangeShapeType="1"/>
          </p:cNvSpPr>
          <p:nvPr/>
        </p:nvSpPr>
        <p:spPr bwMode="auto">
          <a:xfrm>
            <a:off x="11384503" y="4785409"/>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 name="Rectangle 34"/>
          <p:cNvSpPr>
            <a:spLocks noChangeArrowheads="1"/>
          </p:cNvSpPr>
          <p:nvPr/>
        </p:nvSpPr>
        <p:spPr bwMode="auto">
          <a:xfrm>
            <a:off x="7904672" y="5487024"/>
            <a:ext cx="838200" cy="4572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3" name="Line 35"/>
          <p:cNvSpPr>
            <a:spLocks noChangeShapeType="1"/>
          </p:cNvSpPr>
          <p:nvPr/>
        </p:nvSpPr>
        <p:spPr bwMode="auto">
          <a:xfrm>
            <a:off x="8369815" y="5487024"/>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4" name="Line 36"/>
          <p:cNvSpPr>
            <a:spLocks noChangeShapeType="1"/>
          </p:cNvSpPr>
          <p:nvPr/>
        </p:nvSpPr>
        <p:spPr bwMode="auto">
          <a:xfrm>
            <a:off x="7142672" y="18294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5" name="Line 37"/>
          <p:cNvSpPr>
            <a:spLocks noChangeShapeType="1"/>
          </p:cNvSpPr>
          <p:nvPr/>
        </p:nvSpPr>
        <p:spPr bwMode="auto">
          <a:xfrm>
            <a:off x="7142672" y="24390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6" name="Line 38"/>
          <p:cNvSpPr>
            <a:spLocks noChangeShapeType="1"/>
          </p:cNvSpPr>
          <p:nvPr/>
        </p:nvSpPr>
        <p:spPr bwMode="auto">
          <a:xfrm>
            <a:off x="7142672" y="30486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7" name="Line 39"/>
          <p:cNvSpPr>
            <a:spLocks noChangeShapeType="1"/>
          </p:cNvSpPr>
          <p:nvPr/>
        </p:nvSpPr>
        <p:spPr bwMode="auto">
          <a:xfrm>
            <a:off x="7142672" y="42678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8" name="Line 40"/>
          <p:cNvSpPr>
            <a:spLocks noChangeShapeType="1"/>
          </p:cNvSpPr>
          <p:nvPr/>
        </p:nvSpPr>
        <p:spPr bwMode="auto">
          <a:xfrm>
            <a:off x="7142672" y="50298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9" name="Line 41"/>
          <p:cNvSpPr>
            <a:spLocks noChangeShapeType="1"/>
          </p:cNvSpPr>
          <p:nvPr/>
        </p:nvSpPr>
        <p:spPr bwMode="auto">
          <a:xfrm>
            <a:off x="7142672" y="5639424"/>
            <a:ext cx="7620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0" name="Line 42"/>
          <p:cNvSpPr>
            <a:spLocks noChangeShapeType="1"/>
          </p:cNvSpPr>
          <p:nvPr/>
        </p:nvSpPr>
        <p:spPr bwMode="auto">
          <a:xfrm>
            <a:off x="8590472" y="2439024"/>
            <a:ext cx="8382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1" name="Line 43"/>
          <p:cNvSpPr>
            <a:spLocks noChangeShapeType="1"/>
          </p:cNvSpPr>
          <p:nvPr/>
        </p:nvSpPr>
        <p:spPr bwMode="auto">
          <a:xfrm>
            <a:off x="8590472" y="5029824"/>
            <a:ext cx="8382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2" name="Line 44"/>
          <p:cNvSpPr>
            <a:spLocks noChangeShapeType="1"/>
          </p:cNvSpPr>
          <p:nvPr/>
        </p:nvSpPr>
        <p:spPr bwMode="auto">
          <a:xfrm>
            <a:off x="10114472" y="5029824"/>
            <a:ext cx="838200"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3" name="Text Box 52"/>
          <p:cNvSpPr txBox="1">
            <a:spLocks noChangeArrowheads="1"/>
          </p:cNvSpPr>
          <p:nvPr/>
        </p:nvSpPr>
        <p:spPr bwMode="auto">
          <a:xfrm>
            <a:off x="7904881" y="2820024"/>
            <a:ext cx="533191"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b="1"/>
              <a:t>23</a:t>
            </a:r>
            <a:endParaRPr lang="en-US" altLang="zh-CN"/>
          </a:p>
        </p:txBody>
      </p:sp>
      <p:sp>
        <p:nvSpPr>
          <p:cNvPr id="64" name="Text Box 53"/>
          <p:cNvSpPr txBox="1">
            <a:spLocks noChangeArrowheads="1"/>
          </p:cNvSpPr>
          <p:nvPr/>
        </p:nvSpPr>
        <p:spPr bwMode="auto">
          <a:xfrm>
            <a:off x="7914616" y="4039224"/>
            <a:ext cx="407419"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000" b="1" dirty="0"/>
              <a:t>11</a:t>
            </a:r>
            <a:endParaRPr lang="en-US" altLang="zh-CN" sz="2400" dirty="0"/>
          </a:p>
        </p:txBody>
      </p:sp>
      <p:sp>
        <p:nvSpPr>
          <p:cNvPr id="65" name="Text Box 55"/>
          <p:cNvSpPr txBox="1">
            <a:spLocks noChangeArrowheads="1"/>
          </p:cNvSpPr>
          <p:nvPr/>
        </p:nvSpPr>
        <p:spPr bwMode="auto">
          <a:xfrm>
            <a:off x="9473122" y="4842499"/>
            <a:ext cx="418704"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000" b="1" dirty="0"/>
              <a:t>68</a:t>
            </a:r>
            <a:endParaRPr lang="en-US" altLang="zh-CN" sz="2000" dirty="0"/>
          </a:p>
        </p:txBody>
      </p:sp>
      <p:sp>
        <p:nvSpPr>
          <p:cNvPr id="66" name="Text Box 57"/>
          <p:cNvSpPr txBox="1">
            <a:spLocks noChangeArrowheads="1"/>
          </p:cNvSpPr>
          <p:nvPr/>
        </p:nvSpPr>
        <p:spPr bwMode="auto">
          <a:xfrm>
            <a:off x="7897363" y="5487024"/>
            <a:ext cx="418704"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000" b="1" dirty="0"/>
              <a:t>55</a:t>
            </a:r>
            <a:endParaRPr lang="en-US" altLang="zh-CN" sz="2000" dirty="0"/>
          </a:p>
        </p:txBody>
      </p:sp>
      <p:sp>
        <p:nvSpPr>
          <p:cNvPr id="67" name="Text Box 58"/>
          <p:cNvSpPr txBox="1">
            <a:spLocks noChangeArrowheads="1"/>
          </p:cNvSpPr>
          <p:nvPr/>
        </p:nvSpPr>
        <p:spPr bwMode="auto">
          <a:xfrm>
            <a:off x="8378600" y="1444455"/>
            <a:ext cx="398462" cy="5191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sz="2800" b="1" dirty="0"/>
          </a:p>
        </p:txBody>
      </p:sp>
      <p:sp>
        <p:nvSpPr>
          <p:cNvPr id="68" name="Text Box 59"/>
          <p:cNvSpPr txBox="1">
            <a:spLocks noChangeArrowheads="1"/>
          </p:cNvSpPr>
          <p:nvPr/>
        </p:nvSpPr>
        <p:spPr bwMode="auto">
          <a:xfrm>
            <a:off x="9944610" y="2148512"/>
            <a:ext cx="398462" cy="519112"/>
          </a:xfrm>
          <a:prstGeom prst="rect">
            <a:avLst/>
          </a:prstGeom>
          <a:noFill/>
          <a:ln w="9525">
            <a:noFill/>
            <a:miter lim="800000"/>
            <a:headEnd/>
            <a:tailEnd/>
          </a:ln>
          <a:effectLst/>
        </p:spPr>
        <p:txBody>
          <a:bodyPr wrap="none">
            <a:spAutoFit/>
          </a:bodyPr>
          <a:lstStyle/>
          <a:p>
            <a:r>
              <a:rPr lang="en-US" altLang="zh-CN" sz="2800" b="1" dirty="0">
                <a:sym typeface="Symbol" charset="2"/>
              </a:rPr>
              <a:t></a:t>
            </a:r>
            <a:endParaRPr lang="en-US" altLang="zh-CN" dirty="0"/>
          </a:p>
        </p:txBody>
      </p:sp>
      <p:sp>
        <p:nvSpPr>
          <p:cNvPr id="69" name="Text Box 60"/>
          <p:cNvSpPr txBox="1">
            <a:spLocks noChangeArrowheads="1"/>
          </p:cNvSpPr>
          <p:nvPr/>
        </p:nvSpPr>
        <p:spPr bwMode="auto">
          <a:xfrm>
            <a:off x="8420610" y="2758112"/>
            <a:ext cx="398462" cy="519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sz="2800" b="1" dirty="0"/>
          </a:p>
        </p:txBody>
      </p:sp>
      <p:sp>
        <p:nvSpPr>
          <p:cNvPr id="70" name="Text Box 61"/>
          <p:cNvSpPr txBox="1">
            <a:spLocks noChangeArrowheads="1"/>
          </p:cNvSpPr>
          <p:nvPr/>
        </p:nvSpPr>
        <p:spPr bwMode="auto">
          <a:xfrm>
            <a:off x="8378601" y="3959335"/>
            <a:ext cx="398462" cy="519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sz="2800" b="1" dirty="0"/>
          </a:p>
        </p:txBody>
      </p:sp>
      <p:sp>
        <p:nvSpPr>
          <p:cNvPr id="71" name="Text Box 62"/>
          <p:cNvSpPr txBox="1">
            <a:spLocks noChangeArrowheads="1"/>
          </p:cNvSpPr>
          <p:nvPr/>
        </p:nvSpPr>
        <p:spPr bwMode="auto">
          <a:xfrm>
            <a:off x="11468610" y="4725024"/>
            <a:ext cx="398462" cy="5191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sz="2800" b="1" dirty="0"/>
          </a:p>
        </p:txBody>
      </p:sp>
      <p:sp>
        <p:nvSpPr>
          <p:cNvPr id="72" name="Text Box 63"/>
          <p:cNvSpPr txBox="1">
            <a:spLocks noChangeArrowheads="1"/>
          </p:cNvSpPr>
          <p:nvPr/>
        </p:nvSpPr>
        <p:spPr bwMode="auto">
          <a:xfrm>
            <a:off x="8402165" y="5427523"/>
            <a:ext cx="398463" cy="519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sz="2800" b="1" dirty="0"/>
          </a:p>
        </p:txBody>
      </p:sp>
      <p:sp>
        <p:nvSpPr>
          <p:cNvPr id="73" name="Text Box 64"/>
          <p:cNvSpPr txBox="1">
            <a:spLocks noChangeArrowheads="1"/>
          </p:cNvSpPr>
          <p:nvPr/>
        </p:nvSpPr>
        <p:spPr bwMode="auto">
          <a:xfrm>
            <a:off x="6896610" y="3367712"/>
            <a:ext cx="398462" cy="519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dirty="0">
                <a:sym typeface="Symbol" charset="2"/>
              </a:rPr>
              <a:t></a:t>
            </a:r>
            <a:endParaRPr lang="en-US" altLang="zh-CN" dirty="0"/>
          </a:p>
        </p:txBody>
      </p:sp>
      <mc:AlternateContent xmlns:mc="http://schemas.openxmlformats.org/markup-compatibility/2006" xmlns:a14="http://schemas.microsoft.com/office/drawing/2010/main">
        <mc:Choice Requires="a14">
          <p:sp>
            <p:nvSpPr>
              <p:cNvPr id="74" name="矩形 73">
                <a:extLst>
                  <a:ext uri="{FF2B5EF4-FFF2-40B4-BE49-F238E27FC236}">
                    <a16:creationId xmlns:a16="http://schemas.microsoft.com/office/drawing/2014/main" xmlns="" id="{176E79F7-931F-4860-8660-2B97CB3DA207}"/>
                  </a:ext>
                </a:extLst>
              </p:cNvPr>
              <p:cNvSpPr/>
              <p:nvPr/>
            </p:nvSpPr>
            <p:spPr>
              <a:xfrm>
                <a:off x="947613" y="3956193"/>
                <a:ext cx="3505127" cy="529247"/>
              </a:xfrm>
              <a:prstGeom prst="rect">
                <a:avLst/>
              </a:prstGeom>
            </p:spPr>
            <p:txBody>
              <a:bodyPr wrap="none">
                <a:spAutoFit/>
              </a:bodyPr>
              <a:lstStyle/>
              <a:p>
                <a:r>
                  <a:rPr lang="en-US" altLang="zh-CN" dirty="0">
                    <a:solidFill>
                      <a:srgbClr val="FF0000"/>
                    </a:solidFill>
                    <a:latin typeface="Times New Roman" charset="0"/>
                    <a:ea typeface="SimSun" charset="-122"/>
                    <a:cs typeface="Times New Roman" charset="0"/>
                  </a:rPr>
                  <a:t>ASL= </a:t>
                </a:r>
                <a14:m>
                  <m:oMath xmlns:m="http://schemas.openxmlformats.org/officeDocument/2006/math">
                    <m:f>
                      <m:fPr>
                        <m:ctrlPr>
                          <a:rPr lang="en-US" altLang="zh-CN" sz="2000" i="1" smtClean="0">
                            <a:solidFill>
                              <a:srgbClr val="FF0000"/>
                            </a:solidFill>
                            <a:latin typeface="Cambria Math" charset="0"/>
                            <a:ea typeface="SimSun" charset="-122"/>
                            <a:cs typeface="Times New Roman" charset="0"/>
                          </a:rPr>
                        </m:ctrlPr>
                      </m:fPr>
                      <m:num>
                        <m:r>
                          <a:rPr lang="en-US" altLang="zh-CN" sz="2000" b="0" i="1" smtClean="0">
                            <a:solidFill>
                              <a:srgbClr val="FF0000"/>
                            </a:solidFill>
                            <a:latin typeface="Cambria Math" panose="02040503050406030204" pitchFamily="18" charset="0"/>
                            <a:ea typeface="SimSun" charset="-122"/>
                            <a:cs typeface="Times New Roman" charset="0"/>
                          </a:rPr>
                          <m:t>1</m:t>
                        </m:r>
                      </m:num>
                      <m:den>
                        <m:r>
                          <a:rPr lang="en-US" altLang="zh-CN" sz="2000" b="0" i="1" smtClean="0">
                            <a:solidFill>
                              <a:srgbClr val="FF0000"/>
                            </a:solidFill>
                            <a:latin typeface="Cambria Math" panose="02040503050406030204" pitchFamily="18" charset="0"/>
                            <a:ea typeface="SimSun" charset="-122"/>
                            <a:cs typeface="Times New Roman" charset="0"/>
                          </a:rPr>
                          <m:t>9</m:t>
                        </m:r>
                      </m:den>
                    </m:f>
                    <m:d>
                      <m:dPr>
                        <m:ctrlPr>
                          <a:rPr lang="en-US" altLang="zh-CN" sz="2000" b="0" i="1" smtClean="0">
                            <a:solidFill>
                              <a:srgbClr val="FF0000"/>
                            </a:solidFill>
                            <a:latin typeface="Cambria Math" charset="0"/>
                            <a:ea typeface="SimSun" charset="-122"/>
                            <a:cs typeface="Times New Roman" charset="0"/>
                          </a:rPr>
                        </m:ctrlPr>
                      </m:dPr>
                      <m:e>
                        <m:r>
                          <a:rPr lang="en-US" altLang="zh-CN" sz="2000" b="0" i="1" smtClean="0">
                            <a:solidFill>
                              <a:srgbClr val="FF0000"/>
                            </a:solidFill>
                            <a:latin typeface="Cambria Math" panose="02040503050406030204" pitchFamily="18" charset="0"/>
                            <a:ea typeface="SimSun" charset="-122"/>
                            <a:cs typeface="Times New Roman" charset="0"/>
                          </a:rPr>
                          <m:t>1∗6+2</m:t>
                        </m:r>
                        <m:r>
                          <a:rPr lang="zh-CN" altLang="en-US" sz="2000" i="1">
                            <a:solidFill>
                              <a:srgbClr val="FF0000"/>
                            </a:solidFill>
                            <a:latin typeface="Cambria Math" panose="02040503050406030204" pitchFamily="18" charset="0"/>
                            <a:ea typeface="SimSun" charset="-122"/>
                            <a:cs typeface="Times New Roman" charset="0"/>
                          </a:rPr>
                          <m:t>∗</m:t>
                        </m:r>
                        <m:r>
                          <a:rPr lang="en-US" altLang="zh-CN" sz="2000" b="0" i="1" smtClean="0">
                            <a:solidFill>
                              <a:srgbClr val="FF0000"/>
                            </a:solidFill>
                            <a:latin typeface="Cambria Math" panose="02040503050406030204" pitchFamily="18" charset="0"/>
                            <a:ea typeface="SimSun" charset="-122"/>
                            <a:cs typeface="Times New Roman" charset="0"/>
                          </a:rPr>
                          <m:t>2+3</m:t>
                        </m:r>
                      </m:e>
                    </m:d>
                    <m:r>
                      <a:rPr lang="en-US" altLang="zh-CN" sz="2000" b="0" i="1" smtClean="0">
                        <a:solidFill>
                          <a:srgbClr val="FF0000"/>
                        </a:solidFill>
                        <a:latin typeface="Cambria Math" panose="02040503050406030204" pitchFamily="18" charset="0"/>
                        <a:ea typeface="SimSun" charset="-122"/>
                        <a:cs typeface="Times New Roman" charset="0"/>
                      </a:rPr>
                      <m:t>=</m:t>
                    </m:r>
                    <m:r>
                      <m:rPr>
                        <m:nor/>
                      </m:rPr>
                      <a:rPr lang="en-US" altLang="zh-CN" sz="2000" dirty="0">
                        <a:solidFill>
                          <a:srgbClr val="FF0000"/>
                        </a:solidFill>
                        <a:latin typeface="Times New Roman" charset="0"/>
                        <a:ea typeface="SimSun" charset="-122"/>
                        <a:cs typeface="Times New Roman" charset="0"/>
                      </a:rPr>
                      <m:t> </m:t>
                    </m:r>
                    <m:f>
                      <m:fPr>
                        <m:ctrlPr>
                          <a:rPr lang="en-US" altLang="zh-CN" sz="2000" i="1">
                            <a:solidFill>
                              <a:srgbClr val="FF0000"/>
                            </a:solidFill>
                            <a:latin typeface="Cambria Math" charset="0"/>
                            <a:ea typeface="SimSun" charset="-122"/>
                            <a:cs typeface="Times New Roman" charset="0"/>
                          </a:rPr>
                        </m:ctrlPr>
                      </m:fPr>
                      <m:num>
                        <m:r>
                          <a:rPr lang="en-US" altLang="zh-CN" sz="2000" i="1">
                            <a:solidFill>
                              <a:srgbClr val="FF0000"/>
                            </a:solidFill>
                            <a:latin typeface="Cambria Math" panose="02040503050406030204" pitchFamily="18" charset="0"/>
                            <a:ea typeface="SimSun" charset="-122"/>
                            <a:cs typeface="Times New Roman" charset="0"/>
                          </a:rPr>
                          <m:t>1</m:t>
                        </m:r>
                        <m:r>
                          <a:rPr lang="en-US" altLang="zh-CN" sz="2000" b="0" i="1" smtClean="0">
                            <a:solidFill>
                              <a:srgbClr val="FF0000"/>
                            </a:solidFill>
                            <a:latin typeface="Cambria Math" panose="02040503050406030204" pitchFamily="18" charset="0"/>
                            <a:ea typeface="SimSun" charset="-122"/>
                            <a:cs typeface="Times New Roman" charset="0"/>
                          </a:rPr>
                          <m:t>3</m:t>
                        </m:r>
                      </m:num>
                      <m:den>
                        <m:r>
                          <a:rPr lang="en-US" altLang="zh-CN" sz="2000" i="1">
                            <a:solidFill>
                              <a:srgbClr val="FF0000"/>
                            </a:solidFill>
                            <a:latin typeface="Cambria Math" panose="02040503050406030204" pitchFamily="18" charset="0"/>
                            <a:ea typeface="SimSun" charset="-122"/>
                            <a:cs typeface="Times New Roman" charset="0"/>
                          </a:rPr>
                          <m:t>9</m:t>
                        </m:r>
                      </m:den>
                    </m:f>
                  </m:oMath>
                </a14:m>
                <a:endParaRPr lang="zh-CN" altLang="en-US" dirty="0"/>
              </a:p>
            </p:txBody>
          </p:sp>
        </mc:Choice>
        <mc:Fallback xmlns="">
          <p:sp>
            <p:nvSpPr>
              <p:cNvPr id="74" name="矩形 73">
                <a:extLst>
                  <a:ext uri="{FF2B5EF4-FFF2-40B4-BE49-F238E27FC236}">
                    <a16:creationId xmlns:a16="http://schemas.microsoft.com/office/drawing/2014/main" id="{176E79F7-931F-4860-8660-2B97CB3DA207}"/>
                  </a:ext>
                </a:extLst>
              </p:cNvPr>
              <p:cNvSpPr>
                <a:spLocks noRot="1" noChangeAspect="1" noMove="1" noResize="1" noEditPoints="1" noAdjustHandles="1" noChangeArrowheads="1" noChangeShapeType="1" noTextEdit="1"/>
              </p:cNvSpPr>
              <p:nvPr/>
            </p:nvSpPr>
            <p:spPr>
              <a:xfrm>
                <a:off x="947613" y="3956193"/>
                <a:ext cx="3505127" cy="529247"/>
              </a:xfrm>
              <a:prstGeom prst="rect">
                <a:avLst/>
              </a:prstGeom>
              <a:blipFill>
                <a:blip r:embed="rId3"/>
                <a:stretch>
                  <a:fillRect l="-1391" b="-3448"/>
                </a:stretch>
              </a:blipFill>
            </p:spPr>
            <p:txBody>
              <a:bodyPr/>
              <a:lstStyle/>
              <a:p>
                <a:r>
                  <a:rPr lang="zh-CN" altLang="en-US">
                    <a:noFill/>
                  </a:rPr>
                  <a:t> </a:t>
                </a:r>
              </a:p>
            </p:txBody>
          </p:sp>
        </mc:Fallback>
      </mc:AlternateContent>
      <p:sp>
        <p:nvSpPr>
          <p:cNvPr id="75" name="矩形 74">
            <a:extLst>
              <a:ext uri="{FF2B5EF4-FFF2-40B4-BE49-F238E27FC236}">
                <a16:creationId xmlns:a16="http://schemas.microsoft.com/office/drawing/2014/main" xmlns="" id="{5B9D9300-711E-4CF2-8345-7547731187CF}"/>
              </a:ext>
            </a:extLst>
          </p:cNvPr>
          <p:cNvSpPr/>
          <p:nvPr/>
        </p:nvSpPr>
        <p:spPr>
          <a:xfrm>
            <a:off x="857973" y="3429000"/>
            <a:ext cx="4281941" cy="369332"/>
          </a:xfrm>
          <a:prstGeom prst="rect">
            <a:avLst/>
          </a:prstGeom>
        </p:spPr>
        <p:txBody>
          <a:bodyPr wrap="none">
            <a:spAutoFit/>
          </a:bodyPr>
          <a:lstStyle/>
          <a:p>
            <a:r>
              <a:rPr lang="zh-CN" altLang="en-US" dirty="0">
                <a:solidFill>
                  <a:schemeClr val="tx2"/>
                </a:solidFill>
                <a:latin typeface="Times New Roman" charset="0"/>
                <a:ea typeface="Times New Roman" charset="0"/>
                <a:cs typeface="Times New Roman" charset="0"/>
              </a:rPr>
              <a:t>查找的比较次数分别为：</a:t>
            </a:r>
            <a:r>
              <a:rPr lang="en-US" altLang="zh-CN" dirty="0">
                <a:solidFill>
                  <a:schemeClr val="tx2"/>
                </a:solidFill>
                <a:latin typeface="Times New Roman" charset="0"/>
                <a:ea typeface="Times New Roman" charset="0"/>
                <a:cs typeface="Times New Roman" charset="0"/>
              </a:rPr>
              <a:t>1,1,2,1,1,1,2,3,1</a:t>
            </a:r>
            <a:endParaRPr lang="zh-CN" altLang="en-US" dirty="0">
              <a:solidFill>
                <a:schemeClr val="tx2"/>
              </a:solidFill>
            </a:endParaRPr>
          </a:p>
        </p:txBody>
      </p:sp>
    </p:spTree>
    <p:extLst>
      <p:ext uri="{BB962C8B-B14F-4D97-AF65-F5344CB8AC3E}">
        <p14:creationId xmlns:p14="http://schemas.microsoft.com/office/powerpoint/2010/main" val="17231015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wipe(left)">
                                      <p:cBhvr>
                                        <p:cTn id="7" dur="500"/>
                                        <p:tgtEl>
                                          <p:spTgt spid="2314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7"/>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28"/>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29"/>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30"/>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499"/>
                                          </p:stCondLst>
                                        </p:cTn>
                                        <p:tgtEl>
                                          <p:spTgt spid="31"/>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499"/>
                                          </p:stCondLst>
                                        </p:cTn>
                                        <p:tgtEl>
                                          <p:spTgt spid="33"/>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499"/>
                                          </p:stCondLst>
                                        </p:cTn>
                                        <p:tgtEl>
                                          <p:spTgt spid="34"/>
                                        </p:tgtEl>
                                        <p:attrNameLst>
                                          <p:attrName>style.visibility</p:attrName>
                                        </p:attrNameLst>
                                      </p:cBhvr>
                                      <p:to>
                                        <p:strVal val="visible"/>
                                      </p:to>
                                    </p:set>
                                  </p:childTnLst>
                                </p:cTn>
                              </p:par>
                            </p:childTnLst>
                          </p:cTn>
                        </p:par>
                        <p:par>
                          <p:cTn id="30" fill="hold">
                            <p:stCondLst>
                              <p:cond delay="3500"/>
                            </p:stCondLst>
                            <p:childTnLst>
                              <p:par>
                                <p:cTn id="31" presetID="1" presetClass="entr" presetSubtype="0" fill="hold" grpId="0" nodeType="afterEffect">
                                  <p:stCondLst>
                                    <p:cond delay="0"/>
                                  </p:stCondLst>
                                  <p:childTnLst>
                                    <p:set>
                                      <p:cBhvr>
                                        <p:cTn id="32" dur="1" fill="hold">
                                          <p:stCondLst>
                                            <p:cond delay="499"/>
                                          </p:stCondLst>
                                        </p:cTn>
                                        <p:tgtEl>
                                          <p:spTgt spid="35"/>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grpId="0" nodeType="afterEffect">
                                  <p:stCondLst>
                                    <p:cond delay="0"/>
                                  </p:stCondLst>
                                  <p:childTnLst>
                                    <p:set>
                                      <p:cBhvr>
                                        <p:cTn id="35" dur="1" fill="hold">
                                          <p:stCondLst>
                                            <p:cond delay="499"/>
                                          </p:stCondLst>
                                        </p:cTn>
                                        <p:tgtEl>
                                          <p:spTgt spid="36"/>
                                        </p:tgtEl>
                                        <p:attrNameLst>
                                          <p:attrName>style.visibility</p:attrName>
                                        </p:attrNameLst>
                                      </p:cBhvr>
                                      <p:to>
                                        <p:strVal val="visible"/>
                                      </p:to>
                                    </p:set>
                                  </p:childTnLst>
                                </p:cTn>
                              </p:par>
                            </p:childTnLst>
                          </p:cTn>
                        </p:par>
                        <p:par>
                          <p:cTn id="36" fill="hold">
                            <p:stCondLst>
                              <p:cond delay="4500"/>
                            </p:stCondLst>
                            <p:childTnLst>
                              <p:par>
                                <p:cTn id="37" presetID="1" presetClass="entr" presetSubtype="0" fill="hold" grpId="0" nodeType="afterEffect">
                                  <p:stCondLst>
                                    <p:cond delay="0"/>
                                  </p:stCondLst>
                                  <p:childTnLst>
                                    <p:set>
                                      <p:cBhvr>
                                        <p:cTn id="38" dur="1" fill="hold">
                                          <p:stCondLst>
                                            <p:cond delay="499"/>
                                          </p:stCondLst>
                                        </p:cTn>
                                        <p:tgtEl>
                                          <p:spTgt spid="37"/>
                                        </p:tgtEl>
                                        <p:attrNameLst>
                                          <p:attrName>style.visibility</p:attrName>
                                        </p:attrNameLst>
                                      </p:cBhvr>
                                      <p:to>
                                        <p:strVal val="visible"/>
                                      </p:to>
                                    </p:set>
                                  </p:childTnLst>
                                </p:cTn>
                              </p:par>
                            </p:childTnLst>
                          </p:cTn>
                        </p:par>
                        <p:par>
                          <p:cTn id="39" fill="hold">
                            <p:stCondLst>
                              <p:cond delay="5000"/>
                            </p:stCondLst>
                            <p:childTnLst>
                              <p:par>
                                <p:cTn id="40" presetID="1" presetClass="entr" presetSubtype="0" fill="hold" grpId="0" nodeType="afterEffect">
                                  <p:stCondLst>
                                    <p:cond delay="0"/>
                                  </p:stCondLst>
                                  <p:childTnLst>
                                    <p:set>
                                      <p:cBhvr>
                                        <p:cTn id="41" dur="1" fill="hold">
                                          <p:stCondLst>
                                            <p:cond delay="499"/>
                                          </p:stCondLst>
                                        </p:cTn>
                                        <p:tgtEl>
                                          <p:spTgt spid="38"/>
                                        </p:tgtEl>
                                        <p:attrNameLst>
                                          <p:attrName>style.visibility</p:attrName>
                                        </p:attrNameLst>
                                      </p:cBhvr>
                                      <p:to>
                                        <p:strVal val="visible"/>
                                      </p:to>
                                    </p:set>
                                  </p:childTnLst>
                                </p:cTn>
                              </p:par>
                            </p:childTnLst>
                          </p:cTn>
                        </p:par>
                        <p:par>
                          <p:cTn id="42" fill="hold">
                            <p:stCondLst>
                              <p:cond delay="5500"/>
                            </p:stCondLst>
                            <p:childTnLst>
                              <p:par>
                                <p:cTn id="43" presetID="1" presetClass="entr" presetSubtype="0" fill="hold" grpId="0" nodeType="afterEffect">
                                  <p:stCondLst>
                                    <p:cond delay="0"/>
                                  </p:stCondLst>
                                  <p:childTnLst>
                                    <p:set>
                                      <p:cBhvr>
                                        <p:cTn id="44" dur="1" fill="hold">
                                          <p:stCondLst>
                                            <p:cond delay="499"/>
                                          </p:stCondLst>
                                        </p:cTn>
                                        <p:tgtEl>
                                          <p:spTgt spid="39"/>
                                        </p:tgtEl>
                                        <p:attrNameLst>
                                          <p:attrName>style.visibility</p:attrName>
                                        </p:attrNameLst>
                                      </p:cBhvr>
                                      <p:to>
                                        <p:strVal val="visible"/>
                                      </p:to>
                                    </p:set>
                                  </p:childTnLst>
                                </p:cTn>
                              </p:par>
                            </p:childTnLst>
                          </p:cTn>
                        </p:par>
                        <p:par>
                          <p:cTn id="45" fill="hold">
                            <p:stCondLst>
                              <p:cond delay="6000"/>
                            </p:stCondLst>
                            <p:childTnLst>
                              <p:par>
                                <p:cTn id="46" presetID="1" presetClass="entr" presetSubtype="0" fill="hold" grpId="0" nodeType="afterEffect">
                                  <p:stCondLst>
                                    <p:cond delay="0"/>
                                  </p:stCondLst>
                                  <p:childTnLst>
                                    <p:set>
                                      <p:cBhvr>
                                        <p:cTn id="47" dur="1" fill="hold">
                                          <p:stCondLst>
                                            <p:cond delay="499"/>
                                          </p:stCondLst>
                                        </p:cTn>
                                        <p:tgtEl>
                                          <p:spTgt spid="40"/>
                                        </p:tgtEl>
                                        <p:attrNameLst>
                                          <p:attrName>style.visibility</p:attrName>
                                        </p:attrNameLst>
                                      </p:cBhvr>
                                      <p:to>
                                        <p:strVal val="visible"/>
                                      </p:to>
                                    </p:set>
                                  </p:childTnLst>
                                </p:cTn>
                              </p:par>
                            </p:childTnLst>
                          </p:cTn>
                        </p:par>
                        <p:par>
                          <p:cTn id="48" fill="hold">
                            <p:stCondLst>
                              <p:cond delay="6500"/>
                            </p:stCondLst>
                            <p:childTnLst>
                              <p:par>
                                <p:cTn id="49" presetID="1" presetClass="entr" presetSubtype="0" fill="hold" grpId="0" nodeType="afterEffect">
                                  <p:stCondLst>
                                    <p:cond delay="0"/>
                                  </p:stCondLst>
                                  <p:childTnLst>
                                    <p:set>
                                      <p:cBhvr>
                                        <p:cTn id="50" dur="1" fill="hold">
                                          <p:stCondLst>
                                            <p:cond delay="499"/>
                                          </p:stCondLst>
                                        </p:cTn>
                                        <p:tgtEl>
                                          <p:spTgt spid="41"/>
                                        </p:tgtEl>
                                        <p:attrNameLst>
                                          <p:attrName>style.visibility</p:attrName>
                                        </p:attrNameLst>
                                      </p:cBhvr>
                                      <p:to>
                                        <p:strVal val="visible"/>
                                      </p:to>
                                    </p:set>
                                  </p:childTnLst>
                                </p:cTn>
                              </p:par>
                            </p:childTnLst>
                          </p:cTn>
                        </p:par>
                        <p:par>
                          <p:cTn id="51" fill="hold">
                            <p:stCondLst>
                              <p:cond delay="7000"/>
                            </p:stCondLst>
                            <p:childTnLst>
                              <p:par>
                                <p:cTn id="52" presetID="1" presetClass="entr" presetSubtype="0" fill="hold" grpId="0" nodeType="afterEffect">
                                  <p:stCondLst>
                                    <p:cond delay="0"/>
                                  </p:stCondLst>
                                  <p:childTnLst>
                                    <p:set>
                                      <p:cBhvr>
                                        <p:cTn id="53" dur="1" fill="hold">
                                          <p:stCondLst>
                                            <p:cond delay="499"/>
                                          </p:stCondLst>
                                        </p:cTn>
                                        <p:tgtEl>
                                          <p:spTgt spid="42"/>
                                        </p:tgtEl>
                                        <p:attrNameLst>
                                          <p:attrName>style.visibility</p:attrName>
                                        </p:attrNameLst>
                                      </p:cBhvr>
                                      <p:to>
                                        <p:strVal val="visible"/>
                                      </p:to>
                                    </p:set>
                                  </p:childTnLst>
                                </p:cTn>
                              </p:par>
                            </p:childTnLst>
                          </p:cTn>
                        </p:par>
                        <p:par>
                          <p:cTn id="54" fill="hold">
                            <p:stCondLst>
                              <p:cond delay="7500"/>
                            </p:stCondLst>
                            <p:childTnLst>
                              <p:par>
                                <p:cTn id="55" presetID="1" presetClass="entr" presetSubtype="0" fill="hold" grpId="0" nodeType="afterEffect">
                                  <p:stCondLst>
                                    <p:cond delay="0"/>
                                  </p:stCondLst>
                                  <p:childTnLst>
                                    <p:set>
                                      <p:cBhvr>
                                        <p:cTn id="56" dur="1" fill="hold">
                                          <p:stCondLst>
                                            <p:cond delay="499"/>
                                          </p:stCondLst>
                                        </p:cTn>
                                        <p:tgtEl>
                                          <p:spTgt spid="43"/>
                                        </p:tgtEl>
                                        <p:attrNameLst>
                                          <p:attrName>style.visibility</p:attrName>
                                        </p:attrNameLst>
                                      </p:cBhvr>
                                      <p:to>
                                        <p:strVal val="visible"/>
                                      </p:to>
                                    </p:set>
                                  </p:childTnLst>
                                </p:cTn>
                              </p:par>
                            </p:childTnLst>
                          </p:cTn>
                        </p:par>
                        <p:par>
                          <p:cTn id="57" fill="hold">
                            <p:stCondLst>
                              <p:cond delay="8000"/>
                            </p:stCondLst>
                            <p:childTnLst>
                              <p:par>
                                <p:cTn id="58" presetID="1" presetClass="entr" presetSubtype="0" fill="hold" grpId="0" nodeType="afterEffect">
                                  <p:stCondLst>
                                    <p:cond delay="0"/>
                                  </p:stCondLst>
                                  <p:childTnLst>
                                    <p:set>
                                      <p:cBhvr>
                                        <p:cTn id="59" dur="1" fill="hold">
                                          <p:stCondLst>
                                            <p:cond delay="499"/>
                                          </p:stCondLst>
                                        </p:cTn>
                                        <p:tgtEl>
                                          <p:spTgt spid="44"/>
                                        </p:tgtEl>
                                        <p:attrNameLst>
                                          <p:attrName>style.visibility</p:attrName>
                                        </p:attrNameLst>
                                      </p:cBhvr>
                                      <p:to>
                                        <p:strVal val="visible"/>
                                      </p:to>
                                    </p:set>
                                  </p:childTnLst>
                                </p:cTn>
                              </p:par>
                            </p:childTnLst>
                          </p:cTn>
                        </p:par>
                        <p:par>
                          <p:cTn id="60" fill="hold">
                            <p:stCondLst>
                              <p:cond delay="8500"/>
                            </p:stCondLst>
                            <p:childTnLst>
                              <p:par>
                                <p:cTn id="61" presetID="1" presetClass="entr" presetSubtype="0" fill="hold" grpId="0" nodeType="afterEffect">
                                  <p:stCondLst>
                                    <p:cond delay="0"/>
                                  </p:stCondLst>
                                  <p:childTnLst>
                                    <p:set>
                                      <p:cBhvr>
                                        <p:cTn id="62" dur="1" fill="hold">
                                          <p:stCondLst>
                                            <p:cond delay="499"/>
                                          </p:stCondLst>
                                        </p:cTn>
                                        <p:tgtEl>
                                          <p:spTgt spid="45"/>
                                        </p:tgtEl>
                                        <p:attrNameLst>
                                          <p:attrName>style.visibility</p:attrName>
                                        </p:attrNameLst>
                                      </p:cBhvr>
                                      <p:to>
                                        <p:strVal val="visible"/>
                                      </p:to>
                                    </p:set>
                                  </p:childTnLst>
                                </p:cTn>
                              </p:par>
                            </p:childTnLst>
                          </p:cTn>
                        </p:par>
                        <p:par>
                          <p:cTn id="63" fill="hold">
                            <p:stCondLst>
                              <p:cond delay="9000"/>
                            </p:stCondLst>
                            <p:childTnLst>
                              <p:par>
                                <p:cTn id="64" presetID="1" presetClass="entr" presetSubtype="0" fill="hold" grpId="0" nodeType="afterEffect">
                                  <p:stCondLst>
                                    <p:cond delay="0"/>
                                  </p:stCondLst>
                                  <p:childTnLst>
                                    <p:set>
                                      <p:cBhvr>
                                        <p:cTn id="65" dur="1" fill="hold">
                                          <p:stCondLst>
                                            <p:cond delay="499"/>
                                          </p:stCondLst>
                                        </p:cTn>
                                        <p:tgtEl>
                                          <p:spTgt spid="46"/>
                                        </p:tgtEl>
                                        <p:attrNameLst>
                                          <p:attrName>style.visibility</p:attrName>
                                        </p:attrNameLst>
                                      </p:cBhvr>
                                      <p:to>
                                        <p:strVal val="visible"/>
                                      </p:to>
                                    </p:set>
                                  </p:childTnLst>
                                </p:cTn>
                              </p:par>
                            </p:childTnLst>
                          </p:cTn>
                        </p:par>
                        <p:par>
                          <p:cTn id="66" fill="hold">
                            <p:stCondLst>
                              <p:cond delay="9500"/>
                            </p:stCondLst>
                            <p:childTnLst>
                              <p:par>
                                <p:cTn id="67" presetID="1" presetClass="entr" presetSubtype="0" fill="hold" grpId="0" nodeType="afterEffect">
                                  <p:stCondLst>
                                    <p:cond delay="0"/>
                                  </p:stCondLst>
                                  <p:childTnLst>
                                    <p:set>
                                      <p:cBhvr>
                                        <p:cTn id="68" dur="1" fill="hold">
                                          <p:stCondLst>
                                            <p:cond delay="499"/>
                                          </p:stCondLst>
                                        </p:cTn>
                                        <p:tgtEl>
                                          <p:spTgt spid="47"/>
                                        </p:tgtEl>
                                        <p:attrNameLst>
                                          <p:attrName>style.visibility</p:attrName>
                                        </p:attrNameLst>
                                      </p:cBhvr>
                                      <p:to>
                                        <p:strVal val="visible"/>
                                      </p:to>
                                    </p:set>
                                  </p:childTnLst>
                                </p:cTn>
                              </p:par>
                            </p:childTnLst>
                          </p:cTn>
                        </p:par>
                        <p:par>
                          <p:cTn id="69" fill="hold">
                            <p:stCondLst>
                              <p:cond delay="10000"/>
                            </p:stCondLst>
                            <p:childTnLst>
                              <p:par>
                                <p:cTn id="70" presetID="1" presetClass="entr" presetSubtype="0" fill="hold" grpId="0" nodeType="afterEffect">
                                  <p:stCondLst>
                                    <p:cond delay="0"/>
                                  </p:stCondLst>
                                  <p:childTnLst>
                                    <p:set>
                                      <p:cBhvr>
                                        <p:cTn id="71" dur="1" fill="hold">
                                          <p:stCondLst>
                                            <p:cond delay="499"/>
                                          </p:stCondLst>
                                        </p:cTn>
                                        <p:tgtEl>
                                          <p:spTgt spid="48"/>
                                        </p:tgtEl>
                                        <p:attrNameLst>
                                          <p:attrName>style.visibility</p:attrName>
                                        </p:attrNameLst>
                                      </p:cBhvr>
                                      <p:to>
                                        <p:strVal val="visible"/>
                                      </p:to>
                                    </p:set>
                                  </p:childTnLst>
                                </p:cTn>
                              </p:par>
                            </p:childTnLst>
                          </p:cTn>
                        </p:par>
                        <p:par>
                          <p:cTn id="72" fill="hold">
                            <p:stCondLst>
                              <p:cond delay="10500"/>
                            </p:stCondLst>
                            <p:childTnLst>
                              <p:par>
                                <p:cTn id="73" presetID="1" presetClass="entr" presetSubtype="0" fill="hold" grpId="0" nodeType="afterEffect">
                                  <p:stCondLst>
                                    <p:cond delay="0"/>
                                  </p:stCondLst>
                                  <p:childTnLst>
                                    <p:set>
                                      <p:cBhvr>
                                        <p:cTn id="74" dur="1" fill="hold">
                                          <p:stCondLst>
                                            <p:cond delay="499"/>
                                          </p:stCondLst>
                                        </p:cTn>
                                        <p:tgtEl>
                                          <p:spTgt spid="49"/>
                                        </p:tgtEl>
                                        <p:attrNameLst>
                                          <p:attrName>style.visibility</p:attrName>
                                        </p:attrNameLst>
                                      </p:cBhvr>
                                      <p:to>
                                        <p:strVal val="visible"/>
                                      </p:to>
                                    </p:set>
                                  </p:childTnLst>
                                </p:cTn>
                              </p:par>
                            </p:childTnLst>
                          </p:cTn>
                        </p:par>
                        <p:par>
                          <p:cTn id="75" fill="hold">
                            <p:stCondLst>
                              <p:cond delay="11000"/>
                            </p:stCondLst>
                            <p:childTnLst>
                              <p:par>
                                <p:cTn id="76" presetID="1" presetClass="entr" presetSubtype="0" fill="hold" grpId="0" nodeType="afterEffect">
                                  <p:stCondLst>
                                    <p:cond delay="0"/>
                                  </p:stCondLst>
                                  <p:childTnLst>
                                    <p:set>
                                      <p:cBhvr>
                                        <p:cTn id="77" dur="1" fill="hold">
                                          <p:stCondLst>
                                            <p:cond delay="499"/>
                                          </p:stCondLst>
                                        </p:cTn>
                                        <p:tgtEl>
                                          <p:spTgt spid="50"/>
                                        </p:tgtEl>
                                        <p:attrNameLst>
                                          <p:attrName>style.visibility</p:attrName>
                                        </p:attrNameLst>
                                      </p:cBhvr>
                                      <p:to>
                                        <p:strVal val="visible"/>
                                      </p:to>
                                    </p:set>
                                  </p:childTnLst>
                                </p:cTn>
                              </p:par>
                            </p:childTnLst>
                          </p:cTn>
                        </p:par>
                        <p:par>
                          <p:cTn id="78" fill="hold">
                            <p:stCondLst>
                              <p:cond delay="11500"/>
                            </p:stCondLst>
                            <p:childTnLst>
                              <p:par>
                                <p:cTn id="79" presetID="1" presetClass="entr" presetSubtype="0" fill="hold" grpId="0" nodeType="afterEffect">
                                  <p:stCondLst>
                                    <p:cond delay="0"/>
                                  </p:stCondLst>
                                  <p:childTnLst>
                                    <p:set>
                                      <p:cBhvr>
                                        <p:cTn id="80" dur="1" fill="hold">
                                          <p:stCondLst>
                                            <p:cond delay="499"/>
                                          </p:stCondLst>
                                        </p:cTn>
                                        <p:tgtEl>
                                          <p:spTgt spid="51"/>
                                        </p:tgtEl>
                                        <p:attrNameLst>
                                          <p:attrName>style.visibility</p:attrName>
                                        </p:attrNameLst>
                                      </p:cBhvr>
                                      <p:to>
                                        <p:strVal val="visible"/>
                                      </p:to>
                                    </p:set>
                                  </p:childTnLst>
                                </p:cTn>
                              </p:par>
                            </p:childTnLst>
                          </p:cTn>
                        </p:par>
                        <p:par>
                          <p:cTn id="81" fill="hold">
                            <p:stCondLst>
                              <p:cond delay="12000"/>
                            </p:stCondLst>
                            <p:childTnLst>
                              <p:par>
                                <p:cTn id="82" presetID="1" presetClass="entr" presetSubtype="0" fill="hold" grpId="0" nodeType="afterEffect">
                                  <p:stCondLst>
                                    <p:cond delay="0"/>
                                  </p:stCondLst>
                                  <p:childTnLst>
                                    <p:set>
                                      <p:cBhvr>
                                        <p:cTn id="83" dur="1" fill="hold">
                                          <p:stCondLst>
                                            <p:cond delay="499"/>
                                          </p:stCondLst>
                                        </p:cTn>
                                        <p:tgtEl>
                                          <p:spTgt spid="52"/>
                                        </p:tgtEl>
                                        <p:attrNameLst>
                                          <p:attrName>style.visibility</p:attrName>
                                        </p:attrNameLst>
                                      </p:cBhvr>
                                      <p:to>
                                        <p:strVal val="visible"/>
                                      </p:to>
                                    </p:set>
                                  </p:childTnLst>
                                </p:cTn>
                              </p:par>
                            </p:childTnLst>
                          </p:cTn>
                        </p:par>
                        <p:par>
                          <p:cTn id="84" fill="hold">
                            <p:stCondLst>
                              <p:cond delay="12500"/>
                            </p:stCondLst>
                            <p:childTnLst>
                              <p:par>
                                <p:cTn id="85" presetID="1" presetClass="entr" presetSubtype="0" fill="hold" grpId="0" nodeType="afterEffect">
                                  <p:stCondLst>
                                    <p:cond delay="0"/>
                                  </p:stCondLst>
                                  <p:childTnLst>
                                    <p:set>
                                      <p:cBhvr>
                                        <p:cTn id="86" dur="1" fill="hold">
                                          <p:stCondLst>
                                            <p:cond delay="499"/>
                                          </p:stCondLst>
                                        </p:cTn>
                                        <p:tgtEl>
                                          <p:spTgt spid="53"/>
                                        </p:tgtEl>
                                        <p:attrNameLst>
                                          <p:attrName>style.visibility</p:attrName>
                                        </p:attrNameLst>
                                      </p:cBhvr>
                                      <p:to>
                                        <p:strVal val="visible"/>
                                      </p:to>
                                    </p:set>
                                  </p:childTnLst>
                                </p:cTn>
                              </p:par>
                            </p:childTnLst>
                          </p:cTn>
                        </p:par>
                        <p:par>
                          <p:cTn id="87" fill="hold">
                            <p:stCondLst>
                              <p:cond delay="13000"/>
                            </p:stCondLst>
                            <p:childTnLst>
                              <p:par>
                                <p:cTn id="88" presetID="1" presetClass="entr" presetSubtype="0" fill="hold" grpId="0" nodeType="afterEffect">
                                  <p:stCondLst>
                                    <p:cond delay="0"/>
                                  </p:stCondLst>
                                  <p:childTnLst>
                                    <p:set>
                                      <p:cBhvr>
                                        <p:cTn id="89" dur="1" fill="hold">
                                          <p:stCondLst>
                                            <p:cond delay="499"/>
                                          </p:stCondLst>
                                        </p:cTn>
                                        <p:tgtEl>
                                          <p:spTgt spid="54"/>
                                        </p:tgtEl>
                                        <p:attrNameLst>
                                          <p:attrName>style.visibility</p:attrName>
                                        </p:attrNameLst>
                                      </p:cBhvr>
                                      <p:to>
                                        <p:strVal val="visible"/>
                                      </p:to>
                                    </p:set>
                                  </p:childTnLst>
                                </p:cTn>
                              </p:par>
                            </p:childTnLst>
                          </p:cTn>
                        </p:par>
                        <p:par>
                          <p:cTn id="90" fill="hold">
                            <p:stCondLst>
                              <p:cond delay="13500"/>
                            </p:stCondLst>
                            <p:childTnLst>
                              <p:par>
                                <p:cTn id="91" presetID="1" presetClass="entr" presetSubtype="0" fill="hold" grpId="0" nodeType="afterEffect">
                                  <p:stCondLst>
                                    <p:cond delay="0"/>
                                  </p:stCondLst>
                                  <p:childTnLst>
                                    <p:set>
                                      <p:cBhvr>
                                        <p:cTn id="92" dur="1" fill="hold">
                                          <p:stCondLst>
                                            <p:cond delay="499"/>
                                          </p:stCondLst>
                                        </p:cTn>
                                        <p:tgtEl>
                                          <p:spTgt spid="55"/>
                                        </p:tgtEl>
                                        <p:attrNameLst>
                                          <p:attrName>style.visibility</p:attrName>
                                        </p:attrNameLst>
                                      </p:cBhvr>
                                      <p:to>
                                        <p:strVal val="visible"/>
                                      </p:to>
                                    </p:set>
                                  </p:childTnLst>
                                </p:cTn>
                              </p:par>
                            </p:childTnLst>
                          </p:cTn>
                        </p:par>
                        <p:par>
                          <p:cTn id="93" fill="hold">
                            <p:stCondLst>
                              <p:cond delay="14000"/>
                            </p:stCondLst>
                            <p:childTnLst>
                              <p:par>
                                <p:cTn id="94" presetID="1" presetClass="entr" presetSubtype="0" fill="hold" grpId="0" nodeType="afterEffect">
                                  <p:stCondLst>
                                    <p:cond delay="0"/>
                                  </p:stCondLst>
                                  <p:childTnLst>
                                    <p:set>
                                      <p:cBhvr>
                                        <p:cTn id="95" dur="1" fill="hold">
                                          <p:stCondLst>
                                            <p:cond delay="499"/>
                                          </p:stCondLst>
                                        </p:cTn>
                                        <p:tgtEl>
                                          <p:spTgt spid="56"/>
                                        </p:tgtEl>
                                        <p:attrNameLst>
                                          <p:attrName>style.visibility</p:attrName>
                                        </p:attrNameLst>
                                      </p:cBhvr>
                                      <p:to>
                                        <p:strVal val="visible"/>
                                      </p:to>
                                    </p:set>
                                  </p:childTnLst>
                                </p:cTn>
                              </p:par>
                            </p:childTnLst>
                          </p:cTn>
                        </p:par>
                        <p:par>
                          <p:cTn id="96" fill="hold">
                            <p:stCondLst>
                              <p:cond delay="14500"/>
                            </p:stCondLst>
                            <p:childTnLst>
                              <p:par>
                                <p:cTn id="97" presetID="1" presetClass="entr" presetSubtype="0" fill="hold" grpId="0" nodeType="afterEffect">
                                  <p:stCondLst>
                                    <p:cond delay="0"/>
                                  </p:stCondLst>
                                  <p:childTnLst>
                                    <p:set>
                                      <p:cBhvr>
                                        <p:cTn id="98" dur="1" fill="hold">
                                          <p:stCondLst>
                                            <p:cond delay="499"/>
                                          </p:stCondLst>
                                        </p:cTn>
                                        <p:tgtEl>
                                          <p:spTgt spid="57"/>
                                        </p:tgtEl>
                                        <p:attrNameLst>
                                          <p:attrName>style.visibility</p:attrName>
                                        </p:attrNameLst>
                                      </p:cBhvr>
                                      <p:to>
                                        <p:strVal val="visible"/>
                                      </p:to>
                                    </p:set>
                                  </p:childTnLst>
                                </p:cTn>
                              </p:par>
                            </p:childTnLst>
                          </p:cTn>
                        </p:par>
                        <p:par>
                          <p:cTn id="99" fill="hold">
                            <p:stCondLst>
                              <p:cond delay="15000"/>
                            </p:stCondLst>
                            <p:childTnLst>
                              <p:par>
                                <p:cTn id="100" presetID="1" presetClass="entr" presetSubtype="0" fill="hold" grpId="0" nodeType="afterEffect">
                                  <p:stCondLst>
                                    <p:cond delay="0"/>
                                  </p:stCondLst>
                                  <p:childTnLst>
                                    <p:set>
                                      <p:cBhvr>
                                        <p:cTn id="101" dur="1" fill="hold">
                                          <p:stCondLst>
                                            <p:cond delay="499"/>
                                          </p:stCondLst>
                                        </p:cTn>
                                        <p:tgtEl>
                                          <p:spTgt spid="58"/>
                                        </p:tgtEl>
                                        <p:attrNameLst>
                                          <p:attrName>style.visibility</p:attrName>
                                        </p:attrNameLst>
                                      </p:cBhvr>
                                      <p:to>
                                        <p:strVal val="visible"/>
                                      </p:to>
                                    </p:set>
                                  </p:childTnLst>
                                </p:cTn>
                              </p:par>
                            </p:childTnLst>
                          </p:cTn>
                        </p:par>
                        <p:par>
                          <p:cTn id="102" fill="hold">
                            <p:stCondLst>
                              <p:cond delay="15500"/>
                            </p:stCondLst>
                            <p:childTnLst>
                              <p:par>
                                <p:cTn id="103" presetID="1" presetClass="entr" presetSubtype="0" fill="hold" grpId="0" nodeType="afterEffect">
                                  <p:stCondLst>
                                    <p:cond delay="0"/>
                                  </p:stCondLst>
                                  <p:childTnLst>
                                    <p:set>
                                      <p:cBhvr>
                                        <p:cTn id="104" dur="1" fill="hold">
                                          <p:stCondLst>
                                            <p:cond delay="499"/>
                                          </p:stCondLst>
                                        </p:cTn>
                                        <p:tgtEl>
                                          <p:spTgt spid="59"/>
                                        </p:tgtEl>
                                        <p:attrNameLst>
                                          <p:attrName>style.visibility</p:attrName>
                                        </p:attrNameLst>
                                      </p:cBhvr>
                                      <p:to>
                                        <p:strVal val="visible"/>
                                      </p:to>
                                    </p:set>
                                  </p:childTnLst>
                                </p:cTn>
                              </p:par>
                            </p:childTnLst>
                          </p:cTn>
                        </p:par>
                        <p:par>
                          <p:cTn id="105" fill="hold">
                            <p:stCondLst>
                              <p:cond delay="16000"/>
                            </p:stCondLst>
                            <p:childTnLst>
                              <p:par>
                                <p:cTn id="106" presetID="1" presetClass="entr" presetSubtype="0" fill="hold" grpId="0" nodeType="afterEffect">
                                  <p:stCondLst>
                                    <p:cond delay="0"/>
                                  </p:stCondLst>
                                  <p:childTnLst>
                                    <p:set>
                                      <p:cBhvr>
                                        <p:cTn id="107" dur="1" fill="hold">
                                          <p:stCondLst>
                                            <p:cond delay="499"/>
                                          </p:stCondLst>
                                        </p:cTn>
                                        <p:tgtEl>
                                          <p:spTgt spid="60"/>
                                        </p:tgtEl>
                                        <p:attrNameLst>
                                          <p:attrName>style.visibility</p:attrName>
                                        </p:attrNameLst>
                                      </p:cBhvr>
                                      <p:to>
                                        <p:strVal val="visible"/>
                                      </p:to>
                                    </p:set>
                                  </p:childTnLst>
                                </p:cTn>
                              </p:par>
                            </p:childTnLst>
                          </p:cTn>
                        </p:par>
                        <p:par>
                          <p:cTn id="108" fill="hold">
                            <p:stCondLst>
                              <p:cond delay="16500"/>
                            </p:stCondLst>
                            <p:childTnLst>
                              <p:par>
                                <p:cTn id="109" presetID="1" presetClass="entr" presetSubtype="0" fill="hold" grpId="0" nodeType="afterEffect">
                                  <p:stCondLst>
                                    <p:cond delay="0"/>
                                  </p:stCondLst>
                                  <p:childTnLst>
                                    <p:set>
                                      <p:cBhvr>
                                        <p:cTn id="110" dur="1" fill="hold">
                                          <p:stCondLst>
                                            <p:cond delay="499"/>
                                          </p:stCondLst>
                                        </p:cTn>
                                        <p:tgtEl>
                                          <p:spTgt spid="61"/>
                                        </p:tgtEl>
                                        <p:attrNameLst>
                                          <p:attrName>style.visibility</p:attrName>
                                        </p:attrNameLst>
                                      </p:cBhvr>
                                      <p:to>
                                        <p:strVal val="visible"/>
                                      </p:to>
                                    </p:set>
                                  </p:childTnLst>
                                </p:cTn>
                              </p:par>
                            </p:childTnLst>
                          </p:cTn>
                        </p:par>
                        <p:par>
                          <p:cTn id="111" fill="hold">
                            <p:stCondLst>
                              <p:cond delay="17000"/>
                            </p:stCondLst>
                            <p:childTnLst>
                              <p:par>
                                <p:cTn id="112" presetID="1" presetClass="entr" presetSubtype="0" fill="hold" grpId="0" nodeType="afterEffect">
                                  <p:stCondLst>
                                    <p:cond delay="0"/>
                                  </p:stCondLst>
                                  <p:childTnLst>
                                    <p:set>
                                      <p:cBhvr>
                                        <p:cTn id="113" dur="1" fill="hold">
                                          <p:stCondLst>
                                            <p:cond delay="499"/>
                                          </p:stCondLst>
                                        </p:cTn>
                                        <p:tgtEl>
                                          <p:spTgt spid="62"/>
                                        </p:tgtEl>
                                        <p:attrNameLst>
                                          <p:attrName>style.visibility</p:attrName>
                                        </p:attrNameLst>
                                      </p:cBhvr>
                                      <p:to>
                                        <p:strVal val="visible"/>
                                      </p:to>
                                    </p:set>
                                  </p:childTnLst>
                                </p:cTn>
                              </p:par>
                            </p:childTnLst>
                          </p:cTn>
                        </p:par>
                        <p:par>
                          <p:cTn id="114" fill="hold">
                            <p:stCondLst>
                              <p:cond delay="17500"/>
                            </p:stCondLst>
                            <p:childTnLst>
                              <p:par>
                                <p:cTn id="115" presetID="1" presetClass="entr" presetSubtype="0" fill="hold" grpId="0" nodeType="afterEffect">
                                  <p:stCondLst>
                                    <p:cond delay="0"/>
                                  </p:stCondLst>
                                  <p:childTnLst>
                                    <p:set>
                                      <p:cBhvr>
                                        <p:cTn id="116" dur="1" fill="hold">
                                          <p:stCondLst>
                                            <p:cond delay="499"/>
                                          </p:stCondLst>
                                        </p:cTn>
                                        <p:tgtEl>
                                          <p:spTgt spid="63"/>
                                        </p:tgtEl>
                                        <p:attrNameLst>
                                          <p:attrName>style.visibility</p:attrName>
                                        </p:attrNameLst>
                                      </p:cBhvr>
                                      <p:to>
                                        <p:strVal val="visible"/>
                                      </p:to>
                                    </p:set>
                                  </p:childTnLst>
                                </p:cTn>
                              </p:par>
                            </p:childTnLst>
                          </p:cTn>
                        </p:par>
                        <p:par>
                          <p:cTn id="117" fill="hold">
                            <p:stCondLst>
                              <p:cond delay="18000"/>
                            </p:stCondLst>
                            <p:childTnLst>
                              <p:par>
                                <p:cTn id="118" presetID="1" presetClass="entr" presetSubtype="0" fill="hold" grpId="0" nodeType="afterEffect">
                                  <p:stCondLst>
                                    <p:cond delay="0"/>
                                  </p:stCondLst>
                                  <p:childTnLst>
                                    <p:set>
                                      <p:cBhvr>
                                        <p:cTn id="119" dur="1" fill="hold">
                                          <p:stCondLst>
                                            <p:cond delay="499"/>
                                          </p:stCondLst>
                                        </p:cTn>
                                        <p:tgtEl>
                                          <p:spTgt spid="64"/>
                                        </p:tgtEl>
                                        <p:attrNameLst>
                                          <p:attrName>style.visibility</p:attrName>
                                        </p:attrNameLst>
                                      </p:cBhvr>
                                      <p:to>
                                        <p:strVal val="visible"/>
                                      </p:to>
                                    </p:set>
                                  </p:childTnLst>
                                </p:cTn>
                              </p:par>
                            </p:childTnLst>
                          </p:cTn>
                        </p:par>
                        <p:par>
                          <p:cTn id="120" fill="hold">
                            <p:stCondLst>
                              <p:cond delay="18500"/>
                            </p:stCondLst>
                            <p:childTnLst>
                              <p:par>
                                <p:cTn id="121" presetID="1" presetClass="entr" presetSubtype="0" fill="hold" grpId="0" nodeType="afterEffect">
                                  <p:stCondLst>
                                    <p:cond delay="0"/>
                                  </p:stCondLst>
                                  <p:childTnLst>
                                    <p:set>
                                      <p:cBhvr>
                                        <p:cTn id="122" dur="1" fill="hold">
                                          <p:stCondLst>
                                            <p:cond delay="499"/>
                                          </p:stCondLst>
                                        </p:cTn>
                                        <p:tgtEl>
                                          <p:spTgt spid="65"/>
                                        </p:tgtEl>
                                        <p:attrNameLst>
                                          <p:attrName>style.visibility</p:attrName>
                                        </p:attrNameLst>
                                      </p:cBhvr>
                                      <p:to>
                                        <p:strVal val="visible"/>
                                      </p:to>
                                    </p:set>
                                  </p:childTnLst>
                                </p:cTn>
                              </p:par>
                            </p:childTnLst>
                          </p:cTn>
                        </p:par>
                        <p:par>
                          <p:cTn id="123" fill="hold">
                            <p:stCondLst>
                              <p:cond delay="19000"/>
                            </p:stCondLst>
                            <p:childTnLst>
                              <p:par>
                                <p:cTn id="124" presetID="1" presetClass="entr" presetSubtype="0" fill="hold" grpId="0" nodeType="afterEffect">
                                  <p:stCondLst>
                                    <p:cond delay="0"/>
                                  </p:stCondLst>
                                  <p:childTnLst>
                                    <p:set>
                                      <p:cBhvr>
                                        <p:cTn id="125" dur="1" fill="hold">
                                          <p:stCondLst>
                                            <p:cond delay="499"/>
                                          </p:stCondLst>
                                        </p:cTn>
                                        <p:tgtEl>
                                          <p:spTgt spid="66"/>
                                        </p:tgtEl>
                                        <p:attrNameLst>
                                          <p:attrName>style.visibility</p:attrName>
                                        </p:attrNameLst>
                                      </p:cBhvr>
                                      <p:to>
                                        <p:strVal val="visible"/>
                                      </p:to>
                                    </p:set>
                                  </p:childTnLst>
                                </p:cTn>
                              </p:par>
                            </p:childTnLst>
                          </p:cTn>
                        </p:par>
                        <p:par>
                          <p:cTn id="126" fill="hold">
                            <p:stCondLst>
                              <p:cond delay="19500"/>
                            </p:stCondLst>
                            <p:childTnLst>
                              <p:par>
                                <p:cTn id="127" presetID="1" presetClass="entr" presetSubtype="0" fill="hold" grpId="0" nodeType="afterEffect">
                                  <p:stCondLst>
                                    <p:cond delay="0"/>
                                  </p:stCondLst>
                                  <p:childTnLst>
                                    <p:set>
                                      <p:cBhvr>
                                        <p:cTn id="128" dur="1" fill="hold">
                                          <p:stCondLst>
                                            <p:cond delay="499"/>
                                          </p:stCondLst>
                                        </p:cTn>
                                        <p:tgtEl>
                                          <p:spTgt spid="67"/>
                                        </p:tgtEl>
                                        <p:attrNameLst>
                                          <p:attrName>style.visibility</p:attrName>
                                        </p:attrNameLst>
                                      </p:cBhvr>
                                      <p:to>
                                        <p:strVal val="visible"/>
                                      </p:to>
                                    </p:set>
                                  </p:childTnLst>
                                </p:cTn>
                              </p:par>
                            </p:childTnLst>
                          </p:cTn>
                        </p:par>
                        <p:par>
                          <p:cTn id="129" fill="hold">
                            <p:stCondLst>
                              <p:cond delay="20000"/>
                            </p:stCondLst>
                            <p:childTnLst>
                              <p:par>
                                <p:cTn id="130" presetID="1" presetClass="entr" presetSubtype="0" fill="hold" grpId="0" nodeType="afterEffect">
                                  <p:stCondLst>
                                    <p:cond delay="0"/>
                                  </p:stCondLst>
                                  <p:childTnLst>
                                    <p:set>
                                      <p:cBhvr>
                                        <p:cTn id="131" dur="1" fill="hold">
                                          <p:stCondLst>
                                            <p:cond delay="499"/>
                                          </p:stCondLst>
                                        </p:cTn>
                                        <p:tgtEl>
                                          <p:spTgt spid="68"/>
                                        </p:tgtEl>
                                        <p:attrNameLst>
                                          <p:attrName>style.visibility</p:attrName>
                                        </p:attrNameLst>
                                      </p:cBhvr>
                                      <p:to>
                                        <p:strVal val="visible"/>
                                      </p:to>
                                    </p:set>
                                  </p:childTnLst>
                                </p:cTn>
                              </p:par>
                            </p:childTnLst>
                          </p:cTn>
                        </p:par>
                        <p:par>
                          <p:cTn id="132" fill="hold">
                            <p:stCondLst>
                              <p:cond delay="20500"/>
                            </p:stCondLst>
                            <p:childTnLst>
                              <p:par>
                                <p:cTn id="133" presetID="1" presetClass="entr" presetSubtype="0" fill="hold" grpId="0" nodeType="afterEffect">
                                  <p:stCondLst>
                                    <p:cond delay="0"/>
                                  </p:stCondLst>
                                  <p:childTnLst>
                                    <p:set>
                                      <p:cBhvr>
                                        <p:cTn id="134" dur="1" fill="hold">
                                          <p:stCondLst>
                                            <p:cond delay="499"/>
                                          </p:stCondLst>
                                        </p:cTn>
                                        <p:tgtEl>
                                          <p:spTgt spid="69"/>
                                        </p:tgtEl>
                                        <p:attrNameLst>
                                          <p:attrName>style.visibility</p:attrName>
                                        </p:attrNameLst>
                                      </p:cBhvr>
                                      <p:to>
                                        <p:strVal val="visible"/>
                                      </p:to>
                                    </p:set>
                                  </p:childTnLst>
                                </p:cTn>
                              </p:par>
                            </p:childTnLst>
                          </p:cTn>
                        </p:par>
                        <p:par>
                          <p:cTn id="135" fill="hold">
                            <p:stCondLst>
                              <p:cond delay="21000"/>
                            </p:stCondLst>
                            <p:childTnLst>
                              <p:par>
                                <p:cTn id="136" presetID="1" presetClass="entr" presetSubtype="0" fill="hold" grpId="0" nodeType="afterEffect">
                                  <p:stCondLst>
                                    <p:cond delay="0"/>
                                  </p:stCondLst>
                                  <p:childTnLst>
                                    <p:set>
                                      <p:cBhvr>
                                        <p:cTn id="137" dur="1" fill="hold">
                                          <p:stCondLst>
                                            <p:cond delay="499"/>
                                          </p:stCondLst>
                                        </p:cTn>
                                        <p:tgtEl>
                                          <p:spTgt spid="70"/>
                                        </p:tgtEl>
                                        <p:attrNameLst>
                                          <p:attrName>style.visibility</p:attrName>
                                        </p:attrNameLst>
                                      </p:cBhvr>
                                      <p:to>
                                        <p:strVal val="visible"/>
                                      </p:to>
                                    </p:set>
                                  </p:childTnLst>
                                </p:cTn>
                              </p:par>
                            </p:childTnLst>
                          </p:cTn>
                        </p:par>
                        <p:par>
                          <p:cTn id="138" fill="hold">
                            <p:stCondLst>
                              <p:cond delay="21500"/>
                            </p:stCondLst>
                            <p:childTnLst>
                              <p:par>
                                <p:cTn id="139" presetID="1" presetClass="entr" presetSubtype="0" fill="hold" grpId="0" nodeType="afterEffect">
                                  <p:stCondLst>
                                    <p:cond delay="0"/>
                                  </p:stCondLst>
                                  <p:childTnLst>
                                    <p:set>
                                      <p:cBhvr>
                                        <p:cTn id="140" dur="1" fill="hold">
                                          <p:stCondLst>
                                            <p:cond delay="499"/>
                                          </p:stCondLst>
                                        </p:cTn>
                                        <p:tgtEl>
                                          <p:spTgt spid="71"/>
                                        </p:tgtEl>
                                        <p:attrNameLst>
                                          <p:attrName>style.visibility</p:attrName>
                                        </p:attrNameLst>
                                      </p:cBhvr>
                                      <p:to>
                                        <p:strVal val="visible"/>
                                      </p:to>
                                    </p:set>
                                  </p:childTnLst>
                                </p:cTn>
                              </p:par>
                            </p:childTnLst>
                          </p:cTn>
                        </p:par>
                        <p:par>
                          <p:cTn id="141" fill="hold">
                            <p:stCondLst>
                              <p:cond delay="22000"/>
                            </p:stCondLst>
                            <p:childTnLst>
                              <p:par>
                                <p:cTn id="142" presetID="1" presetClass="entr" presetSubtype="0" fill="hold" grpId="0" nodeType="afterEffect">
                                  <p:stCondLst>
                                    <p:cond delay="0"/>
                                  </p:stCondLst>
                                  <p:childTnLst>
                                    <p:set>
                                      <p:cBhvr>
                                        <p:cTn id="143" dur="1" fill="hold">
                                          <p:stCondLst>
                                            <p:cond delay="499"/>
                                          </p:stCondLst>
                                        </p:cTn>
                                        <p:tgtEl>
                                          <p:spTgt spid="72"/>
                                        </p:tgtEl>
                                        <p:attrNameLst>
                                          <p:attrName>style.visibility</p:attrName>
                                        </p:attrNameLst>
                                      </p:cBhvr>
                                      <p:to>
                                        <p:strVal val="visible"/>
                                      </p:to>
                                    </p:set>
                                  </p:childTnLst>
                                </p:cTn>
                              </p:par>
                            </p:childTnLst>
                          </p:cTn>
                        </p:par>
                        <p:par>
                          <p:cTn id="144" fill="hold">
                            <p:stCondLst>
                              <p:cond delay="22500"/>
                            </p:stCondLst>
                            <p:childTnLst>
                              <p:par>
                                <p:cTn id="145" presetID="1" presetClass="entr" presetSubtype="0" fill="hold" grpId="0" nodeType="afterEffect">
                                  <p:stCondLst>
                                    <p:cond delay="0"/>
                                  </p:stCondLst>
                                  <p:childTnLst>
                                    <p:set>
                                      <p:cBhvr>
                                        <p:cTn id="146" dur="1" fill="hold">
                                          <p:stCondLst>
                                            <p:cond delay="499"/>
                                          </p:stCondLst>
                                        </p:cTn>
                                        <p:tgtEl>
                                          <p:spTgt spid="7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utoUpdateAnimBg="0"/>
      <p:bldP spid="27" grpId="0" animBg="1"/>
      <p:bldP spid="28" grpId="0" animBg="1"/>
      <p:bldP spid="29" grpId="0" animBg="1"/>
      <p:bldP spid="30" grpId="0" animBg="1"/>
      <p:bldP spid="31" grpId="0" animBg="1"/>
      <p:bldP spid="33" grpId="0" animBg="1"/>
      <p:bldP spid="34" grpId="0" animBg="1"/>
      <p:bldP spid="35" grpId="0" autoUpdateAnimBg="0"/>
      <p:bldP spid="36" grpId="0" animBg="1" autoUpdateAnimBg="0"/>
      <p:bldP spid="37" grpId="0" animBg="1"/>
      <p:bldP spid="38" grpId="0" animBg="1" autoUpdateAnimBg="0"/>
      <p:bldP spid="39" grpId="0" animBg="1"/>
      <p:bldP spid="40" grpId="0" animBg="1" autoUpdateAnimBg="0"/>
      <p:bldP spid="41" grpId="0" animBg="1"/>
      <p:bldP spid="42" grpId="0" animBg="1"/>
      <p:bldP spid="43" grpId="0" animBg="1"/>
      <p:bldP spid="44" grpId="0" animBg="1"/>
      <p:bldP spid="45" grpId="0" animBg="1"/>
      <p:bldP spid="46" grpId="0" animBg="1" autoUpdateAnimBg="0"/>
      <p:bldP spid="47" grpId="0" animBg="1"/>
      <p:bldP spid="48" grpId="0" animBg="1"/>
      <p:bldP spid="49" grpId="0" animBg="1"/>
      <p:bldP spid="50" grpId="0" animBg="1" autoUpdateAnimBg="0"/>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utoUpdateAnimBg="0"/>
      <p:bldP spid="64" grpId="0" autoUpdateAnimBg="0"/>
      <p:bldP spid="65" grpId="0" autoUpdateAnimBg="0"/>
      <p:bldP spid="66" grpId="0" autoUpdateAnimBg="0"/>
      <p:bldP spid="67" grpId="0" autoUpdateAnimBg="0"/>
      <p:bldP spid="68" grpId="0" autoUpdateAnimBg="0"/>
      <p:bldP spid="69" grpId="0" autoUpdateAnimBg="0"/>
      <p:bldP spid="70" grpId="0" autoUpdateAnimBg="0"/>
      <p:bldP spid="71" grpId="0" autoUpdateAnimBg="0"/>
      <p:bldP spid="72" grpId="0" autoUpdateAnimBg="0"/>
      <p:bldP spid="73" grpId="0" autoUpdateAnimBg="0"/>
      <p:bldP spid="74" grpId="0"/>
      <p:bldP spid="7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a:extLst>
              <a:ext uri="{FF2B5EF4-FFF2-40B4-BE49-F238E27FC236}">
                <a16:creationId xmlns:a16="http://schemas.microsoft.com/office/drawing/2014/main" xmlns="" id="{13EAB9A9-B1AC-42B7-89BE-DB779B90F8E9}"/>
              </a:ext>
            </a:extLst>
          </p:cNvPr>
          <p:cNvSpPr>
            <a:spLocks noGrp="1" noChangeArrowheads="1"/>
          </p:cNvSpPr>
          <p:nvPr>
            <p:ph type="body" idx="1"/>
          </p:nvPr>
        </p:nvSpPr>
        <p:spPr>
          <a:xfrm>
            <a:off x="1439421" y="1250726"/>
            <a:ext cx="8424862" cy="4114800"/>
          </a:xfrm>
        </p:spPr>
        <p:txBody>
          <a:bodyPr/>
          <a:lstStyle/>
          <a:p>
            <a:pPr marL="609600" indent="-609600">
              <a:lnSpc>
                <a:spcPct val="150000"/>
              </a:lnSpc>
            </a:pPr>
            <a:r>
              <a:rPr lang="zh-CN" altLang="en-US" sz="2800" b="0" dirty="0"/>
              <a:t>顺序查找</a:t>
            </a:r>
            <a:r>
              <a:rPr lang="en-US" altLang="zh-CN" sz="2800" b="0" dirty="0"/>
              <a:t>n</a:t>
            </a:r>
            <a:r>
              <a:rPr lang="zh-CN" altLang="en-US" sz="2800" b="0" dirty="0"/>
              <a:t>个元素的顺序表，若查找成功，则比较关键字的次数最多为</a:t>
            </a:r>
            <a:r>
              <a:rPr lang="zh-CN" altLang="en-US" sz="2800" b="0" u="sng" dirty="0"/>
              <a:t>        </a:t>
            </a:r>
            <a:r>
              <a:rPr lang="zh-CN" altLang="en-US" sz="2800" b="0" dirty="0"/>
              <a:t>次；当使用监视哨时，若查找失败，则比较关键字的次数为</a:t>
            </a:r>
            <a:r>
              <a:rPr lang="zh-CN" altLang="en-US" sz="2800" b="0" u="sng" dirty="0"/>
              <a:t>         </a:t>
            </a:r>
            <a:r>
              <a:rPr lang="zh-CN" altLang="en-US" sz="2800" b="0" dirty="0"/>
              <a:t>次；</a:t>
            </a:r>
          </a:p>
          <a:p>
            <a:pPr marL="609600" indent="-609600">
              <a:lnSpc>
                <a:spcPct val="150000"/>
              </a:lnSpc>
            </a:pPr>
            <a:r>
              <a:rPr lang="zh-CN" altLang="en-US" sz="2800" b="0" dirty="0"/>
              <a:t>在有序表</a:t>
            </a:r>
            <a:r>
              <a:rPr lang="en-US" altLang="zh-CN" sz="2800" b="0" dirty="0"/>
              <a:t>A[1..12]</a:t>
            </a:r>
            <a:r>
              <a:rPr lang="zh-CN" altLang="en-US" sz="2800" b="0" dirty="0"/>
              <a:t>中，采用折半查找算法查等于</a:t>
            </a:r>
            <a:r>
              <a:rPr lang="en-US" altLang="zh-CN" sz="2800" b="0" dirty="0"/>
              <a:t>A[12]</a:t>
            </a:r>
            <a:r>
              <a:rPr lang="zh-CN" altLang="en-US" sz="2800" b="0" dirty="0"/>
              <a:t>的元素，所比较的元素下标依次为 </a:t>
            </a:r>
            <a:r>
              <a:rPr lang="zh-CN" altLang="en-US" sz="2800" b="0" u="sng" dirty="0"/>
              <a:t>        </a:t>
            </a:r>
          </a:p>
          <a:p>
            <a:pPr marL="609600" indent="-609600">
              <a:lnSpc>
                <a:spcPct val="150000"/>
              </a:lnSpc>
            </a:pPr>
            <a:r>
              <a:rPr lang="zh-CN" altLang="en-US" sz="2800" b="0" dirty="0"/>
              <a:t>构造</a:t>
            </a:r>
            <a:r>
              <a:rPr lang="en-US" altLang="zh-CN" sz="2800" b="0" dirty="0"/>
              <a:t>Hash</a:t>
            </a:r>
            <a:r>
              <a:rPr lang="zh-CN" altLang="en-US" sz="2800" b="0" dirty="0"/>
              <a:t>表中，处理冲突的办法有</a:t>
            </a:r>
            <a:r>
              <a:rPr lang="zh-CN" altLang="en-US" sz="2800" b="0" u="sng" dirty="0"/>
              <a:t>              </a:t>
            </a:r>
            <a:r>
              <a:rPr lang="zh-CN" altLang="en-US" sz="2800" b="0" dirty="0"/>
              <a:t> 、</a:t>
            </a:r>
            <a:r>
              <a:rPr lang="zh-CN" altLang="en-US" sz="2800" b="0" u="sng" dirty="0"/>
              <a:t> </a:t>
            </a:r>
            <a:r>
              <a:rPr lang="zh-CN" altLang="en-US" sz="2800" b="0" dirty="0"/>
              <a:t>               、</a:t>
            </a:r>
            <a:r>
              <a:rPr lang="zh-CN" altLang="en-US" sz="2800" b="0" u="sng" dirty="0"/>
              <a:t>           </a:t>
            </a:r>
            <a:r>
              <a:rPr lang="zh-CN" altLang="en-US" sz="2800" b="0" dirty="0"/>
              <a:t> 、 以及建立一个公共溢出区等方法。         </a:t>
            </a:r>
          </a:p>
        </p:txBody>
      </p:sp>
      <p:sp>
        <p:nvSpPr>
          <p:cNvPr id="268292" name="Rectangle 4">
            <a:extLst>
              <a:ext uri="{FF2B5EF4-FFF2-40B4-BE49-F238E27FC236}">
                <a16:creationId xmlns:a16="http://schemas.microsoft.com/office/drawing/2014/main" xmlns="" id="{1E7D05DA-5E6D-4571-A9CB-66F8CE1D75EE}"/>
              </a:ext>
            </a:extLst>
          </p:cNvPr>
          <p:cNvSpPr>
            <a:spLocks noChangeArrowheads="1"/>
          </p:cNvSpPr>
          <p:nvPr/>
        </p:nvSpPr>
        <p:spPr bwMode="auto">
          <a:xfrm>
            <a:off x="8200042" y="4191224"/>
            <a:ext cx="10701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solidFill>
                  <a:srgbClr val="FF0000"/>
                </a:solidFill>
              </a:rPr>
              <a:t> </a:t>
            </a:r>
            <a:r>
              <a:rPr lang="en-US" altLang="zh-CN" u="sng" dirty="0">
                <a:solidFill>
                  <a:srgbClr val="FF0000"/>
                </a:solidFill>
              </a:rPr>
              <a:t>6,9,11,12</a:t>
            </a:r>
            <a:r>
              <a:rPr lang="en-US" altLang="zh-CN" dirty="0">
                <a:solidFill>
                  <a:srgbClr val="FF0000"/>
                </a:solidFill>
              </a:rPr>
              <a:t> </a:t>
            </a:r>
          </a:p>
        </p:txBody>
      </p:sp>
      <p:sp>
        <p:nvSpPr>
          <p:cNvPr id="268293" name="Text Box 5">
            <a:extLst>
              <a:ext uri="{FF2B5EF4-FFF2-40B4-BE49-F238E27FC236}">
                <a16:creationId xmlns:a16="http://schemas.microsoft.com/office/drawing/2014/main" xmlns="" id="{BADA133F-6DA5-4E96-804E-E99833184A8F}"/>
              </a:ext>
            </a:extLst>
          </p:cNvPr>
          <p:cNvSpPr txBox="1">
            <a:spLocks noChangeArrowheads="1"/>
          </p:cNvSpPr>
          <p:nvPr/>
        </p:nvSpPr>
        <p:spPr bwMode="auto">
          <a:xfrm>
            <a:off x="5493194" y="2028123"/>
            <a:ext cx="504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FF0000"/>
                </a:solidFill>
              </a:rPr>
              <a:t>n</a:t>
            </a:r>
          </a:p>
        </p:txBody>
      </p:sp>
      <p:sp>
        <p:nvSpPr>
          <p:cNvPr id="268294" name="Text Box 6">
            <a:extLst>
              <a:ext uri="{FF2B5EF4-FFF2-40B4-BE49-F238E27FC236}">
                <a16:creationId xmlns:a16="http://schemas.microsoft.com/office/drawing/2014/main" xmlns="" id="{2594CCEA-36BB-47F0-A7BD-2A123F5AA674}"/>
              </a:ext>
            </a:extLst>
          </p:cNvPr>
          <p:cNvSpPr txBox="1">
            <a:spLocks noChangeArrowheads="1"/>
          </p:cNvSpPr>
          <p:nvPr/>
        </p:nvSpPr>
        <p:spPr bwMode="auto">
          <a:xfrm>
            <a:off x="7942931" y="2536309"/>
            <a:ext cx="7921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FF0000"/>
                </a:solidFill>
              </a:rPr>
              <a:t>n+1</a:t>
            </a:r>
          </a:p>
        </p:txBody>
      </p:sp>
      <p:sp>
        <p:nvSpPr>
          <p:cNvPr id="6" name="Rectangle 2">
            <a:extLst>
              <a:ext uri="{FF2B5EF4-FFF2-40B4-BE49-F238E27FC236}">
                <a16:creationId xmlns:a16="http://schemas.microsoft.com/office/drawing/2014/main" xmlns="" id="{DA588495-46C7-4EE1-B219-487ECD4CE2A3}"/>
              </a:ext>
            </a:extLst>
          </p:cNvPr>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习题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Effect transition="in" filter="wipe(down)">
                                      <p:cBhvr>
                                        <p:cTn id="7" dur="500"/>
                                        <p:tgtEl>
                                          <p:spTgt spid="268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8294"/>
                                        </p:tgtEl>
                                        <p:attrNameLst>
                                          <p:attrName>style.visibility</p:attrName>
                                        </p:attrNameLst>
                                      </p:cBhvr>
                                      <p:to>
                                        <p:strVal val="visible"/>
                                      </p:to>
                                    </p:set>
                                    <p:animEffect transition="in" filter="wipe(down)">
                                      <p:cBhvr>
                                        <p:cTn id="12" dur="500"/>
                                        <p:tgtEl>
                                          <p:spTgt spid="268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8292"/>
                                        </p:tgtEl>
                                        <p:attrNameLst>
                                          <p:attrName>style.visibility</p:attrName>
                                        </p:attrNameLst>
                                      </p:cBhvr>
                                      <p:to>
                                        <p:strVal val="visible"/>
                                      </p:to>
                                    </p:set>
                                    <p:animEffect transition="in" filter="wipe(down)">
                                      <p:cBhvr>
                                        <p:cTn id="17" dur="2000"/>
                                        <p:tgtEl>
                                          <p:spTgt spid="26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p:bldP spid="268293" grpId="0"/>
      <p:bldP spid="268294"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a:extLst>
              <a:ext uri="{FF2B5EF4-FFF2-40B4-BE49-F238E27FC236}">
                <a16:creationId xmlns:a16="http://schemas.microsoft.com/office/drawing/2014/main" xmlns="" id="{E2AC3A1A-FF52-470C-BD1E-11553BA4622B}"/>
              </a:ext>
            </a:extLst>
          </p:cNvPr>
          <p:cNvSpPr>
            <a:spLocks noGrp="1" noChangeArrowheads="1"/>
          </p:cNvSpPr>
          <p:nvPr>
            <p:ph type="body" idx="1"/>
          </p:nvPr>
        </p:nvSpPr>
        <p:spPr>
          <a:xfrm>
            <a:off x="1406580" y="1698220"/>
            <a:ext cx="9066490" cy="4114800"/>
          </a:xfrm>
        </p:spPr>
        <p:txBody>
          <a:bodyPr/>
          <a:lstStyle/>
          <a:p>
            <a:pPr marL="990600" lvl="1" indent="-533400">
              <a:lnSpc>
                <a:spcPct val="150000"/>
              </a:lnSpc>
            </a:pPr>
            <a:r>
              <a:rPr lang="zh-CN" altLang="en-US" sz="2400" b="0" dirty="0"/>
              <a:t>向二叉排序树插入一个新结点时，新结点一定成为二叉排序树的一个叶子结点。                               （      ）</a:t>
            </a:r>
          </a:p>
          <a:p>
            <a:pPr marL="990600" lvl="1" indent="-533400">
              <a:lnSpc>
                <a:spcPct val="150000"/>
              </a:lnSpc>
            </a:pPr>
            <a:r>
              <a:rPr lang="zh-CN" altLang="en-US" sz="2400" b="0" dirty="0"/>
              <a:t>对无序表用折半查找比顺序查找快。    （    ）</a:t>
            </a:r>
            <a:r>
              <a:rPr lang="zh-CN" altLang="en-US" sz="2000" b="0" dirty="0"/>
              <a:t> </a:t>
            </a:r>
          </a:p>
          <a:p>
            <a:pPr marL="990600" lvl="1" indent="-533400">
              <a:lnSpc>
                <a:spcPct val="150000"/>
              </a:lnSpc>
            </a:pPr>
            <a:r>
              <a:rPr lang="zh-CN" altLang="en-US" sz="2400" b="0" dirty="0"/>
              <a:t>“顺序查找法”是指在顺序表上进行查找的方法。              （     ） </a:t>
            </a:r>
          </a:p>
        </p:txBody>
      </p:sp>
      <p:sp>
        <p:nvSpPr>
          <p:cNvPr id="269316" name="Text Box 4">
            <a:extLst>
              <a:ext uri="{FF2B5EF4-FFF2-40B4-BE49-F238E27FC236}">
                <a16:creationId xmlns:a16="http://schemas.microsoft.com/office/drawing/2014/main" xmlns="" id="{7A7E229B-17D4-45F0-B517-D554A25766E2}"/>
              </a:ext>
            </a:extLst>
          </p:cNvPr>
          <p:cNvSpPr txBox="1">
            <a:spLocks noChangeArrowheads="1"/>
          </p:cNvSpPr>
          <p:nvPr/>
        </p:nvSpPr>
        <p:spPr bwMode="auto">
          <a:xfrm>
            <a:off x="7887467" y="2638664"/>
            <a:ext cx="42703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t> </a:t>
            </a:r>
            <a:r>
              <a:rPr lang="en-US" altLang="zh-CN" sz="3200" b="1" dirty="0">
                <a:solidFill>
                  <a:srgbClr val="FF0000"/>
                </a:solidFill>
                <a:sym typeface="Symbol" panose="05050102010706020507" pitchFamily="18" charset="2"/>
              </a:rPr>
              <a:t></a:t>
            </a:r>
            <a:endParaRPr lang="en-US" altLang="zh-CN" b="1" dirty="0">
              <a:solidFill>
                <a:srgbClr val="FF0000"/>
              </a:solidFill>
              <a:sym typeface="Symbol" panose="05050102010706020507" pitchFamily="18" charset="2"/>
            </a:endParaRPr>
          </a:p>
        </p:txBody>
      </p:sp>
      <p:sp>
        <p:nvSpPr>
          <p:cNvPr id="269317" name="Text Box 5">
            <a:extLst>
              <a:ext uri="{FF2B5EF4-FFF2-40B4-BE49-F238E27FC236}">
                <a16:creationId xmlns:a16="http://schemas.microsoft.com/office/drawing/2014/main" xmlns="" id="{493CE60F-8520-413D-8FF9-2957D06A9C67}"/>
              </a:ext>
            </a:extLst>
          </p:cNvPr>
          <p:cNvSpPr txBox="1">
            <a:spLocks noChangeArrowheads="1"/>
          </p:cNvSpPr>
          <p:nvPr/>
        </p:nvSpPr>
        <p:spPr bwMode="auto">
          <a:xfrm>
            <a:off x="2821172" y="3869770"/>
            <a:ext cx="42703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t> </a:t>
            </a:r>
            <a:r>
              <a:rPr lang="en-US" altLang="zh-CN" sz="2800" b="1" dirty="0">
                <a:solidFill>
                  <a:srgbClr val="FF0000"/>
                </a:solidFill>
                <a:sym typeface="Symbol" panose="05050102010706020507" pitchFamily="18" charset="2"/>
              </a:rPr>
              <a:t></a:t>
            </a:r>
            <a:endParaRPr lang="en-US" altLang="zh-CN" b="1" dirty="0">
              <a:solidFill>
                <a:srgbClr val="FF0000"/>
              </a:solidFill>
              <a:sym typeface="Symbol" panose="05050102010706020507" pitchFamily="18" charset="2"/>
            </a:endParaRPr>
          </a:p>
        </p:txBody>
      </p:sp>
      <p:sp>
        <p:nvSpPr>
          <p:cNvPr id="269319" name="Text Box 7">
            <a:extLst>
              <a:ext uri="{FF2B5EF4-FFF2-40B4-BE49-F238E27FC236}">
                <a16:creationId xmlns:a16="http://schemas.microsoft.com/office/drawing/2014/main" xmlns="" id="{65981AA1-4C07-410D-8C11-1F21DDA27C7F}"/>
              </a:ext>
            </a:extLst>
          </p:cNvPr>
          <p:cNvSpPr txBox="1">
            <a:spLocks noChangeArrowheads="1"/>
          </p:cNvSpPr>
          <p:nvPr/>
        </p:nvSpPr>
        <p:spPr bwMode="auto">
          <a:xfrm>
            <a:off x="8066254" y="2333371"/>
            <a:ext cx="431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FF0000"/>
                </a:solidFill>
              </a:rPr>
              <a:t>√</a:t>
            </a:r>
          </a:p>
        </p:txBody>
      </p:sp>
      <p:sp>
        <p:nvSpPr>
          <p:cNvPr id="7" name="Rectangle 2">
            <a:extLst>
              <a:ext uri="{FF2B5EF4-FFF2-40B4-BE49-F238E27FC236}">
                <a16:creationId xmlns:a16="http://schemas.microsoft.com/office/drawing/2014/main" xmlns="" id="{3BB3F9D5-F19A-45DF-A661-0A399C3226A0}"/>
              </a:ext>
            </a:extLst>
          </p:cNvPr>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习题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9319"/>
                                        </p:tgtEl>
                                        <p:attrNameLst>
                                          <p:attrName>style.visibility</p:attrName>
                                        </p:attrNameLst>
                                      </p:cBhvr>
                                      <p:to>
                                        <p:strVal val="visible"/>
                                      </p:to>
                                    </p:set>
                                    <p:animEffect transition="in" filter="wipe(down)">
                                      <p:cBhvr>
                                        <p:cTn id="7" dur="500"/>
                                        <p:tgtEl>
                                          <p:spTgt spid="269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9316"/>
                                        </p:tgtEl>
                                        <p:attrNameLst>
                                          <p:attrName>style.visibility</p:attrName>
                                        </p:attrNameLst>
                                      </p:cBhvr>
                                      <p:to>
                                        <p:strVal val="visible"/>
                                      </p:to>
                                    </p:set>
                                    <p:animEffect transition="in" filter="wipe(down)">
                                      <p:cBhvr>
                                        <p:cTn id="12" dur="500"/>
                                        <p:tgtEl>
                                          <p:spTgt spid="269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9317"/>
                                        </p:tgtEl>
                                        <p:attrNameLst>
                                          <p:attrName>style.visibility</p:attrName>
                                        </p:attrNameLst>
                                      </p:cBhvr>
                                      <p:to>
                                        <p:strVal val="visible"/>
                                      </p:to>
                                    </p:set>
                                    <p:animEffect transition="in" filter="wipe(down)">
                                      <p:cBhvr>
                                        <p:cTn id="17" dur="5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p:bldP spid="269317" grpId="0"/>
      <p:bldP spid="269319"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a:extLst>
              <a:ext uri="{FF2B5EF4-FFF2-40B4-BE49-F238E27FC236}">
                <a16:creationId xmlns:a16="http://schemas.microsoft.com/office/drawing/2014/main" xmlns="" id="{447CC582-4F47-4F27-92BF-BE0A73BD3823}"/>
              </a:ext>
            </a:extLst>
          </p:cNvPr>
          <p:cNvSpPr>
            <a:spLocks noGrp="1" noChangeArrowheads="1"/>
          </p:cNvSpPr>
          <p:nvPr>
            <p:ph type="body" idx="1"/>
          </p:nvPr>
        </p:nvSpPr>
        <p:spPr>
          <a:xfrm>
            <a:off x="1703389" y="1509713"/>
            <a:ext cx="9688511" cy="3357562"/>
          </a:xfrm>
        </p:spPr>
        <p:txBody>
          <a:bodyPr/>
          <a:lstStyle/>
          <a:p>
            <a:pPr>
              <a:lnSpc>
                <a:spcPct val="150000"/>
              </a:lnSpc>
            </a:pPr>
            <a:r>
              <a:rPr lang="zh-CN" altLang="en-US" b="0" dirty="0"/>
              <a:t>假定一个待哈希存储的线性表为</a:t>
            </a:r>
            <a:r>
              <a:rPr lang="en-US" altLang="zh-CN" b="0" dirty="0"/>
              <a:t>(32,75,29,63,48,94,25,36,18,70,49,80)</a:t>
            </a:r>
            <a:r>
              <a:rPr lang="zh-CN" altLang="en-US" b="0" dirty="0"/>
              <a:t>，哈希地址空间为</a:t>
            </a:r>
            <a:r>
              <a:rPr lang="en-US" altLang="zh-CN" b="0" dirty="0"/>
              <a:t>HT[0 .. 12]</a:t>
            </a:r>
            <a:r>
              <a:rPr lang="zh-CN" altLang="en-US" b="0" dirty="0"/>
              <a:t>，若采用除留余数法</a:t>
            </a:r>
            <a:r>
              <a:rPr lang="zh-CN" altLang="en-US" b="0" dirty="0" smtClean="0"/>
              <a:t>构（</a:t>
            </a:r>
            <a:r>
              <a:rPr lang="en-US" altLang="zh-CN" dirty="0">
                <a:solidFill>
                  <a:schemeClr val="tx2"/>
                </a:solidFill>
                <a:latin typeface="Times New Roman" charset="0"/>
                <a:ea typeface="Times New Roman" charset="0"/>
                <a:cs typeface="Times New Roman" charset="0"/>
              </a:rPr>
              <a:t>H(key) = key MOD</a:t>
            </a:r>
            <a:r>
              <a:rPr lang="zh-CN" altLang="en-US" dirty="0">
                <a:solidFill>
                  <a:schemeClr val="tx2"/>
                </a:solidFill>
                <a:latin typeface="Times New Roman" charset="0"/>
                <a:ea typeface="Times New Roman" charset="0"/>
                <a:cs typeface="Times New Roman" charset="0"/>
              </a:rPr>
              <a:t> </a:t>
            </a:r>
            <a:r>
              <a:rPr lang="en-US" altLang="zh-CN" dirty="0" smtClean="0">
                <a:solidFill>
                  <a:schemeClr val="tx2"/>
                </a:solidFill>
                <a:latin typeface="Times New Roman" charset="0"/>
                <a:ea typeface="Times New Roman" charset="0"/>
                <a:cs typeface="Times New Roman" charset="0"/>
              </a:rPr>
              <a:t>11</a:t>
            </a:r>
            <a:r>
              <a:rPr lang="zh-CN" altLang="en-US" b="0" dirty="0" smtClean="0"/>
              <a:t>）造</a:t>
            </a:r>
            <a:r>
              <a:rPr lang="zh-CN" altLang="en-US" b="0" dirty="0"/>
              <a:t>哈希函数和链地址法处理冲突，试画出最后得到的哈希表。</a:t>
            </a:r>
          </a:p>
        </p:txBody>
      </p:sp>
      <p:sp>
        <p:nvSpPr>
          <p:cNvPr id="3" name="Rectangle 2">
            <a:extLst>
              <a:ext uri="{FF2B5EF4-FFF2-40B4-BE49-F238E27FC236}">
                <a16:creationId xmlns:a16="http://schemas.microsoft.com/office/drawing/2014/main" xmlns="" id="{989AEBFE-9297-4D8A-81D6-DAA626C752F9}"/>
              </a:ext>
            </a:extLst>
          </p:cNvPr>
          <p:cNvSpPr txBox="1">
            <a:spLocks noRot="1" noChangeArrowheads="1"/>
          </p:cNvSpPr>
          <p:nvPr/>
        </p:nvSpPr>
        <p:spPr>
          <a:xfrm>
            <a:off x="1501487" y="401782"/>
            <a:ext cx="5356513"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习题</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bwMode="auto">
          <a:xfrm>
            <a:off x="183213" y="1219200"/>
            <a:ext cx="93726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20000"/>
              </a:lnSpc>
              <a:spcBef>
                <a:spcPct val="0"/>
              </a:spcBef>
              <a:buFontTx/>
              <a:buNone/>
            </a:pPr>
            <a:r>
              <a:rPr lang="en-US" altLang="zh-CN" b="1" dirty="0">
                <a:solidFill>
                  <a:srgbClr val="000099"/>
                </a:solidFill>
                <a:ea typeface="楷体_GB2312" charset="0"/>
              </a:rPr>
              <a:t>            </a:t>
            </a:r>
            <a:r>
              <a:rPr lang="zh-CN" altLang="en-US" b="1" dirty="0">
                <a:solidFill>
                  <a:srgbClr val="FF0000"/>
                </a:solidFill>
                <a:ea typeface="楷体_GB2312" charset="0"/>
              </a:rPr>
              <a:t>平均查找长度</a:t>
            </a:r>
            <a:r>
              <a:rPr lang="en-US" altLang="zh-CN" b="1" dirty="0">
                <a:ea typeface="楷体_GB2312" charset="0"/>
              </a:rPr>
              <a:t>(</a:t>
            </a:r>
            <a:r>
              <a:rPr lang="en-US" altLang="zh-CN" b="1" dirty="0">
                <a:latin typeface="Times New Roman" charset="0"/>
                <a:ea typeface="Times New Roman" charset="0"/>
                <a:cs typeface="Times New Roman" charset="0"/>
              </a:rPr>
              <a:t>Average Search Length</a:t>
            </a:r>
            <a:r>
              <a:rPr lang="en-US" altLang="zh-CN" b="1" dirty="0">
                <a:ea typeface="楷体_GB2312" charset="0"/>
              </a:rPr>
              <a:t>)</a:t>
            </a:r>
            <a:r>
              <a:rPr lang="zh-CN" altLang="en-US" b="1" dirty="0">
                <a:ea typeface="楷体_GB2312" charset="0"/>
              </a:rPr>
              <a:t> ：</a:t>
            </a:r>
            <a:endParaRPr lang="zh-CN" altLang="en-US" dirty="0"/>
          </a:p>
        </p:txBody>
      </p:sp>
      <p:graphicFrame>
        <p:nvGraphicFramePr>
          <p:cNvPr id="159748" name="Object 4"/>
          <p:cNvGraphicFramePr>
            <a:graphicFrameLocks noChangeAspect="1"/>
          </p:cNvGraphicFramePr>
          <p:nvPr/>
        </p:nvGraphicFramePr>
        <p:xfrm>
          <a:off x="4343400" y="1676400"/>
          <a:ext cx="2971800" cy="1436688"/>
        </p:xfrm>
        <a:graphic>
          <a:graphicData uri="http://schemas.openxmlformats.org/presentationml/2006/ole">
            <mc:AlternateContent xmlns:mc="http://schemas.openxmlformats.org/markup-compatibility/2006">
              <mc:Choice xmlns:v="urn:schemas-microsoft-com:vml" Requires="v">
                <p:oleObj spid="_x0000_s87704" name="公式" r:id="rId3" imgW="888614" imgH="431613" progId="Equation.3">
                  <p:embed/>
                </p:oleObj>
              </mc:Choice>
              <mc:Fallback>
                <p:oleObj name="公式" r:id="rId3" imgW="888614"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676400"/>
                        <a:ext cx="29718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9752" name="Object 8"/>
          <p:cNvGraphicFramePr>
            <a:graphicFrameLocks noChangeAspect="1"/>
          </p:cNvGraphicFramePr>
          <p:nvPr>
            <p:extLst>
              <p:ext uri="{D42A27DB-BD31-4B8C-83A1-F6EECF244321}">
                <p14:modId xmlns:p14="http://schemas.microsoft.com/office/powerpoint/2010/main" val="1497433484"/>
              </p:ext>
            </p:extLst>
          </p:nvPr>
        </p:nvGraphicFramePr>
        <p:xfrm>
          <a:off x="1472192" y="4051233"/>
          <a:ext cx="2971800" cy="1131887"/>
        </p:xfrm>
        <a:graphic>
          <a:graphicData uri="http://schemas.openxmlformats.org/presentationml/2006/ole">
            <mc:AlternateContent xmlns:mc="http://schemas.openxmlformats.org/markup-compatibility/2006">
              <mc:Choice xmlns:v="urn:schemas-microsoft-com:vml" Requires="v">
                <p:oleObj spid="_x0000_s87705" name="Equation" r:id="rId5" imgW="888614" imgH="431613" progId="Equation.3">
                  <p:embed/>
                </p:oleObj>
              </mc:Choice>
              <mc:Fallback>
                <p:oleObj name="Equation" r:id="rId5" imgW="888614"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2192" y="4051233"/>
                        <a:ext cx="2971800" cy="1131887"/>
                      </a:xfrm>
                      <a:prstGeom prst="rect">
                        <a:avLst/>
                      </a:prstGeom>
                      <a:noFill/>
                      <a:ln>
                        <a:noFill/>
                      </a:ln>
                      <a:effectLst/>
                    </p:spPr>
                  </p:pic>
                </p:oleObj>
              </mc:Fallback>
            </mc:AlternateContent>
          </a:graphicData>
        </a:graphic>
      </p:graphicFrame>
      <p:sp>
        <p:nvSpPr>
          <p:cNvPr id="159754" name="Text Box 10"/>
          <p:cNvSpPr txBox="1">
            <a:spLocks noChangeArrowheads="1"/>
          </p:cNvSpPr>
          <p:nvPr/>
        </p:nvSpPr>
        <p:spPr bwMode="auto">
          <a:xfrm>
            <a:off x="4291593" y="4268719"/>
            <a:ext cx="415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3200"/>
              <a:t>=</a:t>
            </a:r>
          </a:p>
        </p:txBody>
      </p:sp>
      <p:graphicFrame>
        <p:nvGraphicFramePr>
          <p:cNvPr id="159755" name="Object 11"/>
          <p:cNvGraphicFramePr>
            <a:graphicFrameLocks noChangeAspect="1"/>
          </p:cNvGraphicFramePr>
          <p:nvPr>
            <p:extLst>
              <p:ext uri="{D42A27DB-BD31-4B8C-83A1-F6EECF244321}">
                <p14:modId xmlns:p14="http://schemas.microsoft.com/office/powerpoint/2010/main" val="1003706395"/>
              </p:ext>
            </p:extLst>
          </p:nvPr>
        </p:nvGraphicFramePr>
        <p:xfrm>
          <a:off x="4824992" y="4192519"/>
          <a:ext cx="1676400" cy="838200"/>
        </p:xfrm>
        <a:graphic>
          <a:graphicData uri="http://schemas.openxmlformats.org/presentationml/2006/ole">
            <mc:AlternateContent xmlns:mc="http://schemas.openxmlformats.org/markup-compatibility/2006">
              <mc:Choice xmlns:v="urn:schemas-microsoft-com:vml" Requires="v">
                <p:oleObj spid="_x0000_s87706" name="Equation" r:id="rId7" imgW="927100" imgH="431800" progId="Equation.3">
                  <p:embed/>
                </p:oleObj>
              </mc:Choice>
              <mc:Fallback>
                <p:oleObj name="Equation" r:id="rId7" imgW="9271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4992" y="4192519"/>
                        <a:ext cx="1676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59756" name="Object 12"/>
          <p:cNvGraphicFramePr>
            <a:graphicFrameLocks noChangeAspect="1"/>
          </p:cNvGraphicFramePr>
          <p:nvPr>
            <p:extLst>
              <p:ext uri="{D42A27DB-BD31-4B8C-83A1-F6EECF244321}">
                <p14:modId xmlns:p14="http://schemas.microsoft.com/office/powerpoint/2010/main" val="809333580"/>
              </p:ext>
            </p:extLst>
          </p:nvPr>
        </p:nvGraphicFramePr>
        <p:xfrm>
          <a:off x="6980817" y="4116319"/>
          <a:ext cx="1631950" cy="838200"/>
        </p:xfrm>
        <a:graphic>
          <a:graphicData uri="http://schemas.openxmlformats.org/presentationml/2006/ole">
            <mc:AlternateContent xmlns:mc="http://schemas.openxmlformats.org/markup-compatibility/2006">
              <mc:Choice xmlns:v="urn:schemas-microsoft-com:vml" Requires="v">
                <p:oleObj spid="_x0000_s87707" name="Microsoft 公式 3.0" r:id="rId9" imgW="901309" imgH="431613" progId="Equation.3">
                  <p:embed/>
                </p:oleObj>
              </mc:Choice>
              <mc:Fallback>
                <p:oleObj name="Microsoft 公式 3.0" r:id="rId9" imgW="901309"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80817" y="4116319"/>
                        <a:ext cx="16319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59757" name="Text Box 13"/>
          <p:cNvSpPr txBox="1">
            <a:spLocks noChangeArrowheads="1"/>
          </p:cNvSpPr>
          <p:nvPr/>
        </p:nvSpPr>
        <p:spPr bwMode="auto">
          <a:xfrm>
            <a:off x="6501393" y="4268719"/>
            <a:ext cx="415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3200"/>
              <a:t>=</a:t>
            </a:r>
          </a:p>
        </p:txBody>
      </p:sp>
      <p:graphicFrame>
        <p:nvGraphicFramePr>
          <p:cNvPr id="159758" name="Object 14"/>
          <p:cNvGraphicFramePr>
            <a:graphicFrameLocks noChangeAspect="1"/>
          </p:cNvGraphicFramePr>
          <p:nvPr>
            <p:extLst>
              <p:ext uri="{D42A27DB-BD31-4B8C-83A1-F6EECF244321}">
                <p14:modId xmlns:p14="http://schemas.microsoft.com/office/powerpoint/2010/main" val="308058962"/>
              </p:ext>
            </p:extLst>
          </p:nvPr>
        </p:nvGraphicFramePr>
        <p:xfrm>
          <a:off x="9092192" y="4116319"/>
          <a:ext cx="642938" cy="788988"/>
        </p:xfrm>
        <a:graphic>
          <a:graphicData uri="http://schemas.openxmlformats.org/presentationml/2006/ole">
            <mc:AlternateContent xmlns:mc="http://schemas.openxmlformats.org/markup-compatibility/2006">
              <mc:Choice xmlns:v="urn:schemas-microsoft-com:vml" Requires="v">
                <p:oleObj spid="_x0000_s87708" name="Equation" r:id="rId11" imgW="355292" imgH="406048" progId="Equation.3">
                  <p:embed/>
                </p:oleObj>
              </mc:Choice>
              <mc:Fallback>
                <p:oleObj name="Equation" r:id="rId11" imgW="355292" imgH="40604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92192" y="4116319"/>
                        <a:ext cx="642938"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59759" name="Text Box 15"/>
          <p:cNvSpPr txBox="1">
            <a:spLocks noChangeArrowheads="1"/>
          </p:cNvSpPr>
          <p:nvPr/>
        </p:nvSpPr>
        <p:spPr bwMode="auto">
          <a:xfrm>
            <a:off x="8657218" y="4192519"/>
            <a:ext cx="415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3200"/>
              <a:t>=</a:t>
            </a:r>
          </a:p>
        </p:txBody>
      </p:sp>
      <p:sp>
        <p:nvSpPr>
          <p:cNvPr id="15" name="Rectangle 1031"/>
          <p:cNvSpPr txBox="1">
            <a:spLocks noChangeArrowheads="1"/>
          </p:cNvSpPr>
          <p:nvPr/>
        </p:nvSpPr>
        <p:spPr>
          <a:xfrm>
            <a:off x="1482439" y="394855"/>
            <a:ext cx="825269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.1</a:t>
            </a:r>
            <a:r>
              <a:rPr lang="zh-CN" altLang="en-US" kern="0"/>
              <a:t> 顺序表的查找</a:t>
            </a:r>
          </a:p>
        </p:txBody>
      </p:sp>
      <p:sp>
        <p:nvSpPr>
          <p:cNvPr id="2" name="矩形 1"/>
          <p:cNvSpPr/>
          <p:nvPr/>
        </p:nvSpPr>
        <p:spPr>
          <a:xfrm>
            <a:off x="1320037" y="3368175"/>
            <a:ext cx="9341019" cy="523220"/>
          </a:xfrm>
          <a:prstGeom prst="rect">
            <a:avLst/>
          </a:prstGeom>
        </p:spPr>
        <p:txBody>
          <a:bodyPr wrap="none">
            <a:spAutoFit/>
          </a:bodyPr>
          <a:lstStyle/>
          <a:p>
            <a:r>
              <a:rPr lang="zh-CN" altLang="en-US" sz="2800" b="1" dirty="0" smtClean="0">
                <a:solidFill>
                  <a:srgbClr val="FF0000"/>
                </a:solidFill>
                <a:latin typeface="SimSun" charset="-122"/>
                <a:ea typeface="SimSun" charset="-122"/>
                <a:cs typeface="SimSun" charset="-122"/>
              </a:rPr>
              <a:t>对于上述顺序表的查找算法，其查找成功的</a:t>
            </a:r>
            <a:r>
              <a:rPr lang="en-US" altLang="zh-CN" sz="2800" b="1" dirty="0" smtClean="0">
                <a:solidFill>
                  <a:srgbClr val="FF0000"/>
                </a:solidFill>
                <a:latin typeface="SimSun" charset="-122"/>
                <a:ea typeface="SimSun" charset="-122"/>
                <a:cs typeface="SimSun" charset="-122"/>
              </a:rPr>
              <a:t>ASL</a:t>
            </a:r>
            <a:r>
              <a:rPr lang="zh-CN" altLang="en-US" sz="2800" b="1" dirty="0" smtClean="0">
                <a:solidFill>
                  <a:srgbClr val="FF0000"/>
                </a:solidFill>
                <a:latin typeface="SimSun" charset="-122"/>
                <a:ea typeface="SimSun" charset="-122"/>
                <a:cs typeface="SimSun" charset="-122"/>
              </a:rPr>
              <a:t>计算如下：</a:t>
            </a:r>
            <a:endParaRPr lang="zh-CN" altLang="en-US" sz="2800" dirty="0">
              <a:latin typeface="SimSun" charset="-122"/>
              <a:ea typeface="SimSun" charset="-122"/>
              <a:cs typeface="SimSun" charset="-122"/>
            </a:endParaRPr>
          </a:p>
        </p:txBody>
      </p:sp>
    </p:spTree>
    <p:extLst>
      <p:ext uri="{BB962C8B-B14F-4D97-AF65-F5344CB8AC3E}">
        <p14:creationId xmlns:p14="http://schemas.microsoft.com/office/powerpoint/2010/main" val="1129183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left)">
                                      <p:cBhvr>
                                        <p:cTn id="7" dur="500"/>
                                        <p:tgtEl>
                                          <p:spTgt spid="15974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59748"/>
                                        </p:tgtEl>
                                        <p:attrNameLst>
                                          <p:attrName>style.visibility</p:attrName>
                                        </p:attrNameLst>
                                      </p:cBhvr>
                                      <p:to>
                                        <p:strVal val="visible"/>
                                      </p:to>
                                    </p:set>
                                    <p:animEffect transition="in" filter="wipe(left)">
                                      <p:cBhvr>
                                        <p:cTn id="11" dur="500"/>
                                        <p:tgtEl>
                                          <p:spTgt spid="1597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59752"/>
                                        </p:tgtEl>
                                        <p:attrNameLst>
                                          <p:attrName>style.visibility</p:attrName>
                                        </p:attrNameLst>
                                      </p:cBhvr>
                                      <p:to>
                                        <p:strVal val="visible"/>
                                      </p:to>
                                    </p:set>
                                    <p:animEffect transition="in" filter="wipe(left)">
                                      <p:cBhvr>
                                        <p:cTn id="16" dur="500"/>
                                        <p:tgtEl>
                                          <p:spTgt spid="159752"/>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9754"/>
                                        </p:tgtEl>
                                        <p:attrNameLst>
                                          <p:attrName>style.visibility</p:attrName>
                                        </p:attrNameLst>
                                      </p:cBhvr>
                                      <p:to>
                                        <p:strVal val="visible"/>
                                      </p:to>
                                    </p:set>
                                    <p:animEffect transition="in" filter="wipe(left)">
                                      <p:cBhvr>
                                        <p:cTn id="20" dur="500"/>
                                        <p:tgtEl>
                                          <p:spTgt spid="1597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59755"/>
                                        </p:tgtEl>
                                        <p:attrNameLst>
                                          <p:attrName>style.visibility</p:attrName>
                                        </p:attrNameLst>
                                      </p:cBhvr>
                                      <p:to>
                                        <p:strVal val="visible"/>
                                      </p:to>
                                    </p:set>
                                    <p:animEffect transition="in" filter="wipe(left)">
                                      <p:cBhvr>
                                        <p:cTn id="25" dur="500"/>
                                        <p:tgtEl>
                                          <p:spTgt spid="159755"/>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59757">
                                            <p:txEl>
                                              <p:pRg st="0" end="0"/>
                                            </p:txEl>
                                          </p:spTgt>
                                        </p:tgtEl>
                                        <p:attrNameLst>
                                          <p:attrName>style.visibility</p:attrName>
                                        </p:attrNameLst>
                                      </p:cBhvr>
                                      <p:to>
                                        <p:strVal val="visible"/>
                                      </p:to>
                                    </p:set>
                                    <p:animEffect transition="in" filter="wipe(left)">
                                      <p:cBhvr>
                                        <p:cTn id="29" dur="500"/>
                                        <p:tgtEl>
                                          <p:spTgt spid="159757">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59756"/>
                                        </p:tgtEl>
                                        <p:attrNameLst>
                                          <p:attrName>style.visibility</p:attrName>
                                        </p:attrNameLst>
                                      </p:cBhvr>
                                      <p:to>
                                        <p:strVal val="visible"/>
                                      </p:to>
                                    </p:set>
                                    <p:animEffect transition="in" filter="wipe(left)">
                                      <p:cBhvr>
                                        <p:cTn id="34" dur="500"/>
                                        <p:tgtEl>
                                          <p:spTgt spid="159756"/>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59759">
                                            <p:txEl>
                                              <p:pRg st="0" end="0"/>
                                            </p:txEl>
                                          </p:spTgt>
                                        </p:tgtEl>
                                        <p:attrNameLst>
                                          <p:attrName>style.visibility</p:attrName>
                                        </p:attrNameLst>
                                      </p:cBhvr>
                                      <p:to>
                                        <p:strVal val="visible"/>
                                      </p:to>
                                    </p:set>
                                    <p:animEffect transition="in" filter="wipe(left)">
                                      <p:cBhvr>
                                        <p:cTn id="38" dur="500"/>
                                        <p:tgtEl>
                                          <p:spTgt spid="159759">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59758"/>
                                        </p:tgtEl>
                                        <p:attrNameLst>
                                          <p:attrName>style.visibility</p:attrName>
                                        </p:attrNameLst>
                                      </p:cBhvr>
                                      <p:to>
                                        <p:strVal val="visible"/>
                                      </p:to>
                                    </p:set>
                                    <p:animEffect transition="in" filter="wipe(left)">
                                      <p:cBhvr>
                                        <p:cTn id="43" dur="500"/>
                                        <p:tgtEl>
                                          <p:spTgt spid="159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P spid="159754" grpId="0" autoUpdateAnimBg="0"/>
      <p:bldP spid="159757" grpId="0" build="p" autoUpdateAnimBg="0" advAuto="0"/>
      <p:bldP spid="159759"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sp>
        <p:nvSpPr>
          <p:cNvPr id="7" name="Text Box 4"/>
          <p:cNvSpPr txBox="1">
            <a:spLocks noChangeArrowheads="1"/>
          </p:cNvSpPr>
          <p:nvPr/>
        </p:nvSpPr>
        <p:spPr bwMode="auto">
          <a:xfrm>
            <a:off x="1412589" y="1738746"/>
            <a:ext cx="7814538" cy="2785378"/>
          </a:xfrm>
          <a:prstGeom prst="rect">
            <a:avLst/>
          </a:prstGeom>
          <a:noFill/>
          <a:ln>
            <a:noFill/>
          </a:ln>
          <a:effectLst/>
        </p:spPr>
        <p:txBody>
          <a:bodyPr wrap="square">
            <a:spAutoFit/>
          </a:bodyPr>
          <a:lstStyle/>
          <a:p>
            <a:pPr marL="571500" indent="-571500" eaLnBrk="1" hangingPunct="1">
              <a:lnSpc>
                <a:spcPct val="125000"/>
              </a:lnSpc>
              <a:buClr>
                <a:srgbClr val="FF0000"/>
              </a:buClr>
              <a:buSzPct val="80000"/>
              <a:buFont typeface="Wingdings" charset="2"/>
              <a:buChar char="Ø"/>
              <a:defRPr/>
            </a:pPr>
            <a:r>
              <a:rPr lang="en-US" altLang="zh-CN" sz="4400">
                <a:solidFill>
                  <a:schemeClr val="accent2"/>
                </a:solidFill>
                <a:ea typeface="楷体_GB2312" charset="0"/>
              </a:rPr>
              <a:t>   </a:t>
            </a:r>
            <a:r>
              <a:rPr lang="zh-CN" altLang="en-US" sz="3200">
                <a:latin typeface="SimSun" charset="-122"/>
                <a:ea typeface="SimSun" charset="-122"/>
                <a:cs typeface="SimSun" charset="-122"/>
              </a:rPr>
              <a:t>若查找表</a:t>
            </a:r>
            <a:r>
              <a:rPr lang="zh-CN" altLang="en-US" sz="3200">
                <a:solidFill>
                  <a:srgbClr val="FF0000"/>
                </a:solidFill>
                <a:latin typeface="SimSun" charset="-122"/>
                <a:ea typeface="SimSun" charset="-122"/>
                <a:cs typeface="SimSun" charset="-122"/>
              </a:rPr>
              <a:t>有序</a:t>
            </a:r>
            <a:r>
              <a:rPr lang="zh-CN" altLang="en-US" sz="3200">
                <a:latin typeface="SimSun" charset="-122"/>
                <a:ea typeface="SimSun" charset="-122"/>
                <a:cs typeface="SimSun" charset="-122"/>
              </a:rPr>
              <a:t>，则查找过程可以用</a:t>
            </a:r>
            <a:endParaRPr lang="en-US" altLang="zh-CN" sz="3200">
              <a:latin typeface="SimSun" charset="-122"/>
              <a:ea typeface="SimSun" charset="-122"/>
              <a:cs typeface="SimSun" charset="-122"/>
            </a:endParaRPr>
          </a:p>
          <a:p>
            <a:pPr eaLnBrk="1" hangingPunct="1">
              <a:lnSpc>
                <a:spcPct val="125000"/>
              </a:lnSpc>
              <a:buClr>
                <a:srgbClr val="FF0000"/>
              </a:buClr>
              <a:buSzPct val="80000"/>
              <a:defRPr/>
            </a:pPr>
            <a:r>
              <a:rPr lang="zh-CN" altLang="en-US" sz="3200">
                <a:latin typeface="SimSun" charset="-122"/>
                <a:ea typeface="SimSun" charset="-122"/>
                <a:cs typeface="SimSun" charset="-122"/>
              </a:rPr>
              <a:t>“</a:t>
            </a:r>
            <a:r>
              <a:rPr lang="zh-CN" altLang="en-US" sz="3200" b="1">
                <a:solidFill>
                  <a:srgbClr val="FF0000"/>
                </a:solidFill>
                <a:latin typeface="SimSun" charset="-122"/>
                <a:ea typeface="SimSun" charset="-122"/>
                <a:cs typeface="SimSun" charset="-122"/>
              </a:rPr>
              <a:t>折半</a:t>
            </a:r>
            <a:r>
              <a:rPr lang="zh-CN" altLang="en-US" sz="3200">
                <a:latin typeface="SimSun" charset="-122"/>
                <a:ea typeface="SimSun" charset="-122"/>
                <a:cs typeface="SimSun" charset="-122"/>
              </a:rPr>
              <a:t>”</a:t>
            </a:r>
            <a:r>
              <a:rPr lang="en-US" altLang="zh-CN" sz="3200">
                <a:latin typeface="SimSun" charset="-122"/>
                <a:ea typeface="SimSun" charset="-122"/>
                <a:cs typeface="SimSun" charset="-122"/>
              </a:rPr>
              <a:t>(</a:t>
            </a:r>
            <a:r>
              <a:rPr lang="zh-CN" altLang="en-US" sz="3200">
                <a:solidFill>
                  <a:srgbClr val="FF0000"/>
                </a:solidFill>
                <a:latin typeface="SimSun" charset="-122"/>
                <a:ea typeface="SimSun" charset="-122"/>
                <a:cs typeface="SimSun" charset="-122"/>
              </a:rPr>
              <a:t>二分</a:t>
            </a:r>
            <a:r>
              <a:rPr lang="zh-CN" altLang="en-US" sz="3200">
                <a:latin typeface="SimSun" charset="-122"/>
                <a:ea typeface="SimSun" charset="-122"/>
                <a:cs typeface="SimSun" charset="-122"/>
              </a:rPr>
              <a:t>查找</a:t>
            </a:r>
            <a:r>
              <a:rPr lang="en-US" altLang="zh-CN" sz="3200">
                <a:latin typeface="SimSun" charset="-122"/>
                <a:ea typeface="SimSun" charset="-122"/>
                <a:cs typeface="SimSun" charset="-122"/>
              </a:rPr>
              <a:t>)</a:t>
            </a:r>
            <a:r>
              <a:rPr lang="zh-CN" altLang="en-US" sz="3200">
                <a:latin typeface="SimSun" charset="-122"/>
                <a:ea typeface="SimSun" charset="-122"/>
                <a:cs typeface="SimSun" charset="-122"/>
              </a:rPr>
              <a:t>进行。</a:t>
            </a:r>
            <a:endParaRPr lang="en-US" altLang="zh-CN" sz="3200">
              <a:latin typeface="SimSun" charset="-122"/>
              <a:ea typeface="SimSun" charset="-122"/>
              <a:cs typeface="SimSun" charset="-122"/>
            </a:endParaRPr>
          </a:p>
          <a:p>
            <a:pPr eaLnBrk="1" hangingPunct="1">
              <a:lnSpc>
                <a:spcPct val="125000"/>
              </a:lnSpc>
              <a:buClr>
                <a:srgbClr val="FF0000"/>
              </a:buClr>
              <a:defRPr/>
            </a:pPr>
            <a:endParaRPr lang="en-US" altLang="zh-CN" sz="3200">
              <a:latin typeface="SimSun" charset="-122"/>
              <a:ea typeface="SimSun" charset="-122"/>
              <a:cs typeface="SimSun" charset="-122"/>
            </a:endParaRPr>
          </a:p>
          <a:p>
            <a:pPr marL="457200" indent="-457200" eaLnBrk="1" hangingPunct="1">
              <a:lnSpc>
                <a:spcPct val="125000"/>
              </a:lnSpc>
              <a:buClr>
                <a:srgbClr val="FF0000"/>
              </a:buClr>
              <a:buFont typeface="Wingdings" charset="2"/>
              <a:buChar char="Ø"/>
              <a:defRPr/>
            </a:pPr>
            <a:r>
              <a:rPr lang="zh-CN" altLang="en-US" sz="3200">
                <a:latin typeface="SimSun" charset="-122"/>
                <a:ea typeface="SimSun" charset="-122"/>
                <a:cs typeface="SimSun" charset="-122"/>
              </a:rPr>
              <a:t>回忆：猜数游戏</a:t>
            </a:r>
            <a:endParaRPr lang="zh-CN" altLang="en-US" sz="3600">
              <a:latin typeface="SimSun" charset="-122"/>
              <a:ea typeface="SimSun" charset="-122"/>
              <a:cs typeface="SimSun" charset="-122"/>
            </a:endParaRPr>
          </a:p>
        </p:txBody>
      </p:sp>
    </p:spTree>
    <p:extLst>
      <p:ext uri="{BB962C8B-B14F-4D97-AF65-F5344CB8AC3E}">
        <p14:creationId xmlns:p14="http://schemas.microsoft.com/office/powerpoint/2010/main" val="1415585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4" name="Object 2"/>
          <p:cNvGraphicFramePr>
            <a:graphicFrameLocks noChangeAspect="1"/>
          </p:cNvGraphicFramePr>
          <p:nvPr>
            <p:extLst>
              <p:ext uri="{D42A27DB-BD31-4B8C-83A1-F6EECF244321}">
                <p14:modId xmlns:p14="http://schemas.microsoft.com/office/powerpoint/2010/main" val="1150889822"/>
              </p:ext>
            </p:extLst>
          </p:nvPr>
        </p:nvGraphicFramePr>
        <p:xfrm>
          <a:off x="1771650" y="2667008"/>
          <a:ext cx="8401050" cy="1981200"/>
        </p:xfrm>
        <a:graphic>
          <a:graphicData uri="http://schemas.openxmlformats.org/presentationml/2006/ole">
            <mc:AlternateContent xmlns:mc="http://schemas.openxmlformats.org/markup-compatibility/2006">
              <mc:Choice xmlns:v="urn:schemas-microsoft-com:vml" Requires="v">
                <p:oleObj spid="_x0000_s39241" name="文档" r:id="rId3" imgW="8417560" imgH="1981200" progId="Word.Document.8">
                  <p:embed/>
                </p:oleObj>
              </mc:Choice>
              <mc:Fallback>
                <p:oleObj name="文档" r:id="rId3" imgW="8417560" imgH="19812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2667008"/>
                        <a:ext cx="840105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87395" name="Text Box 3"/>
          <p:cNvSpPr txBox="1">
            <a:spLocks noChangeArrowheads="1"/>
          </p:cNvSpPr>
          <p:nvPr/>
        </p:nvSpPr>
        <p:spPr bwMode="auto">
          <a:xfrm>
            <a:off x="1524001" y="2128846"/>
            <a:ext cx="1403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b="1" err="1">
                <a:latin typeface="Times New Roman" charset="0"/>
                <a:ea typeface="Times New Roman" charset="0"/>
                <a:cs typeface="Times New Roman" charset="0"/>
              </a:rPr>
              <a:t>ST.elem</a:t>
            </a:r>
            <a:endParaRPr lang="en-US" altLang="zh-CN">
              <a:latin typeface="Times New Roman" charset="0"/>
              <a:ea typeface="Times New Roman" charset="0"/>
              <a:cs typeface="Times New Roman" charset="0"/>
            </a:endParaRPr>
          </a:p>
        </p:txBody>
      </p:sp>
      <p:sp>
        <p:nvSpPr>
          <p:cNvPr id="187396" name="Line 4"/>
          <p:cNvSpPr>
            <a:spLocks noChangeShapeType="1"/>
          </p:cNvSpPr>
          <p:nvPr/>
        </p:nvSpPr>
        <p:spPr bwMode="auto">
          <a:xfrm>
            <a:off x="9067800" y="1733558"/>
            <a:ext cx="0" cy="914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7397" name="Text Box 5"/>
          <p:cNvSpPr txBox="1">
            <a:spLocks noChangeArrowheads="1"/>
          </p:cNvSpPr>
          <p:nvPr/>
        </p:nvSpPr>
        <p:spPr bwMode="auto">
          <a:xfrm>
            <a:off x="9051925" y="1724033"/>
            <a:ext cx="16457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b="1" err="1">
                <a:latin typeface="Times New Roman" charset="0"/>
                <a:ea typeface="Times New Roman" charset="0"/>
                <a:cs typeface="Times New Roman" charset="0"/>
              </a:rPr>
              <a:t>ST.length</a:t>
            </a:r>
            <a:endParaRPr lang="en-US" altLang="zh-CN">
              <a:latin typeface="Times New Roman" charset="0"/>
              <a:ea typeface="Times New Roman" charset="0"/>
              <a:cs typeface="Times New Roman" charset="0"/>
            </a:endParaRPr>
          </a:p>
        </p:txBody>
      </p:sp>
      <p:sp>
        <p:nvSpPr>
          <p:cNvPr id="187398" name="Text Box 6"/>
          <p:cNvSpPr txBox="1">
            <a:spLocks noChangeArrowheads="1"/>
          </p:cNvSpPr>
          <p:nvPr/>
        </p:nvSpPr>
        <p:spPr bwMode="auto">
          <a:xfrm>
            <a:off x="1241482" y="1284556"/>
            <a:ext cx="68788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600" b="1">
                <a:solidFill>
                  <a:srgbClr val="660033"/>
                </a:solidFill>
                <a:latin typeface="SimSun" charset="-122"/>
                <a:ea typeface="SimSun" charset="-122"/>
                <a:cs typeface="SimSun" charset="-122"/>
              </a:rPr>
              <a:t>例如</a:t>
            </a:r>
            <a:r>
              <a:rPr lang="en-US" altLang="zh-CN" sz="3600" b="1">
                <a:solidFill>
                  <a:srgbClr val="660033"/>
                </a:solidFill>
                <a:latin typeface="SimSun" charset="-122"/>
                <a:ea typeface="SimSun" charset="-122"/>
                <a:cs typeface="SimSun" charset="-122"/>
              </a:rPr>
              <a:t>: </a:t>
            </a:r>
            <a:r>
              <a:rPr lang="en-US" altLang="zh-CN" sz="3600" b="1">
                <a:solidFill>
                  <a:srgbClr val="CC0000"/>
                </a:solidFill>
                <a:latin typeface="SimSun" charset="-122"/>
                <a:ea typeface="SimSun" charset="-122"/>
                <a:cs typeface="SimSun" charset="-122"/>
              </a:rPr>
              <a:t>key=64</a:t>
            </a:r>
            <a:r>
              <a:rPr lang="en-US" altLang="zh-CN" sz="3600">
                <a:solidFill>
                  <a:srgbClr val="660033"/>
                </a:solidFill>
                <a:latin typeface="SimSun" charset="-122"/>
                <a:ea typeface="SimSun" charset="-122"/>
                <a:cs typeface="SimSun" charset="-122"/>
              </a:rPr>
              <a:t> </a:t>
            </a:r>
            <a:r>
              <a:rPr lang="zh-CN" altLang="en-US" sz="3600">
                <a:solidFill>
                  <a:srgbClr val="660033"/>
                </a:solidFill>
                <a:latin typeface="SimSun" charset="-122"/>
                <a:ea typeface="SimSun" charset="-122"/>
                <a:cs typeface="SimSun" charset="-122"/>
              </a:rPr>
              <a:t>的查找过程如下：</a:t>
            </a:r>
            <a:endParaRPr lang="zh-CN" altLang="en-US" sz="3600">
              <a:latin typeface="SimSun" charset="-122"/>
              <a:ea typeface="SimSun" charset="-122"/>
              <a:cs typeface="SimSun" charset="-122"/>
            </a:endParaRPr>
          </a:p>
        </p:txBody>
      </p:sp>
      <p:sp>
        <p:nvSpPr>
          <p:cNvPr id="187399" name="AutoShape 7"/>
          <p:cNvSpPr>
            <a:spLocks noChangeArrowheads="1"/>
          </p:cNvSpPr>
          <p:nvPr/>
        </p:nvSpPr>
        <p:spPr bwMode="auto">
          <a:xfrm>
            <a:off x="2667000" y="3810008"/>
            <a:ext cx="152400" cy="838200"/>
          </a:xfrm>
          <a:prstGeom prst="upArrow">
            <a:avLst>
              <a:gd name="adj1" fmla="val 50000"/>
              <a:gd name="adj2" fmla="val 137500"/>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p:nvSpPr>
          <p:cNvPr id="187400" name="AutoShape 8"/>
          <p:cNvSpPr>
            <a:spLocks noChangeArrowheads="1"/>
          </p:cNvSpPr>
          <p:nvPr/>
        </p:nvSpPr>
        <p:spPr bwMode="auto">
          <a:xfrm>
            <a:off x="5791200" y="3733808"/>
            <a:ext cx="152400" cy="914400"/>
          </a:xfrm>
          <a:prstGeom prst="upArrow">
            <a:avLst>
              <a:gd name="adj1" fmla="val 50000"/>
              <a:gd name="adj2" fmla="val 150000"/>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p:nvSpPr>
          <p:cNvPr id="187401" name="AutoShape 9"/>
          <p:cNvSpPr>
            <a:spLocks noChangeArrowheads="1"/>
          </p:cNvSpPr>
          <p:nvPr/>
        </p:nvSpPr>
        <p:spPr bwMode="auto">
          <a:xfrm>
            <a:off x="8991600" y="3810008"/>
            <a:ext cx="152400" cy="838200"/>
          </a:xfrm>
          <a:prstGeom prst="upArrow">
            <a:avLst>
              <a:gd name="adj1" fmla="val 50000"/>
              <a:gd name="adj2" fmla="val 137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p:nvSpPr>
          <p:cNvPr id="187402" name="Text Box 10"/>
          <p:cNvSpPr txBox="1">
            <a:spLocks noChangeArrowheads="1"/>
          </p:cNvSpPr>
          <p:nvPr/>
        </p:nvSpPr>
        <p:spPr bwMode="auto">
          <a:xfrm>
            <a:off x="2863851" y="4333883"/>
            <a:ext cx="6270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solidFill>
                  <a:srgbClr val="006600"/>
                </a:solidFill>
              </a:rPr>
              <a:t>low</a:t>
            </a:r>
            <a:endParaRPr lang="en-US" altLang="zh-CN" sz="2800"/>
          </a:p>
        </p:txBody>
      </p:sp>
      <p:sp>
        <p:nvSpPr>
          <p:cNvPr id="187403" name="Text Box 11"/>
          <p:cNvSpPr txBox="1">
            <a:spLocks noChangeArrowheads="1"/>
          </p:cNvSpPr>
          <p:nvPr/>
        </p:nvSpPr>
        <p:spPr bwMode="auto">
          <a:xfrm>
            <a:off x="9188450" y="4343408"/>
            <a:ext cx="7409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solidFill>
                  <a:schemeClr val="accent2"/>
                </a:solidFill>
              </a:rPr>
              <a:t>high</a:t>
            </a:r>
            <a:endParaRPr lang="en-US" altLang="zh-CN" sz="2800"/>
          </a:p>
        </p:txBody>
      </p:sp>
      <p:sp>
        <p:nvSpPr>
          <p:cNvPr id="187404" name="Text Box 12"/>
          <p:cNvSpPr txBox="1">
            <a:spLocks noChangeArrowheads="1"/>
          </p:cNvSpPr>
          <p:nvPr/>
        </p:nvSpPr>
        <p:spPr bwMode="auto">
          <a:xfrm>
            <a:off x="5486401" y="4738696"/>
            <a:ext cx="6591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solidFill>
                  <a:srgbClr val="800000"/>
                </a:solidFill>
              </a:rPr>
              <a:t>mid</a:t>
            </a:r>
            <a:endParaRPr lang="en-US" altLang="zh-CN" sz="2800"/>
          </a:p>
        </p:txBody>
      </p:sp>
      <p:sp>
        <p:nvSpPr>
          <p:cNvPr id="187405" name="AutoShape 13"/>
          <p:cNvSpPr>
            <a:spLocks noChangeArrowheads="1"/>
          </p:cNvSpPr>
          <p:nvPr/>
        </p:nvSpPr>
        <p:spPr bwMode="auto">
          <a:xfrm>
            <a:off x="6400800" y="3810008"/>
            <a:ext cx="152400" cy="838200"/>
          </a:xfrm>
          <a:prstGeom prst="upArrow">
            <a:avLst>
              <a:gd name="adj1" fmla="val 50000"/>
              <a:gd name="adj2" fmla="val 137500"/>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p:nvSpPr>
          <p:cNvPr id="187406" name="Text Box 14"/>
          <p:cNvSpPr txBox="1">
            <a:spLocks noChangeArrowheads="1"/>
          </p:cNvSpPr>
          <p:nvPr/>
        </p:nvSpPr>
        <p:spPr bwMode="auto">
          <a:xfrm>
            <a:off x="6597651" y="4333883"/>
            <a:ext cx="6270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solidFill>
                  <a:srgbClr val="006600"/>
                </a:solidFill>
              </a:rPr>
              <a:t>low</a:t>
            </a:r>
            <a:endParaRPr lang="en-US" altLang="zh-CN" sz="2800"/>
          </a:p>
        </p:txBody>
      </p:sp>
      <p:sp useBgFill="1">
        <p:nvSpPr>
          <p:cNvPr id="187407" name="AutoShape 15"/>
          <p:cNvSpPr>
            <a:spLocks noChangeArrowheads="1"/>
          </p:cNvSpPr>
          <p:nvPr/>
        </p:nvSpPr>
        <p:spPr bwMode="auto">
          <a:xfrm>
            <a:off x="2667000" y="3810008"/>
            <a:ext cx="152400" cy="838200"/>
          </a:xfrm>
          <a:prstGeom prst="upArrow">
            <a:avLst>
              <a:gd name="adj1" fmla="val 50000"/>
              <a:gd name="adj2" fmla="val 137500"/>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useBgFill="1">
        <p:nvSpPr>
          <p:cNvPr id="187408" name="Text Box 16"/>
          <p:cNvSpPr txBox="1">
            <a:spLocks noChangeArrowheads="1"/>
          </p:cNvSpPr>
          <p:nvPr/>
        </p:nvSpPr>
        <p:spPr bwMode="auto">
          <a:xfrm>
            <a:off x="2863851" y="4333883"/>
            <a:ext cx="675185" cy="52322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solidFill>
                  <a:srgbClr val="006600"/>
                </a:solidFill>
              </a:rPr>
              <a:t>      </a:t>
            </a:r>
            <a:endParaRPr lang="en-US" altLang="zh-CN" sz="2800"/>
          </a:p>
        </p:txBody>
      </p:sp>
      <p:sp>
        <p:nvSpPr>
          <p:cNvPr id="187409" name="AutoShape 17"/>
          <p:cNvSpPr>
            <a:spLocks noChangeArrowheads="1"/>
          </p:cNvSpPr>
          <p:nvPr/>
        </p:nvSpPr>
        <p:spPr bwMode="auto">
          <a:xfrm>
            <a:off x="7677150" y="3733808"/>
            <a:ext cx="152400" cy="914400"/>
          </a:xfrm>
          <a:prstGeom prst="upArrow">
            <a:avLst>
              <a:gd name="adj1" fmla="val 50000"/>
              <a:gd name="adj2" fmla="val 150000"/>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p:nvSpPr>
          <p:cNvPr id="187410" name="Text Box 18"/>
          <p:cNvSpPr txBox="1">
            <a:spLocks noChangeArrowheads="1"/>
          </p:cNvSpPr>
          <p:nvPr/>
        </p:nvSpPr>
        <p:spPr bwMode="auto">
          <a:xfrm>
            <a:off x="7391401" y="4738696"/>
            <a:ext cx="6591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solidFill>
                  <a:srgbClr val="800000"/>
                </a:solidFill>
              </a:rPr>
              <a:t>mid</a:t>
            </a:r>
            <a:endParaRPr lang="en-US" altLang="zh-CN" sz="2800"/>
          </a:p>
        </p:txBody>
      </p:sp>
      <p:sp useBgFill="1">
        <p:nvSpPr>
          <p:cNvPr id="187411" name="AutoShape 19"/>
          <p:cNvSpPr>
            <a:spLocks noChangeArrowheads="1"/>
          </p:cNvSpPr>
          <p:nvPr/>
        </p:nvSpPr>
        <p:spPr bwMode="auto">
          <a:xfrm>
            <a:off x="5791200" y="3733808"/>
            <a:ext cx="152400" cy="914400"/>
          </a:xfrm>
          <a:prstGeom prst="upArrow">
            <a:avLst>
              <a:gd name="adj1" fmla="val 50000"/>
              <a:gd name="adj2" fmla="val 150000"/>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useBgFill="1">
        <p:nvSpPr>
          <p:cNvPr id="187413" name="Text Box 21"/>
          <p:cNvSpPr txBox="1">
            <a:spLocks noChangeArrowheads="1"/>
          </p:cNvSpPr>
          <p:nvPr/>
        </p:nvSpPr>
        <p:spPr bwMode="auto">
          <a:xfrm>
            <a:off x="5486401" y="4724408"/>
            <a:ext cx="675185" cy="52322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solidFill>
                  <a:srgbClr val="800000"/>
                </a:solidFill>
              </a:rPr>
              <a:t>      </a:t>
            </a:r>
            <a:endParaRPr lang="en-US" altLang="zh-CN" sz="2800"/>
          </a:p>
        </p:txBody>
      </p:sp>
      <p:sp useBgFill="1">
        <p:nvSpPr>
          <p:cNvPr id="187414" name="AutoShape 22"/>
          <p:cNvSpPr>
            <a:spLocks noChangeArrowheads="1"/>
          </p:cNvSpPr>
          <p:nvPr/>
        </p:nvSpPr>
        <p:spPr bwMode="auto">
          <a:xfrm>
            <a:off x="8991600" y="3810008"/>
            <a:ext cx="152400" cy="838200"/>
          </a:xfrm>
          <a:prstGeom prst="upArrow">
            <a:avLst>
              <a:gd name="adj1" fmla="val 50000"/>
              <a:gd name="adj2" fmla="val 137500"/>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useBgFill="1">
        <p:nvSpPr>
          <p:cNvPr id="187415" name="Text Box 23"/>
          <p:cNvSpPr txBox="1">
            <a:spLocks noChangeArrowheads="1"/>
          </p:cNvSpPr>
          <p:nvPr/>
        </p:nvSpPr>
        <p:spPr bwMode="auto">
          <a:xfrm>
            <a:off x="9188450" y="4343408"/>
            <a:ext cx="756938" cy="52322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t>       </a:t>
            </a:r>
          </a:p>
        </p:txBody>
      </p:sp>
      <p:sp>
        <p:nvSpPr>
          <p:cNvPr id="187416" name="AutoShape 24"/>
          <p:cNvSpPr>
            <a:spLocks noChangeArrowheads="1"/>
          </p:cNvSpPr>
          <p:nvPr/>
        </p:nvSpPr>
        <p:spPr bwMode="auto">
          <a:xfrm>
            <a:off x="7010400" y="3810008"/>
            <a:ext cx="152400" cy="838200"/>
          </a:xfrm>
          <a:prstGeom prst="upArrow">
            <a:avLst>
              <a:gd name="adj1" fmla="val 50000"/>
              <a:gd name="adj2" fmla="val 137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p:nvSpPr>
          <p:cNvPr id="187417" name="Text Box 25"/>
          <p:cNvSpPr txBox="1">
            <a:spLocks noChangeArrowheads="1"/>
          </p:cNvSpPr>
          <p:nvPr/>
        </p:nvSpPr>
        <p:spPr bwMode="auto">
          <a:xfrm>
            <a:off x="7207250" y="4343408"/>
            <a:ext cx="7409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solidFill>
                  <a:schemeClr val="accent2"/>
                </a:solidFill>
              </a:rPr>
              <a:t>high</a:t>
            </a:r>
            <a:endParaRPr lang="en-US" altLang="zh-CN" sz="2800"/>
          </a:p>
        </p:txBody>
      </p:sp>
      <p:sp useBgFill="1">
        <p:nvSpPr>
          <p:cNvPr id="187418" name="AutoShape 26"/>
          <p:cNvSpPr>
            <a:spLocks noChangeArrowheads="1"/>
          </p:cNvSpPr>
          <p:nvPr/>
        </p:nvSpPr>
        <p:spPr bwMode="auto">
          <a:xfrm>
            <a:off x="7677150" y="3733808"/>
            <a:ext cx="152400" cy="914400"/>
          </a:xfrm>
          <a:prstGeom prst="upArrow">
            <a:avLst>
              <a:gd name="adj1" fmla="val 50000"/>
              <a:gd name="adj2" fmla="val 150000"/>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useBgFill="1">
        <p:nvSpPr>
          <p:cNvPr id="187419" name="Text Box 27"/>
          <p:cNvSpPr txBox="1">
            <a:spLocks noChangeArrowheads="1"/>
          </p:cNvSpPr>
          <p:nvPr/>
        </p:nvSpPr>
        <p:spPr bwMode="auto">
          <a:xfrm>
            <a:off x="7391401" y="4738696"/>
            <a:ext cx="675185" cy="52322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t>      </a:t>
            </a:r>
          </a:p>
        </p:txBody>
      </p:sp>
      <p:sp>
        <p:nvSpPr>
          <p:cNvPr id="187420" name="AutoShape 28"/>
          <p:cNvSpPr>
            <a:spLocks noChangeArrowheads="1"/>
          </p:cNvSpPr>
          <p:nvPr/>
        </p:nvSpPr>
        <p:spPr bwMode="auto">
          <a:xfrm>
            <a:off x="6534150" y="3810008"/>
            <a:ext cx="152400" cy="914400"/>
          </a:xfrm>
          <a:prstGeom prst="upArrow">
            <a:avLst>
              <a:gd name="adj1" fmla="val 50000"/>
              <a:gd name="adj2" fmla="val 150000"/>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p:nvSpPr>
          <p:cNvPr id="187421" name="Text Box 29"/>
          <p:cNvSpPr txBox="1">
            <a:spLocks noChangeArrowheads="1"/>
          </p:cNvSpPr>
          <p:nvPr/>
        </p:nvSpPr>
        <p:spPr bwMode="auto">
          <a:xfrm>
            <a:off x="6248401" y="4738696"/>
            <a:ext cx="6591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solidFill>
                  <a:srgbClr val="800000"/>
                </a:solidFill>
              </a:rPr>
              <a:t>mid</a:t>
            </a:r>
            <a:endParaRPr lang="en-US" altLang="zh-CN" sz="2800"/>
          </a:p>
        </p:txBody>
      </p:sp>
      <p:sp>
        <p:nvSpPr>
          <p:cNvPr id="187422" name="Text Box 30"/>
          <p:cNvSpPr txBox="1">
            <a:spLocks noChangeArrowheads="1"/>
          </p:cNvSpPr>
          <p:nvPr/>
        </p:nvSpPr>
        <p:spPr bwMode="auto">
          <a:xfrm>
            <a:off x="627179" y="5290931"/>
            <a:ext cx="8364421"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20000"/>
              </a:lnSpc>
              <a:defRPr/>
            </a:pPr>
            <a:r>
              <a:rPr lang="en-US" altLang="zh-CN" sz="2400" b="1">
                <a:latin typeface="Times New Roman" charset="0"/>
                <a:ea typeface="Times New Roman" charset="0"/>
                <a:cs typeface="Times New Roman" charset="0"/>
              </a:rPr>
              <a:t>low</a:t>
            </a:r>
            <a:r>
              <a:rPr lang="en-US" altLang="zh-CN" sz="2400">
                <a:latin typeface="Times New Roman" charset="0"/>
                <a:ea typeface="Times New Roman" charset="0"/>
                <a:cs typeface="Times New Roman" charset="0"/>
              </a:rPr>
              <a:t> </a:t>
            </a:r>
            <a:r>
              <a:rPr lang="zh-CN" altLang="en-US" sz="2400">
                <a:latin typeface="Times New Roman" charset="0"/>
                <a:ea typeface="Times New Roman" charset="0"/>
                <a:cs typeface="Times New Roman" charset="0"/>
              </a:rPr>
              <a:t>：查找区间的下界</a:t>
            </a:r>
            <a:endParaRPr lang="en-US" altLang="zh-CN" sz="2400">
              <a:latin typeface="Times New Roman" charset="0"/>
              <a:ea typeface="Times New Roman" charset="0"/>
              <a:cs typeface="Times New Roman" charset="0"/>
            </a:endParaRPr>
          </a:p>
          <a:p>
            <a:pPr eaLnBrk="1" hangingPunct="1">
              <a:lnSpc>
                <a:spcPct val="120000"/>
              </a:lnSpc>
              <a:defRPr/>
            </a:pPr>
            <a:r>
              <a:rPr lang="en-US" altLang="zh-CN" sz="2400" b="1">
                <a:latin typeface="Times New Roman" charset="0"/>
                <a:ea typeface="Times New Roman" charset="0"/>
                <a:cs typeface="Times New Roman" charset="0"/>
              </a:rPr>
              <a:t>high</a:t>
            </a:r>
            <a:r>
              <a:rPr lang="en-US" altLang="zh-CN" sz="2400">
                <a:latin typeface="Times New Roman" charset="0"/>
                <a:ea typeface="Times New Roman" charset="0"/>
                <a:cs typeface="Times New Roman" charset="0"/>
              </a:rPr>
              <a:t> </a:t>
            </a:r>
            <a:r>
              <a:rPr lang="zh-CN" altLang="en-US" sz="2400">
                <a:latin typeface="Times New Roman" charset="0"/>
                <a:ea typeface="Times New Roman" charset="0"/>
                <a:cs typeface="Times New Roman" charset="0"/>
              </a:rPr>
              <a:t>：指示查找区间的上界</a:t>
            </a:r>
          </a:p>
          <a:p>
            <a:pPr eaLnBrk="1" hangingPunct="1">
              <a:lnSpc>
                <a:spcPct val="120000"/>
              </a:lnSpc>
              <a:defRPr/>
            </a:pPr>
            <a:r>
              <a:rPr lang="en-US" altLang="zh-CN" sz="2400" b="1">
                <a:latin typeface="Times New Roman" charset="0"/>
                <a:ea typeface="Times New Roman" charset="0"/>
                <a:cs typeface="Times New Roman" charset="0"/>
              </a:rPr>
              <a:t>mid</a:t>
            </a:r>
            <a:r>
              <a:rPr lang="en-US" altLang="zh-CN" sz="2400">
                <a:latin typeface="Times New Roman" charset="0"/>
                <a:ea typeface="Times New Roman" charset="0"/>
                <a:cs typeface="Times New Roman" charset="0"/>
              </a:rPr>
              <a:t> = (</a:t>
            </a:r>
            <a:r>
              <a:rPr lang="en-US" altLang="zh-CN" sz="2400" err="1">
                <a:latin typeface="Times New Roman" charset="0"/>
                <a:ea typeface="Times New Roman" charset="0"/>
                <a:cs typeface="Times New Roman" charset="0"/>
              </a:rPr>
              <a:t>low+high</a:t>
            </a:r>
            <a:r>
              <a:rPr lang="en-US" altLang="zh-CN" sz="2400">
                <a:latin typeface="Times New Roman" charset="0"/>
                <a:ea typeface="Times New Roman" charset="0"/>
                <a:cs typeface="Times New Roman" charset="0"/>
              </a:rPr>
              <a:t>)/2</a:t>
            </a:r>
          </a:p>
        </p:txBody>
      </p:sp>
      <p:sp>
        <p:nvSpPr>
          <p:cNvPr id="30"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spTree>
    <p:extLst>
      <p:ext uri="{BB962C8B-B14F-4D97-AF65-F5344CB8AC3E}">
        <p14:creationId xmlns:p14="http://schemas.microsoft.com/office/powerpoint/2010/main" val="1640670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7398"/>
                                        </p:tgtEl>
                                        <p:attrNameLst>
                                          <p:attrName>style.visibility</p:attrName>
                                        </p:attrNameLst>
                                      </p:cBhvr>
                                      <p:to>
                                        <p:strVal val="visible"/>
                                      </p:to>
                                    </p:set>
                                    <p:anim calcmode="lin" valueType="num">
                                      <p:cBhvr additive="base">
                                        <p:cTn id="7" dur="500" fill="hold"/>
                                        <p:tgtEl>
                                          <p:spTgt spid="187398"/>
                                        </p:tgtEl>
                                        <p:attrNameLst>
                                          <p:attrName>ppt_x</p:attrName>
                                        </p:attrNameLst>
                                      </p:cBhvr>
                                      <p:tavLst>
                                        <p:tav tm="0">
                                          <p:val>
                                            <p:strVal val="#ppt_x"/>
                                          </p:val>
                                        </p:tav>
                                        <p:tav tm="100000">
                                          <p:val>
                                            <p:strVal val="#ppt_x"/>
                                          </p:val>
                                        </p:tav>
                                      </p:tavLst>
                                    </p:anim>
                                    <p:anim calcmode="lin" valueType="num">
                                      <p:cBhvr additive="base">
                                        <p:cTn id="8" dur="500" fill="hold"/>
                                        <p:tgtEl>
                                          <p:spTgt spid="18739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7394"/>
                                        </p:tgtEl>
                                        <p:attrNameLst>
                                          <p:attrName>style.visibility</p:attrName>
                                        </p:attrNameLst>
                                      </p:cBhvr>
                                      <p:to>
                                        <p:strVal val="visible"/>
                                      </p:to>
                                    </p:set>
                                    <p:anim calcmode="lin" valueType="num">
                                      <p:cBhvr additive="base">
                                        <p:cTn id="13" dur="500" fill="hold"/>
                                        <p:tgtEl>
                                          <p:spTgt spid="187394"/>
                                        </p:tgtEl>
                                        <p:attrNameLst>
                                          <p:attrName>ppt_x</p:attrName>
                                        </p:attrNameLst>
                                      </p:cBhvr>
                                      <p:tavLst>
                                        <p:tav tm="0">
                                          <p:val>
                                            <p:strVal val="#ppt_x"/>
                                          </p:val>
                                        </p:tav>
                                        <p:tav tm="100000">
                                          <p:val>
                                            <p:strVal val="#ppt_x"/>
                                          </p:val>
                                        </p:tav>
                                      </p:tavLst>
                                    </p:anim>
                                    <p:anim calcmode="lin" valueType="num">
                                      <p:cBhvr additive="base">
                                        <p:cTn id="14" dur="500" fill="hold"/>
                                        <p:tgtEl>
                                          <p:spTgt spid="187394"/>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87395"/>
                                        </p:tgtEl>
                                        <p:attrNameLst>
                                          <p:attrName>style.visibility</p:attrName>
                                        </p:attrNameLst>
                                      </p:cBhvr>
                                      <p:to>
                                        <p:strVal val="visible"/>
                                      </p:to>
                                    </p:set>
                                    <p:anim calcmode="lin" valueType="num">
                                      <p:cBhvr additive="base">
                                        <p:cTn id="18" dur="500" fill="hold"/>
                                        <p:tgtEl>
                                          <p:spTgt spid="187395"/>
                                        </p:tgtEl>
                                        <p:attrNameLst>
                                          <p:attrName>ppt_x</p:attrName>
                                        </p:attrNameLst>
                                      </p:cBhvr>
                                      <p:tavLst>
                                        <p:tav tm="0">
                                          <p:val>
                                            <p:strVal val="0-#ppt_w/2"/>
                                          </p:val>
                                        </p:tav>
                                        <p:tav tm="100000">
                                          <p:val>
                                            <p:strVal val="#ppt_x"/>
                                          </p:val>
                                        </p:tav>
                                      </p:tavLst>
                                    </p:anim>
                                    <p:anim calcmode="lin" valueType="num">
                                      <p:cBhvr additive="base">
                                        <p:cTn id="19" dur="500" fill="hold"/>
                                        <p:tgtEl>
                                          <p:spTgt spid="187395"/>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1" fill="hold" nodeType="afterEffect">
                                  <p:stCondLst>
                                    <p:cond delay="0"/>
                                  </p:stCondLst>
                                  <p:childTnLst>
                                    <p:set>
                                      <p:cBhvr>
                                        <p:cTn id="22" dur="1" fill="hold">
                                          <p:stCondLst>
                                            <p:cond delay="0"/>
                                          </p:stCondLst>
                                        </p:cTn>
                                        <p:tgtEl>
                                          <p:spTgt spid="187396"/>
                                        </p:tgtEl>
                                        <p:attrNameLst>
                                          <p:attrName>style.visibility</p:attrName>
                                        </p:attrNameLst>
                                      </p:cBhvr>
                                      <p:to>
                                        <p:strVal val="visible"/>
                                      </p:to>
                                    </p:set>
                                    <p:anim calcmode="lin" valueType="num">
                                      <p:cBhvr additive="base">
                                        <p:cTn id="23" dur="500" fill="hold"/>
                                        <p:tgtEl>
                                          <p:spTgt spid="187396"/>
                                        </p:tgtEl>
                                        <p:attrNameLst>
                                          <p:attrName>ppt_x</p:attrName>
                                        </p:attrNameLst>
                                      </p:cBhvr>
                                      <p:tavLst>
                                        <p:tav tm="0">
                                          <p:val>
                                            <p:strVal val="#ppt_x"/>
                                          </p:val>
                                        </p:tav>
                                        <p:tav tm="100000">
                                          <p:val>
                                            <p:strVal val="#ppt_x"/>
                                          </p:val>
                                        </p:tav>
                                      </p:tavLst>
                                    </p:anim>
                                    <p:anim calcmode="lin" valueType="num">
                                      <p:cBhvr additive="base">
                                        <p:cTn id="24" dur="500" fill="hold"/>
                                        <p:tgtEl>
                                          <p:spTgt spid="187396"/>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1500"/>
                            </p:stCondLst>
                            <p:childTnLst>
                              <p:par>
                                <p:cTn id="26" presetID="2" presetClass="entr" presetSubtype="1" fill="hold" grpId="0" nodeType="afterEffect">
                                  <p:stCondLst>
                                    <p:cond delay="0"/>
                                  </p:stCondLst>
                                  <p:childTnLst>
                                    <p:set>
                                      <p:cBhvr>
                                        <p:cTn id="27" dur="1" fill="hold">
                                          <p:stCondLst>
                                            <p:cond delay="0"/>
                                          </p:stCondLst>
                                        </p:cTn>
                                        <p:tgtEl>
                                          <p:spTgt spid="187397"/>
                                        </p:tgtEl>
                                        <p:attrNameLst>
                                          <p:attrName>style.visibility</p:attrName>
                                        </p:attrNameLst>
                                      </p:cBhvr>
                                      <p:to>
                                        <p:strVal val="visible"/>
                                      </p:to>
                                    </p:set>
                                    <p:anim calcmode="lin" valueType="num">
                                      <p:cBhvr additive="base">
                                        <p:cTn id="28" dur="500" fill="hold"/>
                                        <p:tgtEl>
                                          <p:spTgt spid="187397"/>
                                        </p:tgtEl>
                                        <p:attrNameLst>
                                          <p:attrName>ppt_x</p:attrName>
                                        </p:attrNameLst>
                                      </p:cBhvr>
                                      <p:tavLst>
                                        <p:tav tm="0">
                                          <p:val>
                                            <p:strVal val="#ppt_x"/>
                                          </p:val>
                                        </p:tav>
                                        <p:tav tm="100000">
                                          <p:val>
                                            <p:strVal val="#ppt_x"/>
                                          </p:val>
                                        </p:tav>
                                      </p:tavLst>
                                    </p:anim>
                                    <p:anim calcmode="lin" valueType="num">
                                      <p:cBhvr additive="base">
                                        <p:cTn id="29" dur="500" fill="hold"/>
                                        <p:tgtEl>
                                          <p:spTgt spid="187397"/>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87422"/>
                                        </p:tgtEl>
                                        <p:attrNameLst>
                                          <p:attrName>style.visibility</p:attrName>
                                        </p:attrNameLst>
                                      </p:cBhvr>
                                      <p:to>
                                        <p:strVal val="visible"/>
                                      </p:to>
                                    </p:set>
                                    <p:animEffect transition="in" filter="strips(downRight)">
                                      <p:cBhvr>
                                        <p:cTn id="34" dur="500"/>
                                        <p:tgtEl>
                                          <p:spTgt spid="18742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7399"/>
                                        </p:tgtEl>
                                        <p:attrNameLst>
                                          <p:attrName>style.visibility</p:attrName>
                                        </p:attrNameLst>
                                      </p:cBhvr>
                                      <p:to>
                                        <p:strVal val="visible"/>
                                      </p:to>
                                    </p:set>
                                    <p:animEffect transition="in" filter="wipe(left)">
                                      <p:cBhvr>
                                        <p:cTn id="39" dur="500"/>
                                        <p:tgtEl>
                                          <p:spTgt spid="187399"/>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87402"/>
                                        </p:tgtEl>
                                        <p:attrNameLst>
                                          <p:attrName>style.visibility</p:attrName>
                                        </p:attrNameLst>
                                      </p:cBhvr>
                                      <p:to>
                                        <p:strVal val="visible"/>
                                      </p:to>
                                    </p:set>
                                    <p:animEffect transition="in" filter="wipe(left)">
                                      <p:cBhvr>
                                        <p:cTn id="43" dur="500"/>
                                        <p:tgtEl>
                                          <p:spTgt spid="1874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7401"/>
                                        </p:tgtEl>
                                        <p:attrNameLst>
                                          <p:attrName>style.visibility</p:attrName>
                                        </p:attrNameLst>
                                      </p:cBhvr>
                                      <p:to>
                                        <p:strVal val="visible"/>
                                      </p:to>
                                    </p:set>
                                    <p:animEffect transition="in" filter="wipe(left)">
                                      <p:cBhvr>
                                        <p:cTn id="48" dur="500"/>
                                        <p:tgtEl>
                                          <p:spTgt spid="187401"/>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87403"/>
                                        </p:tgtEl>
                                        <p:attrNameLst>
                                          <p:attrName>style.visibility</p:attrName>
                                        </p:attrNameLst>
                                      </p:cBhvr>
                                      <p:to>
                                        <p:strVal val="visible"/>
                                      </p:to>
                                    </p:set>
                                    <p:animEffect transition="in" filter="wipe(left)">
                                      <p:cBhvr>
                                        <p:cTn id="52" dur="500"/>
                                        <p:tgtEl>
                                          <p:spTgt spid="1874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7400"/>
                                        </p:tgtEl>
                                        <p:attrNameLst>
                                          <p:attrName>style.visibility</p:attrName>
                                        </p:attrNameLst>
                                      </p:cBhvr>
                                      <p:to>
                                        <p:strVal val="visible"/>
                                      </p:to>
                                    </p:set>
                                    <p:animEffect transition="in" filter="wipe(left)">
                                      <p:cBhvr>
                                        <p:cTn id="57" dur="500"/>
                                        <p:tgtEl>
                                          <p:spTgt spid="187400"/>
                                        </p:tgtEl>
                                      </p:cBhvr>
                                    </p:animEffec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87404"/>
                                        </p:tgtEl>
                                        <p:attrNameLst>
                                          <p:attrName>style.visibility</p:attrName>
                                        </p:attrNameLst>
                                      </p:cBhvr>
                                      <p:to>
                                        <p:strVal val="visible"/>
                                      </p:to>
                                    </p:set>
                                    <p:animEffect transition="in" filter="wipe(left)">
                                      <p:cBhvr>
                                        <p:cTn id="61" dur="500"/>
                                        <p:tgtEl>
                                          <p:spTgt spid="18740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7407"/>
                                        </p:tgtEl>
                                        <p:attrNameLst>
                                          <p:attrName>style.visibility</p:attrName>
                                        </p:attrNameLst>
                                      </p:cBhvr>
                                      <p:to>
                                        <p:strVal val="visible"/>
                                      </p:to>
                                    </p:set>
                                    <p:animEffect transition="in" filter="wipe(left)">
                                      <p:cBhvr>
                                        <p:cTn id="66" dur="500"/>
                                        <p:tgtEl>
                                          <p:spTgt spid="187407"/>
                                        </p:tgtEl>
                                      </p:cBhvr>
                                    </p:animEffect>
                                  </p:childTnLst>
                                </p:cTn>
                              </p:par>
                            </p:childTnLst>
                          </p:cTn>
                        </p:par>
                        <p:par>
                          <p:cTn id="67" fill="hold" nodeType="afterGroup">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87408"/>
                                        </p:tgtEl>
                                        <p:attrNameLst>
                                          <p:attrName>style.visibility</p:attrName>
                                        </p:attrNameLst>
                                      </p:cBhvr>
                                      <p:to>
                                        <p:strVal val="visible"/>
                                      </p:to>
                                    </p:set>
                                    <p:animEffect transition="in" filter="wipe(left)">
                                      <p:cBhvr>
                                        <p:cTn id="70" dur="500"/>
                                        <p:tgtEl>
                                          <p:spTgt spid="187408"/>
                                        </p:tgtEl>
                                      </p:cBhvr>
                                    </p:animEffect>
                                  </p:childTnLst>
                                </p:cTn>
                              </p:par>
                            </p:childTnLst>
                          </p:cTn>
                        </p:par>
                        <p:par>
                          <p:cTn id="71" fill="hold" nodeType="afterGroup">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187405"/>
                                        </p:tgtEl>
                                        <p:attrNameLst>
                                          <p:attrName>style.visibility</p:attrName>
                                        </p:attrNameLst>
                                      </p:cBhvr>
                                      <p:to>
                                        <p:strVal val="visible"/>
                                      </p:to>
                                    </p:set>
                                    <p:animEffect transition="in" filter="wipe(left)">
                                      <p:cBhvr>
                                        <p:cTn id="74" dur="500"/>
                                        <p:tgtEl>
                                          <p:spTgt spid="187405"/>
                                        </p:tgtEl>
                                      </p:cBhvr>
                                    </p:animEffect>
                                  </p:childTnLst>
                                </p:cTn>
                              </p:par>
                            </p:childTnLst>
                          </p:cTn>
                        </p:par>
                        <p:par>
                          <p:cTn id="75" fill="hold" nodeType="afterGroup">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187406"/>
                                        </p:tgtEl>
                                        <p:attrNameLst>
                                          <p:attrName>style.visibility</p:attrName>
                                        </p:attrNameLst>
                                      </p:cBhvr>
                                      <p:to>
                                        <p:strVal val="visible"/>
                                      </p:to>
                                    </p:set>
                                    <p:animEffect transition="in" filter="wipe(left)">
                                      <p:cBhvr>
                                        <p:cTn id="78" dur="500"/>
                                        <p:tgtEl>
                                          <p:spTgt spid="18740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87411"/>
                                        </p:tgtEl>
                                        <p:attrNameLst>
                                          <p:attrName>style.visibility</p:attrName>
                                        </p:attrNameLst>
                                      </p:cBhvr>
                                      <p:to>
                                        <p:strVal val="visible"/>
                                      </p:to>
                                    </p:set>
                                    <p:animEffect transition="in" filter="wipe(left)">
                                      <p:cBhvr>
                                        <p:cTn id="83" dur="500"/>
                                        <p:tgtEl>
                                          <p:spTgt spid="187411"/>
                                        </p:tgtEl>
                                      </p:cBhvr>
                                    </p:animEffect>
                                  </p:childTnLst>
                                </p:cTn>
                              </p:par>
                            </p:childTnLst>
                          </p:cTn>
                        </p:par>
                        <p:par>
                          <p:cTn id="84" fill="hold" nodeType="afterGroup">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87413"/>
                                        </p:tgtEl>
                                        <p:attrNameLst>
                                          <p:attrName>style.visibility</p:attrName>
                                        </p:attrNameLst>
                                      </p:cBhvr>
                                      <p:to>
                                        <p:strVal val="visible"/>
                                      </p:to>
                                    </p:set>
                                    <p:animEffect transition="in" filter="wipe(left)">
                                      <p:cBhvr>
                                        <p:cTn id="87" dur="500"/>
                                        <p:tgtEl>
                                          <p:spTgt spid="187413"/>
                                        </p:tgtEl>
                                      </p:cBhvr>
                                    </p:animEffect>
                                  </p:childTnLst>
                                </p:cTn>
                              </p:par>
                            </p:childTnLst>
                          </p:cTn>
                        </p:par>
                        <p:par>
                          <p:cTn id="88" fill="hold" nodeType="afterGroup">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187409"/>
                                        </p:tgtEl>
                                        <p:attrNameLst>
                                          <p:attrName>style.visibility</p:attrName>
                                        </p:attrNameLst>
                                      </p:cBhvr>
                                      <p:to>
                                        <p:strVal val="visible"/>
                                      </p:to>
                                    </p:set>
                                    <p:animEffect transition="in" filter="wipe(left)">
                                      <p:cBhvr>
                                        <p:cTn id="91" dur="500"/>
                                        <p:tgtEl>
                                          <p:spTgt spid="187409"/>
                                        </p:tgtEl>
                                      </p:cBhvr>
                                    </p:animEffect>
                                  </p:childTnLst>
                                </p:cTn>
                              </p:par>
                            </p:childTnLst>
                          </p:cTn>
                        </p:par>
                        <p:par>
                          <p:cTn id="92" fill="hold" nodeType="afterGroup">
                            <p:stCondLst>
                              <p:cond delay="1500"/>
                            </p:stCondLst>
                            <p:childTnLst>
                              <p:par>
                                <p:cTn id="93" presetID="22" presetClass="entr" presetSubtype="8" fill="hold" grpId="0" nodeType="afterEffect">
                                  <p:stCondLst>
                                    <p:cond delay="0"/>
                                  </p:stCondLst>
                                  <p:childTnLst>
                                    <p:set>
                                      <p:cBhvr>
                                        <p:cTn id="94" dur="1" fill="hold">
                                          <p:stCondLst>
                                            <p:cond delay="0"/>
                                          </p:stCondLst>
                                        </p:cTn>
                                        <p:tgtEl>
                                          <p:spTgt spid="187410"/>
                                        </p:tgtEl>
                                        <p:attrNameLst>
                                          <p:attrName>style.visibility</p:attrName>
                                        </p:attrNameLst>
                                      </p:cBhvr>
                                      <p:to>
                                        <p:strVal val="visible"/>
                                      </p:to>
                                    </p:set>
                                    <p:animEffect transition="in" filter="wipe(left)">
                                      <p:cBhvr>
                                        <p:cTn id="95" dur="500"/>
                                        <p:tgtEl>
                                          <p:spTgt spid="18741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87414"/>
                                        </p:tgtEl>
                                        <p:attrNameLst>
                                          <p:attrName>style.visibility</p:attrName>
                                        </p:attrNameLst>
                                      </p:cBhvr>
                                      <p:to>
                                        <p:strVal val="visible"/>
                                      </p:to>
                                    </p:set>
                                    <p:animEffect transition="in" filter="wipe(left)">
                                      <p:cBhvr>
                                        <p:cTn id="100" dur="500"/>
                                        <p:tgtEl>
                                          <p:spTgt spid="187414"/>
                                        </p:tgtEl>
                                      </p:cBhvr>
                                    </p:animEffect>
                                  </p:childTnLst>
                                </p:cTn>
                              </p:par>
                            </p:childTnLst>
                          </p:cTn>
                        </p:par>
                        <p:par>
                          <p:cTn id="101" fill="hold" nodeType="afterGroup">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187415"/>
                                        </p:tgtEl>
                                        <p:attrNameLst>
                                          <p:attrName>style.visibility</p:attrName>
                                        </p:attrNameLst>
                                      </p:cBhvr>
                                      <p:to>
                                        <p:strVal val="visible"/>
                                      </p:to>
                                    </p:set>
                                    <p:animEffect transition="in" filter="wipe(left)">
                                      <p:cBhvr>
                                        <p:cTn id="104" dur="500"/>
                                        <p:tgtEl>
                                          <p:spTgt spid="187415"/>
                                        </p:tgtEl>
                                      </p:cBhvr>
                                    </p:animEffect>
                                  </p:childTnLst>
                                </p:cTn>
                              </p:par>
                            </p:childTnLst>
                          </p:cTn>
                        </p:par>
                        <p:par>
                          <p:cTn id="105" fill="hold" nodeType="afterGroup">
                            <p:stCondLst>
                              <p:cond delay="1000"/>
                            </p:stCondLst>
                            <p:childTnLst>
                              <p:par>
                                <p:cTn id="106" presetID="22" presetClass="entr" presetSubtype="8" fill="hold" grpId="0" nodeType="afterEffect">
                                  <p:stCondLst>
                                    <p:cond delay="0"/>
                                  </p:stCondLst>
                                  <p:childTnLst>
                                    <p:set>
                                      <p:cBhvr>
                                        <p:cTn id="107" dur="1" fill="hold">
                                          <p:stCondLst>
                                            <p:cond delay="0"/>
                                          </p:stCondLst>
                                        </p:cTn>
                                        <p:tgtEl>
                                          <p:spTgt spid="187416"/>
                                        </p:tgtEl>
                                        <p:attrNameLst>
                                          <p:attrName>style.visibility</p:attrName>
                                        </p:attrNameLst>
                                      </p:cBhvr>
                                      <p:to>
                                        <p:strVal val="visible"/>
                                      </p:to>
                                    </p:set>
                                    <p:animEffect transition="in" filter="wipe(left)">
                                      <p:cBhvr>
                                        <p:cTn id="108" dur="500"/>
                                        <p:tgtEl>
                                          <p:spTgt spid="187416"/>
                                        </p:tgtEl>
                                      </p:cBhvr>
                                    </p:animEffect>
                                  </p:childTnLst>
                                </p:cTn>
                              </p:par>
                            </p:childTnLst>
                          </p:cTn>
                        </p:par>
                        <p:par>
                          <p:cTn id="109" fill="hold" nodeType="afterGroup">
                            <p:stCondLst>
                              <p:cond delay="1500"/>
                            </p:stCondLst>
                            <p:childTnLst>
                              <p:par>
                                <p:cTn id="110" presetID="22" presetClass="entr" presetSubtype="8" fill="hold" grpId="0" nodeType="afterEffect">
                                  <p:stCondLst>
                                    <p:cond delay="0"/>
                                  </p:stCondLst>
                                  <p:childTnLst>
                                    <p:set>
                                      <p:cBhvr>
                                        <p:cTn id="111" dur="1" fill="hold">
                                          <p:stCondLst>
                                            <p:cond delay="0"/>
                                          </p:stCondLst>
                                        </p:cTn>
                                        <p:tgtEl>
                                          <p:spTgt spid="187417"/>
                                        </p:tgtEl>
                                        <p:attrNameLst>
                                          <p:attrName>style.visibility</p:attrName>
                                        </p:attrNameLst>
                                      </p:cBhvr>
                                      <p:to>
                                        <p:strVal val="visible"/>
                                      </p:to>
                                    </p:set>
                                    <p:animEffect transition="in" filter="wipe(left)">
                                      <p:cBhvr>
                                        <p:cTn id="112" dur="500"/>
                                        <p:tgtEl>
                                          <p:spTgt spid="18741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87418"/>
                                        </p:tgtEl>
                                        <p:attrNameLst>
                                          <p:attrName>style.visibility</p:attrName>
                                        </p:attrNameLst>
                                      </p:cBhvr>
                                      <p:to>
                                        <p:strVal val="visible"/>
                                      </p:to>
                                    </p:set>
                                    <p:animEffect transition="in" filter="wipe(left)">
                                      <p:cBhvr>
                                        <p:cTn id="117" dur="500"/>
                                        <p:tgtEl>
                                          <p:spTgt spid="187418"/>
                                        </p:tgtEl>
                                      </p:cBhvr>
                                    </p:animEffect>
                                  </p:childTnLst>
                                </p:cTn>
                              </p:par>
                            </p:childTnLst>
                          </p:cTn>
                        </p:par>
                        <p:par>
                          <p:cTn id="118" fill="hold" nodeType="afterGroup">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187419"/>
                                        </p:tgtEl>
                                        <p:attrNameLst>
                                          <p:attrName>style.visibility</p:attrName>
                                        </p:attrNameLst>
                                      </p:cBhvr>
                                      <p:to>
                                        <p:strVal val="visible"/>
                                      </p:to>
                                    </p:set>
                                    <p:animEffect transition="in" filter="wipe(left)">
                                      <p:cBhvr>
                                        <p:cTn id="121" dur="500"/>
                                        <p:tgtEl>
                                          <p:spTgt spid="187419"/>
                                        </p:tgtEl>
                                      </p:cBhvr>
                                    </p:animEffect>
                                  </p:childTnLst>
                                </p:cTn>
                              </p:par>
                            </p:childTnLst>
                          </p:cTn>
                        </p:par>
                        <p:par>
                          <p:cTn id="122" fill="hold" nodeType="afterGroup">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187420"/>
                                        </p:tgtEl>
                                        <p:attrNameLst>
                                          <p:attrName>style.visibility</p:attrName>
                                        </p:attrNameLst>
                                      </p:cBhvr>
                                      <p:to>
                                        <p:strVal val="visible"/>
                                      </p:to>
                                    </p:set>
                                    <p:animEffect transition="in" filter="wipe(left)">
                                      <p:cBhvr>
                                        <p:cTn id="125" dur="500"/>
                                        <p:tgtEl>
                                          <p:spTgt spid="187420"/>
                                        </p:tgtEl>
                                      </p:cBhvr>
                                    </p:animEffect>
                                  </p:childTnLst>
                                </p:cTn>
                              </p:par>
                            </p:childTnLst>
                          </p:cTn>
                        </p:par>
                        <p:par>
                          <p:cTn id="126" fill="hold" nodeType="afterGroup">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187421"/>
                                        </p:tgtEl>
                                        <p:attrNameLst>
                                          <p:attrName>style.visibility</p:attrName>
                                        </p:attrNameLst>
                                      </p:cBhvr>
                                      <p:to>
                                        <p:strVal val="visible"/>
                                      </p:to>
                                    </p:set>
                                    <p:animEffect transition="in" filter="wipe(left)">
                                      <p:cBhvr>
                                        <p:cTn id="129" dur="500"/>
                                        <p:tgtEl>
                                          <p:spTgt spid="18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autoUpdateAnimBg="0"/>
      <p:bldP spid="187397" grpId="0" autoUpdateAnimBg="0"/>
      <p:bldP spid="187398" grpId="0" autoUpdateAnimBg="0"/>
      <p:bldP spid="187399" grpId="0" animBg="1"/>
      <p:bldP spid="187400" grpId="0" animBg="1"/>
      <p:bldP spid="187401" grpId="0" animBg="1"/>
      <p:bldP spid="187402" grpId="0" autoUpdateAnimBg="0"/>
      <p:bldP spid="187403" grpId="0" autoUpdateAnimBg="0"/>
      <p:bldP spid="187404" grpId="0" autoUpdateAnimBg="0"/>
      <p:bldP spid="187405" grpId="0" animBg="1"/>
      <p:bldP spid="187406" grpId="0" autoUpdateAnimBg="0"/>
      <p:bldP spid="187407" grpId="0" animBg="1"/>
      <p:bldP spid="187408" grpId="0" animBg="1" autoUpdateAnimBg="0"/>
      <p:bldP spid="187409" grpId="0" animBg="1"/>
      <p:bldP spid="187410" grpId="0" autoUpdateAnimBg="0"/>
      <p:bldP spid="187411" grpId="0" animBg="1"/>
      <p:bldP spid="187413" grpId="0" animBg="1" autoUpdateAnimBg="0"/>
      <p:bldP spid="187414" grpId="0" animBg="1"/>
      <p:bldP spid="187415" grpId="0" animBg="1" autoUpdateAnimBg="0"/>
      <p:bldP spid="187416" grpId="0" animBg="1"/>
      <p:bldP spid="187417" grpId="0" autoUpdateAnimBg="0"/>
      <p:bldP spid="187418" grpId="0" animBg="1"/>
      <p:bldP spid="187419" grpId="0" animBg="1" autoUpdateAnimBg="0"/>
      <p:bldP spid="187420" grpId="0" animBg="1"/>
      <p:bldP spid="187421" grpId="0" autoUpdateAnimBg="0"/>
      <p:bldP spid="18742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655620" y="1143000"/>
            <a:ext cx="6971717"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b="1" dirty="0" err="1">
                <a:latin typeface="Times New Roman" charset="0"/>
                <a:ea typeface="Times New Roman" charset="0"/>
                <a:cs typeface="Times New Roman" charset="0"/>
              </a:rPr>
              <a:t>int</a:t>
            </a:r>
            <a:r>
              <a:rPr lang="en-US" altLang="zh-CN" sz="28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Search_Bin</a:t>
            </a:r>
            <a:r>
              <a:rPr lang="en-US" altLang="zh-CN" sz="2800" dirty="0">
                <a:latin typeface="Times New Roman" charset="0"/>
                <a:ea typeface="Times New Roman" charset="0"/>
                <a:cs typeface="Times New Roman" charset="0"/>
              </a:rPr>
              <a:t> ( </a:t>
            </a:r>
            <a:r>
              <a:rPr lang="en-US" altLang="zh-CN" sz="2800" dirty="0" err="1">
                <a:latin typeface="Times New Roman" charset="0"/>
                <a:ea typeface="Times New Roman" charset="0"/>
                <a:cs typeface="Times New Roman" charset="0"/>
              </a:rPr>
              <a:t>SSTable</a:t>
            </a:r>
            <a:r>
              <a:rPr lang="en-US" altLang="zh-CN" sz="2800" dirty="0">
                <a:latin typeface="Times New Roman" charset="0"/>
                <a:ea typeface="Times New Roman" charset="0"/>
                <a:cs typeface="Times New Roman" charset="0"/>
              </a:rPr>
              <a:t> ST, </a:t>
            </a:r>
            <a:r>
              <a:rPr lang="en-US" altLang="zh-CN" sz="2800" dirty="0" err="1" smtClean="0">
                <a:latin typeface="Times New Roman" charset="0"/>
                <a:ea typeface="Times New Roman" charset="0"/>
                <a:cs typeface="Times New Roman" charset="0"/>
              </a:rPr>
              <a:t>int</a:t>
            </a:r>
            <a:r>
              <a:rPr lang="en-US" altLang="zh-CN" sz="2800" dirty="0" smtClean="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key ) </a:t>
            </a:r>
            <a:r>
              <a:rPr lang="en-US" altLang="zh-CN" sz="2800" b="1" dirty="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a:p>
            <a:pPr eaLnBrk="1" hangingPunct="1">
              <a:defRPr/>
            </a:pPr>
            <a:r>
              <a:rPr lang="en-US" altLang="zh-CN" sz="2800" dirty="0">
                <a:latin typeface="Times New Roman" charset="0"/>
                <a:ea typeface="Times New Roman" charset="0"/>
                <a:cs typeface="Times New Roman" charset="0"/>
              </a:rPr>
              <a:t>   low = 1;  high = </a:t>
            </a:r>
            <a:r>
              <a:rPr lang="en-US" altLang="zh-CN" sz="2800" dirty="0" err="1">
                <a:latin typeface="Times New Roman" charset="0"/>
                <a:ea typeface="Times New Roman" charset="0"/>
                <a:cs typeface="Times New Roman" charset="0"/>
              </a:rPr>
              <a:t>ST.length</a:t>
            </a:r>
            <a:r>
              <a:rPr lang="en-US" altLang="zh-CN" sz="28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 </a:t>
            </a:r>
            <a:r>
              <a:rPr lang="zh-CN" altLang="en-US" sz="2000" dirty="0">
                <a:latin typeface="SimSun" charset="-122"/>
                <a:ea typeface="SimSun" charset="-122"/>
                <a:cs typeface="SimSun" charset="-122"/>
              </a:rPr>
              <a:t>置区间初值</a:t>
            </a:r>
            <a:endParaRPr lang="zh-CN" altLang="en-US" sz="2800" dirty="0">
              <a:latin typeface="SimSun" charset="-122"/>
              <a:ea typeface="SimSun" charset="-122"/>
              <a:cs typeface="SimSun" charset="-122"/>
            </a:endParaRPr>
          </a:p>
          <a:p>
            <a:pPr eaLnBrk="1" hangingPunct="1">
              <a:defRPr/>
            </a:pPr>
            <a:r>
              <a:rPr lang="zh-CN" altLang="en-US" sz="2800" dirty="0">
                <a:latin typeface="Times New Roman" charset="0"/>
                <a:ea typeface="Times New Roman" charset="0"/>
                <a:cs typeface="Times New Roman" charset="0"/>
              </a:rPr>
              <a:t>   </a:t>
            </a:r>
            <a:r>
              <a:rPr lang="en-US" altLang="zh-CN" sz="2800" b="1" dirty="0">
                <a:latin typeface="Times New Roman" charset="0"/>
                <a:ea typeface="Times New Roman" charset="0"/>
                <a:cs typeface="Times New Roman" charset="0"/>
              </a:rPr>
              <a:t>while</a:t>
            </a:r>
            <a:r>
              <a:rPr lang="en-US" altLang="zh-CN" sz="2800" dirty="0">
                <a:latin typeface="Times New Roman" charset="0"/>
                <a:ea typeface="Times New Roman" charset="0"/>
                <a:cs typeface="Times New Roman" charset="0"/>
              </a:rPr>
              <a:t> (</a:t>
            </a:r>
            <a:r>
              <a:rPr lang="en-US" altLang="zh-CN" sz="2800" dirty="0">
                <a:solidFill>
                  <a:srgbClr val="FF0000"/>
                </a:solidFill>
                <a:latin typeface="Times New Roman" charset="0"/>
                <a:ea typeface="Times New Roman" charset="0"/>
                <a:cs typeface="Times New Roman" charset="0"/>
              </a:rPr>
              <a:t>low &lt;= high</a:t>
            </a:r>
            <a:r>
              <a:rPr lang="en-US" altLang="zh-CN" sz="2800" dirty="0">
                <a:latin typeface="Times New Roman" charset="0"/>
                <a:ea typeface="Times New Roman" charset="0"/>
                <a:cs typeface="Times New Roman" charset="0"/>
              </a:rPr>
              <a:t>) </a:t>
            </a:r>
            <a:r>
              <a:rPr lang="en-US" altLang="zh-CN" sz="2800" b="1" dirty="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a:p>
            <a:pPr eaLnBrk="1" hangingPunct="1">
              <a:defRPr/>
            </a:pPr>
            <a:r>
              <a:rPr lang="en-US" altLang="zh-CN" sz="2800" dirty="0">
                <a:latin typeface="Times New Roman" charset="0"/>
                <a:ea typeface="Times New Roman" charset="0"/>
                <a:cs typeface="Times New Roman" charset="0"/>
              </a:rPr>
              <a:t>      </a:t>
            </a:r>
            <a:r>
              <a:rPr lang="en-US" altLang="zh-CN" sz="2800" dirty="0">
                <a:solidFill>
                  <a:srgbClr val="FF0000"/>
                </a:solidFill>
                <a:latin typeface="Times New Roman" charset="0"/>
                <a:ea typeface="Times New Roman" charset="0"/>
                <a:cs typeface="Times New Roman" charset="0"/>
              </a:rPr>
              <a:t>mid = (low + high) / 2;</a:t>
            </a:r>
          </a:p>
          <a:p>
            <a:pPr eaLnBrk="1" hangingPunct="1">
              <a:defRPr/>
            </a:pPr>
            <a:r>
              <a:rPr lang="en-US" altLang="zh-CN" sz="2800" dirty="0">
                <a:latin typeface="Times New Roman" charset="0"/>
                <a:ea typeface="Times New Roman" charset="0"/>
                <a:cs typeface="Times New Roman" charset="0"/>
              </a:rPr>
              <a:t>      </a:t>
            </a:r>
            <a:r>
              <a:rPr lang="en-US" altLang="zh-CN" sz="2800" b="1" dirty="0">
                <a:latin typeface="Times New Roman" charset="0"/>
                <a:ea typeface="Times New Roman" charset="0"/>
                <a:cs typeface="Times New Roman" charset="0"/>
              </a:rPr>
              <a:t>if </a:t>
            </a:r>
            <a:r>
              <a:rPr lang="en-US" altLang="zh-CN" sz="2800" dirty="0" smtClean="0">
                <a:latin typeface="Times New Roman" charset="0"/>
                <a:ea typeface="Times New Roman" charset="0"/>
                <a:cs typeface="Times New Roman" charset="0"/>
              </a:rPr>
              <a:t>(</a:t>
            </a:r>
            <a:r>
              <a:rPr lang="en-US" altLang="zh-CN" sz="2800" dirty="0" smtClean="0">
                <a:solidFill>
                  <a:srgbClr val="FF0000"/>
                </a:solidFill>
                <a:latin typeface="Times New Roman" charset="0"/>
                <a:ea typeface="Times New Roman" charset="0"/>
                <a:cs typeface="Times New Roman" charset="0"/>
              </a:rPr>
              <a:t>key ==</a:t>
            </a:r>
            <a:r>
              <a:rPr lang="en-US" altLang="zh-CN" sz="2800" dirty="0" err="1" smtClean="0">
                <a:solidFill>
                  <a:srgbClr val="FF0000"/>
                </a:solidFill>
                <a:latin typeface="Times New Roman" charset="0"/>
                <a:ea typeface="Times New Roman" charset="0"/>
                <a:cs typeface="Times New Roman" charset="0"/>
              </a:rPr>
              <a:t>ST.elem</a:t>
            </a:r>
            <a:r>
              <a:rPr lang="en-US" altLang="zh-CN" sz="2800" dirty="0" smtClean="0">
                <a:solidFill>
                  <a:srgbClr val="FF0000"/>
                </a:solidFill>
                <a:latin typeface="Times New Roman" charset="0"/>
                <a:ea typeface="Times New Roman" charset="0"/>
                <a:cs typeface="Times New Roman" charset="0"/>
              </a:rPr>
              <a:t>[mid])</a:t>
            </a:r>
            <a:endParaRPr lang="en-US" altLang="zh-CN" sz="2800" dirty="0">
              <a:solidFill>
                <a:srgbClr val="FF0000"/>
              </a:solidFill>
              <a:latin typeface="Times New Roman" charset="0"/>
              <a:ea typeface="Times New Roman" charset="0"/>
              <a:cs typeface="Times New Roman" charset="0"/>
            </a:endParaRPr>
          </a:p>
          <a:p>
            <a:pPr eaLnBrk="1" hangingPunct="1">
              <a:defRPr/>
            </a:pPr>
            <a:r>
              <a:rPr lang="en-US" altLang="zh-CN" sz="2800" dirty="0">
                <a:latin typeface="Times New Roman" charset="0"/>
                <a:ea typeface="Times New Roman" charset="0"/>
                <a:cs typeface="Times New Roman" charset="0"/>
              </a:rPr>
              <a:t>        </a:t>
            </a:r>
            <a:r>
              <a:rPr lang="en-US" altLang="zh-CN" sz="2800" b="1" dirty="0">
                <a:latin typeface="Times New Roman" charset="0"/>
                <a:ea typeface="Times New Roman" charset="0"/>
                <a:cs typeface="Times New Roman" charset="0"/>
              </a:rPr>
              <a:t>return </a:t>
            </a:r>
            <a:r>
              <a:rPr lang="en-US" altLang="zh-CN" sz="2800" dirty="0">
                <a:latin typeface="Times New Roman" charset="0"/>
                <a:ea typeface="Times New Roman" charset="0"/>
                <a:cs typeface="Times New Roman" charset="0"/>
              </a:rPr>
              <a:t> mid;        </a:t>
            </a:r>
            <a:r>
              <a:rPr lang="en-US" altLang="zh-CN" sz="2000" dirty="0">
                <a:latin typeface="Times New Roman" charset="0"/>
                <a:ea typeface="Times New Roman" charset="0"/>
                <a:cs typeface="Times New Roman" charset="0"/>
              </a:rPr>
              <a:t>// </a:t>
            </a:r>
            <a:r>
              <a:rPr lang="zh-CN" altLang="en-US" sz="2000" dirty="0">
                <a:latin typeface="SimSun" charset="-122"/>
                <a:ea typeface="SimSun" charset="-122"/>
                <a:cs typeface="SimSun" charset="-122"/>
              </a:rPr>
              <a:t>找到待查元素</a:t>
            </a:r>
          </a:p>
          <a:p>
            <a:pPr eaLnBrk="1" hangingPunct="1">
              <a:defRPr/>
            </a:pPr>
            <a:r>
              <a:rPr lang="zh-CN" altLang="en-US" sz="2800" dirty="0">
                <a:latin typeface="Times New Roman" charset="0"/>
                <a:ea typeface="Times New Roman" charset="0"/>
                <a:cs typeface="Times New Roman" charset="0"/>
              </a:rPr>
              <a:t>      </a:t>
            </a:r>
            <a:r>
              <a:rPr lang="en-US" altLang="zh-CN" sz="2800" b="1" dirty="0">
                <a:latin typeface="Times New Roman" charset="0"/>
                <a:ea typeface="Times New Roman" charset="0"/>
                <a:cs typeface="Times New Roman" charset="0"/>
              </a:rPr>
              <a:t>else  if</a:t>
            </a:r>
            <a:r>
              <a:rPr lang="en-US" altLang="zh-CN" sz="2800" dirty="0">
                <a:latin typeface="Times New Roman" charset="0"/>
                <a:ea typeface="Times New Roman" charset="0"/>
                <a:cs typeface="Times New Roman" charset="0"/>
              </a:rPr>
              <a:t> ( </a:t>
            </a:r>
            <a:r>
              <a:rPr lang="en-US" altLang="zh-CN" sz="2800" dirty="0" smtClean="0">
                <a:latin typeface="Times New Roman" charset="0"/>
                <a:ea typeface="Times New Roman" charset="0"/>
                <a:cs typeface="Times New Roman" charset="0"/>
              </a:rPr>
              <a:t>key &lt; </a:t>
            </a:r>
            <a:r>
              <a:rPr lang="en-US" altLang="zh-CN" sz="2800" dirty="0" err="1">
                <a:latin typeface="Times New Roman" charset="0"/>
                <a:ea typeface="Times New Roman" charset="0"/>
                <a:cs typeface="Times New Roman" charset="0"/>
              </a:rPr>
              <a:t>ST.elem</a:t>
            </a:r>
            <a:r>
              <a:rPr lang="en-US" altLang="zh-CN" sz="2800" dirty="0">
                <a:latin typeface="Times New Roman" charset="0"/>
                <a:ea typeface="Times New Roman" charset="0"/>
                <a:cs typeface="Times New Roman" charset="0"/>
              </a:rPr>
              <a:t>[mid</a:t>
            </a:r>
            <a:r>
              <a:rPr lang="en-US" altLang="zh-CN" sz="2800" dirty="0" smtClean="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a:p>
            <a:pPr eaLnBrk="1" hangingPunct="1">
              <a:defRPr/>
            </a:pPr>
            <a:r>
              <a:rPr lang="en-US" altLang="zh-CN" sz="2800" dirty="0">
                <a:latin typeface="Times New Roman" charset="0"/>
                <a:ea typeface="Times New Roman" charset="0"/>
                <a:cs typeface="Times New Roman" charset="0"/>
              </a:rPr>
              <a:t>        </a:t>
            </a:r>
            <a:r>
              <a:rPr lang="en-US" altLang="zh-CN" sz="2800" dirty="0">
                <a:solidFill>
                  <a:srgbClr val="FF0000"/>
                </a:solidFill>
                <a:latin typeface="Times New Roman" charset="0"/>
                <a:ea typeface="Times New Roman" charset="0"/>
                <a:cs typeface="Times New Roman" charset="0"/>
              </a:rPr>
              <a:t>high = mid - 1</a:t>
            </a:r>
            <a:r>
              <a:rPr lang="en-US" altLang="zh-CN" sz="28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 </a:t>
            </a:r>
            <a:r>
              <a:rPr lang="zh-CN" altLang="en-US" sz="2000" dirty="0">
                <a:latin typeface="SimSun" charset="-122"/>
                <a:ea typeface="SimSun" charset="-122"/>
                <a:cs typeface="SimSun" charset="-122"/>
              </a:rPr>
              <a:t>继续在前半区间进行查找</a:t>
            </a:r>
            <a:endParaRPr lang="zh-CN" altLang="en-US" sz="2800" dirty="0">
              <a:latin typeface="SimSun" charset="-122"/>
              <a:ea typeface="SimSun" charset="-122"/>
              <a:cs typeface="SimSun" charset="-122"/>
            </a:endParaRPr>
          </a:p>
          <a:p>
            <a:pPr eaLnBrk="1" hangingPunct="1">
              <a:defRPr/>
            </a:pPr>
            <a:r>
              <a:rPr lang="zh-CN" altLang="en-US" sz="2800" dirty="0">
                <a:latin typeface="Times New Roman" charset="0"/>
                <a:ea typeface="Times New Roman" charset="0"/>
                <a:cs typeface="Times New Roman" charset="0"/>
              </a:rPr>
              <a:t>      </a:t>
            </a:r>
            <a:r>
              <a:rPr lang="en-US" altLang="zh-CN" sz="2800" b="1" dirty="0">
                <a:latin typeface="Times New Roman" charset="0"/>
                <a:ea typeface="Times New Roman" charset="0"/>
                <a:cs typeface="Times New Roman" charset="0"/>
              </a:rPr>
              <a:t>else</a:t>
            </a:r>
            <a:r>
              <a:rPr lang="en-US" altLang="zh-CN" sz="2800" dirty="0">
                <a:latin typeface="Times New Roman" charset="0"/>
                <a:ea typeface="Times New Roman" charset="0"/>
                <a:cs typeface="Times New Roman" charset="0"/>
              </a:rPr>
              <a:t>  </a:t>
            </a:r>
            <a:r>
              <a:rPr lang="en-US" altLang="zh-CN" sz="2800" dirty="0">
                <a:solidFill>
                  <a:srgbClr val="FF0000"/>
                </a:solidFill>
                <a:latin typeface="Times New Roman" charset="0"/>
                <a:ea typeface="Times New Roman" charset="0"/>
                <a:cs typeface="Times New Roman" charset="0"/>
              </a:rPr>
              <a:t>low = mid + 1</a:t>
            </a:r>
            <a:r>
              <a:rPr lang="en-US" altLang="zh-CN" sz="28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 </a:t>
            </a:r>
            <a:r>
              <a:rPr lang="zh-CN" altLang="en-US" sz="2000" dirty="0">
                <a:latin typeface="SimSun" charset="-122"/>
                <a:ea typeface="SimSun" charset="-122"/>
                <a:cs typeface="SimSun" charset="-122"/>
              </a:rPr>
              <a:t>继续在后半区间进行查找</a:t>
            </a:r>
            <a:endParaRPr lang="zh-CN" altLang="en-US" sz="2800" dirty="0">
              <a:latin typeface="SimSun" charset="-122"/>
              <a:ea typeface="SimSun" charset="-122"/>
              <a:cs typeface="SimSun" charset="-122"/>
            </a:endParaRPr>
          </a:p>
          <a:p>
            <a:pPr eaLnBrk="1" hangingPunct="1">
              <a:defRPr/>
            </a:pPr>
            <a:r>
              <a:rPr lang="zh-CN" altLang="en-US" sz="2800" dirty="0">
                <a:latin typeface="Times New Roman" charset="0"/>
                <a:ea typeface="Times New Roman" charset="0"/>
                <a:cs typeface="Times New Roman" charset="0"/>
              </a:rPr>
              <a:t>   </a:t>
            </a:r>
            <a:r>
              <a:rPr lang="en-US" altLang="zh-CN" sz="2800" b="1" dirty="0">
                <a:latin typeface="Times New Roman" charset="0"/>
                <a:ea typeface="Times New Roman" charset="0"/>
                <a:cs typeface="Times New Roman" charset="0"/>
              </a:rPr>
              <a:t>}</a:t>
            </a:r>
          </a:p>
          <a:p>
            <a:pPr eaLnBrk="1" hangingPunct="1">
              <a:defRPr/>
            </a:pPr>
            <a:r>
              <a:rPr lang="en-US" altLang="zh-CN" sz="2800" b="1" dirty="0">
                <a:latin typeface="Times New Roman" charset="0"/>
                <a:ea typeface="Times New Roman" charset="0"/>
                <a:cs typeface="Times New Roman" charset="0"/>
              </a:rPr>
              <a:t>   return</a:t>
            </a:r>
            <a:r>
              <a:rPr lang="en-US" altLang="zh-CN" sz="2800" dirty="0">
                <a:latin typeface="Times New Roman" charset="0"/>
                <a:ea typeface="Times New Roman" charset="0"/>
                <a:cs typeface="Times New Roman" charset="0"/>
              </a:rPr>
              <a:t> 0;                 </a:t>
            </a:r>
            <a:r>
              <a:rPr lang="en-US" altLang="zh-CN" sz="2000" dirty="0">
                <a:latin typeface="Times New Roman" charset="0"/>
                <a:ea typeface="Times New Roman" charset="0"/>
                <a:cs typeface="Times New Roman" charset="0"/>
              </a:rPr>
              <a:t>// </a:t>
            </a:r>
            <a:r>
              <a:rPr lang="zh-CN" altLang="en-US" sz="2000" dirty="0">
                <a:latin typeface="SimSun" charset="-122"/>
                <a:ea typeface="SimSun" charset="-122"/>
                <a:cs typeface="SimSun" charset="-122"/>
              </a:rPr>
              <a:t>顺序表中不存在待查元素</a:t>
            </a:r>
            <a:endParaRPr lang="zh-CN" altLang="en-US" sz="2800" dirty="0">
              <a:latin typeface="SimSun" charset="-122"/>
              <a:ea typeface="SimSun" charset="-122"/>
              <a:cs typeface="SimSun" charset="-122"/>
            </a:endParaRPr>
          </a:p>
          <a:p>
            <a:pPr eaLnBrk="1" hangingPunct="1">
              <a:defRPr/>
            </a:pPr>
            <a:r>
              <a:rPr lang="en-US" altLang="zh-CN" sz="2000" b="1" dirty="0">
                <a:latin typeface="Times New Roman" charset="0"/>
                <a:ea typeface="Times New Roman" charset="0"/>
                <a:cs typeface="Times New Roman" charset="0"/>
              </a:rPr>
              <a:t>}</a:t>
            </a:r>
            <a:r>
              <a:rPr lang="en-US" altLang="zh-CN" sz="2000" dirty="0">
                <a:latin typeface="Times New Roman" charset="0"/>
                <a:ea typeface="Times New Roman" charset="0"/>
                <a:cs typeface="Times New Roman" charset="0"/>
              </a:rPr>
              <a:t> // </a:t>
            </a:r>
            <a:r>
              <a:rPr lang="en-US" altLang="zh-CN" sz="2000" dirty="0" err="1">
                <a:latin typeface="Times New Roman" charset="0"/>
                <a:ea typeface="Times New Roman" charset="0"/>
                <a:cs typeface="Times New Roman" charset="0"/>
              </a:rPr>
              <a:t>Search_Bin</a:t>
            </a:r>
            <a:endParaRPr lang="en-US" altLang="zh-CN" sz="2800" dirty="0">
              <a:latin typeface="Times New Roman" charset="0"/>
              <a:ea typeface="Times New Roman" charset="0"/>
              <a:cs typeface="Times New Roman" charset="0"/>
            </a:endParaRPr>
          </a:p>
        </p:txBody>
      </p:sp>
      <p:sp>
        <p:nvSpPr>
          <p:cNvPr id="3"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spTree>
    <p:extLst>
      <p:ext uri="{BB962C8B-B14F-4D97-AF65-F5344CB8AC3E}">
        <p14:creationId xmlns:p14="http://schemas.microsoft.com/office/powerpoint/2010/main" val="881702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strips(upRight)">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820512" y="1622685"/>
            <a:ext cx="700704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2800" b="1" dirty="0" smtClean="0">
                <a:solidFill>
                  <a:srgbClr val="FF0000"/>
                </a:solidFill>
                <a:latin typeface="SimSun" charset="-122"/>
                <a:ea typeface="SimSun" charset="-122"/>
                <a:cs typeface="SimSun" charset="-122"/>
              </a:rPr>
              <a:t>思考：二分查找是否可以改为递归的写法？</a:t>
            </a:r>
            <a:endParaRPr lang="en-US" altLang="zh-CN" sz="2800" b="1" dirty="0" smtClean="0">
              <a:solidFill>
                <a:srgbClr val="FF0000"/>
              </a:solidFill>
              <a:latin typeface="SimSun" charset="-122"/>
              <a:ea typeface="SimSun" charset="-122"/>
              <a:cs typeface="SimSun" charset="-122"/>
            </a:endParaRPr>
          </a:p>
          <a:p>
            <a:pPr eaLnBrk="1" hangingPunct="1">
              <a:defRPr/>
            </a:pPr>
            <a:endParaRPr lang="en-US" altLang="zh-CN" sz="2800" b="1" dirty="0">
              <a:solidFill>
                <a:srgbClr val="FF0000"/>
              </a:solidFill>
              <a:latin typeface="SimSun" charset="-122"/>
              <a:ea typeface="SimSun" charset="-122"/>
              <a:cs typeface="SimSun" charset="-122"/>
            </a:endParaRPr>
          </a:p>
          <a:p>
            <a:pPr eaLnBrk="1" hangingPunct="1">
              <a:defRPr/>
            </a:pPr>
            <a:r>
              <a:rPr lang="zh-CN" altLang="en-US" sz="2800" b="1" dirty="0" smtClean="0">
                <a:solidFill>
                  <a:srgbClr val="FF0000"/>
                </a:solidFill>
                <a:latin typeface="SimSun" charset="-122"/>
                <a:ea typeface="SimSun" charset="-122"/>
                <a:cs typeface="SimSun" charset="-122"/>
              </a:rPr>
              <a:t>可以的话，怎么写？</a:t>
            </a:r>
            <a:endParaRPr lang="en-US" altLang="zh-CN" sz="2800" dirty="0">
              <a:solidFill>
                <a:srgbClr val="FF0000"/>
              </a:solidFill>
              <a:latin typeface="SimSun" charset="-122"/>
              <a:ea typeface="SimSun" charset="-122"/>
              <a:cs typeface="SimSun" charset="-122"/>
            </a:endParaRPr>
          </a:p>
        </p:txBody>
      </p:sp>
      <p:sp>
        <p:nvSpPr>
          <p:cNvPr id="3"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spTree>
    <p:extLst>
      <p:ext uri="{BB962C8B-B14F-4D97-AF65-F5344CB8AC3E}">
        <p14:creationId xmlns:p14="http://schemas.microsoft.com/office/powerpoint/2010/main" val="208056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strips(upRight)">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pic>
        <p:nvPicPr>
          <p:cNvPr id="2" name="图片 1"/>
          <p:cNvPicPr>
            <a:picLocks noChangeAspect="1"/>
          </p:cNvPicPr>
          <p:nvPr/>
        </p:nvPicPr>
        <p:blipFill>
          <a:blip r:embed="rId2"/>
          <a:stretch>
            <a:fillRect/>
          </a:stretch>
        </p:blipFill>
        <p:spPr>
          <a:xfrm>
            <a:off x="1400539" y="1687226"/>
            <a:ext cx="9271000" cy="2794000"/>
          </a:xfrm>
          <a:prstGeom prst="rect">
            <a:avLst/>
          </a:prstGeom>
        </p:spPr>
      </p:pic>
    </p:spTree>
    <p:extLst>
      <p:ext uri="{BB962C8B-B14F-4D97-AF65-F5344CB8AC3E}">
        <p14:creationId xmlns:p14="http://schemas.microsoft.com/office/powerpoint/2010/main" val="866988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250844" y="1578188"/>
            <a:ext cx="70707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a:solidFill>
                  <a:srgbClr val="FF0000"/>
                </a:solidFill>
                <a:ea typeface="楷体_GB2312" charset="0"/>
              </a:rPr>
              <a:t>假设：</a:t>
            </a:r>
            <a:r>
              <a:rPr lang="en-US" altLang="zh-CN" sz="3200">
                <a:solidFill>
                  <a:srgbClr val="FF0000"/>
                </a:solidFill>
                <a:ea typeface="楷体_GB2312" charset="0"/>
              </a:rPr>
              <a:t>n=11</a:t>
            </a:r>
            <a:endParaRPr lang="en-US" altLang="zh-CN" sz="3200">
              <a:solidFill>
                <a:srgbClr val="FF0000"/>
              </a:solidFill>
            </a:endParaRPr>
          </a:p>
        </p:txBody>
      </p:sp>
      <p:sp>
        <p:nvSpPr>
          <p:cNvPr id="41987" name="Text Box 3"/>
          <p:cNvSpPr txBox="1">
            <a:spLocks noChangeArrowheads="1"/>
          </p:cNvSpPr>
          <p:nvPr/>
        </p:nvSpPr>
        <p:spPr bwMode="auto">
          <a:xfrm>
            <a:off x="1253004" y="1156855"/>
            <a:ext cx="68275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2800" dirty="0">
                <a:latin typeface="SimSun" charset="-122"/>
                <a:ea typeface="SimSun" charset="-122"/>
                <a:cs typeface="SimSun" charset="-122"/>
              </a:rPr>
              <a:t>分析</a:t>
            </a:r>
            <a:r>
              <a:rPr lang="zh-CN" altLang="en-US" sz="2800" b="1" dirty="0">
                <a:latin typeface="SimSun" charset="-122"/>
                <a:ea typeface="SimSun" charset="-122"/>
                <a:cs typeface="SimSun" charset="-122"/>
              </a:rPr>
              <a:t>折半</a:t>
            </a:r>
            <a:r>
              <a:rPr lang="zh-CN" altLang="en-US" sz="2800" b="1" dirty="0" smtClean="0">
                <a:latin typeface="SimSun" charset="-122"/>
                <a:ea typeface="SimSun" charset="-122"/>
                <a:cs typeface="SimSun" charset="-122"/>
              </a:rPr>
              <a:t>查找</a:t>
            </a:r>
            <a:r>
              <a:rPr lang="zh-CN" altLang="en-US" sz="2800" b="1" dirty="0" smtClean="0">
                <a:solidFill>
                  <a:srgbClr val="7030A0"/>
                </a:solidFill>
                <a:latin typeface="SimSun" charset="-122"/>
                <a:ea typeface="SimSun" charset="-122"/>
                <a:cs typeface="SimSun" charset="-122"/>
              </a:rPr>
              <a:t>查找成功</a:t>
            </a:r>
            <a:r>
              <a:rPr lang="zh-CN" altLang="en-US" sz="2800" b="1" dirty="0" smtClean="0">
                <a:latin typeface="SimSun" charset="-122"/>
                <a:ea typeface="SimSun" charset="-122"/>
                <a:cs typeface="SimSun" charset="-122"/>
              </a:rPr>
              <a:t>时</a:t>
            </a:r>
            <a:r>
              <a:rPr lang="zh-CN" altLang="en-US" sz="2800" dirty="0" smtClean="0">
                <a:latin typeface="SimSun" charset="-122"/>
                <a:ea typeface="SimSun" charset="-122"/>
                <a:cs typeface="SimSun" charset="-122"/>
              </a:rPr>
              <a:t>的</a:t>
            </a:r>
            <a:r>
              <a:rPr lang="zh-CN" altLang="en-US" sz="2800" dirty="0">
                <a:latin typeface="SimSun" charset="-122"/>
                <a:ea typeface="SimSun" charset="-122"/>
                <a:cs typeface="SimSun" charset="-122"/>
              </a:rPr>
              <a:t>平均查找长度</a:t>
            </a:r>
            <a:endParaRPr lang="zh-CN" altLang="en-US" sz="1200" dirty="0">
              <a:latin typeface="SimSun" charset="-122"/>
              <a:ea typeface="SimSun" charset="-122"/>
              <a:cs typeface="SimSun" charset="-122"/>
            </a:endParaRPr>
          </a:p>
        </p:txBody>
      </p:sp>
      <p:sp>
        <p:nvSpPr>
          <p:cNvPr id="42012" name="Oval 28"/>
          <p:cNvSpPr>
            <a:spLocks noChangeArrowheads="1"/>
          </p:cNvSpPr>
          <p:nvPr/>
        </p:nvSpPr>
        <p:spPr bwMode="auto">
          <a:xfrm>
            <a:off x="5527961" y="3304264"/>
            <a:ext cx="609600" cy="533400"/>
          </a:xfrm>
          <a:prstGeom prst="ellipse">
            <a:avLst/>
          </a:prstGeom>
          <a:solidFill>
            <a:srgbClr val="CCFFCC"/>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006600"/>
                </a:solidFill>
              </a:rPr>
              <a:t>6</a:t>
            </a:r>
            <a:endParaRPr lang="en-US" altLang="zh-CN"/>
          </a:p>
        </p:txBody>
      </p:sp>
      <p:sp>
        <p:nvSpPr>
          <p:cNvPr id="42014" name="Oval 30"/>
          <p:cNvSpPr>
            <a:spLocks noChangeArrowheads="1"/>
          </p:cNvSpPr>
          <p:nvPr/>
        </p:nvSpPr>
        <p:spPr bwMode="auto">
          <a:xfrm>
            <a:off x="2556161" y="3761464"/>
            <a:ext cx="609600" cy="533400"/>
          </a:xfrm>
          <a:prstGeom prst="ellipse">
            <a:avLst/>
          </a:prstGeom>
          <a:solidFill>
            <a:srgbClr val="99CC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chemeClr val="accent2"/>
                </a:solidFill>
              </a:rPr>
              <a:t>3</a:t>
            </a:r>
            <a:endParaRPr lang="en-US" altLang="zh-CN"/>
          </a:p>
        </p:txBody>
      </p:sp>
      <p:sp>
        <p:nvSpPr>
          <p:cNvPr id="42015" name="Oval 31"/>
          <p:cNvSpPr>
            <a:spLocks noChangeArrowheads="1"/>
          </p:cNvSpPr>
          <p:nvPr/>
        </p:nvSpPr>
        <p:spPr bwMode="auto">
          <a:xfrm>
            <a:off x="7661561" y="3761464"/>
            <a:ext cx="609600" cy="533400"/>
          </a:xfrm>
          <a:prstGeom prst="ellipse">
            <a:avLst/>
          </a:prstGeom>
          <a:solidFill>
            <a:srgbClr val="99CC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chemeClr val="accent2"/>
                </a:solidFill>
              </a:rPr>
              <a:t>9</a:t>
            </a:r>
            <a:endParaRPr lang="en-US" altLang="zh-CN" b="1"/>
          </a:p>
        </p:txBody>
      </p:sp>
      <p:sp>
        <p:nvSpPr>
          <p:cNvPr id="42016" name="Oval 32"/>
          <p:cNvSpPr>
            <a:spLocks noChangeArrowheads="1"/>
          </p:cNvSpPr>
          <p:nvPr/>
        </p:nvSpPr>
        <p:spPr bwMode="auto">
          <a:xfrm>
            <a:off x="1641761" y="4371064"/>
            <a:ext cx="609600" cy="533400"/>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00FF"/>
                </a:solidFill>
              </a:rPr>
              <a:t>1</a:t>
            </a:r>
            <a:endParaRPr lang="en-US" altLang="zh-CN"/>
          </a:p>
        </p:txBody>
      </p:sp>
      <p:sp>
        <p:nvSpPr>
          <p:cNvPr id="42017" name="Oval 33"/>
          <p:cNvSpPr>
            <a:spLocks noChangeArrowheads="1"/>
          </p:cNvSpPr>
          <p:nvPr/>
        </p:nvSpPr>
        <p:spPr bwMode="auto">
          <a:xfrm>
            <a:off x="3546761" y="4294864"/>
            <a:ext cx="609600" cy="533400"/>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00FF"/>
                </a:solidFill>
              </a:rPr>
              <a:t>4</a:t>
            </a:r>
            <a:endParaRPr lang="en-US" altLang="zh-CN"/>
          </a:p>
        </p:txBody>
      </p:sp>
      <p:sp>
        <p:nvSpPr>
          <p:cNvPr id="42018" name="Rectangle 34"/>
          <p:cNvSpPr>
            <a:spLocks noChangeArrowheads="1"/>
          </p:cNvSpPr>
          <p:nvPr/>
        </p:nvSpPr>
        <p:spPr bwMode="auto">
          <a:xfrm>
            <a:off x="1320801" y="533319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2" name="Rectangle 38"/>
          <p:cNvSpPr>
            <a:spLocks noChangeArrowheads="1"/>
          </p:cNvSpPr>
          <p:nvPr/>
        </p:nvSpPr>
        <p:spPr bwMode="auto">
          <a:xfrm>
            <a:off x="3355200" y="5183127"/>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5" name="Rectangle 41"/>
          <p:cNvSpPr>
            <a:spLocks noChangeArrowheads="1"/>
          </p:cNvSpPr>
          <p:nvPr/>
        </p:nvSpPr>
        <p:spPr bwMode="auto">
          <a:xfrm>
            <a:off x="5832761" y="5209264"/>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28" name="Rectangle 44"/>
          <p:cNvSpPr>
            <a:spLocks noChangeArrowheads="1"/>
          </p:cNvSpPr>
          <p:nvPr/>
        </p:nvSpPr>
        <p:spPr bwMode="auto">
          <a:xfrm>
            <a:off x="8194961" y="5209264"/>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31" name="Oval 47"/>
          <p:cNvSpPr>
            <a:spLocks noChangeArrowheads="1"/>
          </p:cNvSpPr>
          <p:nvPr/>
        </p:nvSpPr>
        <p:spPr bwMode="auto">
          <a:xfrm>
            <a:off x="2263188" y="5316628"/>
            <a:ext cx="609600" cy="533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dirty="0">
                <a:solidFill>
                  <a:srgbClr val="6600CC"/>
                </a:solidFill>
              </a:rPr>
              <a:t>2</a:t>
            </a:r>
            <a:endParaRPr lang="en-US" altLang="zh-CN" dirty="0"/>
          </a:p>
        </p:txBody>
      </p:sp>
      <p:sp>
        <p:nvSpPr>
          <p:cNvPr id="42032" name="Oval 48"/>
          <p:cNvSpPr>
            <a:spLocks noChangeArrowheads="1"/>
          </p:cNvSpPr>
          <p:nvPr/>
        </p:nvSpPr>
        <p:spPr bwMode="auto">
          <a:xfrm>
            <a:off x="4194461" y="5157301"/>
            <a:ext cx="609600" cy="533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6600CC"/>
                </a:solidFill>
              </a:rPr>
              <a:t>5</a:t>
            </a:r>
            <a:endParaRPr lang="en-US" altLang="zh-CN"/>
          </a:p>
        </p:txBody>
      </p:sp>
      <p:sp>
        <p:nvSpPr>
          <p:cNvPr id="42033" name="Oval 49"/>
          <p:cNvSpPr>
            <a:spLocks noChangeArrowheads="1"/>
          </p:cNvSpPr>
          <p:nvPr/>
        </p:nvSpPr>
        <p:spPr bwMode="auto">
          <a:xfrm>
            <a:off x="6213761" y="4294864"/>
            <a:ext cx="609600" cy="533400"/>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00FF"/>
                </a:solidFill>
              </a:rPr>
              <a:t>7</a:t>
            </a:r>
            <a:endParaRPr lang="en-US" altLang="zh-CN"/>
          </a:p>
        </p:txBody>
      </p:sp>
      <p:sp>
        <p:nvSpPr>
          <p:cNvPr id="42034" name="Oval 50"/>
          <p:cNvSpPr>
            <a:spLocks noChangeArrowheads="1"/>
          </p:cNvSpPr>
          <p:nvPr/>
        </p:nvSpPr>
        <p:spPr bwMode="auto">
          <a:xfrm>
            <a:off x="6706939" y="5133064"/>
            <a:ext cx="609600" cy="533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6600CC"/>
                </a:solidFill>
              </a:rPr>
              <a:t>8</a:t>
            </a:r>
            <a:endParaRPr lang="en-US" altLang="zh-CN"/>
          </a:p>
        </p:txBody>
      </p:sp>
      <p:sp>
        <p:nvSpPr>
          <p:cNvPr id="42035" name="Oval 51"/>
          <p:cNvSpPr>
            <a:spLocks noChangeArrowheads="1"/>
          </p:cNvSpPr>
          <p:nvPr/>
        </p:nvSpPr>
        <p:spPr bwMode="auto">
          <a:xfrm>
            <a:off x="8575961" y="4371064"/>
            <a:ext cx="609600" cy="533400"/>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FF00FF"/>
                </a:solidFill>
              </a:rPr>
              <a:t>10</a:t>
            </a:r>
            <a:endParaRPr lang="en-US" altLang="zh-CN"/>
          </a:p>
        </p:txBody>
      </p:sp>
      <p:sp>
        <p:nvSpPr>
          <p:cNvPr id="42036" name="Oval 52"/>
          <p:cNvSpPr>
            <a:spLocks noChangeArrowheads="1"/>
          </p:cNvSpPr>
          <p:nvPr/>
        </p:nvSpPr>
        <p:spPr bwMode="auto">
          <a:xfrm>
            <a:off x="9261761" y="5056864"/>
            <a:ext cx="609600" cy="533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4000" b="1">
                <a:solidFill>
                  <a:srgbClr val="6600CC"/>
                </a:solidFill>
              </a:rPr>
              <a:t>11</a:t>
            </a:r>
            <a:endParaRPr lang="en-US" altLang="zh-CN"/>
          </a:p>
        </p:txBody>
      </p:sp>
      <p:sp>
        <p:nvSpPr>
          <p:cNvPr id="42037" name="Line 53"/>
          <p:cNvSpPr>
            <a:spLocks noChangeShapeType="1"/>
          </p:cNvSpPr>
          <p:nvPr/>
        </p:nvSpPr>
        <p:spPr bwMode="auto">
          <a:xfrm flipH="1">
            <a:off x="3165761" y="3609064"/>
            <a:ext cx="22860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38" name="Line 54"/>
          <p:cNvSpPr>
            <a:spLocks noChangeShapeType="1"/>
          </p:cNvSpPr>
          <p:nvPr/>
        </p:nvSpPr>
        <p:spPr bwMode="auto">
          <a:xfrm>
            <a:off x="6213761" y="3609064"/>
            <a:ext cx="1524000" cy="228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39" name="Line 55"/>
          <p:cNvSpPr>
            <a:spLocks noChangeShapeType="1"/>
          </p:cNvSpPr>
          <p:nvPr/>
        </p:nvSpPr>
        <p:spPr bwMode="auto">
          <a:xfrm flipH="1">
            <a:off x="2175161" y="4218664"/>
            <a:ext cx="381000" cy="228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40" name="Line 56"/>
          <p:cNvSpPr>
            <a:spLocks noChangeShapeType="1"/>
          </p:cNvSpPr>
          <p:nvPr/>
        </p:nvSpPr>
        <p:spPr bwMode="auto">
          <a:xfrm flipH="1">
            <a:off x="1549401" y="4799790"/>
            <a:ext cx="152400" cy="5334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42" name="Line 58"/>
          <p:cNvSpPr>
            <a:spLocks noChangeShapeType="1"/>
          </p:cNvSpPr>
          <p:nvPr/>
        </p:nvSpPr>
        <p:spPr bwMode="auto">
          <a:xfrm>
            <a:off x="2251361" y="4752063"/>
            <a:ext cx="304800" cy="535123"/>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45" name="Line 61"/>
          <p:cNvSpPr>
            <a:spLocks noChangeShapeType="1"/>
          </p:cNvSpPr>
          <p:nvPr/>
        </p:nvSpPr>
        <p:spPr bwMode="auto">
          <a:xfrm>
            <a:off x="3089561" y="4218664"/>
            <a:ext cx="457200" cy="1524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46" name="Line 62"/>
          <p:cNvSpPr>
            <a:spLocks noChangeShapeType="1"/>
          </p:cNvSpPr>
          <p:nvPr/>
        </p:nvSpPr>
        <p:spPr bwMode="auto">
          <a:xfrm flipH="1">
            <a:off x="3546761" y="4828264"/>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48" name="Line 64"/>
          <p:cNvSpPr>
            <a:spLocks noChangeShapeType="1"/>
          </p:cNvSpPr>
          <p:nvPr/>
        </p:nvSpPr>
        <p:spPr bwMode="auto">
          <a:xfrm>
            <a:off x="4068995" y="4752062"/>
            <a:ext cx="392166" cy="38100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51" name="Line 67"/>
          <p:cNvSpPr>
            <a:spLocks noChangeShapeType="1"/>
          </p:cNvSpPr>
          <p:nvPr/>
        </p:nvSpPr>
        <p:spPr bwMode="auto">
          <a:xfrm flipH="1">
            <a:off x="6747161" y="3990064"/>
            <a:ext cx="914400" cy="4572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52" name="Line 68"/>
          <p:cNvSpPr>
            <a:spLocks noChangeShapeType="1"/>
          </p:cNvSpPr>
          <p:nvPr/>
        </p:nvSpPr>
        <p:spPr bwMode="auto">
          <a:xfrm flipH="1">
            <a:off x="5985161" y="4752064"/>
            <a:ext cx="304800" cy="4572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53" name="Line 69"/>
          <p:cNvSpPr>
            <a:spLocks noChangeShapeType="1"/>
          </p:cNvSpPr>
          <p:nvPr/>
        </p:nvSpPr>
        <p:spPr bwMode="auto">
          <a:xfrm>
            <a:off x="6747161" y="4752064"/>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57" name="Line 73"/>
          <p:cNvSpPr>
            <a:spLocks noChangeShapeType="1"/>
          </p:cNvSpPr>
          <p:nvPr/>
        </p:nvSpPr>
        <p:spPr bwMode="auto">
          <a:xfrm>
            <a:off x="8271161" y="4066264"/>
            <a:ext cx="53340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58" name="Line 74"/>
          <p:cNvSpPr>
            <a:spLocks noChangeShapeType="1"/>
          </p:cNvSpPr>
          <p:nvPr/>
        </p:nvSpPr>
        <p:spPr bwMode="auto">
          <a:xfrm flipH="1">
            <a:off x="8347361" y="4828264"/>
            <a:ext cx="3048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2059" name="Line 75"/>
          <p:cNvSpPr>
            <a:spLocks noChangeShapeType="1"/>
          </p:cNvSpPr>
          <p:nvPr/>
        </p:nvSpPr>
        <p:spPr bwMode="auto">
          <a:xfrm>
            <a:off x="9185561" y="4752064"/>
            <a:ext cx="30480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aphicFrame>
        <p:nvGraphicFramePr>
          <p:cNvPr id="42063" name="Object 79"/>
          <p:cNvGraphicFramePr>
            <a:graphicFrameLocks noChangeAspect="1"/>
          </p:cNvGraphicFramePr>
          <p:nvPr>
            <p:extLst>
              <p:ext uri="{D42A27DB-BD31-4B8C-83A1-F6EECF244321}">
                <p14:modId xmlns:p14="http://schemas.microsoft.com/office/powerpoint/2010/main" val="1823968491"/>
              </p:ext>
            </p:extLst>
          </p:nvPr>
        </p:nvGraphicFramePr>
        <p:xfrm>
          <a:off x="1360774" y="2166525"/>
          <a:ext cx="8510587" cy="1268412"/>
        </p:xfrm>
        <a:graphic>
          <a:graphicData uri="http://schemas.openxmlformats.org/presentationml/2006/ole">
            <mc:AlternateContent xmlns:mc="http://schemas.openxmlformats.org/markup-compatibility/2006">
              <mc:Choice xmlns:v="urn:schemas-microsoft-com:vml" Requires="v">
                <p:oleObj spid="_x0000_s41288" name="文档" r:id="rId3" imgW="8509000" imgH="1270000" progId="Word.Document.8">
                  <p:embed/>
                </p:oleObj>
              </mc:Choice>
              <mc:Fallback>
                <p:oleObj name="文档" r:id="rId3" imgW="8509000" imgH="1270000" progId="Word.Document.8">
                  <p:embed/>
                  <p:pic>
                    <p:nvPicPr>
                      <p:cNvPr id="0" name=""/>
                      <p:cNvPicPr>
                        <a:picLocks noChangeAspect="1" noChangeArrowheads="1"/>
                      </p:cNvPicPr>
                      <p:nvPr/>
                    </p:nvPicPr>
                    <p:blipFill>
                      <a:blip r:embed="rId4"/>
                      <a:srcRect/>
                      <a:stretch>
                        <a:fillRect/>
                      </a:stretch>
                    </p:blipFill>
                    <p:spPr bwMode="auto">
                      <a:xfrm>
                        <a:off x="1360774" y="2166525"/>
                        <a:ext cx="8510587" cy="1268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2064" name="Text Box 80"/>
          <p:cNvSpPr txBox="1">
            <a:spLocks noChangeArrowheads="1"/>
          </p:cNvSpPr>
          <p:nvPr/>
        </p:nvSpPr>
        <p:spPr bwMode="auto">
          <a:xfrm>
            <a:off x="5731734" y="2692782"/>
            <a:ext cx="394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1</a:t>
            </a:r>
            <a:endParaRPr lang="en-US" altLang="zh-CN"/>
          </a:p>
        </p:txBody>
      </p:sp>
      <p:sp>
        <p:nvSpPr>
          <p:cNvPr id="42065" name="Text Box 81"/>
          <p:cNvSpPr txBox="1">
            <a:spLocks noChangeArrowheads="1"/>
          </p:cNvSpPr>
          <p:nvPr/>
        </p:nvSpPr>
        <p:spPr bwMode="auto">
          <a:xfrm>
            <a:off x="3674334" y="2692782"/>
            <a:ext cx="394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2</a:t>
            </a:r>
            <a:endParaRPr lang="en-US" altLang="zh-CN"/>
          </a:p>
        </p:txBody>
      </p:sp>
      <p:sp>
        <p:nvSpPr>
          <p:cNvPr id="42066" name="Text Box 82"/>
          <p:cNvSpPr txBox="1">
            <a:spLocks noChangeArrowheads="1"/>
          </p:cNvSpPr>
          <p:nvPr/>
        </p:nvSpPr>
        <p:spPr bwMode="auto">
          <a:xfrm>
            <a:off x="7820884" y="2692782"/>
            <a:ext cx="394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2</a:t>
            </a:r>
            <a:endParaRPr lang="en-US" altLang="zh-CN"/>
          </a:p>
        </p:txBody>
      </p:sp>
      <p:sp>
        <p:nvSpPr>
          <p:cNvPr id="42067" name="Text Box 83"/>
          <p:cNvSpPr txBox="1">
            <a:spLocks noChangeArrowheads="1"/>
          </p:cNvSpPr>
          <p:nvPr/>
        </p:nvSpPr>
        <p:spPr bwMode="auto">
          <a:xfrm>
            <a:off x="2275029" y="2665076"/>
            <a:ext cx="394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dirty="0"/>
              <a:t>3</a:t>
            </a:r>
            <a:endParaRPr lang="en-US" altLang="zh-CN" dirty="0"/>
          </a:p>
        </p:txBody>
      </p:sp>
      <p:sp>
        <p:nvSpPr>
          <p:cNvPr id="42068" name="Text Box 84"/>
          <p:cNvSpPr txBox="1">
            <a:spLocks noChangeArrowheads="1"/>
          </p:cNvSpPr>
          <p:nvPr/>
        </p:nvSpPr>
        <p:spPr bwMode="auto">
          <a:xfrm>
            <a:off x="4360134" y="2692782"/>
            <a:ext cx="394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3</a:t>
            </a:r>
            <a:endParaRPr lang="en-US" altLang="zh-CN"/>
          </a:p>
        </p:txBody>
      </p:sp>
      <p:sp>
        <p:nvSpPr>
          <p:cNvPr id="42069" name="Text Box 85"/>
          <p:cNvSpPr txBox="1">
            <a:spLocks noChangeArrowheads="1"/>
          </p:cNvSpPr>
          <p:nvPr/>
        </p:nvSpPr>
        <p:spPr bwMode="auto">
          <a:xfrm>
            <a:off x="6449284" y="2692782"/>
            <a:ext cx="394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3</a:t>
            </a:r>
            <a:endParaRPr lang="en-US" altLang="zh-CN"/>
          </a:p>
        </p:txBody>
      </p:sp>
      <p:sp>
        <p:nvSpPr>
          <p:cNvPr id="42070" name="Text Box 86"/>
          <p:cNvSpPr txBox="1">
            <a:spLocks noChangeArrowheads="1"/>
          </p:cNvSpPr>
          <p:nvPr/>
        </p:nvSpPr>
        <p:spPr bwMode="auto">
          <a:xfrm>
            <a:off x="8506684" y="2692782"/>
            <a:ext cx="394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3</a:t>
            </a:r>
            <a:endParaRPr lang="en-US" altLang="zh-CN"/>
          </a:p>
        </p:txBody>
      </p:sp>
      <p:sp>
        <p:nvSpPr>
          <p:cNvPr id="42071" name="Text Box 87"/>
          <p:cNvSpPr txBox="1">
            <a:spLocks noChangeArrowheads="1"/>
          </p:cNvSpPr>
          <p:nvPr/>
        </p:nvSpPr>
        <p:spPr bwMode="auto">
          <a:xfrm>
            <a:off x="3004409" y="2692782"/>
            <a:ext cx="394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dirty="0"/>
              <a:t>4</a:t>
            </a:r>
            <a:endParaRPr lang="en-US" altLang="zh-CN" dirty="0"/>
          </a:p>
        </p:txBody>
      </p:sp>
      <p:sp>
        <p:nvSpPr>
          <p:cNvPr id="42072" name="Text Box 88"/>
          <p:cNvSpPr txBox="1">
            <a:spLocks noChangeArrowheads="1"/>
          </p:cNvSpPr>
          <p:nvPr/>
        </p:nvSpPr>
        <p:spPr bwMode="auto">
          <a:xfrm>
            <a:off x="5045934" y="2692782"/>
            <a:ext cx="394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4</a:t>
            </a:r>
            <a:endParaRPr lang="en-US" altLang="zh-CN"/>
          </a:p>
        </p:txBody>
      </p:sp>
      <p:sp>
        <p:nvSpPr>
          <p:cNvPr id="42073" name="Text Box 89"/>
          <p:cNvSpPr txBox="1">
            <a:spLocks noChangeArrowheads="1"/>
          </p:cNvSpPr>
          <p:nvPr/>
        </p:nvSpPr>
        <p:spPr bwMode="auto">
          <a:xfrm>
            <a:off x="7119209" y="2692782"/>
            <a:ext cx="394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4</a:t>
            </a:r>
            <a:endParaRPr lang="en-US" altLang="zh-CN"/>
          </a:p>
        </p:txBody>
      </p:sp>
      <p:sp>
        <p:nvSpPr>
          <p:cNvPr id="42074" name="Text Box 90"/>
          <p:cNvSpPr txBox="1">
            <a:spLocks noChangeArrowheads="1"/>
          </p:cNvSpPr>
          <p:nvPr/>
        </p:nvSpPr>
        <p:spPr bwMode="auto">
          <a:xfrm>
            <a:off x="9176609" y="2692782"/>
            <a:ext cx="394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t>4</a:t>
            </a:r>
            <a:endParaRPr lang="en-US" altLang="zh-CN"/>
          </a:p>
        </p:txBody>
      </p:sp>
      <p:sp>
        <p:nvSpPr>
          <p:cNvPr id="62"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sp>
        <p:nvSpPr>
          <p:cNvPr id="46" name="Rectangle 38"/>
          <p:cNvSpPr>
            <a:spLocks noChangeArrowheads="1"/>
          </p:cNvSpPr>
          <p:nvPr/>
        </p:nvSpPr>
        <p:spPr bwMode="auto">
          <a:xfrm>
            <a:off x="3923517" y="6010154"/>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7" name="Line 62"/>
          <p:cNvSpPr>
            <a:spLocks noChangeShapeType="1"/>
          </p:cNvSpPr>
          <p:nvPr/>
        </p:nvSpPr>
        <p:spPr bwMode="auto">
          <a:xfrm flipH="1">
            <a:off x="4115078" y="5655291"/>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8" name="Line 69"/>
          <p:cNvSpPr>
            <a:spLocks noChangeShapeType="1"/>
          </p:cNvSpPr>
          <p:nvPr/>
        </p:nvSpPr>
        <p:spPr bwMode="auto">
          <a:xfrm>
            <a:off x="4687639" y="5653744"/>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9" name="Rectangle 38"/>
          <p:cNvSpPr>
            <a:spLocks noChangeArrowheads="1"/>
          </p:cNvSpPr>
          <p:nvPr/>
        </p:nvSpPr>
        <p:spPr bwMode="auto">
          <a:xfrm>
            <a:off x="4840039" y="6010154"/>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50" name="Rectangle 38"/>
          <p:cNvSpPr>
            <a:spLocks noChangeArrowheads="1"/>
          </p:cNvSpPr>
          <p:nvPr/>
        </p:nvSpPr>
        <p:spPr bwMode="auto">
          <a:xfrm>
            <a:off x="2004850" y="61468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51" name="Line 62"/>
          <p:cNvSpPr>
            <a:spLocks noChangeShapeType="1"/>
          </p:cNvSpPr>
          <p:nvPr/>
        </p:nvSpPr>
        <p:spPr bwMode="auto">
          <a:xfrm flipH="1">
            <a:off x="2196411" y="5791937"/>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52" name="Line 69"/>
          <p:cNvSpPr>
            <a:spLocks noChangeShapeType="1"/>
          </p:cNvSpPr>
          <p:nvPr/>
        </p:nvSpPr>
        <p:spPr bwMode="auto">
          <a:xfrm>
            <a:off x="2768972" y="5790390"/>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53" name="Rectangle 38"/>
          <p:cNvSpPr>
            <a:spLocks noChangeArrowheads="1"/>
          </p:cNvSpPr>
          <p:nvPr/>
        </p:nvSpPr>
        <p:spPr bwMode="auto">
          <a:xfrm>
            <a:off x="2921372" y="61468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54" name="Rectangle 38"/>
          <p:cNvSpPr>
            <a:spLocks noChangeArrowheads="1"/>
          </p:cNvSpPr>
          <p:nvPr/>
        </p:nvSpPr>
        <p:spPr bwMode="auto">
          <a:xfrm>
            <a:off x="6409246" y="5984774"/>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55" name="Line 62"/>
          <p:cNvSpPr>
            <a:spLocks noChangeShapeType="1"/>
          </p:cNvSpPr>
          <p:nvPr/>
        </p:nvSpPr>
        <p:spPr bwMode="auto">
          <a:xfrm flipH="1">
            <a:off x="6600807" y="5629911"/>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56" name="Line 69"/>
          <p:cNvSpPr>
            <a:spLocks noChangeShapeType="1"/>
          </p:cNvSpPr>
          <p:nvPr/>
        </p:nvSpPr>
        <p:spPr bwMode="auto">
          <a:xfrm>
            <a:off x="7173368" y="5628364"/>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57" name="Rectangle 38"/>
          <p:cNvSpPr>
            <a:spLocks noChangeArrowheads="1"/>
          </p:cNvSpPr>
          <p:nvPr/>
        </p:nvSpPr>
        <p:spPr bwMode="auto">
          <a:xfrm>
            <a:off x="7325768" y="5984774"/>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58" name="Rectangle 38"/>
          <p:cNvSpPr>
            <a:spLocks noChangeArrowheads="1"/>
          </p:cNvSpPr>
          <p:nvPr/>
        </p:nvSpPr>
        <p:spPr bwMode="auto">
          <a:xfrm>
            <a:off x="8992939" y="5946674"/>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59" name="Line 62"/>
          <p:cNvSpPr>
            <a:spLocks noChangeShapeType="1"/>
          </p:cNvSpPr>
          <p:nvPr/>
        </p:nvSpPr>
        <p:spPr bwMode="auto">
          <a:xfrm flipH="1">
            <a:off x="9184500" y="5591811"/>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0" name="Line 69"/>
          <p:cNvSpPr>
            <a:spLocks noChangeShapeType="1"/>
          </p:cNvSpPr>
          <p:nvPr/>
        </p:nvSpPr>
        <p:spPr bwMode="auto">
          <a:xfrm>
            <a:off x="9757061" y="5590264"/>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61" name="Rectangle 38"/>
          <p:cNvSpPr>
            <a:spLocks noChangeArrowheads="1"/>
          </p:cNvSpPr>
          <p:nvPr/>
        </p:nvSpPr>
        <p:spPr bwMode="auto">
          <a:xfrm>
            <a:off x="9909461" y="5946674"/>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extLst>
      <p:ext uri="{BB962C8B-B14F-4D97-AF65-F5344CB8AC3E}">
        <p14:creationId xmlns:p14="http://schemas.microsoft.com/office/powerpoint/2010/main" val="107778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1986"/>
                                        </p:tgtEl>
                                        <p:attrNameLst>
                                          <p:attrName>style.visibility</p:attrName>
                                        </p:attrNameLst>
                                      </p:cBhvr>
                                      <p:to>
                                        <p:strVal val="visible"/>
                                      </p:to>
                                    </p:set>
                                    <p:animEffect transition="in" filter="blinds(horizontal)">
                                      <p:cBhvr>
                                        <p:cTn id="13" dur="500"/>
                                        <p:tgtEl>
                                          <p:spTgt spid="419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42063"/>
                                        </p:tgtEl>
                                        <p:attrNameLst>
                                          <p:attrName>style.visibility</p:attrName>
                                        </p:attrNameLst>
                                      </p:cBhvr>
                                      <p:to>
                                        <p:strVal val="visible"/>
                                      </p:to>
                                    </p:set>
                                    <p:animEffect transition="in" filter="dissolve">
                                      <p:cBhvr>
                                        <p:cTn id="18" dur="500"/>
                                        <p:tgtEl>
                                          <p:spTgt spid="420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0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20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206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206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20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206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207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207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207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207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20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42012"/>
                                        </p:tgtEl>
                                        <p:attrNameLst>
                                          <p:attrName>style.visibility</p:attrName>
                                        </p:attrNameLst>
                                      </p:cBhvr>
                                      <p:to>
                                        <p:strVal val="visible"/>
                                      </p:to>
                                    </p:set>
                                  </p:childTnLst>
                                </p:cTn>
                              </p:par>
                            </p:childTnLst>
                          </p:cTn>
                        </p:par>
                        <p:par>
                          <p:cTn id="67" fill="hold" nodeType="afterGroup">
                            <p:stCondLst>
                              <p:cond delay="500"/>
                            </p:stCondLst>
                            <p:childTnLst>
                              <p:par>
                                <p:cTn id="68" presetID="1" presetClass="entr" presetSubtype="0" fill="hold" nodeType="afterEffect">
                                  <p:stCondLst>
                                    <p:cond delay="0"/>
                                  </p:stCondLst>
                                  <p:childTnLst>
                                    <p:set>
                                      <p:cBhvr>
                                        <p:cTn id="69" dur="1" fill="hold">
                                          <p:stCondLst>
                                            <p:cond delay="499"/>
                                          </p:stCondLst>
                                        </p:cTn>
                                        <p:tgtEl>
                                          <p:spTgt spid="42037"/>
                                        </p:tgtEl>
                                        <p:attrNameLst>
                                          <p:attrName>style.visibility</p:attrName>
                                        </p:attrNameLst>
                                      </p:cBhvr>
                                      <p:to>
                                        <p:strVal val="visible"/>
                                      </p:to>
                                    </p:set>
                                  </p:childTnLst>
                                </p:cTn>
                              </p:par>
                            </p:childTnLst>
                          </p:cTn>
                        </p:par>
                        <p:par>
                          <p:cTn id="70" fill="hold" nodeType="afterGroup">
                            <p:stCondLst>
                              <p:cond delay="1000"/>
                            </p:stCondLst>
                            <p:childTnLst>
                              <p:par>
                                <p:cTn id="71" presetID="1" presetClass="entr" presetSubtype="0" fill="hold" grpId="0" nodeType="afterEffect">
                                  <p:stCondLst>
                                    <p:cond delay="0"/>
                                  </p:stCondLst>
                                  <p:childTnLst>
                                    <p:set>
                                      <p:cBhvr>
                                        <p:cTn id="72" dur="1" fill="hold">
                                          <p:stCondLst>
                                            <p:cond delay="499"/>
                                          </p:stCondLst>
                                        </p:cTn>
                                        <p:tgtEl>
                                          <p:spTgt spid="42014"/>
                                        </p:tgtEl>
                                        <p:attrNameLst>
                                          <p:attrName>style.visibility</p:attrName>
                                        </p:attrNameLst>
                                      </p:cBhvr>
                                      <p:to>
                                        <p:strVal val="visible"/>
                                      </p:to>
                                    </p:set>
                                  </p:childTnLst>
                                </p:cTn>
                              </p:par>
                            </p:childTnLst>
                          </p:cTn>
                        </p:par>
                        <p:par>
                          <p:cTn id="73" fill="hold" nodeType="afterGroup">
                            <p:stCondLst>
                              <p:cond delay="1500"/>
                            </p:stCondLst>
                            <p:childTnLst>
                              <p:par>
                                <p:cTn id="74" presetID="1" presetClass="entr" presetSubtype="0" fill="hold" nodeType="afterEffect">
                                  <p:stCondLst>
                                    <p:cond delay="0"/>
                                  </p:stCondLst>
                                  <p:childTnLst>
                                    <p:set>
                                      <p:cBhvr>
                                        <p:cTn id="75" dur="1" fill="hold">
                                          <p:stCondLst>
                                            <p:cond delay="499"/>
                                          </p:stCondLst>
                                        </p:cTn>
                                        <p:tgtEl>
                                          <p:spTgt spid="42038"/>
                                        </p:tgtEl>
                                        <p:attrNameLst>
                                          <p:attrName>style.visibility</p:attrName>
                                        </p:attrNameLst>
                                      </p:cBhvr>
                                      <p:to>
                                        <p:strVal val="visible"/>
                                      </p:to>
                                    </p:set>
                                  </p:childTnLst>
                                </p:cTn>
                              </p:par>
                            </p:childTnLst>
                          </p:cTn>
                        </p:par>
                        <p:par>
                          <p:cTn id="76" fill="hold" nodeType="afterGroup">
                            <p:stCondLst>
                              <p:cond delay="2000"/>
                            </p:stCondLst>
                            <p:childTnLst>
                              <p:par>
                                <p:cTn id="77" presetID="1" presetClass="entr" presetSubtype="0" fill="hold" grpId="0" nodeType="afterEffect">
                                  <p:stCondLst>
                                    <p:cond delay="0"/>
                                  </p:stCondLst>
                                  <p:childTnLst>
                                    <p:set>
                                      <p:cBhvr>
                                        <p:cTn id="78" dur="1" fill="hold">
                                          <p:stCondLst>
                                            <p:cond delay="499"/>
                                          </p:stCondLst>
                                        </p:cTn>
                                        <p:tgtEl>
                                          <p:spTgt spid="42015"/>
                                        </p:tgtEl>
                                        <p:attrNameLst>
                                          <p:attrName>style.visibility</p:attrName>
                                        </p:attrNameLst>
                                      </p:cBhvr>
                                      <p:to>
                                        <p:strVal val="visible"/>
                                      </p:to>
                                    </p:set>
                                  </p:childTnLst>
                                </p:cTn>
                              </p:par>
                            </p:childTnLst>
                          </p:cTn>
                        </p:par>
                        <p:par>
                          <p:cTn id="79" fill="hold" nodeType="afterGroup">
                            <p:stCondLst>
                              <p:cond delay="2500"/>
                            </p:stCondLst>
                            <p:childTnLst>
                              <p:par>
                                <p:cTn id="80" presetID="1" presetClass="entr" presetSubtype="0" fill="hold" nodeType="afterEffect">
                                  <p:stCondLst>
                                    <p:cond delay="0"/>
                                  </p:stCondLst>
                                  <p:childTnLst>
                                    <p:set>
                                      <p:cBhvr>
                                        <p:cTn id="81" dur="1" fill="hold">
                                          <p:stCondLst>
                                            <p:cond delay="499"/>
                                          </p:stCondLst>
                                        </p:cTn>
                                        <p:tgtEl>
                                          <p:spTgt spid="42039"/>
                                        </p:tgtEl>
                                        <p:attrNameLst>
                                          <p:attrName>style.visibility</p:attrName>
                                        </p:attrNameLst>
                                      </p:cBhvr>
                                      <p:to>
                                        <p:strVal val="visible"/>
                                      </p:to>
                                    </p:set>
                                  </p:childTnLst>
                                </p:cTn>
                              </p:par>
                            </p:childTnLst>
                          </p:cTn>
                        </p:par>
                        <p:par>
                          <p:cTn id="82" fill="hold" nodeType="afterGroup">
                            <p:stCondLst>
                              <p:cond delay="3000"/>
                            </p:stCondLst>
                            <p:childTnLst>
                              <p:par>
                                <p:cTn id="83" presetID="1" presetClass="entr" presetSubtype="0" fill="hold" grpId="0" nodeType="afterEffect">
                                  <p:stCondLst>
                                    <p:cond delay="0"/>
                                  </p:stCondLst>
                                  <p:childTnLst>
                                    <p:set>
                                      <p:cBhvr>
                                        <p:cTn id="84" dur="1" fill="hold">
                                          <p:stCondLst>
                                            <p:cond delay="499"/>
                                          </p:stCondLst>
                                        </p:cTn>
                                        <p:tgtEl>
                                          <p:spTgt spid="42016"/>
                                        </p:tgtEl>
                                        <p:attrNameLst>
                                          <p:attrName>style.visibility</p:attrName>
                                        </p:attrNameLst>
                                      </p:cBhvr>
                                      <p:to>
                                        <p:strVal val="visible"/>
                                      </p:to>
                                    </p:set>
                                  </p:childTnLst>
                                </p:cTn>
                              </p:par>
                            </p:childTnLst>
                          </p:cTn>
                        </p:par>
                        <p:par>
                          <p:cTn id="85" fill="hold" nodeType="afterGroup">
                            <p:stCondLst>
                              <p:cond delay="3500"/>
                            </p:stCondLst>
                            <p:childTnLst>
                              <p:par>
                                <p:cTn id="86" presetID="1" presetClass="entr" presetSubtype="0" fill="hold" nodeType="afterEffect">
                                  <p:stCondLst>
                                    <p:cond delay="0"/>
                                  </p:stCondLst>
                                  <p:childTnLst>
                                    <p:set>
                                      <p:cBhvr>
                                        <p:cTn id="87" dur="1" fill="hold">
                                          <p:stCondLst>
                                            <p:cond delay="499"/>
                                          </p:stCondLst>
                                        </p:cTn>
                                        <p:tgtEl>
                                          <p:spTgt spid="42045"/>
                                        </p:tgtEl>
                                        <p:attrNameLst>
                                          <p:attrName>style.visibility</p:attrName>
                                        </p:attrNameLst>
                                      </p:cBhvr>
                                      <p:to>
                                        <p:strVal val="visible"/>
                                      </p:to>
                                    </p:set>
                                  </p:childTnLst>
                                </p:cTn>
                              </p:par>
                            </p:childTnLst>
                          </p:cTn>
                        </p:par>
                        <p:par>
                          <p:cTn id="88" fill="hold" nodeType="afterGroup">
                            <p:stCondLst>
                              <p:cond delay="4000"/>
                            </p:stCondLst>
                            <p:childTnLst>
                              <p:par>
                                <p:cTn id="89" presetID="1" presetClass="entr" presetSubtype="0" fill="hold" grpId="0" nodeType="afterEffect">
                                  <p:stCondLst>
                                    <p:cond delay="0"/>
                                  </p:stCondLst>
                                  <p:childTnLst>
                                    <p:set>
                                      <p:cBhvr>
                                        <p:cTn id="90" dur="1" fill="hold">
                                          <p:stCondLst>
                                            <p:cond delay="499"/>
                                          </p:stCondLst>
                                        </p:cTn>
                                        <p:tgtEl>
                                          <p:spTgt spid="42017"/>
                                        </p:tgtEl>
                                        <p:attrNameLst>
                                          <p:attrName>style.visibility</p:attrName>
                                        </p:attrNameLst>
                                      </p:cBhvr>
                                      <p:to>
                                        <p:strVal val="visible"/>
                                      </p:to>
                                    </p:set>
                                  </p:childTnLst>
                                </p:cTn>
                              </p:par>
                            </p:childTnLst>
                          </p:cTn>
                        </p:par>
                        <p:par>
                          <p:cTn id="91" fill="hold" nodeType="afterGroup">
                            <p:stCondLst>
                              <p:cond delay="4500"/>
                            </p:stCondLst>
                            <p:childTnLst>
                              <p:par>
                                <p:cTn id="92" presetID="1" presetClass="entr" presetSubtype="0" fill="hold" nodeType="afterEffect">
                                  <p:stCondLst>
                                    <p:cond delay="0"/>
                                  </p:stCondLst>
                                  <p:childTnLst>
                                    <p:set>
                                      <p:cBhvr>
                                        <p:cTn id="93" dur="1" fill="hold">
                                          <p:stCondLst>
                                            <p:cond delay="499"/>
                                          </p:stCondLst>
                                        </p:cTn>
                                        <p:tgtEl>
                                          <p:spTgt spid="42051"/>
                                        </p:tgtEl>
                                        <p:attrNameLst>
                                          <p:attrName>style.visibility</p:attrName>
                                        </p:attrNameLst>
                                      </p:cBhvr>
                                      <p:to>
                                        <p:strVal val="visible"/>
                                      </p:to>
                                    </p:set>
                                  </p:childTnLst>
                                </p:cTn>
                              </p:par>
                            </p:childTnLst>
                          </p:cTn>
                        </p:par>
                        <p:par>
                          <p:cTn id="94" fill="hold" nodeType="afterGroup">
                            <p:stCondLst>
                              <p:cond delay="5000"/>
                            </p:stCondLst>
                            <p:childTnLst>
                              <p:par>
                                <p:cTn id="95" presetID="1" presetClass="entr" presetSubtype="0" fill="hold" grpId="0" nodeType="afterEffect">
                                  <p:stCondLst>
                                    <p:cond delay="0"/>
                                  </p:stCondLst>
                                  <p:childTnLst>
                                    <p:set>
                                      <p:cBhvr>
                                        <p:cTn id="96" dur="1" fill="hold">
                                          <p:stCondLst>
                                            <p:cond delay="499"/>
                                          </p:stCondLst>
                                        </p:cTn>
                                        <p:tgtEl>
                                          <p:spTgt spid="42033"/>
                                        </p:tgtEl>
                                        <p:attrNameLst>
                                          <p:attrName>style.visibility</p:attrName>
                                        </p:attrNameLst>
                                      </p:cBhvr>
                                      <p:to>
                                        <p:strVal val="visible"/>
                                      </p:to>
                                    </p:set>
                                  </p:childTnLst>
                                </p:cTn>
                              </p:par>
                            </p:childTnLst>
                          </p:cTn>
                        </p:par>
                        <p:par>
                          <p:cTn id="97" fill="hold" nodeType="afterGroup">
                            <p:stCondLst>
                              <p:cond delay="5500"/>
                            </p:stCondLst>
                            <p:childTnLst>
                              <p:par>
                                <p:cTn id="98" presetID="1" presetClass="entr" presetSubtype="0" fill="hold" nodeType="afterEffect">
                                  <p:stCondLst>
                                    <p:cond delay="0"/>
                                  </p:stCondLst>
                                  <p:childTnLst>
                                    <p:set>
                                      <p:cBhvr>
                                        <p:cTn id="99" dur="1" fill="hold">
                                          <p:stCondLst>
                                            <p:cond delay="499"/>
                                          </p:stCondLst>
                                        </p:cTn>
                                        <p:tgtEl>
                                          <p:spTgt spid="42057"/>
                                        </p:tgtEl>
                                        <p:attrNameLst>
                                          <p:attrName>style.visibility</p:attrName>
                                        </p:attrNameLst>
                                      </p:cBhvr>
                                      <p:to>
                                        <p:strVal val="visible"/>
                                      </p:to>
                                    </p:set>
                                  </p:childTnLst>
                                </p:cTn>
                              </p:par>
                            </p:childTnLst>
                          </p:cTn>
                        </p:par>
                        <p:par>
                          <p:cTn id="100" fill="hold" nodeType="afterGroup">
                            <p:stCondLst>
                              <p:cond delay="6000"/>
                            </p:stCondLst>
                            <p:childTnLst>
                              <p:par>
                                <p:cTn id="101" presetID="1" presetClass="entr" presetSubtype="0" fill="hold" grpId="0" nodeType="afterEffect">
                                  <p:stCondLst>
                                    <p:cond delay="0"/>
                                  </p:stCondLst>
                                  <p:childTnLst>
                                    <p:set>
                                      <p:cBhvr>
                                        <p:cTn id="102" dur="1" fill="hold">
                                          <p:stCondLst>
                                            <p:cond delay="499"/>
                                          </p:stCondLst>
                                        </p:cTn>
                                        <p:tgtEl>
                                          <p:spTgt spid="42035"/>
                                        </p:tgtEl>
                                        <p:attrNameLst>
                                          <p:attrName>style.visibility</p:attrName>
                                        </p:attrNameLst>
                                      </p:cBhvr>
                                      <p:to>
                                        <p:strVal val="visible"/>
                                      </p:to>
                                    </p:set>
                                  </p:childTnLst>
                                </p:cTn>
                              </p:par>
                            </p:childTnLst>
                          </p:cTn>
                        </p:par>
                        <p:par>
                          <p:cTn id="103" fill="hold" nodeType="afterGroup">
                            <p:stCondLst>
                              <p:cond delay="6500"/>
                            </p:stCondLst>
                            <p:childTnLst>
                              <p:par>
                                <p:cTn id="104" presetID="1" presetClass="entr" presetSubtype="0" fill="hold" nodeType="afterEffect">
                                  <p:stCondLst>
                                    <p:cond delay="0"/>
                                  </p:stCondLst>
                                  <p:childTnLst>
                                    <p:set>
                                      <p:cBhvr>
                                        <p:cTn id="105" dur="1" fill="hold">
                                          <p:stCondLst>
                                            <p:cond delay="499"/>
                                          </p:stCondLst>
                                        </p:cTn>
                                        <p:tgtEl>
                                          <p:spTgt spid="42040"/>
                                        </p:tgtEl>
                                        <p:attrNameLst>
                                          <p:attrName>style.visibility</p:attrName>
                                        </p:attrNameLst>
                                      </p:cBhvr>
                                      <p:to>
                                        <p:strVal val="visible"/>
                                      </p:to>
                                    </p:set>
                                  </p:childTnLst>
                                </p:cTn>
                              </p:par>
                            </p:childTnLst>
                          </p:cTn>
                        </p:par>
                        <p:par>
                          <p:cTn id="106" fill="hold" nodeType="afterGroup">
                            <p:stCondLst>
                              <p:cond delay="7000"/>
                            </p:stCondLst>
                            <p:childTnLst>
                              <p:par>
                                <p:cTn id="107" presetID="1" presetClass="entr" presetSubtype="0" fill="hold" nodeType="afterEffect">
                                  <p:stCondLst>
                                    <p:cond delay="0"/>
                                  </p:stCondLst>
                                  <p:childTnLst>
                                    <p:set>
                                      <p:cBhvr>
                                        <p:cTn id="108" dur="1" fill="hold">
                                          <p:stCondLst>
                                            <p:cond delay="499"/>
                                          </p:stCondLst>
                                        </p:cTn>
                                        <p:tgtEl>
                                          <p:spTgt spid="42042"/>
                                        </p:tgtEl>
                                        <p:attrNameLst>
                                          <p:attrName>style.visibility</p:attrName>
                                        </p:attrNameLst>
                                      </p:cBhvr>
                                      <p:to>
                                        <p:strVal val="visible"/>
                                      </p:to>
                                    </p:set>
                                  </p:childTnLst>
                                </p:cTn>
                              </p:par>
                            </p:childTnLst>
                          </p:cTn>
                        </p:par>
                        <p:par>
                          <p:cTn id="109" fill="hold" nodeType="afterGroup">
                            <p:stCondLst>
                              <p:cond delay="7500"/>
                            </p:stCondLst>
                            <p:childTnLst>
                              <p:par>
                                <p:cTn id="110" presetID="1" presetClass="entr" presetSubtype="0" fill="hold" grpId="0" nodeType="afterEffect">
                                  <p:stCondLst>
                                    <p:cond delay="0"/>
                                  </p:stCondLst>
                                  <p:childTnLst>
                                    <p:set>
                                      <p:cBhvr>
                                        <p:cTn id="111" dur="1" fill="hold">
                                          <p:stCondLst>
                                            <p:cond delay="499"/>
                                          </p:stCondLst>
                                        </p:cTn>
                                        <p:tgtEl>
                                          <p:spTgt spid="42031"/>
                                        </p:tgtEl>
                                        <p:attrNameLst>
                                          <p:attrName>style.visibility</p:attrName>
                                        </p:attrNameLst>
                                      </p:cBhvr>
                                      <p:to>
                                        <p:strVal val="visible"/>
                                      </p:to>
                                    </p:set>
                                  </p:childTnLst>
                                </p:cTn>
                              </p:par>
                            </p:childTnLst>
                          </p:cTn>
                        </p:par>
                        <p:par>
                          <p:cTn id="112" fill="hold" nodeType="afterGroup">
                            <p:stCondLst>
                              <p:cond delay="8000"/>
                            </p:stCondLst>
                            <p:childTnLst>
                              <p:par>
                                <p:cTn id="113" presetID="1" presetClass="entr" presetSubtype="0" fill="hold" nodeType="afterEffect">
                                  <p:stCondLst>
                                    <p:cond delay="0"/>
                                  </p:stCondLst>
                                  <p:childTnLst>
                                    <p:set>
                                      <p:cBhvr>
                                        <p:cTn id="114" dur="1" fill="hold">
                                          <p:stCondLst>
                                            <p:cond delay="499"/>
                                          </p:stCondLst>
                                        </p:cTn>
                                        <p:tgtEl>
                                          <p:spTgt spid="42046"/>
                                        </p:tgtEl>
                                        <p:attrNameLst>
                                          <p:attrName>style.visibility</p:attrName>
                                        </p:attrNameLst>
                                      </p:cBhvr>
                                      <p:to>
                                        <p:strVal val="visible"/>
                                      </p:to>
                                    </p:set>
                                  </p:childTnLst>
                                </p:cTn>
                              </p:par>
                            </p:childTnLst>
                          </p:cTn>
                        </p:par>
                        <p:par>
                          <p:cTn id="115" fill="hold" nodeType="afterGroup">
                            <p:stCondLst>
                              <p:cond delay="8500"/>
                            </p:stCondLst>
                            <p:childTnLst>
                              <p:par>
                                <p:cTn id="116" presetID="1" presetClass="entr" presetSubtype="0" fill="hold" nodeType="afterEffect">
                                  <p:stCondLst>
                                    <p:cond delay="0"/>
                                  </p:stCondLst>
                                  <p:childTnLst>
                                    <p:set>
                                      <p:cBhvr>
                                        <p:cTn id="117" dur="1" fill="hold">
                                          <p:stCondLst>
                                            <p:cond delay="499"/>
                                          </p:stCondLst>
                                        </p:cTn>
                                        <p:tgtEl>
                                          <p:spTgt spid="42048"/>
                                        </p:tgtEl>
                                        <p:attrNameLst>
                                          <p:attrName>style.visibility</p:attrName>
                                        </p:attrNameLst>
                                      </p:cBhvr>
                                      <p:to>
                                        <p:strVal val="visible"/>
                                      </p:to>
                                    </p:set>
                                  </p:childTnLst>
                                </p:cTn>
                              </p:par>
                            </p:childTnLst>
                          </p:cTn>
                        </p:par>
                        <p:par>
                          <p:cTn id="118" fill="hold" nodeType="afterGroup">
                            <p:stCondLst>
                              <p:cond delay="9000"/>
                            </p:stCondLst>
                            <p:childTnLst>
                              <p:par>
                                <p:cTn id="119" presetID="1" presetClass="entr" presetSubtype="0" fill="hold" grpId="0" nodeType="afterEffect">
                                  <p:stCondLst>
                                    <p:cond delay="0"/>
                                  </p:stCondLst>
                                  <p:childTnLst>
                                    <p:set>
                                      <p:cBhvr>
                                        <p:cTn id="120" dur="1" fill="hold">
                                          <p:stCondLst>
                                            <p:cond delay="499"/>
                                          </p:stCondLst>
                                        </p:cTn>
                                        <p:tgtEl>
                                          <p:spTgt spid="42032"/>
                                        </p:tgtEl>
                                        <p:attrNameLst>
                                          <p:attrName>style.visibility</p:attrName>
                                        </p:attrNameLst>
                                      </p:cBhvr>
                                      <p:to>
                                        <p:strVal val="visible"/>
                                      </p:to>
                                    </p:set>
                                  </p:childTnLst>
                                </p:cTn>
                              </p:par>
                            </p:childTnLst>
                          </p:cTn>
                        </p:par>
                        <p:par>
                          <p:cTn id="121" fill="hold" nodeType="afterGroup">
                            <p:stCondLst>
                              <p:cond delay="9500"/>
                            </p:stCondLst>
                            <p:childTnLst>
                              <p:par>
                                <p:cTn id="122" presetID="1" presetClass="entr" presetSubtype="0" fill="hold" nodeType="afterEffect">
                                  <p:stCondLst>
                                    <p:cond delay="0"/>
                                  </p:stCondLst>
                                  <p:childTnLst>
                                    <p:set>
                                      <p:cBhvr>
                                        <p:cTn id="123" dur="1" fill="hold">
                                          <p:stCondLst>
                                            <p:cond delay="499"/>
                                          </p:stCondLst>
                                        </p:cTn>
                                        <p:tgtEl>
                                          <p:spTgt spid="42052"/>
                                        </p:tgtEl>
                                        <p:attrNameLst>
                                          <p:attrName>style.visibility</p:attrName>
                                        </p:attrNameLst>
                                      </p:cBhvr>
                                      <p:to>
                                        <p:strVal val="visible"/>
                                      </p:to>
                                    </p:set>
                                  </p:childTnLst>
                                </p:cTn>
                              </p:par>
                            </p:childTnLst>
                          </p:cTn>
                        </p:par>
                        <p:par>
                          <p:cTn id="124" fill="hold" nodeType="afterGroup">
                            <p:stCondLst>
                              <p:cond delay="10000"/>
                            </p:stCondLst>
                            <p:childTnLst>
                              <p:par>
                                <p:cTn id="125" presetID="1" presetClass="entr" presetSubtype="0" fill="hold" nodeType="afterEffect">
                                  <p:stCondLst>
                                    <p:cond delay="0"/>
                                  </p:stCondLst>
                                  <p:childTnLst>
                                    <p:set>
                                      <p:cBhvr>
                                        <p:cTn id="126" dur="1" fill="hold">
                                          <p:stCondLst>
                                            <p:cond delay="499"/>
                                          </p:stCondLst>
                                        </p:cTn>
                                        <p:tgtEl>
                                          <p:spTgt spid="42053"/>
                                        </p:tgtEl>
                                        <p:attrNameLst>
                                          <p:attrName>style.visibility</p:attrName>
                                        </p:attrNameLst>
                                      </p:cBhvr>
                                      <p:to>
                                        <p:strVal val="visible"/>
                                      </p:to>
                                    </p:set>
                                  </p:childTnLst>
                                </p:cTn>
                              </p:par>
                            </p:childTnLst>
                          </p:cTn>
                        </p:par>
                        <p:par>
                          <p:cTn id="127" fill="hold" nodeType="afterGroup">
                            <p:stCondLst>
                              <p:cond delay="10500"/>
                            </p:stCondLst>
                            <p:childTnLst>
                              <p:par>
                                <p:cTn id="128" presetID="1" presetClass="entr" presetSubtype="0" fill="hold" grpId="0" nodeType="afterEffect">
                                  <p:stCondLst>
                                    <p:cond delay="0"/>
                                  </p:stCondLst>
                                  <p:childTnLst>
                                    <p:set>
                                      <p:cBhvr>
                                        <p:cTn id="129" dur="1" fill="hold">
                                          <p:stCondLst>
                                            <p:cond delay="499"/>
                                          </p:stCondLst>
                                        </p:cTn>
                                        <p:tgtEl>
                                          <p:spTgt spid="42034"/>
                                        </p:tgtEl>
                                        <p:attrNameLst>
                                          <p:attrName>style.visibility</p:attrName>
                                        </p:attrNameLst>
                                      </p:cBhvr>
                                      <p:to>
                                        <p:strVal val="visible"/>
                                      </p:to>
                                    </p:set>
                                  </p:childTnLst>
                                </p:cTn>
                              </p:par>
                            </p:childTnLst>
                          </p:cTn>
                        </p:par>
                        <p:par>
                          <p:cTn id="130" fill="hold" nodeType="afterGroup">
                            <p:stCondLst>
                              <p:cond delay="11000"/>
                            </p:stCondLst>
                            <p:childTnLst>
                              <p:par>
                                <p:cTn id="131" presetID="1" presetClass="entr" presetSubtype="0" fill="hold" nodeType="afterEffect">
                                  <p:stCondLst>
                                    <p:cond delay="0"/>
                                  </p:stCondLst>
                                  <p:childTnLst>
                                    <p:set>
                                      <p:cBhvr>
                                        <p:cTn id="132" dur="1" fill="hold">
                                          <p:stCondLst>
                                            <p:cond delay="499"/>
                                          </p:stCondLst>
                                        </p:cTn>
                                        <p:tgtEl>
                                          <p:spTgt spid="42058"/>
                                        </p:tgtEl>
                                        <p:attrNameLst>
                                          <p:attrName>style.visibility</p:attrName>
                                        </p:attrNameLst>
                                      </p:cBhvr>
                                      <p:to>
                                        <p:strVal val="visible"/>
                                      </p:to>
                                    </p:set>
                                  </p:childTnLst>
                                </p:cTn>
                              </p:par>
                            </p:childTnLst>
                          </p:cTn>
                        </p:par>
                        <p:par>
                          <p:cTn id="133" fill="hold" nodeType="afterGroup">
                            <p:stCondLst>
                              <p:cond delay="11500"/>
                            </p:stCondLst>
                            <p:childTnLst>
                              <p:par>
                                <p:cTn id="134" presetID="1" presetClass="entr" presetSubtype="0" fill="hold" nodeType="afterEffect">
                                  <p:stCondLst>
                                    <p:cond delay="0"/>
                                  </p:stCondLst>
                                  <p:childTnLst>
                                    <p:set>
                                      <p:cBhvr>
                                        <p:cTn id="135" dur="1" fill="hold">
                                          <p:stCondLst>
                                            <p:cond delay="499"/>
                                          </p:stCondLst>
                                        </p:cTn>
                                        <p:tgtEl>
                                          <p:spTgt spid="42059"/>
                                        </p:tgtEl>
                                        <p:attrNameLst>
                                          <p:attrName>style.visibility</p:attrName>
                                        </p:attrNameLst>
                                      </p:cBhvr>
                                      <p:to>
                                        <p:strVal val="visible"/>
                                      </p:to>
                                    </p:set>
                                  </p:childTnLst>
                                </p:cTn>
                              </p:par>
                            </p:childTnLst>
                          </p:cTn>
                        </p:par>
                        <p:par>
                          <p:cTn id="136" fill="hold" nodeType="afterGroup">
                            <p:stCondLst>
                              <p:cond delay="12000"/>
                            </p:stCondLst>
                            <p:childTnLst>
                              <p:par>
                                <p:cTn id="137" presetID="1" presetClass="entr" presetSubtype="0" fill="hold" grpId="0" nodeType="afterEffect">
                                  <p:stCondLst>
                                    <p:cond delay="0"/>
                                  </p:stCondLst>
                                  <p:childTnLst>
                                    <p:set>
                                      <p:cBhvr>
                                        <p:cTn id="138" dur="1" fill="hold">
                                          <p:stCondLst>
                                            <p:cond delay="499"/>
                                          </p:stCondLst>
                                        </p:cTn>
                                        <p:tgtEl>
                                          <p:spTgt spid="42036"/>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42018"/>
                                        </p:tgtEl>
                                        <p:attrNameLst>
                                          <p:attrName>style.visibility</p:attrName>
                                        </p:attrNameLst>
                                      </p:cBhvr>
                                      <p:to>
                                        <p:strVal val="visible"/>
                                      </p:to>
                                    </p:set>
                                    <p:anim calcmode="lin" valueType="num">
                                      <p:cBhvr additive="base">
                                        <p:cTn id="143" dur="500" fill="hold"/>
                                        <p:tgtEl>
                                          <p:spTgt spid="42018"/>
                                        </p:tgtEl>
                                        <p:attrNameLst>
                                          <p:attrName>ppt_x</p:attrName>
                                        </p:attrNameLst>
                                      </p:cBhvr>
                                      <p:tavLst>
                                        <p:tav tm="0">
                                          <p:val>
                                            <p:strVal val="#ppt_x"/>
                                          </p:val>
                                        </p:tav>
                                        <p:tav tm="100000">
                                          <p:val>
                                            <p:strVal val="#ppt_x"/>
                                          </p:val>
                                        </p:tav>
                                      </p:tavLst>
                                    </p:anim>
                                    <p:anim calcmode="lin" valueType="num">
                                      <p:cBhvr additive="base">
                                        <p:cTn id="144" dur="500" fill="hold"/>
                                        <p:tgtEl>
                                          <p:spTgt spid="42018"/>
                                        </p:tgtEl>
                                        <p:attrNameLst>
                                          <p:attrName>ppt_y</p:attrName>
                                        </p:attrNameLst>
                                      </p:cBhvr>
                                      <p:tavLst>
                                        <p:tav tm="0">
                                          <p:val>
                                            <p:strVal val="1+#ppt_h/2"/>
                                          </p:val>
                                        </p:tav>
                                        <p:tav tm="100000">
                                          <p:val>
                                            <p:strVal val="#ppt_y"/>
                                          </p:val>
                                        </p:tav>
                                      </p:tavLst>
                                    </p:anim>
                                  </p:childTnLst>
                                </p:cTn>
                              </p:par>
                            </p:childTnLst>
                          </p:cTn>
                        </p:par>
                        <p:par>
                          <p:cTn id="145" fill="hold" nodeType="afterGroup">
                            <p:stCondLst>
                              <p:cond delay="500"/>
                            </p:stCondLst>
                            <p:childTnLst>
                              <p:par>
                                <p:cTn id="146" presetID="2" presetClass="entr" presetSubtype="4" fill="hold" grpId="0" nodeType="afterEffect">
                                  <p:stCondLst>
                                    <p:cond delay="0"/>
                                  </p:stCondLst>
                                  <p:childTnLst>
                                    <p:set>
                                      <p:cBhvr>
                                        <p:cTn id="147" dur="1" fill="hold">
                                          <p:stCondLst>
                                            <p:cond delay="0"/>
                                          </p:stCondLst>
                                        </p:cTn>
                                        <p:tgtEl>
                                          <p:spTgt spid="42022"/>
                                        </p:tgtEl>
                                        <p:attrNameLst>
                                          <p:attrName>style.visibility</p:attrName>
                                        </p:attrNameLst>
                                      </p:cBhvr>
                                      <p:to>
                                        <p:strVal val="visible"/>
                                      </p:to>
                                    </p:set>
                                    <p:anim calcmode="lin" valueType="num">
                                      <p:cBhvr additive="base">
                                        <p:cTn id="148" dur="500" fill="hold"/>
                                        <p:tgtEl>
                                          <p:spTgt spid="42022"/>
                                        </p:tgtEl>
                                        <p:attrNameLst>
                                          <p:attrName>ppt_x</p:attrName>
                                        </p:attrNameLst>
                                      </p:cBhvr>
                                      <p:tavLst>
                                        <p:tav tm="0">
                                          <p:val>
                                            <p:strVal val="#ppt_x"/>
                                          </p:val>
                                        </p:tav>
                                        <p:tav tm="100000">
                                          <p:val>
                                            <p:strVal val="#ppt_x"/>
                                          </p:val>
                                        </p:tav>
                                      </p:tavLst>
                                    </p:anim>
                                    <p:anim calcmode="lin" valueType="num">
                                      <p:cBhvr additive="base">
                                        <p:cTn id="149" dur="500" fill="hold"/>
                                        <p:tgtEl>
                                          <p:spTgt spid="42022"/>
                                        </p:tgtEl>
                                        <p:attrNameLst>
                                          <p:attrName>ppt_y</p:attrName>
                                        </p:attrNameLst>
                                      </p:cBhvr>
                                      <p:tavLst>
                                        <p:tav tm="0">
                                          <p:val>
                                            <p:strVal val="1+#ppt_h/2"/>
                                          </p:val>
                                        </p:tav>
                                        <p:tav tm="100000">
                                          <p:val>
                                            <p:strVal val="#ppt_y"/>
                                          </p:val>
                                        </p:tav>
                                      </p:tavLst>
                                    </p:anim>
                                  </p:childTnLst>
                                </p:cTn>
                              </p:par>
                            </p:childTnLst>
                          </p:cTn>
                        </p:par>
                        <p:par>
                          <p:cTn id="150" fill="hold" nodeType="afterGroup">
                            <p:stCondLst>
                              <p:cond delay="1000"/>
                            </p:stCondLst>
                            <p:childTnLst>
                              <p:par>
                                <p:cTn id="151" presetID="2" presetClass="entr" presetSubtype="4" fill="hold" grpId="0" nodeType="afterEffect">
                                  <p:stCondLst>
                                    <p:cond delay="0"/>
                                  </p:stCondLst>
                                  <p:childTnLst>
                                    <p:set>
                                      <p:cBhvr>
                                        <p:cTn id="152" dur="1" fill="hold">
                                          <p:stCondLst>
                                            <p:cond delay="0"/>
                                          </p:stCondLst>
                                        </p:cTn>
                                        <p:tgtEl>
                                          <p:spTgt spid="42025"/>
                                        </p:tgtEl>
                                        <p:attrNameLst>
                                          <p:attrName>style.visibility</p:attrName>
                                        </p:attrNameLst>
                                      </p:cBhvr>
                                      <p:to>
                                        <p:strVal val="visible"/>
                                      </p:to>
                                    </p:set>
                                    <p:anim calcmode="lin" valueType="num">
                                      <p:cBhvr additive="base">
                                        <p:cTn id="153" dur="500" fill="hold"/>
                                        <p:tgtEl>
                                          <p:spTgt spid="42025"/>
                                        </p:tgtEl>
                                        <p:attrNameLst>
                                          <p:attrName>ppt_x</p:attrName>
                                        </p:attrNameLst>
                                      </p:cBhvr>
                                      <p:tavLst>
                                        <p:tav tm="0">
                                          <p:val>
                                            <p:strVal val="#ppt_x"/>
                                          </p:val>
                                        </p:tav>
                                        <p:tav tm="100000">
                                          <p:val>
                                            <p:strVal val="#ppt_x"/>
                                          </p:val>
                                        </p:tav>
                                      </p:tavLst>
                                    </p:anim>
                                    <p:anim calcmode="lin" valueType="num">
                                      <p:cBhvr additive="base">
                                        <p:cTn id="154" dur="500" fill="hold"/>
                                        <p:tgtEl>
                                          <p:spTgt spid="42025"/>
                                        </p:tgtEl>
                                        <p:attrNameLst>
                                          <p:attrName>ppt_y</p:attrName>
                                        </p:attrNameLst>
                                      </p:cBhvr>
                                      <p:tavLst>
                                        <p:tav tm="0">
                                          <p:val>
                                            <p:strVal val="1+#ppt_h/2"/>
                                          </p:val>
                                        </p:tav>
                                        <p:tav tm="100000">
                                          <p:val>
                                            <p:strVal val="#ppt_y"/>
                                          </p:val>
                                        </p:tav>
                                      </p:tavLst>
                                    </p:anim>
                                  </p:childTnLst>
                                </p:cTn>
                              </p:par>
                            </p:childTnLst>
                          </p:cTn>
                        </p:par>
                        <p:par>
                          <p:cTn id="155" fill="hold" nodeType="afterGroup">
                            <p:stCondLst>
                              <p:cond delay="1500"/>
                            </p:stCondLst>
                            <p:childTnLst>
                              <p:par>
                                <p:cTn id="156" presetID="2" presetClass="entr" presetSubtype="4" fill="hold" grpId="0" nodeType="afterEffect">
                                  <p:stCondLst>
                                    <p:cond delay="0"/>
                                  </p:stCondLst>
                                  <p:childTnLst>
                                    <p:set>
                                      <p:cBhvr>
                                        <p:cTn id="157" dur="1" fill="hold">
                                          <p:stCondLst>
                                            <p:cond delay="0"/>
                                          </p:stCondLst>
                                        </p:cTn>
                                        <p:tgtEl>
                                          <p:spTgt spid="42028"/>
                                        </p:tgtEl>
                                        <p:attrNameLst>
                                          <p:attrName>style.visibility</p:attrName>
                                        </p:attrNameLst>
                                      </p:cBhvr>
                                      <p:to>
                                        <p:strVal val="visible"/>
                                      </p:to>
                                    </p:set>
                                    <p:anim calcmode="lin" valueType="num">
                                      <p:cBhvr additive="base">
                                        <p:cTn id="158" dur="500" fill="hold"/>
                                        <p:tgtEl>
                                          <p:spTgt spid="42028"/>
                                        </p:tgtEl>
                                        <p:attrNameLst>
                                          <p:attrName>ppt_x</p:attrName>
                                        </p:attrNameLst>
                                      </p:cBhvr>
                                      <p:tavLst>
                                        <p:tav tm="0">
                                          <p:val>
                                            <p:strVal val="#ppt_x"/>
                                          </p:val>
                                        </p:tav>
                                        <p:tav tm="100000">
                                          <p:val>
                                            <p:strVal val="#ppt_x"/>
                                          </p:val>
                                        </p:tav>
                                      </p:tavLst>
                                    </p:anim>
                                    <p:anim calcmode="lin" valueType="num">
                                      <p:cBhvr additive="base">
                                        <p:cTn id="159" dur="500" fill="hold"/>
                                        <p:tgtEl>
                                          <p:spTgt spid="42028"/>
                                        </p:tgtEl>
                                        <p:attrNameLst>
                                          <p:attrName>ppt_y</p:attrName>
                                        </p:attrNameLst>
                                      </p:cBhvr>
                                      <p:tavLst>
                                        <p:tav tm="0">
                                          <p:val>
                                            <p:strVal val="1+#ppt_h/2"/>
                                          </p:val>
                                        </p:tav>
                                        <p:tav tm="100000">
                                          <p:val>
                                            <p:strVal val="#ppt_y"/>
                                          </p:val>
                                        </p:tav>
                                      </p:tavLst>
                                    </p:anim>
                                  </p:childTnLst>
                                </p:cTn>
                              </p:par>
                            </p:childTnLst>
                          </p:cTn>
                        </p:par>
                        <p:par>
                          <p:cTn id="160" fill="hold">
                            <p:stCondLst>
                              <p:cond delay="2000"/>
                            </p:stCondLst>
                            <p:childTnLst>
                              <p:par>
                                <p:cTn id="161" presetID="1" presetClass="entr" presetSubtype="0" fill="hold" nodeType="afterEffect">
                                  <p:stCondLst>
                                    <p:cond delay="0"/>
                                  </p:stCondLst>
                                  <p:childTnLst>
                                    <p:set>
                                      <p:cBhvr>
                                        <p:cTn id="162" dur="1" fill="hold">
                                          <p:stCondLst>
                                            <p:cond delay="499"/>
                                          </p:stCondLst>
                                        </p:cTn>
                                        <p:tgtEl>
                                          <p:spTgt spid="47"/>
                                        </p:tgtEl>
                                        <p:attrNameLst>
                                          <p:attrName>style.visibility</p:attrName>
                                        </p:attrNameLst>
                                      </p:cBhvr>
                                      <p:to>
                                        <p:strVal val="visible"/>
                                      </p:to>
                                    </p:set>
                                  </p:childTnLst>
                                </p:cTn>
                              </p:par>
                            </p:childTnLst>
                          </p:cTn>
                        </p:par>
                        <p:par>
                          <p:cTn id="163" fill="hold">
                            <p:stCondLst>
                              <p:cond delay="2500"/>
                            </p:stCondLst>
                            <p:childTnLst>
                              <p:par>
                                <p:cTn id="164" presetID="2" presetClass="entr" presetSubtype="4" fill="hold" grpId="0" nodeType="afterEffect">
                                  <p:stCondLst>
                                    <p:cond delay="0"/>
                                  </p:stCondLst>
                                  <p:childTnLst>
                                    <p:set>
                                      <p:cBhvr>
                                        <p:cTn id="165" dur="1" fill="hold">
                                          <p:stCondLst>
                                            <p:cond delay="0"/>
                                          </p:stCondLst>
                                        </p:cTn>
                                        <p:tgtEl>
                                          <p:spTgt spid="46"/>
                                        </p:tgtEl>
                                        <p:attrNameLst>
                                          <p:attrName>style.visibility</p:attrName>
                                        </p:attrNameLst>
                                      </p:cBhvr>
                                      <p:to>
                                        <p:strVal val="visible"/>
                                      </p:to>
                                    </p:set>
                                    <p:anim calcmode="lin" valueType="num">
                                      <p:cBhvr additive="base">
                                        <p:cTn id="166" dur="500" fill="hold"/>
                                        <p:tgtEl>
                                          <p:spTgt spid="46"/>
                                        </p:tgtEl>
                                        <p:attrNameLst>
                                          <p:attrName>ppt_x</p:attrName>
                                        </p:attrNameLst>
                                      </p:cBhvr>
                                      <p:tavLst>
                                        <p:tav tm="0">
                                          <p:val>
                                            <p:strVal val="#ppt_x"/>
                                          </p:val>
                                        </p:tav>
                                        <p:tav tm="100000">
                                          <p:val>
                                            <p:strVal val="#ppt_x"/>
                                          </p:val>
                                        </p:tav>
                                      </p:tavLst>
                                    </p:anim>
                                    <p:anim calcmode="lin" valueType="num">
                                      <p:cBhvr additive="base">
                                        <p:cTn id="167" dur="500" fill="hold"/>
                                        <p:tgtEl>
                                          <p:spTgt spid="46"/>
                                        </p:tgtEl>
                                        <p:attrNameLst>
                                          <p:attrName>ppt_y</p:attrName>
                                        </p:attrNameLst>
                                      </p:cBhvr>
                                      <p:tavLst>
                                        <p:tav tm="0">
                                          <p:val>
                                            <p:strVal val="1+#ppt_h/2"/>
                                          </p:val>
                                        </p:tav>
                                        <p:tav tm="100000">
                                          <p:val>
                                            <p:strVal val="#ppt_y"/>
                                          </p:val>
                                        </p:tav>
                                      </p:tavLst>
                                    </p:anim>
                                  </p:childTnLst>
                                </p:cTn>
                              </p:par>
                            </p:childTnLst>
                          </p:cTn>
                        </p:par>
                        <p:par>
                          <p:cTn id="168" fill="hold">
                            <p:stCondLst>
                              <p:cond delay="3000"/>
                            </p:stCondLst>
                            <p:childTnLst>
                              <p:par>
                                <p:cTn id="169" presetID="1" presetClass="entr" presetSubtype="0" fill="hold" nodeType="afterEffect">
                                  <p:stCondLst>
                                    <p:cond delay="0"/>
                                  </p:stCondLst>
                                  <p:childTnLst>
                                    <p:set>
                                      <p:cBhvr>
                                        <p:cTn id="170" dur="1" fill="hold">
                                          <p:stCondLst>
                                            <p:cond delay="499"/>
                                          </p:stCondLst>
                                        </p:cTn>
                                        <p:tgtEl>
                                          <p:spTgt spid="48"/>
                                        </p:tgtEl>
                                        <p:attrNameLst>
                                          <p:attrName>style.visibility</p:attrName>
                                        </p:attrNameLst>
                                      </p:cBhvr>
                                      <p:to>
                                        <p:strVal val="visible"/>
                                      </p:to>
                                    </p:set>
                                  </p:childTnLst>
                                </p:cTn>
                              </p:par>
                            </p:childTnLst>
                          </p:cTn>
                        </p:par>
                        <p:par>
                          <p:cTn id="171" fill="hold">
                            <p:stCondLst>
                              <p:cond delay="3500"/>
                            </p:stCondLst>
                            <p:childTnLst>
                              <p:par>
                                <p:cTn id="172" presetID="2" presetClass="entr" presetSubtype="4" fill="hold" grpId="0" nodeType="afterEffect">
                                  <p:stCondLst>
                                    <p:cond delay="0"/>
                                  </p:stCondLst>
                                  <p:childTnLst>
                                    <p:set>
                                      <p:cBhvr>
                                        <p:cTn id="173" dur="1" fill="hold">
                                          <p:stCondLst>
                                            <p:cond delay="0"/>
                                          </p:stCondLst>
                                        </p:cTn>
                                        <p:tgtEl>
                                          <p:spTgt spid="49"/>
                                        </p:tgtEl>
                                        <p:attrNameLst>
                                          <p:attrName>style.visibility</p:attrName>
                                        </p:attrNameLst>
                                      </p:cBhvr>
                                      <p:to>
                                        <p:strVal val="visible"/>
                                      </p:to>
                                    </p:set>
                                    <p:anim calcmode="lin" valueType="num">
                                      <p:cBhvr additive="base">
                                        <p:cTn id="174" dur="500" fill="hold"/>
                                        <p:tgtEl>
                                          <p:spTgt spid="49"/>
                                        </p:tgtEl>
                                        <p:attrNameLst>
                                          <p:attrName>ppt_x</p:attrName>
                                        </p:attrNameLst>
                                      </p:cBhvr>
                                      <p:tavLst>
                                        <p:tav tm="0">
                                          <p:val>
                                            <p:strVal val="#ppt_x"/>
                                          </p:val>
                                        </p:tav>
                                        <p:tav tm="100000">
                                          <p:val>
                                            <p:strVal val="#ppt_x"/>
                                          </p:val>
                                        </p:tav>
                                      </p:tavLst>
                                    </p:anim>
                                    <p:anim calcmode="lin" valueType="num">
                                      <p:cBhvr additive="base">
                                        <p:cTn id="175" dur="500" fill="hold"/>
                                        <p:tgtEl>
                                          <p:spTgt spid="49"/>
                                        </p:tgtEl>
                                        <p:attrNameLst>
                                          <p:attrName>ppt_y</p:attrName>
                                        </p:attrNameLst>
                                      </p:cBhvr>
                                      <p:tavLst>
                                        <p:tav tm="0">
                                          <p:val>
                                            <p:strVal val="1+#ppt_h/2"/>
                                          </p:val>
                                        </p:tav>
                                        <p:tav tm="100000">
                                          <p:val>
                                            <p:strVal val="#ppt_y"/>
                                          </p:val>
                                        </p:tav>
                                      </p:tavLst>
                                    </p:anim>
                                  </p:childTnLst>
                                </p:cTn>
                              </p:par>
                            </p:childTnLst>
                          </p:cTn>
                        </p:par>
                        <p:par>
                          <p:cTn id="176" fill="hold">
                            <p:stCondLst>
                              <p:cond delay="4000"/>
                            </p:stCondLst>
                            <p:childTnLst>
                              <p:par>
                                <p:cTn id="177" presetID="1" presetClass="entr" presetSubtype="0" fill="hold" nodeType="afterEffect">
                                  <p:stCondLst>
                                    <p:cond delay="0"/>
                                  </p:stCondLst>
                                  <p:childTnLst>
                                    <p:set>
                                      <p:cBhvr>
                                        <p:cTn id="178" dur="1" fill="hold">
                                          <p:stCondLst>
                                            <p:cond delay="499"/>
                                          </p:stCondLst>
                                        </p:cTn>
                                        <p:tgtEl>
                                          <p:spTgt spid="51"/>
                                        </p:tgtEl>
                                        <p:attrNameLst>
                                          <p:attrName>style.visibility</p:attrName>
                                        </p:attrNameLst>
                                      </p:cBhvr>
                                      <p:to>
                                        <p:strVal val="visible"/>
                                      </p:to>
                                    </p:set>
                                  </p:childTnLst>
                                </p:cTn>
                              </p:par>
                            </p:childTnLst>
                          </p:cTn>
                        </p:par>
                        <p:par>
                          <p:cTn id="179" fill="hold">
                            <p:stCondLst>
                              <p:cond delay="4500"/>
                            </p:stCondLst>
                            <p:childTnLst>
                              <p:par>
                                <p:cTn id="180" presetID="2" presetClass="entr" presetSubtype="4" fill="hold" grpId="0" nodeType="afterEffect">
                                  <p:stCondLst>
                                    <p:cond delay="0"/>
                                  </p:stCondLst>
                                  <p:childTnLst>
                                    <p:set>
                                      <p:cBhvr>
                                        <p:cTn id="181" dur="1" fill="hold">
                                          <p:stCondLst>
                                            <p:cond delay="0"/>
                                          </p:stCondLst>
                                        </p:cTn>
                                        <p:tgtEl>
                                          <p:spTgt spid="50"/>
                                        </p:tgtEl>
                                        <p:attrNameLst>
                                          <p:attrName>style.visibility</p:attrName>
                                        </p:attrNameLst>
                                      </p:cBhvr>
                                      <p:to>
                                        <p:strVal val="visible"/>
                                      </p:to>
                                    </p:set>
                                    <p:anim calcmode="lin" valueType="num">
                                      <p:cBhvr additive="base">
                                        <p:cTn id="182" dur="500" fill="hold"/>
                                        <p:tgtEl>
                                          <p:spTgt spid="50"/>
                                        </p:tgtEl>
                                        <p:attrNameLst>
                                          <p:attrName>ppt_x</p:attrName>
                                        </p:attrNameLst>
                                      </p:cBhvr>
                                      <p:tavLst>
                                        <p:tav tm="0">
                                          <p:val>
                                            <p:strVal val="#ppt_x"/>
                                          </p:val>
                                        </p:tav>
                                        <p:tav tm="100000">
                                          <p:val>
                                            <p:strVal val="#ppt_x"/>
                                          </p:val>
                                        </p:tav>
                                      </p:tavLst>
                                    </p:anim>
                                    <p:anim calcmode="lin" valueType="num">
                                      <p:cBhvr additive="base">
                                        <p:cTn id="183" dur="500" fill="hold"/>
                                        <p:tgtEl>
                                          <p:spTgt spid="50"/>
                                        </p:tgtEl>
                                        <p:attrNameLst>
                                          <p:attrName>ppt_y</p:attrName>
                                        </p:attrNameLst>
                                      </p:cBhvr>
                                      <p:tavLst>
                                        <p:tav tm="0">
                                          <p:val>
                                            <p:strVal val="1+#ppt_h/2"/>
                                          </p:val>
                                        </p:tav>
                                        <p:tav tm="100000">
                                          <p:val>
                                            <p:strVal val="#ppt_y"/>
                                          </p:val>
                                        </p:tav>
                                      </p:tavLst>
                                    </p:anim>
                                  </p:childTnLst>
                                </p:cTn>
                              </p:par>
                            </p:childTnLst>
                          </p:cTn>
                        </p:par>
                        <p:par>
                          <p:cTn id="184" fill="hold">
                            <p:stCondLst>
                              <p:cond delay="5000"/>
                            </p:stCondLst>
                            <p:childTnLst>
                              <p:par>
                                <p:cTn id="185" presetID="1" presetClass="entr" presetSubtype="0" fill="hold" nodeType="afterEffect">
                                  <p:stCondLst>
                                    <p:cond delay="0"/>
                                  </p:stCondLst>
                                  <p:childTnLst>
                                    <p:set>
                                      <p:cBhvr>
                                        <p:cTn id="186" dur="1" fill="hold">
                                          <p:stCondLst>
                                            <p:cond delay="499"/>
                                          </p:stCondLst>
                                        </p:cTn>
                                        <p:tgtEl>
                                          <p:spTgt spid="52"/>
                                        </p:tgtEl>
                                        <p:attrNameLst>
                                          <p:attrName>style.visibility</p:attrName>
                                        </p:attrNameLst>
                                      </p:cBhvr>
                                      <p:to>
                                        <p:strVal val="visible"/>
                                      </p:to>
                                    </p:set>
                                  </p:childTnLst>
                                </p:cTn>
                              </p:par>
                            </p:childTnLst>
                          </p:cTn>
                        </p:par>
                        <p:par>
                          <p:cTn id="187" fill="hold">
                            <p:stCondLst>
                              <p:cond delay="5500"/>
                            </p:stCondLst>
                            <p:childTnLst>
                              <p:par>
                                <p:cTn id="188" presetID="2" presetClass="entr" presetSubtype="4" fill="hold" grpId="0" nodeType="afterEffect">
                                  <p:stCondLst>
                                    <p:cond delay="0"/>
                                  </p:stCondLst>
                                  <p:childTnLst>
                                    <p:set>
                                      <p:cBhvr>
                                        <p:cTn id="189" dur="1" fill="hold">
                                          <p:stCondLst>
                                            <p:cond delay="0"/>
                                          </p:stCondLst>
                                        </p:cTn>
                                        <p:tgtEl>
                                          <p:spTgt spid="53"/>
                                        </p:tgtEl>
                                        <p:attrNameLst>
                                          <p:attrName>style.visibility</p:attrName>
                                        </p:attrNameLst>
                                      </p:cBhvr>
                                      <p:to>
                                        <p:strVal val="visible"/>
                                      </p:to>
                                    </p:set>
                                    <p:anim calcmode="lin" valueType="num">
                                      <p:cBhvr additive="base">
                                        <p:cTn id="190" dur="500" fill="hold"/>
                                        <p:tgtEl>
                                          <p:spTgt spid="53"/>
                                        </p:tgtEl>
                                        <p:attrNameLst>
                                          <p:attrName>ppt_x</p:attrName>
                                        </p:attrNameLst>
                                      </p:cBhvr>
                                      <p:tavLst>
                                        <p:tav tm="0">
                                          <p:val>
                                            <p:strVal val="#ppt_x"/>
                                          </p:val>
                                        </p:tav>
                                        <p:tav tm="100000">
                                          <p:val>
                                            <p:strVal val="#ppt_x"/>
                                          </p:val>
                                        </p:tav>
                                      </p:tavLst>
                                    </p:anim>
                                    <p:anim calcmode="lin" valueType="num">
                                      <p:cBhvr additive="base">
                                        <p:cTn id="191" dur="500" fill="hold"/>
                                        <p:tgtEl>
                                          <p:spTgt spid="53"/>
                                        </p:tgtEl>
                                        <p:attrNameLst>
                                          <p:attrName>ppt_y</p:attrName>
                                        </p:attrNameLst>
                                      </p:cBhvr>
                                      <p:tavLst>
                                        <p:tav tm="0">
                                          <p:val>
                                            <p:strVal val="1+#ppt_h/2"/>
                                          </p:val>
                                        </p:tav>
                                        <p:tav tm="100000">
                                          <p:val>
                                            <p:strVal val="#ppt_y"/>
                                          </p:val>
                                        </p:tav>
                                      </p:tavLst>
                                    </p:anim>
                                  </p:childTnLst>
                                </p:cTn>
                              </p:par>
                            </p:childTnLst>
                          </p:cTn>
                        </p:par>
                        <p:par>
                          <p:cTn id="192" fill="hold">
                            <p:stCondLst>
                              <p:cond delay="6000"/>
                            </p:stCondLst>
                            <p:childTnLst>
                              <p:par>
                                <p:cTn id="193" presetID="1" presetClass="entr" presetSubtype="0" fill="hold" nodeType="afterEffect">
                                  <p:stCondLst>
                                    <p:cond delay="0"/>
                                  </p:stCondLst>
                                  <p:childTnLst>
                                    <p:set>
                                      <p:cBhvr>
                                        <p:cTn id="194" dur="1" fill="hold">
                                          <p:stCondLst>
                                            <p:cond delay="499"/>
                                          </p:stCondLst>
                                        </p:cTn>
                                        <p:tgtEl>
                                          <p:spTgt spid="55"/>
                                        </p:tgtEl>
                                        <p:attrNameLst>
                                          <p:attrName>style.visibility</p:attrName>
                                        </p:attrNameLst>
                                      </p:cBhvr>
                                      <p:to>
                                        <p:strVal val="visible"/>
                                      </p:to>
                                    </p:set>
                                  </p:childTnLst>
                                </p:cTn>
                              </p:par>
                            </p:childTnLst>
                          </p:cTn>
                        </p:par>
                        <p:par>
                          <p:cTn id="195" fill="hold">
                            <p:stCondLst>
                              <p:cond delay="6500"/>
                            </p:stCondLst>
                            <p:childTnLst>
                              <p:par>
                                <p:cTn id="196" presetID="2" presetClass="entr" presetSubtype="4" fill="hold" grpId="0" nodeType="afterEffect">
                                  <p:stCondLst>
                                    <p:cond delay="0"/>
                                  </p:stCondLst>
                                  <p:childTnLst>
                                    <p:set>
                                      <p:cBhvr>
                                        <p:cTn id="197" dur="1" fill="hold">
                                          <p:stCondLst>
                                            <p:cond delay="0"/>
                                          </p:stCondLst>
                                        </p:cTn>
                                        <p:tgtEl>
                                          <p:spTgt spid="54"/>
                                        </p:tgtEl>
                                        <p:attrNameLst>
                                          <p:attrName>style.visibility</p:attrName>
                                        </p:attrNameLst>
                                      </p:cBhvr>
                                      <p:to>
                                        <p:strVal val="visible"/>
                                      </p:to>
                                    </p:set>
                                    <p:anim calcmode="lin" valueType="num">
                                      <p:cBhvr additive="base">
                                        <p:cTn id="198" dur="500" fill="hold"/>
                                        <p:tgtEl>
                                          <p:spTgt spid="54"/>
                                        </p:tgtEl>
                                        <p:attrNameLst>
                                          <p:attrName>ppt_x</p:attrName>
                                        </p:attrNameLst>
                                      </p:cBhvr>
                                      <p:tavLst>
                                        <p:tav tm="0">
                                          <p:val>
                                            <p:strVal val="#ppt_x"/>
                                          </p:val>
                                        </p:tav>
                                        <p:tav tm="100000">
                                          <p:val>
                                            <p:strVal val="#ppt_x"/>
                                          </p:val>
                                        </p:tav>
                                      </p:tavLst>
                                    </p:anim>
                                    <p:anim calcmode="lin" valueType="num">
                                      <p:cBhvr additive="base">
                                        <p:cTn id="199" dur="500" fill="hold"/>
                                        <p:tgtEl>
                                          <p:spTgt spid="54"/>
                                        </p:tgtEl>
                                        <p:attrNameLst>
                                          <p:attrName>ppt_y</p:attrName>
                                        </p:attrNameLst>
                                      </p:cBhvr>
                                      <p:tavLst>
                                        <p:tav tm="0">
                                          <p:val>
                                            <p:strVal val="1+#ppt_h/2"/>
                                          </p:val>
                                        </p:tav>
                                        <p:tav tm="100000">
                                          <p:val>
                                            <p:strVal val="#ppt_y"/>
                                          </p:val>
                                        </p:tav>
                                      </p:tavLst>
                                    </p:anim>
                                  </p:childTnLst>
                                </p:cTn>
                              </p:par>
                            </p:childTnLst>
                          </p:cTn>
                        </p:par>
                        <p:par>
                          <p:cTn id="200" fill="hold">
                            <p:stCondLst>
                              <p:cond delay="7000"/>
                            </p:stCondLst>
                            <p:childTnLst>
                              <p:par>
                                <p:cTn id="201" presetID="1" presetClass="entr" presetSubtype="0" fill="hold" nodeType="afterEffect">
                                  <p:stCondLst>
                                    <p:cond delay="0"/>
                                  </p:stCondLst>
                                  <p:childTnLst>
                                    <p:set>
                                      <p:cBhvr>
                                        <p:cTn id="202" dur="1" fill="hold">
                                          <p:stCondLst>
                                            <p:cond delay="499"/>
                                          </p:stCondLst>
                                        </p:cTn>
                                        <p:tgtEl>
                                          <p:spTgt spid="56"/>
                                        </p:tgtEl>
                                        <p:attrNameLst>
                                          <p:attrName>style.visibility</p:attrName>
                                        </p:attrNameLst>
                                      </p:cBhvr>
                                      <p:to>
                                        <p:strVal val="visible"/>
                                      </p:to>
                                    </p:set>
                                  </p:childTnLst>
                                </p:cTn>
                              </p:par>
                            </p:childTnLst>
                          </p:cTn>
                        </p:par>
                        <p:par>
                          <p:cTn id="203" fill="hold">
                            <p:stCondLst>
                              <p:cond delay="7500"/>
                            </p:stCondLst>
                            <p:childTnLst>
                              <p:par>
                                <p:cTn id="204" presetID="2" presetClass="entr" presetSubtype="4" fill="hold" grpId="0" nodeType="afterEffect">
                                  <p:stCondLst>
                                    <p:cond delay="0"/>
                                  </p:stCondLst>
                                  <p:childTnLst>
                                    <p:set>
                                      <p:cBhvr>
                                        <p:cTn id="205" dur="1" fill="hold">
                                          <p:stCondLst>
                                            <p:cond delay="0"/>
                                          </p:stCondLst>
                                        </p:cTn>
                                        <p:tgtEl>
                                          <p:spTgt spid="57"/>
                                        </p:tgtEl>
                                        <p:attrNameLst>
                                          <p:attrName>style.visibility</p:attrName>
                                        </p:attrNameLst>
                                      </p:cBhvr>
                                      <p:to>
                                        <p:strVal val="visible"/>
                                      </p:to>
                                    </p:set>
                                    <p:anim calcmode="lin" valueType="num">
                                      <p:cBhvr additive="base">
                                        <p:cTn id="206" dur="500" fill="hold"/>
                                        <p:tgtEl>
                                          <p:spTgt spid="57"/>
                                        </p:tgtEl>
                                        <p:attrNameLst>
                                          <p:attrName>ppt_x</p:attrName>
                                        </p:attrNameLst>
                                      </p:cBhvr>
                                      <p:tavLst>
                                        <p:tav tm="0">
                                          <p:val>
                                            <p:strVal val="#ppt_x"/>
                                          </p:val>
                                        </p:tav>
                                        <p:tav tm="100000">
                                          <p:val>
                                            <p:strVal val="#ppt_x"/>
                                          </p:val>
                                        </p:tav>
                                      </p:tavLst>
                                    </p:anim>
                                    <p:anim calcmode="lin" valueType="num">
                                      <p:cBhvr additive="base">
                                        <p:cTn id="207" dur="500" fill="hold"/>
                                        <p:tgtEl>
                                          <p:spTgt spid="57"/>
                                        </p:tgtEl>
                                        <p:attrNameLst>
                                          <p:attrName>ppt_y</p:attrName>
                                        </p:attrNameLst>
                                      </p:cBhvr>
                                      <p:tavLst>
                                        <p:tav tm="0">
                                          <p:val>
                                            <p:strVal val="1+#ppt_h/2"/>
                                          </p:val>
                                        </p:tav>
                                        <p:tav tm="100000">
                                          <p:val>
                                            <p:strVal val="#ppt_y"/>
                                          </p:val>
                                        </p:tav>
                                      </p:tavLst>
                                    </p:anim>
                                  </p:childTnLst>
                                </p:cTn>
                              </p:par>
                            </p:childTnLst>
                          </p:cTn>
                        </p:par>
                        <p:par>
                          <p:cTn id="208" fill="hold">
                            <p:stCondLst>
                              <p:cond delay="8000"/>
                            </p:stCondLst>
                            <p:childTnLst>
                              <p:par>
                                <p:cTn id="209" presetID="1" presetClass="entr" presetSubtype="0" fill="hold" nodeType="afterEffect">
                                  <p:stCondLst>
                                    <p:cond delay="0"/>
                                  </p:stCondLst>
                                  <p:childTnLst>
                                    <p:set>
                                      <p:cBhvr>
                                        <p:cTn id="210" dur="1" fill="hold">
                                          <p:stCondLst>
                                            <p:cond delay="499"/>
                                          </p:stCondLst>
                                        </p:cTn>
                                        <p:tgtEl>
                                          <p:spTgt spid="59"/>
                                        </p:tgtEl>
                                        <p:attrNameLst>
                                          <p:attrName>style.visibility</p:attrName>
                                        </p:attrNameLst>
                                      </p:cBhvr>
                                      <p:to>
                                        <p:strVal val="visible"/>
                                      </p:to>
                                    </p:set>
                                  </p:childTnLst>
                                </p:cTn>
                              </p:par>
                            </p:childTnLst>
                          </p:cTn>
                        </p:par>
                        <p:par>
                          <p:cTn id="211" fill="hold">
                            <p:stCondLst>
                              <p:cond delay="8500"/>
                            </p:stCondLst>
                            <p:childTnLst>
                              <p:par>
                                <p:cTn id="212" presetID="2" presetClass="entr" presetSubtype="4" fill="hold" grpId="0" nodeType="afterEffect">
                                  <p:stCondLst>
                                    <p:cond delay="0"/>
                                  </p:stCondLst>
                                  <p:childTnLst>
                                    <p:set>
                                      <p:cBhvr>
                                        <p:cTn id="213" dur="1" fill="hold">
                                          <p:stCondLst>
                                            <p:cond delay="0"/>
                                          </p:stCondLst>
                                        </p:cTn>
                                        <p:tgtEl>
                                          <p:spTgt spid="58"/>
                                        </p:tgtEl>
                                        <p:attrNameLst>
                                          <p:attrName>style.visibility</p:attrName>
                                        </p:attrNameLst>
                                      </p:cBhvr>
                                      <p:to>
                                        <p:strVal val="visible"/>
                                      </p:to>
                                    </p:set>
                                    <p:anim calcmode="lin" valueType="num">
                                      <p:cBhvr additive="base">
                                        <p:cTn id="214" dur="500" fill="hold"/>
                                        <p:tgtEl>
                                          <p:spTgt spid="58"/>
                                        </p:tgtEl>
                                        <p:attrNameLst>
                                          <p:attrName>ppt_x</p:attrName>
                                        </p:attrNameLst>
                                      </p:cBhvr>
                                      <p:tavLst>
                                        <p:tav tm="0">
                                          <p:val>
                                            <p:strVal val="#ppt_x"/>
                                          </p:val>
                                        </p:tav>
                                        <p:tav tm="100000">
                                          <p:val>
                                            <p:strVal val="#ppt_x"/>
                                          </p:val>
                                        </p:tav>
                                      </p:tavLst>
                                    </p:anim>
                                    <p:anim calcmode="lin" valueType="num">
                                      <p:cBhvr additive="base">
                                        <p:cTn id="215" dur="500" fill="hold"/>
                                        <p:tgtEl>
                                          <p:spTgt spid="58"/>
                                        </p:tgtEl>
                                        <p:attrNameLst>
                                          <p:attrName>ppt_y</p:attrName>
                                        </p:attrNameLst>
                                      </p:cBhvr>
                                      <p:tavLst>
                                        <p:tav tm="0">
                                          <p:val>
                                            <p:strVal val="1+#ppt_h/2"/>
                                          </p:val>
                                        </p:tav>
                                        <p:tav tm="100000">
                                          <p:val>
                                            <p:strVal val="#ppt_y"/>
                                          </p:val>
                                        </p:tav>
                                      </p:tavLst>
                                    </p:anim>
                                  </p:childTnLst>
                                </p:cTn>
                              </p:par>
                            </p:childTnLst>
                          </p:cTn>
                        </p:par>
                        <p:par>
                          <p:cTn id="216" fill="hold">
                            <p:stCondLst>
                              <p:cond delay="9000"/>
                            </p:stCondLst>
                            <p:childTnLst>
                              <p:par>
                                <p:cTn id="217" presetID="1" presetClass="entr" presetSubtype="0" fill="hold" nodeType="afterEffect">
                                  <p:stCondLst>
                                    <p:cond delay="0"/>
                                  </p:stCondLst>
                                  <p:childTnLst>
                                    <p:set>
                                      <p:cBhvr>
                                        <p:cTn id="218" dur="1" fill="hold">
                                          <p:stCondLst>
                                            <p:cond delay="499"/>
                                          </p:stCondLst>
                                        </p:cTn>
                                        <p:tgtEl>
                                          <p:spTgt spid="60"/>
                                        </p:tgtEl>
                                        <p:attrNameLst>
                                          <p:attrName>style.visibility</p:attrName>
                                        </p:attrNameLst>
                                      </p:cBhvr>
                                      <p:to>
                                        <p:strVal val="visible"/>
                                      </p:to>
                                    </p:set>
                                  </p:childTnLst>
                                </p:cTn>
                              </p:par>
                            </p:childTnLst>
                          </p:cTn>
                        </p:par>
                        <p:par>
                          <p:cTn id="219" fill="hold">
                            <p:stCondLst>
                              <p:cond delay="9500"/>
                            </p:stCondLst>
                            <p:childTnLst>
                              <p:par>
                                <p:cTn id="220" presetID="2" presetClass="entr" presetSubtype="4" fill="hold" grpId="0" nodeType="afterEffect">
                                  <p:stCondLst>
                                    <p:cond delay="0"/>
                                  </p:stCondLst>
                                  <p:childTnLst>
                                    <p:set>
                                      <p:cBhvr>
                                        <p:cTn id="221" dur="1" fill="hold">
                                          <p:stCondLst>
                                            <p:cond delay="0"/>
                                          </p:stCondLst>
                                        </p:cTn>
                                        <p:tgtEl>
                                          <p:spTgt spid="61"/>
                                        </p:tgtEl>
                                        <p:attrNameLst>
                                          <p:attrName>style.visibility</p:attrName>
                                        </p:attrNameLst>
                                      </p:cBhvr>
                                      <p:to>
                                        <p:strVal val="visible"/>
                                      </p:to>
                                    </p:set>
                                    <p:anim calcmode="lin" valueType="num">
                                      <p:cBhvr additive="base">
                                        <p:cTn id="222" dur="500" fill="hold"/>
                                        <p:tgtEl>
                                          <p:spTgt spid="61"/>
                                        </p:tgtEl>
                                        <p:attrNameLst>
                                          <p:attrName>ppt_x</p:attrName>
                                        </p:attrNameLst>
                                      </p:cBhvr>
                                      <p:tavLst>
                                        <p:tav tm="0">
                                          <p:val>
                                            <p:strVal val="#ppt_x"/>
                                          </p:val>
                                        </p:tav>
                                        <p:tav tm="100000">
                                          <p:val>
                                            <p:strVal val="#ppt_x"/>
                                          </p:val>
                                        </p:tav>
                                      </p:tavLst>
                                    </p:anim>
                                    <p:anim calcmode="lin" valueType="num">
                                      <p:cBhvr additive="base">
                                        <p:cTn id="223"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2012" grpId="0" animBg="1" autoUpdateAnimBg="0"/>
      <p:bldP spid="42014" grpId="0" animBg="1" autoUpdateAnimBg="0"/>
      <p:bldP spid="42015" grpId="0" animBg="1" autoUpdateAnimBg="0"/>
      <p:bldP spid="42016" grpId="0" animBg="1" autoUpdateAnimBg="0"/>
      <p:bldP spid="42017" grpId="0" animBg="1" autoUpdateAnimBg="0"/>
      <p:bldP spid="42018" grpId="0" animBg="1"/>
      <p:bldP spid="42022" grpId="0" animBg="1"/>
      <p:bldP spid="42025" grpId="0" animBg="1"/>
      <p:bldP spid="42028" grpId="0" animBg="1"/>
      <p:bldP spid="42031" grpId="0" animBg="1" autoUpdateAnimBg="0"/>
      <p:bldP spid="42032" grpId="0" animBg="1" autoUpdateAnimBg="0"/>
      <p:bldP spid="42033" grpId="0" animBg="1" autoUpdateAnimBg="0"/>
      <p:bldP spid="42034" grpId="0" animBg="1" autoUpdateAnimBg="0"/>
      <p:bldP spid="42035" grpId="0" animBg="1" autoUpdateAnimBg="0"/>
      <p:bldP spid="42036" grpId="0" animBg="1" autoUpdateAnimBg="0"/>
      <p:bldP spid="42064" grpId="0" autoUpdateAnimBg="0"/>
      <p:bldP spid="42065" grpId="0" autoUpdateAnimBg="0"/>
      <p:bldP spid="42066" grpId="0" autoUpdateAnimBg="0"/>
      <p:bldP spid="42067" grpId="0" autoUpdateAnimBg="0"/>
      <p:bldP spid="42068" grpId="0" autoUpdateAnimBg="0"/>
      <p:bldP spid="42069" grpId="0" autoUpdateAnimBg="0"/>
      <p:bldP spid="42070" grpId="0" autoUpdateAnimBg="0"/>
      <p:bldP spid="42071" grpId="0" autoUpdateAnimBg="0"/>
      <p:bldP spid="42072" grpId="0" autoUpdateAnimBg="0"/>
      <p:bldP spid="42073" grpId="0" autoUpdateAnimBg="0"/>
      <p:bldP spid="42074" grpId="0" autoUpdateAnimBg="0"/>
      <p:bldP spid="46" grpId="0" animBg="1"/>
      <p:bldP spid="49" grpId="0" animBg="1"/>
      <p:bldP spid="50" grpId="0" animBg="1"/>
      <p:bldP spid="53" grpId="0" animBg="1"/>
      <p:bldP spid="54" grpId="0" animBg="1"/>
      <p:bldP spid="57" grpId="0" animBg="1"/>
      <p:bldP spid="58" grpId="0" animBg="1"/>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1031"/>
          <p:cNvSpPr>
            <a:spLocks noGrp="1" noChangeArrowheads="1"/>
          </p:cNvSpPr>
          <p:nvPr>
            <p:ph type="title"/>
          </p:nvPr>
        </p:nvSpPr>
        <p:spPr/>
        <p:txBody>
          <a:bodyPr/>
          <a:lstStyle/>
          <a:p>
            <a:pPr eaLnBrk="1" hangingPunct="1"/>
            <a:r>
              <a:rPr lang="zh-CN" altLang="en-US"/>
              <a:t>基本术语</a:t>
            </a:r>
          </a:p>
        </p:txBody>
      </p:sp>
      <p:sp>
        <p:nvSpPr>
          <p:cNvPr id="67" name="矩形 66">
            <a:extLst>
              <a:ext uri="{FF2B5EF4-FFF2-40B4-BE49-F238E27FC236}">
                <a16:creationId xmlns:a16="http://schemas.microsoft.com/office/drawing/2014/main" xmlns="" id="{8D02238B-1A40-4C0C-BA00-169AEE016E39}"/>
              </a:ext>
            </a:extLst>
          </p:cNvPr>
          <p:cNvSpPr/>
          <p:nvPr/>
        </p:nvSpPr>
        <p:spPr>
          <a:xfrm>
            <a:off x="391550" y="1219640"/>
            <a:ext cx="8848510" cy="1200329"/>
          </a:xfrm>
          <a:prstGeom prst="rect">
            <a:avLst/>
          </a:prstGeom>
        </p:spPr>
        <p:txBody>
          <a:bodyPr wrap="square">
            <a:spAutoFit/>
          </a:bodyPr>
          <a:lstStyle/>
          <a:p>
            <a:r>
              <a:rPr lang="zh-CN" altLang="en-US" sz="3600" b="1">
                <a:solidFill>
                  <a:schemeClr val="tx2"/>
                </a:solidFill>
              </a:rPr>
              <a:t>查找表</a:t>
            </a:r>
            <a:endParaRPr lang="en-US" altLang="zh-CN" sz="3600" b="1" dirty="0">
              <a:solidFill>
                <a:schemeClr val="tx2"/>
              </a:solidFill>
            </a:endParaRPr>
          </a:p>
          <a:p>
            <a:pPr marL="540000" indent="-342900" algn="just">
              <a:lnSpc>
                <a:spcPct val="150000"/>
              </a:lnSpc>
              <a:spcBef>
                <a:spcPct val="0"/>
              </a:spcBef>
              <a:buFont typeface="Wingdings" panose="05000000000000000000" pitchFamily="2" charset="2"/>
              <a:buChar char="Ø"/>
            </a:pPr>
            <a:r>
              <a:rPr lang="zh-CN" altLang="en-US" sz="2400">
                <a:latin typeface="楷体_GB2312"/>
                <a:cs typeface="楷体_GB2312"/>
              </a:rPr>
              <a:t> </a:t>
            </a:r>
            <a:r>
              <a:rPr lang="zh-CN" altLang="en-US" sz="2400">
                <a:solidFill>
                  <a:schemeClr val="bg2"/>
                </a:solidFill>
                <a:latin typeface="SimSun" charset="-122"/>
                <a:ea typeface="SimSun" charset="-122"/>
                <a:cs typeface="SimSun" charset="-122"/>
              </a:rPr>
              <a:t>由</a:t>
            </a:r>
            <a:r>
              <a:rPr lang="zh-CN" altLang="en-US" sz="2400" b="1">
                <a:solidFill>
                  <a:srgbClr val="FF0000"/>
                </a:solidFill>
                <a:latin typeface="SimSun" charset="-122"/>
                <a:ea typeface="SimSun" charset="-122"/>
                <a:cs typeface="SimSun" charset="-122"/>
              </a:rPr>
              <a:t>同一类型</a:t>
            </a:r>
            <a:r>
              <a:rPr lang="zh-CN" altLang="en-US" sz="2400">
                <a:latin typeface="SimSun" charset="-122"/>
                <a:ea typeface="SimSun" charset="-122"/>
                <a:cs typeface="SimSun" charset="-122"/>
              </a:rPr>
              <a:t>的数据元素</a:t>
            </a:r>
            <a:r>
              <a:rPr lang="en-US" altLang="zh-CN" sz="2400" dirty="0">
                <a:latin typeface="SimSun" charset="-122"/>
                <a:ea typeface="SimSun" charset="-122"/>
                <a:cs typeface="SimSun" charset="-122"/>
              </a:rPr>
              <a:t>(</a:t>
            </a:r>
            <a:r>
              <a:rPr lang="zh-CN" altLang="en-US" sz="2400">
                <a:latin typeface="SimSun" charset="-122"/>
                <a:ea typeface="SimSun" charset="-122"/>
                <a:cs typeface="SimSun" charset="-122"/>
              </a:rPr>
              <a:t>或记录</a:t>
            </a:r>
            <a:r>
              <a:rPr lang="en-US" altLang="zh-CN" sz="2400" dirty="0">
                <a:latin typeface="SimSun" charset="-122"/>
                <a:ea typeface="SimSun" charset="-122"/>
                <a:cs typeface="SimSun" charset="-122"/>
              </a:rPr>
              <a:t>)</a:t>
            </a:r>
            <a:r>
              <a:rPr lang="zh-CN" altLang="en-US" sz="2400">
                <a:latin typeface="SimSun" charset="-122"/>
                <a:ea typeface="SimSun" charset="-122"/>
                <a:cs typeface="SimSun" charset="-122"/>
              </a:rPr>
              <a:t>构成的集合</a:t>
            </a:r>
            <a:r>
              <a:rPr lang="zh-CN" altLang="en-US" sz="2400">
                <a:latin typeface="楷体_GB2312"/>
                <a:cs typeface="楷体_GB2312"/>
              </a:rPr>
              <a:t>。</a:t>
            </a:r>
          </a:p>
        </p:txBody>
      </p:sp>
      <p:sp>
        <p:nvSpPr>
          <p:cNvPr id="27" name="矩形 26">
            <a:extLst>
              <a:ext uri="{FF2B5EF4-FFF2-40B4-BE49-F238E27FC236}">
                <a16:creationId xmlns:a16="http://schemas.microsoft.com/office/drawing/2014/main" xmlns="" id="{AFA21033-A228-43D1-90CA-348A1F4C0BE4}"/>
              </a:ext>
            </a:extLst>
          </p:cNvPr>
          <p:cNvSpPr/>
          <p:nvPr/>
        </p:nvSpPr>
        <p:spPr>
          <a:xfrm>
            <a:off x="391550" y="2538174"/>
            <a:ext cx="8848510" cy="3970318"/>
          </a:xfrm>
          <a:prstGeom prst="rect">
            <a:avLst/>
          </a:prstGeom>
        </p:spPr>
        <p:txBody>
          <a:bodyPr wrap="square">
            <a:spAutoFit/>
          </a:bodyPr>
          <a:lstStyle/>
          <a:p>
            <a:r>
              <a:rPr lang="zh-CN" altLang="en-US" sz="3600" b="1" dirty="0">
                <a:solidFill>
                  <a:schemeClr val="tx2"/>
                </a:solidFill>
              </a:rPr>
              <a:t>查找表常见操作</a:t>
            </a:r>
            <a:endParaRPr lang="en-US" altLang="zh-CN" sz="3600" b="1" dirty="0">
              <a:solidFill>
                <a:schemeClr val="tx2"/>
              </a:solidFill>
            </a:endParaRPr>
          </a:p>
          <a:p>
            <a:pPr marL="540000" indent="-342900" algn="just">
              <a:lnSpc>
                <a:spcPct val="150000"/>
              </a:lnSpc>
              <a:spcBef>
                <a:spcPct val="0"/>
              </a:spcBef>
              <a:buFont typeface="Wingdings" panose="05000000000000000000" pitchFamily="2" charset="2"/>
              <a:buChar char="Ø"/>
            </a:pPr>
            <a:r>
              <a:rPr lang="zh-CN" altLang="en-US" sz="2400" dirty="0">
                <a:latin typeface="楷体_GB2312"/>
                <a:cs typeface="楷体_GB2312"/>
              </a:rPr>
              <a:t> </a:t>
            </a:r>
            <a:r>
              <a:rPr lang="zh-CN" altLang="en-US" sz="2400" dirty="0">
                <a:solidFill>
                  <a:srgbClr val="FF0000"/>
                </a:solidFill>
                <a:latin typeface="SimSun" charset="-122"/>
                <a:ea typeface="SimSun" charset="-122"/>
                <a:cs typeface="SimSun" charset="-122"/>
              </a:rPr>
              <a:t>静态查找</a:t>
            </a:r>
            <a:r>
              <a:rPr lang="zh-CN" altLang="en-US" sz="2400" dirty="0">
                <a:latin typeface="SimSun" charset="-122"/>
                <a:ea typeface="SimSun" charset="-122"/>
                <a:cs typeface="SimSun" charset="-122"/>
              </a:rPr>
              <a:t>：</a:t>
            </a:r>
            <a:endParaRPr lang="en-US" altLang="zh-CN" sz="2400" dirty="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400" dirty="0">
                <a:latin typeface="SimSun" charset="-122"/>
                <a:ea typeface="SimSun" charset="-122"/>
                <a:cs typeface="SimSun" charset="-122"/>
              </a:rPr>
              <a:t> 查询某个“特定的”数据元素是否在查找表中。</a:t>
            </a:r>
            <a:endParaRPr lang="en-US" altLang="zh-CN" sz="2400" dirty="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400" dirty="0">
                <a:latin typeface="SimSun" charset="-122"/>
                <a:ea typeface="SimSun" charset="-122"/>
                <a:cs typeface="SimSun" charset="-122"/>
              </a:rPr>
              <a:t> 检索某个“特定的”数据元素的各种属性。</a:t>
            </a:r>
          </a:p>
          <a:p>
            <a:pPr marL="540000" indent="-342900" algn="just">
              <a:lnSpc>
                <a:spcPct val="150000"/>
              </a:lnSpc>
              <a:spcBef>
                <a:spcPct val="0"/>
              </a:spcBef>
              <a:buFont typeface="Wingdings" panose="05000000000000000000" pitchFamily="2" charset="2"/>
              <a:buChar char="Ø"/>
            </a:pPr>
            <a:r>
              <a:rPr lang="zh-CN" altLang="en-US" sz="2400" dirty="0">
                <a:latin typeface="楷体_GB2312"/>
                <a:cs typeface="楷体_GB2312"/>
              </a:rPr>
              <a:t> </a:t>
            </a:r>
            <a:r>
              <a:rPr lang="zh-CN" altLang="en-US" sz="2400" dirty="0">
                <a:solidFill>
                  <a:srgbClr val="FF0000"/>
                </a:solidFill>
                <a:latin typeface="SimSun" charset="-122"/>
                <a:ea typeface="SimSun" charset="-122"/>
                <a:cs typeface="SimSun" charset="-122"/>
              </a:rPr>
              <a:t>动态查找</a:t>
            </a:r>
            <a:r>
              <a:rPr lang="zh-CN" altLang="en-US" sz="2400" dirty="0">
                <a:latin typeface="SimSun" charset="-122"/>
                <a:ea typeface="SimSun" charset="-122"/>
                <a:cs typeface="SimSun" charset="-122"/>
              </a:rPr>
              <a:t>：</a:t>
            </a:r>
            <a:endParaRPr lang="en-US" altLang="zh-CN" sz="2400" dirty="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400" dirty="0">
                <a:latin typeface="SimSun" charset="-122"/>
                <a:ea typeface="SimSun" charset="-122"/>
                <a:cs typeface="SimSun" charset="-122"/>
              </a:rPr>
              <a:t> 在查找表中</a:t>
            </a:r>
            <a:r>
              <a:rPr lang="zh-CN" altLang="en-US" sz="2400" dirty="0">
                <a:solidFill>
                  <a:srgbClr val="FF0000"/>
                </a:solidFill>
                <a:latin typeface="SimSun" charset="-122"/>
                <a:ea typeface="SimSun" charset="-122"/>
                <a:cs typeface="SimSun" charset="-122"/>
              </a:rPr>
              <a:t>插入</a:t>
            </a:r>
            <a:r>
              <a:rPr lang="zh-CN" altLang="en-US" sz="2400" dirty="0">
                <a:latin typeface="SimSun" charset="-122"/>
                <a:ea typeface="SimSun" charset="-122"/>
                <a:cs typeface="SimSun" charset="-122"/>
              </a:rPr>
              <a:t>一个数据元素。</a:t>
            </a:r>
            <a:endParaRPr lang="en-US" altLang="zh-CN" sz="2400" dirty="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400" dirty="0">
                <a:latin typeface="SimSun" charset="-122"/>
                <a:ea typeface="SimSun" charset="-122"/>
                <a:cs typeface="SimSun" charset="-122"/>
              </a:rPr>
              <a:t> 在查找表中</a:t>
            </a:r>
            <a:r>
              <a:rPr lang="zh-CN" altLang="en-US" sz="2400" dirty="0">
                <a:solidFill>
                  <a:srgbClr val="FF0000"/>
                </a:solidFill>
                <a:latin typeface="SimSun" charset="-122"/>
                <a:ea typeface="SimSun" charset="-122"/>
                <a:cs typeface="SimSun" charset="-122"/>
              </a:rPr>
              <a:t>删除</a:t>
            </a:r>
            <a:r>
              <a:rPr lang="zh-CN" altLang="en-US" sz="2400" dirty="0">
                <a:latin typeface="SimSun" charset="-122"/>
                <a:ea typeface="SimSun" charset="-122"/>
                <a:cs typeface="SimSun" charset="-122"/>
              </a:rPr>
              <a:t>某个数据元素。</a:t>
            </a:r>
          </a:p>
        </p:txBody>
      </p:sp>
    </p:spTree>
    <p:extLst>
      <p:ext uri="{BB962C8B-B14F-4D97-AF65-F5344CB8AC3E}">
        <p14:creationId xmlns:p14="http://schemas.microsoft.com/office/powerpoint/2010/main" val="4163108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sp>
        <p:nvSpPr>
          <p:cNvPr id="5" name="矩形 4"/>
          <p:cNvSpPr/>
          <p:nvPr/>
        </p:nvSpPr>
        <p:spPr>
          <a:xfrm>
            <a:off x="889414" y="1547496"/>
            <a:ext cx="10368197" cy="4462760"/>
          </a:xfrm>
          <a:prstGeom prst="rect">
            <a:avLst/>
          </a:prstGeom>
        </p:spPr>
        <p:txBody>
          <a:bodyPr wrap="square">
            <a:spAutoFit/>
          </a:bodyPr>
          <a:lstStyle/>
          <a:p>
            <a:r>
              <a:rPr lang="en-US" altLang="zh-CN" sz="2800" b="1" dirty="0" smtClean="0">
                <a:solidFill>
                  <a:schemeClr val="tx2">
                    <a:lumMod val="75000"/>
                  </a:schemeClr>
                </a:solidFill>
                <a:latin typeface="SimSun" charset="-122"/>
                <a:ea typeface="SimSun" charset="-122"/>
                <a:cs typeface="SimSun" charset="-122"/>
              </a:rPr>
              <a:t> </a:t>
            </a:r>
            <a:r>
              <a:rPr lang="zh-CN" altLang="en-US" sz="3200" b="1" dirty="0">
                <a:solidFill>
                  <a:srgbClr val="FF0000"/>
                </a:solidFill>
                <a:latin typeface="SimSun" charset="-122"/>
                <a:ea typeface="SimSun" charset="-122"/>
                <a:cs typeface="SimSun" charset="-122"/>
              </a:rPr>
              <a:t>例 </a:t>
            </a:r>
            <a:r>
              <a:rPr lang="en-US" altLang="zh-CN" sz="3200" b="1" dirty="0" smtClean="0">
                <a:solidFill>
                  <a:srgbClr val="FF0000"/>
                </a:solidFill>
                <a:latin typeface="SimSun" charset="-122"/>
                <a:ea typeface="SimSun" charset="-122"/>
                <a:cs typeface="SimSun" charset="-122"/>
              </a:rPr>
              <a:t>1 </a:t>
            </a:r>
            <a:r>
              <a:rPr lang="zh-CN" altLang="en-US" sz="2800" b="1" dirty="0" smtClean="0">
                <a:solidFill>
                  <a:schemeClr val="tx2">
                    <a:lumMod val="75000"/>
                  </a:schemeClr>
                </a:solidFill>
                <a:latin typeface="SimSun" charset="-122"/>
                <a:ea typeface="SimSun" charset="-122"/>
                <a:cs typeface="SimSun" charset="-122"/>
              </a:rPr>
              <a:t>对于给定</a:t>
            </a:r>
            <a:r>
              <a:rPr lang="en-US" altLang="zh-CN" sz="2800" b="1" dirty="0" smtClean="0">
                <a:solidFill>
                  <a:schemeClr val="tx2">
                    <a:lumMod val="75000"/>
                  </a:schemeClr>
                </a:solidFill>
                <a:latin typeface="SimSun" charset="-122"/>
                <a:ea typeface="SimSun" charset="-122"/>
                <a:cs typeface="SimSun" charset="-122"/>
              </a:rPr>
              <a:t>11</a:t>
            </a:r>
            <a:r>
              <a:rPr lang="zh-CN" altLang="en-US" sz="2800" b="1" dirty="0" smtClean="0">
                <a:solidFill>
                  <a:schemeClr val="tx2">
                    <a:lumMod val="75000"/>
                  </a:schemeClr>
                </a:solidFill>
                <a:latin typeface="SimSun" charset="-122"/>
                <a:ea typeface="SimSun" charset="-122"/>
                <a:cs typeface="SimSun" charset="-122"/>
              </a:rPr>
              <a:t>个数据元素的有序表</a:t>
            </a:r>
            <a:endParaRPr lang="en-US" altLang="zh-CN" sz="2800" b="1" dirty="0" smtClean="0">
              <a:solidFill>
                <a:schemeClr val="tx2">
                  <a:lumMod val="75000"/>
                </a:schemeClr>
              </a:solidFill>
              <a:latin typeface="SimSun" charset="-122"/>
              <a:ea typeface="SimSun" charset="-122"/>
              <a:cs typeface="SimSun" charset="-122"/>
            </a:endParaRPr>
          </a:p>
          <a:p>
            <a:r>
              <a:rPr lang="zh-CN" altLang="en-US" sz="2800" b="1" dirty="0" smtClean="0">
                <a:solidFill>
                  <a:schemeClr val="tx2">
                    <a:lumMod val="75000"/>
                  </a:schemeClr>
                </a:solidFill>
                <a:latin typeface="SimSun" charset="-122"/>
                <a:ea typeface="SimSun" charset="-122"/>
                <a:cs typeface="SimSun" charset="-122"/>
              </a:rPr>
              <a:t> </a:t>
            </a:r>
            <a:r>
              <a:rPr lang="en-US" altLang="zh-CN" sz="2800" b="1" dirty="0">
                <a:solidFill>
                  <a:schemeClr val="tx2">
                    <a:lumMod val="75000"/>
                  </a:schemeClr>
                </a:solidFill>
                <a:latin typeface="SimSun" charset="-122"/>
                <a:ea typeface="SimSun" charset="-122"/>
                <a:cs typeface="SimSun" charset="-122"/>
              </a:rPr>
              <a:t>{2,3,10,15,20,25,28,29,30,35,40}</a:t>
            </a:r>
            <a:r>
              <a:rPr lang="zh-CN" altLang="en-US" sz="2800" b="1" dirty="0">
                <a:solidFill>
                  <a:schemeClr val="tx2">
                    <a:lumMod val="75000"/>
                  </a:schemeClr>
                </a:solidFill>
                <a:latin typeface="SimSun" charset="-122"/>
                <a:ea typeface="SimSun" charset="-122"/>
                <a:cs typeface="SimSun" charset="-122"/>
              </a:rPr>
              <a:t>，采用</a:t>
            </a:r>
            <a:r>
              <a:rPr lang="zh-CN" altLang="en-US" sz="2800" b="1" dirty="0">
                <a:solidFill>
                  <a:srgbClr val="FF0000"/>
                </a:solidFill>
                <a:latin typeface="SimSun" charset="-122"/>
                <a:ea typeface="SimSun" charset="-122"/>
                <a:cs typeface="SimSun" charset="-122"/>
              </a:rPr>
              <a:t>二分查找</a:t>
            </a:r>
            <a:r>
              <a:rPr lang="zh-CN" altLang="en-US" sz="2800" b="1" dirty="0">
                <a:solidFill>
                  <a:schemeClr val="tx2">
                    <a:lumMod val="75000"/>
                  </a:schemeClr>
                </a:solidFill>
                <a:latin typeface="SimSun" charset="-122"/>
                <a:ea typeface="SimSun" charset="-122"/>
                <a:cs typeface="SimSun" charset="-122"/>
              </a:rPr>
              <a:t>，试问</a:t>
            </a:r>
            <a:r>
              <a:rPr lang="zh-CN" altLang="en-US" sz="2800" b="1" dirty="0" smtClean="0">
                <a:solidFill>
                  <a:schemeClr val="tx2">
                    <a:lumMod val="75000"/>
                  </a:schemeClr>
                </a:solidFill>
                <a:latin typeface="SimSun" charset="-122"/>
                <a:ea typeface="SimSun" charset="-122"/>
                <a:cs typeface="SimSun" charset="-122"/>
              </a:rPr>
              <a:t>：</a:t>
            </a:r>
            <a:endParaRPr lang="en-US" altLang="zh-CN" sz="2800" b="1" dirty="0" smtClean="0">
              <a:solidFill>
                <a:schemeClr val="tx2">
                  <a:lumMod val="75000"/>
                </a:schemeClr>
              </a:solidFill>
              <a:latin typeface="SimSun" charset="-122"/>
              <a:ea typeface="SimSun" charset="-122"/>
              <a:cs typeface="SimSun" charset="-122"/>
            </a:endParaRPr>
          </a:p>
          <a:p>
            <a:r>
              <a:rPr lang="zh-CN" altLang="en-US" sz="2800" b="1" dirty="0" smtClean="0">
                <a:solidFill>
                  <a:schemeClr val="tx2">
                    <a:lumMod val="75000"/>
                  </a:schemeClr>
                </a:solidFill>
                <a:latin typeface="SimSun" charset="-122"/>
                <a:ea typeface="SimSun" charset="-122"/>
                <a:cs typeface="SimSun" charset="-122"/>
              </a:rPr>
              <a:t> </a:t>
            </a:r>
            <a:endParaRPr lang="en-US" altLang="zh-CN" sz="2800" b="1" dirty="0" smtClean="0">
              <a:solidFill>
                <a:schemeClr val="tx2">
                  <a:lumMod val="75000"/>
                </a:schemeClr>
              </a:solidFill>
              <a:latin typeface="SimSun" charset="-122"/>
              <a:ea typeface="SimSun" charset="-122"/>
              <a:cs typeface="SimSun" charset="-122"/>
            </a:endParaRPr>
          </a:p>
          <a:p>
            <a:r>
              <a:rPr lang="zh-CN" altLang="en-US" sz="2800" b="1" dirty="0" smtClean="0">
                <a:solidFill>
                  <a:schemeClr val="tx2">
                    <a:lumMod val="75000"/>
                  </a:schemeClr>
                </a:solidFill>
                <a:latin typeface="SimSun" charset="-122"/>
                <a:ea typeface="SimSun" charset="-122"/>
                <a:cs typeface="SimSun" charset="-122"/>
              </a:rPr>
              <a:t>（</a:t>
            </a:r>
            <a:r>
              <a:rPr lang="en-US" altLang="zh-CN" sz="2800" b="1" dirty="0">
                <a:solidFill>
                  <a:schemeClr val="tx2">
                    <a:lumMod val="75000"/>
                  </a:schemeClr>
                </a:solidFill>
                <a:latin typeface="SimSun" charset="-122"/>
                <a:ea typeface="SimSun" charset="-122"/>
                <a:cs typeface="SimSun" charset="-122"/>
              </a:rPr>
              <a:t>1</a:t>
            </a:r>
            <a:r>
              <a:rPr lang="zh-CN" altLang="en-US" sz="2800" b="1" dirty="0">
                <a:solidFill>
                  <a:schemeClr val="tx2">
                    <a:lumMod val="75000"/>
                  </a:schemeClr>
                </a:solidFill>
                <a:latin typeface="SimSun" charset="-122"/>
                <a:ea typeface="SimSun" charset="-122"/>
                <a:cs typeface="SimSun" charset="-122"/>
              </a:rPr>
              <a:t>）若查找给定值为</a:t>
            </a:r>
            <a:r>
              <a:rPr lang="en-US" altLang="zh-CN" sz="2800" b="1" dirty="0">
                <a:solidFill>
                  <a:schemeClr val="tx2">
                    <a:lumMod val="75000"/>
                  </a:schemeClr>
                </a:solidFill>
                <a:latin typeface="SimSun" charset="-122"/>
                <a:ea typeface="SimSun" charset="-122"/>
                <a:cs typeface="SimSun" charset="-122"/>
              </a:rPr>
              <a:t>20</a:t>
            </a:r>
            <a:r>
              <a:rPr lang="zh-CN" altLang="en-US" sz="2800" b="1" dirty="0">
                <a:solidFill>
                  <a:schemeClr val="tx2">
                    <a:lumMod val="75000"/>
                  </a:schemeClr>
                </a:solidFill>
                <a:latin typeface="SimSun" charset="-122"/>
                <a:ea typeface="SimSun" charset="-122"/>
                <a:cs typeface="SimSun" charset="-122"/>
              </a:rPr>
              <a:t>的元素，将依次与表中哪些元素比 </a:t>
            </a:r>
            <a:endParaRPr lang="en-US" altLang="zh-CN" sz="2800" b="1" dirty="0" smtClean="0">
              <a:solidFill>
                <a:schemeClr val="tx2">
                  <a:lumMod val="75000"/>
                </a:schemeClr>
              </a:solidFill>
              <a:latin typeface="SimSun" charset="-122"/>
              <a:ea typeface="SimSun" charset="-122"/>
              <a:cs typeface="SimSun" charset="-122"/>
            </a:endParaRPr>
          </a:p>
          <a:p>
            <a:r>
              <a:rPr lang="zh-CN" altLang="en-US" sz="2800" b="1" dirty="0" smtClean="0">
                <a:solidFill>
                  <a:schemeClr val="tx2">
                    <a:lumMod val="75000"/>
                  </a:schemeClr>
                </a:solidFill>
                <a:latin typeface="SimSun" charset="-122"/>
                <a:ea typeface="SimSun" charset="-122"/>
                <a:cs typeface="SimSun" charset="-122"/>
              </a:rPr>
              <a:t>较</a:t>
            </a:r>
            <a:r>
              <a:rPr lang="zh-CN" altLang="en-US" sz="2800" b="1" dirty="0">
                <a:solidFill>
                  <a:schemeClr val="tx2">
                    <a:lumMod val="75000"/>
                  </a:schemeClr>
                </a:solidFill>
                <a:latin typeface="SimSun" charset="-122"/>
                <a:ea typeface="SimSun" charset="-122"/>
                <a:cs typeface="SimSun" charset="-122"/>
              </a:rPr>
              <a:t>？ </a:t>
            </a:r>
            <a:endParaRPr lang="en-US" altLang="zh-CN" sz="2800" b="1" dirty="0" smtClean="0">
              <a:solidFill>
                <a:schemeClr val="tx2">
                  <a:lumMod val="75000"/>
                </a:schemeClr>
              </a:solidFill>
              <a:latin typeface="SimSun" charset="-122"/>
              <a:ea typeface="SimSun" charset="-122"/>
              <a:cs typeface="SimSun" charset="-122"/>
            </a:endParaRPr>
          </a:p>
          <a:p>
            <a:endParaRPr lang="en-US" altLang="zh-CN" sz="2800" b="1" dirty="0" smtClean="0">
              <a:solidFill>
                <a:schemeClr val="tx2">
                  <a:lumMod val="75000"/>
                </a:schemeClr>
              </a:solidFill>
              <a:latin typeface="SimSun" charset="-122"/>
              <a:ea typeface="SimSun" charset="-122"/>
              <a:cs typeface="SimSun" charset="-122"/>
            </a:endParaRPr>
          </a:p>
          <a:p>
            <a:r>
              <a:rPr lang="zh-CN" altLang="en-US" sz="2800" b="1" dirty="0" smtClean="0">
                <a:solidFill>
                  <a:schemeClr val="tx2">
                    <a:lumMod val="75000"/>
                  </a:schemeClr>
                </a:solidFill>
                <a:latin typeface="SimSun" charset="-122"/>
                <a:ea typeface="SimSun" charset="-122"/>
                <a:cs typeface="SimSun" charset="-122"/>
              </a:rPr>
              <a:t>（</a:t>
            </a:r>
            <a:r>
              <a:rPr lang="en-US" altLang="zh-CN" sz="2800" b="1" dirty="0">
                <a:solidFill>
                  <a:schemeClr val="tx2">
                    <a:lumMod val="75000"/>
                  </a:schemeClr>
                </a:solidFill>
                <a:latin typeface="SimSun" charset="-122"/>
                <a:ea typeface="SimSun" charset="-122"/>
                <a:cs typeface="SimSun" charset="-122"/>
              </a:rPr>
              <a:t>2</a:t>
            </a:r>
            <a:r>
              <a:rPr lang="zh-CN" altLang="en-US" sz="2800" b="1" dirty="0">
                <a:solidFill>
                  <a:schemeClr val="tx2">
                    <a:lumMod val="75000"/>
                  </a:schemeClr>
                </a:solidFill>
                <a:latin typeface="SimSun" charset="-122"/>
                <a:ea typeface="SimSun" charset="-122"/>
                <a:cs typeface="SimSun" charset="-122"/>
              </a:rPr>
              <a:t>）若查找给定值为</a:t>
            </a:r>
            <a:r>
              <a:rPr lang="en-US" altLang="zh-CN" sz="2800" b="1" dirty="0">
                <a:solidFill>
                  <a:schemeClr val="tx2">
                    <a:lumMod val="75000"/>
                  </a:schemeClr>
                </a:solidFill>
                <a:latin typeface="SimSun" charset="-122"/>
                <a:ea typeface="SimSun" charset="-122"/>
                <a:cs typeface="SimSun" charset="-122"/>
              </a:rPr>
              <a:t>26</a:t>
            </a:r>
            <a:r>
              <a:rPr lang="zh-CN" altLang="en-US" sz="2800" b="1" dirty="0">
                <a:solidFill>
                  <a:schemeClr val="tx2">
                    <a:lumMod val="75000"/>
                  </a:schemeClr>
                </a:solidFill>
                <a:latin typeface="SimSun" charset="-122"/>
                <a:ea typeface="SimSun" charset="-122"/>
                <a:cs typeface="SimSun" charset="-122"/>
              </a:rPr>
              <a:t>的元素，将依次与哪些元素比较？ </a:t>
            </a:r>
            <a:endParaRPr lang="en-US" altLang="zh-CN" sz="2800" b="1" dirty="0" smtClean="0">
              <a:solidFill>
                <a:schemeClr val="tx2">
                  <a:lumMod val="75000"/>
                </a:schemeClr>
              </a:solidFill>
              <a:latin typeface="SimSun" charset="-122"/>
              <a:ea typeface="SimSun" charset="-122"/>
              <a:cs typeface="SimSun" charset="-122"/>
            </a:endParaRPr>
          </a:p>
          <a:p>
            <a:endParaRPr lang="en-US" altLang="zh-CN" sz="2800" b="1" dirty="0" smtClean="0">
              <a:solidFill>
                <a:schemeClr val="tx2">
                  <a:lumMod val="75000"/>
                </a:schemeClr>
              </a:solidFill>
              <a:latin typeface="SimSun" charset="-122"/>
              <a:ea typeface="SimSun" charset="-122"/>
              <a:cs typeface="SimSun" charset="-122"/>
            </a:endParaRPr>
          </a:p>
          <a:p>
            <a:r>
              <a:rPr lang="zh-CN" altLang="en-US" sz="2800" b="1" dirty="0" smtClean="0">
                <a:solidFill>
                  <a:schemeClr val="tx2">
                    <a:lumMod val="75000"/>
                  </a:schemeClr>
                </a:solidFill>
                <a:latin typeface="SimSun" charset="-122"/>
                <a:ea typeface="SimSun" charset="-122"/>
                <a:cs typeface="SimSun" charset="-122"/>
              </a:rPr>
              <a:t>（</a:t>
            </a:r>
            <a:r>
              <a:rPr lang="en-US" altLang="zh-CN" sz="2800" b="1" dirty="0">
                <a:solidFill>
                  <a:schemeClr val="tx2">
                    <a:lumMod val="75000"/>
                  </a:schemeClr>
                </a:solidFill>
                <a:latin typeface="SimSun" charset="-122"/>
                <a:ea typeface="SimSun" charset="-122"/>
                <a:cs typeface="SimSun" charset="-122"/>
              </a:rPr>
              <a:t>3</a:t>
            </a:r>
            <a:r>
              <a:rPr lang="zh-CN" altLang="en-US" sz="2800" b="1" dirty="0">
                <a:solidFill>
                  <a:schemeClr val="tx2">
                    <a:lumMod val="75000"/>
                  </a:schemeClr>
                </a:solidFill>
                <a:latin typeface="SimSun" charset="-122"/>
                <a:ea typeface="SimSun" charset="-122"/>
                <a:cs typeface="SimSun" charset="-122"/>
              </a:rPr>
              <a:t>）假设查找表</a:t>
            </a:r>
            <a:r>
              <a:rPr lang="zh-CN" altLang="en-US" sz="2800" b="1" dirty="0" smtClean="0">
                <a:solidFill>
                  <a:schemeClr val="tx2">
                    <a:lumMod val="75000"/>
                  </a:schemeClr>
                </a:solidFill>
                <a:latin typeface="SimSun" charset="-122"/>
                <a:ea typeface="SimSun" charset="-122"/>
                <a:cs typeface="SimSun" charset="-122"/>
              </a:rPr>
              <a:t>中查找每个</a:t>
            </a:r>
            <a:r>
              <a:rPr lang="zh-CN" altLang="en-US" sz="2800" b="1" dirty="0">
                <a:solidFill>
                  <a:schemeClr val="tx2">
                    <a:lumMod val="75000"/>
                  </a:schemeClr>
                </a:solidFill>
                <a:latin typeface="SimSun" charset="-122"/>
                <a:ea typeface="SimSun" charset="-122"/>
                <a:cs typeface="SimSun" charset="-122"/>
              </a:rPr>
              <a:t>元素的概率相同，</a:t>
            </a:r>
            <a:r>
              <a:rPr lang="zh-CN" altLang="en-US" sz="2800" b="1" dirty="0" smtClean="0">
                <a:solidFill>
                  <a:schemeClr val="tx2">
                    <a:lumMod val="75000"/>
                  </a:schemeClr>
                </a:solidFill>
                <a:latin typeface="SimSun" charset="-122"/>
                <a:ea typeface="SimSun" charset="-122"/>
                <a:cs typeface="SimSun" charset="-122"/>
              </a:rPr>
              <a:t>求查找成功和不成功时的平均</a:t>
            </a:r>
            <a:r>
              <a:rPr lang="zh-CN" altLang="en-US" sz="2800" b="1" dirty="0">
                <a:solidFill>
                  <a:schemeClr val="tx2">
                    <a:lumMod val="75000"/>
                  </a:schemeClr>
                </a:solidFill>
                <a:latin typeface="SimSun" charset="-122"/>
                <a:ea typeface="SimSun" charset="-122"/>
                <a:cs typeface="SimSun" charset="-122"/>
              </a:rPr>
              <a:t>查找长度。</a:t>
            </a:r>
          </a:p>
        </p:txBody>
      </p:sp>
    </p:spTree>
    <p:extLst>
      <p:ext uri="{BB962C8B-B14F-4D97-AF65-F5344CB8AC3E}">
        <p14:creationId xmlns:p14="http://schemas.microsoft.com/office/powerpoint/2010/main" val="1922696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pic>
        <p:nvPicPr>
          <p:cNvPr id="2" name="图片 1"/>
          <p:cNvPicPr>
            <a:picLocks noChangeAspect="1"/>
          </p:cNvPicPr>
          <p:nvPr/>
        </p:nvPicPr>
        <p:blipFill>
          <a:blip r:embed="rId2"/>
          <a:stretch>
            <a:fillRect/>
          </a:stretch>
        </p:blipFill>
        <p:spPr>
          <a:xfrm>
            <a:off x="978837" y="1319343"/>
            <a:ext cx="9664700" cy="2870200"/>
          </a:xfrm>
          <a:prstGeom prst="rect">
            <a:avLst/>
          </a:prstGeom>
        </p:spPr>
      </p:pic>
      <p:pic>
        <p:nvPicPr>
          <p:cNvPr id="5" name="图片 4"/>
          <p:cNvPicPr>
            <a:picLocks noChangeAspect="1"/>
          </p:cNvPicPr>
          <p:nvPr/>
        </p:nvPicPr>
        <p:blipFill>
          <a:blip r:embed="rId3"/>
          <a:stretch>
            <a:fillRect/>
          </a:stretch>
        </p:blipFill>
        <p:spPr>
          <a:xfrm>
            <a:off x="756587" y="1065343"/>
            <a:ext cx="5054600" cy="508000"/>
          </a:xfrm>
          <a:prstGeom prst="rect">
            <a:avLst/>
          </a:prstGeom>
        </p:spPr>
      </p:pic>
      <p:sp>
        <p:nvSpPr>
          <p:cNvPr id="6" name="矩形 5"/>
          <p:cNvSpPr/>
          <p:nvPr/>
        </p:nvSpPr>
        <p:spPr>
          <a:xfrm>
            <a:off x="978837" y="4759185"/>
            <a:ext cx="10983314" cy="954107"/>
          </a:xfrm>
          <a:prstGeom prst="rect">
            <a:avLst/>
          </a:prstGeom>
        </p:spPr>
        <p:txBody>
          <a:bodyPr wrap="square">
            <a:spAutoFit/>
          </a:bodyPr>
          <a:lstStyle/>
          <a:p>
            <a:r>
              <a:rPr lang="zh-CN" altLang="en-US" sz="2800" b="1" dirty="0" smtClean="0">
                <a:solidFill>
                  <a:srgbClr val="FF0000"/>
                </a:solidFill>
                <a:latin typeface="SimSun" charset="-122"/>
                <a:ea typeface="SimSun" charset="-122"/>
                <a:cs typeface="SimSun" charset="-122"/>
              </a:rPr>
              <a:t>解：</a:t>
            </a:r>
            <a:r>
              <a:rPr lang="zh-CN" altLang="en-US" sz="2800" b="1" dirty="0" smtClean="0">
                <a:solidFill>
                  <a:schemeClr val="tx2">
                    <a:lumMod val="75000"/>
                  </a:schemeClr>
                </a:solidFill>
                <a:latin typeface="SimSun" charset="-122"/>
                <a:ea typeface="SimSun" charset="-122"/>
                <a:cs typeface="SimSun" charset="-122"/>
              </a:rPr>
              <a:t>（</a:t>
            </a:r>
            <a:r>
              <a:rPr lang="en-US" altLang="zh-CN" sz="2800" b="1" dirty="0" smtClean="0">
                <a:solidFill>
                  <a:schemeClr val="tx2">
                    <a:lumMod val="75000"/>
                  </a:schemeClr>
                </a:solidFill>
                <a:latin typeface="SimSun" charset="-122"/>
                <a:ea typeface="SimSun" charset="-122"/>
                <a:cs typeface="SimSun" charset="-122"/>
              </a:rPr>
              <a:t>1</a:t>
            </a:r>
            <a:r>
              <a:rPr lang="zh-CN" altLang="en-US" sz="2800" b="1" dirty="0" smtClean="0">
                <a:solidFill>
                  <a:schemeClr val="tx2">
                    <a:lumMod val="75000"/>
                  </a:schemeClr>
                </a:solidFill>
                <a:latin typeface="SimSun" charset="-122"/>
                <a:ea typeface="SimSun" charset="-122"/>
                <a:cs typeface="SimSun" charset="-122"/>
              </a:rPr>
              <a:t>）若查找给定值为</a:t>
            </a:r>
            <a:r>
              <a:rPr lang="en-US" altLang="zh-CN" sz="2800" b="1" dirty="0" smtClean="0">
                <a:solidFill>
                  <a:schemeClr val="tx2">
                    <a:lumMod val="75000"/>
                  </a:schemeClr>
                </a:solidFill>
                <a:latin typeface="SimSun" charset="-122"/>
                <a:ea typeface="SimSun" charset="-122"/>
                <a:cs typeface="SimSun" charset="-122"/>
              </a:rPr>
              <a:t>20</a:t>
            </a:r>
            <a:r>
              <a:rPr lang="zh-CN" altLang="en-US" sz="2800" b="1" dirty="0" smtClean="0">
                <a:solidFill>
                  <a:schemeClr val="tx2">
                    <a:lumMod val="75000"/>
                  </a:schemeClr>
                </a:solidFill>
                <a:latin typeface="SimSun" charset="-122"/>
                <a:ea typeface="SimSun" charset="-122"/>
                <a:cs typeface="SimSun" charset="-122"/>
              </a:rPr>
              <a:t>的元素，依次与表中</a:t>
            </a:r>
            <a:r>
              <a:rPr lang="en-US" altLang="zh-CN" sz="2800" b="1" dirty="0" smtClean="0">
                <a:solidFill>
                  <a:schemeClr val="tx2">
                    <a:lumMod val="75000"/>
                  </a:schemeClr>
                </a:solidFill>
                <a:latin typeface="SimSun" charset="-122"/>
                <a:ea typeface="SimSun" charset="-122"/>
                <a:cs typeface="SimSun" charset="-122"/>
              </a:rPr>
              <a:t>25</a:t>
            </a:r>
            <a:r>
              <a:rPr lang="zh-CN" altLang="en-US" sz="2800" b="1" dirty="0" smtClean="0">
                <a:solidFill>
                  <a:schemeClr val="tx2">
                    <a:lumMod val="75000"/>
                  </a:schemeClr>
                </a:solidFill>
                <a:latin typeface="SimSun" charset="-122"/>
                <a:ea typeface="SimSun" charset="-122"/>
                <a:cs typeface="SimSun" charset="-122"/>
              </a:rPr>
              <a:t>、</a:t>
            </a:r>
            <a:r>
              <a:rPr lang="en-US" altLang="zh-CN" sz="2800" b="1" dirty="0" smtClean="0">
                <a:solidFill>
                  <a:schemeClr val="tx2">
                    <a:lumMod val="75000"/>
                  </a:schemeClr>
                </a:solidFill>
                <a:latin typeface="SimSun" charset="-122"/>
                <a:ea typeface="SimSun" charset="-122"/>
                <a:cs typeface="SimSun" charset="-122"/>
              </a:rPr>
              <a:t>10</a:t>
            </a:r>
            <a:r>
              <a:rPr lang="zh-CN" altLang="en-US" sz="2800" b="1" dirty="0" smtClean="0">
                <a:solidFill>
                  <a:schemeClr val="tx2">
                    <a:lumMod val="75000"/>
                  </a:schemeClr>
                </a:solidFill>
                <a:latin typeface="SimSun" charset="-122"/>
                <a:ea typeface="SimSun" charset="-122"/>
                <a:cs typeface="SimSun" charset="-122"/>
              </a:rPr>
              <a:t>、</a:t>
            </a:r>
            <a:r>
              <a:rPr lang="en-US" altLang="zh-CN" sz="2800" b="1" dirty="0" smtClean="0">
                <a:solidFill>
                  <a:schemeClr val="tx2">
                    <a:lumMod val="75000"/>
                  </a:schemeClr>
                </a:solidFill>
                <a:latin typeface="SimSun" charset="-122"/>
                <a:ea typeface="SimSun" charset="-122"/>
                <a:cs typeface="SimSun" charset="-122"/>
              </a:rPr>
              <a:t>15</a:t>
            </a:r>
            <a:r>
              <a:rPr lang="zh-CN" altLang="en-US" sz="2800" b="1" dirty="0" smtClean="0">
                <a:solidFill>
                  <a:schemeClr val="tx2">
                    <a:lumMod val="75000"/>
                  </a:schemeClr>
                </a:solidFill>
                <a:latin typeface="SimSun" charset="-122"/>
                <a:ea typeface="SimSun" charset="-122"/>
                <a:cs typeface="SimSun" charset="-122"/>
              </a:rPr>
              <a:t>、 </a:t>
            </a:r>
            <a:r>
              <a:rPr lang="en-US" altLang="zh-CN" sz="2800" b="1" dirty="0" smtClean="0">
                <a:solidFill>
                  <a:schemeClr val="tx2">
                    <a:lumMod val="75000"/>
                  </a:schemeClr>
                </a:solidFill>
                <a:latin typeface="SimSun" charset="-122"/>
                <a:ea typeface="SimSun" charset="-122"/>
                <a:cs typeface="SimSun" charset="-122"/>
              </a:rPr>
              <a:t>20</a:t>
            </a:r>
            <a:r>
              <a:rPr lang="zh-CN" altLang="en-US" sz="2800" b="1" dirty="0" smtClean="0">
                <a:solidFill>
                  <a:schemeClr val="tx2">
                    <a:lumMod val="75000"/>
                  </a:schemeClr>
                </a:solidFill>
                <a:latin typeface="SimSun" charset="-122"/>
                <a:ea typeface="SimSun" charset="-122"/>
                <a:cs typeface="SimSun" charset="-122"/>
              </a:rPr>
              <a:t>元素比较，共比较</a:t>
            </a:r>
            <a:r>
              <a:rPr lang="en-US" altLang="zh-CN" sz="2800" b="1" dirty="0" smtClean="0">
                <a:solidFill>
                  <a:schemeClr val="tx2">
                    <a:lumMod val="75000"/>
                  </a:schemeClr>
                </a:solidFill>
                <a:latin typeface="SimSun" charset="-122"/>
                <a:ea typeface="SimSun" charset="-122"/>
                <a:cs typeface="SimSun" charset="-122"/>
              </a:rPr>
              <a:t>4</a:t>
            </a:r>
            <a:r>
              <a:rPr lang="zh-CN" altLang="en-US" sz="2800" b="1" dirty="0" smtClean="0">
                <a:solidFill>
                  <a:schemeClr val="tx2">
                    <a:lumMod val="75000"/>
                  </a:schemeClr>
                </a:solidFill>
                <a:latin typeface="SimSun" charset="-122"/>
                <a:ea typeface="SimSun" charset="-122"/>
                <a:cs typeface="SimSun" charset="-122"/>
              </a:rPr>
              <a:t>次。</a:t>
            </a:r>
            <a:endParaRPr lang="zh-CN" altLang="en-US" sz="2800" b="1" dirty="0">
              <a:solidFill>
                <a:schemeClr val="tx2">
                  <a:lumMod val="75000"/>
                </a:schemeClr>
              </a:solidFill>
              <a:latin typeface="SimSun" charset="-122"/>
              <a:ea typeface="SimSun" charset="-122"/>
              <a:cs typeface="SimSun" charset="-122"/>
            </a:endParaRPr>
          </a:p>
        </p:txBody>
      </p:sp>
      <p:grpSp>
        <p:nvGrpSpPr>
          <p:cNvPr id="10" name="组 9"/>
          <p:cNvGrpSpPr/>
          <p:nvPr/>
        </p:nvGrpSpPr>
        <p:grpSpPr>
          <a:xfrm>
            <a:off x="2596135" y="3062820"/>
            <a:ext cx="457200" cy="947049"/>
            <a:chOff x="2596135" y="3062820"/>
            <a:chExt cx="457200" cy="947049"/>
          </a:xfrm>
        </p:grpSpPr>
        <p:sp>
          <p:nvSpPr>
            <p:cNvPr id="8"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9"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grpSp>
        <p:nvGrpSpPr>
          <p:cNvPr id="11" name="组 10"/>
          <p:cNvGrpSpPr/>
          <p:nvPr/>
        </p:nvGrpSpPr>
        <p:grpSpPr>
          <a:xfrm>
            <a:off x="4695955" y="3079144"/>
            <a:ext cx="457200" cy="947049"/>
            <a:chOff x="2596135" y="3062820"/>
            <a:chExt cx="457200" cy="947049"/>
          </a:xfrm>
        </p:grpSpPr>
        <p:sp>
          <p:nvSpPr>
            <p:cNvPr id="12"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3"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grpSp>
        <p:nvGrpSpPr>
          <p:cNvPr id="14" name="组 13"/>
          <p:cNvGrpSpPr/>
          <p:nvPr/>
        </p:nvGrpSpPr>
        <p:grpSpPr>
          <a:xfrm>
            <a:off x="6948175" y="3194950"/>
            <a:ext cx="457200" cy="947049"/>
            <a:chOff x="2596135" y="3062820"/>
            <a:chExt cx="457200" cy="947049"/>
          </a:xfrm>
        </p:grpSpPr>
        <p:sp>
          <p:nvSpPr>
            <p:cNvPr id="15"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6"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grpSp>
        <p:nvGrpSpPr>
          <p:cNvPr id="17" name="组 16"/>
          <p:cNvGrpSpPr/>
          <p:nvPr/>
        </p:nvGrpSpPr>
        <p:grpSpPr>
          <a:xfrm>
            <a:off x="9124195" y="3194950"/>
            <a:ext cx="457200" cy="947049"/>
            <a:chOff x="2596135" y="3062820"/>
            <a:chExt cx="457200" cy="947049"/>
          </a:xfrm>
        </p:grpSpPr>
        <p:sp>
          <p:nvSpPr>
            <p:cNvPr id="18"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sp>
        <p:nvSpPr>
          <p:cNvPr id="20" name="Rectangle 38"/>
          <p:cNvSpPr>
            <a:spLocks noChangeArrowheads="1"/>
          </p:cNvSpPr>
          <p:nvPr/>
        </p:nvSpPr>
        <p:spPr bwMode="auto">
          <a:xfrm>
            <a:off x="3210047" y="430790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 name="Line 62"/>
          <p:cNvSpPr>
            <a:spLocks noChangeShapeType="1"/>
          </p:cNvSpPr>
          <p:nvPr/>
        </p:nvSpPr>
        <p:spPr bwMode="auto">
          <a:xfrm flipH="1">
            <a:off x="3401608" y="395304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2" name="Line 69"/>
          <p:cNvSpPr>
            <a:spLocks noChangeShapeType="1"/>
          </p:cNvSpPr>
          <p:nvPr/>
        </p:nvSpPr>
        <p:spPr bwMode="auto">
          <a:xfrm>
            <a:off x="3974169" y="395149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 name="Rectangle 38"/>
          <p:cNvSpPr>
            <a:spLocks noChangeArrowheads="1"/>
          </p:cNvSpPr>
          <p:nvPr/>
        </p:nvSpPr>
        <p:spPr bwMode="auto">
          <a:xfrm>
            <a:off x="4126569" y="430790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4" name="Rectangle 38"/>
          <p:cNvSpPr>
            <a:spLocks noChangeArrowheads="1"/>
          </p:cNvSpPr>
          <p:nvPr/>
        </p:nvSpPr>
        <p:spPr bwMode="auto">
          <a:xfrm>
            <a:off x="5347967"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5" name="Line 62"/>
          <p:cNvSpPr>
            <a:spLocks noChangeShapeType="1"/>
          </p:cNvSpPr>
          <p:nvPr/>
        </p:nvSpPr>
        <p:spPr bwMode="auto">
          <a:xfrm flipH="1">
            <a:off x="5539528" y="392845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6" name="Line 69"/>
          <p:cNvSpPr>
            <a:spLocks noChangeShapeType="1"/>
          </p:cNvSpPr>
          <p:nvPr/>
        </p:nvSpPr>
        <p:spPr bwMode="auto">
          <a:xfrm>
            <a:off x="6112089" y="392690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7" name="Rectangle 38"/>
          <p:cNvSpPr>
            <a:spLocks noChangeArrowheads="1"/>
          </p:cNvSpPr>
          <p:nvPr/>
        </p:nvSpPr>
        <p:spPr bwMode="auto">
          <a:xfrm>
            <a:off x="6264489"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8" name="Rectangle 38"/>
          <p:cNvSpPr>
            <a:spLocks noChangeArrowheads="1"/>
          </p:cNvSpPr>
          <p:nvPr/>
        </p:nvSpPr>
        <p:spPr bwMode="auto">
          <a:xfrm>
            <a:off x="7496603" y="425872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9" name="Line 62"/>
          <p:cNvSpPr>
            <a:spLocks noChangeShapeType="1"/>
          </p:cNvSpPr>
          <p:nvPr/>
        </p:nvSpPr>
        <p:spPr bwMode="auto">
          <a:xfrm flipH="1">
            <a:off x="7688164" y="390386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0" name="Line 69"/>
          <p:cNvSpPr>
            <a:spLocks noChangeShapeType="1"/>
          </p:cNvSpPr>
          <p:nvPr/>
        </p:nvSpPr>
        <p:spPr bwMode="auto">
          <a:xfrm>
            <a:off x="8260725" y="390231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1" name="Rectangle 38"/>
          <p:cNvSpPr>
            <a:spLocks noChangeArrowheads="1"/>
          </p:cNvSpPr>
          <p:nvPr/>
        </p:nvSpPr>
        <p:spPr bwMode="auto">
          <a:xfrm>
            <a:off x="8413125" y="425872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2" name="Rectangle 38"/>
          <p:cNvSpPr>
            <a:spLocks noChangeArrowheads="1"/>
          </p:cNvSpPr>
          <p:nvPr/>
        </p:nvSpPr>
        <p:spPr bwMode="auto">
          <a:xfrm>
            <a:off x="9658329"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3" name="Line 62"/>
          <p:cNvSpPr>
            <a:spLocks noChangeShapeType="1"/>
          </p:cNvSpPr>
          <p:nvPr/>
        </p:nvSpPr>
        <p:spPr bwMode="auto">
          <a:xfrm flipH="1">
            <a:off x="9849890" y="392845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4" name="Line 69"/>
          <p:cNvSpPr>
            <a:spLocks noChangeShapeType="1"/>
          </p:cNvSpPr>
          <p:nvPr/>
        </p:nvSpPr>
        <p:spPr bwMode="auto">
          <a:xfrm>
            <a:off x="10422451" y="392690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5" name="Rectangle 38"/>
          <p:cNvSpPr>
            <a:spLocks noChangeArrowheads="1"/>
          </p:cNvSpPr>
          <p:nvPr/>
        </p:nvSpPr>
        <p:spPr bwMode="auto">
          <a:xfrm>
            <a:off x="10574851"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6" name="矩形 35"/>
          <p:cNvSpPr/>
          <p:nvPr/>
        </p:nvSpPr>
        <p:spPr>
          <a:xfrm>
            <a:off x="1625601" y="5664125"/>
            <a:ext cx="10008432" cy="954107"/>
          </a:xfrm>
          <a:prstGeom prst="rect">
            <a:avLst/>
          </a:prstGeom>
        </p:spPr>
        <p:txBody>
          <a:bodyPr wrap="square">
            <a:spAutoFit/>
          </a:bodyPr>
          <a:lstStyle/>
          <a:p>
            <a:r>
              <a:rPr lang="zh-CN" altLang="en-US" sz="2800" b="1" dirty="0">
                <a:solidFill>
                  <a:schemeClr val="tx2">
                    <a:lumMod val="75000"/>
                  </a:schemeClr>
                </a:solidFill>
                <a:latin typeface="SimSun" charset="-122"/>
                <a:ea typeface="SimSun" charset="-122"/>
                <a:cs typeface="SimSun" charset="-122"/>
              </a:rPr>
              <a:t>（</a:t>
            </a:r>
            <a:r>
              <a:rPr lang="en-US" altLang="zh-CN" sz="2800" b="1" dirty="0">
                <a:solidFill>
                  <a:schemeClr val="tx2">
                    <a:lumMod val="75000"/>
                  </a:schemeClr>
                </a:solidFill>
                <a:latin typeface="SimSun" charset="-122"/>
                <a:ea typeface="SimSun" charset="-122"/>
                <a:cs typeface="SimSun" charset="-122"/>
              </a:rPr>
              <a:t>2</a:t>
            </a:r>
            <a:r>
              <a:rPr lang="zh-CN" altLang="en-US" sz="2800" b="1" dirty="0">
                <a:solidFill>
                  <a:schemeClr val="tx2">
                    <a:lumMod val="75000"/>
                  </a:schemeClr>
                </a:solidFill>
                <a:latin typeface="SimSun" charset="-122"/>
                <a:ea typeface="SimSun" charset="-122"/>
                <a:cs typeface="SimSun" charset="-122"/>
              </a:rPr>
              <a:t>）若查找给定值为</a:t>
            </a:r>
            <a:r>
              <a:rPr lang="en-US" altLang="zh-CN" sz="2800" b="1" dirty="0">
                <a:solidFill>
                  <a:schemeClr val="tx2">
                    <a:lumMod val="75000"/>
                  </a:schemeClr>
                </a:solidFill>
                <a:latin typeface="SimSun" charset="-122"/>
                <a:ea typeface="SimSun" charset="-122"/>
                <a:cs typeface="SimSun" charset="-122"/>
              </a:rPr>
              <a:t>26</a:t>
            </a:r>
            <a:r>
              <a:rPr lang="zh-CN" altLang="en-US" sz="2800" b="1" dirty="0">
                <a:solidFill>
                  <a:schemeClr val="tx2">
                    <a:lumMod val="75000"/>
                  </a:schemeClr>
                </a:solidFill>
                <a:latin typeface="SimSun" charset="-122"/>
                <a:ea typeface="SimSun" charset="-122"/>
                <a:cs typeface="SimSun" charset="-122"/>
              </a:rPr>
              <a:t>的元素，依次与</a:t>
            </a:r>
            <a:r>
              <a:rPr lang="en-US" altLang="zh-CN" sz="2800" b="1" dirty="0">
                <a:solidFill>
                  <a:schemeClr val="tx2">
                    <a:lumMod val="75000"/>
                  </a:schemeClr>
                </a:solidFill>
                <a:latin typeface="SimSun" charset="-122"/>
                <a:ea typeface="SimSun" charset="-122"/>
                <a:cs typeface="SimSun" charset="-122"/>
              </a:rPr>
              <a:t>25</a:t>
            </a:r>
            <a:r>
              <a:rPr lang="zh-CN" altLang="en-US" sz="2800" b="1" dirty="0">
                <a:solidFill>
                  <a:schemeClr val="tx2">
                    <a:lumMod val="75000"/>
                  </a:schemeClr>
                </a:solidFill>
                <a:latin typeface="SimSun" charset="-122"/>
                <a:ea typeface="SimSun" charset="-122"/>
                <a:cs typeface="SimSun" charset="-122"/>
              </a:rPr>
              <a:t>、</a:t>
            </a:r>
            <a:r>
              <a:rPr lang="en-US" altLang="zh-CN" sz="2800" b="1" dirty="0">
                <a:solidFill>
                  <a:schemeClr val="tx2">
                    <a:lumMod val="75000"/>
                  </a:schemeClr>
                </a:solidFill>
                <a:latin typeface="SimSun" charset="-122"/>
                <a:ea typeface="SimSun" charset="-122"/>
                <a:cs typeface="SimSun" charset="-122"/>
              </a:rPr>
              <a:t>30</a:t>
            </a:r>
            <a:r>
              <a:rPr lang="zh-CN" altLang="en-US" sz="2800" b="1" dirty="0">
                <a:solidFill>
                  <a:schemeClr val="tx2">
                    <a:lumMod val="75000"/>
                  </a:schemeClr>
                </a:solidFill>
                <a:latin typeface="SimSun" charset="-122"/>
                <a:ea typeface="SimSun" charset="-122"/>
                <a:cs typeface="SimSun" charset="-122"/>
              </a:rPr>
              <a:t>、</a:t>
            </a:r>
            <a:r>
              <a:rPr lang="en-US" altLang="zh-CN" sz="2800" b="1" dirty="0">
                <a:solidFill>
                  <a:schemeClr val="tx2">
                    <a:lumMod val="75000"/>
                  </a:schemeClr>
                </a:solidFill>
                <a:latin typeface="SimSun" charset="-122"/>
                <a:ea typeface="SimSun" charset="-122"/>
                <a:cs typeface="SimSun" charset="-122"/>
              </a:rPr>
              <a:t>28</a:t>
            </a:r>
            <a:r>
              <a:rPr lang="zh-CN" altLang="en-US" sz="2800" b="1" dirty="0">
                <a:solidFill>
                  <a:schemeClr val="tx2">
                    <a:lumMod val="75000"/>
                  </a:schemeClr>
                </a:solidFill>
                <a:latin typeface="SimSun" charset="-122"/>
                <a:ea typeface="SimSun" charset="-122"/>
                <a:cs typeface="SimSun" charset="-122"/>
              </a:rPr>
              <a:t>元素比较， 共比较</a:t>
            </a:r>
            <a:r>
              <a:rPr lang="en-US" altLang="zh-CN" sz="2800" b="1" dirty="0">
                <a:solidFill>
                  <a:schemeClr val="tx2">
                    <a:lumMod val="75000"/>
                  </a:schemeClr>
                </a:solidFill>
                <a:latin typeface="SimSun" charset="-122"/>
                <a:ea typeface="SimSun" charset="-122"/>
                <a:cs typeface="SimSun" charset="-122"/>
              </a:rPr>
              <a:t>3</a:t>
            </a:r>
            <a:r>
              <a:rPr lang="zh-CN" altLang="en-US" sz="2800" b="1" dirty="0">
                <a:solidFill>
                  <a:schemeClr val="tx2">
                    <a:lumMod val="75000"/>
                  </a:schemeClr>
                </a:solidFill>
                <a:latin typeface="SimSun" charset="-122"/>
                <a:ea typeface="SimSun" charset="-122"/>
                <a:cs typeface="SimSun" charset="-122"/>
              </a:rPr>
              <a:t>次。</a:t>
            </a:r>
          </a:p>
        </p:txBody>
      </p:sp>
    </p:spTree>
    <p:extLst>
      <p:ext uri="{BB962C8B-B14F-4D97-AF65-F5344CB8AC3E}">
        <p14:creationId xmlns:p14="http://schemas.microsoft.com/office/powerpoint/2010/main" val="1877034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par>
                          <p:cTn id="7" fill="hold">
                            <p:stCondLst>
                              <p:cond delay="500"/>
                            </p:stCondLst>
                            <p:childTnLst>
                              <p:par>
                                <p:cTn id="8" presetID="2" presetClass="entr" presetSubtype="4"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additive="base">
                                        <p:cTn id="10" dur="500" fill="hold"/>
                                        <p:tgtEl>
                                          <p:spTgt spid="20"/>
                                        </p:tgtEl>
                                        <p:attrNameLst>
                                          <p:attrName>ppt_x</p:attrName>
                                        </p:attrNameLst>
                                      </p:cBhvr>
                                      <p:tavLst>
                                        <p:tav tm="0">
                                          <p:val>
                                            <p:strVal val="#ppt_x"/>
                                          </p:val>
                                        </p:tav>
                                        <p:tav tm="100000">
                                          <p:val>
                                            <p:strVal val="#ppt_x"/>
                                          </p:val>
                                        </p:tav>
                                      </p:tavLst>
                                    </p:anim>
                                    <p:anim calcmode="lin" valueType="num">
                                      <p:cBhvr additive="base">
                                        <p:cTn id="11" dur="500" fill="hold"/>
                                        <p:tgtEl>
                                          <p:spTgt spid="20"/>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2"/>
                                        </p:tgtEl>
                                        <p:attrNameLst>
                                          <p:attrName>style.visibility</p:attrName>
                                        </p:attrNameLst>
                                      </p:cBhvr>
                                      <p:to>
                                        <p:strVal val="visible"/>
                                      </p:to>
                                    </p:set>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499"/>
                                          </p:stCondLst>
                                        </p:cTn>
                                        <p:tgtEl>
                                          <p:spTgt spid="25"/>
                                        </p:tgtEl>
                                        <p:attrNameLst>
                                          <p:attrName>style.visibility</p:attrName>
                                        </p:attrNameLst>
                                      </p:cBhvr>
                                      <p:to>
                                        <p:strVal val="visible"/>
                                      </p:to>
                                    </p:set>
                                  </p:childTnLst>
                                </p:cTn>
                              </p:par>
                            </p:childTnLst>
                          </p:cTn>
                        </p:par>
                        <p:par>
                          <p:cTn id="23" fill="hold">
                            <p:stCondLst>
                              <p:cond delay="2500"/>
                            </p:stCondLst>
                            <p:childTnLst>
                              <p:par>
                                <p:cTn id="24" presetID="2" presetClass="entr" presetSubtype="4"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499"/>
                                          </p:stCondLst>
                                        </p:cTn>
                                        <p:tgtEl>
                                          <p:spTgt spid="26"/>
                                        </p:tgtEl>
                                        <p:attrNameLst>
                                          <p:attrName>style.visibility</p:attrName>
                                        </p:attrNameLst>
                                      </p:cBhvr>
                                      <p:to>
                                        <p:strVal val="visible"/>
                                      </p:to>
                                    </p:set>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ppt_x"/>
                                          </p:val>
                                        </p:tav>
                                        <p:tav tm="100000">
                                          <p:val>
                                            <p:strVal val="#ppt_x"/>
                                          </p:val>
                                        </p:tav>
                                      </p:tavLst>
                                    </p:anim>
                                    <p:anim calcmode="lin" valueType="num">
                                      <p:cBhvr additive="base">
                                        <p:cTn id="35" dur="500" fill="hold"/>
                                        <p:tgtEl>
                                          <p:spTgt spid="27"/>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1" presetClass="entr" presetSubtype="0" fill="hold" nodeType="afterEffect">
                                  <p:stCondLst>
                                    <p:cond delay="0"/>
                                  </p:stCondLst>
                                  <p:childTnLst>
                                    <p:set>
                                      <p:cBhvr>
                                        <p:cTn id="38" dur="1" fill="hold">
                                          <p:stCondLst>
                                            <p:cond delay="499"/>
                                          </p:stCondLst>
                                        </p:cTn>
                                        <p:tgtEl>
                                          <p:spTgt spid="29"/>
                                        </p:tgtEl>
                                        <p:attrNameLst>
                                          <p:attrName>style.visibility</p:attrName>
                                        </p:attrNameLst>
                                      </p:cBhvr>
                                      <p:to>
                                        <p:strVal val="visible"/>
                                      </p:to>
                                    </p:set>
                                  </p:childTnLst>
                                </p:cTn>
                              </p:par>
                            </p:childTnLst>
                          </p:cTn>
                        </p:par>
                        <p:par>
                          <p:cTn id="39" fill="hold">
                            <p:stCondLst>
                              <p:cond delay="4500"/>
                            </p:stCondLst>
                            <p:childTnLst>
                              <p:par>
                                <p:cTn id="40" presetID="2" presetClass="entr" presetSubtype="4"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par>
                          <p:cTn id="44" fill="hold">
                            <p:stCondLst>
                              <p:cond delay="5000"/>
                            </p:stCondLst>
                            <p:childTnLst>
                              <p:par>
                                <p:cTn id="45" presetID="1" presetClass="entr" presetSubtype="0" fill="hold" nodeType="afterEffect">
                                  <p:stCondLst>
                                    <p:cond delay="0"/>
                                  </p:stCondLst>
                                  <p:childTnLst>
                                    <p:set>
                                      <p:cBhvr>
                                        <p:cTn id="46" dur="1" fill="hold">
                                          <p:stCondLst>
                                            <p:cond delay="499"/>
                                          </p:stCondLst>
                                        </p:cTn>
                                        <p:tgtEl>
                                          <p:spTgt spid="30"/>
                                        </p:tgtEl>
                                        <p:attrNameLst>
                                          <p:attrName>style.visibility</p:attrName>
                                        </p:attrNameLst>
                                      </p:cBhvr>
                                      <p:to>
                                        <p:strVal val="visible"/>
                                      </p:to>
                                    </p:set>
                                  </p:childTnLst>
                                </p:cTn>
                              </p:par>
                            </p:childTnLst>
                          </p:cTn>
                        </p:par>
                        <p:par>
                          <p:cTn id="47" fill="hold">
                            <p:stCondLst>
                              <p:cond delay="5500"/>
                            </p:stCondLst>
                            <p:childTnLst>
                              <p:par>
                                <p:cTn id="48" presetID="2" presetClass="entr" presetSubtype="4"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500" fill="hold"/>
                                        <p:tgtEl>
                                          <p:spTgt spid="31"/>
                                        </p:tgtEl>
                                        <p:attrNameLst>
                                          <p:attrName>ppt_x</p:attrName>
                                        </p:attrNameLst>
                                      </p:cBhvr>
                                      <p:tavLst>
                                        <p:tav tm="0">
                                          <p:val>
                                            <p:strVal val="#ppt_x"/>
                                          </p:val>
                                        </p:tav>
                                        <p:tav tm="100000">
                                          <p:val>
                                            <p:strVal val="#ppt_x"/>
                                          </p:val>
                                        </p:tav>
                                      </p:tavLst>
                                    </p:anim>
                                    <p:anim calcmode="lin" valueType="num">
                                      <p:cBhvr additive="base">
                                        <p:cTn id="51" dur="500" fill="hold"/>
                                        <p:tgtEl>
                                          <p:spTgt spid="31"/>
                                        </p:tgtEl>
                                        <p:attrNameLst>
                                          <p:attrName>ppt_y</p:attrName>
                                        </p:attrNameLst>
                                      </p:cBhvr>
                                      <p:tavLst>
                                        <p:tav tm="0">
                                          <p:val>
                                            <p:strVal val="1+#ppt_h/2"/>
                                          </p:val>
                                        </p:tav>
                                        <p:tav tm="100000">
                                          <p:val>
                                            <p:strVal val="#ppt_y"/>
                                          </p:val>
                                        </p:tav>
                                      </p:tavLst>
                                    </p:anim>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499"/>
                                          </p:stCondLst>
                                        </p:cTn>
                                        <p:tgtEl>
                                          <p:spTgt spid="33"/>
                                        </p:tgtEl>
                                        <p:attrNameLst>
                                          <p:attrName>style.visibility</p:attrName>
                                        </p:attrNameLst>
                                      </p:cBhvr>
                                      <p:to>
                                        <p:strVal val="visible"/>
                                      </p:to>
                                    </p:set>
                                  </p:childTnLst>
                                </p:cTn>
                              </p:par>
                            </p:childTnLst>
                          </p:cTn>
                        </p:par>
                        <p:par>
                          <p:cTn id="55" fill="hold">
                            <p:stCondLst>
                              <p:cond delay="6500"/>
                            </p:stCondLst>
                            <p:childTnLst>
                              <p:par>
                                <p:cTn id="56" presetID="2" presetClass="entr" presetSubtype="4"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childTnLst>
                          </p:cTn>
                        </p:par>
                        <p:par>
                          <p:cTn id="60" fill="hold">
                            <p:stCondLst>
                              <p:cond delay="7000"/>
                            </p:stCondLst>
                            <p:childTnLst>
                              <p:par>
                                <p:cTn id="61" presetID="1" presetClass="entr" presetSubtype="0" fill="hold" nodeType="afterEffect">
                                  <p:stCondLst>
                                    <p:cond delay="0"/>
                                  </p:stCondLst>
                                  <p:childTnLst>
                                    <p:set>
                                      <p:cBhvr>
                                        <p:cTn id="62" dur="1" fill="hold">
                                          <p:stCondLst>
                                            <p:cond delay="499"/>
                                          </p:stCondLst>
                                        </p:cTn>
                                        <p:tgtEl>
                                          <p:spTgt spid="34"/>
                                        </p:tgtEl>
                                        <p:attrNameLst>
                                          <p:attrName>style.visibility</p:attrName>
                                        </p:attrNameLst>
                                      </p:cBhvr>
                                      <p:to>
                                        <p:strVal val="visible"/>
                                      </p:to>
                                    </p:set>
                                  </p:childTnLst>
                                </p:cTn>
                              </p:par>
                            </p:childTnLst>
                          </p:cTn>
                        </p:par>
                        <p:par>
                          <p:cTn id="63" fill="hold">
                            <p:stCondLst>
                              <p:cond delay="7500"/>
                            </p:stCondLst>
                            <p:childTnLst>
                              <p:par>
                                <p:cTn id="64" presetID="2" presetClass="entr" presetSubtype="4"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ppt_x"/>
                                          </p:val>
                                        </p:tav>
                                        <p:tav tm="100000">
                                          <p:val>
                                            <p:strVal val="#ppt_x"/>
                                          </p:val>
                                        </p:tav>
                                      </p:tavLst>
                                    </p:anim>
                                    <p:anim calcmode="lin" valueType="num">
                                      <p:cBhvr additive="base">
                                        <p:cTn id="6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4" grpId="0" animBg="1"/>
      <p:bldP spid="27" grpId="0" animBg="1"/>
      <p:bldP spid="28" grpId="0" animBg="1"/>
      <p:bldP spid="31" grpId="0" animBg="1"/>
      <p:bldP spid="32"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pic>
        <p:nvPicPr>
          <p:cNvPr id="2" name="图片 1"/>
          <p:cNvPicPr>
            <a:picLocks noChangeAspect="1"/>
          </p:cNvPicPr>
          <p:nvPr/>
        </p:nvPicPr>
        <p:blipFill>
          <a:blip r:embed="rId3"/>
          <a:stretch>
            <a:fillRect/>
          </a:stretch>
        </p:blipFill>
        <p:spPr>
          <a:xfrm>
            <a:off x="978837" y="1319343"/>
            <a:ext cx="9664700" cy="2870200"/>
          </a:xfrm>
          <a:prstGeom prst="rect">
            <a:avLst/>
          </a:prstGeom>
        </p:spPr>
      </p:pic>
      <p:pic>
        <p:nvPicPr>
          <p:cNvPr id="5" name="图片 4"/>
          <p:cNvPicPr>
            <a:picLocks noChangeAspect="1"/>
          </p:cNvPicPr>
          <p:nvPr/>
        </p:nvPicPr>
        <p:blipFill>
          <a:blip r:embed="rId4"/>
          <a:stretch>
            <a:fillRect/>
          </a:stretch>
        </p:blipFill>
        <p:spPr>
          <a:xfrm>
            <a:off x="756587" y="1065343"/>
            <a:ext cx="5054600" cy="508000"/>
          </a:xfrm>
          <a:prstGeom prst="rect">
            <a:avLst/>
          </a:prstGeom>
        </p:spPr>
      </p:pic>
      <p:sp>
        <p:nvSpPr>
          <p:cNvPr id="6" name="矩形 5"/>
          <p:cNvSpPr/>
          <p:nvPr/>
        </p:nvSpPr>
        <p:spPr>
          <a:xfrm>
            <a:off x="457122" y="4806838"/>
            <a:ext cx="2443813" cy="523220"/>
          </a:xfrm>
          <a:prstGeom prst="rect">
            <a:avLst/>
          </a:prstGeom>
        </p:spPr>
        <p:txBody>
          <a:bodyPr wrap="square">
            <a:spAutoFit/>
          </a:bodyPr>
          <a:lstStyle/>
          <a:p>
            <a:r>
              <a:rPr lang="zh-CN" altLang="en-US" sz="2800" b="1" dirty="0" smtClean="0">
                <a:solidFill>
                  <a:schemeClr val="tx2">
                    <a:lumMod val="75000"/>
                  </a:schemeClr>
                </a:solidFill>
                <a:latin typeface="SimSun" charset="-122"/>
                <a:ea typeface="SimSun" charset="-122"/>
                <a:cs typeface="SimSun" charset="-122"/>
              </a:rPr>
              <a:t>（</a:t>
            </a:r>
            <a:r>
              <a:rPr lang="en-US" altLang="zh-CN" sz="2800" b="1" dirty="0" smtClean="0">
                <a:solidFill>
                  <a:schemeClr val="tx2">
                    <a:lumMod val="75000"/>
                  </a:schemeClr>
                </a:solidFill>
                <a:latin typeface="SimSun" charset="-122"/>
                <a:ea typeface="SimSun" charset="-122"/>
                <a:cs typeface="SimSun" charset="-122"/>
              </a:rPr>
              <a:t>3</a:t>
            </a:r>
            <a:r>
              <a:rPr lang="zh-CN" altLang="en-US" sz="2800" b="1" dirty="0" smtClean="0">
                <a:solidFill>
                  <a:schemeClr val="tx2">
                    <a:lumMod val="75000"/>
                  </a:schemeClr>
                </a:solidFill>
                <a:latin typeface="SimSun" charset="-122"/>
                <a:ea typeface="SimSun" charset="-122"/>
                <a:cs typeface="SimSun" charset="-122"/>
              </a:rPr>
              <a:t>）成功时</a:t>
            </a:r>
            <a:endParaRPr lang="zh-CN" altLang="en-US" sz="2800" b="1" dirty="0">
              <a:solidFill>
                <a:schemeClr val="tx2">
                  <a:lumMod val="75000"/>
                </a:schemeClr>
              </a:solidFill>
              <a:latin typeface="SimSun" charset="-122"/>
              <a:ea typeface="SimSun" charset="-122"/>
              <a:cs typeface="SimSun" charset="-122"/>
            </a:endParaRPr>
          </a:p>
        </p:txBody>
      </p:sp>
      <p:graphicFrame>
        <p:nvGraphicFramePr>
          <p:cNvPr id="8" name="Object 8"/>
          <p:cNvGraphicFramePr>
            <a:graphicFrameLocks noChangeAspect="1"/>
          </p:cNvGraphicFramePr>
          <p:nvPr>
            <p:extLst>
              <p:ext uri="{D42A27DB-BD31-4B8C-83A1-F6EECF244321}">
                <p14:modId xmlns:p14="http://schemas.microsoft.com/office/powerpoint/2010/main" val="186795836"/>
              </p:ext>
            </p:extLst>
          </p:nvPr>
        </p:nvGraphicFramePr>
        <p:xfrm>
          <a:off x="1797987" y="5068448"/>
          <a:ext cx="2971800" cy="1131887"/>
        </p:xfrm>
        <a:graphic>
          <a:graphicData uri="http://schemas.openxmlformats.org/presentationml/2006/ole">
            <mc:AlternateContent xmlns:mc="http://schemas.openxmlformats.org/markup-compatibility/2006">
              <mc:Choice xmlns:v="urn:schemas-microsoft-com:vml" Requires="v">
                <p:oleObj spid="_x0000_s1223" name="Equation" r:id="rId5" imgW="888614" imgH="431613" progId="Equation.3">
                  <p:embed/>
                </p:oleObj>
              </mc:Choice>
              <mc:Fallback>
                <p:oleObj name="Equation" r:id="rId5" imgW="888614"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987" y="5068448"/>
                        <a:ext cx="2971800" cy="1131887"/>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9" name="Text Box 10"/>
              <p:cNvSpPr txBox="1">
                <a:spLocks noChangeArrowheads="1"/>
              </p:cNvSpPr>
              <p:nvPr/>
            </p:nvSpPr>
            <p:spPr bwMode="auto">
              <a:xfrm>
                <a:off x="4681147" y="5189430"/>
                <a:ext cx="4038285" cy="8899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3200" dirty="0" smtClean="0">
                    <a:solidFill>
                      <a:srgbClr val="FF0000"/>
                    </a:solidFill>
                  </a:rPr>
                  <a:t>=</a:t>
                </a:r>
                <a:r>
                  <a:rPr lang="zh-CN" altLang="en-US" sz="3200" dirty="0" smtClean="0">
                    <a:solidFill>
                      <a:srgbClr val="FF0000"/>
                    </a:solidFill>
                  </a:rPr>
                  <a:t> </a:t>
                </a:r>
                <a14:m>
                  <m:oMath xmlns:m="http://schemas.openxmlformats.org/officeDocument/2006/math">
                    <m:f>
                      <m:fPr>
                        <m:ctrlPr>
                          <a:rPr lang="mr-IN" altLang="zh-CN" sz="3600" i="1" smtClean="0">
                            <a:solidFill>
                              <a:srgbClr val="FF0000"/>
                            </a:solidFill>
                            <a:latin typeface="Cambria Math" charset="0"/>
                          </a:rPr>
                        </m:ctrlPr>
                      </m:fPr>
                      <m:num>
                        <m:r>
                          <a:rPr lang="en-US" altLang="zh-CN" sz="3600" b="1" i="1" smtClean="0">
                            <a:solidFill>
                              <a:srgbClr val="FF0000"/>
                            </a:solidFill>
                            <a:latin typeface="Cambria Math" charset="0"/>
                          </a:rPr>
                          <m:t>𝟏</m:t>
                        </m:r>
                        <m:r>
                          <a:rPr lang="en-US" altLang="zh-CN" sz="3600" b="1" i="1" smtClean="0">
                            <a:solidFill>
                              <a:srgbClr val="FF0000"/>
                            </a:solidFill>
                            <a:latin typeface="Cambria Math" charset="0"/>
                          </a:rPr>
                          <m:t>+</m:t>
                        </m:r>
                        <m:r>
                          <a:rPr lang="en-US" altLang="zh-CN" sz="3600" b="1" i="1" smtClean="0">
                            <a:solidFill>
                              <a:srgbClr val="FF0000"/>
                            </a:solidFill>
                            <a:latin typeface="Cambria Math" charset="0"/>
                          </a:rPr>
                          <m:t>𝟐</m:t>
                        </m:r>
                        <m:r>
                          <a:rPr lang="zh-CN" altLang="en-US" sz="3600" b="1" i="1" smtClean="0">
                            <a:solidFill>
                              <a:srgbClr val="FF0000"/>
                            </a:solidFill>
                            <a:latin typeface="Cambria Math" charset="0"/>
                          </a:rPr>
                          <m:t>∗</m:t>
                        </m:r>
                        <m:r>
                          <a:rPr lang="en-US" altLang="zh-CN" sz="3600" b="1" i="1" smtClean="0">
                            <a:solidFill>
                              <a:srgbClr val="FF0000"/>
                            </a:solidFill>
                            <a:latin typeface="Cambria Math" charset="0"/>
                          </a:rPr>
                          <m:t>𝟐</m:t>
                        </m:r>
                        <m:r>
                          <a:rPr lang="en-US" altLang="zh-CN" sz="3600" b="1" i="1" smtClean="0">
                            <a:solidFill>
                              <a:srgbClr val="FF0000"/>
                            </a:solidFill>
                            <a:latin typeface="Cambria Math" charset="0"/>
                          </a:rPr>
                          <m:t>+</m:t>
                        </m:r>
                        <m:r>
                          <a:rPr lang="en-US" altLang="zh-CN" sz="3600" b="1" i="1" smtClean="0">
                            <a:solidFill>
                              <a:srgbClr val="FF0000"/>
                            </a:solidFill>
                            <a:latin typeface="Cambria Math" charset="0"/>
                          </a:rPr>
                          <m:t>𝟑</m:t>
                        </m:r>
                        <m:r>
                          <a:rPr lang="zh-CN" altLang="en-US" sz="3600" b="1" i="1" smtClean="0">
                            <a:solidFill>
                              <a:srgbClr val="FF0000"/>
                            </a:solidFill>
                            <a:latin typeface="Cambria Math" charset="0"/>
                          </a:rPr>
                          <m:t>∗</m:t>
                        </m:r>
                        <m:r>
                          <a:rPr lang="en-US" altLang="zh-CN" sz="3600" b="1" i="1" smtClean="0">
                            <a:solidFill>
                              <a:srgbClr val="FF0000"/>
                            </a:solidFill>
                            <a:latin typeface="Cambria Math" charset="0"/>
                          </a:rPr>
                          <m:t>𝟒</m:t>
                        </m:r>
                        <m:r>
                          <a:rPr lang="en-US" altLang="zh-CN" sz="3600" b="1" i="1" smtClean="0">
                            <a:solidFill>
                              <a:srgbClr val="FF0000"/>
                            </a:solidFill>
                            <a:latin typeface="Cambria Math" charset="0"/>
                          </a:rPr>
                          <m:t>+</m:t>
                        </m:r>
                        <m:r>
                          <a:rPr lang="en-US" altLang="zh-CN" sz="3600" b="1" i="1" smtClean="0">
                            <a:solidFill>
                              <a:srgbClr val="FF0000"/>
                            </a:solidFill>
                            <a:latin typeface="Cambria Math" charset="0"/>
                          </a:rPr>
                          <m:t>𝟒</m:t>
                        </m:r>
                        <m:r>
                          <a:rPr lang="zh-CN" altLang="en-US" sz="3600" b="1" i="1" smtClean="0">
                            <a:solidFill>
                              <a:srgbClr val="FF0000"/>
                            </a:solidFill>
                            <a:latin typeface="Cambria Math" charset="0"/>
                          </a:rPr>
                          <m:t>∗</m:t>
                        </m:r>
                        <m:r>
                          <a:rPr lang="en-US" altLang="zh-CN" sz="3600" b="1" i="1" smtClean="0">
                            <a:solidFill>
                              <a:srgbClr val="FF0000"/>
                            </a:solidFill>
                            <a:latin typeface="Cambria Math" charset="0"/>
                          </a:rPr>
                          <m:t>𝟒</m:t>
                        </m:r>
                      </m:num>
                      <m:den>
                        <m:r>
                          <a:rPr lang="en-US" altLang="zh-CN" sz="3600" b="1" i="1" smtClean="0">
                            <a:solidFill>
                              <a:srgbClr val="FF0000"/>
                            </a:solidFill>
                            <a:latin typeface="Cambria Math" charset="0"/>
                          </a:rPr>
                          <m:t>𝟏𝟏</m:t>
                        </m:r>
                      </m:den>
                    </m:f>
                    <m:r>
                      <a:rPr lang="en-US" altLang="zh-CN" sz="3600" b="1" i="1" smtClean="0">
                        <a:solidFill>
                          <a:srgbClr val="FF0000"/>
                        </a:solidFill>
                        <a:latin typeface="Cambria Math" charset="0"/>
                      </a:rPr>
                      <m:t>=</m:t>
                    </m:r>
                    <m:r>
                      <a:rPr lang="en-US" altLang="zh-CN" sz="3600" b="1" i="1" smtClean="0">
                        <a:solidFill>
                          <a:srgbClr val="FF0000"/>
                        </a:solidFill>
                        <a:latin typeface="Cambria Math" charset="0"/>
                      </a:rPr>
                      <m:t>𝟑</m:t>
                    </m:r>
                  </m:oMath>
                </a14:m>
                <a:endParaRPr lang="en-US" altLang="zh-CN" sz="3200" dirty="0">
                  <a:solidFill>
                    <a:srgbClr val="FF0000"/>
                  </a:solidFill>
                </a:endParaRPr>
              </a:p>
            </p:txBody>
          </p:sp>
        </mc:Choice>
        <mc:Fallback xmlns="">
          <p:sp>
            <p:nvSpPr>
              <p:cNvPr id="9" name="Text Box 10"/>
              <p:cNvSpPr txBox="1">
                <a:spLocks noRot="1" noChangeAspect="1" noMove="1" noResize="1" noEditPoints="1" noAdjustHandles="1" noChangeArrowheads="1" noChangeShapeType="1" noTextEdit="1"/>
              </p:cNvSpPr>
              <p:nvPr/>
            </p:nvSpPr>
            <p:spPr bwMode="auto">
              <a:xfrm>
                <a:off x="4681147" y="5189430"/>
                <a:ext cx="4038285" cy="889924"/>
              </a:xfrm>
              <a:prstGeom prst="rect">
                <a:avLst/>
              </a:prstGeom>
              <a:blipFill rotWithShape="0">
                <a:blip r:embed="rId7"/>
                <a:stretch>
                  <a:fillRect l="-3474" b="-61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10" name="组 9"/>
          <p:cNvGrpSpPr/>
          <p:nvPr/>
        </p:nvGrpSpPr>
        <p:grpSpPr>
          <a:xfrm>
            <a:off x="2596135" y="3062820"/>
            <a:ext cx="457200" cy="947049"/>
            <a:chOff x="2596135" y="3062820"/>
            <a:chExt cx="457200" cy="947049"/>
          </a:xfrm>
        </p:grpSpPr>
        <p:sp>
          <p:nvSpPr>
            <p:cNvPr id="11"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2"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grpSp>
        <p:nvGrpSpPr>
          <p:cNvPr id="13" name="组 12"/>
          <p:cNvGrpSpPr/>
          <p:nvPr/>
        </p:nvGrpSpPr>
        <p:grpSpPr>
          <a:xfrm>
            <a:off x="4695955" y="3079144"/>
            <a:ext cx="457200" cy="947049"/>
            <a:chOff x="2596135" y="3062820"/>
            <a:chExt cx="457200" cy="947049"/>
          </a:xfrm>
        </p:grpSpPr>
        <p:sp>
          <p:nvSpPr>
            <p:cNvPr id="14"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5"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grpSp>
        <p:nvGrpSpPr>
          <p:cNvPr id="16" name="组 15"/>
          <p:cNvGrpSpPr/>
          <p:nvPr/>
        </p:nvGrpSpPr>
        <p:grpSpPr>
          <a:xfrm>
            <a:off x="6948175" y="3194950"/>
            <a:ext cx="457200" cy="947049"/>
            <a:chOff x="2596135" y="3062820"/>
            <a:chExt cx="457200" cy="947049"/>
          </a:xfrm>
        </p:grpSpPr>
        <p:sp>
          <p:nvSpPr>
            <p:cNvPr id="17"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grpSp>
        <p:nvGrpSpPr>
          <p:cNvPr id="19" name="组 18"/>
          <p:cNvGrpSpPr/>
          <p:nvPr/>
        </p:nvGrpSpPr>
        <p:grpSpPr>
          <a:xfrm>
            <a:off x="9124195" y="3194950"/>
            <a:ext cx="457200" cy="947049"/>
            <a:chOff x="2596135" y="3062820"/>
            <a:chExt cx="457200" cy="947049"/>
          </a:xfrm>
        </p:grpSpPr>
        <p:sp>
          <p:nvSpPr>
            <p:cNvPr id="20"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sp>
        <p:nvSpPr>
          <p:cNvPr id="22" name="Rectangle 38"/>
          <p:cNvSpPr>
            <a:spLocks noChangeArrowheads="1"/>
          </p:cNvSpPr>
          <p:nvPr/>
        </p:nvSpPr>
        <p:spPr bwMode="auto">
          <a:xfrm>
            <a:off x="3210047" y="430790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 name="Line 62"/>
          <p:cNvSpPr>
            <a:spLocks noChangeShapeType="1"/>
          </p:cNvSpPr>
          <p:nvPr/>
        </p:nvSpPr>
        <p:spPr bwMode="auto">
          <a:xfrm flipH="1">
            <a:off x="3401608" y="395304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4" name="Line 69"/>
          <p:cNvSpPr>
            <a:spLocks noChangeShapeType="1"/>
          </p:cNvSpPr>
          <p:nvPr/>
        </p:nvSpPr>
        <p:spPr bwMode="auto">
          <a:xfrm>
            <a:off x="3974169" y="395149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5" name="Rectangle 38"/>
          <p:cNvSpPr>
            <a:spLocks noChangeArrowheads="1"/>
          </p:cNvSpPr>
          <p:nvPr/>
        </p:nvSpPr>
        <p:spPr bwMode="auto">
          <a:xfrm>
            <a:off x="4126569" y="430790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6" name="Rectangle 38"/>
          <p:cNvSpPr>
            <a:spLocks noChangeArrowheads="1"/>
          </p:cNvSpPr>
          <p:nvPr/>
        </p:nvSpPr>
        <p:spPr bwMode="auto">
          <a:xfrm>
            <a:off x="5347967"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7" name="Line 62"/>
          <p:cNvSpPr>
            <a:spLocks noChangeShapeType="1"/>
          </p:cNvSpPr>
          <p:nvPr/>
        </p:nvSpPr>
        <p:spPr bwMode="auto">
          <a:xfrm flipH="1">
            <a:off x="5539528" y="392845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8" name="Line 69"/>
          <p:cNvSpPr>
            <a:spLocks noChangeShapeType="1"/>
          </p:cNvSpPr>
          <p:nvPr/>
        </p:nvSpPr>
        <p:spPr bwMode="auto">
          <a:xfrm>
            <a:off x="6112089" y="392690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9" name="Rectangle 38"/>
          <p:cNvSpPr>
            <a:spLocks noChangeArrowheads="1"/>
          </p:cNvSpPr>
          <p:nvPr/>
        </p:nvSpPr>
        <p:spPr bwMode="auto">
          <a:xfrm>
            <a:off x="6264489"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0" name="Rectangle 38"/>
          <p:cNvSpPr>
            <a:spLocks noChangeArrowheads="1"/>
          </p:cNvSpPr>
          <p:nvPr/>
        </p:nvSpPr>
        <p:spPr bwMode="auto">
          <a:xfrm>
            <a:off x="7496603" y="425872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1" name="Line 62"/>
          <p:cNvSpPr>
            <a:spLocks noChangeShapeType="1"/>
          </p:cNvSpPr>
          <p:nvPr/>
        </p:nvSpPr>
        <p:spPr bwMode="auto">
          <a:xfrm flipH="1">
            <a:off x="7688164" y="390386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2" name="Line 69"/>
          <p:cNvSpPr>
            <a:spLocks noChangeShapeType="1"/>
          </p:cNvSpPr>
          <p:nvPr/>
        </p:nvSpPr>
        <p:spPr bwMode="auto">
          <a:xfrm>
            <a:off x="8260725" y="390231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3" name="Rectangle 38"/>
          <p:cNvSpPr>
            <a:spLocks noChangeArrowheads="1"/>
          </p:cNvSpPr>
          <p:nvPr/>
        </p:nvSpPr>
        <p:spPr bwMode="auto">
          <a:xfrm>
            <a:off x="8413125" y="425872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4" name="Rectangle 38"/>
          <p:cNvSpPr>
            <a:spLocks noChangeArrowheads="1"/>
          </p:cNvSpPr>
          <p:nvPr/>
        </p:nvSpPr>
        <p:spPr bwMode="auto">
          <a:xfrm>
            <a:off x="9658329"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5" name="Line 62"/>
          <p:cNvSpPr>
            <a:spLocks noChangeShapeType="1"/>
          </p:cNvSpPr>
          <p:nvPr/>
        </p:nvSpPr>
        <p:spPr bwMode="auto">
          <a:xfrm flipH="1">
            <a:off x="9849890" y="392845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6" name="Line 69"/>
          <p:cNvSpPr>
            <a:spLocks noChangeShapeType="1"/>
          </p:cNvSpPr>
          <p:nvPr/>
        </p:nvSpPr>
        <p:spPr bwMode="auto">
          <a:xfrm>
            <a:off x="10422451" y="392690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7" name="Rectangle 38"/>
          <p:cNvSpPr>
            <a:spLocks noChangeArrowheads="1"/>
          </p:cNvSpPr>
          <p:nvPr/>
        </p:nvSpPr>
        <p:spPr bwMode="auto">
          <a:xfrm>
            <a:off x="10574851"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extLst>
      <p:ext uri="{BB962C8B-B14F-4D97-AF65-F5344CB8AC3E}">
        <p14:creationId xmlns:p14="http://schemas.microsoft.com/office/powerpoint/2010/main" val="692914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23"/>
                                        </p:tgtEl>
                                        <p:attrNameLst>
                                          <p:attrName>style.visibility</p:attrName>
                                        </p:attrNameLst>
                                      </p:cBhvr>
                                      <p:to>
                                        <p:strVal val="visible"/>
                                      </p:to>
                                    </p:se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24"/>
                                        </p:tgtEl>
                                        <p:attrNameLst>
                                          <p:attrName>style.visibility</p:attrName>
                                        </p:attrNameLst>
                                      </p:cBhvr>
                                      <p:to>
                                        <p:strVal val="visible"/>
                                      </p:to>
                                    </p:set>
                                  </p:childTnLst>
                                </p:cTn>
                              </p:par>
                            </p:childTnLst>
                          </p:cTn>
                        </p:par>
                        <p:par>
                          <p:cTn id="27" fill="hold">
                            <p:stCondLst>
                              <p:cond delay="2000"/>
                            </p:stCondLst>
                            <p:childTnLst>
                              <p:par>
                                <p:cTn id="28" presetID="2" presetClass="entr" presetSubtype="4"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ppt_x"/>
                                          </p:val>
                                        </p:tav>
                                        <p:tav tm="100000">
                                          <p:val>
                                            <p:strVal val="#ppt_x"/>
                                          </p:val>
                                        </p:tav>
                                      </p:tavLst>
                                    </p:anim>
                                    <p:anim calcmode="lin" valueType="num">
                                      <p:cBhvr additive="base">
                                        <p:cTn id="31" dur="500" fill="hold"/>
                                        <p:tgtEl>
                                          <p:spTgt spid="25"/>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1" presetClass="entr" presetSubtype="0" fill="hold" nodeType="afterEffect">
                                  <p:stCondLst>
                                    <p:cond delay="0"/>
                                  </p:stCondLst>
                                  <p:childTnLst>
                                    <p:set>
                                      <p:cBhvr>
                                        <p:cTn id="34" dur="1" fill="hold">
                                          <p:stCondLst>
                                            <p:cond delay="499"/>
                                          </p:stCondLst>
                                        </p:cTn>
                                        <p:tgtEl>
                                          <p:spTgt spid="27"/>
                                        </p:tgtEl>
                                        <p:attrNameLst>
                                          <p:attrName>style.visibility</p:attrName>
                                        </p:attrNameLst>
                                      </p:cBhvr>
                                      <p:to>
                                        <p:strVal val="visible"/>
                                      </p:to>
                                    </p:set>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ppt_x"/>
                                          </p:val>
                                        </p:tav>
                                        <p:tav tm="100000">
                                          <p:val>
                                            <p:strVal val="#ppt_x"/>
                                          </p:val>
                                        </p:tav>
                                      </p:tavLst>
                                    </p:anim>
                                    <p:anim calcmode="lin" valueType="num">
                                      <p:cBhvr additive="base">
                                        <p:cTn id="39" dur="500" fill="hold"/>
                                        <p:tgtEl>
                                          <p:spTgt spid="26"/>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1" presetClass="entr" presetSubtype="0" fill="hold" nodeType="afterEffect">
                                  <p:stCondLst>
                                    <p:cond delay="0"/>
                                  </p:stCondLst>
                                  <p:childTnLst>
                                    <p:set>
                                      <p:cBhvr>
                                        <p:cTn id="42" dur="1" fill="hold">
                                          <p:stCondLst>
                                            <p:cond delay="499"/>
                                          </p:stCondLst>
                                        </p:cTn>
                                        <p:tgtEl>
                                          <p:spTgt spid="28"/>
                                        </p:tgtEl>
                                        <p:attrNameLst>
                                          <p:attrName>style.visibility</p:attrName>
                                        </p:attrNameLst>
                                      </p:cBhvr>
                                      <p:to>
                                        <p:strVal val="visible"/>
                                      </p:to>
                                    </p:set>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ppt_x"/>
                                          </p:val>
                                        </p:tav>
                                        <p:tav tm="100000">
                                          <p:val>
                                            <p:strVal val="#ppt_x"/>
                                          </p:val>
                                        </p:tav>
                                      </p:tavLst>
                                    </p:anim>
                                    <p:anim calcmode="lin" valueType="num">
                                      <p:cBhvr additive="base">
                                        <p:cTn id="47" dur="500" fill="hold"/>
                                        <p:tgtEl>
                                          <p:spTgt spid="29"/>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499"/>
                                          </p:stCondLst>
                                        </p:cTn>
                                        <p:tgtEl>
                                          <p:spTgt spid="31"/>
                                        </p:tgtEl>
                                        <p:attrNameLst>
                                          <p:attrName>style.visibility</p:attrName>
                                        </p:attrNameLst>
                                      </p:cBhvr>
                                      <p:to>
                                        <p:strVal val="visible"/>
                                      </p:to>
                                    </p:set>
                                  </p:childTnLst>
                                </p:cTn>
                              </p:par>
                            </p:childTnLst>
                          </p:cTn>
                        </p:par>
                        <p:par>
                          <p:cTn id="51" fill="hold">
                            <p:stCondLst>
                              <p:cond delay="5000"/>
                            </p:stCondLst>
                            <p:childTnLst>
                              <p:par>
                                <p:cTn id="52" presetID="2" presetClass="entr" presetSubtype="4"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ppt_x"/>
                                          </p:val>
                                        </p:tav>
                                        <p:tav tm="100000">
                                          <p:val>
                                            <p:strVal val="#ppt_x"/>
                                          </p:val>
                                        </p:tav>
                                      </p:tavLst>
                                    </p:anim>
                                    <p:anim calcmode="lin" valueType="num">
                                      <p:cBhvr additive="base">
                                        <p:cTn id="55" dur="500" fill="hold"/>
                                        <p:tgtEl>
                                          <p:spTgt spid="30"/>
                                        </p:tgtEl>
                                        <p:attrNameLst>
                                          <p:attrName>ppt_y</p:attrName>
                                        </p:attrNameLst>
                                      </p:cBhvr>
                                      <p:tavLst>
                                        <p:tav tm="0">
                                          <p:val>
                                            <p:strVal val="1+#ppt_h/2"/>
                                          </p:val>
                                        </p:tav>
                                        <p:tav tm="100000">
                                          <p:val>
                                            <p:strVal val="#ppt_y"/>
                                          </p:val>
                                        </p:tav>
                                      </p:tavLst>
                                    </p:anim>
                                  </p:childTnLst>
                                </p:cTn>
                              </p:par>
                            </p:childTnLst>
                          </p:cTn>
                        </p:par>
                        <p:par>
                          <p:cTn id="56" fill="hold">
                            <p:stCondLst>
                              <p:cond delay="5500"/>
                            </p:stCondLst>
                            <p:childTnLst>
                              <p:par>
                                <p:cTn id="57" presetID="1" presetClass="entr" presetSubtype="0" fill="hold" nodeType="afterEffect">
                                  <p:stCondLst>
                                    <p:cond delay="0"/>
                                  </p:stCondLst>
                                  <p:childTnLst>
                                    <p:set>
                                      <p:cBhvr>
                                        <p:cTn id="58" dur="1" fill="hold">
                                          <p:stCondLst>
                                            <p:cond delay="499"/>
                                          </p:stCondLst>
                                        </p:cTn>
                                        <p:tgtEl>
                                          <p:spTgt spid="32"/>
                                        </p:tgtEl>
                                        <p:attrNameLst>
                                          <p:attrName>style.visibility</p:attrName>
                                        </p:attrNameLst>
                                      </p:cBhvr>
                                      <p:to>
                                        <p:strVal val="visible"/>
                                      </p:to>
                                    </p:set>
                                  </p:childTnLst>
                                </p:cTn>
                              </p:par>
                            </p:childTnLst>
                          </p:cTn>
                        </p:par>
                        <p:par>
                          <p:cTn id="59" fill="hold">
                            <p:stCondLst>
                              <p:cond delay="6000"/>
                            </p:stCondLst>
                            <p:childTnLst>
                              <p:par>
                                <p:cTn id="60" presetID="2" presetClass="entr" presetSubtype="4" fill="hold" grpId="0" nodeType="after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ppt_x"/>
                                          </p:val>
                                        </p:tav>
                                        <p:tav tm="100000">
                                          <p:val>
                                            <p:strVal val="#ppt_x"/>
                                          </p:val>
                                        </p:tav>
                                      </p:tavLst>
                                    </p:anim>
                                    <p:anim calcmode="lin" valueType="num">
                                      <p:cBhvr additive="base">
                                        <p:cTn id="63" dur="500" fill="hold"/>
                                        <p:tgtEl>
                                          <p:spTgt spid="33"/>
                                        </p:tgtEl>
                                        <p:attrNameLst>
                                          <p:attrName>ppt_y</p:attrName>
                                        </p:attrNameLst>
                                      </p:cBhvr>
                                      <p:tavLst>
                                        <p:tav tm="0">
                                          <p:val>
                                            <p:strVal val="1+#ppt_h/2"/>
                                          </p:val>
                                        </p:tav>
                                        <p:tav tm="100000">
                                          <p:val>
                                            <p:strVal val="#ppt_y"/>
                                          </p:val>
                                        </p:tav>
                                      </p:tavLst>
                                    </p:anim>
                                  </p:childTnLst>
                                </p:cTn>
                              </p:par>
                            </p:childTnLst>
                          </p:cTn>
                        </p:par>
                        <p:par>
                          <p:cTn id="64" fill="hold">
                            <p:stCondLst>
                              <p:cond delay="6500"/>
                            </p:stCondLst>
                            <p:childTnLst>
                              <p:par>
                                <p:cTn id="65" presetID="1" presetClass="entr" presetSubtype="0" fill="hold" nodeType="afterEffect">
                                  <p:stCondLst>
                                    <p:cond delay="0"/>
                                  </p:stCondLst>
                                  <p:childTnLst>
                                    <p:set>
                                      <p:cBhvr>
                                        <p:cTn id="66" dur="1" fill="hold">
                                          <p:stCondLst>
                                            <p:cond delay="499"/>
                                          </p:stCondLst>
                                        </p:cTn>
                                        <p:tgtEl>
                                          <p:spTgt spid="35"/>
                                        </p:tgtEl>
                                        <p:attrNameLst>
                                          <p:attrName>style.visibility</p:attrName>
                                        </p:attrNameLst>
                                      </p:cBhvr>
                                      <p:to>
                                        <p:strVal val="visible"/>
                                      </p:to>
                                    </p:set>
                                  </p:childTnLst>
                                </p:cTn>
                              </p:par>
                            </p:childTnLst>
                          </p:cTn>
                        </p:par>
                        <p:par>
                          <p:cTn id="67" fill="hold">
                            <p:stCondLst>
                              <p:cond delay="7000"/>
                            </p:stCondLst>
                            <p:childTnLst>
                              <p:par>
                                <p:cTn id="68" presetID="2" presetClass="entr" presetSubtype="4"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ppt_x"/>
                                          </p:val>
                                        </p:tav>
                                        <p:tav tm="100000">
                                          <p:val>
                                            <p:strVal val="#ppt_x"/>
                                          </p:val>
                                        </p:tav>
                                      </p:tavLst>
                                    </p:anim>
                                    <p:anim calcmode="lin" valueType="num">
                                      <p:cBhvr additive="base">
                                        <p:cTn id="71" dur="500" fill="hold"/>
                                        <p:tgtEl>
                                          <p:spTgt spid="34"/>
                                        </p:tgtEl>
                                        <p:attrNameLst>
                                          <p:attrName>ppt_y</p:attrName>
                                        </p:attrNameLst>
                                      </p:cBhvr>
                                      <p:tavLst>
                                        <p:tav tm="0">
                                          <p:val>
                                            <p:strVal val="1+#ppt_h/2"/>
                                          </p:val>
                                        </p:tav>
                                        <p:tav tm="100000">
                                          <p:val>
                                            <p:strVal val="#ppt_y"/>
                                          </p:val>
                                        </p:tav>
                                      </p:tavLst>
                                    </p:anim>
                                  </p:childTnLst>
                                </p:cTn>
                              </p:par>
                            </p:childTnLst>
                          </p:cTn>
                        </p:par>
                        <p:par>
                          <p:cTn id="72" fill="hold">
                            <p:stCondLst>
                              <p:cond delay="7500"/>
                            </p:stCondLst>
                            <p:childTnLst>
                              <p:par>
                                <p:cTn id="73" presetID="1" presetClass="entr" presetSubtype="0" fill="hold" nodeType="afterEffect">
                                  <p:stCondLst>
                                    <p:cond delay="0"/>
                                  </p:stCondLst>
                                  <p:childTnLst>
                                    <p:set>
                                      <p:cBhvr>
                                        <p:cTn id="74" dur="1" fill="hold">
                                          <p:stCondLst>
                                            <p:cond delay="499"/>
                                          </p:stCondLst>
                                        </p:cTn>
                                        <p:tgtEl>
                                          <p:spTgt spid="36"/>
                                        </p:tgtEl>
                                        <p:attrNameLst>
                                          <p:attrName>style.visibility</p:attrName>
                                        </p:attrNameLst>
                                      </p:cBhvr>
                                      <p:to>
                                        <p:strVal val="visible"/>
                                      </p:to>
                                    </p:set>
                                  </p:childTnLst>
                                </p:cTn>
                              </p:par>
                            </p:childTnLst>
                          </p:cTn>
                        </p:par>
                        <p:par>
                          <p:cTn id="75" fill="hold">
                            <p:stCondLst>
                              <p:cond delay="8000"/>
                            </p:stCondLst>
                            <p:childTnLst>
                              <p:par>
                                <p:cTn id="76" presetID="2" presetClass="entr" presetSubtype="4"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fill="hold"/>
                                        <p:tgtEl>
                                          <p:spTgt spid="37"/>
                                        </p:tgtEl>
                                        <p:attrNameLst>
                                          <p:attrName>ppt_x</p:attrName>
                                        </p:attrNameLst>
                                      </p:cBhvr>
                                      <p:tavLst>
                                        <p:tav tm="0">
                                          <p:val>
                                            <p:strVal val="#ppt_x"/>
                                          </p:val>
                                        </p:tav>
                                        <p:tav tm="100000">
                                          <p:val>
                                            <p:strVal val="#ppt_x"/>
                                          </p:val>
                                        </p:tav>
                                      </p:tavLst>
                                    </p:anim>
                                    <p:anim calcmode="lin" valueType="num">
                                      <p:cBhvr additive="base">
                                        <p:cTn id="7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utoUpdateAnimBg="0"/>
      <p:bldP spid="22" grpId="0" animBg="1"/>
      <p:bldP spid="25" grpId="0" animBg="1"/>
      <p:bldP spid="26" grpId="0" animBg="1"/>
      <p:bldP spid="29" grpId="0" animBg="1"/>
      <p:bldP spid="30" grpId="0" animBg="1"/>
      <p:bldP spid="33" grpId="0" animBg="1"/>
      <p:bldP spid="34" grpId="0" animBg="1"/>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pic>
        <p:nvPicPr>
          <p:cNvPr id="2" name="图片 1"/>
          <p:cNvPicPr>
            <a:picLocks noChangeAspect="1"/>
          </p:cNvPicPr>
          <p:nvPr/>
        </p:nvPicPr>
        <p:blipFill>
          <a:blip r:embed="rId3"/>
          <a:stretch>
            <a:fillRect/>
          </a:stretch>
        </p:blipFill>
        <p:spPr>
          <a:xfrm>
            <a:off x="978837" y="1319343"/>
            <a:ext cx="9664700" cy="2870200"/>
          </a:xfrm>
          <a:prstGeom prst="rect">
            <a:avLst/>
          </a:prstGeom>
        </p:spPr>
      </p:pic>
      <p:pic>
        <p:nvPicPr>
          <p:cNvPr id="5" name="图片 4"/>
          <p:cNvPicPr>
            <a:picLocks noChangeAspect="1"/>
          </p:cNvPicPr>
          <p:nvPr/>
        </p:nvPicPr>
        <p:blipFill>
          <a:blip r:embed="rId4"/>
          <a:stretch>
            <a:fillRect/>
          </a:stretch>
        </p:blipFill>
        <p:spPr>
          <a:xfrm>
            <a:off x="756587" y="1065343"/>
            <a:ext cx="5054600" cy="508000"/>
          </a:xfrm>
          <a:prstGeom prst="rect">
            <a:avLst/>
          </a:prstGeom>
        </p:spPr>
      </p:pic>
      <p:sp>
        <p:nvSpPr>
          <p:cNvPr id="6" name="矩形 5"/>
          <p:cNvSpPr/>
          <p:nvPr/>
        </p:nvSpPr>
        <p:spPr>
          <a:xfrm>
            <a:off x="152322" y="4865983"/>
            <a:ext cx="2596213" cy="523220"/>
          </a:xfrm>
          <a:prstGeom prst="rect">
            <a:avLst/>
          </a:prstGeom>
        </p:spPr>
        <p:txBody>
          <a:bodyPr wrap="square">
            <a:spAutoFit/>
          </a:bodyPr>
          <a:lstStyle/>
          <a:p>
            <a:r>
              <a:rPr lang="zh-CN" altLang="en-US" sz="2800" b="1" dirty="0" smtClean="0">
                <a:solidFill>
                  <a:schemeClr val="tx2">
                    <a:lumMod val="75000"/>
                  </a:schemeClr>
                </a:solidFill>
                <a:latin typeface="SimSun" charset="-122"/>
                <a:ea typeface="SimSun" charset="-122"/>
                <a:cs typeface="SimSun" charset="-122"/>
              </a:rPr>
              <a:t>（</a:t>
            </a:r>
            <a:r>
              <a:rPr lang="en-US" altLang="zh-CN" sz="2800" b="1" dirty="0" smtClean="0">
                <a:solidFill>
                  <a:schemeClr val="tx2">
                    <a:lumMod val="75000"/>
                  </a:schemeClr>
                </a:solidFill>
                <a:latin typeface="SimSun" charset="-122"/>
                <a:ea typeface="SimSun" charset="-122"/>
                <a:cs typeface="SimSun" charset="-122"/>
              </a:rPr>
              <a:t>3</a:t>
            </a:r>
            <a:r>
              <a:rPr lang="zh-CN" altLang="en-US" sz="2800" b="1" dirty="0" smtClean="0">
                <a:solidFill>
                  <a:schemeClr val="tx2">
                    <a:lumMod val="75000"/>
                  </a:schemeClr>
                </a:solidFill>
                <a:latin typeface="SimSun" charset="-122"/>
                <a:ea typeface="SimSun" charset="-122"/>
                <a:cs typeface="SimSun" charset="-122"/>
              </a:rPr>
              <a:t>）不成功时</a:t>
            </a:r>
            <a:endParaRPr lang="zh-CN" altLang="en-US" sz="2800" b="1" dirty="0">
              <a:solidFill>
                <a:schemeClr val="tx2">
                  <a:lumMod val="75000"/>
                </a:schemeClr>
              </a:solidFill>
              <a:latin typeface="SimSun" charset="-122"/>
              <a:ea typeface="SimSun" charset="-122"/>
              <a:cs typeface="SimSun" charset="-122"/>
            </a:endParaRPr>
          </a:p>
        </p:txBody>
      </p:sp>
      <p:graphicFrame>
        <p:nvGraphicFramePr>
          <p:cNvPr id="8" name="Object 8"/>
          <p:cNvGraphicFramePr>
            <a:graphicFrameLocks noChangeAspect="1"/>
          </p:cNvGraphicFramePr>
          <p:nvPr>
            <p:extLst/>
          </p:nvPr>
        </p:nvGraphicFramePr>
        <p:xfrm>
          <a:off x="1797987" y="5068448"/>
          <a:ext cx="2971800" cy="1131887"/>
        </p:xfrm>
        <a:graphic>
          <a:graphicData uri="http://schemas.openxmlformats.org/presentationml/2006/ole">
            <mc:AlternateContent xmlns:mc="http://schemas.openxmlformats.org/markup-compatibility/2006">
              <mc:Choice xmlns:v="urn:schemas-microsoft-com:vml" Requires="v">
                <p:oleObj spid="_x0000_s95297" name="Equation" r:id="rId5" imgW="888614" imgH="431613" progId="Equation.3">
                  <p:embed/>
                </p:oleObj>
              </mc:Choice>
              <mc:Fallback>
                <p:oleObj name="Equation" r:id="rId5" imgW="888614"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987" y="5068448"/>
                        <a:ext cx="2971800" cy="1131887"/>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9" name="Text Box 10"/>
              <p:cNvSpPr txBox="1">
                <a:spLocks noChangeArrowheads="1"/>
              </p:cNvSpPr>
              <p:nvPr/>
            </p:nvSpPr>
            <p:spPr bwMode="auto">
              <a:xfrm>
                <a:off x="4759445" y="5192028"/>
                <a:ext cx="3501280" cy="8899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3200" dirty="0" smtClean="0">
                    <a:solidFill>
                      <a:srgbClr val="FF0000"/>
                    </a:solidFill>
                  </a:rPr>
                  <a:t>=</a:t>
                </a:r>
                <a:r>
                  <a:rPr lang="zh-CN" altLang="en-US" sz="3200" dirty="0" smtClean="0">
                    <a:solidFill>
                      <a:srgbClr val="FF0000"/>
                    </a:solidFill>
                  </a:rPr>
                  <a:t> </a:t>
                </a:r>
                <a14:m>
                  <m:oMath xmlns:m="http://schemas.openxmlformats.org/officeDocument/2006/math">
                    <m:f>
                      <m:fPr>
                        <m:ctrlPr>
                          <a:rPr lang="mr-IN" altLang="zh-CN" sz="3600" i="1" smtClean="0">
                            <a:solidFill>
                              <a:srgbClr val="FF0000"/>
                            </a:solidFill>
                            <a:latin typeface="Cambria Math" charset="0"/>
                          </a:rPr>
                        </m:ctrlPr>
                      </m:fPr>
                      <m:num>
                        <m:r>
                          <a:rPr lang="en-US" altLang="zh-CN" sz="3600" b="1" i="1" smtClean="0">
                            <a:solidFill>
                              <a:srgbClr val="FF0000"/>
                            </a:solidFill>
                            <a:latin typeface="Cambria Math" charset="0"/>
                          </a:rPr>
                          <m:t>𝟒</m:t>
                        </m:r>
                        <m:r>
                          <a:rPr lang="zh-CN" altLang="en-US" sz="3600" b="1" i="1" smtClean="0">
                            <a:solidFill>
                              <a:srgbClr val="FF0000"/>
                            </a:solidFill>
                            <a:latin typeface="Cambria Math" charset="0"/>
                          </a:rPr>
                          <m:t>∗</m:t>
                        </m:r>
                        <m:r>
                          <a:rPr lang="en-US" altLang="zh-CN" sz="3600" b="1" i="1" smtClean="0">
                            <a:solidFill>
                              <a:srgbClr val="FF0000"/>
                            </a:solidFill>
                            <a:latin typeface="Cambria Math" charset="0"/>
                          </a:rPr>
                          <m:t>𝟑</m:t>
                        </m:r>
                        <m:r>
                          <a:rPr lang="en-US" altLang="zh-CN" sz="3600" b="1" i="1" smtClean="0">
                            <a:solidFill>
                              <a:srgbClr val="FF0000"/>
                            </a:solidFill>
                            <a:latin typeface="Cambria Math" charset="0"/>
                          </a:rPr>
                          <m:t>+</m:t>
                        </m:r>
                        <m:r>
                          <a:rPr lang="en-US" altLang="zh-CN" sz="3600" b="1" i="1" smtClean="0">
                            <a:solidFill>
                              <a:srgbClr val="FF0000"/>
                            </a:solidFill>
                            <a:latin typeface="Cambria Math" charset="0"/>
                          </a:rPr>
                          <m:t>𝟖</m:t>
                        </m:r>
                        <m:r>
                          <a:rPr lang="zh-CN" altLang="en-US" sz="3600" b="1" i="1" smtClean="0">
                            <a:solidFill>
                              <a:srgbClr val="FF0000"/>
                            </a:solidFill>
                            <a:latin typeface="Cambria Math" charset="0"/>
                          </a:rPr>
                          <m:t>∗</m:t>
                        </m:r>
                        <m:r>
                          <a:rPr lang="en-US" altLang="zh-CN" sz="3600" b="1" i="1" smtClean="0">
                            <a:solidFill>
                              <a:srgbClr val="FF0000"/>
                            </a:solidFill>
                            <a:latin typeface="Cambria Math" charset="0"/>
                          </a:rPr>
                          <m:t>𝟒</m:t>
                        </m:r>
                      </m:num>
                      <m:den>
                        <m:r>
                          <a:rPr lang="en-US" altLang="zh-CN" sz="3600" b="1" i="1" smtClean="0">
                            <a:solidFill>
                              <a:srgbClr val="FF0000"/>
                            </a:solidFill>
                            <a:latin typeface="Cambria Math" charset="0"/>
                          </a:rPr>
                          <m:t>𝟏𝟐</m:t>
                        </m:r>
                      </m:den>
                    </m:f>
                    <m:r>
                      <a:rPr lang="en-US" altLang="zh-CN" sz="3600" b="1" i="1" smtClean="0">
                        <a:solidFill>
                          <a:srgbClr val="FF0000"/>
                        </a:solidFill>
                        <a:latin typeface="Cambria Math" charset="0"/>
                      </a:rPr>
                      <m:t>=</m:t>
                    </m:r>
                    <m:r>
                      <a:rPr lang="en-US" altLang="zh-CN" sz="3600" b="1" i="1" smtClean="0">
                        <a:solidFill>
                          <a:srgbClr val="FF0000"/>
                        </a:solidFill>
                        <a:latin typeface="Cambria Math" charset="0"/>
                      </a:rPr>
                      <m:t>𝟑</m:t>
                    </m:r>
                    <m:r>
                      <a:rPr lang="en-US" altLang="zh-CN" sz="3600" b="1" i="0" smtClean="0">
                        <a:solidFill>
                          <a:srgbClr val="FF0000"/>
                        </a:solidFill>
                        <a:latin typeface="Cambria Math" charset="0"/>
                      </a:rPr>
                      <m:t>.</m:t>
                    </m:r>
                    <m:r>
                      <a:rPr lang="en-US" altLang="zh-CN" sz="3600" b="1" i="0" smtClean="0">
                        <a:solidFill>
                          <a:srgbClr val="FF0000"/>
                        </a:solidFill>
                        <a:latin typeface="Cambria Math" charset="0"/>
                      </a:rPr>
                      <m:t>𝟔𝟕</m:t>
                    </m:r>
                  </m:oMath>
                </a14:m>
                <a:endParaRPr lang="en-US" altLang="zh-CN" sz="3200" dirty="0">
                  <a:solidFill>
                    <a:srgbClr val="FF0000"/>
                  </a:solidFill>
                </a:endParaRPr>
              </a:p>
            </p:txBody>
          </p:sp>
        </mc:Choice>
        <mc:Fallback xmlns="">
          <p:sp>
            <p:nvSpPr>
              <p:cNvPr id="9" name="Text Box 10"/>
              <p:cNvSpPr txBox="1">
                <a:spLocks noRot="1" noChangeAspect="1" noMove="1" noResize="1" noEditPoints="1" noAdjustHandles="1" noChangeArrowheads="1" noChangeShapeType="1" noTextEdit="1"/>
              </p:cNvSpPr>
              <p:nvPr/>
            </p:nvSpPr>
            <p:spPr bwMode="auto">
              <a:xfrm>
                <a:off x="4759445" y="5192028"/>
                <a:ext cx="3501280" cy="889924"/>
              </a:xfrm>
              <a:prstGeom prst="rect">
                <a:avLst/>
              </a:prstGeom>
              <a:blipFill rotWithShape="0">
                <a:blip r:embed="rId7"/>
                <a:stretch>
                  <a:fillRect l="-4181" b="-61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10" name="组 9"/>
          <p:cNvGrpSpPr/>
          <p:nvPr/>
        </p:nvGrpSpPr>
        <p:grpSpPr>
          <a:xfrm>
            <a:off x="2596135" y="3062820"/>
            <a:ext cx="457200" cy="947049"/>
            <a:chOff x="2596135" y="3062820"/>
            <a:chExt cx="457200" cy="947049"/>
          </a:xfrm>
        </p:grpSpPr>
        <p:sp>
          <p:nvSpPr>
            <p:cNvPr id="11"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2"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grpSp>
        <p:nvGrpSpPr>
          <p:cNvPr id="13" name="组 12"/>
          <p:cNvGrpSpPr/>
          <p:nvPr/>
        </p:nvGrpSpPr>
        <p:grpSpPr>
          <a:xfrm>
            <a:off x="4695955" y="3079144"/>
            <a:ext cx="457200" cy="947049"/>
            <a:chOff x="2596135" y="3062820"/>
            <a:chExt cx="457200" cy="947049"/>
          </a:xfrm>
        </p:grpSpPr>
        <p:sp>
          <p:nvSpPr>
            <p:cNvPr id="14"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5"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grpSp>
        <p:nvGrpSpPr>
          <p:cNvPr id="16" name="组 15"/>
          <p:cNvGrpSpPr/>
          <p:nvPr/>
        </p:nvGrpSpPr>
        <p:grpSpPr>
          <a:xfrm>
            <a:off x="6948175" y="3194950"/>
            <a:ext cx="457200" cy="947049"/>
            <a:chOff x="2596135" y="3062820"/>
            <a:chExt cx="457200" cy="947049"/>
          </a:xfrm>
        </p:grpSpPr>
        <p:sp>
          <p:nvSpPr>
            <p:cNvPr id="17"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grpSp>
        <p:nvGrpSpPr>
          <p:cNvPr id="19" name="组 18"/>
          <p:cNvGrpSpPr/>
          <p:nvPr/>
        </p:nvGrpSpPr>
        <p:grpSpPr>
          <a:xfrm>
            <a:off x="9124195" y="3194950"/>
            <a:ext cx="457200" cy="947049"/>
            <a:chOff x="2596135" y="3062820"/>
            <a:chExt cx="457200" cy="947049"/>
          </a:xfrm>
        </p:grpSpPr>
        <p:sp>
          <p:nvSpPr>
            <p:cNvPr id="20" name="Rectangle 34"/>
            <p:cNvSpPr>
              <a:spLocks noChangeArrowheads="1"/>
            </p:cNvSpPr>
            <p:nvPr/>
          </p:nvSpPr>
          <p:spPr bwMode="auto">
            <a:xfrm>
              <a:off x="2596135" y="355266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1" name="Line 56"/>
            <p:cNvSpPr>
              <a:spLocks noChangeShapeType="1"/>
            </p:cNvSpPr>
            <p:nvPr/>
          </p:nvSpPr>
          <p:spPr bwMode="auto">
            <a:xfrm flipH="1">
              <a:off x="2748535" y="3062820"/>
              <a:ext cx="304800" cy="48984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sp>
        <p:nvSpPr>
          <p:cNvPr id="22" name="Rectangle 38"/>
          <p:cNvSpPr>
            <a:spLocks noChangeArrowheads="1"/>
          </p:cNvSpPr>
          <p:nvPr/>
        </p:nvSpPr>
        <p:spPr bwMode="auto">
          <a:xfrm>
            <a:off x="3210047" y="430790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3" name="Line 62"/>
          <p:cNvSpPr>
            <a:spLocks noChangeShapeType="1"/>
          </p:cNvSpPr>
          <p:nvPr/>
        </p:nvSpPr>
        <p:spPr bwMode="auto">
          <a:xfrm flipH="1">
            <a:off x="3401608" y="395304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4" name="Line 69"/>
          <p:cNvSpPr>
            <a:spLocks noChangeShapeType="1"/>
          </p:cNvSpPr>
          <p:nvPr/>
        </p:nvSpPr>
        <p:spPr bwMode="auto">
          <a:xfrm>
            <a:off x="3974169" y="395149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5" name="Rectangle 38"/>
          <p:cNvSpPr>
            <a:spLocks noChangeArrowheads="1"/>
          </p:cNvSpPr>
          <p:nvPr/>
        </p:nvSpPr>
        <p:spPr bwMode="auto">
          <a:xfrm>
            <a:off x="4126569" y="430790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6" name="Rectangle 38"/>
          <p:cNvSpPr>
            <a:spLocks noChangeArrowheads="1"/>
          </p:cNvSpPr>
          <p:nvPr/>
        </p:nvSpPr>
        <p:spPr bwMode="auto">
          <a:xfrm>
            <a:off x="5347967"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7" name="Line 62"/>
          <p:cNvSpPr>
            <a:spLocks noChangeShapeType="1"/>
          </p:cNvSpPr>
          <p:nvPr/>
        </p:nvSpPr>
        <p:spPr bwMode="auto">
          <a:xfrm flipH="1">
            <a:off x="5539528" y="392845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8" name="Line 69"/>
          <p:cNvSpPr>
            <a:spLocks noChangeShapeType="1"/>
          </p:cNvSpPr>
          <p:nvPr/>
        </p:nvSpPr>
        <p:spPr bwMode="auto">
          <a:xfrm>
            <a:off x="6112089" y="392690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9" name="Rectangle 38"/>
          <p:cNvSpPr>
            <a:spLocks noChangeArrowheads="1"/>
          </p:cNvSpPr>
          <p:nvPr/>
        </p:nvSpPr>
        <p:spPr bwMode="auto">
          <a:xfrm>
            <a:off x="6264489"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0" name="Rectangle 38"/>
          <p:cNvSpPr>
            <a:spLocks noChangeArrowheads="1"/>
          </p:cNvSpPr>
          <p:nvPr/>
        </p:nvSpPr>
        <p:spPr bwMode="auto">
          <a:xfrm>
            <a:off x="7496603" y="425872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1" name="Line 62"/>
          <p:cNvSpPr>
            <a:spLocks noChangeShapeType="1"/>
          </p:cNvSpPr>
          <p:nvPr/>
        </p:nvSpPr>
        <p:spPr bwMode="auto">
          <a:xfrm flipH="1">
            <a:off x="7688164" y="390386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2" name="Line 69"/>
          <p:cNvSpPr>
            <a:spLocks noChangeShapeType="1"/>
          </p:cNvSpPr>
          <p:nvPr/>
        </p:nvSpPr>
        <p:spPr bwMode="auto">
          <a:xfrm>
            <a:off x="8260725" y="390231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3" name="Rectangle 38"/>
          <p:cNvSpPr>
            <a:spLocks noChangeArrowheads="1"/>
          </p:cNvSpPr>
          <p:nvPr/>
        </p:nvSpPr>
        <p:spPr bwMode="auto">
          <a:xfrm>
            <a:off x="8413125" y="425872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4" name="Rectangle 38"/>
          <p:cNvSpPr>
            <a:spLocks noChangeArrowheads="1"/>
          </p:cNvSpPr>
          <p:nvPr/>
        </p:nvSpPr>
        <p:spPr bwMode="auto">
          <a:xfrm>
            <a:off x="9658329"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5" name="Line 62"/>
          <p:cNvSpPr>
            <a:spLocks noChangeShapeType="1"/>
          </p:cNvSpPr>
          <p:nvPr/>
        </p:nvSpPr>
        <p:spPr bwMode="auto">
          <a:xfrm flipH="1">
            <a:off x="9849890" y="3928456"/>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6" name="Line 69"/>
          <p:cNvSpPr>
            <a:spLocks noChangeShapeType="1"/>
          </p:cNvSpPr>
          <p:nvPr/>
        </p:nvSpPr>
        <p:spPr bwMode="auto">
          <a:xfrm>
            <a:off x="10422451" y="3926909"/>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37" name="Rectangle 38"/>
          <p:cNvSpPr>
            <a:spLocks noChangeArrowheads="1"/>
          </p:cNvSpPr>
          <p:nvPr/>
        </p:nvSpPr>
        <p:spPr bwMode="auto">
          <a:xfrm>
            <a:off x="10574851" y="4283319"/>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extLst>
      <p:ext uri="{BB962C8B-B14F-4D97-AF65-F5344CB8AC3E}">
        <p14:creationId xmlns:p14="http://schemas.microsoft.com/office/powerpoint/2010/main" val="619036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23"/>
                                        </p:tgtEl>
                                        <p:attrNameLst>
                                          <p:attrName>style.visibility</p:attrName>
                                        </p:attrNameLst>
                                      </p:cBhvr>
                                      <p:to>
                                        <p:strVal val="visible"/>
                                      </p:to>
                                    </p:se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24"/>
                                        </p:tgtEl>
                                        <p:attrNameLst>
                                          <p:attrName>style.visibility</p:attrName>
                                        </p:attrNameLst>
                                      </p:cBhvr>
                                      <p:to>
                                        <p:strVal val="visible"/>
                                      </p:to>
                                    </p:set>
                                  </p:childTnLst>
                                </p:cTn>
                              </p:par>
                            </p:childTnLst>
                          </p:cTn>
                        </p:par>
                        <p:par>
                          <p:cTn id="27" fill="hold">
                            <p:stCondLst>
                              <p:cond delay="2000"/>
                            </p:stCondLst>
                            <p:childTnLst>
                              <p:par>
                                <p:cTn id="28" presetID="2" presetClass="entr" presetSubtype="4"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ppt_x"/>
                                          </p:val>
                                        </p:tav>
                                        <p:tav tm="100000">
                                          <p:val>
                                            <p:strVal val="#ppt_x"/>
                                          </p:val>
                                        </p:tav>
                                      </p:tavLst>
                                    </p:anim>
                                    <p:anim calcmode="lin" valueType="num">
                                      <p:cBhvr additive="base">
                                        <p:cTn id="31" dur="500" fill="hold"/>
                                        <p:tgtEl>
                                          <p:spTgt spid="25"/>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1" presetClass="entr" presetSubtype="0" fill="hold" nodeType="afterEffect">
                                  <p:stCondLst>
                                    <p:cond delay="0"/>
                                  </p:stCondLst>
                                  <p:childTnLst>
                                    <p:set>
                                      <p:cBhvr>
                                        <p:cTn id="34" dur="1" fill="hold">
                                          <p:stCondLst>
                                            <p:cond delay="499"/>
                                          </p:stCondLst>
                                        </p:cTn>
                                        <p:tgtEl>
                                          <p:spTgt spid="27"/>
                                        </p:tgtEl>
                                        <p:attrNameLst>
                                          <p:attrName>style.visibility</p:attrName>
                                        </p:attrNameLst>
                                      </p:cBhvr>
                                      <p:to>
                                        <p:strVal val="visible"/>
                                      </p:to>
                                    </p:set>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ppt_x"/>
                                          </p:val>
                                        </p:tav>
                                        <p:tav tm="100000">
                                          <p:val>
                                            <p:strVal val="#ppt_x"/>
                                          </p:val>
                                        </p:tav>
                                      </p:tavLst>
                                    </p:anim>
                                    <p:anim calcmode="lin" valueType="num">
                                      <p:cBhvr additive="base">
                                        <p:cTn id="39" dur="500" fill="hold"/>
                                        <p:tgtEl>
                                          <p:spTgt spid="26"/>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1" presetClass="entr" presetSubtype="0" fill="hold" nodeType="afterEffect">
                                  <p:stCondLst>
                                    <p:cond delay="0"/>
                                  </p:stCondLst>
                                  <p:childTnLst>
                                    <p:set>
                                      <p:cBhvr>
                                        <p:cTn id="42" dur="1" fill="hold">
                                          <p:stCondLst>
                                            <p:cond delay="499"/>
                                          </p:stCondLst>
                                        </p:cTn>
                                        <p:tgtEl>
                                          <p:spTgt spid="28"/>
                                        </p:tgtEl>
                                        <p:attrNameLst>
                                          <p:attrName>style.visibility</p:attrName>
                                        </p:attrNameLst>
                                      </p:cBhvr>
                                      <p:to>
                                        <p:strVal val="visible"/>
                                      </p:to>
                                    </p:set>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ppt_x"/>
                                          </p:val>
                                        </p:tav>
                                        <p:tav tm="100000">
                                          <p:val>
                                            <p:strVal val="#ppt_x"/>
                                          </p:val>
                                        </p:tav>
                                      </p:tavLst>
                                    </p:anim>
                                    <p:anim calcmode="lin" valueType="num">
                                      <p:cBhvr additive="base">
                                        <p:cTn id="47" dur="500" fill="hold"/>
                                        <p:tgtEl>
                                          <p:spTgt spid="29"/>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499"/>
                                          </p:stCondLst>
                                        </p:cTn>
                                        <p:tgtEl>
                                          <p:spTgt spid="31"/>
                                        </p:tgtEl>
                                        <p:attrNameLst>
                                          <p:attrName>style.visibility</p:attrName>
                                        </p:attrNameLst>
                                      </p:cBhvr>
                                      <p:to>
                                        <p:strVal val="visible"/>
                                      </p:to>
                                    </p:set>
                                  </p:childTnLst>
                                </p:cTn>
                              </p:par>
                            </p:childTnLst>
                          </p:cTn>
                        </p:par>
                        <p:par>
                          <p:cTn id="51" fill="hold">
                            <p:stCondLst>
                              <p:cond delay="5000"/>
                            </p:stCondLst>
                            <p:childTnLst>
                              <p:par>
                                <p:cTn id="52" presetID="2" presetClass="entr" presetSubtype="4"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ppt_x"/>
                                          </p:val>
                                        </p:tav>
                                        <p:tav tm="100000">
                                          <p:val>
                                            <p:strVal val="#ppt_x"/>
                                          </p:val>
                                        </p:tav>
                                      </p:tavLst>
                                    </p:anim>
                                    <p:anim calcmode="lin" valueType="num">
                                      <p:cBhvr additive="base">
                                        <p:cTn id="55" dur="500" fill="hold"/>
                                        <p:tgtEl>
                                          <p:spTgt spid="30"/>
                                        </p:tgtEl>
                                        <p:attrNameLst>
                                          <p:attrName>ppt_y</p:attrName>
                                        </p:attrNameLst>
                                      </p:cBhvr>
                                      <p:tavLst>
                                        <p:tav tm="0">
                                          <p:val>
                                            <p:strVal val="1+#ppt_h/2"/>
                                          </p:val>
                                        </p:tav>
                                        <p:tav tm="100000">
                                          <p:val>
                                            <p:strVal val="#ppt_y"/>
                                          </p:val>
                                        </p:tav>
                                      </p:tavLst>
                                    </p:anim>
                                  </p:childTnLst>
                                </p:cTn>
                              </p:par>
                            </p:childTnLst>
                          </p:cTn>
                        </p:par>
                        <p:par>
                          <p:cTn id="56" fill="hold">
                            <p:stCondLst>
                              <p:cond delay="5500"/>
                            </p:stCondLst>
                            <p:childTnLst>
                              <p:par>
                                <p:cTn id="57" presetID="1" presetClass="entr" presetSubtype="0" fill="hold" nodeType="afterEffect">
                                  <p:stCondLst>
                                    <p:cond delay="0"/>
                                  </p:stCondLst>
                                  <p:childTnLst>
                                    <p:set>
                                      <p:cBhvr>
                                        <p:cTn id="58" dur="1" fill="hold">
                                          <p:stCondLst>
                                            <p:cond delay="499"/>
                                          </p:stCondLst>
                                        </p:cTn>
                                        <p:tgtEl>
                                          <p:spTgt spid="32"/>
                                        </p:tgtEl>
                                        <p:attrNameLst>
                                          <p:attrName>style.visibility</p:attrName>
                                        </p:attrNameLst>
                                      </p:cBhvr>
                                      <p:to>
                                        <p:strVal val="visible"/>
                                      </p:to>
                                    </p:set>
                                  </p:childTnLst>
                                </p:cTn>
                              </p:par>
                            </p:childTnLst>
                          </p:cTn>
                        </p:par>
                        <p:par>
                          <p:cTn id="59" fill="hold">
                            <p:stCondLst>
                              <p:cond delay="6000"/>
                            </p:stCondLst>
                            <p:childTnLst>
                              <p:par>
                                <p:cTn id="60" presetID="2" presetClass="entr" presetSubtype="4" fill="hold" grpId="0" nodeType="after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ppt_x"/>
                                          </p:val>
                                        </p:tav>
                                        <p:tav tm="100000">
                                          <p:val>
                                            <p:strVal val="#ppt_x"/>
                                          </p:val>
                                        </p:tav>
                                      </p:tavLst>
                                    </p:anim>
                                    <p:anim calcmode="lin" valueType="num">
                                      <p:cBhvr additive="base">
                                        <p:cTn id="63" dur="500" fill="hold"/>
                                        <p:tgtEl>
                                          <p:spTgt spid="33"/>
                                        </p:tgtEl>
                                        <p:attrNameLst>
                                          <p:attrName>ppt_y</p:attrName>
                                        </p:attrNameLst>
                                      </p:cBhvr>
                                      <p:tavLst>
                                        <p:tav tm="0">
                                          <p:val>
                                            <p:strVal val="1+#ppt_h/2"/>
                                          </p:val>
                                        </p:tav>
                                        <p:tav tm="100000">
                                          <p:val>
                                            <p:strVal val="#ppt_y"/>
                                          </p:val>
                                        </p:tav>
                                      </p:tavLst>
                                    </p:anim>
                                  </p:childTnLst>
                                </p:cTn>
                              </p:par>
                            </p:childTnLst>
                          </p:cTn>
                        </p:par>
                        <p:par>
                          <p:cTn id="64" fill="hold">
                            <p:stCondLst>
                              <p:cond delay="6500"/>
                            </p:stCondLst>
                            <p:childTnLst>
                              <p:par>
                                <p:cTn id="65" presetID="1" presetClass="entr" presetSubtype="0" fill="hold" nodeType="afterEffect">
                                  <p:stCondLst>
                                    <p:cond delay="0"/>
                                  </p:stCondLst>
                                  <p:childTnLst>
                                    <p:set>
                                      <p:cBhvr>
                                        <p:cTn id="66" dur="1" fill="hold">
                                          <p:stCondLst>
                                            <p:cond delay="499"/>
                                          </p:stCondLst>
                                        </p:cTn>
                                        <p:tgtEl>
                                          <p:spTgt spid="35"/>
                                        </p:tgtEl>
                                        <p:attrNameLst>
                                          <p:attrName>style.visibility</p:attrName>
                                        </p:attrNameLst>
                                      </p:cBhvr>
                                      <p:to>
                                        <p:strVal val="visible"/>
                                      </p:to>
                                    </p:set>
                                  </p:childTnLst>
                                </p:cTn>
                              </p:par>
                            </p:childTnLst>
                          </p:cTn>
                        </p:par>
                        <p:par>
                          <p:cTn id="67" fill="hold">
                            <p:stCondLst>
                              <p:cond delay="7000"/>
                            </p:stCondLst>
                            <p:childTnLst>
                              <p:par>
                                <p:cTn id="68" presetID="2" presetClass="entr" presetSubtype="4"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ppt_x"/>
                                          </p:val>
                                        </p:tav>
                                        <p:tav tm="100000">
                                          <p:val>
                                            <p:strVal val="#ppt_x"/>
                                          </p:val>
                                        </p:tav>
                                      </p:tavLst>
                                    </p:anim>
                                    <p:anim calcmode="lin" valueType="num">
                                      <p:cBhvr additive="base">
                                        <p:cTn id="71" dur="500" fill="hold"/>
                                        <p:tgtEl>
                                          <p:spTgt spid="34"/>
                                        </p:tgtEl>
                                        <p:attrNameLst>
                                          <p:attrName>ppt_y</p:attrName>
                                        </p:attrNameLst>
                                      </p:cBhvr>
                                      <p:tavLst>
                                        <p:tav tm="0">
                                          <p:val>
                                            <p:strVal val="1+#ppt_h/2"/>
                                          </p:val>
                                        </p:tav>
                                        <p:tav tm="100000">
                                          <p:val>
                                            <p:strVal val="#ppt_y"/>
                                          </p:val>
                                        </p:tav>
                                      </p:tavLst>
                                    </p:anim>
                                  </p:childTnLst>
                                </p:cTn>
                              </p:par>
                            </p:childTnLst>
                          </p:cTn>
                        </p:par>
                        <p:par>
                          <p:cTn id="72" fill="hold">
                            <p:stCondLst>
                              <p:cond delay="7500"/>
                            </p:stCondLst>
                            <p:childTnLst>
                              <p:par>
                                <p:cTn id="73" presetID="1" presetClass="entr" presetSubtype="0" fill="hold" nodeType="afterEffect">
                                  <p:stCondLst>
                                    <p:cond delay="0"/>
                                  </p:stCondLst>
                                  <p:childTnLst>
                                    <p:set>
                                      <p:cBhvr>
                                        <p:cTn id="74" dur="1" fill="hold">
                                          <p:stCondLst>
                                            <p:cond delay="499"/>
                                          </p:stCondLst>
                                        </p:cTn>
                                        <p:tgtEl>
                                          <p:spTgt spid="36"/>
                                        </p:tgtEl>
                                        <p:attrNameLst>
                                          <p:attrName>style.visibility</p:attrName>
                                        </p:attrNameLst>
                                      </p:cBhvr>
                                      <p:to>
                                        <p:strVal val="visible"/>
                                      </p:to>
                                    </p:set>
                                  </p:childTnLst>
                                </p:cTn>
                              </p:par>
                            </p:childTnLst>
                          </p:cTn>
                        </p:par>
                        <p:par>
                          <p:cTn id="75" fill="hold">
                            <p:stCondLst>
                              <p:cond delay="8000"/>
                            </p:stCondLst>
                            <p:childTnLst>
                              <p:par>
                                <p:cTn id="76" presetID="2" presetClass="entr" presetSubtype="4"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fill="hold"/>
                                        <p:tgtEl>
                                          <p:spTgt spid="37"/>
                                        </p:tgtEl>
                                        <p:attrNameLst>
                                          <p:attrName>ppt_x</p:attrName>
                                        </p:attrNameLst>
                                      </p:cBhvr>
                                      <p:tavLst>
                                        <p:tav tm="0">
                                          <p:val>
                                            <p:strVal val="#ppt_x"/>
                                          </p:val>
                                        </p:tav>
                                        <p:tav tm="100000">
                                          <p:val>
                                            <p:strVal val="#ppt_x"/>
                                          </p:val>
                                        </p:tav>
                                      </p:tavLst>
                                    </p:anim>
                                    <p:anim calcmode="lin" valueType="num">
                                      <p:cBhvr additive="base">
                                        <p:cTn id="7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utoUpdateAnimBg="0"/>
      <p:bldP spid="22" grpId="0" animBg="1"/>
      <p:bldP spid="25" grpId="0" animBg="1"/>
      <p:bldP spid="26" grpId="0" animBg="1"/>
      <p:bldP spid="29" grpId="0" animBg="1"/>
      <p:bldP spid="30" grpId="0" animBg="1"/>
      <p:bldP spid="33" grpId="0" animBg="1"/>
      <p:bldP spid="34" grpId="0" animBg="1"/>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sp>
        <p:nvSpPr>
          <p:cNvPr id="22" name="矩形 21"/>
          <p:cNvSpPr/>
          <p:nvPr/>
        </p:nvSpPr>
        <p:spPr>
          <a:xfrm>
            <a:off x="934385" y="1149938"/>
            <a:ext cx="10278257" cy="1384995"/>
          </a:xfrm>
          <a:prstGeom prst="rect">
            <a:avLst/>
          </a:prstGeom>
        </p:spPr>
        <p:txBody>
          <a:bodyPr wrap="square">
            <a:spAutoFit/>
          </a:bodyPr>
          <a:lstStyle/>
          <a:p>
            <a:r>
              <a:rPr lang="zh-CN" altLang="en-US" sz="2800" b="1" dirty="0">
                <a:solidFill>
                  <a:schemeClr val="tx2">
                    <a:lumMod val="75000"/>
                  </a:schemeClr>
                </a:solidFill>
                <a:latin typeface="SimSun" charset="-122"/>
                <a:ea typeface="SimSun" charset="-122"/>
                <a:cs typeface="SimSun" charset="-122"/>
              </a:rPr>
              <a:t>当</a:t>
            </a:r>
            <a:r>
              <a:rPr lang="en-US" altLang="zh-CN" sz="2800" b="1" dirty="0">
                <a:solidFill>
                  <a:srgbClr val="FF0000"/>
                </a:solidFill>
                <a:latin typeface="SimSun" charset="-122"/>
                <a:ea typeface="SimSun" charset="-122"/>
                <a:cs typeface="SimSun" charset="-122"/>
              </a:rPr>
              <a:t>n</a:t>
            </a:r>
            <a:r>
              <a:rPr lang="zh-CN" altLang="en-US" sz="2800" b="1" dirty="0">
                <a:solidFill>
                  <a:srgbClr val="FF0000"/>
                </a:solidFill>
                <a:latin typeface="SimSun" charset="-122"/>
                <a:ea typeface="SimSun" charset="-122"/>
                <a:cs typeface="SimSun" charset="-122"/>
              </a:rPr>
              <a:t>比较大</a:t>
            </a:r>
            <a:r>
              <a:rPr lang="zh-CN" altLang="en-US" sz="2800" b="1" dirty="0">
                <a:solidFill>
                  <a:schemeClr val="tx2">
                    <a:lumMod val="75000"/>
                  </a:schemeClr>
                </a:solidFill>
                <a:latin typeface="SimSun" charset="-122"/>
                <a:ea typeface="SimSun" charset="-122"/>
                <a:cs typeface="SimSun" charset="-122"/>
              </a:rPr>
              <a:t>时，将判定树</a:t>
            </a:r>
            <a:r>
              <a:rPr lang="zh-CN" altLang="en-US" sz="2800" b="1" dirty="0" smtClean="0">
                <a:solidFill>
                  <a:schemeClr val="tx2">
                    <a:lumMod val="75000"/>
                  </a:schemeClr>
                </a:solidFill>
                <a:latin typeface="SimSun" charset="-122"/>
                <a:ea typeface="SimSun" charset="-122"/>
                <a:cs typeface="SimSun" charset="-122"/>
              </a:rPr>
              <a:t>看成结点为</a:t>
            </a:r>
            <a:r>
              <a:rPr lang="en-US" altLang="zh-CN" sz="2800" b="1" dirty="0" smtClean="0">
                <a:solidFill>
                  <a:srgbClr val="FF0000"/>
                </a:solidFill>
                <a:latin typeface="SimSun" charset="-122"/>
                <a:ea typeface="SimSun" charset="-122"/>
                <a:cs typeface="SimSun" charset="-122"/>
              </a:rPr>
              <a:t>n=2</a:t>
            </a:r>
            <a:r>
              <a:rPr lang="en-US" altLang="zh-CN" sz="2800" b="1" baseline="30000" dirty="0" smtClean="0">
                <a:solidFill>
                  <a:srgbClr val="FF0000"/>
                </a:solidFill>
                <a:latin typeface="SimSun" charset="-122"/>
                <a:ea typeface="SimSun" charset="-122"/>
                <a:cs typeface="SimSun" charset="-122"/>
              </a:rPr>
              <a:t>h</a:t>
            </a:r>
            <a:r>
              <a:rPr lang="en-US" altLang="zh-CN" sz="2800" b="1" dirty="0" smtClean="0">
                <a:solidFill>
                  <a:srgbClr val="FF0000"/>
                </a:solidFill>
                <a:latin typeface="SimSun" charset="-122"/>
                <a:ea typeface="SimSun" charset="-122"/>
                <a:cs typeface="SimSun" charset="-122"/>
              </a:rPr>
              <a:t>-1</a:t>
            </a:r>
            <a:r>
              <a:rPr lang="zh-CN" altLang="en-US" sz="2800" b="1" dirty="0">
                <a:solidFill>
                  <a:schemeClr val="tx2">
                    <a:lumMod val="75000"/>
                  </a:schemeClr>
                </a:solidFill>
                <a:latin typeface="SimSun" charset="-122"/>
                <a:ea typeface="SimSun" charset="-122"/>
                <a:cs typeface="SimSun" charset="-122"/>
              </a:rPr>
              <a:t>、高度为 </a:t>
            </a:r>
            <a:r>
              <a:rPr lang="en-US" altLang="zh-CN" sz="2800" b="1" dirty="0">
                <a:solidFill>
                  <a:schemeClr val="tx2">
                    <a:lumMod val="75000"/>
                  </a:schemeClr>
                </a:solidFill>
                <a:latin typeface="SimSun" charset="-122"/>
                <a:ea typeface="SimSun" charset="-122"/>
                <a:cs typeface="SimSun" charset="-122"/>
              </a:rPr>
              <a:t>h=log</a:t>
            </a:r>
            <a:r>
              <a:rPr lang="en-US" altLang="zh-CN" sz="2800" b="1" baseline="-25000" dirty="0">
                <a:solidFill>
                  <a:schemeClr val="tx2">
                    <a:lumMod val="75000"/>
                  </a:schemeClr>
                </a:solidFill>
                <a:latin typeface="SimSun" charset="-122"/>
                <a:ea typeface="SimSun" charset="-122"/>
                <a:cs typeface="SimSun" charset="-122"/>
              </a:rPr>
              <a:t>2</a:t>
            </a:r>
            <a:r>
              <a:rPr lang="en-US" altLang="zh-CN" sz="2800" b="1" dirty="0">
                <a:solidFill>
                  <a:schemeClr val="tx2">
                    <a:lumMod val="75000"/>
                  </a:schemeClr>
                </a:solidFill>
                <a:latin typeface="SimSun" charset="-122"/>
                <a:ea typeface="SimSun" charset="-122"/>
                <a:cs typeface="SimSun" charset="-122"/>
              </a:rPr>
              <a:t> (n+1)</a:t>
            </a:r>
            <a:r>
              <a:rPr lang="zh-CN" altLang="en-US" sz="2800" b="1" dirty="0">
                <a:solidFill>
                  <a:schemeClr val="tx2">
                    <a:lumMod val="75000"/>
                  </a:schemeClr>
                </a:solidFill>
                <a:latin typeface="SimSun" charset="-122"/>
                <a:ea typeface="SimSun" charset="-122"/>
                <a:cs typeface="SimSun" charset="-122"/>
              </a:rPr>
              <a:t>的满二叉</a:t>
            </a:r>
            <a:r>
              <a:rPr lang="zh-CN" altLang="en-US" sz="2800" b="1" dirty="0" smtClean="0">
                <a:solidFill>
                  <a:schemeClr val="tx2">
                    <a:lumMod val="75000"/>
                  </a:schemeClr>
                </a:solidFill>
                <a:latin typeface="SimSun" charset="-122"/>
                <a:ea typeface="SimSun" charset="-122"/>
                <a:cs typeface="SimSun" charset="-122"/>
              </a:rPr>
              <a:t>树。</a:t>
            </a:r>
            <a:r>
              <a:rPr lang="zh-CN" altLang="en-US" sz="2800" b="1" dirty="0">
                <a:solidFill>
                  <a:schemeClr val="tx2">
                    <a:lumMod val="75000"/>
                  </a:schemeClr>
                </a:solidFill>
                <a:latin typeface="SimSun" charset="-122"/>
                <a:ea typeface="SimSun" charset="-122"/>
                <a:cs typeface="SimSun" charset="-122"/>
              </a:rPr>
              <a:t>树中</a:t>
            </a:r>
            <a:r>
              <a:rPr lang="zh-CN" altLang="en-US" sz="2800" b="1" dirty="0">
                <a:solidFill>
                  <a:srgbClr val="FF0000"/>
                </a:solidFill>
                <a:latin typeface="SimSun" charset="-122"/>
                <a:ea typeface="SimSun" charset="-122"/>
                <a:cs typeface="SimSun" charset="-122"/>
              </a:rPr>
              <a:t>第</a:t>
            </a:r>
            <a:r>
              <a:rPr lang="en-US" altLang="zh-CN" sz="2800" b="1" dirty="0" err="1">
                <a:solidFill>
                  <a:srgbClr val="FF0000"/>
                </a:solidFill>
                <a:latin typeface="SimSun" charset="-122"/>
                <a:ea typeface="SimSun" charset="-122"/>
                <a:cs typeface="SimSun" charset="-122"/>
              </a:rPr>
              <a:t>i</a:t>
            </a:r>
            <a:r>
              <a:rPr lang="zh-CN" altLang="en-US" sz="2800" b="1" dirty="0">
                <a:solidFill>
                  <a:srgbClr val="FF0000"/>
                </a:solidFill>
                <a:latin typeface="SimSun" charset="-122"/>
                <a:ea typeface="SimSun" charset="-122"/>
                <a:cs typeface="SimSun" charset="-122"/>
              </a:rPr>
              <a:t>层</a:t>
            </a:r>
            <a:r>
              <a:rPr lang="zh-CN" altLang="en-US" sz="2800" b="1" dirty="0">
                <a:solidFill>
                  <a:schemeClr val="tx2">
                    <a:lumMod val="75000"/>
                  </a:schemeClr>
                </a:solidFill>
                <a:latin typeface="SimSun" charset="-122"/>
                <a:ea typeface="SimSun" charset="-122"/>
                <a:cs typeface="SimSun" charset="-122"/>
              </a:rPr>
              <a:t>上</a:t>
            </a:r>
            <a:r>
              <a:rPr lang="zh-CN" altLang="en-US" sz="2800" b="1" dirty="0" smtClean="0">
                <a:solidFill>
                  <a:schemeClr val="tx2">
                    <a:lumMod val="75000"/>
                  </a:schemeClr>
                </a:solidFill>
                <a:latin typeface="SimSun" charset="-122"/>
                <a:ea typeface="SimSun" charset="-122"/>
                <a:cs typeface="SimSun" charset="-122"/>
              </a:rPr>
              <a:t>的即结点个数</a:t>
            </a:r>
            <a:r>
              <a:rPr lang="zh-CN" altLang="en-US" sz="2800" b="1" dirty="0">
                <a:solidFill>
                  <a:schemeClr val="tx2">
                    <a:lumMod val="75000"/>
                  </a:schemeClr>
                </a:solidFill>
                <a:latin typeface="SimSun" charset="-122"/>
                <a:ea typeface="SimSun" charset="-122"/>
                <a:cs typeface="SimSun" charset="-122"/>
              </a:rPr>
              <a:t>为</a:t>
            </a:r>
            <a:r>
              <a:rPr lang="en-US" altLang="zh-CN" sz="2800" b="1" dirty="0" smtClean="0">
                <a:solidFill>
                  <a:srgbClr val="FF0000"/>
                </a:solidFill>
                <a:latin typeface="SimSun" charset="-122"/>
                <a:ea typeface="SimSun" charset="-122"/>
                <a:cs typeface="SimSun" charset="-122"/>
              </a:rPr>
              <a:t>2</a:t>
            </a:r>
            <a:r>
              <a:rPr lang="en-US" altLang="zh-CN" sz="2800" b="1" baseline="30000" dirty="0" smtClean="0">
                <a:solidFill>
                  <a:srgbClr val="FF0000"/>
                </a:solidFill>
                <a:latin typeface="SimSun" charset="-122"/>
                <a:ea typeface="SimSun" charset="-122"/>
                <a:cs typeface="SimSun" charset="-122"/>
              </a:rPr>
              <a:t>i-1</a:t>
            </a:r>
            <a:r>
              <a:rPr lang="zh-CN" altLang="en-US" sz="2800" b="1" dirty="0">
                <a:solidFill>
                  <a:schemeClr val="tx2">
                    <a:lumMod val="75000"/>
                  </a:schemeClr>
                </a:solidFill>
                <a:latin typeface="SimSun" charset="-122"/>
                <a:ea typeface="SimSun" charset="-122"/>
                <a:cs typeface="SimSun" charset="-122"/>
              </a:rPr>
              <a:t>，查找该层上的每个记录需要进行</a:t>
            </a:r>
            <a:r>
              <a:rPr lang="en-US" altLang="zh-CN" sz="2800" b="1" dirty="0" err="1">
                <a:solidFill>
                  <a:srgbClr val="FF0000"/>
                </a:solidFill>
                <a:latin typeface="SimSun" charset="-122"/>
                <a:ea typeface="SimSun" charset="-122"/>
                <a:cs typeface="SimSun" charset="-122"/>
              </a:rPr>
              <a:t>i</a:t>
            </a:r>
            <a:r>
              <a:rPr lang="zh-CN" altLang="en-US" sz="2800" b="1" dirty="0">
                <a:solidFill>
                  <a:srgbClr val="FF0000"/>
                </a:solidFill>
                <a:latin typeface="SimSun" charset="-122"/>
                <a:ea typeface="SimSun" charset="-122"/>
                <a:cs typeface="SimSun" charset="-122"/>
              </a:rPr>
              <a:t>次比较</a:t>
            </a:r>
            <a:r>
              <a:rPr lang="zh-CN" altLang="en-US" sz="2800" b="1" dirty="0">
                <a:solidFill>
                  <a:schemeClr val="tx2">
                    <a:lumMod val="75000"/>
                  </a:schemeClr>
                </a:solidFill>
                <a:latin typeface="SimSun" charset="-122"/>
                <a:ea typeface="SimSun" charset="-122"/>
                <a:cs typeface="SimSun" charset="-122"/>
              </a:rPr>
              <a:t>。</a:t>
            </a:r>
          </a:p>
        </p:txBody>
      </p:sp>
      <p:graphicFrame>
        <p:nvGraphicFramePr>
          <p:cNvPr id="23" name="Object 3" descr="蓝色砂纸"/>
          <p:cNvGraphicFramePr>
            <a:graphicFrameLocks noChangeAspect="1"/>
          </p:cNvGraphicFramePr>
          <p:nvPr>
            <p:extLst>
              <p:ext uri="{D42A27DB-BD31-4B8C-83A1-F6EECF244321}">
                <p14:modId xmlns:p14="http://schemas.microsoft.com/office/powerpoint/2010/main" val="1204736626"/>
              </p:ext>
            </p:extLst>
          </p:nvPr>
        </p:nvGraphicFramePr>
        <p:xfrm>
          <a:off x="1820473" y="3463289"/>
          <a:ext cx="5201230" cy="1177637"/>
        </p:xfrm>
        <a:graphic>
          <a:graphicData uri="http://schemas.openxmlformats.org/presentationml/2006/ole">
            <mc:AlternateContent xmlns:mc="http://schemas.openxmlformats.org/markup-compatibility/2006">
              <mc:Choice xmlns:v="urn:schemas-microsoft-com:vml" Requires="v">
                <p:oleObj spid="_x0000_s82296" name="Equation" r:id="rId3" imgW="1828800" imgH="444500" progId="Equation.3">
                  <p:embed/>
                </p:oleObj>
              </mc:Choice>
              <mc:Fallback>
                <p:oleObj name="Equation" r:id="rId3" imgW="18288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473" y="3463289"/>
                        <a:ext cx="5201230" cy="1177637"/>
                      </a:xfrm>
                      <a:prstGeom prst="rect">
                        <a:avLst/>
                      </a:prstGeom>
                      <a:noFill/>
                      <a:ln>
                        <a:noFill/>
                      </a:ln>
                      <a:effectLst/>
                    </p:spPr>
                  </p:pic>
                </p:oleObj>
              </mc:Fallback>
            </mc:AlternateContent>
          </a:graphicData>
        </a:graphic>
      </p:graphicFrame>
      <p:graphicFrame>
        <p:nvGraphicFramePr>
          <p:cNvPr id="24" name="Object 4" descr="蓝色砂纸"/>
          <p:cNvGraphicFramePr>
            <a:graphicFrameLocks noChangeAspect="1"/>
          </p:cNvGraphicFramePr>
          <p:nvPr>
            <p:extLst>
              <p:ext uri="{D42A27DB-BD31-4B8C-83A1-F6EECF244321}">
                <p14:modId xmlns:p14="http://schemas.microsoft.com/office/powerpoint/2010/main" val="1532649266"/>
              </p:ext>
            </p:extLst>
          </p:nvPr>
        </p:nvGraphicFramePr>
        <p:xfrm>
          <a:off x="2807869" y="4641413"/>
          <a:ext cx="6575139" cy="973186"/>
        </p:xfrm>
        <a:graphic>
          <a:graphicData uri="http://schemas.openxmlformats.org/presentationml/2006/ole">
            <mc:AlternateContent xmlns:mc="http://schemas.openxmlformats.org/markup-compatibility/2006">
              <mc:Choice xmlns:v="urn:schemas-microsoft-com:vml" Requires="v">
                <p:oleObj spid="_x0000_s82297" name="Equation" r:id="rId5" imgW="2247900" imgH="393700" progId="Equation.DSMT4">
                  <p:embed/>
                </p:oleObj>
              </mc:Choice>
              <mc:Fallback>
                <p:oleObj name="Equation" r:id="rId5" imgW="22479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7869" y="4641413"/>
                        <a:ext cx="6575139" cy="973186"/>
                      </a:xfrm>
                      <a:prstGeom prst="rect">
                        <a:avLst/>
                      </a:prstGeom>
                      <a:noFill/>
                      <a:ln>
                        <a:noFill/>
                      </a:ln>
                      <a:effectLst/>
                    </p:spPr>
                  </p:pic>
                </p:oleObj>
              </mc:Fallback>
            </mc:AlternateContent>
          </a:graphicData>
        </a:graphic>
      </p:graphicFrame>
      <p:sp>
        <p:nvSpPr>
          <p:cNvPr id="25" name="Text Box 3"/>
          <p:cNvSpPr txBox="1">
            <a:spLocks noChangeArrowheads="1"/>
          </p:cNvSpPr>
          <p:nvPr/>
        </p:nvSpPr>
        <p:spPr bwMode="auto">
          <a:xfrm>
            <a:off x="1396717" y="2878514"/>
            <a:ext cx="46987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dirty="0">
                <a:solidFill>
                  <a:srgbClr val="FF0000"/>
                </a:solidFill>
                <a:latin typeface="SimSun" charset="-122"/>
                <a:ea typeface="SimSun" charset="-122"/>
                <a:cs typeface="SimSun" charset="-122"/>
              </a:rPr>
              <a:t>折半查找</a:t>
            </a:r>
            <a:r>
              <a:rPr lang="zh-CN" altLang="en-US" sz="3200" dirty="0">
                <a:latin typeface="SimSun" charset="-122"/>
                <a:ea typeface="SimSun" charset="-122"/>
                <a:cs typeface="SimSun" charset="-122"/>
              </a:rPr>
              <a:t>的平均查找长度</a:t>
            </a:r>
            <a:endParaRPr lang="zh-CN" altLang="en-US" sz="1400" dirty="0">
              <a:latin typeface="SimSun" charset="-122"/>
              <a:ea typeface="SimSun" charset="-122"/>
              <a:cs typeface="SimSun" charset="-122"/>
            </a:endParaRPr>
          </a:p>
        </p:txBody>
      </p:sp>
    </p:spTree>
    <p:extLst>
      <p:ext uri="{BB962C8B-B14F-4D97-AF65-F5344CB8AC3E}">
        <p14:creationId xmlns:p14="http://schemas.microsoft.com/office/powerpoint/2010/main" val="624255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1000" fill="hold"/>
                                        <p:tgtEl>
                                          <p:spTgt spid="24"/>
                                        </p:tgtEl>
                                        <p:attrNameLst>
                                          <p:attrName>ppt_w</p:attrName>
                                        </p:attrNameLst>
                                      </p:cBhvr>
                                      <p:tavLst>
                                        <p:tav tm="0">
                                          <p:val>
                                            <p:fltVal val="0"/>
                                          </p:val>
                                        </p:tav>
                                        <p:tav tm="100000">
                                          <p:val>
                                            <p:strVal val="#ppt_w"/>
                                          </p:val>
                                        </p:tav>
                                      </p:tavLst>
                                    </p:anim>
                                    <p:anim calcmode="lin" valueType="num">
                                      <p:cBhvr>
                                        <p:cTn id="16" dur="1000" fill="hold"/>
                                        <p:tgtEl>
                                          <p:spTgt spid="24"/>
                                        </p:tgtEl>
                                        <p:attrNameLst>
                                          <p:attrName>ppt_h</p:attrName>
                                        </p:attrNameLst>
                                      </p:cBhvr>
                                      <p:tavLst>
                                        <p:tav tm="0">
                                          <p:val>
                                            <p:fltVal val="0"/>
                                          </p:val>
                                        </p:tav>
                                        <p:tav tm="100000">
                                          <p:val>
                                            <p:strVal val="#ppt_h"/>
                                          </p:val>
                                        </p:tav>
                                      </p:tavLst>
                                    </p:anim>
                                    <p:anim calcmode="lin" valueType="num">
                                      <p:cBhvr>
                                        <p:cTn id="17"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0-#ppt_w/2"/>
                                          </p:val>
                                        </p:tav>
                                        <p:tav tm="100000">
                                          <p:val>
                                            <p:strVal val="#ppt_x"/>
                                          </p:val>
                                        </p:tav>
                                      </p:tavLst>
                                    </p:anim>
                                    <p:anim calcmode="lin" valueType="num">
                                      <p:cBhvr additive="base">
                                        <p:cTn id="23"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1"/>
          <p:cNvSpPr txBox="1">
            <a:spLocks noChangeArrowheads="1"/>
          </p:cNvSpPr>
          <p:nvPr/>
        </p:nvSpPr>
        <p:spPr>
          <a:xfrm>
            <a:off x="1426441" y="370398"/>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.2</a:t>
            </a:r>
            <a:r>
              <a:rPr lang="zh-CN" altLang="en-US" kern="0"/>
              <a:t> 有序表的查找</a:t>
            </a:r>
          </a:p>
        </p:txBody>
      </p:sp>
      <p:sp>
        <p:nvSpPr>
          <p:cNvPr id="11" name="Text Box 4"/>
          <p:cNvSpPr txBox="1">
            <a:spLocks noChangeArrowheads="1"/>
          </p:cNvSpPr>
          <p:nvPr/>
        </p:nvSpPr>
        <p:spPr bwMode="auto">
          <a:xfrm>
            <a:off x="1426441" y="4362683"/>
            <a:ext cx="8147050" cy="195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5000"/>
              </a:lnSpc>
              <a:defRPr/>
            </a:pPr>
            <a:r>
              <a:rPr lang="en-US" altLang="zh-CN" sz="4400" dirty="0">
                <a:solidFill>
                  <a:schemeClr val="accent2"/>
                </a:solidFill>
                <a:ea typeface="楷体_GB2312" charset="0"/>
              </a:rPr>
              <a:t>      </a:t>
            </a:r>
            <a:r>
              <a:rPr lang="zh-CN" altLang="en-US" sz="2800" dirty="0">
                <a:latin typeface="SimSun" charset="-122"/>
                <a:ea typeface="SimSun" charset="-122"/>
                <a:cs typeface="SimSun" charset="-122"/>
              </a:rPr>
              <a:t>可见，</a:t>
            </a:r>
            <a:r>
              <a:rPr lang="zh-CN" altLang="en-US" sz="2800" dirty="0">
                <a:solidFill>
                  <a:srgbClr val="FF0000"/>
                </a:solidFill>
                <a:latin typeface="SimSun" charset="-122"/>
                <a:ea typeface="SimSun" charset="-122"/>
                <a:cs typeface="SimSun" charset="-122"/>
              </a:rPr>
              <a:t>折半查找的效率比顺序查找高</a:t>
            </a:r>
            <a:r>
              <a:rPr lang="zh-CN" altLang="en-US" sz="2800" dirty="0">
                <a:latin typeface="SimSun" charset="-122"/>
                <a:ea typeface="SimSun" charset="-122"/>
                <a:cs typeface="SimSun" charset="-122"/>
              </a:rPr>
              <a:t>，但是，折半查找</a:t>
            </a:r>
            <a:r>
              <a:rPr lang="zh-CN" altLang="en-US" sz="2800" dirty="0">
                <a:solidFill>
                  <a:srgbClr val="FF0000"/>
                </a:solidFill>
                <a:latin typeface="SimSun" charset="-122"/>
                <a:ea typeface="SimSun" charset="-122"/>
                <a:cs typeface="SimSun" charset="-122"/>
              </a:rPr>
              <a:t>只适用于有序表</a:t>
            </a:r>
            <a:r>
              <a:rPr lang="zh-CN" altLang="en-US" sz="2800" dirty="0">
                <a:latin typeface="SimSun" charset="-122"/>
                <a:ea typeface="SimSun" charset="-122"/>
                <a:cs typeface="SimSun" charset="-122"/>
              </a:rPr>
              <a:t>，且限于用顺序存储结构</a:t>
            </a:r>
            <a:r>
              <a:rPr lang="en-US" altLang="zh-CN" sz="2800" dirty="0">
                <a:latin typeface="SimSun" charset="-122"/>
                <a:ea typeface="SimSun" charset="-122"/>
                <a:cs typeface="SimSun" charset="-122"/>
              </a:rPr>
              <a:t>(</a:t>
            </a:r>
            <a:r>
              <a:rPr lang="zh-CN" altLang="en-US" sz="2800" dirty="0">
                <a:latin typeface="SimSun" charset="-122"/>
                <a:ea typeface="SimSun" charset="-122"/>
                <a:cs typeface="SimSun" charset="-122"/>
              </a:rPr>
              <a:t>对线性链表无法有效进行折半查找</a:t>
            </a:r>
            <a:r>
              <a:rPr lang="en-US" altLang="zh-CN" sz="2800" dirty="0">
                <a:latin typeface="SimSun" charset="-122"/>
                <a:ea typeface="SimSun" charset="-122"/>
                <a:cs typeface="SimSun" charset="-122"/>
              </a:rPr>
              <a:t>)</a:t>
            </a:r>
            <a:endParaRPr lang="zh-CN" altLang="en-US" sz="4800" dirty="0">
              <a:ea typeface="楷体_GB2312" charset="0"/>
            </a:endParaRPr>
          </a:p>
        </p:txBody>
      </p:sp>
      <p:graphicFrame>
        <p:nvGraphicFramePr>
          <p:cNvPr id="15" name="Object 3" descr="蓝色砂纸"/>
          <p:cNvGraphicFramePr>
            <a:graphicFrameLocks noChangeAspect="1"/>
          </p:cNvGraphicFramePr>
          <p:nvPr>
            <p:extLst>
              <p:ext uri="{D42A27DB-BD31-4B8C-83A1-F6EECF244321}">
                <p14:modId xmlns:p14="http://schemas.microsoft.com/office/powerpoint/2010/main" val="1233317521"/>
              </p:ext>
            </p:extLst>
          </p:nvPr>
        </p:nvGraphicFramePr>
        <p:xfrm>
          <a:off x="2010956" y="1964273"/>
          <a:ext cx="5201230" cy="1177637"/>
        </p:xfrm>
        <a:graphic>
          <a:graphicData uri="http://schemas.openxmlformats.org/presentationml/2006/ole">
            <mc:AlternateContent xmlns:mc="http://schemas.openxmlformats.org/markup-compatibility/2006">
              <mc:Choice xmlns:v="urn:schemas-microsoft-com:vml" Requires="v">
                <p:oleObj spid="_x0000_s42612" name="Equation" r:id="rId4" imgW="1828800" imgH="444500" progId="Equation.3">
                  <p:embed/>
                </p:oleObj>
              </mc:Choice>
              <mc:Fallback>
                <p:oleObj name="Equation" r:id="rId4" imgW="18288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0956" y="1964273"/>
                        <a:ext cx="5201230" cy="1177637"/>
                      </a:xfrm>
                      <a:prstGeom prst="rect">
                        <a:avLst/>
                      </a:prstGeom>
                      <a:noFill/>
                      <a:ln>
                        <a:noFill/>
                      </a:ln>
                      <a:effectLst/>
                    </p:spPr>
                  </p:pic>
                </p:oleObj>
              </mc:Fallback>
            </mc:AlternateContent>
          </a:graphicData>
        </a:graphic>
      </p:graphicFrame>
      <p:graphicFrame>
        <p:nvGraphicFramePr>
          <p:cNvPr id="16" name="Object 4" descr="蓝色砂纸"/>
          <p:cNvGraphicFramePr>
            <a:graphicFrameLocks noChangeAspect="1"/>
          </p:cNvGraphicFramePr>
          <p:nvPr>
            <p:extLst>
              <p:ext uri="{D42A27DB-BD31-4B8C-83A1-F6EECF244321}">
                <p14:modId xmlns:p14="http://schemas.microsoft.com/office/powerpoint/2010/main" val="855414603"/>
              </p:ext>
            </p:extLst>
          </p:nvPr>
        </p:nvGraphicFramePr>
        <p:xfrm>
          <a:off x="2998352" y="3142397"/>
          <a:ext cx="6575139" cy="973186"/>
        </p:xfrm>
        <a:graphic>
          <a:graphicData uri="http://schemas.openxmlformats.org/presentationml/2006/ole">
            <mc:AlternateContent xmlns:mc="http://schemas.openxmlformats.org/markup-compatibility/2006">
              <mc:Choice xmlns:v="urn:schemas-microsoft-com:vml" Requires="v">
                <p:oleObj spid="_x0000_s42613" name="Equation" r:id="rId6" imgW="2247900" imgH="393700" progId="Equation.DSMT4">
                  <p:embed/>
                </p:oleObj>
              </mc:Choice>
              <mc:Fallback>
                <p:oleObj name="Equation" r:id="rId6" imgW="2247900" imgH="393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8352" y="3142397"/>
                        <a:ext cx="6575139" cy="973186"/>
                      </a:xfrm>
                      <a:prstGeom prst="rect">
                        <a:avLst/>
                      </a:prstGeom>
                      <a:noFill/>
                      <a:ln>
                        <a:noFill/>
                      </a:ln>
                      <a:effectLst/>
                    </p:spPr>
                  </p:pic>
                </p:oleObj>
              </mc:Fallback>
            </mc:AlternateContent>
          </a:graphicData>
        </a:graphic>
      </p:graphicFrame>
      <p:sp>
        <p:nvSpPr>
          <p:cNvPr id="17" name="Text Box 3"/>
          <p:cNvSpPr txBox="1">
            <a:spLocks noChangeArrowheads="1"/>
          </p:cNvSpPr>
          <p:nvPr/>
        </p:nvSpPr>
        <p:spPr bwMode="auto">
          <a:xfrm>
            <a:off x="1587200" y="1379498"/>
            <a:ext cx="46987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dirty="0">
                <a:solidFill>
                  <a:srgbClr val="FF0000"/>
                </a:solidFill>
                <a:latin typeface="SimSun" charset="-122"/>
                <a:ea typeface="SimSun" charset="-122"/>
                <a:cs typeface="SimSun" charset="-122"/>
              </a:rPr>
              <a:t>折半查找</a:t>
            </a:r>
            <a:r>
              <a:rPr lang="zh-CN" altLang="en-US" sz="3200" dirty="0">
                <a:latin typeface="SimSun" charset="-122"/>
                <a:ea typeface="SimSun" charset="-122"/>
                <a:cs typeface="SimSun" charset="-122"/>
              </a:rPr>
              <a:t>的平均查找长度</a:t>
            </a:r>
            <a:endParaRPr lang="zh-CN" altLang="en-US" sz="1400" dirty="0">
              <a:latin typeface="SimSun" charset="-122"/>
              <a:ea typeface="SimSun" charset="-122"/>
              <a:cs typeface="SimSun" charset="-122"/>
            </a:endParaRPr>
          </a:p>
        </p:txBody>
      </p:sp>
    </p:spTree>
    <p:extLst>
      <p:ext uri="{BB962C8B-B14F-4D97-AF65-F5344CB8AC3E}">
        <p14:creationId xmlns:p14="http://schemas.microsoft.com/office/powerpoint/2010/main" val="1895510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srcRect l="5749" t="-1606"/>
          <a:stretch/>
        </p:blipFill>
        <p:spPr>
          <a:xfrm>
            <a:off x="2021565" y="4937849"/>
            <a:ext cx="7978965" cy="248962"/>
          </a:xfrm>
          <a:prstGeom prst="rect">
            <a:avLst/>
          </a:prstGeom>
        </p:spPr>
      </p:pic>
      <p:sp>
        <p:nvSpPr>
          <p:cNvPr id="252931" name="Text Box 3"/>
          <p:cNvSpPr txBox="1">
            <a:spLocks noChangeArrowheads="1"/>
          </p:cNvSpPr>
          <p:nvPr/>
        </p:nvSpPr>
        <p:spPr bwMode="auto">
          <a:xfrm>
            <a:off x="1581150" y="1345388"/>
            <a:ext cx="80010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kumimoji="1" sz="2400">
                <a:solidFill>
                  <a:schemeClr val="tx1"/>
                </a:solidFill>
                <a:latin typeface="Times New Roman" charset="0"/>
                <a:ea typeface="宋体" charset="-122"/>
              </a:defRPr>
            </a:lvl1pPr>
            <a:lvl2pPr marL="914400" indent="-457200">
              <a:defRPr kumimoji="1" sz="2400">
                <a:solidFill>
                  <a:schemeClr val="tx1"/>
                </a:solidFill>
                <a:latin typeface="Times New Roman" charset="0"/>
                <a:ea typeface="宋体" charset="-122"/>
              </a:defRPr>
            </a:lvl2pPr>
            <a:lvl3pPr marL="1371600" indent="-457200">
              <a:defRPr kumimoji="1" sz="2400">
                <a:solidFill>
                  <a:schemeClr val="tx1"/>
                </a:solidFill>
                <a:latin typeface="Times New Roman" charset="0"/>
                <a:ea typeface="宋体" charset="-122"/>
              </a:defRPr>
            </a:lvl3pPr>
            <a:lvl4pPr marL="1828800" indent="-457200">
              <a:defRPr kumimoji="1" sz="2400">
                <a:solidFill>
                  <a:schemeClr val="tx1"/>
                </a:solidFill>
                <a:latin typeface="Times New Roman" charset="0"/>
                <a:ea typeface="宋体" charset="-122"/>
              </a:defRPr>
            </a:lvl4pPr>
            <a:lvl5pPr marL="2286000" indent="-457200">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a:lnSpc>
                <a:spcPct val="80000"/>
              </a:lnSpc>
              <a:spcBef>
                <a:spcPct val="50000"/>
              </a:spcBef>
              <a:defRPr/>
            </a:pPr>
            <a:r>
              <a:rPr lang="zh-CN" altLang="en-US" b="1">
                <a:effectLst>
                  <a:outerShdw blurRad="38100" dist="38100" dir="2700000" algn="tl">
                    <a:srgbClr val="FFFFFF"/>
                  </a:outerShdw>
                </a:effectLst>
              </a:rPr>
              <a:t>查找分为两步</a:t>
            </a:r>
            <a:r>
              <a:rPr lang="en-US" altLang="zh-CN" b="1">
                <a:effectLst>
                  <a:outerShdw blurRad="38100" dist="38100" dir="2700000" algn="tl">
                    <a:srgbClr val="FFFFFF"/>
                  </a:outerShdw>
                </a:effectLst>
              </a:rPr>
              <a:t>:</a:t>
            </a:r>
          </a:p>
          <a:p>
            <a:pPr>
              <a:lnSpc>
                <a:spcPct val="80000"/>
              </a:lnSpc>
              <a:spcBef>
                <a:spcPct val="50000"/>
              </a:spcBef>
              <a:defRPr/>
            </a:pPr>
            <a:r>
              <a:rPr lang="en-US" altLang="zh-CN" b="1">
                <a:effectLst>
                  <a:outerShdw blurRad="38100" dist="38100" dir="2700000" algn="tl">
                    <a:srgbClr val="FFFFFF"/>
                  </a:outerShdw>
                </a:effectLst>
              </a:rPr>
              <a:t>1.  </a:t>
            </a:r>
            <a:r>
              <a:rPr lang="zh-CN" altLang="en-US" b="1">
                <a:effectLst>
                  <a:outerShdw blurRad="38100" dist="38100" dir="2700000" algn="tl">
                    <a:srgbClr val="FFFFFF"/>
                  </a:outerShdw>
                </a:effectLst>
              </a:rPr>
              <a:t>确定待查记录所在块</a:t>
            </a:r>
            <a:r>
              <a:rPr lang="en-US" altLang="zh-CN" b="1">
                <a:effectLst>
                  <a:outerShdw blurRad="38100" dist="38100" dir="2700000" algn="tl">
                    <a:srgbClr val="FFFFFF"/>
                  </a:outerShdw>
                </a:effectLst>
              </a:rPr>
              <a:t>;  (</a:t>
            </a:r>
            <a:r>
              <a:rPr lang="zh-CN" altLang="en-US" b="1">
                <a:effectLst>
                  <a:outerShdw blurRad="38100" dist="38100" dir="2700000" algn="tl">
                    <a:srgbClr val="FFFFFF"/>
                  </a:outerShdw>
                </a:effectLst>
              </a:rPr>
              <a:t>可以用顺序或折半查找</a:t>
            </a:r>
            <a:r>
              <a:rPr lang="en-US" altLang="zh-CN" b="1">
                <a:effectLst>
                  <a:outerShdw blurRad="38100" dist="38100" dir="2700000" algn="tl">
                    <a:srgbClr val="FFFFFF"/>
                  </a:outerShdw>
                </a:effectLst>
              </a:rPr>
              <a:t>)</a:t>
            </a:r>
          </a:p>
          <a:p>
            <a:pPr>
              <a:lnSpc>
                <a:spcPct val="80000"/>
              </a:lnSpc>
              <a:spcBef>
                <a:spcPct val="50000"/>
              </a:spcBef>
              <a:defRPr/>
            </a:pPr>
            <a:r>
              <a:rPr lang="en-US" altLang="zh-CN" b="1">
                <a:effectLst>
                  <a:outerShdw blurRad="38100" dist="38100" dir="2700000" algn="tl">
                    <a:srgbClr val="FFFFFF"/>
                  </a:outerShdw>
                </a:effectLst>
              </a:rPr>
              <a:t>2.  </a:t>
            </a:r>
            <a:r>
              <a:rPr lang="zh-CN" altLang="en-US" b="1">
                <a:effectLst>
                  <a:outerShdw blurRad="38100" dist="38100" dir="2700000" algn="tl">
                    <a:srgbClr val="FFFFFF"/>
                  </a:outerShdw>
                </a:effectLst>
              </a:rPr>
              <a:t>在块内顺序查找</a:t>
            </a:r>
            <a:r>
              <a:rPr lang="en-US" altLang="zh-CN" b="1">
                <a:effectLst>
                  <a:outerShdw blurRad="38100" dist="38100" dir="2700000" algn="tl">
                    <a:srgbClr val="FFFFFF"/>
                  </a:outerShdw>
                </a:effectLst>
              </a:rPr>
              <a:t>.          (</a:t>
            </a:r>
            <a:r>
              <a:rPr lang="zh-CN" altLang="en-US" b="1">
                <a:effectLst>
                  <a:outerShdw blurRad="38100" dist="38100" dir="2700000" algn="tl">
                    <a:srgbClr val="FFFFFF"/>
                  </a:outerShdw>
                </a:effectLst>
              </a:rPr>
              <a:t>只能用顺序查找</a:t>
            </a:r>
            <a:r>
              <a:rPr lang="en-US" altLang="zh-CN" b="1">
                <a:effectLst>
                  <a:outerShdw blurRad="38100" dist="38100" dir="2700000" algn="tl">
                    <a:srgbClr val="FFFFFF"/>
                  </a:outerShdw>
                </a:effectLst>
              </a:rPr>
              <a:t>)</a:t>
            </a:r>
          </a:p>
        </p:txBody>
      </p:sp>
      <p:grpSp>
        <p:nvGrpSpPr>
          <p:cNvPr id="49156" name="Group 5"/>
          <p:cNvGrpSpPr>
            <a:grpSpLocks/>
          </p:cNvGrpSpPr>
          <p:nvPr/>
        </p:nvGrpSpPr>
        <p:grpSpPr bwMode="auto">
          <a:xfrm>
            <a:off x="2134193" y="3089564"/>
            <a:ext cx="6065692" cy="1400738"/>
            <a:chOff x="912" y="3264"/>
            <a:chExt cx="3648" cy="768"/>
          </a:xfrm>
        </p:grpSpPr>
        <p:grpSp>
          <p:nvGrpSpPr>
            <p:cNvPr id="49158" name="Group 6"/>
            <p:cNvGrpSpPr>
              <a:grpSpLocks/>
            </p:cNvGrpSpPr>
            <p:nvPr/>
          </p:nvGrpSpPr>
          <p:grpSpPr bwMode="auto">
            <a:xfrm>
              <a:off x="912" y="3264"/>
              <a:ext cx="3648" cy="624"/>
              <a:chOff x="816" y="2448"/>
              <a:chExt cx="3648" cy="624"/>
            </a:xfrm>
          </p:grpSpPr>
          <p:grpSp>
            <p:nvGrpSpPr>
              <p:cNvPr id="49163" name="Group 7"/>
              <p:cNvGrpSpPr>
                <a:grpSpLocks/>
              </p:cNvGrpSpPr>
              <p:nvPr/>
            </p:nvGrpSpPr>
            <p:grpSpPr bwMode="auto">
              <a:xfrm>
                <a:off x="816" y="2448"/>
                <a:ext cx="3648" cy="624"/>
                <a:chOff x="816" y="2448"/>
                <a:chExt cx="3648" cy="624"/>
              </a:xfrm>
            </p:grpSpPr>
            <p:grpSp>
              <p:nvGrpSpPr>
                <p:cNvPr id="49170" name="Group 8"/>
                <p:cNvGrpSpPr>
                  <a:grpSpLocks/>
                </p:cNvGrpSpPr>
                <p:nvPr/>
              </p:nvGrpSpPr>
              <p:grpSpPr bwMode="auto">
                <a:xfrm>
                  <a:off x="1440" y="2448"/>
                  <a:ext cx="3024" cy="624"/>
                  <a:chOff x="1152" y="2400"/>
                  <a:chExt cx="3024" cy="624"/>
                </a:xfrm>
              </p:grpSpPr>
              <p:sp>
                <p:nvSpPr>
                  <p:cNvPr id="252937" name="Rectangle 9"/>
                  <p:cNvSpPr>
                    <a:spLocks noChangeArrowheads="1"/>
                  </p:cNvSpPr>
                  <p:nvPr/>
                </p:nvSpPr>
                <p:spPr bwMode="auto">
                  <a:xfrm>
                    <a:off x="1152" y="2400"/>
                    <a:ext cx="3024" cy="62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52938" name="Line 10"/>
                  <p:cNvSpPr>
                    <a:spLocks noChangeShapeType="1"/>
                  </p:cNvSpPr>
                  <p:nvPr/>
                </p:nvSpPr>
                <p:spPr bwMode="auto">
                  <a:xfrm>
                    <a:off x="1152" y="2688"/>
                    <a:ext cx="30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52939" name="Line 11"/>
                  <p:cNvSpPr>
                    <a:spLocks noChangeShapeType="1"/>
                  </p:cNvSpPr>
                  <p:nvPr/>
                </p:nvSpPr>
                <p:spPr bwMode="auto">
                  <a:xfrm>
                    <a:off x="2112" y="2400"/>
                    <a:ext cx="0" cy="62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52940" name="Line 12"/>
                  <p:cNvSpPr>
                    <a:spLocks noChangeShapeType="1"/>
                  </p:cNvSpPr>
                  <p:nvPr/>
                </p:nvSpPr>
                <p:spPr bwMode="auto">
                  <a:xfrm>
                    <a:off x="3168" y="2400"/>
                    <a:ext cx="0" cy="62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sp>
              <p:nvSpPr>
                <p:cNvPr id="252941" name="Text Box 13"/>
                <p:cNvSpPr txBox="1">
                  <a:spLocks noChangeArrowheads="1"/>
                </p:cNvSpPr>
                <p:nvPr/>
              </p:nvSpPr>
              <p:spPr bwMode="auto">
                <a:xfrm>
                  <a:off x="816" y="2544"/>
                  <a:ext cx="628"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50000"/>
                    </a:spcBef>
                    <a:defRPr/>
                  </a:pPr>
                  <a:r>
                    <a:rPr lang="zh-CN" altLang="en-US" sz="1600" b="1">
                      <a:effectLst>
                        <a:outerShdw blurRad="38100" dist="38100" dir="2700000" algn="tl">
                          <a:srgbClr val="FFFFFF"/>
                        </a:outerShdw>
                      </a:effectLst>
                    </a:rPr>
                    <a:t>关键字项</a:t>
                  </a:r>
                </a:p>
                <a:p>
                  <a:pPr eaLnBrk="1" hangingPunct="1">
                    <a:spcBef>
                      <a:spcPct val="50000"/>
                    </a:spcBef>
                    <a:defRPr/>
                  </a:pPr>
                  <a:r>
                    <a:rPr lang="zh-CN" altLang="en-US" sz="1600" b="1">
                      <a:effectLst>
                        <a:outerShdw blurRad="38100" dist="38100" dir="2700000" algn="tl">
                          <a:srgbClr val="FFFFFF"/>
                        </a:outerShdw>
                      </a:effectLst>
                    </a:rPr>
                    <a:t>指针项</a:t>
                  </a:r>
                  <a:endParaRPr lang="zh-CN" altLang="en-US" sz="1600"/>
                </a:p>
              </p:txBody>
            </p:sp>
          </p:grpSp>
          <p:sp>
            <p:nvSpPr>
              <p:cNvPr id="252942" name="Text Box 14"/>
              <p:cNvSpPr txBox="1">
                <a:spLocks noChangeArrowheads="1"/>
              </p:cNvSpPr>
              <p:nvPr/>
            </p:nvSpPr>
            <p:spPr bwMode="auto">
              <a:xfrm>
                <a:off x="1708" y="2496"/>
                <a:ext cx="25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50000"/>
                  </a:spcBef>
                  <a:defRPr/>
                </a:pPr>
                <a:r>
                  <a:rPr lang="en-US" altLang="zh-CN" b="1" dirty="0">
                    <a:solidFill>
                      <a:srgbClr val="F03B10"/>
                    </a:solidFill>
                    <a:effectLst>
                      <a:outerShdw blurRad="38100" dist="38100" dir="2700000" algn="tl">
                        <a:srgbClr val="000000"/>
                      </a:outerShdw>
                    </a:effectLst>
                  </a:rPr>
                  <a:t>22</a:t>
                </a:r>
                <a:endParaRPr lang="en-US" altLang="zh-CN" sz="1600" dirty="0"/>
              </a:p>
            </p:txBody>
          </p:sp>
          <p:sp>
            <p:nvSpPr>
              <p:cNvPr id="252943" name="Text Box 15"/>
              <p:cNvSpPr txBox="1">
                <a:spLocks noChangeArrowheads="1"/>
              </p:cNvSpPr>
              <p:nvPr/>
            </p:nvSpPr>
            <p:spPr bwMode="auto">
              <a:xfrm>
                <a:off x="2764" y="2496"/>
                <a:ext cx="25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50000"/>
                  </a:spcBef>
                  <a:defRPr/>
                </a:pPr>
                <a:r>
                  <a:rPr lang="en-US" altLang="zh-CN" b="1">
                    <a:solidFill>
                      <a:srgbClr val="FF0000"/>
                    </a:solidFill>
                    <a:effectLst>
                      <a:outerShdw blurRad="38100" dist="38100" dir="2700000" algn="tl">
                        <a:srgbClr val="000000"/>
                      </a:outerShdw>
                    </a:effectLst>
                  </a:rPr>
                  <a:t>48</a:t>
                </a:r>
                <a:endParaRPr lang="en-US" altLang="zh-CN" sz="1600">
                  <a:solidFill>
                    <a:srgbClr val="FF0000"/>
                  </a:solidFill>
                </a:endParaRPr>
              </a:p>
            </p:txBody>
          </p:sp>
          <p:sp>
            <p:nvSpPr>
              <p:cNvPr id="252944" name="Text Box 16"/>
              <p:cNvSpPr txBox="1">
                <a:spLocks noChangeArrowheads="1"/>
              </p:cNvSpPr>
              <p:nvPr/>
            </p:nvSpPr>
            <p:spPr bwMode="auto">
              <a:xfrm>
                <a:off x="3772" y="2496"/>
                <a:ext cx="25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50000"/>
                  </a:spcBef>
                  <a:defRPr/>
                </a:pPr>
                <a:r>
                  <a:rPr lang="en-US" altLang="zh-CN" b="1">
                    <a:solidFill>
                      <a:srgbClr val="FF0000"/>
                    </a:solidFill>
                    <a:effectLst>
                      <a:outerShdw blurRad="38100" dist="38100" dir="2700000" algn="tl">
                        <a:srgbClr val="000000"/>
                      </a:outerShdw>
                    </a:effectLst>
                  </a:rPr>
                  <a:t>86</a:t>
                </a:r>
                <a:endParaRPr lang="en-US" altLang="zh-CN" sz="1600">
                  <a:solidFill>
                    <a:srgbClr val="FF0000"/>
                  </a:solidFill>
                </a:endParaRPr>
              </a:p>
            </p:txBody>
          </p:sp>
          <p:sp>
            <p:nvSpPr>
              <p:cNvPr id="252945" name="Text Box 17"/>
              <p:cNvSpPr txBox="1">
                <a:spLocks noChangeArrowheads="1"/>
              </p:cNvSpPr>
              <p:nvPr/>
            </p:nvSpPr>
            <p:spPr bwMode="auto">
              <a:xfrm>
                <a:off x="1708" y="2793"/>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50000"/>
                  </a:spcBef>
                  <a:defRPr/>
                </a:pPr>
                <a:r>
                  <a:rPr lang="en-US" altLang="zh-CN" b="1">
                    <a:solidFill>
                      <a:srgbClr val="F03B10"/>
                    </a:solidFill>
                    <a:effectLst>
                      <a:outerShdw blurRad="38100" dist="38100" dir="2700000" algn="tl">
                        <a:srgbClr val="000000"/>
                      </a:outerShdw>
                    </a:effectLst>
                  </a:rPr>
                  <a:t>1</a:t>
                </a:r>
                <a:endParaRPr lang="en-US" altLang="zh-CN" sz="1600"/>
              </a:p>
            </p:txBody>
          </p:sp>
          <p:sp>
            <p:nvSpPr>
              <p:cNvPr id="252946" name="Text Box 18"/>
              <p:cNvSpPr txBox="1">
                <a:spLocks noChangeArrowheads="1"/>
              </p:cNvSpPr>
              <p:nvPr/>
            </p:nvSpPr>
            <p:spPr bwMode="auto">
              <a:xfrm>
                <a:off x="2764" y="2793"/>
                <a:ext cx="1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50000"/>
                  </a:spcBef>
                  <a:defRPr/>
                </a:pPr>
                <a:r>
                  <a:rPr lang="en-US" altLang="zh-CN" b="1">
                    <a:solidFill>
                      <a:srgbClr val="FF0000"/>
                    </a:solidFill>
                    <a:effectLst>
                      <a:outerShdw blurRad="38100" dist="38100" dir="2700000" algn="tl">
                        <a:srgbClr val="000000"/>
                      </a:outerShdw>
                    </a:effectLst>
                  </a:rPr>
                  <a:t>7</a:t>
                </a:r>
                <a:endParaRPr lang="en-US" altLang="zh-CN" sz="1600">
                  <a:solidFill>
                    <a:srgbClr val="FF0000"/>
                  </a:solidFill>
                </a:endParaRPr>
              </a:p>
            </p:txBody>
          </p:sp>
          <p:sp>
            <p:nvSpPr>
              <p:cNvPr id="252947" name="Text Box 19"/>
              <p:cNvSpPr txBox="1">
                <a:spLocks noChangeArrowheads="1"/>
              </p:cNvSpPr>
              <p:nvPr/>
            </p:nvSpPr>
            <p:spPr bwMode="auto">
              <a:xfrm>
                <a:off x="3792" y="2793"/>
                <a:ext cx="25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50000"/>
                  </a:spcBef>
                  <a:defRPr/>
                </a:pPr>
                <a:r>
                  <a:rPr lang="en-US" altLang="zh-CN" b="1">
                    <a:solidFill>
                      <a:srgbClr val="FF0000"/>
                    </a:solidFill>
                    <a:effectLst>
                      <a:outerShdw blurRad="38100" dist="38100" dir="2700000" algn="tl">
                        <a:srgbClr val="000000"/>
                      </a:outerShdw>
                    </a:effectLst>
                  </a:rPr>
                  <a:t>13</a:t>
                </a:r>
                <a:endParaRPr lang="en-US" altLang="zh-CN" sz="1600">
                  <a:solidFill>
                    <a:srgbClr val="FF0000"/>
                  </a:solidFill>
                </a:endParaRPr>
              </a:p>
            </p:txBody>
          </p:sp>
        </p:grpSp>
        <p:sp>
          <p:nvSpPr>
            <p:cNvPr id="252949" name="Line 21"/>
            <p:cNvSpPr>
              <a:spLocks noChangeShapeType="1"/>
            </p:cNvSpPr>
            <p:nvPr/>
          </p:nvSpPr>
          <p:spPr bwMode="auto">
            <a:xfrm flipH="1">
              <a:off x="960" y="3840"/>
              <a:ext cx="720" cy="192"/>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52950" name="Line 22"/>
            <p:cNvSpPr>
              <a:spLocks noChangeShapeType="1"/>
            </p:cNvSpPr>
            <p:nvPr/>
          </p:nvSpPr>
          <p:spPr bwMode="auto">
            <a:xfrm flipH="1">
              <a:off x="2496" y="3840"/>
              <a:ext cx="336" cy="192"/>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52951" name="Line 23"/>
            <p:cNvSpPr>
              <a:spLocks noChangeShapeType="1"/>
            </p:cNvSpPr>
            <p:nvPr/>
          </p:nvSpPr>
          <p:spPr bwMode="auto">
            <a:xfrm>
              <a:off x="4080" y="3840"/>
              <a:ext cx="96" cy="192"/>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grpSp>
      <p:sp>
        <p:nvSpPr>
          <p:cNvPr id="25" name="Rectangle 1031"/>
          <p:cNvSpPr txBox="1">
            <a:spLocks noChangeArrowheads="1"/>
          </p:cNvSpPr>
          <p:nvPr/>
        </p:nvSpPr>
        <p:spPr>
          <a:xfrm>
            <a:off x="1426441" y="370398"/>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.4</a:t>
            </a:r>
            <a:r>
              <a:rPr lang="zh-CN" altLang="en-US" kern="0"/>
              <a:t> 索引顺序表的查找</a:t>
            </a:r>
            <a:r>
              <a:rPr lang="en-US" altLang="zh-CN" kern="0"/>
              <a:t>(</a:t>
            </a:r>
            <a:r>
              <a:rPr lang="zh-CN" altLang="en-US" kern="0"/>
              <a:t>分块查找</a:t>
            </a:r>
            <a:r>
              <a:rPr lang="en-US" altLang="zh-CN" kern="0"/>
              <a:t>)</a:t>
            </a:r>
            <a:endParaRPr lang="zh-CN" altLang="en-US" kern="0"/>
          </a:p>
        </p:txBody>
      </p:sp>
      <p:sp>
        <p:nvSpPr>
          <p:cNvPr id="26" name="Text Box 3"/>
          <p:cNvSpPr txBox="1">
            <a:spLocks noChangeArrowheads="1"/>
          </p:cNvSpPr>
          <p:nvPr/>
        </p:nvSpPr>
        <p:spPr bwMode="auto">
          <a:xfrm>
            <a:off x="8246442" y="3420942"/>
            <a:ext cx="3511716"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57200" indent="-457200">
              <a:defRPr kumimoji="1" sz="2400">
                <a:solidFill>
                  <a:schemeClr val="tx1"/>
                </a:solidFill>
                <a:latin typeface="Times New Roman" charset="0"/>
                <a:ea typeface="宋体" charset="-122"/>
              </a:defRPr>
            </a:lvl1pPr>
            <a:lvl2pPr marL="914400" indent="-457200">
              <a:defRPr kumimoji="1" sz="2400">
                <a:solidFill>
                  <a:schemeClr val="tx1"/>
                </a:solidFill>
                <a:latin typeface="Times New Roman" charset="0"/>
                <a:ea typeface="宋体" charset="-122"/>
              </a:defRPr>
            </a:lvl2pPr>
            <a:lvl3pPr marL="1371600" indent="-457200">
              <a:defRPr kumimoji="1" sz="2400">
                <a:solidFill>
                  <a:schemeClr val="tx1"/>
                </a:solidFill>
                <a:latin typeface="Times New Roman" charset="0"/>
                <a:ea typeface="宋体" charset="-122"/>
              </a:defRPr>
            </a:lvl3pPr>
            <a:lvl4pPr marL="1828800" indent="-457200">
              <a:defRPr kumimoji="1" sz="2400">
                <a:solidFill>
                  <a:schemeClr val="tx1"/>
                </a:solidFill>
                <a:latin typeface="Times New Roman" charset="0"/>
                <a:ea typeface="宋体" charset="-122"/>
              </a:defRPr>
            </a:lvl4pPr>
            <a:lvl5pPr marL="2286000" indent="-457200">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a:lnSpc>
                <a:spcPct val="80000"/>
              </a:lnSpc>
              <a:spcBef>
                <a:spcPct val="50000"/>
              </a:spcBef>
              <a:defRPr/>
            </a:pPr>
            <a:r>
              <a:rPr lang="zh-CN" altLang="en-US" b="1">
                <a:solidFill>
                  <a:srgbClr val="FF0000"/>
                </a:solidFill>
                <a:effectLst>
                  <a:outerShdw blurRad="38100" dist="38100" dir="2700000" algn="tl">
                    <a:srgbClr val="FFFFFF"/>
                  </a:outerShdw>
                </a:effectLst>
              </a:rPr>
              <a:t>块内无序，块间有序</a:t>
            </a:r>
            <a:endParaRPr lang="en-US" altLang="zh-CN" b="1" dirty="0">
              <a:solidFill>
                <a:srgbClr val="FF0000"/>
              </a:solidFill>
              <a:effectLst>
                <a:outerShdw blurRad="38100" dist="38100" dir="2700000" algn="tl">
                  <a:srgbClr val="FFFFFF"/>
                </a:outerShdw>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880380059"/>
              </p:ext>
            </p:extLst>
          </p:nvPr>
        </p:nvGraphicFramePr>
        <p:xfrm>
          <a:off x="1875372" y="4495911"/>
          <a:ext cx="8128008" cy="370840"/>
        </p:xfrm>
        <a:graphic>
          <a:graphicData uri="http://schemas.openxmlformats.org/drawingml/2006/table">
            <a:tbl>
              <a:tblPr firstRow="1" bandRow="1">
                <a:tableStyleId>{5C22544A-7EE6-4342-B048-85BDC9FD1C3A}</a:tableStyleId>
              </a:tblPr>
              <a:tblGrid>
                <a:gridCol w="451556"/>
                <a:gridCol w="451556"/>
                <a:gridCol w="451556"/>
                <a:gridCol w="451556"/>
                <a:gridCol w="451556"/>
                <a:gridCol w="451556"/>
                <a:gridCol w="451556"/>
                <a:gridCol w="451556"/>
                <a:gridCol w="451556"/>
                <a:gridCol w="451556"/>
                <a:gridCol w="451556"/>
                <a:gridCol w="451556"/>
                <a:gridCol w="451556"/>
                <a:gridCol w="451556"/>
                <a:gridCol w="451556"/>
                <a:gridCol w="451556"/>
                <a:gridCol w="451556"/>
                <a:gridCol w="451556"/>
              </a:tblGrid>
              <a:tr h="370840">
                <a:tc>
                  <a:txBody>
                    <a:bodyPr/>
                    <a:lstStyle/>
                    <a:p>
                      <a:r>
                        <a:rPr lang="en-US" altLang="zh-CN" dirty="0" smtClean="0">
                          <a:solidFill>
                            <a:srgbClr val="FF0000"/>
                          </a:solidFill>
                        </a:rPr>
                        <a:t>22</a:t>
                      </a:r>
                      <a:endParaRPr lang="zh-CN" altLang="en-US" dirty="0">
                        <a:solidFill>
                          <a:srgbClr val="FF0000"/>
                        </a:solidFill>
                      </a:endParaRPr>
                    </a:p>
                  </a:txBody>
                  <a:tcPr>
                    <a:solidFill>
                      <a:schemeClr val="accent2">
                        <a:lumMod val="40000"/>
                        <a:lumOff val="60000"/>
                      </a:schemeClr>
                    </a:solidFill>
                  </a:tcPr>
                </a:tc>
                <a:tc>
                  <a:txBody>
                    <a:bodyPr/>
                    <a:lstStyle/>
                    <a:p>
                      <a:r>
                        <a:rPr lang="en-US" altLang="zh-CN" dirty="0" smtClean="0">
                          <a:solidFill>
                            <a:srgbClr val="FF0000"/>
                          </a:solidFill>
                        </a:rPr>
                        <a:t>12</a:t>
                      </a:r>
                      <a:endParaRPr lang="zh-CN" altLang="en-US" dirty="0">
                        <a:solidFill>
                          <a:srgbClr val="FF0000"/>
                        </a:solidFill>
                      </a:endParaRPr>
                    </a:p>
                  </a:txBody>
                  <a:tcPr>
                    <a:solidFill>
                      <a:schemeClr val="accent2">
                        <a:lumMod val="40000"/>
                        <a:lumOff val="60000"/>
                      </a:schemeClr>
                    </a:solidFill>
                  </a:tcPr>
                </a:tc>
                <a:tc>
                  <a:txBody>
                    <a:bodyPr/>
                    <a:lstStyle/>
                    <a:p>
                      <a:r>
                        <a:rPr lang="en-US" altLang="zh-CN" dirty="0" smtClean="0">
                          <a:solidFill>
                            <a:srgbClr val="FF0000"/>
                          </a:solidFill>
                        </a:rPr>
                        <a:t>13</a:t>
                      </a:r>
                      <a:endParaRPr lang="zh-CN" altLang="en-US" dirty="0">
                        <a:solidFill>
                          <a:srgbClr val="FF0000"/>
                        </a:solidFill>
                      </a:endParaRPr>
                    </a:p>
                  </a:txBody>
                  <a:tcPr>
                    <a:solidFill>
                      <a:schemeClr val="accent2">
                        <a:lumMod val="40000"/>
                        <a:lumOff val="60000"/>
                      </a:schemeClr>
                    </a:solidFill>
                  </a:tcPr>
                </a:tc>
                <a:tc>
                  <a:txBody>
                    <a:bodyPr/>
                    <a:lstStyle/>
                    <a:p>
                      <a:r>
                        <a:rPr lang="en-US" altLang="zh-CN" dirty="0" smtClean="0">
                          <a:solidFill>
                            <a:srgbClr val="FF0000"/>
                          </a:solidFill>
                        </a:rPr>
                        <a:t>8</a:t>
                      </a:r>
                      <a:endParaRPr lang="zh-CN" altLang="en-US" dirty="0">
                        <a:solidFill>
                          <a:srgbClr val="FF0000"/>
                        </a:solidFill>
                      </a:endParaRPr>
                    </a:p>
                  </a:txBody>
                  <a:tcPr>
                    <a:solidFill>
                      <a:schemeClr val="accent2">
                        <a:lumMod val="40000"/>
                        <a:lumOff val="60000"/>
                      </a:schemeClr>
                    </a:solidFill>
                  </a:tcPr>
                </a:tc>
                <a:tc>
                  <a:txBody>
                    <a:bodyPr/>
                    <a:lstStyle/>
                    <a:p>
                      <a:r>
                        <a:rPr lang="en-US" altLang="zh-CN" dirty="0" smtClean="0">
                          <a:solidFill>
                            <a:srgbClr val="FF0000"/>
                          </a:solidFill>
                        </a:rPr>
                        <a:t>9</a:t>
                      </a:r>
                      <a:endParaRPr lang="zh-CN" altLang="en-US" dirty="0">
                        <a:solidFill>
                          <a:srgbClr val="FF0000"/>
                        </a:solidFill>
                      </a:endParaRPr>
                    </a:p>
                  </a:txBody>
                  <a:tcPr>
                    <a:solidFill>
                      <a:schemeClr val="accent2">
                        <a:lumMod val="40000"/>
                        <a:lumOff val="60000"/>
                      </a:schemeClr>
                    </a:solidFill>
                  </a:tcPr>
                </a:tc>
                <a:tc>
                  <a:txBody>
                    <a:bodyPr/>
                    <a:lstStyle/>
                    <a:p>
                      <a:r>
                        <a:rPr lang="en-US" altLang="zh-CN" dirty="0" smtClean="0">
                          <a:solidFill>
                            <a:srgbClr val="FF0000"/>
                          </a:solidFill>
                        </a:rPr>
                        <a:t>20</a:t>
                      </a:r>
                      <a:endParaRPr lang="zh-CN" altLang="en-US" dirty="0">
                        <a:solidFill>
                          <a:srgbClr val="FF0000"/>
                        </a:solidFill>
                      </a:endParaRPr>
                    </a:p>
                  </a:txBody>
                  <a:tcPr>
                    <a:solidFill>
                      <a:schemeClr val="accent2">
                        <a:lumMod val="40000"/>
                        <a:lumOff val="60000"/>
                      </a:schemeClr>
                    </a:solidFill>
                  </a:tcPr>
                </a:tc>
                <a:tc>
                  <a:txBody>
                    <a:bodyPr/>
                    <a:lstStyle/>
                    <a:p>
                      <a:r>
                        <a:rPr lang="en-US" altLang="zh-CN" dirty="0" smtClean="0"/>
                        <a:t>33</a:t>
                      </a:r>
                      <a:endParaRPr lang="zh-CN" altLang="en-US" dirty="0"/>
                    </a:p>
                  </a:txBody>
                  <a:tcPr>
                    <a:solidFill>
                      <a:schemeClr val="accent5">
                        <a:lumMod val="50000"/>
                      </a:schemeClr>
                    </a:solidFill>
                  </a:tcPr>
                </a:tc>
                <a:tc>
                  <a:txBody>
                    <a:bodyPr/>
                    <a:lstStyle/>
                    <a:p>
                      <a:r>
                        <a:rPr lang="en-US" altLang="zh-CN" dirty="0" smtClean="0"/>
                        <a:t>42</a:t>
                      </a:r>
                      <a:endParaRPr lang="zh-CN" altLang="en-US" dirty="0"/>
                    </a:p>
                  </a:txBody>
                  <a:tcPr>
                    <a:solidFill>
                      <a:schemeClr val="accent5">
                        <a:lumMod val="50000"/>
                      </a:schemeClr>
                    </a:solidFill>
                  </a:tcPr>
                </a:tc>
                <a:tc>
                  <a:txBody>
                    <a:bodyPr/>
                    <a:lstStyle/>
                    <a:p>
                      <a:r>
                        <a:rPr lang="en-US" altLang="zh-CN" dirty="0" smtClean="0"/>
                        <a:t>44</a:t>
                      </a:r>
                      <a:endParaRPr lang="zh-CN" altLang="en-US" dirty="0"/>
                    </a:p>
                  </a:txBody>
                  <a:tcPr>
                    <a:solidFill>
                      <a:schemeClr val="accent5">
                        <a:lumMod val="50000"/>
                      </a:schemeClr>
                    </a:solidFill>
                  </a:tcPr>
                </a:tc>
                <a:tc>
                  <a:txBody>
                    <a:bodyPr/>
                    <a:lstStyle/>
                    <a:p>
                      <a:r>
                        <a:rPr lang="en-US" altLang="zh-CN" dirty="0" smtClean="0"/>
                        <a:t>38</a:t>
                      </a:r>
                      <a:endParaRPr lang="zh-CN" altLang="en-US" dirty="0"/>
                    </a:p>
                  </a:txBody>
                  <a:tcPr>
                    <a:solidFill>
                      <a:schemeClr val="accent5">
                        <a:lumMod val="50000"/>
                      </a:schemeClr>
                    </a:solidFill>
                  </a:tcPr>
                </a:tc>
                <a:tc>
                  <a:txBody>
                    <a:bodyPr/>
                    <a:lstStyle/>
                    <a:p>
                      <a:r>
                        <a:rPr lang="en-US" altLang="zh-CN" dirty="0" smtClean="0"/>
                        <a:t>24</a:t>
                      </a:r>
                      <a:endParaRPr lang="zh-CN" altLang="en-US" dirty="0"/>
                    </a:p>
                  </a:txBody>
                  <a:tcPr>
                    <a:solidFill>
                      <a:schemeClr val="accent5">
                        <a:lumMod val="50000"/>
                      </a:schemeClr>
                    </a:solidFill>
                  </a:tcPr>
                </a:tc>
                <a:tc>
                  <a:txBody>
                    <a:bodyPr/>
                    <a:lstStyle/>
                    <a:p>
                      <a:r>
                        <a:rPr lang="en-US" altLang="zh-CN" dirty="0" smtClean="0"/>
                        <a:t>48</a:t>
                      </a:r>
                      <a:endParaRPr lang="zh-CN" altLang="en-US" dirty="0"/>
                    </a:p>
                  </a:txBody>
                  <a:tcPr>
                    <a:solidFill>
                      <a:schemeClr val="accent5">
                        <a:lumMod val="50000"/>
                      </a:schemeClr>
                    </a:solidFill>
                  </a:tcPr>
                </a:tc>
                <a:tc>
                  <a:txBody>
                    <a:bodyPr/>
                    <a:lstStyle/>
                    <a:p>
                      <a:r>
                        <a:rPr lang="en-US" altLang="zh-CN" dirty="0" smtClean="0">
                          <a:solidFill>
                            <a:schemeClr val="tx1"/>
                          </a:solidFill>
                        </a:rPr>
                        <a:t>60</a:t>
                      </a:r>
                      <a:endParaRPr lang="zh-CN" altLang="en-US" dirty="0">
                        <a:solidFill>
                          <a:schemeClr val="tx1"/>
                        </a:solidFill>
                      </a:endParaRPr>
                    </a:p>
                  </a:txBody>
                  <a:tcPr>
                    <a:solidFill>
                      <a:schemeClr val="tx2">
                        <a:lumMod val="40000"/>
                        <a:lumOff val="60000"/>
                      </a:schemeClr>
                    </a:solidFill>
                  </a:tcPr>
                </a:tc>
                <a:tc>
                  <a:txBody>
                    <a:bodyPr/>
                    <a:lstStyle/>
                    <a:p>
                      <a:r>
                        <a:rPr lang="en-US" altLang="zh-CN" dirty="0" smtClean="0">
                          <a:solidFill>
                            <a:schemeClr val="tx1"/>
                          </a:solidFill>
                        </a:rPr>
                        <a:t>58</a:t>
                      </a:r>
                      <a:endParaRPr lang="zh-CN" altLang="en-US" dirty="0">
                        <a:solidFill>
                          <a:schemeClr val="tx1"/>
                        </a:solidFill>
                      </a:endParaRPr>
                    </a:p>
                  </a:txBody>
                  <a:tcPr>
                    <a:solidFill>
                      <a:schemeClr val="tx2">
                        <a:lumMod val="40000"/>
                        <a:lumOff val="60000"/>
                      </a:schemeClr>
                    </a:solidFill>
                  </a:tcPr>
                </a:tc>
                <a:tc>
                  <a:txBody>
                    <a:bodyPr/>
                    <a:lstStyle/>
                    <a:p>
                      <a:r>
                        <a:rPr lang="en-US" altLang="zh-CN" dirty="0" smtClean="0">
                          <a:solidFill>
                            <a:schemeClr val="tx1"/>
                          </a:solidFill>
                        </a:rPr>
                        <a:t>74</a:t>
                      </a:r>
                      <a:endParaRPr lang="zh-CN" altLang="en-US" dirty="0">
                        <a:solidFill>
                          <a:schemeClr val="tx1"/>
                        </a:solidFill>
                      </a:endParaRPr>
                    </a:p>
                  </a:txBody>
                  <a:tcPr>
                    <a:solidFill>
                      <a:schemeClr val="tx2">
                        <a:lumMod val="40000"/>
                        <a:lumOff val="60000"/>
                      </a:schemeClr>
                    </a:solidFill>
                  </a:tcPr>
                </a:tc>
                <a:tc>
                  <a:txBody>
                    <a:bodyPr/>
                    <a:lstStyle/>
                    <a:p>
                      <a:r>
                        <a:rPr lang="en-US" altLang="zh-CN" dirty="0" smtClean="0">
                          <a:solidFill>
                            <a:schemeClr val="tx1"/>
                          </a:solidFill>
                        </a:rPr>
                        <a:t>49</a:t>
                      </a:r>
                      <a:endParaRPr lang="zh-CN" altLang="en-US" dirty="0">
                        <a:solidFill>
                          <a:schemeClr val="tx1"/>
                        </a:solidFill>
                      </a:endParaRPr>
                    </a:p>
                  </a:txBody>
                  <a:tcPr>
                    <a:solidFill>
                      <a:schemeClr val="tx2">
                        <a:lumMod val="40000"/>
                        <a:lumOff val="60000"/>
                      </a:schemeClr>
                    </a:solidFill>
                  </a:tcPr>
                </a:tc>
                <a:tc>
                  <a:txBody>
                    <a:bodyPr/>
                    <a:lstStyle/>
                    <a:p>
                      <a:r>
                        <a:rPr lang="en-US" altLang="zh-CN" dirty="0" smtClean="0">
                          <a:solidFill>
                            <a:schemeClr val="tx1"/>
                          </a:solidFill>
                        </a:rPr>
                        <a:t>86</a:t>
                      </a:r>
                      <a:endParaRPr lang="zh-CN" altLang="en-US" dirty="0">
                        <a:solidFill>
                          <a:schemeClr val="tx1"/>
                        </a:solidFill>
                      </a:endParaRPr>
                    </a:p>
                  </a:txBody>
                  <a:tcPr>
                    <a:solidFill>
                      <a:schemeClr val="tx2">
                        <a:lumMod val="40000"/>
                        <a:lumOff val="60000"/>
                      </a:schemeClr>
                    </a:solidFill>
                  </a:tcPr>
                </a:tc>
                <a:tc>
                  <a:txBody>
                    <a:bodyPr/>
                    <a:lstStyle/>
                    <a:p>
                      <a:r>
                        <a:rPr lang="en-US" altLang="zh-CN" dirty="0" smtClean="0">
                          <a:solidFill>
                            <a:schemeClr val="tx1"/>
                          </a:solidFill>
                        </a:rPr>
                        <a:t>53</a:t>
                      </a:r>
                      <a:endParaRPr lang="zh-CN" altLang="en-US" dirty="0">
                        <a:solidFill>
                          <a:schemeClr val="tx1"/>
                        </a:solidFill>
                      </a:endParaRPr>
                    </a:p>
                  </a:txBody>
                  <a:tcPr>
                    <a:solidFill>
                      <a:schemeClr val="tx2">
                        <a:lumMod val="40000"/>
                        <a:lumOff val="60000"/>
                      </a:schemeClr>
                    </a:solidFill>
                  </a:tcPr>
                </a:tc>
              </a:tr>
            </a:tbl>
          </a:graphicData>
        </a:graphic>
      </p:graphicFrame>
      <p:sp>
        <p:nvSpPr>
          <p:cNvPr id="29" name="Text Box 3"/>
          <p:cNvSpPr txBox="1">
            <a:spLocks noChangeArrowheads="1"/>
          </p:cNvSpPr>
          <p:nvPr/>
        </p:nvSpPr>
        <p:spPr bwMode="auto">
          <a:xfrm>
            <a:off x="1875372" y="5360022"/>
            <a:ext cx="1434987"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57200" indent="-457200">
              <a:defRPr kumimoji="1" sz="2400">
                <a:solidFill>
                  <a:schemeClr val="tx1"/>
                </a:solidFill>
                <a:latin typeface="Times New Roman" charset="0"/>
                <a:ea typeface="宋体" charset="-122"/>
              </a:defRPr>
            </a:lvl1pPr>
            <a:lvl2pPr marL="914400" indent="-457200">
              <a:defRPr kumimoji="1" sz="2400">
                <a:solidFill>
                  <a:schemeClr val="tx1"/>
                </a:solidFill>
                <a:latin typeface="Times New Roman" charset="0"/>
                <a:ea typeface="宋体" charset="-122"/>
              </a:defRPr>
            </a:lvl2pPr>
            <a:lvl3pPr marL="1371600" indent="-457200">
              <a:defRPr kumimoji="1" sz="2400">
                <a:solidFill>
                  <a:schemeClr val="tx1"/>
                </a:solidFill>
                <a:latin typeface="Times New Roman" charset="0"/>
                <a:ea typeface="宋体" charset="-122"/>
              </a:defRPr>
            </a:lvl3pPr>
            <a:lvl4pPr marL="1828800" indent="-457200">
              <a:defRPr kumimoji="1" sz="2400">
                <a:solidFill>
                  <a:schemeClr val="tx1"/>
                </a:solidFill>
                <a:latin typeface="Times New Roman" charset="0"/>
                <a:ea typeface="宋体" charset="-122"/>
              </a:defRPr>
            </a:lvl4pPr>
            <a:lvl5pPr marL="2286000" indent="-457200">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a:lnSpc>
                <a:spcPct val="80000"/>
              </a:lnSpc>
              <a:spcBef>
                <a:spcPct val="50000"/>
              </a:spcBef>
              <a:defRPr/>
            </a:pPr>
            <a:r>
              <a:rPr lang="zh-CN" altLang="en-US" b="1" dirty="0" smtClean="0">
                <a:effectLst>
                  <a:outerShdw blurRad="38100" dist="38100" dir="2700000" algn="tl">
                    <a:srgbClr val="FFFFFF"/>
                  </a:outerShdw>
                </a:effectLst>
              </a:rPr>
              <a:t>查找</a:t>
            </a:r>
            <a:r>
              <a:rPr lang="zh-CN" altLang="en-US" b="1" dirty="0" smtClean="0">
                <a:solidFill>
                  <a:srgbClr val="FF0000"/>
                </a:solidFill>
                <a:effectLst>
                  <a:outerShdw blurRad="38100" dist="38100" dir="2700000" algn="tl">
                    <a:srgbClr val="FFFFFF"/>
                  </a:outerShdw>
                </a:effectLst>
              </a:rPr>
              <a:t>  </a:t>
            </a:r>
            <a:r>
              <a:rPr lang="en-US" altLang="zh-CN" b="1" dirty="0" smtClean="0">
                <a:solidFill>
                  <a:srgbClr val="FF0000"/>
                </a:solidFill>
                <a:effectLst>
                  <a:outerShdw blurRad="38100" dist="38100" dir="2700000" algn="tl">
                    <a:srgbClr val="FFFFFF"/>
                  </a:outerShdw>
                </a:effectLst>
              </a:rPr>
              <a:t>80</a:t>
            </a:r>
            <a:endParaRPr lang="en-US" altLang="zh-CN" b="1" dirty="0">
              <a:solidFill>
                <a:srgbClr val="FF0000"/>
              </a:solidFill>
              <a:effectLst>
                <a:outerShdw blurRad="38100" dist="38100" dir="2700000" algn="tl">
                  <a:srgbClr val="FFFFFF"/>
                </a:outerShdw>
              </a:effectLst>
            </a:endParaRPr>
          </a:p>
        </p:txBody>
      </p:sp>
      <p:sp>
        <p:nvSpPr>
          <p:cNvPr id="4" name="椭圆 3"/>
          <p:cNvSpPr/>
          <p:nvPr/>
        </p:nvSpPr>
        <p:spPr bwMode="auto">
          <a:xfrm>
            <a:off x="3571672" y="3081671"/>
            <a:ext cx="525918" cy="990963"/>
          </a:xfrm>
          <a:prstGeom prst="ellipse">
            <a:avLst/>
          </a:prstGeom>
          <a:noFill/>
          <a:ln w="28575" cap="flat" cmpd="sng" algn="ctr">
            <a:solidFill>
              <a:srgbClr val="00B0F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0" name="椭圆 29"/>
          <p:cNvSpPr/>
          <p:nvPr/>
        </p:nvSpPr>
        <p:spPr bwMode="auto">
          <a:xfrm>
            <a:off x="5293408" y="3106162"/>
            <a:ext cx="525918" cy="1028348"/>
          </a:xfrm>
          <a:prstGeom prst="ellipse">
            <a:avLst/>
          </a:prstGeom>
          <a:noFill/>
          <a:ln w="28575" cap="flat" cmpd="sng" algn="ctr">
            <a:solidFill>
              <a:srgbClr val="00B0F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1" name="椭圆 30"/>
          <p:cNvSpPr/>
          <p:nvPr/>
        </p:nvSpPr>
        <p:spPr bwMode="auto">
          <a:xfrm>
            <a:off x="6973852" y="3106162"/>
            <a:ext cx="525918" cy="950058"/>
          </a:xfrm>
          <a:prstGeom prst="ellipse">
            <a:avLst/>
          </a:prstGeom>
          <a:noFill/>
          <a:ln w="28575" cap="flat" cmpd="sng" algn="ctr">
            <a:solidFill>
              <a:srgbClr val="00B0F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5" name="矩形 4"/>
          <p:cNvSpPr/>
          <p:nvPr/>
        </p:nvSpPr>
        <p:spPr bwMode="auto">
          <a:xfrm>
            <a:off x="7290364" y="4456771"/>
            <a:ext cx="2745191" cy="498386"/>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3" name="矩形 32"/>
          <p:cNvSpPr/>
          <p:nvPr/>
        </p:nvSpPr>
        <p:spPr bwMode="auto">
          <a:xfrm>
            <a:off x="7290364" y="4456771"/>
            <a:ext cx="451170" cy="498386"/>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4" name="矩形 33"/>
          <p:cNvSpPr/>
          <p:nvPr/>
        </p:nvSpPr>
        <p:spPr bwMode="auto">
          <a:xfrm>
            <a:off x="7763892" y="4452610"/>
            <a:ext cx="451170" cy="498386"/>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5" name="矩形 34"/>
          <p:cNvSpPr/>
          <p:nvPr/>
        </p:nvSpPr>
        <p:spPr bwMode="auto">
          <a:xfrm>
            <a:off x="8211789" y="4456771"/>
            <a:ext cx="451170" cy="498386"/>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6" name="矩形 35"/>
          <p:cNvSpPr/>
          <p:nvPr/>
        </p:nvSpPr>
        <p:spPr bwMode="auto">
          <a:xfrm>
            <a:off x="8656414" y="4456771"/>
            <a:ext cx="451170" cy="498386"/>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7" name="矩形 36"/>
          <p:cNvSpPr/>
          <p:nvPr/>
        </p:nvSpPr>
        <p:spPr bwMode="auto">
          <a:xfrm>
            <a:off x="9107584" y="4456771"/>
            <a:ext cx="451170" cy="498386"/>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8" name="矩形 37"/>
          <p:cNvSpPr/>
          <p:nvPr/>
        </p:nvSpPr>
        <p:spPr bwMode="auto">
          <a:xfrm>
            <a:off x="9561753" y="4456771"/>
            <a:ext cx="451170" cy="498386"/>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40" name="Text Box 3"/>
          <p:cNvSpPr txBox="1">
            <a:spLocks noChangeArrowheads="1"/>
          </p:cNvSpPr>
          <p:nvPr/>
        </p:nvSpPr>
        <p:spPr bwMode="auto">
          <a:xfrm>
            <a:off x="1875371" y="5836227"/>
            <a:ext cx="1434987"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57200" indent="-457200">
              <a:defRPr kumimoji="1" sz="2400">
                <a:solidFill>
                  <a:schemeClr val="tx1"/>
                </a:solidFill>
                <a:latin typeface="Times New Roman" charset="0"/>
                <a:ea typeface="宋体" charset="-122"/>
              </a:defRPr>
            </a:lvl1pPr>
            <a:lvl2pPr marL="914400" indent="-457200">
              <a:defRPr kumimoji="1" sz="2400">
                <a:solidFill>
                  <a:schemeClr val="tx1"/>
                </a:solidFill>
                <a:latin typeface="Times New Roman" charset="0"/>
                <a:ea typeface="宋体" charset="-122"/>
              </a:defRPr>
            </a:lvl2pPr>
            <a:lvl3pPr marL="1371600" indent="-457200">
              <a:defRPr kumimoji="1" sz="2400">
                <a:solidFill>
                  <a:schemeClr val="tx1"/>
                </a:solidFill>
                <a:latin typeface="Times New Roman" charset="0"/>
                <a:ea typeface="宋体" charset="-122"/>
              </a:defRPr>
            </a:lvl3pPr>
            <a:lvl4pPr marL="1828800" indent="-457200">
              <a:defRPr kumimoji="1" sz="2400">
                <a:solidFill>
                  <a:schemeClr val="tx1"/>
                </a:solidFill>
                <a:latin typeface="Times New Roman" charset="0"/>
                <a:ea typeface="宋体" charset="-122"/>
              </a:defRPr>
            </a:lvl4pPr>
            <a:lvl5pPr marL="2286000" indent="-457200">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a:lnSpc>
                <a:spcPct val="80000"/>
              </a:lnSpc>
              <a:spcBef>
                <a:spcPct val="50000"/>
              </a:spcBef>
              <a:defRPr/>
            </a:pPr>
            <a:r>
              <a:rPr lang="zh-CN" altLang="en-US" b="1" dirty="0" smtClean="0">
                <a:effectLst>
                  <a:outerShdw blurRad="38100" dist="38100" dir="2700000" algn="tl">
                    <a:srgbClr val="FFFFFF"/>
                  </a:outerShdw>
                </a:effectLst>
              </a:rPr>
              <a:t>查找</a:t>
            </a:r>
            <a:r>
              <a:rPr lang="zh-CN" altLang="en-US" b="1" dirty="0" smtClean="0">
                <a:solidFill>
                  <a:srgbClr val="FF0000"/>
                </a:solidFill>
                <a:effectLst>
                  <a:outerShdw blurRad="38100" dist="38100" dir="2700000" algn="tl">
                    <a:srgbClr val="FFFFFF"/>
                  </a:outerShdw>
                </a:effectLst>
              </a:rPr>
              <a:t>  </a:t>
            </a:r>
            <a:r>
              <a:rPr lang="en-US" altLang="zh-CN" b="1" dirty="0" smtClean="0">
                <a:solidFill>
                  <a:srgbClr val="FF0000"/>
                </a:solidFill>
                <a:effectLst>
                  <a:outerShdw blurRad="38100" dist="38100" dir="2700000" algn="tl">
                    <a:srgbClr val="FFFFFF"/>
                  </a:outerShdw>
                </a:effectLst>
              </a:rPr>
              <a:t>44</a:t>
            </a:r>
            <a:endParaRPr lang="en-US" altLang="zh-CN" b="1" dirty="0">
              <a:solidFill>
                <a:srgbClr val="FF0000"/>
              </a:solidFill>
              <a:effectLst>
                <a:outerShdw blurRad="38100" dist="38100" dir="2700000" algn="tl">
                  <a:srgbClr val="FFFFFF"/>
                </a:outerShdw>
              </a:effectLst>
            </a:endParaRPr>
          </a:p>
        </p:txBody>
      </p:sp>
      <p:sp>
        <p:nvSpPr>
          <p:cNvPr id="41" name="椭圆 40"/>
          <p:cNvSpPr/>
          <p:nvPr/>
        </p:nvSpPr>
        <p:spPr bwMode="auto">
          <a:xfrm>
            <a:off x="5294687" y="3084046"/>
            <a:ext cx="525918" cy="1028348"/>
          </a:xfrm>
          <a:prstGeom prst="ellipse">
            <a:avLst/>
          </a:prstGeom>
          <a:noFill/>
          <a:ln w="28575" cap="flat" cmpd="sng" algn="ctr">
            <a:solidFill>
              <a:srgbClr val="00B0F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871741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1"/>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5"/>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3"/>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4"/>
                                        </p:tgtEl>
                                        <p:attrNameLst>
                                          <p:attrName>style.visibility</p:attrName>
                                        </p:attrNameLst>
                                      </p:cBhvr>
                                      <p:to>
                                        <p:strVal val="hidden"/>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5"/>
                                        </p:tgtEl>
                                        <p:attrNameLst>
                                          <p:attrName>style.visibility</p:attrName>
                                        </p:attrNameLst>
                                      </p:cBhvr>
                                      <p:to>
                                        <p:strVal val="hidden"/>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6"/>
                                        </p:tgtEl>
                                        <p:attrNameLst>
                                          <p:attrName>style.visibility</p:attrName>
                                        </p:attrNameLst>
                                      </p:cBhvr>
                                      <p:to>
                                        <p:strVal val="hidden"/>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3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7"/>
                                        </p:tgtEl>
                                        <p:attrNameLst>
                                          <p:attrName>style.visibility</p:attrName>
                                        </p:attrNameLst>
                                      </p:cBhvr>
                                      <p:to>
                                        <p:strVal val="hidden"/>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4" grpId="0" animBg="1"/>
      <p:bldP spid="4" grpId="1" animBg="1"/>
      <p:bldP spid="30" grpId="0" animBg="1"/>
      <p:bldP spid="30" grpId="1" animBg="1"/>
      <p:bldP spid="31" grpId="0" animBg="1"/>
      <p:bldP spid="31" grpId="1" animBg="1"/>
      <p:bldP spid="5" grpId="0" animBg="1"/>
      <p:bldP spid="5"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40" grpId="0"/>
      <p:bldP spid="41" grpId="0" animBg="1"/>
      <p:bldP spid="41"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956420" y="1234190"/>
            <a:ext cx="40831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tx2"/>
              </a:buClr>
              <a:buSzPct val="75000"/>
              <a:buFont typeface="Wingdings" charset="2"/>
              <a:buNone/>
              <a:defRPr/>
            </a:pPr>
            <a:r>
              <a:rPr lang="en-US" altLang="zh-CN" sz="2400" b="1" dirty="0">
                <a:latin typeface="SimSun" charset="-122"/>
                <a:ea typeface="SimSun" charset="-122"/>
                <a:cs typeface="SimSun" charset="-122"/>
              </a:rPr>
              <a:t>1</a:t>
            </a:r>
            <a:r>
              <a:rPr lang="zh-CN" altLang="en-US" sz="2400" b="1" dirty="0">
                <a:latin typeface="SimSun" charset="-122"/>
                <a:ea typeface="SimSun" charset="-122"/>
                <a:cs typeface="SimSun" charset="-122"/>
              </a:rPr>
              <a:t>）若顺序查找确定所在块</a:t>
            </a:r>
            <a:r>
              <a:rPr lang="zh-CN" altLang="en-US" sz="2800" b="1" dirty="0">
                <a:solidFill>
                  <a:srgbClr val="000000"/>
                </a:solidFill>
                <a:latin typeface="SimSun" charset="-122"/>
                <a:ea typeface="SimSun" charset="-122"/>
                <a:cs typeface="SimSun" charset="-122"/>
              </a:rPr>
              <a:t>：</a:t>
            </a:r>
          </a:p>
        </p:txBody>
      </p:sp>
      <p:sp>
        <p:nvSpPr>
          <p:cNvPr id="261124" name="Rectangle 4"/>
          <p:cNvSpPr>
            <a:spLocks noChangeArrowheads="1"/>
          </p:cNvSpPr>
          <p:nvPr/>
        </p:nvSpPr>
        <p:spPr bwMode="auto">
          <a:xfrm>
            <a:off x="956421" y="4044561"/>
            <a:ext cx="40831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tx2"/>
              </a:buClr>
              <a:buSzPct val="75000"/>
              <a:buFont typeface="Wingdings" charset="2"/>
              <a:buNone/>
              <a:defRPr/>
            </a:pPr>
            <a:r>
              <a:rPr lang="en-US" altLang="zh-CN" sz="2400" b="1">
                <a:latin typeface="SimSun" charset="-122"/>
                <a:ea typeface="SimSun" charset="-122"/>
                <a:cs typeface="SimSun" charset="-122"/>
              </a:rPr>
              <a:t>2</a:t>
            </a:r>
            <a:r>
              <a:rPr lang="zh-CN" altLang="en-US" sz="2400" b="1">
                <a:latin typeface="SimSun" charset="-122"/>
                <a:ea typeface="SimSun" charset="-122"/>
                <a:cs typeface="SimSun" charset="-122"/>
              </a:rPr>
              <a:t>）若折半查找确定所在块</a:t>
            </a:r>
            <a:r>
              <a:rPr lang="zh-CN" altLang="en-US" sz="2800" b="1">
                <a:solidFill>
                  <a:srgbClr val="000000"/>
                </a:solidFill>
                <a:latin typeface="SimSun" charset="-122"/>
                <a:ea typeface="SimSun" charset="-122"/>
                <a:cs typeface="SimSun" charset="-122"/>
              </a:rPr>
              <a:t>：</a:t>
            </a:r>
          </a:p>
        </p:txBody>
      </p:sp>
      <p:graphicFrame>
        <p:nvGraphicFramePr>
          <p:cNvPr id="261125" name="Object 5"/>
          <p:cNvGraphicFramePr>
            <a:graphicFrameLocks noChangeAspect="1"/>
          </p:cNvGraphicFramePr>
          <p:nvPr>
            <p:extLst>
              <p:ext uri="{D42A27DB-BD31-4B8C-83A1-F6EECF244321}">
                <p14:modId xmlns:p14="http://schemas.microsoft.com/office/powerpoint/2010/main" val="1386951939"/>
              </p:ext>
            </p:extLst>
          </p:nvPr>
        </p:nvGraphicFramePr>
        <p:xfrm>
          <a:off x="2008908" y="4649067"/>
          <a:ext cx="6061364" cy="2056534"/>
        </p:xfrm>
        <a:graphic>
          <a:graphicData uri="http://schemas.openxmlformats.org/presentationml/2006/ole">
            <mc:AlternateContent xmlns:mc="http://schemas.openxmlformats.org/markup-compatibility/2006">
              <mc:Choice xmlns:v="urn:schemas-microsoft-com:vml" Requires="v">
                <p:oleObj spid="_x0000_s46698" name="Equation" r:id="rId3" imgW="2286000" imgH="1066800" progId="Equation.3">
                  <p:embed/>
                </p:oleObj>
              </mc:Choice>
              <mc:Fallback>
                <p:oleObj name="Equation" r:id="rId3" imgW="2286000" imgH="1066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908" y="4649067"/>
                        <a:ext cx="6061364" cy="2056534"/>
                      </a:xfrm>
                      <a:prstGeom prst="rect">
                        <a:avLst/>
                      </a:prstGeom>
                      <a:noFill/>
                      <a:ln>
                        <a:noFill/>
                      </a:ln>
                      <a:effectLst/>
                    </p:spPr>
                  </p:pic>
                </p:oleObj>
              </mc:Fallback>
            </mc:AlternateContent>
          </a:graphicData>
        </a:graphic>
      </p:graphicFrame>
      <p:sp>
        <p:nvSpPr>
          <p:cNvPr id="6" name="Rectangle 1031"/>
          <p:cNvSpPr txBox="1">
            <a:spLocks noChangeArrowheads="1"/>
          </p:cNvSpPr>
          <p:nvPr/>
        </p:nvSpPr>
        <p:spPr>
          <a:xfrm>
            <a:off x="1426441" y="370398"/>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.4</a:t>
            </a:r>
            <a:r>
              <a:rPr lang="zh-CN" altLang="en-US" kern="0"/>
              <a:t> 索引顺序表的查找</a:t>
            </a:r>
            <a:r>
              <a:rPr lang="en-US" altLang="zh-CN" kern="0"/>
              <a:t>(</a:t>
            </a:r>
            <a:r>
              <a:rPr lang="zh-CN" altLang="en-US" kern="0"/>
              <a:t>分块查找</a:t>
            </a:r>
            <a:r>
              <a:rPr lang="en-US" altLang="zh-CN" kern="0"/>
              <a:t>)</a:t>
            </a:r>
            <a:endParaRPr lang="zh-CN" altLang="en-US" kern="0"/>
          </a:p>
        </p:txBody>
      </p:sp>
      <p:grpSp>
        <p:nvGrpSpPr>
          <p:cNvPr id="5" name="组 4"/>
          <p:cNvGrpSpPr/>
          <p:nvPr/>
        </p:nvGrpSpPr>
        <p:grpSpPr>
          <a:xfrm>
            <a:off x="1221953" y="1529249"/>
            <a:ext cx="6509180" cy="2434026"/>
            <a:chOff x="1789112" y="1673443"/>
            <a:chExt cx="6509180" cy="2434026"/>
          </a:xfrm>
        </p:grpSpPr>
        <p:graphicFrame>
          <p:nvGraphicFramePr>
            <p:cNvPr id="261123" name="Object 3"/>
            <p:cNvGraphicFramePr>
              <a:graphicFrameLocks noChangeAspect="1"/>
            </p:cNvGraphicFramePr>
            <p:nvPr>
              <p:extLst>
                <p:ext uri="{D42A27DB-BD31-4B8C-83A1-F6EECF244321}">
                  <p14:modId xmlns:p14="http://schemas.microsoft.com/office/powerpoint/2010/main" val="56259894"/>
                </p:ext>
              </p:extLst>
            </p:nvPr>
          </p:nvGraphicFramePr>
          <p:xfrm>
            <a:off x="1911347" y="1673443"/>
            <a:ext cx="6386945" cy="2412846"/>
          </p:xfrm>
          <a:graphic>
            <a:graphicData uri="http://schemas.openxmlformats.org/presentationml/2006/ole">
              <mc:AlternateContent xmlns:mc="http://schemas.openxmlformats.org/markup-compatibility/2006">
                <mc:Choice xmlns:v="urn:schemas-microsoft-com:vml" Requires="v">
                  <p:oleObj spid="_x0000_s46699" name="Equation" r:id="rId5" imgW="2565400" imgH="1104900" progId="Equation.3">
                    <p:embed/>
                  </p:oleObj>
                </mc:Choice>
                <mc:Fallback>
                  <p:oleObj name="Equation" r:id="rId5" imgW="2565400" imgH="1104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1347" y="1673443"/>
                          <a:ext cx="6386945" cy="2412846"/>
                        </a:xfrm>
                        <a:prstGeom prst="rect">
                          <a:avLst/>
                        </a:prstGeom>
                        <a:noFill/>
                        <a:ln>
                          <a:noFill/>
                        </a:ln>
                        <a:effectLst/>
                      </p:spPr>
                    </p:pic>
                  </p:oleObj>
                </mc:Fallback>
              </mc:AlternateContent>
            </a:graphicData>
          </a:graphic>
        </p:graphicFrame>
        <p:sp>
          <p:nvSpPr>
            <p:cNvPr id="3" name="矩形 2"/>
            <p:cNvSpPr/>
            <p:nvPr/>
          </p:nvSpPr>
          <p:spPr bwMode="auto">
            <a:xfrm>
              <a:off x="1789112" y="3523738"/>
              <a:ext cx="1643605" cy="583731"/>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spTree>
    <p:extLst>
      <p:ext uri="{BB962C8B-B14F-4D97-AF65-F5344CB8AC3E}">
        <p14:creationId xmlns:p14="http://schemas.microsoft.com/office/powerpoint/2010/main" val="952278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1122"/>
                                        </p:tgtEl>
                                        <p:attrNameLst>
                                          <p:attrName>style.visibility</p:attrName>
                                        </p:attrNameLst>
                                      </p:cBhvr>
                                      <p:to>
                                        <p:strVal val="visible"/>
                                      </p:to>
                                    </p:set>
                                    <p:anim calcmode="lin" valueType="num">
                                      <p:cBhvr additive="base">
                                        <p:cTn id="7" dur="500" fill="hold"/>
                                        <p:tgtEl>
                                          <p:spTgt spid="261122"/>
                                        </p:tgtEl>
                                        <p:attrNameLst>
                                          <p:attrName>ppt_x</p:attrName>
                                        </p:attrNameLst>
                                      </p:cBhvr>
                                      <p:tavLst>
                                        <p:tav tm="0">
                                          <p:val>
                                            <p:strVal val="0-#ppt_w/2"/>
                                          </p:val>
                                        </p:tav>
                                        <p:tav tm="100000">
                                          <p:val>
                                            <p:strVal val="#ppt_x"/>
                                          </p:val>
                                        </p:tav>
                                      </p:tavLst>
                                    </p:anim>
                                    <p:anim calcmode="lin" valueType="num">
                                      <p:cBhvr additive="base">
                                        <p:cTn id="8" dur="500" fill="hold"/>
                                        <p:tgtEl>
                                          <p:spTgt spid="261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1124"/>
                                        </p:tgtEl>
                                        <p:attrNameLst>
                                          <p:attrName>style.visibility</p:attrName>
                                        </p:attrNameLst>
                                      </p:cBhvr>
                                      <p:to>
                                        <p:strVal val="visible"/>
                                      </p:to>
                                    </p:set>
                                    <p:anim calcmode="lin" valueType="num">
                                      <p:cBhvr additive="base">
                                        <p:cTn id="13" dur="500" fill="hold"/>
                                        <p:tgtEl>
                                          <p:spTgt spid="261124"/>
                                        </p:tgtEl>
                                        <p:attrNameLst>
                                          <p:attrName>ppt_x</p:attrName>
                                        </p:attrNameLst>
                                      </p:cBhvr>
                                      <p:tavLst>
                                        <p:tav tm="0">
                                          <p:val>
                                            <p:strVal val="0-#ppt_w/2"/>
                                          </p:val>
                                        </p:tav>
                                        <p:tav tm="100000">
                                          <p:val>
                                            <p:strVal val="#ppt_x"/>
                                          </p:val>
                                        </p:tav>
                                      </p:tavLst>
                                    </p:anim>
                                    <p:anim calcmode="lin" valueType="num">
                                      <p:cBhvr additive="base">
                                        <p:cTn id="14" dur="500" fill="hold"/>
                                        <p:tgtEl>
                                          <p:spTgt spid="2611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61125"/>
                                        </p:tgtEl>
                                        <p:attrNameLst>
                                          <p:attrName>style.visibility</p:attrName>
                                        </p:attrNameLst>
                                      </p:cBhvr>
                                      <p:to>
                                        <p:strVal val="visible"/>
                                      </p:to>
                                    </p:set>
                                    <p:animEffect transition="in" filter="dissolve">
                                      <p:cBhvr>
                                        <p:cTn id="19" dur="500"/>
                                        <p:tgtEl>
                                          <p:spTgt spid="26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autoUpdateAnimBg="0"/>
      <p:bldP spid="26112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232333" y="1399308"/>
            <a:ext cx="7772400" cy="680605"/>
          </a:xfrm>
        </p:spPr>
        <p:txBody>
          <a:bodyPr/>
          <a:lstStyle/>
          <a:p>
            <a:pPr algn="l" eaLnBrk="1" hangingPunct="1">
              <a:defRPr/>
            </a:pPr>
            <a:r>
              <a:rPr lang="en-US" altLang="zh-CN"/>
              <a:t>  </a:t>
            </a:r>
            <a:r>
              <a:rPr lang="zh-CN" altLang="en-US"/>
              <a:t>小结：</a:t>
            </a:r>
          </a:p>
        </p:txBody>
      </p:sp>
      <p:graphicFrame>
        <p:nvGraphicFramePr>
          <p:cNvPr id="262176" name="Group 32"/>
          <p:cNvGraphicFramePr>
            <a:graphicFrameLocks noGrp="1"/>
          </p:cNvGraphicFramePr>
          <p:nvPr>
            <p:extLst>
              <p:ext uri="{D42A27DB-BD31-4B8C-83A1-F6EECF244321}">
                <p14:modId xmlns:p14="http://schemas.microsoft.com/office/powerpoint/2010/main" val="1229508034"/>
              </p:ext>
            </p:extLst>
          </p:nvPr>
        </p:nvGraphicFramePr>
        <p:xfrm>
          <a:off x="1232333" y="2503490"/>
          <a:ext cx="8763000" cy="3959239"/>
        </p:xfrm>
        <a:graphic>
          <a:graphicData uri="http://schemas.openxmlformats.org/drawingml/2006/table">
            <a:tbl>
              <a:tblPr/>
              <a:tblGrid>
                <a:gridCol w="2462212">
                  <a:extLst>
                    <a:ext uri="{9D8B030D-6E8A-4147-A177-3AD203B41FA5}">
                      <a16:colId xmlns:a16="http://schemas.microsoft.com/office/drawing/2014/main" xmlns="" val="20000"/>
                    </a:ext>
                  </a:extLst>
                </a:gridCol>
                <a:gridCol w="1557338">
                  <a:extLst>
                    <a:ext uri="{9D8B030D-6E8A-4147-A177-3AD203B41FA5}">
                      <a16:colId xmlns:a16="http://schemas.microsoft.com/office/drawing/2014/main" xmlns="" val="20001"/>
                    </a:ext>
                  </a:extLst>
                </a:gridCol>
                <a:gridCol w="1849437">
                  <a:extLst>
                    <a:ext uri="{9D8B030D-6E8A-4147-A177-3AD203B41FA5}">
                      <a16:colId xmlns:a16="http://schemas.microsoft.com/office/drawing/2014/main" xmlns="" val="20002"/>
                    </a:ext>
                  </a:extLst>
                </a:gridCol>
                <a:gridCol w="2894013">
                  <a:extLst>
                    <a:ext uri="{9D8B030D-6E8A-4147-A177-3AD203B41FA5}">
                      <a16:colId xmlns:a16="http://schemas.microsoft.com/office/drawing/2014/main" xmlns="" val="20003"/>
                    </a:ext>
                  </a:extLst>
                </a:gridCol>
              </a:tblGrid>
              <a:tr h="949233">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x-none" altLang="x-none" sz="2800" b="0" i="0" u="none" strike="noStrike" cap="none" normalizeH="0" baseline="0">
                        <a:ln>
                          <a:noFill/>
                        </a:ln>
                        <a:solidFill>
                          <a:schemeClr val="tx1"/>
                        </a:solidFill>
                        <a:effectLst/>
                        <a:latin typeface="Times New Roman" charset="0"/>
                        <a:ea typeface="宋体" charset="-122"/>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顺序查找</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折半查找</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分块查找</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0"/>
                  </a:ext>
                </a:extLst>
              </a:tr>
              <a:tr h="984154">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平均查找长度</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最大</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最小</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介于二者之间</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1"/>
                  </a:ext>
                </a:extLst>
              </a:tr>
              <a:tr h="944856">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表结构</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有序</a:t>
                      </a:r>
                      <a:r>
                        <a:rPr kumimoji="1" lang="en-US" altLang="zh-CN" sz="2800" b="0" i="0" u="none" strike="noStrike" cap="none" normalizeH="0" baseline="0">
                          <a:ln>
                            <a:noFill/>
                          </a:ln>
                          <a:solidFill>
                            <a:schemeClr val="tx1"/>
                          </a:solidFill>
                          <a:effectLst/>
                          <a:latin typeface="Times New Roman" charset="0"/>
                          <a:ea typeface="宋体" charset="-122"/>
                        </a:rPr>
                        <a:t>/</a:t>
                      </a:r>
                      <a:r>
                        <a:rPr kumimoji="1" lang="zh-CN" altLang="en-US" sz="2800" b="0" i="0" u="none" strike="noStrike" cap="none" normalizeH="0" baseline="0">
                          <a:ln>
                            <a:noFill/>
                          </a:ln>
                          <a:solidFill>
                            <a:schemeClr val="tx1"/>
                          </a:solidFill>
                          <a:effectLst/>
                          <a:latin typeface="Times New Roman" charset="0"/>
                          <a:ea typeface="宋体" charset="-122"/>
                        </a:rPr>
                        <a:t>无序表</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有序表</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表中元素逐段有序</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2"/>
                  </a:ext>
                </a:extLst>
              </a:tr>
              <a:tr h="1080982">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存储结构</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顺序</a:t>
                      </a:r>
                      <a:r>
                        <a:rPr kumimoji="1" lang="en-US" altLang="zh-CN" sz="2800" b="0" i="0" u="none" strike="noStrike" cap="none" normalizeH="0" baseline="0">
                          <a:ln>
                            <a:noFill/>
                          </a:ln>
                          <a:solidFill>
                            <a:schemeClr val="tx1"/>
                          </a:solidFill>
                          <a:effectLst/>
                          <a:latin typeface="Times New Roman" charset="0"/>
                          <a:ea typeface="宋体" charset="-122"/>
                        </a:rPr>
                        <a:t>/</a:t>
                      </a:r>
                      <a:r>
                        <a:rPr kumimoji="1" lang="zh-CN" altLang="en-US" sz="2800" b="0" i="0" u="none" strike="noStrike" cap="none" normalizeH="0" baseline="0">
                          <a:ln>
                            <a:noFill/>
                          </a:ln>
                          <a:solidFill>
                            <a:schemeClr val="tx1"/>
                          </a:solidFill>
                          <a:effectLst/>
                          <a:latin typeface="Times New Roman" charset="0"/>
                          <a:ea typeface="宋体" charset="-122"/>
                        </a:rPr>
                        <a:t>链式存储</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顺序存储</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122"/>
                        </a:rPr>
                        <a:t>顺序</a:t>
                      </a:r>
                      <a:r>
                        <a:rPr kumimoji="1" lang="en-US" altLang="zh-CN" sz="2800" b="0" i="0" u="none" strike="noStrike" cap="none" normalizeH="0" baseline="0">
                          <a:ln>
                            <a:noFill/>
                          </a:ln>
                          <a:solidFill>
                            <a:schemeClr val="tx1"/>
                          </a:solidFill>
                          <a:effectLst/>
                          <a:latin typeface="Times New Roman" charset="0"/>
                          <a:ea typeface="宋体" charset="-122"/>
                        </a:rPr>
                        <a:t>/</a:t>
                      </a:r>
                      <a:r>
                        <a:rPr kumimoji="1" lang="zh-CN" altLang="en-US" sz="2800" b="0" i="0" u="none" strike="noStrike" cap="none" normalizeH="0" baseline="0">
                          <a:ln>
                            <a:noFill/>
                          </a:ln>
                          <a:solidFill>
                            <a:schemeClr val="tx1"/>
                          </a:solidFill>
                          <a:effectLst/>
                          <a:latin typeface="Times New Roman" charset="0"/>
                          <a:ea typeface="宋体" charset="-122"/>
                        </a:rPr>
                        <a:t>链式存储</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3"/>
                  </a:ext>
                </a:extLst>
              </a:tr>
            </a:tbl>
          </a:graphicData>
        </a:graphic>
      </p:graphicFrame>
      <p:sp>
        <p:nvSpPr>
          <p:cNvPr id="6" name="Rectangle 1031"/>
          <p:cNvSpPr txBox="1">
            <a:spLocks noChangeArrowheads="1"/>
          </p:cNvSpPr>
          <p:nvPr/>
        </p:nvSpPr>
        <p:spPr bwMode="auto">
          <a:xfrm>
            <a:off x="1625600" y="228600"/>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a:t>静态查找</a:t>
            </a:r>
          </a:p>
        </p:txBody>
      </p:sp>
    </p:spTree>
    <p:extLst>
      <p:ext uri="{BB962C8B-B14F-4D97-AF65-F5344CB8AC3E}">
        <p14:creationId xmlns:p14="http://schemas.microsoft.com/office/powerpoint/2010/main" val="12112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xmlns="" id="{F9BA840E-06D9-4CCA-9CB7-7F3ADD553133}"/>
              </a:ext>
            </a:extLst>
          </p:cNvPr>
          <p:cNvSpPr>
            <a:spLocks noGrp="1" noChangeArrowheads="1"/>
          </p:cNvSpPr>
          <p:nvPr>
            <p:ph type="title"/>
          </p:nvPr>
        </p:nvSpPr>
        <p:spPr>
          <a:xfrm>
            <a:off x="1625600" y="228600"/>
            <a:ext cx="10390717" cy="762000"/>
          </a:xfrm>
        </p:spPr>
        <p:txBody>
          <a:bodyPr/>
          <a:lstStyle/>
          <a:p>
            <a:pPr eaLnBrk="1" hangingPunct="1"/>
            <a:r>
              <a:rPr lang="en-US" altLang="zh-CN"/>
              <a:t>9</a:t>
            </a:r>
            <a:r>
              <a:rPr lang="zh-CN" altLang="en-US"/>
              <a:t>.</a:t>
            </a:r>
            <a:r>
              <a:rPr lang="en-US" altLang="zh-CN"/>
              <a:t>2</a:t>
            </a:r>
            <a:r>
              <a:rPr lang="zh-CN" altLang="en-US"/>
              <a:t> 动态查找表</a:t>
            </a:r>
          </a:p>
        </p:txBody>
      </p:sp>
      <p:sp>
        <p:nvSpPr>
          <p:cNvPr id="6" name="Rectangle 4"/>
          <p:cNvSpPr txBox="1">
            <a:spLocks noChangeArrowheads="1"/>
          </p:cNvSpPr>
          <p:nvPr/>
        </p:nvSpPr>
        <p:spPr bwMode="auto">
          <a:xfrm>
            <a:off x="1335232" y="990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lnSpc>
                <a:spcPct val="120000"/>
              </a:lnSpc>
              <a:defRPr/>
            </a:pPr>
            <a:endParaRPr lang="en-US" altLang="zh-CN" sz="3600" kern="0" dirty="0"/>
          </a:p>
          <a:p>
            <a:pPr marL="0" indent="0" eaLnBrk="1" hangingPunct="1">
              <a:lnSpc>
                <a:spcPct val="120000"/>
              </a:lnSpc>
              <a:buNone/>
              <a:defRPr/>
            </a:pPr>
            <a:r>
              <a:rPr lang="zh-CN" altLang="en-US" kern="0" dirty="0">
                <a:latin typeface="SimSun" charset="-122"/>
                <a:ea typeface="SimSun" charset="-122"/>
                <a:cs typeface="SimSun" charset="-122"/>
              </a:rPr>
              <a:t>动态查找表的特点：</a:t>
            </a:r>
          </a:p>
          <a:p>
            <a:pPr eaLnBrk="1" hangingPunct="1">
              <a:lnSpc>
                <a:spcPct val="120000"/>
              </a:lnSpc>
              <a:defRPr/>
            </a:pPr>
            <a:r>
              <a:rPr lang="zh-CN" altLang="en-US" b="0" kern="0" dirty="0">
                <a:latin typeface="SimSun" charset="-122"/>
                <a:ea typeface="SimSun" charset="-122"/>
                <a:cs typeface="SimSun" charset="-122"/>
              </a:rPr>
              <a:t>表结构本身是在查找过程中</a:t>
            </a:r>
            <a:r>
              <a:rPr lang="zh-CN" altLang="en-US" b="0" kern="0" dirty="0">
                <a:solidFill>
                  <a:srgbClr val="FF0000"/>
                </a:solidFill>
                <a:latin typeface="SimSun" charset="-122"/>
                <a:ea typeface="SimSun" charset="-122"/>
                <a:cs typeface="SimSun" charset="-122"/>
              </a:rPr>
              <a:t>动态生成</a:t>
            </a:r>
            <a:r>
              <a:rPr lang="zh-CN" altLang="en-US" b="0" kern="0" dirty="0">
                <a:latin typeface="SimSun" charset="-122"/>
                <a:ea typeface="SimSun" charset="-122"/>
                <a:cs typeface="SimSun" charset="-122"/>
              </a:rPr>
              <a:t>的，即对于给定值</a:t>
            </a:r>
            <a:r>
              <a:rPr lang="en-US" altLang="zh-CN" b="0" kern="0" dirty="0">
                <a:latin typeface="SimSun" charset="-122"/>
                <a:ea typeface="SimSun" charset="-122"/>
                <a:cs typeface="SimSun" charset="-122"/>
              </a:rPr>
              <a:t>key,</a:t>
            </a:r>
            <a:r>
              <a:rPr lang="zh-CN" altLang="en-US" b="0" kern="0" dirty="0">
                <a:latin typeface="SimSun" charset="-122"/>
                <a:ea typeface="SimSun" charset="-122"/>
                <a:cs typeface="SimSun" charset="-122"/>
              </a:rPr>
              <a:t>若表中</a:t>
            </a:r>
            <a:r>
              <a:rPr lang="zh-CN" altLang="en-US" b="0" kern="0" dirty="0">
                <a:solidFill>
                  <a:srgbClr val="FF0000"/>
                </a:solidFill>
                <a:latin typeface="SimSun" charset="-122"/>
                <a:ea typeface="SimSun" charset="-122"/>
                <a:cs typeface="SimSun" charset="-122"/>
              </a:rPr>
              <a:t>存在</a:t>
            </a:r>
            <a:r>
              <a:rPr lang="zh-CN" altLang="en-US" b="0" kern="0" dirty="0">
                <a:latin typeface="SimSun" charset="-122"/>
                <a:ea typeface="SimSun" charset="-122"/>
                <a:cs typeface="SimSun" charset="-122"/>
              </a:rPr>
              <a:t>其关键字等于</a:t>
            </a:r>
            <a:r>
              <a:rPr lang="en-US" altLang="zh-CN" b="0" kern="0" dirty="0">
                <a:latin typeface="SimSun" charset="-122"/>
                <a:ea typeface="SimSun" charset="-122"/>
                <a:cs typeface="SimSun" charset="-122"/>
              </a:rPr>
              <a:t>key</a:t>
            </a:r>
            <a:r>
              <a:rPr lang="zh-CN" altLang="en-US" b="0" kern="0" dirty="0">
                <a:latin typeface="SimSun" charset="-122"/>
                <a:ea typeface="SimSun" charset="-122"/>
                <a:cs typeface="SimSun" charset="-122"/>
              </a:rPr>
              <a:t>的记录，则查找成功返回，否则</a:t>
            </a:r>
            <a:r>
              <a:rPr lang="zh-CN" altLang="en-US" b="0" kern="0" dirty="0">
                <a:solidFill>
                  <a:srgbClr val="FF0000"/>
                </a:solidFill>
                <a:latin typeface="SimSun" charset="-122"/>
                <a:ea typeface="SimSun" charset="-122"/>
                <a:cs typeface="SimSun" charset="-122"/>
              </a:rPr>
              <a:t>插入</a:t>
            </a:r>
            <a:r>
              <a:rPr lang="zh-CN" altLang="en-US" b="0" kern="0" dirty="0">
                <a:latin typeface="SimSun" charset="-122"/>
                <a:ea typeface="SimSun" charset="-122"/>
                <a:cs typeface="SimSun" charset="-122"/>
              </a:rPr>
              <a:t>关键字等于</a:t>
            </a:r>
            <a:r>
              <a:rPr lang="en-US" altLang="zh-CN" b="0" kern="0" dirty="0">
                <a:latin typeface="SimSun" charset="-122"/>
                <a:ea typeface="SimSun" charset="-122"/>
                <a:cs typeface="SimSun" charset="-122"/>
              </a:rPr>
              <a:t>key</a:t>
            </a:r>
            <a:r>
              <a:rPr lang="zh-CN" altLang="en-US" b="0" kern="0" dirty="0">
                <a:latin typeface="SimSun" charset="-122"/>
                <a:ea typeface="SimSun" charset="-122"/>
                <a:cs typeface="SimSun" charset="-122"/>
              </a:rPr>
              <a:t>的记录</a:t>
            </a:r>
            <a:r>
              <a:rPr lang="zh-CN" altLang="en-US" sz="3600" b="0" kern="0" dirty="0">
                <a:ea typeface="楷体_GB2312" charset="0"/>
              </a:rPr>
              <a:t>。</a:t>
            </a:r>
          </a:p>
        </p:txBody>
      </p:sp>
    </p:spTree>
    <p:extLst>
      <p:ext uri="{BB962C8B-B14F-4D97-AF65-F5344CB8AC3E}">
        <p14:creationId xmlns:p14="http://schemas.microsoft.com/office/powerpoint/2010/main" val="1868215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539">
            <a:extLst>
              <a:ext uri="{FF2B5EF4-FFF2-40B4-BE49-F238E27FC236}">
                <a16:creationId xmlns:a16="http://schemas.microsoft.com/office/drawing/2014/main" xmlns="" id="{84075083-1B50-444E-A4F4-FEDAFE0F053B}"/>
              </a:ext>
            </a:extLst>
          </p:cNvPr>
          <p:cNvSpPr>
            <a:spLocks noGrp="1" noChangeArrowheads="1"/>
          </p:cNvSpPr>
          <p:nvPr>
            <p:ph type="title"/>
          </p:nvPr>
        </p:nvSpPr>
        <p:spPr/>
        <p:txBody>
          <a:bodyPr/>
          <a:lstStyle/>
          <a:p>
            <a:pPr eaLnBrk="1" hangingPunct="1"/>
            <a:r>
              <a:rPr lang="zh-CN" altLang="en-US"/>
              <a:t>基本术语</a:t>
            </a:r>
          </a:p>
        </p:txBody>
      </p:sp>
      <p:sp>
        <p:nvSpPr>
          <p:cNvPr id="41" name="矩形 40">
            <a:extLst>
              <a:ext uri="{FF2B5EF4-FFF2-40B4-BE49-F238E27FC236}">
                <a16:creationId xmlns:a16="http://schemas.microsoft.com/office/drawing/2014/main" xmlns="" id="{AFA21033-A228-43D1-90CA-348A1F4C0BE4}"/>
              </a:ext>
            </a:extLst>
          </p:cNvPr>
          <p:cNvSpPr/>
          <p:nvPr/>
        </p:nvSpPr>
        <p:spPr>
          <a:xfrm>
            <a:off x="510561" y="1779127"/>
            <a:ext cx="11271707" cy="4185761"/>
          </a:xfrm>
          <a:prstGeom prst="rect">
            <a:avLst/>
          </a:prstGeom>
        </p:spPr>
        <p:txBody>
          <a:bodyPr wrap="square">
            <a:spAutoFit/>
          </a:bodyPr>
          <a:lstStyle/>
          <a:p>
            <a:pPr marL="486900" indent="-342900">
              <a:buClr>
                <a:schemeClr val="tx1"/>
              </a:buClr>
              <a:buFont typeface="Wingdings" charset="2"/>
              <a:buChar char="Ø"/>
            </a:pPr>
            <a:r>
              <a:rPr lang="zh-CN" altLang="en-US" sz="2800" dirty="0">
                <a:solidFill>
                  <a:srgbClr val="FF0000"/>
                </a:solidFill>
                <a:latin typeface="SimSun" charset="-122"/>
                <a:ea typeface="SimSun" charset="-122"/>
                <a:cs typeface="SimSun" charset="-122"/>
              </a:rPr>
              <a:t>关键字：</a:t>
            </a:r>
            <a:r>
              <a:rPr lang="zh-CN" altLang="en-US" sz="2800" dirty="0">
                <a:latin typeface="SimSun" charset="-122"/>
                <a:ea typeface="SimSun" charset="-122"/>
                <a:cs typeface="SimSun" charset="-122"/>
              </a:rPr>
              <a:t>数据元素（或记录）中某个数据项的值，用以标识（识别）一个数据元素（或记录）。</a:t>
            </a:r>
            <a:endParaRPr lang="en-US" altLang="zh-CN" sz="2800" dirty="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800" dirty="0">
                <a:latin typeface="SimSun" charset="-122"/>
                <a:ea typeface="SimSun" charset="-122"/>
                <a:cs typeface="SimSun" charset="-122"/>
              </a:rPr>
              <a:t> 主关键字：可以</a:t>
            </a:r>
            <a:r>
              <a:rPr lang="zh-CN" altLang="en-US" sz="2800" b="1" dirty="0">
                <a:solidFill>
                  <a:srgbClr val="FF0000"/>
                </a:solidFill>
                <a:latin typeface="SimSun" charset="-122"/>
                <a:ea typeface="SimSun" charset="-122"/>
                <a:cs typeface="SimSun" charset="-122"/>
              </a:rPr>
              <a:t>唯一标识</a:t>
            </a:r>
            <a:r>
              <a:rPr lang="zh-CN" altLang="en-US" sz="2800" dirty="0">
                <a:latin typeface="SimSun" charset="-122"/>
                <a:ea typeface="SimSun" charset="-122"/>
                <a:cs typeface="SimSun" charset="-122"/>
              </a:rPr>
              <a:t>一个记录。</a:t>
            </a:r>
            <a:endParaRPr lang="en-US" altLang="zh-CN" sz="2800" dirty="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800" dirty="0">
                <a:latin typeface="SimSun" charset="-122"/>
                <a:ea typeface="SimSun" charset="-122"/>
                <a:cs typeface="SimSun" charset="-122"/>
              </a:rPr>
              <a:t> 次关键字：能识别</a:t>
            </a:r>
            <a:r>
              <a:rPr lang="zh-CN" altLang="en-US" sz="2800" b="1" dirty="0">
                <a:solidFill>
                  <a:srgbClr val="FF0000"/>
                </a:solidFill>
                <a:latin typeface="SimSun" charset="-122"/>
                <a:ea typeface="SimSun" charset="-122"/>
                <a:cs typeface="SimSun" charset="-122"/>
              </a:rPr>
              <a:t>若干</a:t>
            </a:r>
            <a:r>
              <a:rPr lang="zh-CN" altLang="en-US" sz="2800" dirty="0">
                <a:latin typeface="SimSun" charset="-122"/>
                <a:ea typeface="SimSun" charset="-122"/>
                <a:cs typeface="SimSun" charset="-122"/>
              </a:rPr>
              <a:t>记录。</a:t>
            </a:r>
          </a:p>
          <a:p>
            <a:pPr marL="540000" indent="-342900" algn="just">
              <a:lnSpc>
                <a:spcPct val="150000"/>
              </a:lnSpc>
              <a:spcBef>
                <a:spcPct val="0"/>
              </a:spcBef>
              <a:buFont typeface="Wingdings" panose="05000000000000000000" pitchFamily="2" charset="2"/>
              <a:buChar char="Ø"/>
            </a:pPr>
            <a:r>
              <a:rPr lang="zh-CN" altLang="en-US" sz="2800" dirty="0">
                <a:latin typeface="楷体_GB2312"/>
                <a:cs typeface="楷体_GB2312"/>
              </a:rPr>
              <a:t> </a:t>
            </a:r>
            <a:r>
              <a:rPr lang="zh-CN" altLang="en-US" sz="2800" dirty="0">
                <a:solidFill>
                  <a:srgbClr val="FF0000"/>
                </a:solidFill>
                <a:latin typeface="SimSun" charset="-122"/>
                <a:ea typeface="SimSun" charset="-122"/>
                <a:cs typeface="SimSun" charset="-122"/>
              </a:rPr>
              <a:t>查找</a:t>
            </a:r>
            <a:r>
              <a:rPr lang="zh-CN" altLang="en-US" sz="2800" dirty="0">
                <a:latin typeface="SimSun" charset="-122"/>
                <a:ea typeface="SimSun" charset="-122"/>
                <a:cs typeface="SimSun" charset="-122"/>
              </a:rPr>
              <a:t>：</a:t>
            </a:r>
            <a:endParaRPr lang="en-US" altLang="zh-CN" sz="2800" dirty="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800" dirty="0" smtClean="0">
                <a:latin typeface="SimSun" charset="-122"/>
                <a:ea typeface="SimSun" charset="-122"/>
                <a:cs typeface="SimSun" charset="-122"/>
              </a:rPr>
              <a:t>根据</a:t>
            </a:r>
            <a:r>
              <a:rPr lang="zh-CN" altLang="en-US" sz="2800" dirty="0">
                <a:latin typeface="SimSun" charset="-122"/>
                <a:ea typeface="SimSun" charset="-122"/>
                <a:cs typeface="SimSun" charset="-122"/>
              </a:rPr>
              <a:t>给定的某个值，在查找表中确定一个其</a:t>
            </a:r>
            <a:r>
              <a:rPr lang="zh-CN" altLang="en-US" sz="2800" dirty="0">
                <a:solidFill>
                  <a:srgbClr val="FF0000"/>
                </a:solidFill>
                <a:latin typeface="SimSun" charset="-122"/>
                <a:ea typeface="SimSun" charset="-122"/>
                <a:cs typeface="SimSun" charset="-122"/>
              </a:rPr>
              <a:t>关键字等于给定值</a:t>
            </a:r>
            <a:r>
              <a:rPr lang="zh-CN" altLang="en-US" sz="2800" dirty="0">
                <a:latin typeface="SimSun" charset="-122"/>
                <a:ea typeface="SimSun" charset="-122"/>
                <a:cs typeface="SimSun" charset="-122"/>
              </a:rPr>
              <a:t>的数据元素或（记录）</a:t>
            </a:r>
            <a:r>
              <a:rPr lang="zh-CN" altLang="en-US" sz="2800" dirty="0" smtClean="0">
                <a:latin typeface="SimSun" charset="-122"/>
                <a:ea typeface="SimSun" charset="-122"/>
                <a:cs typeface="SimSun" charset="-122"/>
              </a:rPr>
              <a:t>。</a:t>
            </a:r>
            <a:endParaRPr lang="en-US" altLang="zh-CN" sz="2800" dirty="0">
              <a:latin typeface="SimSun" charset="-122"/>
              <a:ea typeface="SimSun" charset="-122"/>
              <a:cs typeface="SimSun"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xmlns="" id="{F9BA840E-06D9-4CCA-9CB7-7F3ADD553133}"/>
              </a:ext>
            </a:extLst>
          </p:cNvPr>
          <p:cNvSpPr>
            <a:spLocks noGrp="1" noChangeArrowheads="1"/>
          </p:cNvSpPr>
          <p:nvPr>
            <p:ph type="title"/>
          </p:nvPr>
        </p:nvSpPr>
        <p:spPr>
          <a:xfrm>
            <a:off x="1625600" y="228600"/>
            <a:ext cx="10390717" cy="762000"/>
          </a:xfrm>
        </p:spPr>
        <p:txBody>
          <a:bodyPr/>
          <a:lstStyle/>
          <a:p>
            <a:pPr eaLnBrk="1" hangingPunct="1"/>
            <a:r>
              <a:rPr lang="en-US" altLang="zh-CN"/>
              <a:t>9</a:t>
            </a:r>
            <a:r>
              <a:rPr lang="zh-CN" altLang="en-US"/>
              <a:t>.</a:t>
            </a:r>
            <a:r>
              <a:rPr lang="en-US" altLang="zh-CN"/>
              <a:t>2</a:t>
            </a:r>
            <a:r>
              <a:rPr lang="zh-CN" altLang="en-US"/>
              <a:t> 动态查找表</a:t>
            </a:r>
          </a:p>
        </p:txBody>
      </p:sp>
      <p:sp>
        <p:nvSpPr>
          <p:cNvPr id="6" name="Rectangle 4"/>
          <p:cNvSpPr txBox="1">
            <a:spLocks noChangeArrowheads="1"/>
          </p:cNvSpPr>
          <p:nvPr/>
        </p:nvSpPr>
        <p:spPr bwMode="auto">
          <a:xfrm>
            <a:off x="1173186" y="1372565"/>
            <a:ext cx="1041307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eaLnBrk="1" hangingPunct="1">
              <a:lnSpc>
                <a:spcPct val="120000"/>
              </a:lnSpc>
              <a:buNone/>
              <a:defRPr/>
            </a:pPr>
            <a:r>
              <a:rPr lang="zh-CN" altLang="en-US" kern="0" dirty="0" smtClean="0">
                <a:latin typeface="SimSun" charset="-122"/>
                <a:ea typeface="SimSun" charset="-122"/>
                <a:cs typeface="SimSun" charset="-122"/>
              </a:rPr>
              <a:t>树表的查找：</a:t>
            </a:r>
            <a:endParaRPr lang="zh-CN" altLang="en-US" kern="0" dirty="0">
              <a:latin typeface="SimSun" charset="-122"/>
              <a:ea typeface="SimSun" charset="-122"/>
              <a:cs typeface="SimSun" charset="-122"/>
            </a:endParaRPr>
          </a:p>
          <a:p>
            <a:pPr eaLnBrk="1" hangingPunct="1">
              <a:lnSpc>
                <a:spcPct val="120000"/>
              </a:lnSpc>
              <a:defRPr/>
            </a:pPr>
            <a:r>
              <a:rPr lang="zh-CN" altLang="en-US" sz="2800" b="0" kern="0" dirty="0" smtClean="0">
                <a:latin typeface="SimSun" charset="-122"/>
                <a:ea typeface="SimSun" charset="-122"/>
                <a:cs typeface="SimSun" charset="-122"/>
              </a:rPr>
              <a:t>以</a:t>
            </a:r>
            <a:r>
              <a:rPr lang="zh-CN" altLang="en-US" sz="2800" b="0" kern="0" dirty="0" smtClean="0">
                <a:solidFill>
                  <a:srgbClr val="FF0000"/>
                </a:solidFill>
                <a:latin typeface="SimSun" charset="-122"/>
                <a:ea typeface="SimSun" charset="-122"/>
                <a:cs typeface="SimSun" charset="-122"/>
              </a:rPr>
              <a:t>二叉树或树</a:t>
            </a:r>
            <a:r>
              <a:rPr lang="zh-CN" altLang="en-US" sz="2800" b="0" kern="0" dirty="0" smtClean="0">
                <a:latin typeface="SimSun" charset="-122"/>
                <a:ea typeface="SimSun" charset="-122"/>
                <a:cs typeface="SimSun" charset="-122"/>
              </a:rPr>
              <a:t>作为表的组织形式，称为</a:t>
            </a:r>
            <a:r>
              <a:rPr lang="zh-CN" altLang="en-US" sz="2800" b="0" kern="0" dirty="0" smtClean="0">
                <a:solidFill>
                  <a:srgbClr val="FF0000"/>
                </a:solidFill>
                <a:latin typeface="SimSun" charset="-122"/>
                <a:ea typeface="SimSun" charset="-122"/>
                <a:cs typeface="SimSun" charset="-122"/>
              </a:rPr>
              <a:t>树表</a:t>
            </a:r>
            <a:r>
              <a:rPr lang="zh-CN" altLang="en-US" sz="2800" b="0" kern="0" dirty="0" smtClean="0">
                <a:ea typeface="楷体_GB2312" charset="0"/>
              </a:rPr>
              <a:t>。是一种动态查找表，不仅</a:t>
            </a:r>
            <a:r>
              <a:rPr lang="zh-CN" altLang="en-US" sz="2800" b="0" kern="0" dirty="0" smtClean="0">
                <a:solidFill>
                  <a:srgbClr val="FF0000"/>
                </a:solidFill>
                <a:ea typeface="楷体_GB2312" charset="0"/>
              </a:rPr>
              <a:t>适合数据查找</a:t>
            </a:r>
            <a:r>
              <a:rPr lang="zh-CN" altLang="en-US" sz="2800" b="0" kern="0" dirty="0" smtClean="0">
                <a:ea typeface="楷体_GB2312" charset="0"/>
              </a:rPr>
              <a:t>，也适合表的</a:t>
            </a:r>
            <a:r>
              <a:rPr lang="zh-CN" altLang="en-US" sz="2800" b="0" kern="0" dirty="0" smtClean="0">
                <a:solidFill>
                  <a:srgbClr val="FF0000"/>
                </a:solidFill>
                <a:ea typeface="楷体_GB2312" charset="0"/>
              </a:rPr>
              <a:t>插入和删除</a:t>
            </a:r>
            <a:r>
              <a:rPr lang="zh-CN" altLang="en-US" sz="2800" b="0" kern="0" dirty="0" smtClean="0">
                <a:ea typeface="楷体_GB2312" charset="0"/>
              </a:rPr>
              <a:t>操作。</a:t>
            </a:r>
            <a:endParaRPr lang="en-US" altLang="zh-CN" sz="2800" b="0" kern="0" dirty="0" smtClean="0">
              <a:ea typeface="楷体_GB2312" charset="0"/>
            </a:endParaRPr>
          </a:p>
          <a:p>
            <a:pPr eaLnBrk="1" hangingPunct="1">
              <a:lnSpc>
                <a:spcPct val="120000"/>
              </a:lnSpc>
              <a:defRPr/>
            </a:pPr>
            <a:r>
              <a:rPr lang="zh-CN" altLang="en-US" sz="2800" kern="0" dirty="0" smtClean="0">
                <a:ea typeface="楷体_GB2312" charset="0"/>
              </a:rPr>
              <a:t>常见树表</a:t>
            </a:r>
            <a:endParaRPr lang="en-US" altLang="zh-CN" sz="2800" kern="0" dirty="0" smtClean="0">
              <a:ea typeface="楷体_GB2312" charset="0"/>
            </a:endParaRPr>
          </a:p>
          <a:p>
            <a:pPr marL="0" indent="0" eaLnBrk="1" hangingPunct="1">
              <a:lnSpc>
                <a:spcPct val="120000"/>
              </a:lnSpc>
              <a:buNone/>
              <a:defRPr/>
            </a:pPr>
            <a:r>
              <a:rPr lang="zh-CN" altLang="en-US" sz="2800" b="0" kern="0" dirty="0" smtClean="0">
                <a:ea typeface="楷体_GB2312" charset="0"/>
              </a:rPr>
              <a:t>       </a:t>
            </a:r>
            <a:r>
              <a:rPr lang="zh-CN" altLang="en-US" sz="2800" b="0" kern="0" dirty="0" smtClean="0">
                <a:solidFill>
                  <a:srgbClr val="FF0000"/>
                </a:solidFill>
                <a:ea typeface="楷体_GB2312" charset="0"/>
              </a:rPr>
              <a:t>二叉排序树、平衡二叉树、</a:t>
            </a:r>
            <a:r>
              <a:rPr lang="en-US" altLang="zh-CN" sz="2800" b="0" kern="0" dirty="0" smtClean="0">
                <a:solidFill>
                  <a:srgbClr val="FF0000"/>
                </a:solidFill>
                <a:ea typeface="楷体_GB2312" charset="0"/>
              </a:rPr>
              <a:t>B+</a:t>
            </a:r>
            <a:r>
              <a:rPr lang="zh-CN" altLang="en-US" sz="2800" b="0" kern="0" dirty="0" smtClean="0">
                <a:solidFill>
                  <a:srgbClr val="FF0000"/>
                </a:solidFill>
                <a:ea typeface="楷体_GB2312" charset="0"/>
              </a:rPr>
              <a:t>树、</a:t>
            </a:r>
            <a:r>
              <a:rPr lang="en-US" altLang="zh-CN" sz="2800" b="0" kern="0" dirty="0" smtClean="0">
                <a:solidFill>
                  <a:srgbClr val="FF0000"/>
                </a:solidFill>
                <a:ea typeface="楷体_GB2312" charset="0"/>
              </a:rPr>
              <a:t>B-</a:t>
            </a:r>
            <a:r>
              <a:rPr lang="zh-CN" altLang="en-US" sz="2800" b="0" kern="0" dirty="0" smtClean="0">
                <a:solidFill>
                  <a:srgbClr val="FF0000"/>
                </a:solidFill>
                <a:ea typeface="楷体_GB2312" charset="0"/>
              </a:rPr>
              <a:t>树</a:t>
            </a:r>
            <a:endParaRPr lang="zh-CN" altLang="en-US" sz="2800" b="0" kern="0" dirty="0">
              <a:solidFill>
                <a:srgbClr val="FF0000"/>
              </a:solidFill>
              <a:ea typeface="楷体_GB2312" charset="0"/>
            </a:endParaRPr>
          </a:p>
        </p:txBody>
      </p:sp>
    </p:spTree>
    <p:extLst>
      <p:ext uri="{BB962C8B-B14F-4D97-AF65-F5344CB8AC3E}">
        <p14:creationId xmlns:p14="http://schemas.microsoft.com/office/powerpoint/2010/main" val="670750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031">
            <a:extLst>
              <a:ext uri="{FF2B5EF4-FFF2-40B4-BE49-F238E27FC236}">
                <a16:creationId xmlns:a16="http://schemas.microsoft.com/office/drawing/2014/main" xmlns="" id="{F9BA840E-06D9-4CCA-9CB7-7F3ADD553133}"/>
              </a:ext>
            </a:extLst>
          </p:cNvPr>
          <p:cNvSpPr>
            <a:spLocks noGrp="1" noChangeArrowheads="1"/>
          </p:cNvSpPr>
          <p:nvPr>
            <p:ph type="title"/>
          </p:nvPr>
        </p:nvSpPr>
        <p:spPr>
          <a:xfrm>
            <a:off x="1625600" y="228600"/>
            <a:ext cx="10390717" cy="762000"/>
          </a:xfrm>
        </p:spPr>
        <p:txBody>
          <a:bodyPr/>
          <a:lstStyle/>
          <a:p>
            <a:pPr eaLnBrk="1" hangingPunct="1"/>
            <a:r>
              <a:rPr lang="en-US" altLang="zh-CN" dirty="0"/>
              <a:t>9</a:t>
            </a:r>
            <a:r>
              <a:rPr lang="zh-CN" altLang="en-US" dirty="0"/>
              <a:t>.</a:t>
            </a:r>
            <a:r>
              <a:rPr lang="en-US" altLang="zh-CN" dirty="0"/>
              <a:t>2.1</a:t>
            </a:r>
            <a:r>
              <a:rPr lang="zh-CN" altLang="en-US" dirty="0"/>
              <a:t>二叉排序树和平衡二叉树</a:t>
            </a:r>
          </a:p>
        </p:txBody>
      </p:sp>
      <p:sp>
        <p:nvSpPr>
          <p:cNvPr id="33" name="Text Box 4"/>
          <p:cNvSpPr txBox="1">
            <a:spLocks noChangeArrowheads="1"/>
          </p:cNvSpPr>
          <p:nvPr/>
        </p:nvSpPr>
        <p:spPr bwMode="auto">
          <a:xfrm>
            <a:off x="-373634" y="1093323"/>
            <a:ext cx="107442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20000"/>
              </a:lnSpc>
              <a:defRPr/>
            </a:pPr>
            <a:r>
              <a:rPr lang="en-US" altLang="zh-CN" sz="4400" dirty="0">
                <a:ea typeface="楷体_GB2312" charset="0"/>
              </a:rPr>
              <a:t>     </a:t>
            </a:r>
            <a:r>
              <a:rPr lang="zh-CN" altLang="en-US" sz="2800" dirty="0">
                <a:solidFill>
                  <a:srgbClr val="FF0000"/>
                </a:solidFill>
                <a:latin typeface="SimSun" charset="-122"/>
                <a:ea typeface="SimSun" charset="-122"/>
                <a:cs typeface="SimSun" charset="-122"/>
              </a:rPr>
              <a:t>二叉排序</a:t>
            </a:r>
            <a:r>
              <a:rPr lang="zh-CN" altLang="en-US" sz="2800" dirty="0" smtClean="0">
                <a:solidFill>
                  <a:srgbClr val="FF0000"/>
                </a:solidFill>
                <a:latin typeface="SimSun" charset="-122"/>
                <a:ea typeface="SimSun" charset="-122"/>
                <a:cs typeface="SimSun" charset="-122"/>
              </a:rPr>
              <a:t>树</a:t>
            </a:r>
            <a:r>
              <a:rPr lang="en-US" altLang="zh-CN" sz="2800" dirty="0" smtClean="0">
                <a:solidFill>
                  <a:srgbClr val="FF0000"/>
                </a:solidFill>
                <a:latin typeface="SimSun" charset="-122"/>
                <a:ea typeface="SimSun" charset="-122"/>
                <a:cs typeface="SimSun" charset="-122"/>
              </a:rPr>
              <a:t>(BST</a:t>
            </a:r>
            <a:r>
              <a:rPr lang="en-US" altLang="zh-CN" sz="2800" dirty="0">
                <a:solidFill>
                  <a:srgbClr val="FF0000"/>
                </a:solidFill>
                <a:latin typeface="SimSun" charset="-122"/>
                <a:ea typeface="SimSun" charset="-122"/>
                <a:cs typeface="SimSun" charset="-122"/>
              </a:rPr>
              <a:t>)</a:t>
            </a:r>
            <a:r>
              <a:rPr lang="zh-CN" altLang="en-US" sz="2800" dirty="0" smtClean="0">
                <a:latin typeface="SimSun" charset="-122"/>
                <a:ea typeface="SimSun" charset="-122"/>
                <a:cs typeface="SimSun" charset="-122"/>
              </a:rPr>
              <a:t>或是</a:t>
            </a:r>
            <a:r>
              <a:rPr lang="zh-CN" altLang="en-US" sz="2800" dirty="0">
                <a:latin typeface="SimSun" charset="-122"/>
                <a:ea typeface="SimSun" charset="-122"/>
                <a:cs typeface="SimSun" charset="-122"/>
              </a:rPr>
              <a:t>一棵空树，或是具有如下特性的二叉树：</a:t>
            </a:r>
          </a:p>
        </p:txBody>
      </p:sp>
      <p:sp>
        <p:nvSpPr>
          <p:cNvPr id="34" name="Text Box 2"/>
          <p:cNvSpPr txBox="1">
            <a:spLocks noChangeArrowheads="1"/>
          </p:cNvSpPr>
          <p:nvPr/>
        </p:nvSpPr>
        <p:spPr bwMode="auto">
          <a:xfrm>
            <a:off x="1030434" y="1965260"/>
            <a:ext cx="6288901" cy="101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457200" indent="-457200" eaLnBrk="1" hangingPunct="1">
              <a:buFont typeface="Wingdings" charset="2"/>
              <a:buChar char="Ø"/>
              <a:defRPr/>
            </a:pPr>
            <a:r>
              <a:rPr lang="zh-CN" altLang="en-US" sz="2800">
                <a:latin typeface="SimSun" charset="-122"/>
                <a:ea typeface="SimSun" charset="-122"/>
                <a:cs typeface="SimSun" charset="-122"/>
              </a:rPr>
              <a:t>若它的左子树不空，则</a:t>
            </a:r>
            <a:r>
              <a:rPr lang="zh-CN" altLang="en-US" sz="2800">
                <a:solidFill>
                  <a:srgbClr val="FF0000"/>
                </a:solidFill>
                <a:latin typeface="SimSun" charset="-122"/>
                <a:ea typeface="SimSun" charset="-122"/>
                <a:cs typeface="SimSun" charset="-122"/>
              </a:rPr>
              <a:t>左子树</a:t>
            </a:r>
            <a:r>
              <a:rPr lang="zh-CN" altLang="en-US" sz="2800">
                <a:latin typeface="SimSun" charset="-122"/>
                <a:ea typeface="SimSun" charset="-122"/>
                <a:cs typeface="SimSun" charset="-122"/>
              </a:rPr>
              <a:t>上</a:t>
            </a:r>
          </a:p>
          <a:p>
            <a:pPr eaLnBrk="1" hangingPunct="1">
              <a:lnSpc>
                <a:spcPct val="115000"/>
              </a:lnSpc>
              <a:defRPr/>
            </a:pPr>
            <a:r>
              <a:rPr lang="zh-CN" altLang="en-US" sz="2800" dirty="0">
                <a:latin typeface="SimSun" charset="-122"/>
                <a:ea typeface="SimSun" charset="-122"/>
                <a:cs typeface="SimSun" charset="-122"/>
              </a:rPr>
              <a:t>   所有结点的值均</a:t>
            </a:r>
            <a:r>
              <a:rPr lang="zh-CN" altLang="en-US" sz="2800" dirty="0">
                <a:solidFill>
                  <a:srgbClr val="FF0000"/>
                </a:solidFill>
                <a:latin typeface="SimSun" charset="-122"/>
                <a:ea typeface="SimSun" charset="-122"/>
                <a:cs typeface="SimSun" charset="-122"/>
              </a:rPr>
              <a:t>小于根</a:t>
            </a:r>
            <a:r>
              <a:rPr lang="zh-CN" altLang="en-US" sz="2800" dirty="0">
                <a:latin typeface="SimSun" charset="-122"/>
                <a:ea typeface="SimSun" charset="-122"/>
                <a:cs typeface="SimSun" charset="-122"/>
              </a:rPr>
              <a:t>结点的值；</a:t>
            </a:r>
            <a:endParaRPr lang="zh-CN" altLang="en-US" sz="3200" dirty="0">
              <a:latin typeface="SimSun" charset="-122"/>
              <a:ea typeface="SimSun" charset="-122"/>
              <a:cs typeface="SimSun" charset="-122"/>
            </a:endParaRPr>
          </a:p>
        </p:txBody>
      </p:sp>
      <p:sp>
        <p:nvSpPr>
          <p:cNvPr id="35" name="Text Box 5"/>
          <p:cNvSpPr txBox="1">
            <a:spLocks noChangeArrowheads="1"/>
          </p:cNvSpPr>
          <p:nvPr/>
        </p:nvSpPr>
        <p:spPr bwMode="auto">
          <a:xfrm>
            <a:off x="1030434" y="4310718"/>
            <a:ext cx="9235786" cy="524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a:lnSpc>
                <a:spcPct val="115000"/>
              </a:lnSpc>
              <a:buFont typeface="Wingdings" charset="2"/>
              <a:buChar char="Ø"/>
              <a:defRPr/>
            </a:pPr>
            <a:r>
              <a:rPr lang="zh-CN" altLang="en-US" sz="2800">
                <a:latin typeface="SimSun" charset="-122"/>
                <a:ea typeface="SimSun" charset="-122"/>
                <a:cs typeface="SimSun" charset="-122"/>
              </a:rPr>
              <a:t>它的</a:t>
            </a:r>
            <a:r>
              <a:rPr lang="zh-CN" altLang="en-US" sz="2800">
                <a:solidFill>
                  <a:srgbClr val="FF0000"/>
                </a:solidFill>
                <a:latin typeface="SimSun" charset="-122"/>
                <a:ea typeface="SimSun" charset="-122"/>
                <a:cs typeface="SimSun" charset="-122"/>
              </a:rPr>
              <a:t>左、右子树也</a:t>
            </a:r>
            <a:r>
              <a:rPr lang="zh-CN" altLang="en-US" sz="2800">
                <a:latin typeface="SimSun" charset="-122"/>
                <a:ea typeface="SimSun" charset="-122"/>
                <a:cs typeface="SimSun" charset="-122"/>
              </a:rPr>
              <a:t>都分别</a:t>
            </a:r>
            <a:r>
              <a:rPr lang="zh-CN" altLang="en-US" sz="2800">
                <a:solidFill>
                  <a:srgbClr val="FF0000"/>
                </a:solidFill>
                <a:latin typeface="SimSun" charset="-122"/>
                <a:ea typeface="SimSun" charset="-122"/>
                <a:cs typeface="SimSun" charset="-122"/>
              </a:rPr>
              <a:t>是二叉排序树</a:t>
            </a:r>
            <a:r>
              <a:rPr lang="zh-CN" altLang="en-US" sz="2800">
                <a:latin typeface="SimSun" charset="-122"/>
                <a:ea typeface="SimSun" charset="-122"/>
                <a:cs typeface="SimSun" charset="-122"/>
              </a:rPr>
              <a:t>。</a:t>
            </a:r>
          </a:p>
        </p:txBody>
      </p:sp>
      <p:sp>
        <p:nvSpPr>
          <p:cNvPr id="36" name="Text Box 6"/>
          <p:cNvSpPr txBox="1">
            <a:spLocks noChangeArrowheads="1"/>
          </p:cNvSpPr>
          <p:nvPr/>
        </p:nvSpPr>
        <p:spPr bwMode="auto">
          <a:xfrm>
            <a:off x="1030434" y="3105672"/>
            <a:ext cx="6288901"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457200" indent="-457200">
              <a:lnSpc>
                <a:spcPct val="115000"/>
              </a:lnSpc>
              <a:buFont typeface="Wingdings" charset="2"/>
              <a:buChar char="Ø"/>
              <a:defRPr/>
            </a:pPr>
            <a:r>
              <a:rPr lang="zh-CN" altLang="en-US" sz="2800" dirty="0">
                <a:latin typeface="SimSun" charset="-122"/>
                <a:ea typeface="SimSun" charset="-122"/>
                <a:cs typeface="SimSun" charset="-122"/>
              </a:rPr>
              <a:t>若它的右子树不空，则</a:t>
            </a:r>
            <a:r>
              <a:rPr lang="zh-CN" altLang="en-US" sz="2800" dirty="0">
                <a:solidFill>
                  <a:srgbClr val="FF0000"/>
                </a:solidFill>
                <a:latin typeface="SimSun" charset="-122"/>
                <a:ea typeface="SimSun" charset="-122"/>
                <a:cs typeface="SimSun" charset="-122"/>
              </a:rPr>
              <a:t>右子树</a:t>
            </a:r>
            <a:r>
              <a:rPr lang="zh-CN" altLang="en-US" sz="2800" dirty="0">
                <a:latin typeface="SimSun" charset="-122"/>
                <a:ea typeface="SimSun" charset="-122"/>
                <a:cs typeface="SimSun" charset="-122"/>
              </a:rPr>
              <a:t>上</a:t>
            </a:r>
            <a:endParaRPr lang="en-US" altLang="zh-CN" sz="2800" dirty="0">
              <a:latin typeface="SimSun" charset="-122"/>
              <a:ea typeface="SimSun" charset="-122"/>
              <a:cs typeface="SimSun" charset="-122"/>
            </a:endParaRPr>
          </a:p>
          <a:p>
            <a:pPr>
              <a:lnSpc>
                <a:spcPct val="115000"/>
              </a:lnSpc>
              <a:defRPr/>
            </a:pPr>
            <a:r>
              <a:rPr lang="zh-CN" altLang="en-US" sz="2800" dirty="0">
                <a:latin typeface="SimSun" charset="-122"/>
                <a:ea typeface="SimSun" charset="-122"/>
                <a:cs typeface="SimSun" charset="-122"/>
              </a:rPr>
              <a:t>   所有结点的值均</a:t>
            </a:r>
            <a:r>
              <a:rPr lang="zh-CN" altLang="en-US" sz="2800" dirty="0">
                <a:solidFill>
                  <a:srgbClr val="FF0000"/>
                </a:solidFill>
                <a:latin typeface="SimSun" charset="-122"/>
                <a:ea typeface="SimSun" charset="-122"/>
                <a:cs typeface="SimSun" charset="-122"/>
              </a:rPr>
              <a:t>大于根</a:t>
            </a:r>
            <a:r>
              <a:rPr lang="zh-CN" altLang="en-US" sz="2800" dirty="0">
                <a:latin typeface="SimSun" charset="-122"/>
                <a:ea typeface="SimSun" charset="-122"/>
                <a:cs typeface="SimSun" charset="-122"/>
              </a:rPr>
              <a:t>结点的值；</a:t>
            </a:r>
          </a:p>
        </p:txBody>
      </p:sp>
      <p:sp>
        <p:nvSpPr>
          <p:cNvPr id="7" name="Text Box 5"/>
          <p:cNvSpPr txBox="1">
            <a:spLocks noChangeArrowheads="1"/>
          </p:cNvSpPr>
          <p:nvPr/>
        </p:nvSpPr>
        <p:spPr bwMode="auto">
          <a:xfrm>
            <a:off x="1053246" y="5338596"/>
            <a:ext cx="9235786" cy="524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15000"/>
              </a:lnSpc>
              <a:defRPr/>
            </a:pPr>
            <a:r>
              <a:rPr lang="zh-CN" altLang="en-US" sz="2800" b="1" dirty="0" smtClean="0">
                <a:solidFill>
                  <a:srgbClr val="7030A0"/>
                </a:solidFill>
                <a:latin typeface="SimSun" charset="-122"/>
                <a:ea typeface="SimSun" charset="-122"/>
                <a:cs typeface="SimSun" charset="-122"/>
              </a:rPr>
              <a:t>注意：二</a:t>
            </a:r>
            <a:r>
              <a:rPr lang="zh-CN" altLang="en-US" sz="2800" b="1" dirty="0">
                <a:solidFill>
                  <a:srgbClr val="7030A0"/>
                </a:solidFill>
                <a:latin typeface="SimSun" charset="-122"/>
                <a:ea typeface="SimSun" charset="-122"/>
                <a:cs typeface="SimSun" charset="-122"/>
              </a:rPr>
              <a:t>叉排序</a:t>
            </a:r>
            <a:r>
              <a:rPr lang="zh-CN" altLang="en-US" sz="2800" b="1" dirty="0" smtClean="0">
                <a:solidFill>
                  <a:srgbClr val="7030A0"/>
                </a:solidFill>
                <a:latin typeface="SimSun" charset="-122"/>
                <a:ea typeface="SimSun" charset="-122"/>
                <a:cs typeface="SimSun" charset="-122"/>
              </a:rPr>
              <a:t>树中没有值相同的结点。</a:t>
            </a:r>
            <a:endParaRPr lang="zh-CN" altLang="en-US" sz="2800" b="1" dirty="0">
              <a:solidFill>
                <a:srgbClr val="7030A0"/>
              </a:solidFill>
              <a:latin typeface="SimSun" charset="-122"/>
              <a:ea typeface="SimSun" charset="-122"/>
              <a:cs typeface="SimSun" charset="-122"/>
            </a:endParaRPr>
          </a:p>
        </p:txBody>
      </p:sp>
    </p:spTree>
    <p:extLst>
      <p:ext uri="{BB962C8B-B14F-4D97-AF65-F5344CB8AC3E}">
        <p14:creationId xmlns:p14="http://schemas.microsoft.com/office/powerpoint/2010/main" val="189789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lide(fromTop)">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34" grpId="0" autoUpdateAnimBg="0"/>
      <p:bldP spid="35" grpId="0" autoUpdateAnimBg="0"/>
      <p:bldP spid="36" grpId="0" autoUpdateAnimBg="0"/>
      <p:bldP spid="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1404504" y="1180668"/>
            <a:ext cx="84963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200" dirty="0">
                <a:latin typeface="SimSun" charset="-122"/>
                <a:ea typeface="SimSun" charset="-122"/>
                <a:cs typeface="SimSun" charset="-122"/>
              </a:rPr>
              <a:t>下列树是二叉排序树吗？</a:t>
            </a:r>
          </a:p>
        </p:txBody>
      </p:sp>
      <p:grpSp>
        <p:nvGrpSpPr>
          <p:cNvPr id="46" name="Group 55"/>
          <p:cNvGrpSpPr>
            <a:grpSpLocks/>
          </p:cNvGrpSpPr>
          <p:nvPr/>
        </p:nvGrpSpPr>
        <p:grpSpPr bwMode="auto">
          <a:xfrm>
            <a:off x="909638" y="1942668"/>
            <a:ext cx="3937000" cy="3609975"/>
            <a:chOff x="88" y="884"/>
            <a:chExt cx="2910" cy="3418"/>
          </a:xfrm>
        </p:grpSpPr>
        <p:sp>
          <p:nvSpPr>
            <p:cNvPr id="47" name="Freeform 33"/>
            <p:cNvSpPr>
              <a:spLocks/>
            </p:cNvSpPr>
            <p:nvPr/>
          </p:nvSpPr>
          <p:spPr bwMode="auto">
            <a:xfrm>
              <a:off x="2064" y="2304"/>
              <a:ext cx="720" cy="1728"/>
            </a:xfrm>
            <a:custGeom>
              <a:avLst/>
              <a:gdLst>
                <a:gd name="T0" fmla="*/ 576 w 720"/>
                <a:gd name="T1" fmla="*/ 0 h 1728"/>
                <a:gd name="T2" fmla="*/ 96 w 720"/>
                <a:gd name="T3" fmla="*/ 768 h 1728"/>
                <a:gd name="T4" fmla="*/ 720 w 720"/>
                <a:gd name="T5" fmla="*/ 1200 h 1728"/>
                <a:gd name="T6" fmla="*/ 0 w 720"/>
                <a:gd name="T7" fmla="*/ 1728 h 1728"/>
                <a:gd name="T8" fmla="*/ 0 60000 65536"/>
                <a:gd name="T9" fmla="*/ 0 60000 65536"/>
                <a:gd name="T10" fmla="*/ 0 60000 65536"/>
                <a:gd name="T11" fmla="*/ 0 60000 65536"/>
                <a:gd name="T12" fmla="*/ 0 w 720"/>
                <a:gd name="T13" fmla="*/ 0 h 1728"/>
                <a:gd name="T14" fmla="*/ 720 w 720"/>
                <a:gd name="T15" fmla="*/ 1728 h 1728"/>
              </a:gdLst>
              <a:ahLst/>
              <a:cxnLst>
                <a:cxn ang="T8">
                  <a:pos x="T0" y="T1"/>
                </a:cxn>
                <a:cxn ang="T9">
                  <a:pos x="T2" y="T3"/>
                </a:cxn>
                <a:cxn ang="T10">
                  <a:pos x="T4" y="T5"/>
                </a:cxn>
                <a:cxn ang="T11">
                  <a:pos x="T6" y="T7"/>
                </a:cxn>
              </a:cxnLst>
              <a:rect l="T12" t="T13" r="T14" b="T15"/>
              <a:pathLst>
                <a:path w="720" h="1728">
                  <a:moveTo>
                    <a:pt x="576" y="0"/>
                  </a:moveTo>
                  <a:lnTo>
                    <a:pt x="96" y="768"/>
                  </a:lnTo>
                  <a:lnTo>
                    <a:pt x="720" y="1200"/>
                  </a:lnTo>
                  <a:lnTo>
                    <a:pt x="0" y="172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8" name="Freeform 32"/>
            <p:cNvSpPr>
              <a:spLocks/>
            </p:cNvSpPr>
            <p:nvPr/>
          </p:nvSpPr>
          <p:spPr bwMode="auto">
            <a:xfrm>
              <a:off x="1152" y="1728"/>
              <a:ext cx="480" cy="1392"/>
            </a:xfrm>
            <a:custGeom>
              <a:avLst/>
              <a:gdLst>
                <a:gd name="T0" fmla="*/ 0 w 480"/>
                <a:gd name="T1" fmla="*/ 0 h 1392"/>
                <a:gd name="T2" fmla="*/ 480 w 480"/>
                <a:gd name="T3" fmla="*/ 672 h 1392"/>
                <a:gd name="T4" fmla="*/ 0 w 480"/>
                <a:gd name="T5" fmla="*/ 1392 h 1392"/>
                <a:gd name="T6" fmla="*/ 0 60000 65536"/>
                <a:gd name="T7" fmla="*/ 0 60000 65536"/>
                <a:gd name="T8" fmla="*/ 0 60000 65536"/>
                <a:gd name="T9" fmla="*/ 0 w 480"/>
                <a:gd name="T10" fmla="*/ 0 h 1392"/>
                <a:gd name="T11" fmla="*/ 480 w 480"/>
                <a:gd name="T12" fmla="*/ 1392 h 1392"/>
              </a:gdLst>
              <a:ahLst/>
              <a:cxnLst>
                <a:cxn ang="T6">
                  <a:pos x="T0" y="T1"/>
                </a:cxn>
                <a:cxn ang="T7">
                  <a:pos x="T2" y="T3"/>
                </a:cxn>
                <a:cxn ang="T8">
                  <a:pos x="T4" y="T5"/>
                </a:cxn>
              </a:cxnLst>
              <a:rect l="T9" t="T10" r="T11" b="T12"/>
              <a:pathLst>
                <a:path w="480" h="1392">
                  <a:moveTo>
                    <a:pt x="0" y="0"/>
                  </a:moveTo>
                  <a:lnTo>
                    <a:pt x="480" y="672"/>
                  </a:lnTo>
                  <a:lnTo>
                    <a:pt x="0" y="13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 name="Line 24"/>
            <p:cNvSpPr>
              <a:spLocks noChangeShapeType="1"/>
            </p:cNvSpPr>
            <p:nvPr/>
          </p:nvSpPr>
          <p:spPr bwMode="auto">
            <a:xfrm>
              <a:off x="1536" y="1152"/>
              <a:ext cx="120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 name="Line 17"/>
            <p:cNvSpPr>
              <a:spLocks noChangeShapeType="1"/>
            </p:cNvSpPr>
            <p:nvPr/>
          </p:nvSpPr>
          <p:spPr bwMode="auto">
            <a:xfrm flipH="1">
              <a:off x="288" y="1152"/>
              <a:ext cx="1248"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1" name="Oval 18"/>
            <p:cNvSpPr>
              <a:spLocks noChangeArrowheads="1"/>
            </p:cNvSpPr>
            <p:nvPr/>
          </p:nvSpPr>
          <p:spPr bwMode="auto">
            <a:xfrm>
              <a:off x="1336" y="884"/>
              <a:ext cx="463" cy="587"/>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dirty="0"/>
                <a:t>45</a:t>
              </a:r>
            </a:p>
          </p:txBody>
        </p:sp>
        <p:sp>
          <p:nvSpPr>
            <p:cNvPr id="52" name="Oval 19"/>
            <p:cNvSpPr>
              <a:spLocks noChangeArrowheads="1"/>
            </p:cNvSpPr>
            <p:nvPr/>
          </p:nvSpPr>
          <p:spPr bwMode="auto">
            <a:xfrm>
              <a:off x="2439" y="2036"/>
              <a:ext cx="463" cy="58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99</a:t>
              </a:r>
            </a:p>
          </p:txBody>
        </p:sp>
        <p:sp>
          <p:nvSpPr>
            <p:cNvPr id="53" name="Oval 20"/>
            <p:cNvSpPr>
              <a:spLocks noChangeArrowheads="1"/>
            </p:cNvSpPr>
            <p:nvPr/>
          </p:nvSpPr>
          <p:spPr bwMode="auto">
            <a:xfrm>
              <a:off x="1865" y="1412"/>
              <a:ext cx="462" cy="58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53</a:t>
              </a:r>
            </a:p>
          </p:txBody>
        </p:sp>
        <p:sp>
          <p:nvSpPr>
            <p:cNvPr id="54" name="Oval 21"/>
            <p:cNvSpPr>
              <a:spLocks noChangeArrowheads="1"/>
            </p:cNvSpPr>
            <p:nvPr/>
          </p:nvSpPr>
          <p:spPr bwMode="auto">
            <a:xfrm>
              <a:off x="904" y="1460"/>
              <a:ext cx="462" cy="58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12</a:t>
              </a:r>
            </a:p>
          </p:txBody>
        </p:sp>
        <p:sp>
          <p:nvSpPr>
            <p:cNvPr id="55" name="Oval 22"/>
            <p:cNvSpPr>
              <a:spLocks noChangeArrowheads="1"/>
            </p:cNvSpPr>
            <p:nvPr/>
          </p:nvSpPr>
          <p:spPr bwMode="auto">
            <a:xfrm>
              <a:off x="520" y="2084"/>
              <a:ext cx="462" cy="58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  5</a:t>
              </a:r>
            </a:p>
          </p:txBody>
        </p:sp>
        <p:sp>
          <p:nvSpPr>
            <p:cNvPr id="56" name="Oval 25"/>
            <p:cNvSpPr>
              <a:spLocks noChangeArrowheads="1"/>
            </p:cNvSpPr>
            <p:nvPr/>
          </p:nvSpPr>
          <p:spPr bwMode="auto">
            <a:xfrm>
              <a:off x="1865" y="3716"/>
              <a:ext cx="462" cy="58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75</a:t>
              </a:r>
            </a:p>
          </p:txBody>
        </p:sp>
        <p:sp>
          <p:nvSpPr>
            <p:cNvPr id="57" name="Oval 26"/>
            <p:cNvSpPr>
              <a:spLocks noChangeArrowheads="1"/>
            </p:cNvSpPr>
            <p:nvPr/>
          </p:nvSpPr>
          <p:spPr bwMode="auto">
            <a:xfrm>
              <a:off x="2536" y="3188"/>
              <a:ext cx="462" cy="587"/>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85</a:t>
              </a:r>
            </a:p>
          </p:txBody>
        </p:sp>
        <p:sp>
          <p:nvSpPr>
            <p:cNvPr id="58" name="Oval 27"/>
            <p:cNvSpPr>
              <a:spLocks noChangeArrowheads="1"/>
            </p:cNvSpPr>
            <p:nvPr/>
          </p:nvSpPr>
          <p:spPr bwMode="auto">
            <a:xfrm>
              <a:off x="1911" y="2804"/>
              <a:ext cx="463" cy="58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66</a:t>
              </a:r>
            </a:p>
          </p:txBody>
        </p:sp>
        <p:sp>
          <p:nvSpPr>
            <p:cNvPr id="59" name="Oval 28"/>
            <p:cNvSpPr>
              <a:spLocks noChangeArrowheads="1"/>
            </p:cNvSpPr>
            <p:nvPr/>
          </p:nvSpPr>
          <p:spPr bwMode="auto">
            <a:xfrm>
              <a:off x="904" y="2804"/>
              <a:ext cx="462" cy="58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29</a:t>
              </a:r>
            </a:p>
          </p:txBody>
        </p:sp>
        <p:sp>
          <p:nvSpPr>
            <p:cNvPr id="60" name="Oval 29"/>
            <p:cNvSpPr>
              <a:spLocks noChangeArrowheads="1"/>
            </p:cNvSpPr>
            <p:nvPr/>
          </p:nvSpPr>
          <p:spPr bwMode="auto">
            <a:xfrm>
              <a:off x="1383" y="2132"/>
              <a:ext cx="463" cy="58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39</a:t>
              </a:r>
            </a:p>
          </p:txBody>
        </p:sp>
        <p:sp>
          <p:nvSpPr>
            <p:cNvPr id="61" name="Line 31"/>
            <p:cNvSpPr>
              <a:spLocks noChangeShapeType="1"/>
            </p:cNvSpPr>
            <p:nvPr/>
          </p:nvSpPr>
          <p:spPr bwMode="auto">
            <a:xfrm>
              <a:off x="1584" y="24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2" name="Text Box 34"/>
            <p:cNvSpPr txBox="1">
              <a:spLocks noChangeArrowheads="1"/>
            </p:cNvSpPr>
            <p:nvPr/>
          </p:nvSpPr>
          <p:spPr bwMode="auto">
            <a:xfrm>
              <a:off x="853" y="3787"/>
              <a:ext cx="39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T1</a:t>
              </a:r>
            </a:p>
          </p:txBody>
        </p:sp>
        <p:sp>
          <p:nvSpPr>
            <p:cNvPr id="63" name="Oval 44"/>
            <p:cNvSpPr>
              <a:spLocks noChangeArrowheads="1"/>
            </p:cNvSpPr>
            <p:nvPr/>
          </p:nvSpPr>
          <p:spPr bwMode="auto">
            <a:xfrm>
              <a:off x="88" y="2756"/>
              <a:ext cx="462" cy="58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  1</a:t>
              </a:r>
            </a:p>
          </p:txBody>
        </p:sp>
      </p:grpSp>
      <p:grpSp>
        <p:nvGrpSpPr>
          <p:cNvPr id="64" name="Group 59"/>
          <p:cNvGrpSpPr>
            <a:grpSpLocks/>
          </p:cNvGrpSpPr>
          <p:nvPr/>
        </p:nvGrpSpPr>
        <p:grpSpPr bwMode="auto">
          <a:xfrm>
            <a:off x="6393872" y="2018332"/>
            <a:ext cx="3292475" cy="3722688"/>
            <a:chOff x="3085" y="935"/>
            <a:chExt cx="2484" cy="3377"/>
          </a:xfrm>
        </p:grpSpPr>
        <p:grpSp>
          <p:nvGrpSpPr>
            <p:cNvPr id="65" name="Group 58"/>
            <p:cNvGrpSpPr>
              <a:grpSpLocks/>
            </p:cNvGrpSpPr>
            <p:nvPr/>
          </p:nvGrpSpPr>
          <p:grpSpPr bwMode="auto">
            <a:xfrm>
              <a:off x="3085" y="935"/>
              <a:ext cx="2484" cy="3173"/>
              <a:chOff x="3085" y="935"/>
              <a:chExt cx="2484" cy="3173"/>
            </a:xfrm>
          </p:grpSpPr>
          <p:sp>
            <p:nvSpPr>
              <p:cNvPr id="67" name="Line 56"/>
              <p:cNvSpPr>
                <a:spLocks noChangeShapeType="1"/>
              </p:cNvSpPr>
              <p:nvPr/>
            </p:nvSpPr>
            <p:spPr bwMode="auto">
              <a:xfrm flipH="1">
                <a:off x="3264" y="2928"/>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8" name="Freeform 54"/>
              <p:cNvSpPr>
                <a:spLocks/>
              </p:cNvSpPr>
              <p:nvPr/>
            </p:nvSpPr>
            <p:spPr bwMode="auto">
              <a:xfrm>
                <a:off x="4320" y="2832"/>
                <a:ext cx="480" cy="1200"/>
              </a:xfrm>
              <a:custGeom>
                <a:avLst/>
                <a:gdLst>
                  <a:gd name="T0" fmla="*/ 480 w 480"/>
                  <a:gd name="T1" fmla="*/ 0 h 1200"/>
                  <a:gd name="T2" fmla="*/ 336 w 480"/>
                  <a:gd name="T3" fmla="*/ 528 h 1200"/>
                  <a:gd name="T4" fmla="*/ 0 w 480"/>
                  <a:gd name="T5" fmla="*/ 1200 h 1200"/>
                  <a:gd name="T6" fmla="*/ 0 60000 65536"/>
                  <a:gd name="T7" fmla="*/ 0 60000 65536"/>
                  <a:gd name="T8" fmla="*/ 0 60000 65536"/>
                  <a:gd name="T9" fmla="*/ 0 w 480"/>
                  <a:gd name="T10" fmla="*/ 0 h 1200"/>
                  <a:gd name="T11" fmla="*/ 480 w 480"/>
                  <a:gd name="T12" fmla="*/ 1200 h 1200"/>
                </a:gdLst>
                <a:ahLst/>
                <a:cxnLst>
                  <a:cxn ang="T6">
                    <a:pos x="T0" y="T1"/>
                  </a:cxn>
                  <a:cxn ang="T7">
                    <a:pos x="T2" y="T3"/>
                  </a:cxn>
                  <a:cxn ang="T8">
                    <a:pos x="T4" y="T5"/>
                  </a:cxn>
                </a:cxnLst>
                <a:rect l="T9" t="T10" r="T11" b="T12"/>
                <a:pathLst>
                  <a:path w="480" h="1200">
                    <a:moveTo>
                      <a:pt x="480" y="0"/>
                    </a:moveTo>
                    <a:lnTo>
                      <a:pt x="336" y="528"/>
                    </a:lnTo>
                    <a:lnTo>
                      <a:pt x="0" y="120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69" name="Line 53"/>
              <p:cNvSpPr>
                <a:spLocks noChangeShapeType="1"/>
              </p:cNvSpPr>
              <p:nvPr/>
            </p:nvSpPr>
            <p:spPr bwMode="auto">
              <a:xfrm>
                <a:off x="4656" y="1728"/>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0" name="Freeform 50"/>
              <p:cNvSpPr>
                <a:spLocks/>
              </p:cNvSpPr>
              <p:nvPr/>
            </p:nvSpPr>
            <p:spPr bwMode="auto">
              <a:xfrm>
                <a:off x="3552" y="1104"/>
                <a:ext cx="576" cy="2208"/>
              </a:xfrm>
              <a:custGeom>
                <a:avLst/>
                <a:gdLst>
                  <a:gd name="T0" fmla="*/ 576 w 576"/>
                  <a:gd name="T1" fmla="*/ 0 h 2208"/>
                  <a:gd name="T2" fmla="*/ 48 w 576"/>
                  <a:gd name="T3" fmla="*/ 624 h 2208"/>
                  <a:gd name="T4" fmla="*/ 384 w 576"/>
                  <a:gd name="T5" fmla="*/ 1248 h 2208"/>
                  <a:gd name="T6" fmla="*/ 0 w 576"/>
                  <a:gd name="T7" fmla="*/ 1872 h 2208"/>
                  <a:gd name="T8" fmla="*/ 576 w 576"/>
                  <a:gd name="T9" fmla="*/ 2208 h 2208"/>
                  <a:gd name="T10" fmla="*/ 0 60000 65536"/>
                  <a:gd name="T11" fmla="*/ 0 60000 65536"/>
                  <a:gd name="T12" fmla="*/ 0 60000 65536"/>
                  <a:gd name="T13" fmla="*/ 0 60000 65536"/>
                  <a:gd name="T14" fmla="*/ 0 60000 65536"/>
                  <a:gd name="T15" fmla="*/ 0 w 576"/>
                  <a:gd name="T16" fmla="*/ 0 h 2208"/>
                  <a:gd name="T17" fmla="*/ 576 w 576"/>
                  <a:gd name="T18" fmla="*/ 2208 h 2208"/>
                </a:gdLst>
                <a:ahLst/>
                <a:cxnLst>
                  <a:cxn ang="T10">
                    <a:pos x="T0" y="T1"/>
                  </a:cxn>
                  <a:cxn ang="T11">
                    <a:pos x="T2" y="T3"/>
                  </a:cxn>
                  <a:cxn ang="T12">
                    <a:pos x="T4" y="T5"/>
                  </a:cxn>
                  <a:cxn ang="T13">
                    <a:pos x="T6" y="T7"/>
                  </a:cxn>
                  <a:cxn ang="T14">
                    <a:pos x="T8" y="T9"/>
                  </a:cxn>
                </a:cxnLst>
                <a:rect l="T15" t="T16" r="T17" b="T18"/>
                <a:pathLst>
                  <a:path w="576" h="2208">
                    <a:moveTo>
                      <a:pt x="576" y="0"/>
                    </a:moveTo>
                    <a:lnTo>
                      <a:pt x="48" y="624"/>
                    </a:lnTo>
                    <a:lnTo>
                      <a:pt x="384" y="1248"/>
                    </a:lnTo>
                    <a:lnTo>
                      <a:pt x="0" y="1872"/>
                    </a:lnTo>
                    <a:lnTo>
                      <a:pt x="576" y="220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1" name="Freeform 48"/>
              <p:cNvSpPr>
                <a:spLocks/>
              </p:cNvSpPr>
              <p:nvPr/>
            </p:nvSpPr>
            <p:spPr bwMode="auto">
              <a:xfrm>
                <a:off x="4128" y="1152"/>
                <a:ext cx="1248" cy="2256"/>
              </a:xfrm>
              <a:custGeom>
                <a:avLst/>
                <a:gdLst>
                  <a:gd name="T0" fmla="*/ 0 w 1248"/>
                  <a:gd name="T1" fmla="*/ 0 h 2256"/>
                  <a:gd name="T2" fmla="*/ 576 w 1248"/>
                  <a:gd name="T3" fmla="*/ 624 h 2256"/>
                  <a:gd name="T4" fmla="*/ 240 w 1248"/>
                  <a:gd name="T5" fmla="*/ 1200 h 2256"/>
                  <a:gd name="T6" fmla="*/ 720 w 1248"/>
                  <a:gd name="T7" fmla="*/ 1680 h 2256"/>
                  <a:gd name="T8" fmla="*/ 1248 w 1248"/>
                  <a:gd name="T9" fmla="*/ 2256 h 2256"/>
                  <a:gd name="T10" fmla="*/ 0 60000 65536"/>
                  <a:gd name="T11" fmla="*/ 0 60000 65536"/>
                  <a:gd name="T12" fmla="*/ 0 60000 65536"/>
                  <a:gd name="T13" fmla="*/ 0 60000 65536"/>
                  <a:gd name="T14" fmla="*/ 0 60000 65536"/>
                  <a:gd name="T15" fmla="*/ 0 w 1248"/>
                  <a:gd name="T16" fmla="*/ 0 h 2256"/>
                  <a:gd name="T17" fmla="*/ 1248 w 1248"/>
                  <a:gd name="T18" fmla="*/ 2256 h 2256"/>
                </a:gdLst>
                <a:ahLst/>
                <a:cxnLst>
                  <a:cxn ang="T10">
                    <a:pos x="T0" y="T1"/>
                  </a:cxn>
                  <a:cxn ang="T11">
                    <a:pos x="T2" y="T3"/>
                  </a:cxn>
                  <a:cxn ang="T12">
                    <a:pos x="T4" y="T5"/>
                  </a:cxn>
                  <a:cxn ang="T13">
                    <a:pos x="T6" y="T7"/>
                  </a:cxn>
                  <a:cxn ang="T14">
                    <a:pos x="T8" y="T9"/>
                  </a:cxn>
                </a:cxnLst>
                <a:rect l="T15" t="T16" r="T17" b="T18"/>
                <a:pathLst>
                  <a:path w="1248" h="2256">
                    <a:moveTo>
                      <a:pt x="0" y="0"/>
                    </a:moveTo>
                    <a:lnTo>
                      <a:pt x="576" y="624"/>
                    </a:lnTo>
                    <a:lnTo>
                      <a:pt x="240" y="1200"/>
                    </a:lnTo>
                    <a:lnTo>
                      <a:pt x="720" y="1680"/>
                    </a:lnTo>
                    <a:lnTo>
                      <a:pt x="1248" y="225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2" name="Oval 36"/>
              <p:cNvSpPr>
                <a:spLocks noChangeArrowheads="1"/>
              </p:cNvSpPr>
              <p:nvPr/>
            </p:nvSpPr>
            <p:spPr bwMode="auto">
              <a:xfrm>
                <a:off x="5150" y="3143"/>
                <a:ext cx="419" cy="484"/>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dirty="0"/>
                  <a:t>88</a:t>
                </a:r>
              </a:p>
            </p:txBody>
          </p:sp>
          <p:sp>
            <p:nvSpPr>
              <p:cNvPr id="73" name="Oval 37"/>
              <p:cNvSpPr>
                <a:spLocks noChangeArrowheads="1"/>
              </p:cNvSpPr>
              <p:nvPr/>
            </p:nvSpPr>
            <p:spPr bwMode="auto">
              <a:xfrm>
                <a:off x="4189" y="3624"/>
                <a:ext cx="419" cy="484"/>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66</a:t>
                </a:r>
              </a:p>
            </p:txBody>
          </p:sp>
          <p:sp>
            <p:nvSpPr>
              <p:cNvPr id="74" name="Oval 38"/>
              <p:cNvSpPr>
                <a:spLocks noChangeArrowheads="1"/>
              </p:cNvSpPr>
              <p:nvPr/>
            </p:nvSpPr>
            <p:spPr bwMode="auto">
              <a:xfrm>
                <a:off x="4620" y="2616"/>
                <a:ext cx="420" cy="483"/>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81</a:t>
                </a:r>
              </a:p>
            </p:txBody>
          </p:sp>
          <p:sp>
            <p:nvSpPr>
              <p:cNvPr id="75" name="Oval 39"/>
              <p:cNvSpPr>
                <a:spLocks noChangeArrowheads="1"/>
              </p:cNvSpPr>
              <p:nvPr/>
            </p:nvSpPr>
            <p:spPr bwMode="auto">
              <a:xfrm>
                <a:off x="3950" y="3048"/>
                <a:ext cx="419" cy="483"/>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dirty="0"/>
                  <a:t>52</a:t>
                </a:r>
              </a:p>
            </p:txBody>
          </p:sp>
          <p:sp>
            <p:nvSpPr>
              <p:cNvPr id="76" name="Oval 40"/>
              <p:cNvSpPr>
                <a:spLocks noChangeArrowheads="1"/>
              </p:cNvSpPr>
              <p:nvPr/>
            </p:nvSpPr>
            <p:spPr bwMode="auto">
              <a:xfrm>
                <a:off x="3374" y="2711"/>
                <a:ext cx="419" cy="483"/>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dirty="0"/>
                  <a:t>49</a:t>
                </a:r>
              </a:p>
            </p:txBody>
          </p:sp>
          <p:sp>
            <p:nvSpPr>
              <p:cNvPr id="77" name="Oval 41"/>
              <p:cNvSpPr>
                <a:spLocks noChangeArrowheads="1"/>
              </p:cNvSpPr>
              <p:nvPr/>
            </p:nvSpPr>
            <p:spPr bwMode="auto">
              <a:xfrm>
                <a:off x="5006" y="2038"/>
                <a:ext cx="419" cy="484"/>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dirty="0"/>
                  <a:t>94</a:t>
                </a:r>
              </a:p>
            </p:txBody>
          </p:sp>
          <p:sp>
            <p:nvSpPr>
              <p:cNvPr id="78" name="Oval 42"/>
              <p:cNvSpPr>
                <a:spLocks noChangeArrowheads="1"/>
              </p:cNvSpPr>
              <p:nvPr/>
            </p:nvSpPr>
            <p:spPr bwMode="auto">
              <a:xfrm>
                <a:off x="4189" y="2087"/>
                <a:ext cx="419" cy="484"/>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69</a:t>
                </a:r>
              </a:p>
            </p:txBody>
          </p:sp>
          <p:sp>
            <p:nvSpPr>
              <p:cNvPr id="79" name="Oval 43"/>
              <p:cNvSpPr>
                <a:spLocks noChangeArrowheads="1"/>
              </p:cNvSpPr>
              <p:nvPr/>
            </p:nvSpPr>
            <p:spPr bwMode="auto">
              <a:xfrm>
                <a:off x="3710" y="2087"/>
                <a:ext cx="419" cy="484"/>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dirty="0"/>
                  <a:t>56</a:t>
                </a:r>
              </a:p>
            </p:txBody>
          </p:sp>
          <p:sp>
            <p:nvSpPr>
              <p:cNvPr id="80" name="Oval 45"/>
              <p:cNvSpPr>
                <a:spLocks noChangeArrowheads="1"/>
              </p:cNvSpPr>
              <p:nvPr/>
            </p:nvSpPr>
            <p:spPr bwMode="auto">
              <a:xfrm>
                <a:off x="4478" y="1511"/>
                <a:ext cx="419" cy="484"/>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dirty="0"/>
                  <a:t>86</a:t>
                </a:r>
              </a:p>
            </p:txBody>
          </p:sp>
          <p:sp>
            <p:nvSpPr>
              <p:cNvPr id="81" name="Oval 46"/>
              <p:cNvSpPr>
                <a:spLocks noChangeArrowheads="1"/>
              </p:cNvSpPr>
              <p:nvPr/>
            </p:nvSpPr>
            <p:spPr bwMode="auto">
              <a:xfrm>
                <a:off x="3374" y="1464"/>
                <a:ext cx="419" cy="483"/>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dirty="0"/>
                  <a:t>21</a:t>
                </a:r>
              </a:p>
            </p:txBody>
          </p:sp>
          <p:sp>
            <p:nvSpPr>
              <p:cNvPr id="82" name="Oval 47"/>
              <p:cNvSpPr>
                <a:spLocks noChangeArrowheads="1"/>
              </p:cNvSpPr>
              <p:nvPr/>
            </p:nvSpPr>
            <p:spPr bwMode="auto">
              <a:xfrm>
                <a:off x="3902" y="935"/>
                <a:ext cx="419" cy="483"/>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dirty="0"/>
                  <a:t>57</a:t>
                </a:r>
              </a:p>
            </p:txBody>
          </p:sp>
          <p:sp>
            <p:nvSpPr>
              <p:cNvPr id="83" name="Oval 51"/>
              <p:cNvSpPr>
                <a:spLocks noChangeArrowheads="1"/>
              </p:cNvSpPr>
              <p:nvPr/>
            </p:nvSpPr>
            <p:spPr bwMode="auto">
              <a:xfrm>
                <a:off x="4430" y="3095"/>
                <a:ext cx="419" cy="484"/>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76</a:t>
                </a:r>
              </a:p>
            </p:txBody>
          </p:sp>
          <p:sp>
            <p:nvSpPr>
              <p:cNvPr id="84" name="Oval 52"/>
              <p:cNvSpPr>
                <a:spLocks noChangeArrowheads="1"/>
              </p:cNvSpPr>
              <p:nvPr/>
            </p:nvSpPr>
            <p:spPr bwMode="auto">
              <a:xfrm>
                <a:off x="3085" y="3239"/>
                <a:ext cx="419" cy="484"/>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dirty="0"/>
                  <a:t>31</a:t>
                </a:r>
              </a:p>
            </p:txBody>
          </p:sp>
        </p:grpSp>
        <p:sp>
          <p:nvSpPr>
            <p:cNvPr id="66" name="Text Box 57"/>
            <p:cNvSpPr txBox="1">
              <a:spLocks noChangeArrowheads="1"/>
            </p:cNvSpPr>
            <p:nvPr/>
          </p:nvSpPr>
          <p:spPr bwMode="auto">
            <a:xfrm>
              <a:off x="3611" y="3841"/>
              <a:ext cx="451"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800"/>
                <a:t>T2</a:t>
              </a:r>
            </a:p>
          </p:txBody>
        </p:sp>
      </p:grpSp>
      <p:sp>
        <p:nvSpPr>
          <p:cNvPr id="85"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625600" y="228600"/>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a:t>
            </a:r>
            <a:r>
              <a:rPr lang="zh-CN" altLang="en-US" kern="0" dirty="0"/>
              <a:t>.</a:t>
            </a:r>
            <a:r>
              <a:rPr lang="en-US" altLang="zh-CN" kern="0" dirty="0"/>
              <a:t>2.1</a:t>
            </a:r>
            <a:r>
              <a:rPr lang="zh-CN" altLang="en-US" kern="0" dirty="0"/>
              <a:t>二叉排序树和平衡二叉树</a:t>
            </a:r>
          </a:p>
        </p:txBody>
      </p:sp>
      <p:sp>
        <p:nvSpPr>
          <p:cNvPr id="86" name="Text Box 63"/>
          <p:cNvSpPr txBox="1">
            <a:spLocks noChangeArrowheads="1"/>
          </p:cNvSpPr>
          <p:nvPr/>
        </p:nvSpPr>
        <p:spPr bwMode="auto">
          <a:xfrm>
            <a:off x="1907806" y="5761983"/>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a:solidFill>
                  <a:srgbClr val="FF0000"/>
                </a:solidFill>
              </a:rPr>
              <a:t>是</a:t>
            </a:r>
          </a:p>
        </p:txBody>
      </p:sp>
      <p:sp>
        <p:nvSpPr>
          <p:cNvPr id="87" name="Text Box 68"/>
          <p:cNvSpPr txBox="1">
            <a:spLocks noChangeArrowheads="1"/>
          </p:cNvSpPr>
          <p:nvPr/>
        </p:nvSpPr>
        <p:spPr bwMode="auto">
          <a:xfrm>
            <a:off x="7542274" y="5828106"/>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a:solidFill>
                  <a:srgbClr val="FF0000"/>
                </a:solidFill>
              </a:rPr>
              <a:t>否</a:t>
            </a:r>
          </a:p>
        </p:txBody>
      </p:sp>
      <p:sp>
        <p:nvSpPr>
          <p:cNvPr id="2" name="椭圆 1"/>
          <p:cNvSpPr/>
          <p:nvPr/>
        </p:nvSpPr>
        <p:spPr bwMode="auto">
          <a:xfrm>
            <a:off x="9157483" y="4451253"/>
            <a:ext cx="490424" cy="557465"/>
          </a:xfrm>
          <a:prstGeom prst="ellipse">
            <a:avLst/>
          </a:prstGeom>
          <a:solidFill>
            <a:srgbClr val="FF0000">
              <a:alpha val="64000"/>
            </a:srgb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1657697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1+#ppt_w/2"/>
                                          </p:val>
                                        </p:tav>
                                        <p:tav tm="100000">
                                          <p:val>
                                            <p:strVal val="#ppt_x"/>
                                          </p:val>
                                        </p:tav>
                                      </p:tavLst>
                                    </p:anim>
                                    <p:anim calcmode="lin" valueType="num">
                                      <p:cBhvr additive="base">
                                        <p:cTn id="14"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031">
            <a:extLst>
              <a:ext uri="{FF2B5EF4-FFF2-40B4-BE49-F238E27FC236}">
                <a16:creationId xmlns:a16="http://schemas.microsoft.com/office/drawing/2014/main" xmlns="" id="{F9BA840E-06D9-4CCA-9CB7-7F3ADD553133}"/>
              </a:ext>
            </a:extLst>
          </p:cNvPr>
          <p:cNvSpPr>
            <a:spLocks noGrp="1" noChangeArrowheads="1"/>
          </p:cNvSpPr>
          <p:nvPr>
            <p:ph type="title"/>
          </p:nvPr>
        </p:nvSpPr>
        <p:spPr>
          <a:xfrm>
            <a:off x="1625600" y="228600"/>
            <a:ext cx="10390717" cy="762000"/>
          </a:xfrm>
        </p:spPr>
        <p:txBody>
          <a:bodyPr/>
          <a:lstStyle/>
          <a:p>
            <a:pPr eaLnBrk="1" hangingPunct="1"/>
            <a:r>
              <a:rPr lang="en-US" altLang="zh-CN" dirty="0"/>
              <a:t>9</a:t>
            </a:r>
            <a:r>
              <a:rPr lang="zh-CN" altLang="en-US" dirty="0"/>
              <a:t>.</a:t>
            </a:r>
            <a:r>
              <a:rPr lang="en-US" altLang="zh-CN" dirty="0"/>
              <a:t>2.1</a:t>
            </a:r>
            <a:r>
              <a:rPr lang="zh-CN" altLang="en-US" dirty="0"/>
              <a:t>二叉排序树和平衡二叉树</a:t>
            </a:r>
          </a:p>
        </p:txBody>
      </p:sp>
      <p:sp>
        <p:nvSpPr>
          <p:cNvPr id="33" name="Text Box 4"/>
          <p:cNvSpPr txBox="1">
            <a:spLocks noChangeArrowheads="1"/>
          </p:cNvSpPr>
          <p:nvPr/>
        </p:nvSpPr>
        <p:spPr bwMode="auto">
          <a:xfrm>
            <a:off x="1053246" y="2820523"/>
            <a:ext cx="107442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20000"/>
              </a:lnSpc>
              <a:defRPr/>
            </a:pPr>
            <a:r>
              <a:rPr lang="en-US" altLang="zh-CN" sz="4400" dirty="0">
                <a:solidFill>
                  <a:srgbClr val="FF0000"/>
                </a:solidFill>
                <a:ea typeface="楷体_GB2312" charset="0"/>
              </a:rPr>
              <a:t>     </a:t>
            </a:r>
            <a:r>
              <a:rPr lang="zh-CN" altLang="en-US" sz="3600" dirty="0" smtClean="0">
                <a:solidFill>
                  <a:srgbClr val="FF0000"/>
                </a:solidFill>
                <a:ea typeface="楷体_GB2312" charset="0"/>
              </a:rPr>
              <a:t>思考：</a:t>
            </a:r>
            <a:r>
              <a:rPr lang="zh-CN" altLang="en-US" sz="2800" dirty="0" smtClean="0">
                <a:solidFill>
                  <a:srgbClr val="FF0000"/>
                </a:solidFill>
                <a:latin typeface="SimSun" charset="-122"/>
                <a:ea typeface="SimSun" charset="-122"/>
                <a:cs typeface="SimSun" charset="-122"/>
              </a:rPr>
              <a:t> </a:t>
            </a:r>
            <a:r>
              <a:rPr lang="zh-CN" altLang="en-US" sz="2800" dirty="0" smtClean="0">
                <a:latin typeface="SimSun" charset="-122"/>
                <a:ea typeface="SimSun" charset="-122"/>
                <a:cs typeface="SimSun" charset="-122"/>
              </a:rPr>
              <a:t>对</a:t>
            </a:r>
            <a:r>
              <a:rPr lang="zh-CN" altLang="en-US" sz="2800" dirty="0">
                <a:solidFill>
                  <a:srgbClr val="FF0000"/>
                </a:solidFill>
                <a:latin typeface="SimSun" charset="-122"/>
                <a:ea typeface="SimSun" charset="-122"/>
                <a:cs typeface="SimSun" charset="-122"/>
              </a:rPr>
              <a:t>二叉排序</a:t>
            </a:r>
            <a:r>
              <a:rPr lang="zh-CN" altLang="en-US" sz="2800" dirty="0" smtClean="0">
                <a:solidFill>
                  <a:srgbClr val="FF0000"/>
                </a:solidFill>
                <a:latin typeface="SimSun" charset="-122"/>
                <a:ea typeface="SimSun" charset="-122"/>
                <a:cs typeface="SimSun" charset="-122"/>
              </a:rPr>
              <a:t>树</a:t>
            </a:r>
            <a:r>
              <a:rPr lang="zh-CN" altLang="en-US" sz="2800" dirty="0" smtClean="0">
                <a:latin typeface="SimSun" charset="-122"/>
                <a:ea typeface="SimSun" charset="-122"/>
                <a:cs typeface="SimSun" charset="-122"/>
              </a:rPr>
              <a:t>的中序遍历序列有什么特征？</a:t>
            </a:r>
            <a:endParaRPr lang="zh-CN" altLang="en-US" sz="2800" dirty="0">
              <a:latin typeface="SimSun" charset="-122"/>
              <a:ea typeface="SimSun" charset="-122"/>
              <a:cs typeface="SimSun" charset="-122"/>
            </a:endParaRPr>
          </a:p>
        </p:txBody>
      </p:sp>
    </p:spTree>
    <p:extLst>
      <p:ext uri="{BB962C8B-B14F-4D97-AF65-F5344CB8AC3E}">
        <p14:creationId xmlns:p14="http://schemas.microsoft.com/office/powerpoint/2010/main" val="209135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lide(fromTop)">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Rot="1" noChangeArrowheads="1"/>
          </p:cNvSpPr>
          <p:nvPr>
            <p:ph type="body" idx="1"/>
          </p:nvPr>
        </p:nvSpPr>
        <p:spPr>
          <a:xfrm>
            <a:off x="1312862" y="1293667"/>
            <a:ext cx="7886556" cy="1515919"/>
          </a:xfrm>
        </p:spPr>
        <p:txBody>
          <a:bodyPr/>
          <a:lstStyle/>
          <a:p>
            <a:pPr marL="0" indent="0" eaLnBrk="1" hangingPunct="1">
              <a:lnSpc>
                <a:spcPct val="120000"/>
              </a:lnSpc>
              <a:buNone/>
              <a:defRPr/>
            </a:pPr>
            <a:r>
              <a:rPr lang="zh-CN" altLang="en-US" b="0">
                <a:solidFill>
                  <a:schemeClr val="bg2"/>
                </a:solidFill>
                <a:latin typeface="Times New Roman" charset="0"/>
                <a:ea typeface="宋体" charset="-122"/>
              </a:rPr>
              <a:t>存储结构：</a:t>
            </a:r>
            <a:endParaRPr lang="en-US" altLang="zh-CN" b="0">
              <a:solidFill>
                <a:schemeClr val="bg2"/>
              </a:solidFill>
              <a:latin typeface="Times New Roman" charset="0"/>
              <a:ea typeface="宋体" charset="-122"/>
            </a:endParaRPr>
          </a:p>
          <a:p>
            <a:pPr marL="0" indent="0" eaLnBrk="1" hangingPunct="1">
              <a:lnSpc>
                <a:spcPct val="120000"/>
              </a:lnSpc>
              <a:buNone/>
              <a:defRPr/>
            </a:pPr>
            <a:r>
              <a:rPr lang="zh-CN" altLang="en-US" b="0">
                <a:solidFill>
                  <a:schemeClr val="bg2"/>
                </a:solidFill>
                <a:ea typeface="隶书" charset="0"/>
              </a:rPr>
              <a:t>取</a:t>
            </a:r>
            <a:r>
              <a:rPr lang="zh-CN" altLang="en-US" b="0">
                <a:solidFill>
                  <a:srgbClr val="FF0000"/>
                </a:solidFill>
                <a:ea typeface="隶书" charset="0"/>
              </a:rPr>
              <a:t>二叉链表</a:t>
            </a:r>
            <a:r>
              <a:rPr lang="zh-CN" altLang="en-US" b="0">
                <a:solidFill>
                  <a:schemeClr val="bg2"/>
                </a:solidFill>
                <a:ea typeface="隶书" charset="0"/>
              </a:rPr>
              <a:t>作为二叉排序树的存储结构</a:t>
            </a:r>
          </a:p>
          <a:p>
            <a:pPr marL="0" indent="0" eaLnBrk="1" hangingPunct="1">
              <a:buNone/>
            </a:pPr>
            <a:endParaRPr lang="en-US" altLang="zh-CN" b="0">
              <a:latin typeface="Times New Roman" charset="0"/>
              <a:ea typeface="宋体" charset="-122"/>
            </a:endParaRPr>
          </a:p>
          <a:p>
            <a:pPr eaLnBrk="1" hangingPunct="1"/>
            <a:endParaRPr lang="en-US" altLang="zh-CN"/>
          </a:p>
        </p:txBody>
      </p:sp>
      <p:sp>
        <p:nvSpPr>
          <p:cNvPr id="5"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a:t>
            </a:r>
            <a:r>
              <a:rPr lang="zh-CN" altLang="en-US" kern="0" dirty="0"/>
              <a:t>.</a:t>
            </a:r>
            <a:r>
              <a:rPr lang="en-US" altLang="zh-CN" kern="0" dirty="0"/>
              <a:t>2.1</a:t>
            </a:r>
            <a:r>
              <a:rPr lang="zh-CN" altLang="en-US" kern="0" dirty="0"/>
              <a:t>二叉排序树和平衡二叉树</a:t>
            </a:r>
          </a:p>
        </p:txBody>
      </p:sp>
      <p:sp>
        <p:nvSpPr>
          <p:cNvPr id="6" name="Text Box 4"/>
          <p:cNvSpPr txBox="1">
            <a:spLocks noChangeArrowheads="1"/>
          </p:cNvSpPr>
          <p:nvPr/>
        </p:nvSpPr>
        <p:spPr bwMode="auto">
          <a:xfrm>
            <a:off x="1431636" y="3001818"/>
            <a:ext cx="872172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sz="4000" dirty="0" err="1">
                <a:solidFill>
                  <a:schemeClr val="bg2"/>
                </a:solidFill>
                <a:latin typeface="Times New Roman" charset="0"/>
                <a:ea typeface="Times New Roman" charset="0"/>
                <a:cs typeface="Times New Roman" charset="0"/>
              </a:rPr>
              <a:t>typedef</a:t>
            </a:r>
            <a:r>
              <a:rPr lang="en-US" altLang="zh-CN" sz="4000" dirty="0">
                <a:solidFill>
                  <a:schemeClr val="bg2"/>
                </a:solidFill>
                <a:latin typeface="Times New Roman" charset="0"/>
                <a:ea typeface="Times New Roman" charset="0"/>
                <a:cs typeface="Times New Roman" charset="0"/>
              </a:rPr>
              <a:t> </a:t>
            </a:r>
            <a:r>
              <a:rPr lang="en-US" altLang="zh-CN" sz="4000" dirty="0" err="1">
                <a:solidFill>
                  <a:schemeClr val="bg2"/>
                </a:solidFill>
                <a:latin typeface="Times New Roman" charset="0"/>
                <a:ea typeface="Times New Roman" charset="0"/>
                <a:cs typeface="Times New Roman" charset="0"/>
              </a:rPr>
              <a:t>struct</a:t>
            </a:r>
            <a:r>
              <a:rPr lang="en-US" altLang="zh-CN" sz="4000" dirty="0">
                <a:solidFill>
                  <a:schemeClr val="bg2"/>
                </a:solidFill>
                <a:latin typeface="Times New Roman" charset="0"/>
                <a:ea typeface="Times New Roman" charset="0"/>
                <a:cs typeface="Times New Roman" charset="0"/>
              </a:rPr>
              <a:t> </a:t>
            </a:r>
            <a:r>
              <a:rPr lang="en-US" altLang="zh-CN" sz="4000" dirty="0" err="1">
                <a:solidFill>
                  <a:schemeClr val="bg2"/>
                </a:solidFill>
                <a:latin typeface="Times New Roman" charset="0"/>
                <a:ea typeface="Times New Roman" charset="0"/>
                <a:cs typeface="Times New Roman" charset="0"/>
              </a:rPr>
              <a:t>BiTNode</a:t>
            </a:r>
            <a:r>
              <a:rPr lang="en-US" altLang="zh-CN" sz="4000" dirty="0">
                <a:solidFill>
                  <a:schemeClr val="bg2"/>
                </a:solidFill>
                <a:latin typeface="Times New Roman" charset="0"/>
                <a:ea typeface="Times New Roman" charset="0"/>
                <a:cs typeface="Times New Roman" charset="0"/>
              </a:rPr>
              <a:t> { // </a:t>
            </a:r>
            <a:r>
              <a:rPr lang="zh-CN" altLang="en-US" sz="3600" dirty="0">
                <a:solidFill>
                  <a:schemeClr val="bg2"/>
                </a:solidFill>
                <a:latin typeface="Times New Roman" charset="0"/>
                <a:ea typeface="Times New Roman" charset="0"/>
                <a:cs typeface="Times New Roman" charset="0"/>
              </a:rPr>
              <a:t>结点结构</a:t>
            </a:r>
            <a:endParaRPr lang="zh-CN" altLang="en-US" sz="4000" dirty="0">
              <a:solidFill>
                <a:schemeClr val="bg2"/>
              </a:solidFill>
              <a:latin typeface="Times New Roman" charset="0"/>
              <a:ea typeface="Times New Roman" charset="0"/>
              <a:cs typeface="Times New Roman" charset="0"/>
            </a:endParaRPr>
          </a:p>
          <a:p>
            <a:pPr eaLnBrk="1" hangingPunct="1">
              <a:lnSpc>
                <a:spcPct val="120000"/>
              </a:lnSpc>
              <a:defRPr/>
            </a:pPr>
            <a:r>
              <a:rPr lang="zh-CN" altLang="en-US" sz="4000" dirty="0">
                <a:solidFill>
                  <a:schemeClr val="bg2"/>
                </a:solidFill>
                <a:latin typeface="Times New Roman" charset="0"/>
                <a:ea typeface="Times New Roman" charset="0"/>
                <a:cs typeface="Times New Roman" charset="0"/>
              </a:rPr>
              <a:t>    </a:t>
            </a:r>
            <a:r>
              <a:rPr lang="zh-CN" altLang="en-US" sz="4000" dirty="0" smtClean="0">
                <a:solidFill>
                  <a:schemeClr val="bg2"/>
                </a:solidFill>
                <a:latin typeface="Times New Roman" charset="0"/>
                <a:ea typeface="Times New Roman" charset="0"/>
                <a:cs typeface="Times New Roman" charset="0"/>
              </a:rPr>
              <a:t>  </a:t>
            </a:r>
            <a:r>
              <a:rPr lang="en-US" altLang="zh-CN" sz="4000" dirty="0" smtClean="0">
                <a:solidFill>
                  <a:schemeClr val="bg2"/>
                </a:solidFill>
                <a:latin typeface="Times New Roman" charset="0"/>
                <a:ea typeface="Times New Roman" charset="0"/>
                <a:cs typeface="Times New Roman" charset="0"/>
              </a:rPr>
              <a:t> </a:t>
            </a:r>
            <a:r>
              <a:rPr lang="en-US" altLang="zh-CN" sz="4000" dirty="0" err="1" smtClean="0">
                <a:solidFill>
                  <a:schemeClr val="bg2"/>
                </a:solidFill>
                <a:latin typeface="Times New Roman" charset="0"/>
                <a:ea typeface="Times New Roman" charset="0"/>
                <a:cs typeface="Times New Roman" charset="0"/>
              </a:rPr>
              <a:t>Telemtype</a:t>
            </a:r>
            <a:r>
              <a:rPr lang="en-US" altLang="zh-CN" sz="4000" dirty="0" smtClean="0">
                <a:solidFill>
                  <a:schemeClr val="bg2"/>
                </a:solidFill>
                <a:latin typeface="Times New Roman" charset="0"/>
                <a:ea typeface="Times New Roman" charset="0"/>
                <a:cs typeface="Times New Roman" charset="0"/>
              </a:rPr>
              <a:t> data;</a:t>
            </a:r>
          </a:p>
          <a:p>
            <a:pPr eaLnBrk="1" hangingPunct="1">
              <a:lnSpc>
                <a:spcPct val="120000"/>
              </a:lnSpc>
              <a:defRPr/>
            </a:pPr>
            <a:r>
              <a:rPr lang="en-US" altLang="zh-CN" sz="4000" dirty="0">
                <a:solidFill>
                  <a:schemeClr val="bg2"/>
                </a:solidFill>
                <a:latin typeface="Times New Roman" charset="0"/>
                <a:ea typeface="Times New Roman" charset="0"/>
                <a:cs typeface="Times New Roman" charset="0"/>
              </a:rPr>
              <a:t>	</a:t>
            </a:r>
            <a:r>
              <a:rPr lang="en-US" altLang="zh-CN" sz="4000" dirty="0" err="1" smtClean="0">
                <a:solidFill>
                  <a:schemeClr val="bg2"/>
                </a:solidFill>
                <a:latin typeface="Times New Roman" charset="0"/>
                <a:ea typeface="Times New Roman" charset="0"/>
                <a:cs typeface="Times New Roman" charset="0"/>
              </a:rPr>
              <a:t>struct</a:t>
            </a:r>
            <a:r>
              <a:rPr lang="en-US" altLang="zh-CN" sz="4000" dirty="0" smtClean="0">
                <a:solidFill>
                  <a:schemeClr val="bg2"/>
                </a:solidFill>
                <a:latin typeface="Times New Roman" charset="0"/>
                <a:ea typeface="Times New Roman" charset="0"/>
                <a:cs typeface="Times New Roman" charset="0"/>
              </a:rPr>
              <a:t> </a:t>
            </a:r>
            <a:r>
              <a:rPr lang="en-US" altLang="zh-CN" sz="4000" dirty="0" err="1">
                <a:solidFill>
                  <a:schemeClr val="bg2"/>
                </a:solidFill>
                <a:latin typeface="Times New Roman" charset="0"/>
                <a:ea typeface="Times New Roman" charset="0"/>
                <a:cs typeface="Times New Roman" charset="0"/>
              </a:rPr>
              <a:t>BiTNode</a:t>
            </a:r>
            <a:r>
              <a:rPr lang="en-US" altLang="zh-CN" sz="4000" dirty="0">
                <a:solidFill>
                  <a:schemeClr val="bg2"/>
                </a:solidFill>
                <a:latin typeface="Times New Roman" charset="0"/>
                <a:ea typeface="Times New Roman" charset="0"/>
                <a:cs typeface="Times New Roman" charset="0"/>
              </a:rPr>
              <a:t>  </a:t>
            </a:r>
            <a:r>
              <a:rPr lang="en-US" altLang="zh-CN" sz="4000" dirty="0">
                <a:solidFill>
                  <a:srgbClr val="FF0000"/>
                </a:solidFill>
                <a:latin typeface="Times New Roman" charset="0"/>
                <a:ea typeface="Times New Roman" charset="0"/>
                <a:cs typeface="Times New Roman" charset="0"/>
              </a:rPr>
              <a:t>*</a:t>
            </a:r>
            <a:r>
              <a:rPr lang="en-US" altLang="zh-CN" sz="4000" dirty="0" err="1">
                <a:solidFill>
                  <a:srgbClr val="FF0000"/>
                </a:solidFill>
                <a:latin typeface="Times New Roman" charset="0"/>
                <a:ea typeface="Times New Roman" charset="0"/>
                <a:cs typeface="Times New Roman" charset="0"/>
              </a:rPr>
              <a:t>lchild</a:t>
            </a:r>
            <a:r>
              <a:rPr lang="en-US" altLang="zh-CN" sz="4000" dirty="0">
                <a:solidFill>
                  <a:srgbClr val="FF0000"/>
                </a:solidFill>
                <a:latin typeface="Times New Roman" charset="0"/>
                <a:ea typeface="Times New Roman" charset="0"/>
                <a:cs typeface="Times New Roman" charset="0"/>
              </a:rPr>
              <a:t>, *</a:t>
            </a:r>
            <a:r>
              <a:rPr lang="en-US" altLang="zh-CN" sz="4000" dirty="0" err="1">
                <a:solidFill>
                  <a:srgbClr val="FF0000"/>
                </a:solidFill>
                <a:latin typeface="Times New Roman" charset="0"/>
                <a:ea typeface="Times New Roman" charset="0"/>
                <a:cs typeface="Times New Roman" charset="0"/>
              </a:rPr>
              <a:t>rchild</a:t>
            </a:r>
            <a:r>
              <a:rPr lang="en-US" altLang="zh-CN" sz="4000" dirty="0">
                <a:solidFill>
                  <a:schemeClr val="bg2"/>
                </a:solidFill>
                <a:latin typeface="Times New Roman" charset="0"/>
                <a:ea typeface="Times New Roman" charset="0"/>
                <a:cs typeface="Times New Roman" charset="0"/>
              </a:rPr>
              <a:t>; </a:t>
            </a:r>
          </a:p>
          <a:p>
            <a:pPr eaLnBrk="1" hangingPunct="1">
              <a:lnSpc>
                <a:spcPct val="120000"/>
              </a:lnSpc>
              <a:defRPr/>
            </a:pPr>
            <a:r>
              <a:rPr lang="zh-CN" altLang="en-US" sz="4000" dirty="0">
                <a:solidFill>
                  <a:schemeClr val="bg2"/>
                </a:solidFill>
                <a:latin typeface="Times New Roman" charset="0"/>
                <a:ea typeface="Times New Roman" charset="0"/>
                <a:cs typeface="Times New Roman" charset="0"/>
              </a:rPr>
              <a:t>    </a:t>
            </a:r>
            <a:r>
              <a:rPr lang="en-US" altLang="zh-CN" sz="4000" dirty="0">
                <a:solidFill>
                  <a:schemeClr val="bg2"/>
                </a:solidFill>
                <a:latin typeface="Times New Roman" charset="0"/>
                <a:ea typeface="Times New Roman" charset="0"/>
                <a:cs typeface="Times New Roman" charset="0"/>
              </a:rPr>
              <a:t>// </a:t>
            </a:r>
            <a:r>
              <a:rPr lang="zh-CN" altLang="en-US" sz="3600" dirty="0">
                <a:solidFill>
                  <a:schemeClr val="bg2"/>
                </a:solidFill>
                <a:latin typeface="SimSun" charset="-122"/>
                <a:ea typeface="SimSun" charset="-122"/>
                <a:cs typeface="SimSun" charset="-122"/>
              </a:rPr>
              <a:t>左右孩子指针</a:t>
            </a:r>
          </a:p>
          <a:p>
            <a:pPr eaLnBrk="1" hangingPunct="1">
              <a:lnSpc>
                <a:spcPct val="120000"/>
              </a:lnSpc>
              <a:defRPr/>
            </a:pPr>
            <a:r>
              <a:rPr lang="en-US" altLang="zh-CN" sz="4000" dirty="0">
                <a:solidFill>
                  <a:schemeClr val="bg2"/>
                </a:solidFill>
                <a:latin typeface="Times New Roman" charset="0"/>
                <a:ea typeface="Times New Roman" charset="0"/>
                <a:cs typeface="Times New Roman" charset="0"/>
              </a:rPr>
              <a:t>} </a:t>
            </a:r>
            <a:r>
              <a:rPr lang="en-US" altLang="zh-CN" sz="4000" dirty="0" err="1">
                <a:solidFill>
                  <a:schemeClr val="bg2"/>
                </a:solidFill>
                <a:latin typeface="Times New Roman" charset="0"/>
                <a:ea typeface="Times New Roman" charset="0"/>
                <a:cs typeface="Times New Roman" charset="0"/>
              </a:rPr>
              <a:t>BiTNode</a:t>
            </a:r>
            <a:r>
              <a:rPr lang="en-US" altLang="zh-CN" sz="4000" dirty="0">
                <a:solidFill>
                  <a:schemeClr val="bg2"/>
                </a:solidFill>
                <a:latin typeface="Times New Roman" charset="0"/>
                <a:ea typeface="Times New Roman" charset="0"/>
                <a:cs typeface="Times New Roman" charset="0"/>
              </a:rPr>
              <a:t>, *</a:t>
            </a:r>
            <a:r>
              <a:rPr lang="en-US" altLang="zh-CN" sz="4000" dirty="0" err="1">
                <a:solidFill>
                  <a:schemeClr val="bg2"/>
                </a:solidFill>
                <a:latin typeface="Times New Roman" charset="0"/>
                <a:ea typeface="Times New Roman" charset="0"/>
                <a:cs typeface="Times New Roman" charset="0"/>
              </a:rPr>
              <a:t>BiTree</a:t>
            </a:r>
            <a:r>
              <a:rPr lang="en-US" altLang="zh-CN" sz="4000" dirty="0">
                <a:solidFill>
                  <a:schemeClr val="bg2"/>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502942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3"/>
          <p:cNvSpPr>
            <a:spLocks noGrp="1" noChangeArrowheads="1"/>
          </p:cNvSpPr>
          <p:nvPr>
            <p:ph type="body" idx="4294967295"/>
          </p:nvPr>
        </p:nvSpPr>
        <p:spPr>
          <a:xfrm>
            <a:off x="1648691" y="2403187"/>
            <a:ext cx="7772400" cy="4114800"/>
          </a:xfrm>
        </p:spPr>
        <p:txBody>
          <a:bodyPr/>
          <a:lstStyle/>
          <a:p>
            <a:pPr eaLnBrk="1" hangingPunct="1">
              <a:lnSpc>
                <a:spcPct val="115000"/>
              </a:lnSpc>
              <a:defRPr/>
            </a:pPr>
            <a:r>
              <a:rPr lang="zh-CN" altLang="en-US" b="0">
                <a:latin typeface="SimSun" charset="-122"/>
                <a:ea typeface="SimSun" charset="-122"/>
                <a:cs typeface="SimSun" charset="-122"/>
              </a:rPr>
              <a:t>若给定值</a:t>
            </a:r>
            <a:r>
              <a:rPr lang="zh-CN" altLang="en-US" b="0">
                <a:solidFill>
                  <a:srgbClr val="FF0000"/>
                </a:solidFill>
                <a:latin typeface="SimSun" charset="-122"/>
                <a:ea typeface="SimSun" charset="-122"/>
                <a:cs typeface="SimSun" charset="-122"/>
              </a:rPr>
              <a:t>等于</a:t>
            </a:r>
            <a:r>
              <a:rPr lang="zh-CN" altLang="en-US" b="0">
                <a:latin typeface="SimSun" charset="-122"/>
                <a:ea typeface="SimSun" charset="-122"/>
                <a:cs typeface="SimSun" charset="-122"/>
              </a:rPr>
              <a:t>根结点的关键字，则查找成功；</a:t>
            </a:r>
          </a:p>
          <a:p>
            <a:pPr eaLnBrk="1" hangingPunct="1">
              <a:lnSpc>
                <a:spcPct val="115000"/>
              </a:lnSpc>
              <a:defRPr/>
            </a:pPr>
            <a:r>
              <a:rPr lang="zh-CN" altLang="en-US" b="0">
                <a:latin typeface="SimSun" charset="-122"/>
                <a:ea typeface="SimSun" charset="-122"/>
                <a:cs typeface="SimSun" charset="-122"/>
              </a:rPr>
              <a:t>若给定值</a:t>
            </a:r>
            <a:r>
              <a:rPr lang="zh-CN" altLang="en-US" b="0">
                <a:solidFill>
                  <a:srgbClr val="FF0000"/>
                </a:solidFill>
                <a:latin typeface="SimSun" charset="-122"/>
                <a:ea typeface="SimSun" charset="-122"/>
                <a:cs typeface="SimSun" charset="-122"/>
              </a:rPr>
              <a:t>小于</a:t>
            </a:r>
            <a:r>
              <a:rPr lang="zh-CN" altLang="en-US" b="0">
                <a:latin typeface="SimSun" charset="-122"/>
                <a:ea typeface="SimSun" charset="-122"/>
                <a:cs typeface="SimSun" charset="-122"/>
              </a:rPr>
              <a:t>根结点的关键字，则继续在</a:t>
            </a:r>
            <a:r>
              <a:rPr lang="zh-CN" altLang="en-US" b="0">
                <a:solidFill>
                  <a:srgbClr val="FF0000"/>
                </a:solidFill>
                <a:latin typeface="SimSun" charset="-122"/>
                <a:ea typeface="SimSun" charset="-122"/>
                <a:cs typeface="SimSun" charset="-122"/>
              </a:rPr>
              <a:t>左子树</a:t>
            </a:r>
            <a:r>
              <a:rPr lang="zh-CN" altLang="en-US" b="0">
                <a:latin typeface="SimSun" charset="-122"/>
                <a:ea typeface="SimSun" charset="-122"/>
                <a:cs typeface="SimSun" charset="-122"/>
              </a:rPr>
              <a:t>上进行</a:t>
            </a:r>
            <a:r>
              <a:rPr lang="zh-CN" altLang="en-US" b="0">
                <a:solidFill>
                  <a:srgbClr val="FF0000"/>
                </a:solidFill>
                <a:latin typeface="SimSun" charset="-122"/>
                <a:ea typeface="SimSun" charset="-122"/>
                <a:cs typeface="SimSun" charset="-122"/>
              </a:rPr>
              <a:t>查找</a:t>
            </a:r>
            <a:r>
              <a:rPr lang="zh-CN" altLang="en-US" b="0">
                <a:latin typeface="SimSun" charset="-122"/>
                <a:ea typeface="SimSun" charset="-122"/>
                <a:cs typeface="SimSun" charset="-122"/>
              </a:rPr>
              <a:t>；</a:t>
            </a:r>
          </a:p>
          <a:p>
            <a:pPr eaLnBrk="1" hangingPunct="1">
              <a:lnSpc>
                <a:spcPct val="115000"/>
              </a:lnSpc>
              <a:defRPr/>
            </a:pPr>
            <a:r>
              <a:rPr lang="zh-CN" altLang="en-US" b="0">
                <a:latin typeface="SimSun" charset="-122"/>
                <a:ea typeface="SimSun" charset="-122"/>
                <a:cs typeface="SimSun" charset="-122"/>
              </a:rPr>
              <a:t>若给定值</a:t>
            </a:r>
            <a:r>
              <a:rPr lang="zh-CN" altLang="en-US" b="0">
                <a:solidFill>
                  <a:srgbClr val="FF0000"/>
                </a:solidFill>
                <a:latin typeface="SimSun" charset="-122"/>
                <a:ea typeface="SimSun" charset="-122"/>
                <a:cs typeface="SimSun" charset="-122"/>
              </a:rPr>
              <a:t>大于</a:t>
            </a:r>
            <a:r>
              <a:rPr lang="zh-CN" altLang="en-US" b="0">
                <a:latin typeface="SimSun" charset="-122"/>
                <a:ea typeface="SimSun" charset="-122"/>
                <a:cs typeface="SimSun" charset="-122"/>
              </a:rPr>
              <a:t>根结点的关键字，则继续在</a:t>
            </a:r>
            <a:r>
              <a:rPr lang="zh-CN" altLang="en-US" b="0">
                <a:solidFill>
                  <a:srgbClr val="FF0000"/>
                </a:solidFill>
                <a:latin typeface="SimSun" charset="-122"/>
                <a:ea typeface="SimSun" charset="-122"/>
                <a:cs typeface="SimSun" charset="-122"/>
              </a:rPr>
              <a:t>右子树</a:t>
            </a:r>
            <a:r>
              <a:rPr lang="zh-CN" altLang="en-US" b="0">
                <a:latin typeface="SimSun" charset="-122"/>
                <a:ea typeface="SimSun" charset="-122"/>
                <a:cs typeface="SimSun" charset="-122"/>
              </a:rPr>
              <a:t>上进行查找。</a:t>
            </a:r>
            <a:endParaRPr lang="zh-CN" altLang="en-US" sz="2800" b="0">
              <a:latin typeface="SimSun" charset="-122"/>
              <a:ea typeface="SimSun" charset="-122"/>
              <a:cs typeface="SimSun" charset="-122"/>
            </a:endParaRPr>
          </a:p>
        </p:txBody>
      </p:sp>
      <p:sp>
        <p:nvSpPr>
          <p:cNvPr id="74758" name="Rectangle 6"/>
          <p:cNvSpPr>
            <a:spLocks noChangeArrowheads="1"/>
          </p:cNvSpPr>
          <p:nvPr/>
        </p:nvSpPr>
        <p:spPr bwMode="auto">
          <a:xfrm>
            <a:off x="1334654" y="1459924"/>
            <a:ext cx="75713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a:latin typeface="SimSun" charset="-122"/>
                <a:ea typeface="SimSun" charset="-122"/>
                <a:cs typeface="SimSun" charset="-122"/>
              </a:rPr>
              <a:t>若二叉排序树</a:t>
            </a:r>
            <a:r>
              <a:rPr lang="zh-CN" altLang="en-US" sz="3200">
                <a:solidFill>
                  <a:srgbClr val="FF0000"/>
                </a:solidFill>
                <a:latin typeface="SimSun" charset="-122"/>
                <a:ea typeface="SimSun" charset="-122"/>
                <a:cs typeface="SimSun" charset="-122"/>
              </a:rPr>
              <a:t>为空</a:t>
            </a:r>
            <a:r>
              <a:rPr lang="zh-CN" altLang="en-US" sz="3200">
                <a:latin typeface="SimSun" charset="-122"/>
                <a:ea typeface="SimSun" charset="-122"/>
                <a:cs typeface="SimSun" charset="-122"/>
              </a:rPr>
              <a:t>，则查找失败，否则：</a:t>
            </a:r>
            <a:endParaRPr lang="zh-CN" altLang="en-US">
              <a:latin typeface="SimSun" charset="-122"/>
              <a:ea typeface="SimSun" charset="-122"/>
              <a:cs typeface="SimSun" charset="-122"/>
            </a:endParaRPr>
          </a:p>
        </p:txBody>
      </p:sp>
      <p:sp>
        <p:nvSpPr>
          <p:cNvPr id="7"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二叉排序树查找操作</a:t>
            </a:r>
          </a:p>
        </p:txBody>
      </p:sp>
    </p:spTree>
    <p:extLst>
      <p:ext uri="{BB962C8B-B14F-4D97-AF65-F5344CB8AC3E}">
        <p14:creationId xmlns:p14="http://schemas.microsoft.com/office/powerpoint/2010/main" val="162664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anim calcmode="lin" valueType="num">
                                      <p:cBhvr additive="base">
                                        <p:cTn id="7" dur="500" fill="hold"/>
                                        <p:tgtEl>
                                          <p:spTgt spid="74758"/>
                                        </p:tgtEl>
                                        <p:attrNameLst>
                                          <p:attrName>ppt_x</p:attrName>
                                        </p:attrNameLst>
                                      </p:cBhvr>
                                      <p:tavLst>
                                        <p:tav tm="0">
                                          <p:val>
                                            <p:strVal val="0-#ppt_w/2"/>
                                          </p:val>
                                        </p:tav>
                                        <p:tav tm="100000">
                                          <p:val>
                                            <p:strVal val="#ppt_x"/>
                                          </p:val>
                                        </p:tav>
                                      </p:tavLst>
                                    </p:anim>
                                    <p:anim calcmode="lin" valueType="num">
                                      <p:cBhvr additive="base">
                                        <p:cTn id="8"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74755">
                                            <p:txEl>
                                              <p:pRg st="0" end="0"/>
                                            </p:txEl>
                                          </p:spTgt>
                                        </p:tgtEl>
                                        <p:attrNameLst>
                                          <p:attrName>style.visibility</p:attrName>
                                        </p:attrNameLst>
                                      </p:cBhvr>
                                      <p:to>
                                        <p:strVal val="visible"/>
                                      </p:to>
                                    </p:set>
                                    <p:animEffect transition="in" filter="strips(downRight)">
                                      <p:cBhvr>
                                        <p:cTn id="13" dur="500"/>
                                        <p:tgtEl>
                                          <p:spTgt spid="7475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4755">
                                            <p:txEl>
                                              <p:pRg st="1" end="1"/>
                                            </p:txEl>
                                          </p:spTgt>
                                        </p:tgtEl>
                                        <p:attrNameLst>
                                          <p:attrName>style.visibility</p:attrName>
                                        </p:attrNameLst>
                                      </p:cBhvr>
                                      <p:to>
                                        <p:strVal val="visible"/>
                                      </p:to>
                                    </p:set>
                                    <p:animEffect transition="in" filter="strips(downRight)">
                                      <p:cBhvr>
                                        <p:cTn id="18" dur="500"/>
                                        <p:tgtEl>
                                          <p:spTgt spid="7475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74755">
                                            <p:txEl>
                                              <p:pRg st="2" end="2"/>
                                            </p:txEl>
                                          </p:spTgt>
                                        </p:tgtEl>
                                        <p:attrNameLst>
                                          <p:attrName>style.visibility</p:attrName>
                                        </p:attrNameLst>
                                      </p:cBhvr>
                                      <p:to>
                                        <p:strVal val="visible"/>
                                      </p:to>
                                    </p:set>
                                    <p:animEffect transition="in" filter="strips(downRight)">
                                      <p:cBhvr>
                                        <p:cTn id="23" dur="500"/>
                                        <p:tgtEl>
                                          <p:spTgt spid="74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P spid="7475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Oval 2"/>
          <p:cNvSpPr>
            <a:spLocks noChangeArrowheads="1"/>
          </p:cNvSpPr>
          <p:nvPr/>
        </p:nvSpPr>
        <p:spPr bwMode="auto">
          <a:xfrm>
            <a:off x="5285509" y="1828816"/>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50</a:t>
            </a:r>
            <a:endParaRPr lang="en-US" altLang="zh-CN"/>
          </a:p>
        </p:txBody>
      </p:sp>
      <p:sp>
        <p:nvSpPr>
          <p:cNvPr id="205827" name="Oval 3"/>
          <p:cNvSpPr>
            <a:spLocks noChangeArrowheads="1"/>
          </p:cNvSpPr>
          <p:nvPr/>
        </p:nvSpPr>
        <p:spPr bwMode="auto">
          <a:xfrm>
            <a:off x="3837709" y="2362216"/>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30</a:t>
            </a:r>
            <a:endParaRPr lang="en-US" altLang="zh-CN"/>
          </a:p>
        </p:txBody>
      </p:sp>
      <p:sp>
        <p:nvSpPr>
          <p:cNvPr id="205828" name="Oval 4"/>
          <p:cNvSpPr>
            <a:spLocks noChangeArrowheads="1"/>
          </p:cNvSpPr>
          <p:nvPr/>
        </p:nvSpPr>
        <p:spPr bwMode="auto">
          <a:xfrm>
            <a:off x="6733309" y="2362216"/>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80</a:t>
            </a:r>
            <a:endParaRPr lang="en-US" altLang="zh-CN"/>
          </a:p>
        </p:txBody>
      </p:sp>
      <p:sp>
        <p:nvSpPr>
          <p:cNvPr id="205829" name="Oval 5"/>
          <p:cNvSpPr>
            <a:spLocks noChangeArrowheads="1"/>
          </p:cNvSpPr>
          <p:nvPr/>
        </p:nvSpPr>
        <p:spPr bwMode="auto">
          <a:xfrm>
            <a:off x="2694709" y="3048016"/>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20</a:t>
            </a:r>
            <a:endParaRPr lang="en-US" altLang="zh-CN"/>
          </a:p>
        </p:txBody>
      </p:sp>
      <p:sp>
        <p:nvSpPr>
          <p:cNvPr id="205830" name="Oval 6"/>
          <p:cNvSpPr>
            <a:spLocks noChangeArrowheads="1"/>
          </p:cNvSpPr>
          <p:nvPr/>
        </p:nvSpPr>
        <p:spPr bwMode="auto">
          <a:xfrm>
            <a:off x="7876309" y="3048016"/>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90</a:t>
            </a:r>
            <a:endParaRPr lang="en-US" altLang="zh-CN"/>
          </a:p>
        </p:txBody>
      </p:sp>
      <p:sp>
        <p:nvSpPr>
          <p:cNvPr id="205831" name="Oval 7"/>
          <p:cNvSpPr>
            <a:spLocks noChangeArrowheads="1"/>
          </p:cNvSpPr>
          <p:nvPr/>
        </p:nvSpPr>
        <p:spPr bwMode="auto">
          <a:xfrm>
            <a:off x="7038109" y="3886216"/>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85</a:t>
            </a:r>
            <a:endParaRPr lang="en-US" altLang="zh-CN"/>
          </a:p>
        </p:txBody>
      </p:sp>
      <p:sp>
        <p:nvSpPr>
          <p:cNvPr id="205832" name="Oval 8"/>
          <p:cNvSpPr>
            <a:spLocks noChangeArrowheads="1"/>
          </p:cNvSpPr>
          <p:nvPr/>
        </p:nvSpPr>
        <p:spPr bwMode="auto">
          <a:xfrm>
            <a:off x="4980709" y="3048016"/>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40</a:t>
            </a:r>
            <a:endParaRPr lang="en-US" altLang="zh-CN"/>
          </a:p>
        </p:txBody>
      </p:sp>
      <p:sp>
        <p:nvSpPr>
          <p:cNvPr id="205833" name="Oval 9"/>
          <p:cNvSpPr>
            <a:spLocks noChangeArrowheads="1"/>
          </p:cNvSpPr>
          <p:nvPr/>
        </p:nvSpPr>
        <p:spPr bwMode="auto">
          <a:xfrm>
            <a:off x="4066309" y="3886216"/>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35</a:t>
            </a:r>
            <a:endParaRPr lang="en-US" altLang="zh-CN"/>
          </a:p>
        </p:txBody>
      </p:sp>
      <p:sp>
        <p:nvSpPr>
          <p:cNvPr id="205834" name="Oval 10"/>
          <p:cNvSpPr>
            <a:spLocks noChangeArrowheads="1"/>
          </p:cNvSpPr>
          <p:nvPr/>
        </p:nvSpPr>
        <p:spPr bwMode="auto">
          <a:xfrm>
            <a:off x="8333509" y="4724416"/>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88</a:t>
            </a:r>
            <a:endParaRPr lang="en-US" altLang="zh-CN"/>
          </a:p>
        </p:txBody>
      </p:sp>
      <p:sp>
        <p:nvSpPr>
          <p:cNvPr id="205835" name="Line 11"/>
          <p:cNvSpPr>
            <a:spLocks noChangeShapeType="1"/>
          </p:cNvSpPr>
          <p:nvPr/>
        </p:nvSpPr>
        <p:spPr bwMode="auto">
          <a:xfrm flipH="1">
            <a:off x="4447309" y="2133616"/>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36" name="Line 12"/>
          <p:cNvSpPr>
            <a:spLocks noChangeShapeType="1"/>
          </p:cNvSpPr>
          <p:nvPr/>
        </p:nvSpPr>
        <p:spPr bwMode="auto">
          <a:xfrm flipH="1">
            <a:off x="3304309" y="2819416"/>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37" name="Line 13"/>
          <p:cNvSpPr>
            <a:spLocks noChangeShapeType="1"/>
          </p:cNvSpPr>
          <p:nvPr/>
        </p:nvSpPr>
        <p:spPr bwMode="auto">
          <a:xfrm>
            <a:off x="5971309" y="2133616"/>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38" name="Line 14"/>
          <p:cNvSpPr>
            <a:spLocks noChangeShapeType="1"/>
          </p:cNvSpPr>
          <p:nvPr/>
        </p:nvSpPr>
        <p:spPr bwMode="auto">
          <a:xfrm>
            <a:off x="4447309" y="2743216"/>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39" name="Line 15"/>
          <p:cNvSpPr>
            <a:spLocks noChangeShapeType="1"/>
          </p:cNvSpPr>
          <p:nvPr/>
        </p:nvSpPr>
        <p:spPr bwMode="auto">
          <a:xfrm flipH="1">
            <a:off x="4523509" y="3505216"/>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40" name="Line 16"/>
          <p:cNvSpPr>
            <a:spLocks noChangeShapeType="1"/>
          </p:cNvSpPr>
          <p:nvPr/>
        </p:nvSpPr>
        <p:spPr bwMode="auto">
          <a:xfrm>
            <a:off x="7342909" y="2819416"/>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41" name="Line 17"/>
          <p:cNvSpPr>
            <a:spLocks noChangeShapeType="1"/>
          </p:cNvSpPr>
          <p:nvPr/>
        </p:nvSpPr>
        <p:spPr bwMode="auto">
          <a:xfrm flipH="1">
            <a:off x="7495309" y="3505216"/>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42" name="Line 18"/>
          <p:cNvSpPr>
            <a:spLocks noChangeShapeType="1"/>
          </p:cNvSpPr>
          <p:nvPr/>
        </p:nvSpPr>
        <p:spPr bwMode="auto">
          <a:xfrm>
            <a:off x="7647709" y="4343416"/>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43" name="Oval 19"/>
          <p:cNvSpPr>
            <a:spLocks noChangeArrowheads="1"/>
          </p:cNvSpPr>
          <p:nvPr/>
        </p:nvSpPr>
        <p:spPr bwMode="auto">
          <a:xfrm>
            <a:off x="3075709" y="4724416"/>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32</a:t>
            </a:r>
            <a:endParaRPr lang="en-US" altLang="zh-CN"/>
          </a:p>
        </p:txBody>
      </p:sp>
      <p:sp>
        <p:nvSpPr>
          <p:cNvPr id="205844" name="Line 20"/>
          <p:cNvSpPr>
            <a:spLocks noChangeShapeType="1"/>
          </p:cNvSpPr>
          <p:nvPr/>
        </p:nvSpPr>
        <p:spPr bwMode="auto">
          <a:xfrm flipH="1">
            <a:off x="3532909" y="4267216"/>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50" name="Freeform 26"/>
          <p:cNvSpPr>
            <a:spLocks/>
          </p:cNvSpPr>
          <p:nvPr/>
        </p:nvSpPr>
        <p:spPr bwMode="auto">
          <a:xfrm>
            <a:off x="5590309" y="1066816"/>
            <a:ext cx="1066800" cy="76200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51" name="Text Box 27"/>
          <p:cNvSpPr txBox="1">
            <a:spLocks noChangeArrowheads="1"/>
          </p:cNvSpPr>
          <p:nvPr/>
        </p:nvSpPr>
        <p:spPr bwMode="auto">
          <a:xfrm>
            <a:off x="894484" y="5715016"/>
            <a:ext cx="22365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a:latin typeface="SimSun" charset="-122"/>
                <a:ea typeface="SimSun" charset="-122"/>
                <a:cs typeface="SimSun" charset="-122"/>
              </a:rPr>
              <a:t>查找关键字</a:t>
            </a:r>
            <a:endParaRPr lang="zh-CN" altLang="en-US" sz="1600">
              <a:latin typeface="SimSun" charset="-122"/>
              <a:ea typeface="SimSun" charset="-122"/>
              <a:cs typeface="SimSun" charset="-122"/>
            </a:endParaRPr>
          </a:p>
        </p:txBody>
      </p:sp>
      <p:sp>
        <p:nvSpPr>
          <p:cNvPr id="205852" name="Text Box 28"/>
          <p:cNvSpPr txBox="1">
            <a:spLocks noChangeArrowheads="1"/>
          </p:cNvSpPr>
          <p:nvPr/>
        </p:nvSpPr>
        <p:spPr bwMode="auto">
          <a:xfrm>
            <a:off x="3004133" y="5756975"/>
            <a:ext cx="13644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FF0000"/>
                </a:solidFill>
                <a:ea typeface="隶书" charset="0"/>
              </a:rPr>
              <a:t>== 50 ,</a:t>
            </a:r>
            <a:endParaRPr lang="en-US" altLang="zh-CN">
              <a:solidFill>
                <a:srgbClr val="FF0000"/>
              </a:solidFill>
            </a:endParaRPr>
          </a:p>
        </p:txBody>
      </p:sp>
      <p:sp>
        <p:nvSpPr>
          <p:cNvPr id="205853" name="Oval 29"/>
          <p:cNvSpPr>
            <a:spLocks noChangeArrowheads="1"/>
          </p:cNvSpPr>
          <p:nvPr/>
        </p:nvSpPr>
        <p:spPr bwMode="auto">
          <a:xfrm>
            <a:off x="5285509" y="1828816"/>
            <a:ext cx="685800" cy="533400"/>
          </a:xfrm>
          <a:prstGeom prst="ellipse">
            <a:avLst/>
          </a:prstGeom>
          <a:solidFill>
            <a:srgbClr val="FF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33"/>
                </a:solidFill>
              </a:rPr>
              <a:t>50</a:t>
            </a:r>
            <a:endParaRPr lang="en-US" altLang="zh-CN"/>
          </a:p>
        </p:txBody>
      </p:sp>
      <p:sp useBgFill="1">
        <p:nvSpPr>
          <p:cNvPr id="205854" name="Oval 30"/>
          <p:cNvSpPr>
            <a:spLocks noChangeArrowheads="1"/>
          </p:cNvSpPr>
          <p:nvPr/>
        </p:nvSpPr>
        <p:spPr bwMode="auto">
          <a:xfrm>
            <a:off x="5285509" y="1828816"/>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50</a:t>
            </a:r>
            <a:endParaRPr lang="en-US" altLang="zh-CN"/>
          </a:p>
        </p:txBody>
      </p:sp>
      <p:sp>
        <p:nvSpPr>
          <p:cNvPr id="205855" name="Text Box 31"/>
          <p:cNvSpPr txBox="1">
            <a:spLocks noChangeArrowheads="1"/>
          </p:cNvSpPr>
          <p:nvPr/>
        </p:nvSpPr>
        <p:spPr bwMode="auto">
          <a:xfrm>
            <a:off x="4512259" y="5772850"/>
            <a:ext cx="8162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FF0000"/>
                </a:solidFill>
              </a:rPr>
              <a:t>35 ,</a:t>
            </a:r>
            <a:endParaRPr lang="en-US" altLang="zh-CN" sz="3600">
              <a:solidFill>
                <a:srgbClr val="FF0000"/>
              </a:solidFill>
            </a:endParaRPr>
          </a:p>
        </p:txBody>
      </p:sp>
      <p:sp>
        <p:nvSpPr>
          <p:cNvPr id="205856" name="Oval 32"/>
          <p:cNvSpPr>
            <a:spLocks noChangeArrowheads="1"/>
          </p:cNvSpPr>
          <p:nvPr/>
        </p:nvSpPr>
        <p:spPr bwMode="auto">
          <a:xfrm>
            <a:off x="5285509" y="1828816"/>
            <a:ext cx="685800" cy="533400"/>
          </a:xfrm>
          <a:prstGeom prst="ellipse">
            <a:avLst/>
          </a:prstGeom>
          <a:solidFill>
            <a:srgbClr val="CCFFFF"/>
          </a:solidFill>
          <a:ln w="19050" cap="sq">
            <a:solidFill>
              <a:schemeClr val="accent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50</a:t>
            </a:r>
            <a:endParaRPr lang="en-US" altLang="zh-CN"/>
          </a:p>
        </p:txBody>
      </p:sp>
      <p:sp>
        <p:nvSpPr>
          <p:cNvPr id="205859" name="Line 35"/>
          <p:cNvSpPr>
            <a:spLocks noChangeShapeType="1"/>
          </p:cNvSpPr>
          <p:nvPr/>
        </p:nvSpPr>
        <p:spPr bwMode="auto">
          <a:xfrm flipH="1">
            <a:off x="4523509" y="2286016"/>
            <a:ext cx="8382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60" name="Line 36"/>
          <p:cNvSpPr>
            <a:spLocks noChangeShapeType="1"/>
          </p:cNvSpPr>
          <p:nvPr/>
        </p:nvSpPr>
        <p:spPr bwMode="auto">
          <a:xfrm>
            <a:off x="4371109" y="2819416"/>
            <a:ext cx="6096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61" name="Line 37"/>
          <p:cNvSpPr>
            <a:spLocks noChangeShapeType="1"/>
          </p:cNvSpPr>
          <p:nvPr/>
        </p:nvSpPr>
        <p:spPr bwMode="auto">
          <a:xfrm flipH="1">
            <a:off x="4599709" y="3581416"/>
            <a:ext cx="5334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62" name="Oval 38"/>
          <p:cNvSpPr>
            <a:spLocks noChangeArrowheads="1"/>
          </p:cNvSpPr>
          <p:nvPr/>
        </p:nvSpPr>
        <p:spPr bwMode="auto">
          <a:xfrm>
            <a:off x="3837709" y="2362216"/>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30</a:t>
            </a:r>
            <a:endParaRPr lang="en-US" altLang="zh-CN"/>
          </a:p>
        </p:txBody>
      </p:sp>
      <p:sp>
        <p:nvSpPr>
          <p:cNvPr id="205863" name="Oval 39"/>
          <p:cNvSpPr>
            <a:spLocks noChangeArrowheads="1"/>
          </p:cNvSpPr>
          <p:nvPr/>
        </p:nvSpPr>
        <p:spPr bwMode="auto">
          <a:xfrm>
            <a:off x="4980709" y="3048016"/>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40</a:t>
            </a:r>
            <a:endParaRPr lang="en-US" altLang="zh-CN"/>
          </a:p>
        </p:txBody>
      </p:sp>
      <p:sp>
        <p:nvSpPr>
          <p:cNvPr id="205864" name="Oval 40"/>
          <p:cNvSpPr>
            <a:spLocks noChangeArrowheads="1"/>
          </p:cNvSpPr>
          <p:nvPr/>
        </p:nvSpPr>
        <p:spPr bwMode="auto">
          <a:xfrm>
            <a:off x="4066309" y="3886216"/>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3333FF"/>
                </a:solidFill>
              </a:rPr>
              <a:t>35</a:t>
            </a:r>
            <a:endParaRPr lang="en-US" altLang="zh-CN"/>
          </a:p>
        </p:txBody>
      </p:sp>
      <p:sp useBgFill="1">
        <p:nvSpPr>
          <p:cNvPr id="205865" name="Oval 41"/>
          <p:cNvSpPr>
            <a:spLocks noChangeArrowheads="1"/>
          </p:cNvSpPr>
          <p:nvPr/>
        </p:nvSpPr>
        <p:spPr bwMode="auto">
          <a:xfrm>
            <a:off x="5285509" y="1828816"/>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50</a:t>
            </a:r>
            <a:endParaRPr lang="en-US" altLang="zh-CN"/>
          </a:p>
        </p:txBody>
      </p:sp>
      <p:sp>
        <p:nvSpPr>
          <p:cNvPr id="205866" name="Text Box 42"/>
          <p:cNvSpPr txBox="1">
            <a:spLocks noChangeArrowheads="1"/>
          </p:cNvSpPr>
          <p:nvPr/>
        </p:nvSpPr>
        <p:spPr bwMode="auto">
          <a:xfrm>
            <a:off x="5426659" y="5772850"/>
            <a:ext cx="8162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FF0000"/>
                </a:solidFill>
              </a:rPr>
              <a:t>90 ,</a:t>
            </a:r>
            <a:endParaRPr lang="en-US" altLang="zh-CN" sz="3600">
              <a:solidFill>
                <a:srgbClr val="FF0000"/>
              </a:solidFill>
            </a:endParaRPr>
          </a:p>
        </p:txBody>
      </p:sp>
      <p:sp>
        <p:nvSpPr>
          <p:cNvPr id="205867" name="Line 43"/>
          <p:cNvSpPr>
            <a:spLocks noChangeShapeType="1"/>
          </p:cNvSpPr>
          <p:nvPr/>
        </p:nvSpPr>
        <p:spPr bwMode="auto">
          <a:xfrm>
            <a:off x="5971309" y="1981216"/>
            <a:ext cx="914400" cy="4572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68" name="Line 44"/>
          <p:cNvSpPr>
            <a:spLocks noChangeShapeType="1"/>
          </p:cNvSpPr>
          <p:nvPr/>
        </p:nvSpPr>
        <p:spPr bwMode="auto">
          <a:xfrm>
            <a:off x="7419109" y="2667016"/>
            <a:ext cx="685800" cy="3810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205869" name="Oval 45"/>
          <p:cNvSpPr>
            <a:spLocks noChangeArrowheads="1"/>
          </p:cNvSpPr>
          <p:nvPr/>
        </p:nvSpPr>
        <p:spPr bwMode="auto">
          <a:xfrm>
            <a:off x="5285509" y="1828816"/>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A50021"/>
                </a:solidFill>
              </a:rPr>
              <a:t>50</a:t>
            </a:r>
            <a:endParaRPr lang="en-US" altLang="zh-CN"/>
          </a:p>
        </p:txBody>
      </p:sp>
      <p:sp>
        <p:nvSpPr>
          <p:cNvPr id="205870" name="Oval 46"/>
          <p:cNvSpPr>
            <a:spLocks noChangeArrowheads="1"/>
          </p:cNvSpPr>
          <p:nvPr/>
        </p:nvSpPr>
        <p:spPr bwMode="auto">
          <a:xfrm>
            <a:off x="6733309" y="2362216"/>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A50021"/>
                </a:solidFill>
              </a:rPr>
              <a:t>80</a:t>
            </a:r>
            <a:endParaRPr lang="en-US" altLang="zh-CN"/>
          </a:p>
        </p:txBody>
      </p:sp>
      <p:sp>
        <p:nvSpPr>
          <p:cNvPr id="205871" name="Oval 47"/>
          <p:cNvSpPr>
            <a:spLocks noChangeArrowheads="1"/>
          </p:cNvSpPr>
          <p:nvPr/>
        </p:nvSpPr>
        <p:spPr bwMode="auto">
          <a:xfrm>
            <a:off x="7876309" y="3048016"/>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006600"/>
                </a:solidFill>
              </a:rPr>
              <a:t>90</a:t>
            </a:r>
            <a:endParaRPr lang="en-US" altLang="zh-CN"/>
          </a:p>
        </p:txBody>
      </p:sp>
      <p:sp>
        <p:nvSpPr>
          <p:cNvPr id="205872" name="Text Box 48"/>
          <p:cNvSpPr txBox="1">
            <a:spLocks noChangeArrowheads="1"/>
          </p:cNvSpPr>
          <p:nvPr/>
        </p:nvSpPr>
        <p:spPr bwMode="auto">
          <a:xfrm>
            <a:off x="6325184" y="5772850"/>
            <a:ext cx="6046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FF0000"/>
                </a:solidFill>
              </a:rPr>
              <a:t>95</a:t>
            </a:r>
            <a:endParaRPr lang="en-US" altLang="zh-CN" sz="3600">
              <a:solidFill>
                <a:srgbClr val="FF0000"/>
              </a:solidFill>
            </a:endParaRPr>
          </a:p>
        </p:txBody>
      </p:sp>
      <p:sp>
        <p:nvSpPr>
          <p:cNvPr id="205873" name="Line 49"/>
          <p:cNvSpPr>
            <a:spLocks noChangeShapeType="1"/>
          </p:cNvSpPr>
          <p:nvPr/>
        </p:nvSpPr>
        <p:spPr bwMode="auto">
          <a:xfrm>
            <a:off x="8562109" y="3276616"/>
            <a:ext cx="685800" cy="38100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46"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二叉排序树查找操作</a:t>
            </a:r>
          </a:p>
        </p:txBody>
      </p:sp>
    </p:spTree>
    <p:extLst>
      <p:ext uri="{BB962C8B-B14F-4D97-AF65-F5344CB8AC3E}">
        <p14:creationId xmlns:p14="http://schemas.microsoft.com/office/powerpoint/2010/main" val="67635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51"/>
                                        </p:tgtEl>
                                        <p:attrNameLst>
                                          <p:attrName>style.visibility</p:attrName>
                                        </p:attrNameLst>
                                      </p:cBhvr>
                                      <p:to>
                                        <p:strVal val="visible"/>
                                      </p:to>
                                    </p:set>
                                    <p:animEffect transition="in" filter="wipe(left)">
                                      <p:cBhvr>
                                        <p:cTn id="7" dur="500"/>
                                        <p:tgtEl>
                                          <p:spTgt spid="205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52"/>
                                        </p:tgtEl>
                                        <p:attrNameLst>
                                          <p:attrName>style.visibility</p:attrName>
                                        </p:attrNameLst>
                                      </p:cBhvr>
                                      <p:to>
                                        <p:strVal val="visible"/>
                                      </p:to>
                                    </p:set>
                                    <p:animEffect transition="in" filter="wipe(left)">
                                      <p:cBhvr>
                                        <p:cTn id="12" dur="500"/>
                                        <p:tgtEl>
                                          <p:spTgt spid="2058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5853"/>
                                        </p:tgtEl>
                                        <p:attrNameLst>
                                          <p:attrName>style.visibility</p:attrName>
                                        </p:attrNameLst>
                                      </p:cBhvr>
                                      <p:to>
                                        <p:strVal val="visible"/>
                                      </p:to>
                                    </p:set>
                                    <p:animEffect transition="in" filter="wipe(up)">
                                      <p:cBhvr>
                                        <p:cTn id="17" dur="500"/>
                                        <p:tgtEl>
                                          <p:spTgt spid="205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855"/>
                                        </p:tgtEl>
                                        <p:attrNameLst>
                                          <p:attrName>style.visibility</p:attrName>
                                        </p:attrNameLst>
                                      </p:cBhvr>
                                      <p:to>
                                        <p:strVal val="visible"/>
                                      </p:to>
                                    </p:set>
                                    <p:animEffect transition="in" filter="wipe(left)">
                                      <p:cBhvr>
                                        <p:cTn id="22" dur="500"/>
                                        <p:tgtEl>
                                          <p:spTgt spid="205855"/>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05854"/>
                                        </p:tgtEl>
                                        <p:attrNameLst>
                                          <p:attrName>style.visibility</p:attrName>
                                        </p:attrNameLst>
                                      </p:cBhvr>
                                      <p:to>
                                        <p:strVal val="visible"/>
                                      </p:to>
                                    </p:set>
                                    <p:animEffect transition="in" filter="wipe(up)">
                                      <p:cBhvr>
                                        <p:cTn id="26" dur="500"/>
                                        <p:tgtEl>
                                          <p:spTgt spid="20585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5856"/>
                                        </p:tgtEl>
                                        <p:attrNameLst>
                                          <p:attrName>style.visibility</p:attrName>
                                        </p:attrNameLst>
                                      </p:cBhvr>
                                      <p:to>
                                        <p:strVal val="visible"/>
                                      </p:to>
                                    </p:set>
                                    <p:animEffect transition="in" filter="wipe(up)">
                                      <p:cBhvr>
                                        <p:cTn id="31" dur="500"/>
                                        <p:tgtEl>
                                          <p:spTgt spid="20585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05859"/>
                                        </p:tgtEl>
                                        <p:attrNameLst>
                                          <p:attrName>style.visibility</p:attrName>
                                        </p:attrNameLst>
                                      </p:cBhvr>
                                      <p:to>
                                        <p:strVal val="visible"/>
                                      </p:to>
                                    </p:set>
                                    <p:animEffect transition="in" filter="wipe(up)">
                                      <p:cBhvr>
                                        <p:cTn id="36" dur="500"/>
                                        <p:tgtEl>
                                          <p:spTgt spid="205859"/>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05862"/>
                                        </p:tgtEl>
                                        <p:attrNameLst>
                                          <p:attrName>style.visibility</p:attrName>
                                        </p:attrNameLst>
                                      </p:cBhvr>
                                      <p:to>
                                        <p:strVal val="visible"/>
                                      </p:to>
                                    </p:set>
                                    <p:animEffect transition="in" filter="wipe(up)">
                                      <p:cBhvr>
                                        <p:cTn id="40" dur="500"/>
                                        <p:tgtEl>
                                          <p:spTgt spid="20586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205860"/>
                                        </p:tgtEl>
                                        <p:attrNameLst>
                                          <p:attrName>style.visibility</p:attrName>
                                        </p:attrNameLst>
                                      </p:cBhvr>
                                      <p:to>
                                        <p:strVal val="visible"/>
                                      </p:to>
                                    </p:set>
                                    <p:animEffect transition="in" filter="wipe(up)">
                                      <p:cBhvr>
                                        <p:cTn id="45" dur="500"/>
                                        <p:tgtEl>
                                          <p:spTgt spid="205860"/>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205863"/>
                                        </p:tgtEl>
                                        <p:attrNameLst>
                                          <p:attrName>style.visibility</p:attrName>
                                        </p:attrNameLst>
                                      </p:cBhvr>
                                      <p:to>
                                        <p:strVal val="visible"/>
                                      </p:to>
                                    </p:set>
                                    <p:animEffect transition="in" filter="wipe(up)">
                                      <p:cBhvr>
                                        <p:cTn id="49" dur="500"/>
                                        <p:tgtEl>
                                          <p:spTgt spid="20586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205861"/>
                                        </p:tgtEl>
                                        <p:attrNameLst>
                                          <p:attrName>style.visibility</p:attrName>
                                        </p:attrNameLst>
                                      </p:cBhvr>
                                      <p:to>
                                        <p:strVal val="visible"/>
                                      </p:to>
                                    </p:set>
                                    <p:animEffect transition="in" filter="wipe(up)">
                                      <p:cBhvr>
                                        <p:cTn id="54" dur="500"/>
                                        <p:tgtEl>
                                          <p:spTgt spid="205861"/>
                                        </p:tgtEl>
                                      </p:cBhvr>
                                    </p:animEffect>
                                  </p:childTnLst>
                                </p:cTn>
                              </p:par>
                            </p:childTnLst>
                          </p:cTn>
                        </p:par>
                        <p:par>
                          <p:cTn id="55" fill="hold" nodeType="afterGroup">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205864"/>
                                        </p:tgtEl>
                                        <p:attrNameLst>
                                          <p:attrName>style.visibility</p:attrName>
                                        </p:attrNameLst>
                                      </p:cBhvr>
                                      <p:to>
                                        <p:strVal val="visible"/>
                                      </p:to>
                                    </p:set>
                                    <p:animEffect transition="in" filter="wipe(up)">
                                      <p:cBhvr>
                                        <p:cTn id="58" dur="500"/>
                                        <p:tgtEl>
                                          <p:spTgt spid="20586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5866"/>
                                        </p:tgtEl>
                                        <p:attrNameLst>
                                          <p:attrName>style.visibility</p:attrName>
                                        </p:attrNameLst>
                                      </p:cBhvr>
                                      <p:to>
                                        <p:strVal val="visible"/>
                                      </p:to>
                                    </p:set>
                                    <p:animEffect transition="in" filter="wipe(left)">
                                      <p:cBhvr>
                                        <p:cTn id="63" dur="500"/>
                                        <p:tgtEl>
                                          <p:spTgt spid="205866"/>
                                        </p:tgtEl>
                                      </p:cBhvr>
                                    </p:animEffect>
                                  </p:childTnLst>
                                </p:cTn>
                              </p:par>
                            </p:childTnLst>
                          </p:cTn>
                        </p:par>
                        <p:par>
                          <p:cTn id="64" fill="hold" nodeType="afterGroup">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05865"/>
                                        </p:tgtEl>
                                        <p:attrNameLst>
                                          <p:attrName>style.visibility</p:attrName>
                                        </p:attrNameLst>
                                      </p:cBhvr>
                                      <p:to>
                                        <p:strVal val="visible"/>
                                      </p:to>
                                    </p:set>
                                    <p:animEffect transition="in" filter="wipe(up)">
                                      <p:cBhvr>
                                        <p:cTn id="67" dur="500"/>
                                        <p:tgtEl>
                                          <p:spTgt spid="20586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05869"/>
                                        </p:tgtEl>
                                        <p:attrNameLst>
                                          <p:attrName>style.visibility</p:attrName>
                                        </p:attrNameLst>
                                      </p:cBhvr>
                                      <p:to>
                                        <p:strVal val="visible"/>
                                      </p:to>
                                    </p:set>
                                    <p:animEffect transition="in" filter="wipe(up)">
                                      <p:cBhvr>
                                        <p:cTn id="72" dur="500"/>
                                        <p:tgtEl>
                                          <p:spTgt spid="20586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205867"/>
                                        </p:tgtEl>
                                        <p:attrNameLst>
                                          <p:attrName>style.visibility</p:attrName>
                                        </p:attrNameLst>
                                      </p:cBhvr>
                                      <p:to>
                                        <p:strVal val="visible"/>
                                      </p:to>
                                    </p:set>
                                    <p:animEffect transition="in" filter="wipe(up)">
                                      <p:cBhvr>
                                        <p:cTn id="77" dur="500"/>
                                        <p:tgtEl>
                                          <p:spTgt spid="205867"/>
                                        </p:tgtEl>
                                      </p:cBhvr>
                                    </p:animEffect>
                                  </p:childTnLst>
                                </p:cTn>
                              </p:par>
                            </p:childTnLst>
                          </p:cTn>
                        </p:par>
                        <p:par>
                          <p:cTn id="78" fill="hold" nodeType="afterGroup">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205870"/>
                                        </p:tgtEl>
                                        <p:attrNameLst>
                                          <p:attrName>style.visibility</p:attrName>
                                        </p:attrNameLst>
                                      </p:cBhvr>
                                      <p:to>
                                        <p:strVal val="visible"/>
                                      </p:to>
                                    </p:set>
                                    <p:animEffect transition="in" filter="wipe(up)">
                                      <p:cBhvr>
                                        <p:cTn id="81" dur="500"/>
                                        <p:tgtEl>
                                          <p:spTgt spid="20587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nodeType="clickEffect">
                                  <p:stCondLst>
                                    <p:cond delay="0"/>
                                  </p:stCondLst>
                                  <p:childTnLst>
                                    <p:set>
                                      <p:cBhvr>
                                        <p:cTn id="85" dur="1" fill="hold">
                                          <p:stCondLst>
                                            <p:cond delay="0"/>
                                          </p:stCondLst>
                                        </p:cTn>
                                        <p:tgtEl>
                                          <p:spTgt spid="205868"/>
                                        </p:tgtEl>
                                        <p:attrNameLst>
                                          <p:attrName>style.visibility</p:attrName>
                                        </p:attrNameLst>
                                      </p:cBhvr>
                                      <p:to>
                                        <p:strVal val="visible"/>
                                      </p:to>
                                    </p:set>
                                    <p:animEffect transition="in" filter="wipe(up)">
                                      <p:cBhvr>
                                        <p:cTn id="86" dur="500"/>
                                        <p:tgtEl>
                                          <p:spTgt spid="205868"/>
                                        </p:tgtEl>
                                      </p:cBhvr>
                                    </p:animEffect>
                                  </p:childTnLst>
                                </p:cTn>
                              </p:par>
                            </p:childTnLst>
                          </p:cTn>
                        </p:par>
                        <p:par>
                          <p:cTn id="87" fill="hold" nodeType="afterGroup">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205871"/>
                                        </p:tgtEl>
                                        <p:attrNameLst>
                                          <p:attrName>style.visibility</p:attrName>
                                        </p:attrNameLst>
                                      </p:cBhvr>
                                      <p:to>
                                        <p:strVal val="visible"/>
                                      </p:to>
                                    </p:set>
                                    <p:animEffect transition="in" filter="wipe(up)">
                                      <p:cBhvr>
                                        <p:cTn id="90" dur="500"/>
                                        <p:tgtEl>
                                          <p:spTgt spid="20587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05872"/>
                                        </p:tgtEl>
                                        <p:attrNameLst>
                                          <p:attrName>style.visibility</p:attrName>
                                        </p:attrNameLst>
                                      </p:cBhvr>
                                      <p:to>
                                        <p:strVal val="visible"/>
                                      </p:to>
                                    </p:set>
                                    <p:animEffect transition="in" filter="wipe(left)">
                                      <p:cBhvr>
                                        <p:cTn id="95" dur="500"/>
                                        <p:tgtEl>
                                          <p:spTgt spid="20587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nodeType="clickEffect">
                                  <p:stCondLst>
                                    <p:cond delay="0"/>
                                  </p:stCondLst>
                                  <p:childTnLst>
                                    <p:set>
                                      <p:cBhvr>
                                        <p:cTn id="99" dur="1" fill="hold">
                                          <p:stCondLst>
                                            <p:cond delay="0"/>
                                          </p:stCondLst>
                                        </p:cTn>
                                        <p:tgtEl>
                                          <p:spTgt spid="205873"/>
                                        </p:tgtEl>
                                        <p:attrNameLst>
                                          <p:attrName>style.visibility</p:attrName>
                                        </p:attrNameLst>
                                      </p:cBhvr>
                                      <p:to>
                                        <p:strVal val="visible"/>
                                      </p:to>
                                    </p:set>
                                    <p:animEffect transition="in" filter="wipe(up)">
                                      <p:cBhvr>
                                        <p:cTn id="100" dur="500"/>
                                        <p:tgtEl>
                                          <p:spTgt spid="205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1" grpId="0" autoUpdateAnimBg="0"/>
      <p:bldP spid="205852" grpId="0" autoUpdateAnimBg="0"/>
      <p:bldP spid="205853" grpId="0" animBg="1" autoUpdateAnimBg="0"/>
      <p:bldP spid="205854" grpId="0" animBg="1" autoUpdateAnimBg="0"/>
      <p:bldP spid="205855" grpId="0" autoUpdateAnimBg="0"/>
      <p:bldP spid="205856" grpId="0" animBg="1" autoUpdateAnimBg="0"/>
      <p:bldP spid="205862" grpId="0" animBg="1" autoUpdateAnimBg="0"/>
      <p:bldP spid="205863" grpId="0" animBg="1" autoUpdateAnimBg="0"/>
      <p:bldP spid="205864" grpId="0" animBg="1" autoUpdateAnimBg="0"/>
      <p:bldP spid="205865" grpId="0" animBg="1" autoUpdateAnimBg="0"/>
      <p:bldP spid="205866" grpId="0" autoUpdateAnimBg="0"/>
      <p:bldP spid="205869" grpId="0" animBg="1" autoUpdateAnimBg="0"/>
      <p:bldP spid="205870" grpId="0" animBg="1" autoUpdateAnimBg="0"/>
      <p:bldP spid="205871" grpId="0" animBg="1" autoUpdateAnimBg="0"/>
      <p:bldP spid="20587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二叉排序树查找操作</a:t>
            </a:r>
          </a:p>
        </p:txBody>
      </p:sp>
      <p:sp>
        <p:nvSpPr>
          <p:cNvPr id="6" name="矩形 5"/>
          <p:cNvSpPr/>
          <p:nvPr/>
        </p:nvSpPr>
        <p:spPr>
          <a:xfrm>
            <a:off x="1197264" y="1296892"/>
            <a:ext cx="10093035" cy="4616648"/>
          </a:xfrm>
          <a:prstGeom prst="rect">
            <a:avLst/>
          </a:prstGeom>
        </p:spPr>
        <p:txBody>
          <a:bodyPr wrap="square">
            <a:spAutoFit/>
          </a:bodyPr>
          <a:lstStyle/>
          <a:p>
            <a:pPr>
              <a:lnSpc>
                <a:spcPct val="150000"/>
              </a:lnSpc>
              <a:defRPr/>
            </a:pPr>
            <a:r>
              <a:rPr lang="en-US" altLang="zh-CN" sz="2400" b="1" dirty="0">
                <a:latin typeface="Times New Roman" charset="0"/>
                <a:ea typeface="Times New Roman" charset="0"/>
                <a:cs typeface="Times New Roman" charset="0"/>
                <a:sym typeface="Wingdings" charset="2"/>
              </a:rPr>
              <a:t>BiTree </a:t>
            </a:r>
            <a:r>
              <a:rPr lang="en-US" altLang="zh-CN" sz="2400" b="1" dirty="0" err="1">
                <a:solidFill>
                  <a:srgbClr val="FF0000"/>
                </a:solidFill>
                <a:latin typeface="Times New Roman" charset="0"/>
                <a:ea typeface="Times New Roman" charset="0"/>
                <a:cs typeface="Times New Roman" charset="0"/>
                <a:sym typeface="Wingdings" charset="2"/>
              </a:rPr>
              <a:t>SearchBST</a:t>
            </a:r>
            <a:r>
              <a:rPr lang="en-US" altLang="zh-CN" sz="2400" b="1" dirty="0">
                <a:latin typeface="Times New Roman" charset="0"/>
                <a:ea typeface="Times New Roman" charset="0"/>
                <a:cs typeface="Times New Roman" charset="0"/>
                <a:sym typeface="Wingdings" charset="2"/>
              </a:rPr>
              <a:t>(</a:t>
            </a:r>
            <a:r>
              <a:rPr lang="en-US" altLang="zh-CN" sz="2400" b="1" dirty="0" err="1">
                <a:latin typeface="Times New Roman" charset="0"/>
                <a:ea typeface="Times New Roman" charset="0"/>
                <a:cs typeface="Times New Roman" charset="0"/>
                <a:sym typeface="Wingdings" charset="2"/>
              </a:rPr>
              <a:t>BiTree</a:t>
            </a:r>
            <a:r>
              <a:rPr lang="en-US" altLang="zh-CN" sz="2400" b="1" dirty="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T,</a:t>
            </a:r>
            <a:r>
              <a:rPr lang="en-US" altLang="zh-CN" sz="2400" kern="0" dirty="0">
                <a:latin typeface="Times New Roman" charset="0"/>
                <a:ea typeface="Times New Roman" charset="0"/>
                <a:cs typeface="Times New Roman" charset="0"/>
              </a:rPr>
              <a:t> </a:t>
            </a:r>
            <a:r>
              <a:rPr lang="en-US" altLang="zh-CN" sz="2400" kern="0" dirty="0" err="1">
                <a:latin typeface="Times New Roman" charset="0"/>
                <a:ea typeface="Times New Roman" charset="0"/>
                <a:cs typeface="Times New Roman" charset="0"/>
              </a:rPr>
              <a:t>ElemType</a:t>
            </a:r>
            <a:r>
              <a:rPr lang="en-US" altLang="zh-CN" sz="2400" b="1" dirty="0" smtClean="0">
                <a:latin typeface="Times New Roman" charset="0"/>
                <a:ea typeface="Times New Roman" charset="0"/>
                <a:cs typeface="Times New Roman" charset="0"/>
                <a:sym typeface="Wingdings" charset="2"/>
              </a:rPr>
              <a:t> </a:t>
            </a:r>
            <a:r>
              <a:rPr lang="en-US" altLang="zh-CN" sz="2400" b="1" dirty="0">
                <a:latin typeface="Times New Roman" charset="0"/>
                <a:ea typeface="Times New Roman" charset="0"/>
                <a:cs typeface="Times New Roman" charset="0"/>
                <a:sym typeface="Wingdings" charset="2"/>
              </a:rPr>
              <a:t>key){</a:t>
            </a:r>
          </a:p>
          <a:p>
            <a:pPr>
              <a:lnSpc>
                <a:spcPct val="150000"/>
              </a:lnSpc>
              <a:defRPr/>
            </a:pPr>
            <a:r>
              <a:rPr lang="en-US" altLang="zh-CN" sz="2400" b="1" dirty="0">
                <a:latin typeface="Times New Roman" charset="0"/>
                <a:ea typeface="Times New Roman" charset="0"/>
                <a:cs typeface="Times New Roman" charset="0"/>
                <a:sym typeface="Wingdings" charset="2"/>
              </a:rPr>
              <a:t>	if </a:t>
            </a:r>
            <a:r>
              <a:rPr lang="en-US" altLang="zh-CN" sz="2400" b="1" dirty="0" smtClean="0">
                <a:latin typeface="Times New Roman" charset="0"/>
                <a:ea typeface="Times New Roman" charset="0"/>
                <a:cs typeface="Times New Roman" charset="0"/>
                <a:sym typeface="Wingdings" charset="2"/>
              </a:rPr>
              <a:t>((T==NULL) ||</a:t>
            </a:r>
            <a:r>
              <a:rPr lang="en-US" altLang="zh-CN" sz="2400" b="1" dirty="0">
                <a:latin typeface="Times New Roman" charset="0"/>
                <a:ea typeface="Times New Roman" charset="0"/>
                <a:cs typeface="Times New Roman" charset="0"/>
                <a:sym typeface="Wingdings" charset="2"/>
              </a:rPr>
              <a:t>(</a:t>
            </a:r>
            <a:r>
              <a:rPr lang="en-US" altLang="zh-CN" sz="2400" b="1" dirty="0" smtClean="0">
                <a:latin typeface="Times New Roman" charset="0"/>
                <a:ea typeface="Times New Roman" charset="0"/>
                <a:cs typeface="Times New Roman" charset="0"/>
                <a:sym typeface="Wingdings" charset="2"/>
              </a:rPr>
              <a:t>key==T-</a:t>
            </a:r>
            <a:r>
              <a:rPr lang="en-US" altLang="zh-CN" sz="2400" b="1" dirty="0">
                <a:latin typeface="Times New Roman" charset="0"/>
                <a:ea typeface="Times New Roman" charset="0"/>
                <a:cs typeface="Times New Roman" charset="0"/>
                <a:sym typeface="Wingdings" charset="2"/>
              </a:rPr>
              <a:t>&gt;data.key) )</a:t>
            </a:r>
          </a:p>
          <a:p>
            <a:pPr>
              <a:lnSpc>
                <a:spcPct val="150000"/>
              </a:lnSpc>
              <a:defRPr/>
            </a:pPr>
            <a:r>
              <a:rPr lang="zh-CN" altLang="en-US" sz="2400" b="1" dirty="0">
                <a:latin typeface="Times New Roman" charset="0"/>
                <a:ea typeface="Times New Roman" charset="0"/>
                <a:cs typeface="Times New Roman" charset="0"/>
                <a:sym typeface="Wingdings" charset="2"/>
              </a:rPr>
              <a:t>                     </a:t>
            </a:r>
            <a:r>
              <a:rPr lang="en-US" altLang="zh-CN" sz="2400" b="1" dirty="0">
                <a:latin typeface="Times New Roman" charset="0"/>
                <a:ea typeface="Times New Roman" charset="0"/>
                <a:cs typeface="Times New Roman" charset="0"/>
                <a:sym typeface="Wingdings" charset="2"/>
              </a:rPr>
              <a:t>return T;</a:t>
            </a:r>
          </a:p>
          <a:p>
            <a:pPr>
              <a:lnSpc>
                <a:spcPct val="150000"/>
              </a:lnSpc>
              <a:defRPr/>
            </a:pPr>
            <a:r>
              <a:rPr lang="en-US" altLang="zh-CN" sz="2400" b="1" dirty="0">
                <a:latin typeface="Times New Roman" charset="0"/>
                <a:ea typeface="Times New Roman" charset="0"/>
                <a:cs typeface="Times New Roman" charset="0"/>
                <a:sym typeface="Wingdings" charset="2"/>
              </a:rPr>
              <a:t>	else if </a:t>
            </a:r>
            <a:r>
              <a:rPr lang="en-US" altLang="zh-CN" sz="2400" b="1" dirty="0" smtClean="0">
                <a:latin typeface="Times New Roman" charset="0"/>
                <a:ea typeface="Times New Roman" charset="0"/>
                <a:cs typeface="Times New Roman" charset="0"/>
                <a:sym typeface="Wingdings" charset="2"/>
              </a:rPr>
              <a:t>(key </a:t>
            </a:r>
            <a:r>
              <a:rPr lang="en-US" altLang="zh-CN" sz="2400" b="1" dirty="0" smtClean="0">
                <a:solidFill>
                  <a:srgbClr val="FF0000"/>
                </a:solidFill>
                <a:latin typeface="Times New Roman" charset="0"/>
                <a:ea typeface="Times New Roman" charset="0"/>
                <a:cs typeface="Times New Roman" charset="0"/>
                <a:sym typeface="Wingdings" charset="2"/>
              </a:rPr>
              <a:t>&lt;</a:t>
            </a:r>
            <a:r>
              <a:rPr lang="en-US" altLang="zh-CN" sz="2400" b="1" dirty="0" smtClean="0">
                <a:latin typeface="Times New Roman" charset="0"/>
                <a:ea typeface="Times New Roman" charset="0"/>
                <a:cs typeface="Times New Roman" charset="0"/>
                <a:sym typeface="Wingdings" charset="2"/>
              </a:rPr>
              <a:t> T-</a:t>
            </a:r>
            <a:r>
              <a:rPr lang="en-US" altLang="zh-CN" sz="2400" b="1" dirty="0">
                <a:latin typeface="Times New Roman" charset="0"/>
                <a:ea typeface="Times New Roman" charset="0"/>
                <a:cs typeface="Times New Roman" charset="0"/>
                <a:sym typeface="Wingdings" charset="2"/>
              </a:rPr>
              <a:t>&gt;</a:t>
            </a:r>
            <a:r>
              <a:rPr lang="en-US" altLang="zh-CN" sz="2400" b="1" dirty="0" smtClean="0">
                <a:latin typeface="Times New Roman" charset="0"/>
                <a:ea typeface="Times New Roman" charset="0"/>
                <a:cs typeface="Times New Roman" charset="0"/>
                <a:sym typeface="Wingdings" charset="2"/>
              </a:rPr>
              <a:t>data) </a:t>
            </a:r>
            <a:endParaRPr lang="en-US" altLang="zh-CN" sz="2400" b="1" dirty="0">
              <a:latin typeface="Times New Roman" charset="0"/>
              <a:ea typeface="Times New Roman" charset="0"/>
              <a:cs typeface="Times New Roman" charset="0"/>
              <a:sym typeface="Wingdings" charset="2"/>
            </a:endParaRPr>
          </a:p>
          <a:p>
            <a:pPr>
              <a:lnSpc>
                <a:spcPct val="150000"/>
              </a:lnSpc>
              <a:defRPr/>
            </a:pPr>
            <a:r>
              <a:rPr lang="en-US" altLang="zh-CN" sz="2400" b="1" dirty="0">
                <a:latin typeface="Times New Roman" charset="0"/>
                <a:ea typeface="Times New Roman" charset="0"/>
                <a:cs typeface="Times New Roman" charset="0"/>
                <a:sym typeface="Wingdings" charset="2"/>
              </a:rPr>
              <a:t>	</a:t>
            </a:r>
            <a:r>
              <a:rPr lang="zh-CN" altLang="en-US" sz="2400" b="1" dirty="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return</a:t>
            </a:r>
            <a:r>
              <a:rPr lang="zh-CN" altLang="en-US" sz="2400" b="1" dirty="0" smtClean="0">
                <a:latin typeface="Times New Roman" charset="0"/>
                <a:ea typeface="Times New Roman" charset="0"/>
                <a:cs typeface="Times New Roman" charset="0"/>
                <a:sym typeface="Wingdings" charset="2"/>
              </a:rPr>
              <a:t>  </a:t>
            </a:r>
            <a:r>
              <a:rPr lang="en-US" altLang="zh-CN" sz="2400" b="1" dirty="0" err="1" smtClean="0">
                <a:solidFill>
                  <a:srgbClr val="FF0000"/>
                </a:solidFill>
                <a:latin typeface="Times New Roman" charset="0"/>
                <a:ea typeface="Times New Roman" charset="0"/>
                <a:cs typeface="Times New Roman" charset="0"/>
                <a:sym typeface="Wingdings" charset="2"/>
              </a:rPr>
              <a:t>SearchBST</a:t>
            </a:r>
            <a:r>
              <a:rPr lang="en-US" altLang="zh-CN" sz="2400" b="1" dirty="0" smtClean="0">
                <a:latin typeface="Times New Roman" charset="0"/>
                <a:ea typeface="Times New Roman" charset="0"/>
                <a:cs typeface="Times New Roman" charset="0"/>
                <a:sym typeface="Wingdings" charset="2"/>
              </a:rPr>
              <a:t>(T-</a:t>
            </a:r>
            <a:r>
              <a:rPr lang="en-US" altLang="zh-CN" sz="2400" b="1" dirty="0">
                <a:latin typeface="Times New Roman" charset="0"/>
                <a:ea typeface="Times New Roman" charset="0"/>
                <a:cs typeface="Times New Roman" charset="0"/>
                <a:sym typeface="Wingdings" charset="2"/>
              </a:rPr>
              <a:t>&gt;</a:t>
            </a:r>
            <a:r>
              <a:rPr lang="en-US" altLang="zh-CN" sz="2400" b="1" dirty="0" err="1">
                <a:latin typeface="Times New Roman" charset="0"/>
                <a:ea typeface="Times New Roman" charset="0"/>
                <a:cs typeface="Times New Roman" charset="0"/>
                <a:sym typeface="Wingdings" charset="2"/>
              </a:rPr>
              <a:t>lchild,key</a:t>
            </a:r>
            <a:r>
              <a:rPr lang="en-US" altLang="zh-CN" sz="2400" b="1" dirty="0" smtClean="0">
                <a:latin typeface="Times New Roman" charset="0"/>
                <a:ea typeface="Times New Roman" charset="0"/>
                <a:cs typeface="Times New Roman" charset="0"/>
                <a:sym typeface="Wingdings" charset="2"/>
              </a:rPr>
              <a:t>);</a:t>
            </a:r>
            <a:endParaRPr lang="en-US" altLang="zh-CN" sz="2400" b="1" dirty="0">
              <a:latin typeface="Times New Roman" charset="0"/>
              <a:ea typeface="Times New Roman" charset="0"/>
              <a:cs typeface="Times New Roman" charset="0"/>
              <a:sym typeface="Wingdings" charset="2"/>
            </a:endParaRPr>
          </a:p>
          <a:p>
            <a:pPr>
              <a:lnSpc>
                <a:spcPct val="150000"/>
              </a:lnSpc>
              <a:defRPr/>
            </a:pPr>
            <a:r>
              <a:rPr lang="en-US" altLang="zh-CN" sz="2400" b="1" dirty="0">
                <a:latin typeface="Times New Roman" charset="0"/>
                <a:ea typeface="Times New Roman" charset="0"/>
                <a:cs typeface="Times New Roman" charset="0"/>
                <a:sym typeface="Wingdings" charset="2"/>
              </a:rPr>
              <a:t>	 else</a:t>
            </a:r>
          </a:p>
          <a:p>
            <a:pPr>
              <a:lnSpc>
                <a:spcPct val="150000"/>
              </a:lnSpc>
              <a:defRPr/>
            </a:pPr>
            <a:r>
              <a:rPr lang="en-US" altLang="zh-CN" sz="2400" b="1" dirty="0">
                <a:latin typeface="Times New Roman" charset="0"/>
                <a:ea typeface="Times New Roman" charset="0"/>
                <a:cs typeface="Times New Roman" charset="0"/>
                <a:sym typeface="Wingdings" charset="2"/>
              </a:rPr>
              <a:t>	</a:t>
            </a:r>
            <a:r>
              <a:rPr lang="zh-CN" altLang="en-US" sz="2400" b="1" dirty="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return</a:t>
            </a:r>
            <a:r>
              <a:rPr lang="zh-CN" altLang="en-US" sz="2400" b="1" dirty="0" smtClean="0">
                <a:latin typeface="Times New Roman" charset="0"/>
                <a:ea typeface="Times New Roman" charset="0"/>
                <a:cs typeface="Times New Roman" charset="0"/>
                <a:sym typeface="Wingdings" charset="2"/>
              </a:rPr>
              <a:t> </a:t>
            </a:r>
            <a:r>
              <a:rPr lang="en-US" altLang="zh-CN" sz="2400" b="1" dirty="0" err="1" smtClean="0">
                <a:solidFill>
                  <a:srgbClr val="FF0000"/>
                </a:solidFill>
                <a:latin typeface="Times New Roman" charset="0"/>
                <a:ea typeface="Times New Roman" charset="0"/>
                <a:cs typeface="Times New Roman" charset="0"/>
                <a:sym typeface="Wingdings" charset="2"/>
              </a:rPr>
              <a:t>SearchBST</a:t>
            </a:r>
            <a:r>
              <a:rPr lang="en-US" altLang="zh-CN" sz="2400" b="1" dirty="0" smtClean="0">
                <a:latin typeface="Times New Roman" charset="0"/>
                <a:ea typeface="Times New Roman" charset="0"/>
                <a:cs typeface="Times New Roman" charset="0"/>
                <a:sym typeface="Wingdings" charset="2"/>
              </a:rPr>
              <a:t>(T-</a:t>
            </a:r>
            <a:r>
              <a:rPr lang="en-US" altLang="zh-CN" sz="2400" b="1" dirty="0">
                <a:latin typeface="Times New Roman" charset="0"/>
                <a:ea typeface="Times New Roman" charset="0"/>
                <a:cs typeface="Times New Roman" charset="0"/>
                <a:sym typeface="Wingdings" charset="2"/>
              </a:rPr>
              <a:t>&gt;</a:t>
            </a:r>
            <a:r>
              <a:rPr lang="en-US" altLang="zh-CN" sz="2400" b="1" dirty="0" err="1">
                <a:latin typeface="Times New Roman" charset="0"/>
                <a:ea typeface="Times New Roman" charset="0"/>
                <a:cs typeface="Times New Roman" charset="0"/>
                <a:sym typeface="Wingdings" charset="2"/>
              </a:rPr>
              <a:t>rchild,key</a:t>
            </a:r>
            <a:r>
              <a:rPr lang="en-US" altLang="zh-CN" sz="2400" b="1" dirty="0" smtClean="0">
                <a:latin typeface="Times New Roman" charset="0"/>
                <a:ea typeface="Times New Roman" charset="0"/>
                <a:cs typeface="Times New Roman" charset="0"/>
                <a:sym typeface="Wingdings" charset="2"/>
              </a:rPr>
              <a:t>)</a:t>
            </a:r>
            <a:r>
              <a:rPr lang="zh-CN" altLang="en-US" sz="2400" b="1" dirty="0" smtClean="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a:t>
            </a:r>
            <a:endParaRPr lang="en-US" altLang="zh-CN" sz="2400" b="1" dirty="0">
              <a:latin typeface="Times New Roman" charset="0"/>
              <a:ea typeface="Times New Roman" charset="0"/>
              <a:cs typeface="Times New Roman" charset="0"/>
              <a:sym typeface="Wingdings" charset="2"/>
            </a:endParaRPr>
          </a:p>
          <a:p>
            <a:pPr>
              <a:lnSpc>
                <a:spcPct val="150000"/>
              </a:lnSpc>
              <a:defRPr/>
            </a:pPr>
            <a:r>
              <a:rPr lang="en-US" altLang="zh-CN" sz="2400" b="1" dirty="0">
                <a:latin typeface="Times New Roman" charset="0"/>
                <a:ea typeface="Times New Roman" charset="0"/>
                <a:cs typeface="Times New Roman" charset="0"/>
                <a:sym typeface="Wingdings" charset="2"/>
              </a:rPr>
              <a:t>}// SearchBST</a:t>
            </a:r>
          </a:p>
        </p:txBody>
      </p:sp>
    </p:spTree>
    <p:extLst>
      <p:ext uri="{BB962C8B-B14F-4D97-AF65-F5344CB8AC3E}">
        <p14:creationId xmlns:p14="http://schemas.microsoft.com/office/powerpoint/2010/main" val="1827822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782041" y="1323109"/>
            <a:ext cx="52673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4000" b="1" dirty="0">
                <a:solidFill>
                  <a:srgbClr val="FF0000"/>
                </a:solidFill>
                <a:latin typeface="SimSun" charset="-122"/>
                <a:ea typeface="SimSun" charset="-122"/>
                <a:cs typeface="SimSun" charset="-122"/>
              </a:rPr>
              <a:t>查找性能的分析</a:t>
            </a:r>
            <a:endParaRPr lang="zh-CN" altLang="en-US" sz="1600" dirty="0">
              <a:solidFill>
                <a:srgbClr val="FF0000"/>
              </a:solidFill>
              <a:latin typeface="SimSun" charset="-122"/>
              <a:ea typeface="SimSun" charset="-122"/>
              <a:cs typeface="SimSun" charset="-122"/>
            </a:endParaRPr>
          </a:p>
        </p:txBody>
      </p:sp>
      <p:sp>
        <p:nvSpPr>
          <p:cNvPr id="83971" name="Text Box 3"/>
          <p:cNvSpPr txBox="1">
            <a:spLocks noChangeArrowheads="1"/>
          </p:cNvSpPr>
          <p:nvPr/>
        </p:nvSpPr>
        <p:spPr bwMode="auto">
          <a:xfrm>
            <a:off x="1695017" y="2279074"/>
            <a:ext cx="8705850" cy="241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40000"/>
              </a:lnSpc>
              <a:defRPr/>
            </a:pPr>
            <a:r>
              <a:rPr lang="en-US" altLang="zh-CN" dirty="0">
                <a:ea typeface="楷体_GB2312" charset="0"/>
              </a:rPr>
              <a:t>              </a:t>
            </a:r>
            <a:r>
              <a:rPr lang="zh-CN" altLang="en-US" sz="2800" dirty="0">
                <a:latin typeface="SimSun" charset="-122"/>
                <a:ea typeface="SimSun" charset="-122"/>
                <a:cs typeface="SimSun" charset="-122"/>
              </a:rPr>
              <a:t>对于每一棵特定的二叉排序树，均可按照平均查找长度的定义来求它的 </a:t>
            </a:r>
            <a:r>
              <a:rPr lang="en-US" altLang="zh-CN" sz="2800" b="1" i="1" dirty="0">
                <a:latin typeface="SimSun" charset="-122"/>
                <a:ea typeface="SimSun" charset="-122"/>
                <a:cs typeface="SimSun" charset="-122"/>
              </a:rPr>
              <a:t>ASL </a:t>
            </a:r>
            <a:r>
              <a:rPr lang="zh-CN" altLang="en-US" sz="2800" dirty="0">
                <a:latin typeface="SimSun" charset="-122"/>
                <a:ea typeface="SimSun" charset="-122"/>
                <a:cs typeface="SimSun" charset="-122"/>
              </a:rPr>
              <a:t>值，显然，由值相同的 </a:t>
            </a:r>
            <a:r>
              <a:rPr lang="en-US" altLang="zh-CN" sz="2800" b="1" i="1" dirty="0">
                <a:latin typeface="SimSun" charset="-122"/>
                <a:ea typeface="SimSun" charset="-122"/>
                <a:cs typeface="SimSun" charset="-122"/>
              </a:rPr>
              <a:t>n </a:t>
            </a:r>
            <a:r>
              <a:rPr lang="zh-CN" altLang="en-US" sz="2800" dirty="0">
                <a:latin typeface="SimSun" charset="-122"/>
                <a:ea typeface="SimSun" charset="-122"/>
                <a:cs typeface="SimSun" charset="-122"/>
              </a:rPr>
              <a:t>个关键字，构造所得的</a:t>
            </a:r>
            <a:r>
              <a:rPr lang="zh-CN" altLang="en-US" sz="2800" dirty="0">
                <a:solidFill>
                  <a:srgbClr val="FF0000"/>
                </a:solidFill>
                <a:latin typeface="SimSun" charset="-122"/>
                <a:ea typeface="SimSun" charset="-122"/>
                <a:cs typeface="SimSun" charset="-122"/>
              </a:rPr>
              <a:t>不同形态</a:t>
            </a:r>
            <a:r>
              <a:rPr lang="zh-CN" altLang="en-US" sz="2800" dirty="0">
                <a:latin typeface="SimSun" charset="-122"/>
                <a:ea typeface="SimSun" charset="-122"/>
                <a:cs typeface="SimSun" charset="-122"/>
              </a:rPr>
              <a:t>的各棵二叉排序树的平均</a:t>
            </a:r>
            <a:r>
              <a:rPr lang="zh-CN" altLang="en-US" sz="2800" dirty="0">
                <a:solidFill>
                  <a:srgbClr val="FF0000"/>
                </a:solidFill>
                <a:latin typeface="SimSun" charset="-122"/>
                <a:ea typeface="SimSun" charset="-122"/>
                <a:cs typeface="SimSun" charset="-122"/>
              </a:rPr>
              <a:t>查找长度的值不</a:t>
            </a:r>
            <a:r>
              <a:rPr lang="zh-CN" altLang="en-US" sz="2800" dirty="0">
                <a:latin typeface="SimSun" charset="-122"/>
                <a:ea typeface="SimSun" charset="-122"/>
                <a:cs typeface="SimSun" charset="-122"/>
              </a:rPr>
              <a:t>同，甚至可能差别很大。</a:t>
            </a:r>
            <a:endParaRPr lang="zh-CN" altLang="en-US" sz="1200" dirty="0">
              <a:latin typeface="SimSun" charset="-122"/>
              <a:ea typeface="SimSun" charset="-122"/>
              <a:cs typeface="SimSun" charset="-122"/>
            </a:endParaRPr>
          </a:p>
        </p:txBody>
      </p:sp>
      <p:sp>
        <p:nvSpPr>
          <p:cNvPr id="4"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二叉排序树查找操作</a:t>
            </a:r>
          </a:p>
        </p:txBody>
      </p:sp>
    </p:spTree>
    <p:extLst>
      <p:ext uri="{BB962C8B-B14F-4D97-AF65-F5344CB8AC3E}">
        <p14:creationId xmlns:p14="http://schemas.microsoft.com/office/powerpoint/2010/main" val="566757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slide(fromTop)">
                                      <p:cBhvr>
                                        <p:cTn id="7" dur="500"/>
                                        <p:tgtEl>
                                          <p:spTgt spid="83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83971"/>
                                        </p:tgtEl>
                                        <p:attrNameLst>
                                          <p:attrName>style.visibility</p:attrName>
                                        </p:attrNameLst>
                                      </p:cBhvr>
                                      <p:to>
                                        <p:strVal val="visible"/>
                                      </p:to>
                                    </p:set>
                                    <p:animEffect transition="in" filter="strips(downRight)">
                                      <p:cBhvr>
                                        <p:cTn id="12" dur="3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P spid="8397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1752600" y="3812037"/>
            <a:ext cx="6248400"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5000"/>
              </a:lnSpc>
              <a:defRPr/>
            </a:pPr>
            <a:r>
              <a:rPr lang="zh-CN" altLang="en-US" sz="2800" dirty="0">
                <a:latin typeface="SimSun" charset="-122"/>
                <a:ea typeface="SimSun" charset="-122"/>
                <a:cs typeface="SimSun" charset="-122"/>
              </a:rPr>
              <a:t>由关键字序列 </a:t>
            </a:r>
            <a:r>
              <a:rPr lang="en-US" altLang="zh-CN" sz="2800" dirty="0">
                <a:latin typeface="SimSun" charset="-122"/>
                <a:ea typeface="SimSun" charset="-122"/>
                <a:cs typeface="SimSun" charset="-122"/>
              </a:rPr>
              <a:t>3</a:t>
            </a:r>
            <a:r>
              <a:rPr lang="zh-CN" altLang="en-US" sz="2800" dirty="0">
                <a:latin typeface="SimSun" charset="-122"/>
                <a:ea typeface="SimSun" charset="-122"/>
                <a:cs typeface="SimSun" charset="-122"/>
              </a:rPr>
              <a:t>，</a:t>
            </a:r>
            <a:r>
              <a:rPr lang="en-US" altLang="zh-CN" sz="2800" dirty="0">
                <a:latin typeface="SimSun" charset="-122"/>
                <a:ea typeface="SimSun" charset="-122"/>
                <a:cs typeface="SimSun" charset="-122"/>
              </a:rPr>
              <a:t>1</a:t>
            </a:r>
            <a:r>
              <a:rPr lang="zh-CN" altLang="en-US" sz="2800" dirty="0">
                <a:latin typeface="SimSun" charset="-122"/>
                <a:ea typeface="SimSun" charset="-122"/>
                <a:cs typeface="SimSun" charset="-122"/>
              </a:rPr>
              <a:t>，</a:t>
            </a:r>
            <a:r>
              <a:rPr lang="en-US" altLang="zh-CN" sz="2800" dirty="0">
                <a:latin typeface="SimSun" charset="-122"/>
                <a:ea typeface="SimSun" charset="-122"/>
                <a:cs typeface="SimSun" charset="-122"/>
              </a:rPr>
              <a:t>2</a:t>
            </a:r>
            <a:r>
              <a:rPr lang="zh-CN" altLang="en-US" sz="2800" dirty="0">
                <a:latin typeface="SimSun" charset="-122"/>
                <a:ea typeface="SimSun" charset="-122"/>
                <a:cs typeface="SimSun" charset="-122"/>
              </a:rPr>
              <a:t>，</a:t>
            </a:r>
            <a:r>
              <a:rPr lang="en-US" altLang="zh-CN" sz="2800" dirty="0">
                <a:latin typeface="SimSun" charset="-122"/>
                <a:ea typeface="SimSun" charset="-122"/>
                <a:cs typeface="SimSun" charset="-122"/>
              </a:rPr>
              <a:t>5</a:t>
            </a:r>
            <a:r>
              <a:rPr lang="zh-CN" altLang="en-US" sz="2800" dirty="0">
                <a:latin typeface="SimSun" charset="-122"/>
                <a:ea typeface="SimSun" charset="-122"/>
                <a:cs typeface="SimSun" charset="-122"/>
              </a:rPr>
              <a:t>，</a:t>
            </a:r>
            <a:r>
              <a:rPr lang="en-US" altLang="zh-CN" sz="2800" dirty="0">
                <a:latin typeface="SimSun" charset="-122"/>
                <a:ea typeface="SimSun" charset="-122"/>
                <a:cs typeface="SimSun" charset="-122"/>
              </a:rPr>
              <a:t>4</a:t>
            </a:r>
            <a:r>
              <a:rPr lang="zh-CN" altLang="en-US" sz="2800" dirty="0">
                <a:latin typeface="SimSun" charset="-122"/>
                <a:ea typeface="SimSun" charset="-122"/>
                <a:cs typeface="SimSun" charset="-122"/>
              </a:rPr>
              <a:t>构造而得的二叉排序树</a:t>
            </a:r>
            <a:endParaRPr lang="zh-CN" altLang="en-US" sz="4000" dirty="0">
              <a:solidFill>
                <a:srgbClr val="CC3300"/>
              </a:solidFill>
            </a:endParaRPr>
          </a:p>
        </p:txBody>
      </p:sp>
      <p:sp>
        <p:nvSpPr>
          <p:cNvPr id="82948" name="Text Box 4"/>
          <p:cNvSpPr txBox="1">
            <a:spLocks noChangeArrowheads="1"/>
          </p:cNvSpPr>
          <p:nvPr/>
        </p:nvSpPr>
        <p:spPr bwMode="auto">
          <a:xfrm>
            <a:off x="1941657" y="1228718"/>
            <a:ext cx="5438514"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15000"/>
              </a:lnSpc>
              <a:defRPr/>
            </a:pPr>
            <a:r>
              <a:rPr lang="zh-CN" altLang="en-US" sz="2800" dirty="0">
                <a:latin typeface="SimSun" charset="-122"/>
                <a:ea typeface="SimSun" charset="-122"/>
                <a:cs typeface="SimSun" charset="-122"/>
              </a:rPr>
              <a:t>由关键字序列 </a:t>
            </a:r>
            <a:r>
              <a:rPr lang="en-US" altLang="zh-CN" sz="2800" b="1" dirty="0">
                <a:latin typeface="SimSun" charset="-122"/>
                <a:ea typeface="SimSun" charset="-122"/>
                <a:cs typeface="SimSun" charset="-122"/>
              </a:rPr>
              <a:t>1</a:t>
            </a:r>
            <a:r>
              <a:rPr lang="zh-CN" altLang="en-US" sz="2800" b="1" dirty="0">
                <a:latin typeface="SimSun" charset="-122"/>
                <a:ea typeface="SimSun" charset="-122"/>
                <a:cs typeface="SimSun" charset="-122"/>
              </a:rPr>
              <a:t>，</a:t>
            </a:r>
            <a:r>
              <a:rPr lang="en-US" altLang="zh-CN" sz="2800" b="1" dirty="0">
                <a:latin typeface="SimSun" charset="-122"/>
                <a:ea typeface="SimSun" charset="-122"/>
                <a:cs typeface="SimSun" charset="-122"/>
              </a:rPr>
              <a:t>2</a:t>
            </a:r>
            <a:r>
              <a:rPr lang="zh-CN" altLang="en-US" sz="2800" b="1" dirty="0">
                <a:latin typeface="SimSun" charset="-122"/>
                <a:ea typeface="SimSun" charset="-122"/>
                <a:cs typeface="SimSun" charset="-122"/>
              </a:rPr>
              <a:t>，</a:t>
            </a:r>
            <a:r>
              <a:rPr lang="en-US" altLang="zh-CN" sz="2800" b="1" dirty="0">
                <a:latin typeface="SimSun" charset="-122"/>
                <a:ea typeface="SimSun" charset="-122"/>
                <a:cs typeface="SimSun" charset="-122"/>
              </a:rPr>
              <a:t>3</a:t>
            </a:r>
            <a:r>
              <a:rPr lang="zh-CN" altLang="en-US" sz="2800" b="1" dirty="0">
                <a:latin typeface="SimSun" charset="-122"/>
                <a:ea typeface="SimSun" charset="-122"/>
                <a:cs typeface="SimSun" charset="-122"/>
              </a:rPr>
              <a:t>，</a:t>
            </a:r>
            <a:r>
              <a:rPr lang="en-US" altLang="zh-CN" sz="2800" b="1" dirty="0">
                <a:latin typeface="SimSun" charset="-122"/>
                <a:ea typeface="SimSun" charset="-122"/>
                <a:cs typeface="SimSun" charset="-122"/>
              </a:rPr>
              <a:t>4</a:t>
            </a:r>
            <a:r>
              <a:rPr lang="zh-CN" altLang="en-US" sz="2800" b="1" dirty="0">
                <a:latin typeface="SimSun" charset="-122"/>
                <a:ea typeface="SimSun" charset="-122"/>
                <a:cs typeface="SimSun" charset="-122"/>
              </a:rPr>
              <a:t>，</a:t>
            </a:r>
            <a:r>
              <a:rPr lang="en-US" altLang="zh-CN" sz="2800" b="1" dirty="0">
                <a:latin typeface="SimSun" charset="-122"/>
                <a:ea typeface="SimSun" charset="-122"/>
                <a:cs typeface="SimSun" charset="-122"/>
              </a:rPr>
              <a:t>5</a:t>
            </a:r>
            <a:r>
              <a:rPr lang="zh-CN" altLang="en-US" sz="2800" dirty="0">
                <a:latin typeface="SimSun" charset="-122"/>
                <a:ea typeface="SimSun" charset="-122"/>
                <a:cs typeface="SimSun" charset="-122"/>
              </a:rPr>
              <a:t>构造而得的二叉排序树</a:t>
            </a:r>
          </a:p>
        </p:txBody>
      </p:sp>
      <p:sp>
        <p:nvSpPr>
          <p:cNvPr id="82949" name="Text Box 5"/>
          <p:cNvSpPr txBox="1">
            <a:spLocks noChangeArrowheads="1"/>
          </p:cNvSpPr>
          <p:nvPr/>
        </p:nvSpPr>
        <p:spPr bwMode="auto">
          <a:xfrm>
            <a:off x="914400" y="1172482"/>
            <a:ext cx="20351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b="1" dirty="0">
                <a:solidFill>
                  <a:srgbClr val="A50021"/>
                </a:solidFill>
                <a:latin typeface="SimSun" charset="-122"/>
                <a:ea typeface="SimSun" charset="-122"/>
                <a:cs typeface="SimSun" charset="-122"/>
              </a:rPr>
              <a:t>例如：</a:t>
            </a:r>
            <a:endParaRPr lang="zh-CN" altLang="en-US" sz="3200" dirty="0">
              <a:latin typeface="SimSun" charset="-122"/>
              <a:ea typeface="SimSun" charset="-122"/>
              <a:cs typeface="SimSun" charset="-122"/>
            </a:endParaRPr>
          </a:p>
        </p:txBody>
      </p:sp>
      <p:sp>
        <p:nvSpPr>
          <p:cNvPr id="82950" name="Oval 6"/>
          <p:cNvSpPr>
            <a:spLocks noChangeArrowheads="1"/>
          </p:cNvSpPr>
          <p:nvPr/>
        </p:nvSpPr>
        <p:spPr bwMode="auto">
          <a:xfrm>
            <a:off x="8458200" y="181496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006600"/>
                </a:solidFill>
              </a:rPr>
              <a:t>2</a:t>
            </a:r>
            <a:endParaRPr lang="en-US" altLang="zh-CN"/>
          </a:p>
        </p:txBody>
      </p:sp>
      <p:sp>
        <p:nvSpPr>
          <p:cNvPr id="82951" name="Oval 7"/>
          <p:cNvSpPr>
            <a:spLocks noChangeArrowheads="1"/>
          </p:cNvSpPr>
          <p:nvPr/>
        </p:nvSpPr>
        <p:spPr bwMode="auto">
          <a:xfrm>
            <a:off x="7924800" y="135776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006600"/>
                </a:solidFill>
              </a:rPr>
              <a:t>1</a:t>
            </a:r>
            <a:endParaRPr lang="en-US" altLang="zh-CN"/>
          </a:p>
        </p:txBody>
      </p:sp>
      <p:sp>
        <p:nvSpPr>
          <p:cNvPr id="82952" name="Oval 8"/>
          <p:cNvSpPr>
            <a:spLocks noChangeArrowheads="1"/>
          </p:cNvSpPr>
          <p:nvPr/>
        </p:nvSpPr>
        <p:spPr bwMode="auto">
          <a:xfrm>
            <a:off x="8915400" y="227216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006600"/>
                </a:solidFill>
              </a:rPr>
              <a:t>3</a:t>
            </a:r>
            <a:endParaRPr lang="en-US" altLang="zh-CN"/>
          </a:p>
        </p:txBody>
      </p:sp>
      <p:sp>
        <p:nvSpPr>
          <p:cNvPr id="82953" name="Oval 9"/>
          <p:cNvSpPr>
            <a:spLocks noChangeArrowheads="1"/>
          </p:cNvSpPr>
          <p:nvPr/>
        </p:nvSpPr>
        <p:spPr bwMode="auto">
          <a:xfrm>
            <a:off x="9448800" y="272936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006600"/>
                </a:solidFill>
              </a:rPr>
              <a:t>4</a:t>
            </a:r>
            <a:endParaRPr lang="en-US" altLang="zh-CN"/>
          </a:p>
        </p:txBody>
      </p:sp>
      <p:sp>
        <p:nvSpPr>
          <p:cNvPr id="82954" name="Oval 10"/>
          <p:cNvSpPr>
            <a:spLocks noChangeArrowheads="1"/>
          </p:cNvSpPr>
          <p:nvPr/>
        </p:nvSpPr>
        <p:spPr bwMode="auto">
          <a:xfrm>
            <a:off x="9982200" y="326276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006600"/>
                </a:solidFill>
              </a:rPr>
              <a:t>5</a:t>
            </a:r>
            <a:endParaRPr lang="en-US" altLang="zh-CN"/>
          </a:p>
        </p:txBody>
      </p:sp>
      <p:sp>
        <p:nvSpPr>
          <p:cNvPr id="82955" name="Line 11"/>
          <p:cNvSpPr>
            <a:spLocks noChangeShapeType="1"/>
          </p:cNvSpPr>
          <p:nvPr/>
        </p:nvSpPr>
        <p:spPr bwMode="auto">
          <a:xfrm>
            <a:off x="8229600" y="166256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2956" name="Line 12"/>
          <p:cNvSpPr>
            <a:spLocks noChangeShapeType="1"/>
          </p:cNvSpPr>
          <p:nvPr/>
        </p:nvSpPr>
        <p:spPr bwMode="auto">
          <a:xfrm>
            <a:off x="8763000" y="211976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2957" name="Line 13"/>
          <p:cNvSpPr>
            <a:spLocks noChangeShapeType="1"/>
          </p:cNvSpPr>
          <p:nvPr/>
        </p:nvSpPr>
        <p:spPr bwMode="auto">
          <a:xfrm>
            <a:off x="9296400" y="257696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2958" name="Line 14"/>
          <p:cNvSpPr>
            <a:spLocks noChangeShapeType="1"/>
          </p:cNvSpPr>
          <p:nvPr/>
        </p:nvSpPr>
        <p:spPr bwMode="auto">
          <a:xfrm>
            <a:off x="9753600" y="303416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2959" name="Oval 15"/>
          <p:cNvSpPr>
            <a:spLocks noChangeArrowheads="1"/>
          </p:cNvSpPr>
          <p:nvPr/>
        </p:nvSpPr>
        <p:spPr bwMode="auto">
          <a:xfrm>
            <a:off x="9144000" y="4209611"/>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006600"/>
                </a:solidFill>
              </a:rPr>
              <a:t>3</a:t>
            </a:r>
            <a:endParaRPr lang="en-US" altLang="zh-CN"/>
          </a:p>
        </p:txBody>
      </p:sp>
      <p:sp>
        <p:nvSpPr>
          <p:cNvPr id="82960" name="Oval 16"/>
          <p:cNvSpPr>
            <a:spLocks noChangeArrowheads="1"/>
          </p:cNvSpPr>
          <p:nvPr/>
        </p:nvSpPr>
        <p:spPr bwMode="auto">
          <a:xfrm>
            <a:off x="10058400" y="4895411"/>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006600"/>
                </a:solidFill>
              </a:rPr>
              <a:t>5</a:t>
            </a:r>
            <a:endParaRPr lang="en-US" altLang="zh-CN"/>
          </a:p>
        </p:txBody>
      </p:sp>
      <p:sp>
        <p:nvSpPr>
          <p:cNvPr id="82961" name="Oval 17"/>
          <p:cNvSpPr>
            <a:spLocks noChangeArrowheads="1"/>
          </p:cNvSpPr>
          <p:nvPr/>
        </p:nvSpPr>
        <p:spPr bwMode="auto">
          <a:xfrm>
            <a:off x="9525000" y="5733611"/>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006600"/>
                </a:solidFill>
              </a:rPr>
              <a:t>4</a:t>
            </a:r>
            <a:endParaRPr lang="en-US" altLang="zh-CN"/>
          </a:p>
        </p:txBody>
      </p:sp>
      <p:sp>
        <p:nvSpPr>
          <p:cNvPr id="82962" name="Oval 18"/>
          <p:cNvSpPr>
            <a:spLocks noChangeArrowheads="1"/>
          </p:cNvSpPr>
          <p:nvPr/>
        </p:nvSpPr>
        <p:spPr bwMode="auto">
          <a:xfrm>
            <a:off x="8229600" y="4895411"/>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006600"/>
                </a:solidFill>
              </a:rPr>
              <a:t>1</a:t>
            </a:r>
            <a:endParaRPr lang="en-US" altLang="zh-CN"/>
          </a:p>
        </p:txBody>
      </p:sp>
      <p:sp>
        <p:nvSpPr>
          <p:cNvPr id="82963" name="Oval 19"/>
          <p:cNvSpPr>
            <a:spLocks noChangeArrowheads="1"/>
          </p:cNvSpPr>
          <p:nvPr/>
        </p:nvSpPr>
        <p:spPr bwMode="auto">
          <a:xfrm>
            <a:off x="8763000" y="5733611"/>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b="1">
                <a:solidFill>
                  <a:srgbClr val="006600"/>
                </a:solidFill>
              </a:rPr>
              <a:t>2</a:t>
            </a:r>
            <a:endParaRPr lang="en-US" altLang="zh-CN"/>
          </a:p>
        </p:txBody>
      </p:sp>
      <p:sp>
        <p:nvSpPr>
          <p:cNvPr id="82964" name="Line 20"/>
          <p:cNvSpPr>
            <a:spLocks noChangeShapeType="1"/>
          </p:cNvSpPr>
          <p:nvPr/>
        </p:nvSpPr>
        <p:spPr bwMode="auto">
          <a:xfrm flipH="1">
            <a:off x="8458200" y="4438211"/>
            <a:ext cx="685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2965" name="Line 21"/>
          <p:cNvSpPr>
            <a:spLocks noChangeShapeType="1"/>
          </p:cNvSpPr>
          <p:nvPr/>
        </p:nvSpPr>
        <p:spPr bwMode="auto">
          <a:xfrm>
            <a:off x="9525000" y="4438211"/>
            <a:ext cx="6096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2966" name="Line 22"/>
          <p:cNvSpPr>
            <a:spLocks noChangeShapeType="1"/>
          </p:cNvSpPr>
          <p:nvPr/>
        </p:nvSpPr>
        <p:spPr bwMode="auto">
          <a:xfrm>
            <a:off x="8458200" y="5276411"/>
            <a:ext cx="3810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2967" name="Line 23"/>
          <p:cNvSpPr>
            <a:spLocks noChangeShapeType="1"/>
          </p:cNvSpPr>
          <p:nvPr/>
        </p:nvSpPr>
        <p:spPr bwMode="auto">
          <a:xfrm flipH="1">
            <a:off x="9829800" y="5276411"/>
            <a:ext cx="304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2978" name="Rectangle 34"/>
          <p:cNvSpPr>
            <a:spLocks noChangeArrowheads="1"/>
          </p:cNvSpPr>
          <p:nvPr/>
        </p:nvSpPr>
        <p:spPr bwMode="auto">
          <a:xfrm>
            <a:off x="1952120" y="2280109"/>
            <a:ext cx="4494564" cy="1309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5000"/>
              </a:lnSpc>
              <a:defRPr/>
            </a:pPr>
            <a:r>
              <a:rPr lang="en-US" altLang="zh-CN" sz="3600" dirty="0">
                <a:solidFill>
                  <a:srgbClr val="CC3300"/>
                </a:solidFill>
                <a:ea typeface="楷体_GB2312" charset="0"/>
              </a:rPr>
              <a:t>ASL =</a:t>
            </a:r>
            <a:r>
              <a:rPr lang="zh-CN" altLang="en-US" sz="3600" dirty="0">
                <a:solidFill>
                  <a:srgbClr val="CC3300"/>
                </a:solidFill>
                <a:ea typeface="楷体_GB2312" charset="0"/>
              </a:rPr>
              <a:t>（</a:t>
            </a:r>
            <a:r>
              <a:rPr lang="en-US" altLang="zh-CN" sz="3600" dirty="0">
                <a:solidFill>
                  <a:srgbClr val="CC3300"/>
                </a:solidFill>
                <a:ea typeface="楷体_GB2312" charset="0"/>
              </a:rPr>
              <a:t>1+2+3+4+5</a:t>
            </a:r>
            <a:r>
              <a:rPr lang="zh-CN" altLang="en-US" sz="3600" dirty="0">
                <a:solidFill>
                  <a:srgbClr val="CC3300"/>
                </a:solidFill>
                <a:ea typeface="楷体_GB2312" charset="0"/>
              </a:rPr>
              <a:t>）</a:t>
            </a:r>
            <a:r>
              <a:rPr lang="en-US" altLang="zh-CN" sz="3600" dirty="0">
                <a:solidFill>
                  <a:srgbClr val="CC3300"/>
                </a:solidFill>
                <a:ea typeface="楷体_GB2312" charset="0"/>
              </a:rPr>
              <a:t>/ 5</a:t>
            </a:r>
          </a:p>
          <a:p>
            <a:pPr eaLnBrk="1" hangingPunct="1">
              <a:lnSpc>
                <a:spcPct val="115000"/>
              </a:lnSpc>
              <a:defRPr/>
            </a:pPr>
            <a:r>
              <a:rPr lang="en-US" altLang="zh-CN" sz="3600" dirty="0">
                <a:solidFill>
                  <a:srgbClr val="CC3300"/>
                </a:solidFill>
                <a:ea typeface="楷体_GB2312" charset="0"/>
              </a:rPr>
              <a:t>         = 3</a:t>
            </a:r>
          </a:p>
        </p:txBody>
      </p:sp>
      <p:sp>
        <p:nvSpPr>
          <p:cNvPr id="82979" name="Rectangle 35"/>
          <p:cNvSpPr>
            <a:spLocks noChangeArrowheads="1"/>
          </p:cNvSpPr>
          <p:nvPr/>
        </p:nvSpPr>
        <p:spPr bwMode="auto">
          <a:xfrm>
            <a:off x="1967090" y="4979558"/>
            <a:ext cx="4600362" cy="1309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15000"/>
              </a:lnSpc>
              <a:defRPr/>
            </a:pPr>
            <a:r>
              <a:rPr lang="en-US" altLang="zh-CN" sz="3600" dirty="0">
                <a:solidFill>
                  <a:srgbClr val="CC3300"/>
                </a:solidFill>
                <a:ea typeface="楷体_GB2312" charset="0"/>
              </a:rPr>
              <a:t>ASL =</a:t>
            </a:r>
            <a:r>
              <a:rPr lang="zh-CN" altLang="en-US" sz="3600" dirty="0">
                <a:solidFill>
                  <a:srgbClr val="CC3300"/>
                </a:solidFill>
                <a:ea typeface="楷体_GB2312" charset="0"/>
              </a:rPr>
              <a:t>（</a:t>
            </a:r>
            <a:r>
              <a:rPr lang="en-US" altLang="zh-CN" sz="3600" dirty="0">
                <a:solidFill>
                  <a:srgbClr val="CC3300"/>
                </a:solidFill>
                <a:ea typeface="楷体_GB2312" charset="0"/>
              </a:rPr>
              <a:t>1+2+3+2+3</a:t>
            </a:r>
            <a:r>
              <a:rPr lang="zh-CN" altLang="en-US" sz="3600" dirty="0">
                <a:solidFill>
                  <a:srgbClr val="CC3300"/>
                </a:solidFill>
                <a:ea typeface="楷体_GB2312" charset="0"/>
              </a:rPr>
              <a:t>）</a:t>
            </a:r>
            <a:r>
              <a:rPr lang="en-US" altLang="zh-CN" sz="3600" dirty="0">
                <a:solidFill>
                  <a:srgbClr val="CC3300"/>
                </a:solidFill>
                <a:ea typeface="楷体_GB2312" charset="0"/>
              </a:rPr>
              <a:t>/ 5 </a:t>
            </a:r>
          </a:p>
          <a:p>
            <a:pPr eaLnBrk="1" hangingPunct="1">
              <a:lnSpc>
                <a:spcPct val="115000"/>
              </a:lnSpc>
              <a:defRPr/>
            </a:pPr>
            <a:r>
              <a:rPr lang="en-US" altLang="zh-CN" sz="3600" dirty="0">
                <a:solidFill>
                  <a:srgbClr val="CC3300"/>
                </a:solidFill>
                <a:ea typeface="楷体_GB2312" charset="0"/>
              </a:rPr>
              <a:t>             = 2.2</a:t>
            </a:r>
          </a:p>
        </p:txBody>
      </p:sp>
      <p:sp>
        <p:nvSpPr>
          <p:cNvPr id="25"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二叉排序树查找操作</a:t>
            </a:r>
          </a:p>
        </p:txBody>
      </p:sp>
    </p:spTree>
    <p:extLst>
      <p:ext uri="{BB962C8B-B14F-4D97-AF65-F5344CB8AC3E}">
        <p14:creationId xmlns:p14="http://schemas.microsoft.com/office/powerpoint/2010/main" val="2135824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p:cTn id="7" dur="500" fill="hold"/>
                                        <p:tgtEl>
                                          <p:spTgt spid="82949"/>
                                        </p:tgtEl>
                                        <p:attrNameLst>
                                          <p:attrName>ppt_w</p:attrName>
                                        </p:attrNameLst>
                                      </p:cBhvr>
                                      <p:tavLst>
                                        <p:tav tm="0">
                                          <p:val>
                                            <p:fltVal val="0"/>
                                          </p:val>
                                        </p:tav>
                                        <p:tav tm="100000">
                                          <p:val>
                                            <p:strVal val="#ppt_w"/>
                                          </p:val>
                                        </p:tav>
                                      </p:tavLst>
                                    </p:anim>
                                    <p:anim calcmode="lin" valueType="num">
                                      <p:cBhvr>
                                        <p:cTn id="8" dur="500" fill="hold"/>
                                        <p:tgtEl>
                                          <p:spTgt spid="8294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82948"/>
                                        </p:tgtEl>
                                        <p:attrNameLst>
                                          <p:attrName>style.visibility</p:attrName>
                                        </p:attrNameLst>
                                      </p:cBhvr>
                                      <p:to>
                                        <p:strVal val="visible"/>
                                      </p:to>
                                    </p:set>
                                    <p:animEffect transition="in" filter="blinds(vertical)">
                                      <p:cBhvr>
                                        <p:cTn id="13" dur="500"/>
                                        <p:tgtEl>
                                          <p:spTgt spid="829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2951"/>
                                        </p:tgtEl>
                                        <p:attrNameLst>
                                          <p:attrName>style.visibility</p:attrName>
                                        </p:attrNameLst>
                                      </p:cBhvr>
                                      <p:to>
                                        <p:strVal val="visible"/>
                                      </p:to>
                                    </p:set>
                                    <p:animEffect transition="in" filter="wipe(up)">
                                      <p:cBhvr>
                                        <p:cTn id="18" dur="500"/>
                                        <p:tgtEl>
                                          <p:spTgt spid="829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82955"/>
                                        </p:tgtEl>
                                        <p:attrNameLst>
                                          <p:attrName>style.visibility</p:attrName>
                                        </p:attrNameLst>
                                      </p:cBhvr>
                                      <p:to>
                                        <p:strVal val="visible"/>
                                      </p:to>
                                    </p:set>
                                    <p:animEffect transition="in" filter="wipe(up)">
                                      <p:cBhvr>
                                        <p:cTn id="23" dur="500"/>
                                        <p:tgtEl>
                                          <p:spTgt spid="82955"/>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82950"/>
                                        </p:tgtEl>
                                        <p:attrNameLst>
                                          <p:attrName>style.visibility</p:attrName>
                                        </p:attrNameLst>
                                      </p:cBhvr>
                                      <p:to>
                                        <p:strVal val="visible"/>
                                      </p:to>
                                    </p:set>
                                    <p:animEffect transition="in" filter="wipe(up)">
                                      <p:cBhvr>
                                        <p:cTn id="27" dur="500"/>
                                        <p:tgtEl>
                                          <p:spTgt spid="829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82956"/>
                                        </p:tgtEl>
                                        <p:attrNameLst>
                                          <p:attrName>style.visibility</p:attrName>
                                        </p:attrNameLst>
                                      </p:cBhvr>
                                      <p:to>
                                        <p:strVal val="visible"/>
                                      </p:to>
                                    </p:set>
                                    <p:animEffect transition="in" filter="wipe(up)">
                                      <p:cBhvr>
                                        <p:cTn id="32" dur="500"/>
                                        <p:tgtEl>
                                          <p:spTgt spid="82956"/>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2952"/>
                                        </p:tgtEl>
                                        <p:attrNameLst>
                                          <p:attrName>style.visibility</p:attrName>
                                        </p:attrNameLst>
                                      </p:cBhvr>
                                      <p:to>
                                        <p:strVal val="visible"/>
                                      </p:to>
                                    </p:set>
                                    <p:animEffect transition="in" filter="wipe(up)">
                                      <p:cBhvr>
                                        <p:cTn id="36" dur="500"/>
                                        <p:tgtEl>
                                          <p:spTgt spid="829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82957"/>
                                        </p:tgtEl>
                                        <p:attrNameLst>
                                          <p:attrName>style.visibility</p:attrName>
                                        </p:attrNameLst>
                                      </p:cBhvr>
                                      <p:to>
                                        <p:strVal val="visible"/>
                                      </p:to>
                                    </p:set>
                                    <p:animEffect transition="in" filter="wipe(up)">
                                      <p:cBhvr>
                                        <p:cTn id="41" dur="500"/>
                                        <p:tgtEl>
                                          <p:spTgt spid="82957"/>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82953"/>
                                        </p:tgtEl>
                                        <p:attrNameLst>
                                          <p:attrName>style.visibility</p:attrName>
                                        </p:attrNameLst>
                                      </p:cBhvr>
                                      <p:to>
                                        <p:strVal val="visible"/>
                                      </p:to>
                                    </p:set>
                                    <p:animEffect transition="in" filter="wipe(up)">
                                      <p:cBhvr>
                                        <p:cTn id="45" dur="500"/>
                                        <p:tgtEl>
                                          <p:spTgt spid="8295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82958"/>
                                        </p:tgtEl>
                                        <p:attrNameLst>
                                          <p:attrName>style.visibility</p:attrName>
                                        </p:attrNameLst>
                                      </p:cBhvr>
                                      <p:to>
                                        <p:strVal val="visible"/>
                                      </p:to>
                                    </p:set>
                                    <p:animEffect transition="in" filter="wipe(up)">
                                      <p:cBhvr>
                                        <p:cTn id="50" dur="500"/>
                                        <p:tgtEl>
                                          <p:spTgt spid="82958"/>
                                        </p:tgtEl>
                                      </p:cBhvr>
                                    </p:animEffect>
                                  </p:childTnLst>
                                </p:cTn>
                              </p:par>
                            </p:childTnLst>
                          </p:cTn>
                        </p:par>
                        <p:par>
                          <p:cTn id="51" fill="hold" nodeType="afterGroup">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82954"/>
                                        </p:tgtEl>
                                        <p:attrNameLst>
                                          <p:attrName>style.visibility</p:attrName>
                                        </p:attrNameLst>
                                      </p:cBhvr>
                                      <p:to>
                                        <p:strVal val="visible"/>
                                      </p:to>
                                    </p:set>
                                    <p:animEffect transition="in" filter="wipe(up)">
                                      <p:cBhvr>
                                        <p:cTn id="54" dur="500"/>
                                        <p:tgtEl>
                                          <p:spTgt spid="8295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82978"/>
                                        </p:tgtEl>
                                        <p:attrNameLst>
                                          <p:attrName>style.visibility</p:attrName>
                                        </p:attrNameLst>
                                      </p:cBhvr>
                                      <p:to>
                                        <p:strVal val="visible"/>
                                      </p:to>
                                    </p:set>
                                    <p:animEffect transition="in" filter="wipe(left)">
                                      <p:cBhvr>
                                        <p:cTn id="59" dur="300"/>
                                        <p:tgtEl>
                                          <p:spTgt spid="8297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82947"/>
                                        </p:tgtEl>
                                        <p:attrNameLst>
                                          <p:attrName>style.visibility</p:attrName>
                                        </p:attrNameLst>
                                      </p:cBhvr>
                                      <p:to>
                                        <p:strVal val="visible"/>
                                      </p:to>
                                    </p:set>
                                    <p:animEffect transition="in" filter="blinds(vertical)">
                                      <p:cBhvr>
                                        <p:cTn id="64" dur="500"/>
                                        <p:tgtEl>
                                          <p:spTgt spid="8294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82959"/>
                                        </p:tgtEl>
                                        <p:attrNameLst>
                                          <p:attrName>style.visibility</p:attrName>
                                        </p:attrNameLst>
                                      </p:cBhvr>
                                      <p:to>
                                        <p:strVal val="visible"/>
                                      </p:to>
                                    </p:set>
                                    <p:animEffect transition="in" filter="wipe(up)">
                                      <p:cBhvr>
                                        <p:cTn id="69" dur="500"/>
                                        <p:tgtEl>
                                          <p:spTgt spid="8295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82964"/>
                                        </p:tgtEl>
                                        <p:attrNameLst>
                                          <p:attrName>style.visibility</p:attrName>
                                        </p:attrNameLst>
                                      </p:cBhvr>
                                      <p:to>
                                        <p:strVal val="visible"/>
                                      </p:to>
                                    </p:set>
                                    <p:animEffect transition="in" filter="wipe(up)">
                                      <p:cBhvr>
                                        <p:cTn id="74" dur="500"/>
                                        <p:tgtEl>
                                          <p:spTgt spid="82964"/>
                                        </p:tgtEl>
                                      </p:cBhvr>
                                    </p:animEffec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82962"/>
                                        </p:tgtEl>
                                        <p:attrNameLst>
                                          <p:attrName>style.visibility</p:attrName>
                                        </p:attrNameLst>
                                      </p:cBhvr>
                                      <p:to>
                                        <p:strVal val="visible"/>
                                      </p:to>
                                    </p:set>
                                    <p:animEffect transition="in" filter="wipe(up)">
                                      <p:cBhvr>
                                        <p:cTn id="78" dur="500"/>
                                        <p:tgtEl>
                                          <p:spTgt spid="8296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82966"/>
                                        </p:tgtEl>
                                        <p:attrNameLst>
                                          <p:attrName>style.visibility</p:attrName>
                                        </p:attrNameLst>
                                      </p:cBhvr>
                                      <p:to>
                                        <p:strVal val="visible"/>
                                      </p:to>
                                    </p:set>
                                    <p:animEffect transition="in" filter="wipe(up)">
                                      <p:cBhvr>
                                        <p:cTn id="83" dur="500"/>
                                        <p:tgtEl>
                                          <p:spTgt spid="82966"/>
                                        </p:tgtEl>
                                      </p:cBhvr>
                                    </p:animEffect>
                                  </p:childTnLst>
                                </p:cTn>
                              </p:par>
                            </p:childTnLst>
                          </p:cTn>
                        </p:par>
                        <p:par>
                          <p:cTn id="84" fill="hold" nodeType="afterGroup">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82963"/>
                                        </p:tgtEl>
                                        <p:attrNameLst>
                                          <p:attrName>style.visibility</p:attrName>
                                        </p:attrNameLst>
                                      </p:cBhvr>
                                      <p:to>
                                        <p:strVal val="visible"/>
                                      </p:to>
                                    </p:set>
                                    <p:animEffect transition="in" filter="wipe(up)">
                                      <p:cBhvr>
                                        <p:cTn id="87" dur="500"/>
                                        <p:tgtEl>
                                          <p:spTgt spid="8296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82965"/>
                                        </p:tgtEl>
                                        <p:attrNameLst>
                                          <p:attrName>style.visibility</p:attrName>
                                        </p:attrNameLst>
                                      </p:cBhvr>
                                      <p:to>
                                        <p:strVal val="visible"/>
                                      </p:to>
                                    </p:set>
                                    <p:animEffect transition="in" filter="wipe(up)">
                                      <p:cBhvr>
                                        <p:cTn id="92" dur="500"/>
                                        <p:tgtEl>
                                          <p:spTgt spid="82965"/>
                                        </p:tgtEl>
                                      </p:cBhvr>
                                    </p:animEffect>
                                  </p:childTnLst>
                                </p:cTn>
                              </p:par>
                            </p:childTnLst>
                          </p:cTn>
                        </p:par>
                        <p:par>
                          <p:cTn id="93" fill="hold" nodeType="afterGroup">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82960"/>
                                        </p:tgtEl>
                                        <p:attrNameLst>
                                          <p:attrName>style.visibility</p:attrName>
                                        </p:attrNameLst>
                                      </p:cBhvr>
                                      <p:to>
                                        <p:strVal val="visible"/>
                                      </p:to>
                                    </p:set>
                                    <p:animEffect transition="in" filter="wipe(up)">
                                      <p:cBhvr>
                                        <p:cTn id="96" dur="500"/>
                                        <p:tgtEl>
                                          <p:spTgt spid="8296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82967"/>
                                        </p:tgtEl>
                                        <p:attrNameLst>
                                          <p:attrName>style.visibility</p:attrName>
                                        </p:attrNameLst>
                                      </p:cBhvr>
                                      <p:to>
                                        <p:strVal val="visible"/>
                                      </p:to>
                                    </p:set>
                                    <p:animEffect transition="in" filter="wipe(up)">
                                      <p:cBhvr>
                                        <p:cTn id="101" dur="500"/>
                                        <p:tgtEl>
                                          <p:spTgt spid="82967"/>
                                        </p:tgtEl>
                                      </p:cBhvr>
                                    </p:animEffect>
                                  </p:childTnLst>
                                </p:cTn>
                              </p:par>
                            </p:childTnLst>
                          </p:cTn>
                        </p:par>
                        <p:par>
                          <p:cTn id="102" fill="hold" nodeType="afterGroup">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82961"/>
                                        </p:tgtEl>
                                        <p:attrNameLst>
                                          <p:attrName>style.visibility</p:attrName>
                                        </p:attrNameLst>
                                      </p:cBhvr>
                                      <p:to>
                                        <p:strVal val="visible"/>
                                      </p:to>
                                    </p:set>
                                    <p:animEffect transition="in" filter="wipe(up)">
                                      <p:cBhvr>
                                        <p:cTn id="105" dur="500"/>
                                        <p:tgtEl>
                                          <p:spTgt spid="8296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iterate type="wd">
                                    <p:tmPct val="100000"/>
                                  </p:iterate>
                                  <p:childTnLst>
                                    <p:set>
                                      <p:cBhvr>
                                        <p:cTn id="109" dur="1" fill="hold">
                                          <p:stCondLst>
                                            <p:cond delay="0"/>
                                          </p:stCondLst>
                                        </p:cTn>
                                        <p:tgtEl>
                                          <p:spTgt spid="82979"/>
                                        </p:tgtEl>
                                        <p:attrNameLst>
                                          <p:attrName>style.visibility</p:attrName>
                                        </p:attrNameLst>
                                      </p:cBhvr>
                                      <p:to>
                                        <p:strVal val="visible"/>
                                      </p:to>
                                    </p:set>
                                    <p:animEffect transition="in" filter="wipe(left)">
                                      <p:cBhvr>
                                        <p:cTn id="110" dur="300"/>
                                        <p:tgtEl>
                                          <p:spTgt spid="82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utoUpdateAnimBg="0"/>
      <p:bldP spid="82948" grpId="0" autoUpdateAnimBg="0"/>
      <p:bldP spid="82949" grpId="0" autoUpdateAnimBg="0"/>
      <p:bldP spid="82950" grpId="0" animBg="1" autoUpdateAnimBg="0"/>
      <p:bldP spid="82951" grpId="0" animBg="1" autoUpdateAnimBg="0"/>
      <p:bldP spid="82952" grpId="0" animBg="1" autoUpdateAnimBg="0"/>
      <p:bldP spid="82953" grpId="0" animBg="1" autoUpdateAnimBg="0"/>
      <p:bldP spid="82954" grpId="0" animBg="1" autoUpdateAnimBg="0"/>
      <p:bldP spid="82959" grpId="0" animBg="1" autoUpdateAnimBg="0"/>
      <p:bldP spid="82960" grpId="0" animBg="1" autoUpdateAnimBg="0"/>
      <p:bldP spid="82961" grpId="0" animBg="1" autoUpdateAnimBg="0"/>
      <p:bldP spid="82962" grpId="0" animBg="1" autoUpdateAnimBg="0"/>
      <p:bldP spid="82963" grpId="0" animBg="1" autoUpdateAnimBg="0"/>
      <p:bldP spid="82978" grpId="0" autoUpdateAnimBg="0"/>
      <p:bldP spid="8297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539">
            <a:extLst>
              <a:ext uri="{FF2B5EF4-FFF2-40B4-BE49-F238E27FC236}">
                <a16:creationId xmlns:a16="http://schemas.microsoft.com/office/drawing/2014/main" xmlns="" id="{84075083-1B50-444E-A4F4-FEDAFE0F053B}"/>
              </a:ext>
            </a:extLst>
          </p:cNvPr>
          <p:cNvSpPr>
            <a:spLocks noGrp="1" noChangeArrowheads="1"/>
          </p:cNvSpPr>
          <p:nvPr>
            <p:ph type="title"/>
          </p:nvPr>
        </p:nvSpPr>
        <p:spPr/>
        <p:txBody>
          <a:bodyPr/>
          <a:lstStyle/>
          <a:p>
            <a:pPr eaLnBrk="1" hangingPunct="1"/>
            <a:r>
              <a:rPr lang="zh-CN" altLang="en-US" dirty="0" smtClean="0"/>
              <a:t>查找</a:t>
            </a:r>
            <a:endParaRPr lang="zh-CN" altLang="en-US" dirty="0"/>
          </a:p>
        </p:txBody>
      </p:sp>
      <p:sp>
        <p:nvSpPr>
          <p:cNvPr id="41" name="矩形 40">
            <a:extLst>
              <a:ext uri="{FF2B5EF4-FFF2-40B4-BE49-F238E27FC236}">
                <a16:creationId xmlns:a16="http://schemas.microsoft.com/office/drawing/2014/main" xmlns="" id="{AFA21033-A228-43D1-90CA-348A1F4C0BE4}"/>
              </a:ext>
            </a:extLst>
          </p:cNvPr>
          <p:cNvSpPr/>
          <p:nvPr/>
        </p:nvSpPr>
        <p:spPr>
          <a:xfrm>
            <a:off x="630484" y="3787808"/>
            <a:ext cx="8848510" cy="1946687"/>
          </a:xfrm>
          <a:prstGeom prst="rect">
            <a:avLst/>
          </a:prstGeom>
        </p:spPr>
        <p:txBody>
          <a:bodyPr wrap="square">
            <a:spAutoFit/>
          </a:bodyPr>
          <a:lstStyle/>
          <a:p>
            <a:pPr marL="486900" indent="-342900">
              <a:buClr>
                <a:schemeClr val="tx1"/>
              </a:buClr>
              <a:buFont typeface="Wingdings" charset="2"/>
              <a:buChar char="Ø"/>
            </a:pPr>
            <a:r>
              <a:rPr lang="zh-CN" altLang="en-US" sz="3200" dirty="0" smtClean="0">
                <a:solidFill>
                  <a:srgbClr val="FF0000"/>
                </a:solidFill>
                <a:latin typeface="SimSun" charset="-122"/>
                <a:ea typeface="SimSun" charset="-122"/>
                <a:cs typeface="SimSun" charset="-122"/>
              </a:rPr>
              <a:t>影响查找的因素</a:t>
            </a:r>
            <a:r>
              <a:rPr lang="zh-CN" altLang="en-US" sz="3200" dirty="0" smtClean="0">
                <a:latin typeface="SimSun" charset="-122"/>
                <a:ea typeface="SimSun" charset="-122"/>
                <a:cs typeface="SimSun" charset="-122"/>
              </a:rPr>
              <a:t> </a:t>
            </a:r>
            <a:endParaRPr lang="en-US" altLang="zh-CN" sz="3200" dirty="0" smtClean="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3200" dirty="0" smtClean="0">
                <a:latin typeface="SimSun" charset="-122"/>
                <a:ea typeface="SimSun" charset="-122"/>
                <a:cs typeface="SimSun" charset="-122"/>
              </a:rPr>
              <a:t> 使用的数据结构类型。</a:t>
            </a:r>
            <a:endParaRPr lang="en-US" altLang="zh-CN" sz="3200" dirty="0" smtClean="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3200" dirty="0" smtClean="0">
                <a:latin typeface="SimSun" charset="-122"/>
                <a:ea typeface="SimSun" charset="-122"/>
                <a:cs typeface="SimSun" charset="-122"/>
              </a:rPr>
              <a:t> 表中关键字的次序（有序 </a:t>
            </a:r>
            <a:r>
              <a:rPr lang="en-US" altLang="zh-CN" sz="3200" dirty="0" smtClean="0">
                <a:latin typeface="SimSun" charset="-122"/>
                <a:ea typeface="SimSun" charset="-122"/>
                <a:cs typeface="SimSun" charset="-122"/>
              </a:rPr>
              <a:t>or </a:t>
            </a:r>
            <a:r>
              <a:rPr lang="zh-CN" altLang="en-US" sz="3200" dirty="0" smtClean="0">
                <a:latin typeface="SimSun" charset="-122"/>
                <a:ea typeface="SimSun" charset="-122"/>
                <a:cs typeface="SimSun" charset="-122"/>
              </a:rPr>
              <a:t>无序）</a:t>
            </a:r>
            <a:endParaRPr lang="zh-CN" altLang="en-US" sz="3200" dirty="0">
              <a:latin typeface="SimSun" charset="-122"/>
              <a:ea typeface="SimSun" charset="-122"/>
              <a:cs typeface="SimSun" charset="-122"/>
            </a:endParaRPr>
          </a:p>
        </p:txBody>
      </p:sp>
      <p:sp>
        <p:nvSpPr>
          <p:cNvPr id="2" name="矩形 1"/>
          <p:cNvSpPr/>
          <p:nvPr/>
        </p:nvSpPr>
        <p:spPr>
          <a:xfrm>
            <a:off x="450602" y="1292750"/>
            <a:ext cx="6096000" cy="2308324"/>
          </a:xfrm>
          <a:prstGeom prst="rect">
            <a:avLst/>
          </a:prstGeom>
        </p:spPr>
        <p:txBody>
          <a:bodyPr>
            <a:spAutoFit/>
          </a:bodyPr>
          <a:lstStyle/>
          <a:p>
            <a:pPr marL="612000" indent="-342900" algn="just">
              <a:lnSpc>
                <a:spcPct val="150000"/>
              </a:lnSpc>
              <a:spcBef>
                <a:spcPct val="0"/>
              </a:spcBef>
              <a:buClr>
                <a:schemeClr val="tx1"/>
              </a:buClr>
              <a:buSzPct val="100000"/>
              <a:buFont typeface="Wingdings" charset="2"/>
              <a:buChar char="Ø"/>
            </a:pPr>
            <a:r>
              <a:rPr lang="zh-CN" altLang="en-US" sz="3200" dirty="0">
                <a:solidFill>
                  <a:srgbClr val="FF0000"/>
                </a:solidFill>
                <a:latin typeface="SimSun" charset="-122"/>
                <a:ea typeface="SimSun" charset="-122"/>
                <a:cs typeface="SimSun" charset="-122"/>
              </a:rPr>
              <a:t>结果</a:t>
            </a:r>
            <a:endParaRPr lang="en-US" altLang="zh-CN" sz="3200" dirty="0">
              <a:solidFill>
                <a:srgbClr val="FF0000"/>
              </a:solidFill>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3200" dirty="0">
                <a:latin typeface="SimSun" charset="-122"/>
                <a:ea typeface="SimSun" charset="-122"/>
                <a:cs typeface="SimSun" charset="-122"/>
              </a:rPr>
              <a:t> 查找成功</a:t>
            </a:r>
            <a:endParaRPr lang="en-US" altLang="zh-CN" sz="3200" dirty="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3200" dirty="0">
                <a:latin typeface="SimSun" charset="-122"/>
                <a:ea typeface="SimSun" charset="-122"/>
                <a:cs typeface="SimSun" charset="-122"/>
              </a:rPr>
              <a:t> 查找不成功</a:t>
            </a:r>
          </a:p>
        </p:txBody>
      </p:sp>
    </p:spTree>
    <p:extLst>
      <p:ext uri="{BB962C8B-B14F-4D97-AF65-F5344CB8AC3E}">
        <p14:creationId xmlns:p14="http://schemas.microsoft.com/office/powerpoint/2010/main" val="1014356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type="body" idx="1"/>
          </p:nvPr>
        </p:nvSpPr>
        <p:spPr bwMode="auto">
          <a:xfrm>
            <a:off x="1431636" y="1558644"/>
            <a:ext cx="9499600" cy="4481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charset="2"/>
              <a:buChar char="p"/>
            </a:pPr>
            <a:r>
              <a:rPr lang="zh-CN" altLang="en-US" b="1" dirty="0">
                <a:solidFill>
                  <a:srgbClr val="FF0000"/>
                </a:solidFill>
                <a:latin typeface="SimSun" charset="-122"/>
                <a:ea typeface="SimSun" charset="-122"/>
                <a:cs typeface="SimSun" charset="-122"/>
              </a:rPr>
              <a:t>目的：</a:t>
            </a:r>
            <a:r>
              <a:rPr lang="zh-CN" altLang="en-US" b="1" dirty="0">
                <a:latin typeface="SimSun" charset="-122"/>
                <a:ea typeface="SimSun" charset="-122"/>
                <a:cs typeface="SimSun" charset="-122"/>
              </a:rPr>
              <a:t>在二叉排序树</a:t>
            </a:r>
            <a:r>
              <a:rPr lang="en-US" altLang="zh-CN" b="1" dirty="0">
                <a:latin typeface="SimSun" charset="-122"/>
                <a:ea typeface="SimSun" charset="-122"/>
                <a:cs typeface="SimSun" charset="-122"/>
              </a:rPr>
              <a:t>T</a:t>
            </a:r>
            <a:r>
              <a:rPr lang="zh-CN" altLang="en-US" b="1" dirty="0">
                <a:latin typeface="SimSun" charset="-122"/>
                <a:ea typeface="SimSun" charset="-122"/>
                <a:cs typeface="SimSun" charset="-122"/>
              </a:rPr>
              <a:t>上</a:t>
            </a:r>
            <a:r>
              <a:rPr lang="zh-CN" altLang="en-US" b="1" dirty="0" smtClean="0">
                <a:latin typeface="SimSun" charset="-122"/>
                <a:ea typeface="SimSun" charset="-122"/>
                <a:cs typeface="SimSun" charset="-122"/>
              </a:rPr>
              <a:t>插入</a:t>
            </a:r>
            <a:r>
              <a:rPr lang="en-US" altLang="zh-CN" b="1" dirty="0" smtClean="0">
                <a:latin typeface="SimSun" charset="-122"/>
                <a:ea typeface="SimSun" charset="-122"/>
                <a:cs typeface="SimSun" charset="-122"/>
              </a:rPr>
              <a:t>e</a:t>
            </a:r>
            <a:endParaRPr lang="en-US" altLang="zh-CN" b="1" dirty="0">
              <a:latin typeface="SimSun" charset="-122"/>
              <a:ea typeface="SimSun" charset="-122"/>
              <a:cs typeface="SimSun" charset="-122"/>
            </a:endParaRPr>
          </a:p>
          <a:p>
            <a:pPr eaLnBrk="1" hangingPunct="1">
              <a:buFont typeface="Wingdings" charset="2"/>
              <a:buChar char="p"/>
            </a:pPr>
            <a:endParaRPr lang="en-US" altLang="zh-CN" b="1" dirty="0">
              <a:latin typeface="SimSun" charset="-122"/>
              <a:ea typeface="SimSun" charset="-122"/>
              <a:cs typeface="SimSun" charset="-122"/>
            </a:endParaRPr>
          </a:p>
          <a:p>
            <a:pPr eaLnBrk="1" hangingPunct="1">
              <a:buFont typeface="Wingdings" charset="2"/>
              <a:buChar char="p"/>
            </a:pPr>
            <a:r>
              <a:rPr lang="zh-CN" altLang="en-US" b="1" dirty="0">
                <a:solidFill>
                  <a:srgbClr val="FF0000"/>
                </a:solidFill>
                <a:latin typeface="SimSun" charset="-122"/>
                <a:ea typeface="SimSun" charset="-122"/>
                <a:cs typeface="SimSun" charset="-122"/>
              </a:rPr>
              <a:t>基本思想：</a:t>
            </a:r>
          </a:p>
          <a:p>
            <a:pPr eaLnBrk="1" hangingPunct="1">
              <a:buFontTx/>
              <a:buNone/>
            </a:pPr>
            <a:r>
              <a:rPr lang="zh-CN" altLang="en-US" b="1" dirty="0">
                <a:latin typeface="SimSun" charset="-122"/>
                <a:ea typeface="SimSun" charset="-122"/>
                <a:cs typeface="SimSun" charset="-122"/>
              </a:rPr>
              <a:t>  </a:t>
            </a:r>
            <a:r>
              <a:rPr lang="zh-CN" altLang="en-US" b="0" dirty="0">
                <a:latin typeface="SimSun" charset="-122"/>
                <a:ea typeface="SimSun" charset="-122"/>
                <a:cs typeface="SimSun" charset="-122"/>
              </a:rPr>
              <a:t>若</a:t>
            </a:r>
            <a:r>
              <a:rPr lang="en-US" altLang="zh-CN" b="0" dirty="0">
                <a:latin typeface="SimSun" charset="-122"/>
                <a:ea typeface="SimSun" charset="-122"/>
                <a:cs typeface="SimSun" charset="-122"/>
              </a:rPr>
              <a:t>T</a:t>
            </a:r>
            <a:r>
              <a:rPr lang="zh-CN" altLang="en-US" b="0" dirty="0">
                <a:latin typeface="SimSun" charset="-122"/>
                <a:ea typeface="SimSun" charset="-122"/>
                <a:cs typeface="SimSun" charset="-122"/>
              </a:rPr>
              <a:t>中</a:t>
            </a:r>
            <a:r>
              <a:rPr lang="zh-CN" altLang="en-US" b="0" dirty="0">
                <a:solidFill>
                  <a:srgbClr val="FF0000"/>
                </a:solidFill>
                <a:latin typeface="SimSun" charset="-122"/>
                <a:ea typeface="SimSun" charset="-122"/>
                <a:cs typeface="SimSun" charset="-122"/>
              </a:rPr>
              <a:t>有</a:t>
            </a:r>
            <a:r>
              <a:rPr lang="zh-CN" altLang="en-US" b="0" dirty="0">
                <a:latin typeface="SimSun" charset="-122"/>
                <a:ea typeface="SimSun" charset="-122"/>
                <a:cs typeface="SimSun" charset="-122"/>
              </a:rPr>
              <a:t>关键字值为</a:t>
            </a:r>
            <a:r>
              <a:rPr lang="en-US" altLang="zh-CN" b="0" dirty="0" smtClean="0">
                <a:solidFill>
                  <a:srgbClr val="FF0000"/>
                </a:solidFill>
                <a:latin typeface="SimSun" charset="-122"/>
                <a:ea typeface="SimSun" charset="-122"/>
                <a:cs typeface="SimSun" charset="-122"/>
              </a:rPr>
              <a:t>e</a:t>
            </a:r>
            <a:r>
              <a:rPr lang="zh-CN" altLang="en-US" b="0" dirty="0" smtClean="0">
                <a:latin typeface="SimSun" charset="-122"/>
                <a:ea typeface="SimSun" charset="-122"/>
                <a:cs typeface="SimSun" charset="-122"/>
              </a:rPr>
              <a:t>的</a:t>
            </a:r>
            <a:r>
              <a:rPr lang="zh-CN" altLang="en-US" b="0" dirty="0">
                <a:latin typeface="SimSun" charset="-122"/>
                <a:ea typeface="SimSun" charset="-122"/>
                <a:cs typeface="SimSun" charset="-122"/>
              </a:rPr>
              <a:t>记录，则</a:t>
            </a:r>
            <a:r>
              <a:rPr lang="zh-CN" altLang="en-US" b="0" dirty="0">
                <a:solidFill>
                  <a:srgbClr val="FF0000"/>
                </a:solidFill>
                <a:latin typeface="SimSun" charset="-122"/>
                <a:ea typeface="SimSun" charset="-122"/>
                <a:cs typeface="SimSun" charset="-122"/>
              </a:rPr>
              <a:t>不</a:t>
            </a:r>
            <a:r>
              <a:rPr lang="zh-CN" altLang="en-US" b="0" dirty="0">
                <a:latin typeface="SimSun" charset="-122"/>
                <a:ea typeface="SimSun" charset="-122"/>
                <a:cs typeface="SimSun" charset="-122"/>
              </a:rPr>
              <a:t>再</a:t>
            </a:r>
            <a:r>
              <a:rPr lang="zh-CN" altLang="en-US" b="0" dirty="0">
                <a:solidFill>
                  <a:srgbClr val="FF0000"/>
                </a:solidFill>
                <a:latin typeface="SimSun" charset="-122"/>
                <a:ea typeface="SimSun" charset="-122"/>
                <a:cs typeface="SimSun" charset="-122"/>
              </a:rPr>
              <a:t>插入</a:t>
            </a:r>
            <a:r>
              <a:rPr lang="zh-CN" altLang="en-US" b="0" dirty="0">
                <a:latin typeface="SimSun" charset="-122"/>
                <a:ea typeface="SimSun" charset="-122"/>
                <a:cs typeface="SimSun" charset="-122"/>
              </a:rPr>
              <a:t>，否则，按如下方式插入：</a:t>
            </a:r>
          </a:p>
          <a:p>
            <a:pPr marL="666900" eaLnBrk="1" hangingPunct="1">
              <a:buSzPct val="100000"/>
              <a:buFont typeface="Wingdings" charset="2"/>
              <a:buChar char="Ø"/>
            </a:pPr>
            <a:r>
              <a:rPr lang="zh-CN" altLang="en-US" b="0" dirty="0">
                <a:latin typeface="SimSun" charset="-122"/>
                <a:ea typeface="SimSun" charset="-122"/>
                <a:cs typeface="SimSun" charset="-122"/>
              </a:rPr>
              <a:t>若</a:t>
            </a:r>
            <a:r>
              <a:rPr lang="en-US" altLang="zh-CN" sz="2800" b="0" dirty="0" smtClean="0">
                <a:latin typeface="SimSun" charset="-122"/>
                <a:ea typeface="SimSun" charset="-122"/>
                <a:cs typeface="SimSun" charset="-122"/>
              </a:rPr>
              <a:t>e</a:t>
            </a:r>
            <a:r>
              <a:rPr lang="zh-CN" altLang="en-US" sz="2800" b="0" dirty="0" smtClean="0">
                <a:solidFill>
                  <a:srgbClr val="FF0000"/>
                </a:solidFill>
                <a:latin typeface="SimSun" charset="-122"/>
                <a:ea typeface="SimSun" charset="-122"/>
                <a:cs typeface="SimSun" charset="-122"/>
              </a:rPr>
              <a:t>小</a:t>
            </a:r>
            <a:r>
              <a:rPr lang="zh-CN" altLang="en-US" sz="2800" b="0" dirty="0" smtClean="0">
                <a:latin typeface="SimSun" charset="-122"/>
                <a:ea typeface="SimSun" charset="-122"/>
                <a:cs typeface="SimSun" charset="-122"/>
              </a:rPr>
              <a:t>于</a:t>
            </a:r>
            <a:r>
              <a:rPr lang="en-US" altLang="zh-CN" sz="2800" b="0" dirty="0">
                <a:latin typeface="SimSun" charset="-122"/>
                <a:ea typeface="SimSun" charset="-122"/>
                <a:cs typeface="SimSun" charset="-122"/>
              </a:rPr>
              <a:t>T</a:t>
            </a:r>
            <a:r>
              <a:rPr lang="zh-CN" altLang="en-US" sz="2800" b="0" dirty="0">
                <a:latin typeface="SimSun" charset="-122"/>
                <a:ea typeface="SimSun" charset="-122"/>
                <a:cs typeface="SimSun" charset="-122"/>
              </a:rPr>
              <a:t>的根的关键字值，则将</a:t>
            </a:r>
            <a:r>
              <a:rPr lang="en-US" altLang="zh-CN" sz="2800" b="0" dirty="0">
                <a:latin typeface="SimSun" charset="-122"/>
                <a:ea typeface="SimSun" charset="-122"/>
                <a:cs typeface="SimSun" charset="-122"/>
              </a:rPr>
              <a:t>e</a:t>
            </a:r>
            <a:r>
              <a:rPr lang="zh-CN" altLang="en-US" sz="2800" b="0" dirty="0">
                <a:solidFill>
                  <a:srgbClr val="FF0000"/>
                </a:solidFill>
                <a:latin typeface="SimSun" charset="-122"/>
                <a:ea typeface="SimSun" charset="-122"/>
                <a:cs typeface="SimSun" charset="-122"/>
              </a:rPr>
              <a:t>插入到</a:t>
            </a:r>
            <a:r>
              <a:rPr lang="en-US" altLang="zh-CN" sz="2800" b="0" dirty="0">
                <a:solidFill>
                  <a:srgbClr val="FF0000"/>
                </a:solidFill>
                <a:latin typeface="SimSun" charset="-122"/>
                <a:ea typeface="SimSun" charset="-122"/>
                <a:cs typeface="SimSun" charset="-122"/>
              </a:rPr>
              <a:t>T</a:t>
            </a:r>
            <a:r>
              <a:rPr lang="zh-CN" altLang="en-US" sz="2800" b="0" dirty="0">
                <a:solidFill>
                  <a:srgbClr val="FF0000"/>
                </a:solidFill>
                <a:latin typeface="SimSun" charset="-122"/>
                <a:ea typeface="SimSun" charset="-122"/>
                <a:cs typeface="SimSun" charset="-122"/>
              </a:rPr>
              <a:t>的左子树</a:t>
            </a:r>
          </a:p>
          <a:p>
            <a:pPr marL="666900" eaLnBrk="1" hangingPunct="1">
              <a:buSzPct val="100000"/>
              <a:buFont typeface="Wingdings" charset="2"/>
              <a:buChar char="Ø"/>
            </a:pPr>
            <a:r>
              <a:rPr lang="zh-CN" altLang="en-US" sz="2800" b="0" dirty="0">
                <a:latin typeface="SimSun" charset="-122"/>
                <a:ea typeface="SimSun" charset="-122"/>
                <a:cs typeface="SimSun" charset="-122"/>
              </a:rPr>
              <a:t>否则，将</a:t>
            </a:r>
            <a:r>
              <a:rPr lang="en-US" altLang="zh-CN" sz="2800" b="0" dirty="0">
                <a:latin typeface="SimSun" charset="-122"/>
                <a:ea typeface="SimSun" charset="-122"/>
                <a:cs typeface="SimSun" charset="-122"/>
              </a:rPr>
              <a:t>e</a:t>
            </a:r>
            <a:r>
              <a:rPr lang="zh-CN" altLang="en-US" sz="2800" b="0" dirty="0">
                <a:solidFill>
                  <a:srgbClr val="FF0000"/>
                </a:solidFill>
                <a:latin typeface="SimSun" charset="-122"/>
                <a:ea typeface="SimSun" charset="-122"/>
                <a:cs typeface="SimSun" charset="-122"/>
              </a:rPr>
              <a:t>插入到</a:t>
            </a:r>
            <a:r>
              <a:rPr lang="en-US" altLang="zh-CN" sz="2800" b="0" dirty="0">
                <a:solidFill>
                  <a:srgbClr val="FF0000"/>
                </a:solidFill>
                <a:latin typeface="SimSun" charset="-122"/>
                <a:ea typeface="SimSun" charset="-122"/>
                <a:cs typeface="SimSun" charset="-122"/>
              </a:rPr>
              <a:t>T</a:t>
            </a:r>
            <a:r>
              <a:rPr lang="zh-CN" altLang="en-US" sz="2800" b="0" dirty="0">
                <a:solidFill>
                  <a:srgbClr val="FF0000"/>
                </a:solidFill>
                <a:latin typeface="SimSun" charset="-122"/>
                <a:ea typeface="SimSun" charset="-122"/>
                <a:cs typeface="SimSun" charset="-122"/>
              </a:rPr>
              <a:t>的右子树</a:t>
            </a:r>
            <a:endParaRPr lang="en-US" altLang="zh-CN" sz="2800" b="0" dirty="0">
              <a:solidFill>
                <a:srgbClr val="FF0000"/>
              </a:solidFill>
              <a:latin typeface="SimSun" charset="-122"/>
              <a:ea typeface="SimSun" charset="-122"/>
              <a:cs typeface="SimSun" charset="-122"/>
            </a:endParaRPr>
          </a:p>
        </p:txBody>
      </p:sp>
      <p:sp>
        <p:nvSpPr>
          <p:cNvPr id="8"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二叉排序树插入操作</a:t>
            </a:r>
          </a:p>
        </p:txBody>
      </p:sp>
    </p:spTree>
    <p:extLst>
      <p:ext uri="{BB962C8B-B14F-4D97-AF65-F5344CB8AC3E}">
        <p14:creationId xmlns:p14="http://schemas.microsoft.com/office/powerpoint/2010/main" val="325340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left)">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3">
                                            <p:txEl>
                                              <p:pRg st="2" end="2"/>
                                            </p:txEl>
                                          </p:spTgt>
                                        </p:tgtEl>
                                        <p:attrNameLst>
                                          <p:attrName>style.visibility</p:attrName>
                                        </p:attrNameLst>
                                      </p:cBhvr>
                                      <p:to>
                                        <p:strVal val="visible"/>
                                      </p:to>
                                    </p:set>
                                    <p:animEffect transition="in" filter="wipe(left)">
                                      <p:cBhvr>
                                        <p:cTn id="12" dur="500"/>
                                        <p:tgtEl>
                                          <p:spTgt spid="1280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3">
                                            <p:txEl>
                                              <p:pRg st="3" end="3"/>
                                            </p:txEl>
                                          </p:spTgt>
                                        </p:tgtEl>
                                        <p:attrNameLst>
                                          <p:attrName>style.visibility</p:attrName>
                                        </p:attrNameLst>
                                      </p:cBhvr>
                                      <p:to>
                                        <p:strVal val="visible"/>
                                      </p:to>
                                    </p:set>
                                    <p:animEffect transition="in" filter="wipe(left)">
                                      <p:cBhvr>
                                        <p:cTn id="17" dur="500"/>
                                        <p:tgtEl>
                                          <p:spTgt spid="1280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003">
                                            <p:txEl>
                                              <p:pRg st="4" end="4"/>
                                            </p:txEl>
                                          </p:spTgt>
                                        </p:tgtEl>
                                        <p:attrNameLst>
                                          <p:attrName>style.visibility</p:attrName>
                                        </p:attrNameLst>
                                      </p:cBhvr>
                                      <p:to>
                                        <p:strVal val="visible"/>
                                      </p:to>
                                    </p:set>
                                    <p:animEffect transition="in" filter="wipe(left)">
                                      <p:cBhvr>
                                        <p:cTn id="22" dur="500"/>
                                        <p:tgtEl>
                                          <p:spTgt spid="1280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animEffect transition="in" filter="wipe(left)">
                                      <p:cBhvr>
                                        <p:cTn id="27" dur="500"/>
                                        <p:tgtEl>
                                          <p:spTgt spid="1280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二叉排序树插入操作</a:t>
            </a:r>
          </a:p>
        </p:txBody>
      </p:sp>
      <p:sp>
        <p:nvSpPr>
          <p:cNvPr id="72" name="Rectangle 2"/>
          <p:cNvSpPr>
            <a:spLocks noGrp="1" noChangeArrowheads="1"/>
          </p:cNvSpPr>
          <p:nvPr>
            <p:ph type="title"/>
          </p:nvPr>
        </p:nvSpPr>
        <p:spPr bwMode="auto">
          <a:xfrm>
            <a:off x="662383" y="1108636"/>
            <a:ext cx="10984153"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2800" b="1" dirty="0">
                <a:solidFill>
                  <a:schemeClr val="tx1"/>
                </a:solidFill>
                <a:latin typeface="SimSun" charset="-122"/>
                <a:ea typeface="SimSun" charset="-122"/>
                <a:cs typeface="SimSun" charset="-122"/>
              </a:rPr>
              <a:t>例</a:t>
            </a:r>
            <a:r>
              <a:rPr lang="zh-CN" altLang="en-US" sz="2800" dirty="0">
                <a:solidFill>
                  <a:schemeClr val="tx1"/>
                </a:solidFill>
                <a:latin typeface="SimSun" charset="-122"/>
                <a:ea typeface="SimSun" charset="-122"/>
                <a:cs typeface="SimSun" charset="-122"/>
              </a:rPr>
              <a:t>：</a:t>
            </a:r>
            <a:r>
              <a:rPr lang="zh-CN" altLang="en-US" sz="2800" b="1" dirty="0">
                <a:solidFill>
                  <a:schemeClr val="tx1"/>
                </a:solidFill>
                <a:latin typeface="SimSun" charset="-122"/>
                <a:ea typeface="SimSun" charset="-122"/>
                <a:cs typeface="SimSun" charset="-122"/>
              </a:rPr>
              <a:t>在如下所示的二叉排序中插入关键字值为</a:t>
            </a:r>
            <a:r>
              <a:rPr lang="en-US" altLang="zh-CN" sz="2800" b="1" dirty="0">
                <a:solidFill>
                  <a:schemeClr val="tx1"/>
                </a:solidFill>
                <a:latin typeface="SimSun" charset="-122"/>
                <a:ea typeface="SimSun" charset="-122"/>
                <a:cs typeface="SimSun" charset="-122"/>
              </a:rPr>
              <a:t>55</a:t>
            </a:r>
            <a:r>
              <a:rPr lang="zh-CN" altLang="en-US" sz="2800" b="1" dirty="0">
                <a:solidFill>
                  <a:schemeClr val="tx1"/>
                </a:solidFill>
                <a:latin typeface="SimSun" charset="-122"/>
                <a:ea typeface="SimSun" charset="-122"/>
                <a:cs typeface="SimSun" charset="-122"/>
              </a:rPr>
              <a:t>，</a:t>
            </a:r>
            <a:r>
              <a:rPr lang="en-US" altLang="zh-CN" sz="2800" b="1" dirty="0">
                <a:solidFill>
                  <a:schemeClr val="tx1"/>
                </a:solidFill>
                <a:latin typeface="SimSun" charset="-122"/>
                <a:ea typeface="SimSun" charset="-122"/>
                <a:cs typeface="SimSun" charset="-122"/>
              </a:rPr>
              <a:t>90</a:t>
            </a:r>
            <a:r>
              <a:rPr lang="zh-CN" altLang="en-US" sz="2800" b="1" dirty="0">
                <a:solidFill>
                  <a:schemeClr val="tx1"/>
                </a:solidFill>
                <a:latin typeface="SimSun" charset="-122"/>
                <a:ea typeface="SimSun" charset="-122"/>
                <a:cs typeface="SimSun" charset="-122"/>
              </a:rPr>
              <a:t>，</a:t>
            </a:r>
            <a:r>
              <a:rPr lang="en-US" altLang="zh-CN" sz="2800" b="1" dirty="0">
                <a:solidFill>
                  <a:schemeClr val="tx1"/>
                </a:solidFill>
                <a:latin typeface="SimSun" charset="-122"/>
                <a:ea typeface="SimSun" charset="-122"/>
                <a:cs typeface="SimSun" charset="-122"/>
              </a:rPr>
              <a:t>45</a:t>
            </a:r>
            <a:r>
              <a:rPr lang="zh-CN" altLang="en-US" sz="2800" b="1" dirty="0" smtClean="0">
                <a:solidFill>
                  <a:schemeClr val="tx1"/>
                </a:solidFill>
                <a:latin typeface="SimSun" charset="-122"/>
                <a:ea typeface="SimSun" charset="-122"/>
                <a:cs typeface="SimSun" charset="-122"/>
              </a:rPr>
              <a:t>的</a:t>
            </a:r>
            <a:r>
              <a:rPr lang="en-US" altLang="zh-CN" sz="2800" b="1" dirty="0" smtClean="0">
                <a:solidFill>
                  <a:schemeClr val="tx1"/>
                </a:solidFill>
                <a:latin typeface="SimSun" charset="-122"/>
                <a:ea typeface="SimSun" charset="-122"/>
                <a:cs typeface="SimSun" charset="-122"/>
              </a:rPr>
              <a:t>3</a:t>
            </a:r>
            <a:r>
              <a:rPr lang="zh-CN" altLang="en-US" sz="2800" b="1" dirty="0" smtClean="0">
                <a:solidFill>
                  <a:schemeClr val="tx1"/>
                </a:solidFill>
                <a:latin typeface="SimSun" charset="-122"/>
                <a:ea typeface="SimSun" charset="-122"/>
                <a:cs typeface="SimSun" charset="-122"/>
              </a:rPr>
              <a:t>个</a:t>
            </a:r>
            <a:r>
              <a:rPr lang="zh-CN" altLang="en-US" sz="2800" b="1" dirty="0">
                <a:solidFill>
                  <a:schemeClr val="tx1"/>
                </a:solidFill>
                <a:latin typeface="SimSun" charset="-122"/>
                <a:ea typeface="SimSun" charset="-122"/>
                <a:cs typeface="SimSun" charset="-122"/>
              </a:rPr>
              <a:t>记录</a:t>
            </a:r>
          </a:p>
        </p:txBody>
      </p:sp>
      <p:grpSp>
        <p:nvGrpSpPr>
          <p:cNvPr id="89" name="Group 27"/>
          <p:cNvGrpSpPr>
            <a:grpSpLocks/>
          </p:cNvGrpSpPr>
          <p:nvPr/>
        </p:nvGrpSpPr>
        <p:grpSpPr bwMode="auto">
          <a:xfrm>
            <a:off x="4842164" y="4691347"/>
            <a:ext cx="990600" cy="990600"/>
            <a:chOff x="2496" y="2736"/>
            <a:chExt cx="624" cy="624"/>
          </a:xfrm>
        </p:grpSpPr>
        <p:sp>
          <p:nvSpPr>
            <p:cNvPr id="90" name="Line 26"/>
            <p:cNvSpPr>
              <a:spLocks noChangeShapeType="1"/>
            </p:cNvSpPr>
            <p:nvPr/>
          </p:nvSpPr>
          <p:spPr bwMode="auto">
            <a:xfrm flipH="1">
              <a:off x="2640" y="2736"/>
              <a:ext cx="48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1" name="Oval 24"/>
            <p:cNvSpPr>
              <a:spLocks noChangeArrowheads="1"/>
            </p:cNvSpPr>
            <p:nvPr/>
          </p:nvSpPr>
          <p:spPr bwMode="auto">
            <a:xfrm>
              <a:off x="2496" y="3024"/>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55</a:t>
              </a:r>
            </a:p>
          </p:txBody>
        </p:sp>
      </p:grpSp>
      <p:grpSp>
        <p:nvGrpSpPr>
          <p:cNvPr id="92" name="Group 29"/>
          <p:cNvGrpSpPr>
            <a:grpSpLocks/>
          </p:cNvGrpSpPr>
          <p:nvPr/>
        </p:nvGrpSpPr>
        <p:grpSpPr bwMode="auto">
          <a:xfrm>
            <a:off x="6670964" y="4996147"/>
            <a:ext cx="936625" cy="914400"/>
            <a:chOff x="3648" y="3024"/>
            <a:chExt cx="590" cy="576"/>
          </a:xfrm>
        </p:grpSpPr>
        <p:sp>
          <p:nvSpPr>
            <p:cNvPr id="93" name="Line 28"/>
            <p:cNvSpPr>
              <a:spLocks noChangeShapeType="1"/>
            </p:cNvSpPr>
            <p:nvPr/>
          </p:nvSpPr>
          <p:spPr bwMode="auto">
            <a:xfrm>
              <a:off x="3648" y="3024"/>
              <a:ext cx="43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4" name="Oval 25"/>
            <p:cNvSpPr>
              <a:spLocks noChangeArrowheads="1"/>
            </p:cNvSpPr>
            <p:nvPr/>
          </p:nvSpPr>
          <p:spPr bwMode="auto">
            <a:xfrm>
              <a:off x="3888" y="3264"/>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90</a:t>
              </a:r>
            </a:p>
          </p:txBody>
        </p:sp>
      </p:grpSp>
      <p:grpSp>
        <p:nvGrpSpPr>
          <p:cNvPr id="96" name="Group 30"/>
          <p:cNvGrpSpPr>
            <a:grpSpLocks/>
          </p:cNvGrpSpPr>
          <p:nvPr/>
        </p:nvGrpSpPr>
        <p:grpSpPr bwMode="auto">
          <a:xfrm>
            <a:off x="3318164" y="1948147"/>
            <a:ext cx="3654425" cy="4052888"/>
            <a:chOff x="1488" y="1056"/>
            <a:chExt cx="2302" cy="2553"/>
          </a:xfrm>
        </p:grpSpPr>
        <p:sp>
          <p:nvSpPr>
            <p:cNvPr id="97" name="Freeform 5"/>
            <p:cNvSpPr>
              <a:spLocks/>
            </p:cNvSpPr>
            <p:nvPr/>
          </p:nvSpPr>
          <p:spPr bwMode="auto">
            <a:xfrm>
              <a:off x="2672" y="1242"/>
              <a:ext cx="957" cy="2217"/>
            </a:xfrm>
            <a:custGeom>
              <a:avLst/>
              <a:gdLst>
                <a:gd name="T0" fmla="*/ 0 w 1200"/>
                <a:gd name="T1" fmla="*/ 0 h 2832"/>
                <a:gd name="T2" fmla="*/ 214 w 1200"/>
                <a:gd name="T3" fmla="*/ 180 h 2832"/>
                <a:gd name="T4" fmla="*/ 447 w 1200"/>
                <a:gd name="T5" fmla="*/ 414 h 2832"/>
                <a:gd name="T6" fmla="*/ 214 w 1200"/>
                <a:gd name="T7" fmla="*/ 721 h 2832"/>
                <a:gd name="T8" fmla="*/ 485 w 1200"/>
                <a:gd name="T9" fmla="*/ 865 h 2832"/>
                <a:gd name="T10" fmla="*/ 272 w 1200"/>
                <a:gd name="T11" fmla="*/ 1064 h 2832"/>
                <a:gd name="T12" fmla="*/ 0 60000 65536"/>
                <a:gd name="T13" fmla="*/ 0 60000 65536"/>
                <a:gd name="T14" fmla="*/ 0 60000 65536"/>
                <a:gd name="T15" fmla="*/ 0 60000 65536"/>
                <a:gd name="T16" fmla="*/ 0 60000 65536"/>
                <a:gd name="T17" fmla="*/ 0 60000 65536"/>
                <a:gd name="T18" fmla="*/ 0 w 1200"/>
                <a:gd name="T19" fmla="*/ 0 h 2832"/>
                <a:gd name="T20" fmla="*/ 1200 w 1200"/>
                <a:gd name="T21" fmla="*/ 2832 h 2832"/>
              </a:gdLst>
              <a:ahLst/>
              <a:cxnLst>
                <a:cxn ang="T12">
                  <a:pos x="T0" y="T1"/>
                </a:cxn>
                <a:cxn ang="T13">
                  <a:pos x="T2" y="T3"/>
                </a:cxn>
                <a:cxn ang="T14">
                  <a:pos x="T4" y="T5"/>
                </a:cxn>
                <a:cxn ang="T15">
                  <a:pos x="T6" y="T7"/>
                </a:cxn>
                <a:cxn ang="T16">
                  <a:pos x="T8" y="T9"/>
                </a:cxn>
                <a:cxn ang="T17">
                  <a:pos x="T10" y="T11"/>
                </a:cxn>
              </a:cxnLst>
              <a:rect l="T18" t="T19" r="T20" b="T21"/>
              <a:pathLst>
                <a:path w="1200" h="2832">
                  <a:moveTo>
                    <a:pt x="0" y="0"/>
                  </a:moveTo>
                  <a:lnTo>
                    <a:pt x="528" y="480"/>
                  </a:lnTo>
                  <a:lnTo>
                    <a:pt x="1104" y="1104"/>
                  </a:lnTo>
                  <a:lnTo>
                    <a:pt x="528" y="1920"/>
                  </a:lnTo>
                  <a:lnTo>
                    <a:pt x="1200" y="2304"/>
                  </a:lnTo>
                  <a:lnTo>
                    <a:pt x="672" y="283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8" name="Freeform 6"/>
            <p:cNvSpPr>
              <a:spLocks/>
            </p:cNvSpPr>
            <p:nvPr/>
          </p:nvSpPr>
          <p:spPr bwMode="auto">
            <a:xfrm>
              <a:off x="2327" y="1656"/>
              <a:ext cx="383" cy="1089"/>
            </a:xfrm>
            <a:custGeom>
              <a:avLst/>
              <a:gdLst>
                <a:gd name="T0" fmla="*/ 0 w 480"/>
                <a:gd name="T1" fmla="*/ 0 h 1392"/>
                <a:gd name="T2" fmla="*/ 195 w 480"/>
                <a:gd name="T3" fmla="*/ 252 h 1392"/>
                <a:gd name="T4" fmla="*/ 0 w 480"/>
                <a:gd name="T5" fmla="*/ 522 h 1392"/>
                <a:gd name="T6" fmla="*/ 0 60000 65536"/>
                <a:gd name="T7" fmla="*/ 0 60000 65536"/>
                <a:gd name="T8" fmla="*/ 0 60000 65536"/>
                <a:gd name="T9" fmla="*/ 0 w 480"/>
                <a:gd name="T10" fmla="*/ 0 h 1392"/>
                <a:gd name="T11" fmla="*/ 480 w 480"/>
                <a:gd name="T12" fmla="*/ 1392 h 1392"/>
              </a:gdLst>
              <a:ahLst/>
              <a:cxnLst>
                <a:cxn ang="T6">
                  <a:pos x="T0" y="T1"/>
                </a:cxn>
                <a:cxn ang="T7">
                  <a:pos x="T2" y="T3"/>
                </a:cxn>
                <a:cxn ang="T8">
                  <a:pos x="T4" y="T5"/>
                </a:cxn>
              </a:cxnLst>
              <a:rect l="T9" t="T10" r="T11" b="T12"/>
              <a:pathLst>
                <a:path w="480" h="1392">
                  <a:moveTo>
                    <a:pt x="0" y="0"/>
                  </a:moveTo>
                  <a:lnTo>
                    <a:pt x="480" y="672"/>
                  </a:lnTo>
                  <a:lnTo>
                    <a:pt x="0" y="13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9" name="Line 7"/>
            <p:cNvSpPr>
              <a:spLocks noChangeShapeType="1"/>
            </p:cNvSpPr>
            <p:nvPr/>
          </p:nvSpPr>
          <p:spPr bwMode="auto">
            <a:xfrm flipH="1">
              <a:off x="1638" y="1205"/>
              <a:ext cx="995" cy="15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0" name="Oval 8"/>
            <p:cNvSpPr>
              <a:spLocks noChangeArrowheads="1"/>
            </p:cNvSpPr>
            <p:nvPr/>
          </p:nvSpPr>
          <p:spPr bwMode="auto">
            <a:xfrm>
              <a:off x="2483" y="1056"/>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dirty="0"/>
                <a:t>45</a:t>
              </a:r>
            </a:p>
          </p:txBody>
        </p:sp>
        <p:sp>
          <p:nvSpPr>
            <p:cNvPr id="101" name="Oval 9"/>
            <p:cNvSpPr>
              <a:spLocks noChangeArrowheads="1"/>
            </p:cNvSpPr>
            <p:nvPr/>
          </p:nvSpPr>
          <p:spPr bwMode="auto">
            <a:xfrm>
              <a:off x="3365" y="1958"/>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99</a:t>
              </a:r>
            </a:p>
          </p:txBody>
        </p:sp>
        <p:sp>
          <p:nvSpPr>
            <p:cNvPr id="102" name="Oval 10"/>
            <p:cNvSpPr>
              <a:spLocks noChangeArrowheads="1"/>
            </p:cNvSpPr>
            <p:nvPr/>
          </p:nvSpPr>
          <p:spPr bwMode="auto">
            <a:xfrm>
              <a:off x="2904" y="1469"/>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53</a:t>
              </a:r>
            </a:p>
          </p:txBody>
        </p:sp>
        <p:sp>
          <p:nvSpPr>
            <p:cNvPr id="103" name="Oval 11"/>
            <p:cNvSpPr>
              <a:spLocks noChangeArrowheads="1"/>
            </p:cNvSpPr>
            <p:nvPr/>
          </p:nvSpPr>
          <p:spPr bwMode="auto">
            <a:xfrm>
              <a:off x="2139" y="1507"/>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12</a:t>
              </a:r>
            </a:p>
          </p:txBody>
        </p:sp>
        <p:sp>
          <p:nvSpPr>
            <p:cNvPr id="104" name="Oval 12"/>
            <p:cNvSpPr>
              <a:spLocks noChangeArrowheads="1"/>
            </p:cNvSpPr>
            <p:nvPr/>
          </p:nvSpPr>
          <p:spPr bwMode="auto">
            <a:xfrm>
              <a:off x="1832" y="1996"/>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  5</a:t>
              </a:r>
            </a:p>
          </p:txBody>
        </p:sp>
        <p:sp>
          <p:nvSpPr>
            <p:cNvPr id="105" name="Oval 13"/>
            <p:cNvSpPr>
              <a:spLocks noChangeArrowheads="1"/>
            </p:cNvSpPr>
            <p:nvPr/>
          </p:nvSpPr>
          <p:spPr bwMode="auto">
            <a:xfrm>
              <a:off x="3440" y="2860"/>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85</a:t>
              </a:r>
            </a:p>
          </p:txBody>
        </p:sp>
        <p:sp>
          <p:nvSpPr>
            <p:cNvPr id="106" name="Oval 14"/>
            <p:cNvSpPr>
              <a:spLocks noChangeArrowheads="1"/>
            </p:cNvSpPr>
            <p:nvPr/>
          </p:nvSpPr>
          <p:spPr bwMode="auto">
            <a:xfrm>
              <a:off x="2942" y="2559"/>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66</a:t>
              </a:r>
            </a:p>
          </p:txBody>
        </p:sp>
        <p:sp>
          <p:nvSpPr>
            <p:cNvPr id="107" name="Oval 15"/>
            <p:cNvSpPr>
              <a:spLocks noChangeArrowheads="1"/>
            </p:cNvSpPr>
            <p:nvPr/>
          </p:nvSpPr>
          <p:spPr bwMode="auto">
            <a:xfrm>
              <a:off x="2139" y="2559"/>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29</a:t>
              </a:r>
            </a:p>
          </p:txBody>
        </p:sp>
        <p:sp>
          <p:nvSpPr>
            <p:cNvPr id="108" name="Oval 16"/>
            <p:cNvSpPr>
              <a:spLocks noChangeArrowheads="1"/>
            </p:cNvSpPr>
            <p:nvPr/>
          </p:nvSpPr>
          <p:spPr bwMode="auto">
            <a:xfrm>
              <a:off x="2522" y="2034"/>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39</a:t>
              </a:r>
            </a:p>
          </p:txBody>
        </p:sp>
        <p:sp>
          <p:nvSpPr>
            <p:cNvPr id="109" name="Line 17"/>
            <p:cNvSpPr>
              <a:spLocks noChangeShapeType="1"/>
            </p:cNvSpPr>
            <p:nvPr/>
          </p:nvSpPr>
          <p:spPr bwMode="auto">
            <a:xfrm>
              <a:off x="2672" y="2181"/>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0" name="Oval 19"/>
            <p:cNvSpPr>
              <a:spLocks noChangeArrowheads="1"/>
            </p:cNvSpPr>
            <p:nvPr/>
          </p:nvSpPr>
          <p:spPr bwMode="auto">
            <a:xfrm>
              <a:off x="1488" y="2521"/>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  1</a:t>
              </a:r>
            </a:p>
          </p:txBody>
        </p:sp>
        <p:sp>
          <p:nvSpPr>
            <p:cNvPr id="111" name="Oval 20"/>
            <p:cNvSpPr>
              <a:spLocks noChangeArrowheads="1"/>
            </p:cNvSpPr>
            <p:nvPr/>
          </p:nvSpPr>
          <p:spPr bwMode="auto">
            <a:xfrm>
              <a:off x="3019" y="3273"/>
              <a:ext cx="350"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75</a:t>
              </a:r>
            </a:p>
          </p:txBody>
        </p:sp>
      </p:grpSp>
      <p:sp>
        <p:nvSpPr>
          <p:cNvPr id="114" name="AutoShape 35"/>
          <p:cNvSpPr>
            <a:spLocks noChangeArrowheads="1"/>
          </p:cNvSpPr>
          <p:nvPr/>
        </p:nvSpPr>
        <p:spPr bwMode="auto">
          <a:xfrm rot="20470309">
            <a:off x="6061364" y="2176747"/>
            <a:ext cx="1493838" cy="688975"/>
          </a:xfrm>
          <a:prstGeom prst="leftArrow">
            <a:avLst>
              <a:gd name="adj1" fmla="val 50000"/>
              <a:gd name="adj2" fmla="val 54205"/>
            </a:avLst>
          </a:prstGeom>
          <a:solidFill>
            <a:srgbClr val="0000FF"/>
          </a:solidFill>
          <a:ln w="28575">
            <a:solidFill>
              <a:srgbClr val="0000FF"/>
            </a:solidFill>
            <a:miter lim="800000"/>
            <a:headEnd/>
            <a:tailEnd/>
          </a:ln>
        </p:spPr>
        <p:txBody>
          <a:bodyPr vert="eaVert" lIns="0" tIns="0" rIns="0" bIns="0"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fontAlgn="t" hangingPunct="1">
              <a:spcBef>
                <a:spcPct val="50000"/>
              </a:spcBef>
            </a:pPr>
            <a:r>
              <a:rPr lang="en-US" altLang="zh-CN" sz="2800"/>
              <a:t> </a:t>
            </a:r>
            <a:r>
              <a:rPr lang="en-US" altLang="zh-CN" sz="2800">
                <a:solidFill>
                  <a:schemeClr val="bg1"/>
                </a:solidFill>
              </a:rPr>
              <a:t>55</a:t>
            </a:r>
            <a:r>
              <a:rPr lang="en-US" altLang="zh-CN" sz="2800"/>
              <a:t> </a:t>
            </a:r>
          </a:p>
        </p:txBody>
      </p:sp>
      <p:sp>
        <p:nvSpPr>
          <p:cNvPr id="115" name="AutoShape 36"/>
          <p:cNvSpPr>
            <a:spLocks noChangeArrowheads="1"/>
          </p:cNvSpPr>
          <p:nvPr/>
        </p:nvSpPr>
        <p:spPr bwMode="auto">
          <a:xfrm rot="20470309">
            <a:off x="6823364" y="2938747"/>
            <a:ext cx="1493838" cy="688975"/>
          </a:xfrm>
          <a:prstGeom prst="leftArrow">
            <a:avLst>
              <a:gd name="adj1" fmla="val 50000"/>
              <a:gd name="adj2" fmla="val 54205"/>
            </a:avLst>
          </a:prstGeom>
          <a:solidFill>
            <a:srgbClr val="0000FF"/>
          </a:solidFill>
          <a:ln w="28575">
            <a:solidFill>
              <a:srgbClr val="0000FF"/>
            </a:solidFill>
            <a:miter lim="800000"/>
            <a:headEnd/>
            <a:tailEnd/>
          </a:ln>
        </p:spPr>
        <p:txBody>
          <a:bodyPr vert="eaVert" lIns="0" tIns="0" rIns="0" bIns="0"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fontAlgn="t" hangingPunct="1">
              <a:spcBef>
                <a:spcPct val="50000"/>
              </a:spcBef>
            </a:pPr>
            <a:r>
              <a:rPr lang="en-US" altLang="zh-CN" sz="2800"/>
              <a:t> </a:t>
            </a:r>
            <a:r>
              <a:rPr lang="en-US" altLang="zh-CN" sz="2800">
                <a:solidFill>
                  <a:schemeClr val="bg1"/>
                </a:solidFill>
              </a:rPr>
              <a:t>55</a:t>
            </a:r>
            <a:r>
              <a:rPr lang="en-US" altLang="zh-CN" sz="2800"/>
              <a:t> </a:t>
            </a:r>
          </a:p>
        </p:txBody>
      </p:sp>
      <p:sp>
        <p:nvSpPr>
          <p:cNvPr id="116" name="Text Box 38"/>
          <p:cNvSpPr txBox="1">
            <a:spLocks noChangeArrowheads="1"/>
          </p:cNvSpPr>
          <p:nvPr/>
        </p:nvSpPr>
        <p:spPr bwMode="auto">
          <a:xfrm rot="20591195">
            <a:off x="5527964" y="1677987"/>
            <a:ext cx="473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50000"/>
              </a:spcBef>
            </a:pPr>
            <a:r>
              <a:rPr lang="en-US" altLang="zh-CN" sz="4000">
                <a:solidFill>
                  <a:schemeClr val="bg1"/>
                </a:solidFill>
              </a:rPr>
              <a:t>&lt;</a:t>
            </a:r>
          </a:p>
        </p:txBody>
      </p:sp>
      <p:sp>
        <p:nvSpPr>
          <p:cNvPr id="117" name="Text Box 39"/>
          <p:cNvSpPr txBox="1">
            <a:spLocks noChangeArrowheads="1"/>
          </p:cNvSpPr>
          <p:nvPr/>
        </p:nvSpPr>
        <p:spPr bwMode="auto">
          <a:xfrm rot="20591195">
            <a:off x="6033380" y="2364358"/>
            <a:ext cx="473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50000"/>
              </a:spcBef>
            </a:pPr>
            <a:r>
              <a:rPr lang="en-US" altLang="zh-CN" sz="4000">
                <a:solidFill>
                  <a:schemeClr val="bg1"/>
                </a:solidFill>
              </a:rPr>
              <a:t>&lt;</a:t>
            </a:r>
          </a:p>
        </p:txBody>
      </p:sp>
      <p:sp>
        <p:nvSpPr>
          <p:cNvPr id="118" name="Text Box 40"/>
          <p:cNvSpPr txBox="1">
            <a:spLocks noChangeArrowheads="1"/>
          </p:cNvSpPr>
          <p:nvPr/>
        </p:nvSpPr>
        <p:spPr bwMode="auto">
          <a:xfrm rot="20591195">
            <a:off x="6815426" y="3109438"/>
            <a:ext cx="473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50000"/>
              </a:spcBef>
            </a:pPr>
            <a:r>
              <a:rPr lang="en-US" altLang="zh-CN" sz="4000">
                <a:solidFill>
                  <a:schemeClr val="bg1"/>
                </a:solidFill>
              </a:rPr>
              <a:t>&gt;</a:t>
            </a:r>
          </a:p>
        </p:txBody>
      </p:sp>
      <p:sp>
        <p:nvSpPr>
          <p:cNvPr id="119" name="AutoShape 41"/>
          <p:cNvSpPr>
            <a:spLocks noChangeArrowheads="1"/>
          </p:cNvSpPr>
          <p:nvPr/>
        </p:nvSpPr>
        <p:spPr bwMode="auto">
          <a:xfrm rot="21231896">
            <a:off x="5451764" y="3014947"/>
            <a:ext cx="720725" cy="1336675"/>
          </a:xfrm>
          <a:prstGeom prst="downArrow">
            <a:avLst>
              <a:gd name="adj1" fmla="val 50000"/>
              <a:gd name="adj2" fmla="val 46366"/>
            </a:avLst>
          </a:prstGeom>
          <a:solidFill>
            <a:srgbClr val="0000FF"/>
          </a:solidFill>
          <a:ln w="9525">
            <a:solidFill>
              <a:srgbClr val="0000FF"/>
            </a:solidFill>
            <a:miter lim="800000"/>
            <a:headEnd/>
            <a:tailEnd/>
          </a:ln>
        </p:spPr>
        <p:txBody>
          <a:bodyPr lIns="0" tIns="0" rIns="0" bIns="0">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50000"/>
              </a:spcBef>
            </a:pPr>
            <a:endParaRPr lang="en-US" altLang="zh-CN" sz="1000"/>
          </a:p>
          <a:p>
            <a:pPr eaLnBrk="1" hangingPunct="1">
              <a:spcBef>
                <a:spcPct val="50000"/>
              </a:spcBef>
            </a:pPr>
            <a:r>
              <a:rPr lang="en-US" altLang="zh-CN" sz="2800">
                <a:solidFill>
                  <a:schemeClr val="bg1"/>
                </a:solidFill>
              </a:rPr>
              <a:t>55</a:t>
            </a:r>
          </a:p>
          <a:p>
            <a:pPr eaLnBrk="1" hangingPunct="1">
              <a:spcBef>
                <a:spcPct val="50000"/>
              </a:spcBef>
            </a:pPr>
            <a:endParaRPr lang="en-US" altLang="zh-CN" sz="1600"/>
          </a:p>
        </p:txBody>
      </p:sp>
      <p:sp>
        <p:nvSpPr>
          <p:cNvPr id="120" name="Text Box 44"/>
          <p:cNvSpPr txBox="1">
            <a:spLocks noChangeArrowheads="1"/>
          </p:cNvSpPr>
          <p:nvPr/>
        </p:nvSpPr>
        <p:spPr bwMode="auto">
          <a:xfrm rot="4328978">
            <a:off x="5604164" y="3700747"/>
            <a:ext cx="473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50000"/>
              </a:spcBef>
            </a:pPr>
            <a:r>
              <a:rPr lang="en-US" altLang="zh-CN" sz="4000">
                <a:solidFill>
                  <a:schemeClr val="bg1"/>
                </a:solidFill>
              </a:rPr>
              <a:t>&lt;</a:t>
            </a:r>
          </a:p>
        </p:txBody>
      </p:sp>
      <p:sp>
        <p:nvSpPr>
          <p:cNvPr id="121" name="Freeform 46"/>
          <p:cNvSpPr>
            <a:spLocks/>
          </p:cNvSpPr>
          <p:nvPr/>
        </p:nvSpPr>
        <p:spPr bwMode="auto">
          <a:xfrm>
            <a:off x="4473864" y="2240247"/>
            <a:ext cx="3683000" cy="4000500"/>
          </a:xfrm>
          <a:custGeom>
            <a:avLst/>
            <a:gdLst>
              <a:gd name="T0" fmla="*/ 2147483646 w 2320"/>
              <a:gd name="T1" fmla="*/ 2147483646 h 2520"/>
              <a:gd name="T2" fmla="*/ 2147483646 w 2320"/>
              <a:gd name="T3" fmla="*/ 2147483646 h 2520"/>
              <a:gd name="T4" fmla="*/ 2147483646 w 2320"/>
              <a:gd name="T5" fmla="*/ 2147483646 h 2520"/>
              <a:gd name="T6" fmla="*/ 2147483646 w 2320"/>
              <a:gd name="T7" fmla="*/ 2147483646 h 2520"/>
              <a:gd name="T8" fmla="*/ 2147483646 w 2320"/>
              <a:gd name="T9" fmla="*/ 2147483646 h 2520"/>
              <a:gd name="T10" fmla="*/ 2147483646 w 2320"/>
              <a:gd name="T11" fmla="*/ 2147483646 h 2520"/>
              <a:gd name="T12" fmla="*/ 2147483646 w 2320"/>
              <a:gd name="T13" fmla="*/ 2147483646 h 2520"/>
              <a:gd name="T14" fmla="*/ 2147483646 w 2320"/>
              <a:gd name="T15" fmla="*/ 2147483646 h 2520"/>
              <a:gd name="T16" fmla="*/ 2147483646 w 2320"/>
              <a:gd name="T17" fmla="*/ 2147483646 h 2520"/>
              <a:gd name="T18" fmla="*/ 2147483646 w 2320"/>
              <a:gd name="T19" fmla="*/ 2147483646 h 2520"/>
              <a:gd name="T20" fmla="*/ 2147483646 w 2320"/>
              <a:gd name="T21" fmla="*/ 2147483646 h 2520"/>
              <a:gd name="T22" fmla="*/ 2147483646 w 2320"/>
              <a:gd name="T23" fmla="*/ 2147483646 h 2520"/>
              <a:gd name="T24" fmla="*/ 2147483646 w 2320"/>
              <a:gd name="T25" fmla="*/ 2147483646 h 2520"/>
              <a:gd name="T26" fmla="*/ 2147483646 w 2320"/>
              <a:gd name="T27" fmla="*/ 2147483646 h 2520"/>
              <a:gd name="T28" fmla="*/ 2147483646 w 2320"/>
              <a:gd name="T29" fmla="*/ 2147483646 h 2520"/>
              <a:gd name="T30" fmla="*/ 2147483646 w 2320"/>
              <a:gd name="T31" fmla="*/ 2147483646 h 2520"/>
              <a:gd name="T32" fmla="*/ 2147483646 w 2320"/>
              <a:gd name="T33" fmla="*/ 2147483646 h 25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0"/>
              <a:gd name="T52" fmla="*/ 0 h 2520"/>
              <a:gd name="T53" fmla="*/ 2320 w 2320"/>
              <a:gd name="T54" fmla="*/ 2520 h 25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0" h="2520">
                <a:moveTo>
                  <a:pt x="808" y="56"/>
                </a:moveTo>
                <a:cubicBezTo>
                  <a:pt x="736" y="104"/>
                  <a:pt x="640" y="176"/>
                  <a:pt x="616" y="296"/>
                </a:cubicBezTo>
                <a:cubicBezTo>
                  <a:pt x="592" y="416"/>
                  <a:pt x="640" y="648"/>
                  <a:pt x="664" y="776"/>
                </a:cubicBezTo>
                <a:cubicBezTo>
                  <a:pt x="688" y="904"/>
                  <a:pt x="768" y="960"/>
                  <a:pt x="760" y="1064"/>
                </a:cubicBezTo>
                <a:cubicBezTo>
                  <a:pt x="752" y="1168"/>
                  <a:pt x="688" y="1288"/>
                  <a:pt x="616" y="1400"/>
                </a:cubicBezTo>
                <a:cubicBezTo>
                  <a:pt x="544" y="1512"/>
                  <a:pt x="424" y="1648"/>
                  <a:pt x="328" y="1736"/>
                </a:cubicBezTo>
                <a:cubicBezTo>
                  <a:pt x="232" y="1824"/>
                  <a:pt x="80" y="1848"/>
                  <a:pt x="40" y="1928"/>
                </a:cubicBezTo>
                <a:cubicBezTo>
                  <a:pt x="0" y="2008"/>
                  <a:pt x="24" y="2136"/>
                  <a:pt x="88" y="2216"/>
                </a:cubicBezTo>
                <a:cubicBezTo>
                  <a:pt x="152" y="2296"/>
                  <a:pt x="200" y="2360"/>
                  <a:pt x="424" y="2408"/>
                </a:cubicBezTo>
                <a:cubicBezTo>
                  <a:pt x="648" y="2456"/>
                  <a:pt x="1136" y="2520"/>
                  <a:pt x="1432" y="2504"/>
                </a:cubicBezTo>
                <a:cubicBezTo>
                  <a:pt x="1728" y="2488"/>
                  <a:pt x="2080" y="2440"/>
                  <a:pt x="2200" y="2312"/>
                </a:cubicBezTo>
                <a:cubicBezTo>
                  <a:pt x="2320" y="2184"/>
                  <a:pt x="2192" y="1944"/>
                  <a:pt x="2152" y="1736"/>
                </a:cubicBezTo>
                <a:cubicBezTo>
                  <a:pt x="2112" y="1528"/>
                  <a:pt x="2048" y="1272"/>
                  <a:pt x="1960" y="1064"/>
                </a:cubicBezTo>
                <a:cubicBezTo>
                  <a:pt x="1872" y="856"/>
                  <a:pt x="1736" y="648"/>
                  <a:pt x="1624" y="488"/>
                </a:cubicBezTo>
                <a:cubicBezTo>
                  <a:pt x="1512" y="328"/>
                  <a:pt x="1384" y="184"/>
                  <a:pt x="1288" y="104"/>
                </a:cubicBezTo>
                <a:cubicBezTo>
                  <a:pt x="1192" y="24"/>
                  <a:pt x="1128" y="16"/>
                  <a:pt x="1048" y="8"/>
                </a:cubicBezTo>
                <a:cubicBezTo>
                  <a:pt x="968" y="0"/>
                  <a:pt x="880" y="8"/>
                  <a:pt x="808" y="56"/>
                </a:cubicBez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22" name="Freeform 47"/>
          <p:cNvSpPr>
            <a:spLocks/>
          </p:cNvSpPr>
          <p:nvPr/>
        </p:nvSpPr>
        <p:spPr bwMode="auto">
          <a:xfrm>
            <a:off x="4410364" y="2984785"/>
            <a:ext cx="3681413" cy="3452812"/>
          </a:xfrm>
          <a:custGeom>
            <a:avLst/>
            <a:gdLst>
              <a:gd name="T0" fmla="*/ 2147483646 w 2319"/>
              <a:gd name="T1" fmla="*/ 2147483646 h 2175"/>
              <a:gd name="T2" fmla="*/ 2147483646 w 2319"/>
              <a:gd name="T3" fmla="*/ 2147483646 h 2175"/>
              <a:gd name="T4" fmla="*/ 2147483646 w 2319"/>
              <a:gd name="T5" fmla="*/ 2147483646 h 2175"/>
              <a:gd name="T6" fmla="*/ 2147483646 w 2319"/>
              <a:gd name="T7" fmla="*/ 2147483646 h 2175"/>
              <a:gd name="T8" fmla="*/ 2147483646 w 2319"/>
              <a:gd name="T9" fmla="*/ 2147483646 h 2175"/>
              <a:gd name="T10" fmla="*/ 2147483646 w 2319"/>
              <a:gd name="T11" fmla="*/ 2147483646 h 2175"/>
              <a:gd name="T12" fmla="*/ 2147483646 w 2319"/>
              <a:gd name="T13" fmla="*/ 2147483646 h 2175"/>
              <a:gd name="T14" fmla="*/ 2147483646 w 2319"/>
              <a:gd name="T15" fmla="*/ 2147483646 h 2175"/>
              <a:gd name="T16" fmla="*/ 2147483646 w 2319"/>
              <a:gd name="T17" fmla="*/ 2147483646 h 2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9"/>
              <a:gd name="T28" fmla="*/ 0 h 2175"/>
              <a:gd name="T29" fmla="*/ 2319 w 2319"/>
              <a:gd name="T30" fmla="*/ 2175 h 2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9" h="2175">
                <a:moveTo>
                  <a:pt x="1377" y="108"/>
                </a:moveTo>
                <a:cubicBezTo>
                  <a:pt x="1193" y="216"/>
                  <a:pt x="920" y="618"/>
                  <a:pt x="704" y="835"/>
                </a:cubicBezTo>
                <a:cubicBezTo>
                  <a:pt x="488" y="1052"/>
                  <a:pt x="152" y="1227"/>
                  <a:pt x="80" y="1411"/>
                </a:cubicBezTo>
                <a:cubicBezTo>
                  <a:pt x="8" y="1595"/>
                  <a:pt x="0" y="1819"/>
                  <a:pt x="272" y="1939"/>
                </a:cubicBezTo>
                <a:cubicBezTo>
                  <a:pt x="544" y="2059"/>
                  <a:pt x="1382" y="2175"/>
                  <a:pt x="1712" y="2131"/>
                </a:cubicBezTo>
                <a:cubicBezTo>
                  <a:pt x="2042" y="2087"/>
                  <a:pt x="2189" y="1884"/>
                  <a:pt x="2254" y="1674"/>
                </a:cubicBezTo>
                <a:cubicBezTo>
                  <a:pt x="2319" y="1464"/>
                  <a:pt x="2173" y="1118"/>
                  <a:pt x="2099" y="871"/>
                </a:cubicBezTo>
                <a:cubicBezTo>
                  <a:pt x="2025" y="624"/>
                  <a:pt x="1927" y="316"/>
                  <a:pt x="1807" y="189"/>
                </a:cubicBezTo>
                <a:cubicBezTo>
                  <a:pt x="1687" y="62"/>
                  <a:pt x="1561" y="0"/>
                  <a:pt x="1377" y="108"/>
                </a:cubicBez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23" name="Freeform 48"/>
          <p:cNvSpPr>
            <a:spLocks/>
          </p:cNvSpPr>
          <p:nvPr/>
        </p:nvSpPr>
        <p:spPr bwMode="auto">
          <a:xfrm>
            <a:off x="4448464" y="4081747"/>
            <a:ext cx="3822700" cy="2273300"/>
          </a:xfrm>
          <a:custGeom>
            <a:avLst/>
            <a:gdLst>
              <a:gd name="T0" fmla="*/ 2147483646 w 2408"/>
              <a:gd name="T1" fmla="*/ 2147483646 h 1432"/>
              <a:gd name="T2" fmla="*/ 2147483646 w 2408"/>
              <a:gd name="T3" fmla="*/ 2147483646 h 1432"/>
              <a:gd name="T4" fmla="*/ 2147483646 w 2408"/>
              <a:gd name="T5" fmla="*/ 2147483646 h 1432"/>
              <a:gd name="T6" fmla="*/ 2147483646 w 2408"/>
              <a:gd name="T7" fmla="*/ 2147483646 h 1432"/>
              <a:gd name="T8" fmla="*/ 2147483646 w 2408"/>
              <a:gd name="T9" fmla="*/ 2147483646 h 1432"/>
              <a:gd name="T10" fmla="*/ 2147483646 w 2408"/>
              <a:gd name="T11" fmla="*/ 2147483646 h 1432"/>
              <a:gd name="T12" fmla="*/ 2147483646 w 2408"/>
              <a:gd name="T13" fmla="*/ 2147483646 h 1432"/>
              <a:gd name="T14" fmla="*/ 2147483646 w 2408"/>
              <a:gd name="T15" fmla="*/ 2147483646 h 1432"/>
              <a:gd name="T16" fmla="*/ 2147483646 w 2408"/>
              <a:gd name="T17" fmla="*/ 2147483646 h 14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08"/>
              <a:gd name="T28" fmla="*/ 0 h 1432"/>
              <a:gd name="T29" fmla="*/ 2408 w 2408"/>
              <a:gd name="T30" fmla="*/ 1432 h 14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08" h="1432">
                <a:moveTo>
                  <a:pt x="1160" y="96"/>
                </a:moveTo>
                <a:cubicBezTo>
                  <a:pt x="1100" y="48"/>
                  <a:pt x="1040" y="0"/>
                  <a:pt x="920" y="48"/>
                </a:cubicBezTo>
                <a:cubicBezTo>
                  <a:pt x="800" y="96"/>
                  <a:pt x="592" y="248"/>
                  <a:pt x="440" y="384"/>
                </a:cubicBezTo>
                <a:cubicBezTo>
                  <a:pt x="288" y="520"/>
                  <a:pt x="0" y="704"/>
                  <a:pt x="8" y="864"/>
                </a:cubicBezTo>
                <a:cubicBezTo>
                  <a:pt x="16" y="1024"/>
                  <a:pt x="136" y="1264"/>
                  <a:pt x="488" y="1344"/>
                </a:cubicBezTo>
                <a:cubicBezTo>
                  <a:pt x="840" y="1424"/>
                  <a:pt x="1832" y="1432"/>
                  <a:pt x="2120" y="1344"/>
                </a:cubicBezTo>
                <a:cubicBezTo>
                  <a:pt x="2408" y="1256"/>
                  <a:pt x="2304" y="984"/>
                  <a:pt x="2216" y="816"/>
                </a:cubicBezTo>
                <a:cubicBezTo>
                  <a:pt x="2128" y="648"/>
                  <a:pt x="1776" y="464"/>
                  <a:pt x="1592" y="336"/>
                </a:cubicBezTo>
                <a:cubicBezTo>
                  <a:pt x="1408" y="208"/>
                  <a:pt x="1260" y="128"/>
                  <a:pt x="1112" y="48"/>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24" name="AutoShape 34"/>
          <p:cNvSpPr>
            <a:spLocks noChangeArrowheads="1"/>
          </p:cNvSpPr>
          <p:nvPr/>
        </p:nvSpPr>
        <p:spPr bwMode="auto">
          <a:xfrm rot="20470309">
            <a:off x="5407541" y="1551954"/>
            <a:ext cx="1493838" cy="688975"/>
          </a:xfrm>
          <a:prstGeom prst="leftArrow">
            <a:avLst>
              <a:gd name="adj1" fmla="val 50000"/>
              <a:gd name="adj2" fmla="val 54205"/>
            </a:avLst>
          </a:prstGeom>
          <a:solidFill>
            <a:srgbClr val="0000FF"/>
          </a:solidFill>
          <a:ln w="28575">
            <a:solidFill>
              <a:srgbClr val="0000FF"/>
            </a:solidFill>
            <a:miter lim="800000"/>
            <a:headEnd/>
            <a:tailEnd/>
          </a:ln>
        </p:spPr>
        <p:txBody>
          <a:bodyPr vert="eaVert" lIns="0" tIns="0" rIns="0" bIns="0"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fontAlgn="t" hangingPunct="1">
              <a:spcBef>
                <a:spcPct val="50000"/>
              </a:spcBef>
            </a:pPr>
            <a:r>
              <a:rPr lang="en-US" altLang="zh-CN" sz="2800">
                <a:solidFill>
                  <a:schemeClr val="bg1"/>
                </a:solidFill>
              </a:rPr>
              <a:t> 55 </a:t>
            </a:r>
            <a:endParaRPr lang="en-US" altLang="zh-CN" sz="2800"/>
          </a:p>
        </p:txBody>
      </p:sp>
      <p:sp>
        <p:nvSpPr>
          <p:cNvPr id="125" name="Text Box 38"/>
          <p:cNvSpPr txBox="1">
            <a:spLocks noChangeArrowheads="1"/>
          </p:cNvSpPr>
          <p:nvPr/>
        </p:nvSpPr>
        <p:spPr bwMode="auto">
          <a:xfrm rot="20591195">
            <a:off x="5330436" y="1725614"/>
            <a:ext cx="473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50000"/>
              </a:spcBef>
            </a:pPr>
            <a:r>
              <a:rPr lang="en-US" altLang="zh-CN" sz="4000">
                <a:solidFill>
                  <a:schemeClr val="bg1"/>
                </a:solidFill>
              </a:rPr>
              <a:t>&lt;</a:t>
            </a:r>
          </a:p>
        </p:txBody>
      </p:sp>
    </p:spTree>
    <p:extLst>
      <p:ext uri="{BB962C8B-B14F-4D97-AF65-F5344CB8AC3E}">
        <p14:creationId xmlns:p14="http://schemas.microsoft.com/office/powerpoint/2010/main" val="2043640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9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wipe(left)">
                                      <p:cBhvr>
                                        <p:cTn id="16" dur="500"/>
                                        <p:tgtEl>
                                          <p:spTgt spid="12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grpId="0" nodeType="clickEffect">
                                  <p:stCondLst>
                                    <p:cond delay="0"/>
                                  </p:stCondLst>
                                  <p:childTnLst>
                                    <p:set>
                                      <p:cBhvr>
                                        <p:cTn id="20" dur="1" fill="hold">
                                          <p:stCondLst>
                                            <p:cond delay="0"/>
                                          </p:stCondLst>
                                        </p:cTn>
                                        <p:tgtEl>
                                          <p:spTgt spid="124"/>
                                        </p:tgtEl>
                                        <p:attrNameLst>
                                          <p:attrName>style.visibility</p:attrName>
                                        </p:attrNameLst>
                                      </p:cBhvr>
                                      <p:to>
                                        <p:strVal val="visible"/>
                                      </p:to>
                                    </p:set>
                                    <p:anim calcmode="lin" valueType="num">
                                      <p:cBhvr additive="base">
                                        <p:cTn id="21" dur="500" fill="hold"/>
                                        <p:tgtEl>
                                          <p:spTgt spid="124"/>
                                        </p:tgtEl>
                                        <p:attrNameLst>
                                          <p:attrName>ppt_x</p:attrName>
                                        </p:attrNameLst>
                                      </p:cBhvr>
                                      <p:tavLst>
                                        <p:tav tm="0">
                                          <p:val>
                                            <p:strVal val="1+#ppt_w/2"/>
                                          </p:val>
                                        </p:tav>
                                        <p:tav tm="100000">
                                          <p:val>
                                            <p:strVal val="#ppt_x"/>
                                          </p:val>
                                        </p:tav>
                                      </p:tavLst>
                                    </p:anim>
                                    <p:anim calcmode="lin" valueType="num">
                                      <p:cBhvr additive="base">
                                        <p:cTn id="22" dur="500" fill="hold"/>
                                        <p:tgtEl>
                                          <p:spTgt spid="124"/>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left)">
                                      <p:cBhvr>
                                        <p:cTn id="27" dur="500"/>
                                        <p:tgtEl>
                                          <p:spTgt spid="1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1"/>
                                        </p:tgtEl>
                                        <p:attrNameLst>
                                          <p:attrName>style.visibility</p:attrName>
                                        </p:attrNameLst>
                                      </p:cBhvr>
                                      <p:to>
                                        <p:strVal val="visible"/>
                                      </p:to>
                                    </p:set>
                                    <p:animEffect transition="in" filter="wipe(up)">
                                      <p:cBhvr>
                                        <p:cTn id="32" dur="500"/>
                                        <p:tgtEl>
                                          <p:spTgt spid="121"/>
                                        </p:tgtEl>
                                      </p:cBhvr>
                                    </p:animEffec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14"/>
                                        </p:tgtEl>
                                        <p:attrNameLst>
                                          <p:attrName>style.visibility</p:attrName>
                                        </p:attrNameLst>
                                      </p:cBhvr>
                                      <p:to>
                                        <p:strVal val="visible"/>
                                      </p:to>
                                    </p:set>
                                    <p:anim calcmode="lin" valueType="num">
                                      <p:cBhvr additive="base">
                                        <p:cTn id="37" dur="500" fill="hold"/>
                                        <p:tgtEl>
                                          <p:spTgt spid="114"/>
                                        </p:tgtEl>
                                        <p:attrNameLst>
                                          <p:attrName>ppt_x</p:attrName>
                                        </p:attrNameLst>
                                      </p:cBhvr>
                                      <p:tavLst>
                                        <p:tav tm="0">
                                          <p:val>
                                            <p:strVal val="1+#ppt_w/2"/>
                                          </p:val>
                                        </p:tav>
                                        <p:tav tm="100000">
                                          <p:val>
                                            <p:strVal val="#ppt_x"/>
                                          </p:val>
                                        </p:tav>
                                      </p:tavLst>
                                    </p:anim>
                                    <p:anim calcmode="lin" valueType="num">
                                      <p:cBhvr additive="base">
                                        <p:cTn id="38" dur="5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animEffect transition="in" filter="wipe(left)">
                                      <p:cBhvr>
                                        <p:cTn id="43" dur="500"/>
                                        <p:tgtEl>
                                          <p:spTgt spid="1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22"/>
                                        </p:tgtEl>
                                        <p:attrNameLst>
                                          <p:attrName>style.visibility</p:attrName>
                                        </p:attrNameLst>
                                      </p:cBhvr>
                                      <p:to>
                                        <p:strVal val="visible"/>
                                      </p:to>
                                    </p:set>
                                    <p:animEffect transition="in" filter="wipe(up)">
                                      <p:cBhvr>
                                        <p:cTn id="48" dur="500"/>
                                        <p:tgtEl>
                                          <p:spTgt spid="122"/>
                                        </p:tgtEl>
                                      </p:cBhvr>
                                    </p:animEffect>
                                  </p:childTnLst>
                                  <p:subTnLst>
                                    <p:set>
                                      <p:cBhvr override="childStyle">
                                        <p:cTn dur="1" fill="hold" display="0" masterRel="nextClick" afterEffect="1"/>
                                        <p:tgtEl>
                                          <p:spTgt spid="122"/>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2" presetClass="entr" presetSubtype="3"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 calcmode="lin" valueType="num">
                                      <p:cBhvr additive="base">
                                        <p:cTn id="53" dur="500" fill="hold"/>
                                        <p:tgtEl>
                                          <p:spTgt spid="115"/>
                                        </p:tgtEl>
                                        <p:attrNameLst>
                                          <p:attrName>ppt_x</p:attrName>
                                        </p:attrNameLst>
                                      </p:cBhvr>
                                      <p:tavLst>
                                        <p:tav tm="0">
                                          <p:val>
                                            <p:strVal val="1+#ppt_w/2"/>
                                          </p:val>
                                        </p:tav>
                                        <p:tav tm="100000">
                                          <p:val>
                                            <p:strVal val="#ppt_x"/>
                                          </p:val>
                                        </p:tav>
                                      </p:tavLst>
                                    </p:anim>
                                    <p:anim calcmode="lin" valueType="num">
                                      <p:cBhvr additive="base">
                                        <p:cTn id="54" dur="500" fill="hold"/>
                                        <p:tgtEl>
                                          <p:spTgt spid="115"/>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8"/>
                                        </p:tgtEl>
                                        <p:attrNameLst>
                                          <p:attrName>style.visibility</p:attrName>
                                        </p:attrNameLst>
                                      </p:cBhvr>
                                      <p:to>
                                        <p:strVal val="visible"/>
                                      </p:to>
                                    </p:set>
                                    <p:animEffect transition="in" filter="wipe(left)">
                                      <p:cBhvr>
                                        <p:cTn id="59" dur="500"/>
                                        <p:tgtEl>
                                          <p:spTgt spid="1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23"/>
                                        </p:tgtEl>
                                        <p:attrNameLst>
                                          <p:attrName>style.visibility</p:attrName>
                                        </p:attrNameLst>
                                      </p:cBhvr>
                                      <p:to>
                                        <p:strVal val="visible"/>
                                      </p:to>
                                    </p:set>
                                    <p:animEffect transition="in" filter="wipe(up)">
                                      <p:cBhvr>
                                        <p:cTn id="64" dur="500"/>
                                        <p:tgtEl>
                                          <p:spTgt spid="123"/>
                                        </p:tgtEl>
                                      </p:cBhvr>
                                    </p:animEffec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19"/>
                                        </p:tgtEl>
                                        <p:attrNameLst>
                                          <p:attrName>style.visibility</p:attrName>
                                        </p:attrNameLst>
                                      </p:cBhvr>
                                      <p:to>
                                        <p:strVal val="visible"/>
                                      </p:to>
                                    </p:set>
                                    <p:anim calcmode="lin" valueType="num">
                                      <p:cBhvr additive="base">
                                        <p:cTn id="69" dur="500" fill="hold"/>
                                        <p:tgtEl>
                                          <p:spTgt spid="119"/>
                                        </p:tgtEl>
                                        <p:attrNameLst>
                                          <p:attrName>ppt_x</p:attrName>
                                        </p:attrNameLst>
                                      </p:cBhvr>
                                      <p:tavLst>
                                        <p:tav tm="0">
                                          <p:val>
                                            <p:strVal val="0-#ppt_w/2"/>
                                          </p:val>
                                        </p:tav>
                                        <p:tav tm="100000">
                                          <p:val>
                                            <p:strVal val="#ppt_x"/>
                                          </p:val>
                                        </p:tav>
                                      </p:tavLst>
                                    </p:anim>
                                    <p:anim calcmode="lin" valueType="num">
                                      <p:cBhvr additive="base">
                                        <p:cTn id="70"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20"/>
                                        </p:tgtEl>
                                        <p:attrNameLst>
                                          <p:attrName>style.visibility</p:attrName>
                                        </p:attrNameLst>
                                      </p:cBhvr>
                                      <p:to>
                                        <p:strVal val="visible"/>
                                      </p:to>
                                    </p:set>
                                    <p:animEffect transition="in" filter="wipe(left)">
                                      <p:cBhvr>
                                        <p:cTn id="75" dur="500"/>
                                        <p:tgtEl>
                                          <p:spTgt spid="120"/>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12" fill="hold" nodeType="clickEffect">
                                  <p:stCondLst>
                                    <p:cond delay="0"/>
                                  </p:stCondLst>
                                  <p:childTnLst>
                                    <p:set>
                                      <p:cBhvr>
                                        <p:cTn id="79" dur="1" fill="hold">
                                          <p:stCondLst>
                                            <p:cond delay="0"/>
                                          </p:stCondLst>
                                        </p:cTn>
                                        <p:tgtEl>
                                          <p:spTgt spid="89"/>
                                        </p:tgtEl>
                                        <p:attrNameLst>
                                          <p:attrName>style.visibility</p:attrName>
                                        </p:attrNameLst>
                                      </p:cBhvr>
                                      <p:to>
                                        <p:strVal val="visible"/>
                                      </p:to>
                                    </p:set>
                                    <p:anim calcmode="lin" valueType="num">
                                      <p:cBhvr additive="base">
                                        <p:cTn id="80" dur="500" fill="hold"/>
                                        <p:tgtEl>
                                          <p:spTgt spid="89"/>
                                        </p:tgtEl>
                                        <p:attrNameLst>
                                          <p:attrName>ppt_x</p:attrName>
                                        </p:attrNameLst>
                                      </p:cBhvr>
                                      <p:tavLst>
                                        <p:tav tm="0">
                                          <p:val>
                                            <p:strVal val="0-#ppt_w/2"/>
                                          </p:val>
                                        </p:tav>
                                        <p:tav tm="100000">
                                          <p:val>
                                            <p:strVal val="#ppt_x"/>
                                          </p:val>
                                        </p:tav>
                                      </p:tavLst>
                                    </p:anim>
                                    <p:anim calcmode="lin" valueType="num">
                                      <p:cBhvr additive="base">
                                        <p:cTn id="81"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6" fill="hold" nodeType="clickEffect">
                                  <p:stCondLst>
                                    <p:cond delay="0"/>
                                  </p:stCondLst>
                                  <p:childTnLst>
                                    <p:set>
                                      <p:cBhvr>
                                        <p:cTn id="85" dur="1" fill="hold">
                                          <p:stCondLst>
                                            <p:cond delay="0"/>
                                          </p:stCondLst>
                                        </p:cTn>
                                        <p:tgtEl>
                                          <p:spTgt spid="92"/>
                                        </p:tgtEl>
                                        <p:attrNameLst>
                                          <p:attrName>style.visibility</p:attrName>
                                        </p:attrNameLst>
                                      </p:cBhvr>
                                      <p:to>
                                        <p:strVal val="visible"/>
                                      </p:to>
                                    </p:set>
                                    <p:anim calcmode="lin" valueType="num">
                                      <p:cBhvr additive="base">
                                        <p:cTn id="86" dur="500" fill="hold"/>
                                        <p:tgtEl>
                                          <p:spTgt spid="92"/>
                                        </p:tgtEl>
                                        <p:attrNameLst>
                                          <p:attrName>ppt_x</p:attrName>
                                        </p:attrNameLst>
                                      </p:cBhvr>
                                      <p:tavLst>
                                        <p:tav tm="0">
                                          <p:val>
                                            <p:strVal val="1+#ppt_w/2"/>
                                          </p:val>
                                        </p:tav>
                                        <p:tav tm="100000">
                                          <p:val>
                                            <p:strVal val="#ppt_x"/>
                                          </p:val>
                                        </p:tav>
                                      </p:tavLst>
                                    </p:anim>
                                    <p:anim calcmode="lin" valueType="num">
                                      <p:cBhvr additive="base">
                                        <p:cTn id="87"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114" grpId="0" animBg="1" autoUpdateAnimBg="0"/>
      <p:bldP spid="115" grpId="0" animBg="1" autoUpdateAnimBg="0"/>
      <p:bldP spid="116" grpId="0" autoUpdateAnimBg="0"/>
      <p:bldP spid="117" grpId="0" autoUpdateAnimBg="0"/>
      <p:bldP spid="118" grpId="0" autoUpdateAnimBg="0"/>
      <p:bldP spid="119" grpId="0" animBg="1" autoUpdateAnimBg="0"/>
      <p:bldP spid="120" grpId="0" autoUpdateAnimBg="0"/>
      <p:bldP spid="121" grpId="0" animBg="1"/>
      <p:bldP spid="122" grpId="0" animBg="1"/>
      <p:bldP spid="123" grpId="0" animBg="1"/>
      <p:bldP spid="124" grpId="0" animBg="1" autoUpdateAnimBg="0"/>
      <p:bldP spid="12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二叉排序树插入操作</a:t>
            </a:r>
          </a:p>
        </p:txBody>
      </p:sp>
      <p:sp>
        <p:nvSpPr>
          <p:cNvPr id="26" name="Rectangle 3"/>
          <p:cNvSpPr txBox="1">
            <a:spLocks noChangeArrowheads="1"/>
          </p:cNvSpPr>
          <p:nvPr/>
        </p:nvSpPr>
        <p:spPr bwMode="auto">
          <a:xfrm>
            <a:off x="1281545" y="1108363"/>
            <a:ext cx="10540808" cy="55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lnSpc>
                <a:spcPct val="90000"/>
              </a:lnSpc>
              <a:buFontTx/>
              <a:buNone/>
            </a:pPr>
            <a:r>
              <a:rPr lang="en-US" altLang="zh-CN" sz="2800" b="0" kern="0" dirty="0">
                <a:latin typeface="Times New Roman" charset="0"/>
                <a:ea typeface="Times New Roman" charset="0"/>
                <a:cs typeface="Times New Roman" charset="0"/>
              </a:rPr>
              <a:t>Status </a:t>
            </a:r>
            <a:r>
              <a:rPr lang="en-US" altLang="zh-CN" sz="2800" b="0" kern="0" dirty="0" err="1">
                <a:latin typeface="Times New Roman" charset="0"/>
                <a:ea typeface="Times New Roman" charset="0"/>
                <a:cs typeface="Times New Roman" charset="0"/>
              </a:rPr>
              <a:t>InsertBST</a:t>
            </a:r>
            <a:r>
              <a:rPr lang="en-US" altLang="zh-CN" sz="2800" b="0" kern="0" dirty="0">
                <a:latin typeface="Times New Roman" charset="0"/>
                <a:ea typeface="Times New Roman" charset="0"/>
                <a:cs typeface="Times New Roman" charset="0"/>
              </a:rPr>
              <a:t>(</a:t>
            </a:r>
            <a:r>
              <a:rPr lang="en-US" altLang="zh-CN" sz="2800" b="0" kern="0" dirty="0" err="1">
                <a:latin typeface="Times New Roman" charset="0"/>
                <a:ea typeface="Times New Roman" charset="0"/>
                <a:cs typeface="Times New Roman" charset="0"/>
              </a:rPr>
              <a:t>BiTree</a:t>
            </a:r>
            <a:r>
              <a:rPr lang="en-US" altLang="zh-CN" sz="2800" b="0" kern="0" dirty="0">
                <a:latin typeface="Times New Roman" charset="0"/>
                <a:ea typeface="Times New Roman" charset="0"/>
                <a:cs typeface="Times New Roman" charset="0"/>
              </a:rPr>
              <a:t>  &amp;</a:t>
            </a:r>
            <a:r>
              <a:rPr lang="en-US" altLang="zh-CN" sz="2800" b="0" kern="0" dirty="0" err="1" smtClean="0">
                <a:latin typeface="Times New Roman" charset="0"/>
                <a:ea typeface="Times New Roman" charset="0"/>
                <a:cs typeface="Times New Roman" charset="0"/>
              </a:rPr>
              <a:t>T,ElemType</a:t>
            </a:r>
            <a:r>
              <a:rPr lang="en-US" altLang="zh-CN" sz="2800" b="0" kern="0" dirty="0" smtClean="0">
                <a:latin typeface="Times New Roman" charset="0"/>
                <a:ea typeface="Times New Roman" charset="0"/>
                <a:cs typeface="Times New Roman" charset="0"/>
              </a:rPr>
              <a:t> key)</a:t>
            </a:r>
            <a:endParaRPr lang="en-US" altLang="zh-CN" sz="2800" b="0" kern="0" dirty="0">
              <a:latin typeface="Times New Roman" charset="0"/>
              <a:ea typeface="Times New Roman" charset="0"/>
              <a:cs typeface="Times New Roman" charset="0"/>
            </a:endParaRPr>
          </a:p>
          <a:p>
            <a:pPr eaLnBrk="1" hangingPunct="1">
              <a:lnSpc>
                <a:spcPct val="90000"/>
              </a:lnSpc>
              <a:buFontTx/>
              <a:buNone/>
            </a:pPr>
            <a:r>
              <a:rPr lang="en-US" altLang="zh-CN" sz="2800" b="0" kern="0" dirty="0">
                <a:latin typeface="Times New Roman" charset="0"/>
                <a:ea typeface="Times New Roman" charset="0"/>
                <a:cs typeface="Times New Roman" charset="0"/>
              </a:rPr>
              <a:t>{     </a:t>
            </a:r>
          </a:p>
          <a:p>
            <a:pPr eaLnBrk="1" hangingPunct="1">
              <a:lnSpc>
                <a:spcPct val="90000"/>
              </a:lnSpc>
              <a:buFontTx/>
              <a:buNone/>
            </a:pPr>
            <a:r>
              <a:rPr lang="en-US" altLang="zh-CN" sz="2800" b="0" kern="0" dirty="0">
                <a:latin typeface="Times New Roman" charset="0"/>
                <a:ea typeface="Times New Roman" charset="0"/>
                <a:cs typeface="Times New Roman" charset="0"/>
              </a:rPr>
              <a:t>    </a:t>
            </a:r>
            <a:r>
              <a:rPr lang="en-US" altLang="zh-CN" sz="2800" b="0" kern="0" dirty="0" smtClean="0">
                <a:solidFill>
                  <a:srgbClr val="FF0000"/>
                </a:solidFill>
                <a:latin typeface="Times New Roman" charset="0"/>
                <a:ea typeface="Times New Roman" charset="0"/>
                <a:cs typeface="Times New Roman" charset="0"/>
              </a:rPr>
              <a:t>if</a:t>
            </a:r>
            <a:r>
              <a:rPr lang="en-US" altLang="zh-CN" sz="2800" b="0" kern="0" dirty="0" smtClean="0">
                <a:solidFill>
                  <a:schemeClr val="tx2"/>
                </a:solidFill>
                <a:latin typeface="Times New Roman" charset="0"/>
                <a:ea typeface="Times New Roman" charset="0"/>
                <a:cs typeface="Times New Roman" charset="0"/>
              </a:rPr>
              <a:t>(</a:t>
            </a:r>
            <a:r>
              <a:rPr lang="en-US" altLang="zh-CN" sz="2800" b="0" dirty="0" smtClean="0">
                <a:latin typeface="Times New Roman" charset="0"/>
                <a:ea typeface="Times New Roman" charset="0"/>
                <a:cs typeface="Times New Roman" charset="0"/>
                <a:sym typeface="Wingdings" charset="2"/>
              </a:rPr>
              <a:t>T==NULL</a:t>
            </a:r>
            <a:r>
              <a:rPr lang="en-US" altLang="zh-CN" sz="2800" b="0" kern="0" dirty="0" smtClean="0">
                <a:latin typeface="Times New Roman" charset="0"/>
                <a:ea typeface="Times New Roman" charset="0"/>
                <a:cs typeface="Times New Roman" charset="0"/>
              </a:rPr>
              <a:t> </a:t>
            </a:r>
            <a:r>
              <a:rPr lang="en-US" altLang="zh-CN"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a:t>
            </a:r>
            <a:r>
              <a:rPr lang="zh-CN" altLang="en-US" sz="2000" b="0" kern="0" dirty="0" smtClean="0">
                <a:latin typeface="Times New Roman" charset="0"/>
                <a:ea typeface="Times New Roman" charset="0"/>
                <a:cs typeface="Times New Roman" charset="0"/>
              </a:rPr>
              <a:t>空树，新插入结点为根结点</a:t>
            </a:r>
            <a:r>
              <a:rPr lang="en-US" altLang="zh-CN" sz="2800" b="0" kern="0" dirty="0" smtClean="0">
                <a:latin typeface="Times New Roman" charset="0"/>
                <a:ea typeface="Times New Roman" charset="0"/>
                <a:cs typeface="Times New Roman" charset="0"/>
              </a:rPr>
              <a:t>{     T=(</a:t>
            </a:r>
            <a:r>
              <a:rPr lang="en-US" altLang="zh-CN" sz="2800" b="0" kern="0" dirty="0" err="1" smtClean="0">
                <a:latin typeface="Times New Roman" charset="0"/>
                <a:ea typeface="Times New Roman" charset="0"/>
                <a:cs typeface="Times New Roman" charset="0"/>
              </a:rPr>
              <a:t>BiTree</a:t>
            </a:r>
            <a:r>
              <a:rPr lang="en-US" altLang="zh-CN" sz="2800" b="0" kern="0" dirty="0" smtClean="0">
                <a:latin typeface="Times New Roman" charset="0"/>
                <a:ea typeface="Times New Roman" charset="0"/>
                <a:cs typeface="Times New Roman" charset="0"/>
              </a:rPr>
              <a:t>)</a:t>
            </a:r>
            <a:r>
              <a:rPr lang="en-US" altLang="zh-CN" sz="2800" b="0" kern="0" dirty="0" err="1" smtClean="0">
                <a:latin typeface="Times New Roman" charset="0"/>
                <a:ea typeface="Times New Roman" charset="0"/>
                <a:cs typeface="Times New Roman" charset="0"/>
              </a:rPr>
              <a:t>malloc</a:t>
            </a:r>
            <a:r>
              <a:rPr lang="en-US" altLang="zh-CN" sz="2800" b="0" kern="0" dirty="0" smtClean="0">
                <a:latin typeface="Times New Roman" charset="0"/>
                <a:ea typeface="Times New Roman" charset="0"/>
                <a:cs typeface="Times New Roman" charset="0"/>
              </a:rPr>
              <a:t>(</a:t>
            </a:r>
            <a:r>
              <a:rPr lang="en-US" altLang="zh-CN" sz="2800" b="0" kern="0" dirty="0" err="1" smtClean="0">
                <a:latin typeface="Times New Roman" charset="0"/>
                <a:ea typeface="Times New Roman" charset="0"/>
                <a:cs typeface="Times New Roman" charset="0"/>
              </a:rPr>
              <a:t>sizeof</a:t>
            </a:r>
            <a:r>
              <a:rPr lang="en-US" altLang="zh-CN" sz="2800" b="0" kern="0" dirty="0" smtClean="0">
                <a:latin typeface="Times New Roman" charset="0"/>
                <a:ea typeface="Times New Roman" charset="0"/>
                <a:cs typeface="Times New Roman" charset="0"/>
              </a:rPr>
              <a:t>(</a:t>
            </a:r>
            <a:r>
              <a:rPr lang="en-US" altLang="zh-CN" sz="2800" b="0" kern="0" dirty="0" err="1" smtClean="0">
                <a:latin typeface="Times New Roman" charset="0"/>
                <a:ea typeface="Times New Roman" charset="0"/>
                <a:cs typeface="Times New Roman" charset="0"/>
              </a:rPr>
              <a:t>Bi</a:t>
            </a:r>
            <a:r>
              <a:rPr lang="en-US" altLang="zh-CN" sz="2800" dirty="0" err="1">
                <a:solidFill>
                  <a:schemeClr val="bg2"/>
                </a:solidFill>
                <a:latin typeface="Times New Roman" charset="0"/>
                <a:ea typeface="Times New Roman" charset="0"/>
                <a:cs typeface="Times New Roman" charset="0"/>
              </a:rPr>
              <a:t>T</a:t>
            </a:r>
            <a:r>
              <a:rPr lang="en-US" altLang="zh-CN" sz="2800" b="0" kern="0" dirty="0" err="1" smtClean="0">
                <a:latin typeface="Times New Roman" charset="0"/>
                <a:ea typeface="Times New Roman" charset="0"/>
                <a:cs typeface="Times New Roman" charset="0"/>
              </a:rPr>
              <a:t>Node</a:t>
            </a:r>
            <a:r>
              <a:rPr lang="en-US" altLang="zh-CN" sz="2800" b="0" kern="0" dirty="0">
                <a:latin typeface="Times New Roman" charset="0"/>
                <a:ea typeface="Times New Roman" charset="0"/>
                <a:cs typeface="Times New Roman" charset="0"/>
              </a:rPr>
              <a:t>));</a:t>
            </a:r>
          </a:p>
          <a:p>
            <a:pPr eaLnBrk="1" hangingPunct="1">
              <a:lnSpc>
                <a:spcPct val="90000"/>
              </a:lnSpc>
              <a:buFontTx/>
              <a:buNone/>
            </a:pPr>
            <a:r>
              <a:rPr lang="zh-CN" altLang="en-US"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          T </a:t>
            </a:r>
            <a:r>
              <a:rPr lang="en-US" altLang="zh-CN" sz="2800" b="0" kern="0" dirty="0">
                <a:latin typeface="Times New Roman" charset="0"/>
                <a:ea typeface="Times New Roman" charset="0"/>
                <a:cs typeface="Times New Roman" charset="0"/>
              </a:rPr>
              <a:t>-&gt;</a:t>
            </a:r>
            <a:r>
              <a:rPr lang="en-US" altLang="zh-CN" sz="2800" b="0" kern="0" dirty="0" smtClean="0">
                <a:latin typeface="Times New Roman" charset="0"/>
                <a:ea typeface="Times New Roman" charset="0"/>
                <a:cs typeface="Times New Roman" charset="0"/>
              </a:rPr>
              <a:t>data=key;   </a:t>
            </a:r>
            <a:endParaRPr lang="en-US" altLang="zh-CN" sz="2800" b="0" kern="0" dirty="0">
              <a:latin typeface="Times New Roman" charset="0"/>
              <a:ea typeface="Times New Roman" charset="0"/>
              <a:cs typeface="Times New Roman" charset="0"/>
            </a:endParaRPr>
          </a:p>
          <a:p>
            <a:pPr eaLnBrk="1" hangingPunct="1">
              <a:lnSpc>
                <a:spcPct val="90000"/>
              </a:lnSpc>
              <a:buFontTx/>
              <a:buNone/>
            </a:pPr>
            <a:r>
              <a:rPr lang="en-US" altLang="zh-CN"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          T </a:t>
            </a:r>
            <a:r>
              <a:rPr lang="en-US" altLang="zh-CN" sz="2800" b="0" kern="0" dirty="0">
                <a:latin typeface="Times New Roman" charset="0"/>
                <a:ea typeface="Times New Roman" charset="0"/>
                <a:cs typeface="Times New Roman" charset="0"/>
              </a:rPr>
              <a:t>-&gt;</a:t>
            </a:r>
            <a:r>
              <a:rPr lang="en-US" altLang="zh-CN" sz="2800" b="0" kern="0" dirty="0" err="1">
                <a:latin typeface="Times New Roman" charset="0"/>
                <a:ea typeface="Times New Roman" charset="0"/>
                <a:cs typeface="Times New Roman" charset="0"/>
              </a:rPr>
              <a:t>lchild</a:t>
            </a:r>
            <a:r>
              <a:rPr lang="en-US" altLang="zh-CN" sz="2800" b="0" kern="0" dirty="0">
                <a:latin typeface="Times New Roman" charset="0"/>
                <a:ea typeface="Times New Roman" charset="0"/>
                <a:cs typeface="Times New Roman" charset="0"/>
              </a:rPr>
              <a:t>= T -&gt;</a:t>
            </a:r>
            <a:r>
              <a:rPr lang="en-US" altLang="zh-CN" sz="2800" b="0" kern="0" dirty="0" err="1">
                <a:latin typeface="Times New Roman" charset="0"/>
                <a:ea typeface="Times New Roman" charset="0"/>
                <a:cs typeface="Times New Roman" charset="0"/>
              </a:rPr>
              <a:t>rchild</a:t>
            </a:r>
            <a:r>
              <a:rPr lang="en-US" altLang="zh-CN" sz="2800" b="0" kern="0" dirty="0">
                <a:latin typeface="Times New Roman" charset="0"/>
                <a:ea typeface="Times New Roman" charset="0"/>
                <a:cs typeface="Times New Roman" charset="0"/>
              </a:rPr>
              <a:t>=NULL</a:t>
            </a:r>
            <a:r>
              <a:rPr lang="en-US" altLang="zh-CN" sz="2800" b="0" kern="0" dirty="0" smtClean="0">
                <a:latin typeface="Times New Roman" charset="0"/>
                <a:ea typeface="Times New Roman" charset="0"/>
                <a:cs typeface="Times New Roman" charset="0"/>
              </a:rPr>
              <a:t>;</a:t>
            </a:r>
          </a:p>
          <a:p>
            <a:pPr eaLnBrk="1" hangingPunct="1">
              <a:lnSpc>
                <a:spcPct val="90000"/>
              </a:lnSpc>
              <a:buFontTx/>
              <a:buNone/>
            </a:pPr>
            <a:r>
              <a:rPr lang="en-US" altLang="zh-CN"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          return</a:t>
            </a:r>
            <a:r>
              <a:rPr lang="zh-CN" altLang="en-US" sz="2800" b="0" kern="0" dirty="0" smtClean="0">
                <a:latin typeface="Times New Roman" charset="0"/>
                <a:ea typeface="Times New Roman" charset="0"/>
                <a:cs typeface="Times New Roman" charset="0"/>
              </a:rPr>
              <a:t> </a:t>
            </a:r>
            <a:r>
              <a:rPr lang="zh-CN" altLang="en-US"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OK</a:t>
            </a:r>
            <a:r>
              <a:rPr lang="zh-CN" altLang="en-US" sz="2800" b="0" kern="0" dirty="0" smtClean="0">
                <a:latin typeface="Times New Roman" charset="0"/>
                <a:ea typeface="Times New Roman" charset="0"/>
                <a:cs typeface="Times New Roman" charset="0"/>
              </a:rPr>
              <a:t>；</a:t>
            </a:r>
            <a:r>
              <a:rPr lang="en-US" altLang="zh-CN" sz="2800" b="0" kern="0" dirty="0" smtClean="0">
                <a:latin typeface="Times New Roman" charset="0"/>
                <a:ea typeface="Times New Roman" charset="0"/>
                <a:cs typeface="Times New Roman" charset="0"/>
              </a:rPr>
              <a:t>}</a:t>
            </a:r>
          </a:p>
          <a:p>
            <a:pPr eaLnBrk="1" hangingPunct="1">
              <a:lnSpc>
                <a:spcPct val="90000"/>
              </a:lnSpc>
              <a:buFontTx/>
              <a:buNone/>
            </a:pPr>
            <a:r>
              <a:rPr lang="en-US" altLang="zh-CN"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  </a:t>
            </a:r>
            <a:r>
              <a:rPr lang="en-US" altLang="zh-CN" sz="2800" b="0" kern="0" dirty="0">
                <a:latin typeface="Times New Roman" charset="0"/>
                <a:ea typeface="Times New Roman" charset="0"/>
                <a:cs typeface="Times New Roman" charset="0"/>
              </a:rPr>
              <a:t> </a:t>
            </a:r>
            <a:r>
              <a:rPr lang="en-US" altLang="zh-CN" sz="2800" b="0" kern="0" dirty="0" smtClean="0">
                <a:solidFill>
                  <a:srgbClr val="FF0000"/>
                </a:solidFill>
                <a:latin typeface="Times New Roman" charset="0"/>
                <a:ea typeface="Times New Roman" charset="0"/>
                <a:cs typeface="Times New Roman" charset="0"/>
              </a:rPr>
              <a:t>else if</a:t>
            </a:r>
            <a:r>
              <a:rPr lang="en-US" altLang="zh-CN" sz="2800" b="0" kern="0" dirty="0" smtClean="0">
                <a:latin typeface="Times New Roman" charset="0"/>
                <a:ea typeface="Times New Roman" charset="0"/>
                <a:cs typeface="Times New Roman" charset="0"/>
              </a:rPr>
              <a:t>(T-</a:t>
            </a:r>
            <a:r>
              <a:rPr lang="en-US" altLang="zh-CN" sz="2800" b="0" kern="0" dirty="0">
                <a:latin typeface="Times New Roman" charset="0"/>
                <a:ea typeface="Times New Roman" charset="0"/>
                <a:cs typeface="Times New Roman" charset="0"/>
              </a:rPr>
              <a:t>&gt;data</a:t>
            </a:r>
            <a:r>
              <a:rPr lang="en-US" altLang="zh-CN" sz="2800" b="0" kern="0" dirty="0" smtClean="0">
                <a:latin typeface="Times New Roman" charset="0"/>
                <a:ea typeface="Times New Roman" charset="0"/>
                <a:cs typeface="Times New Roman" charset="0"/>
              </a:rPr>
              <a:t>==key)  return</a:t>
            </a:r>
            <a:r>
              <a:rPr lang="zh-CN" altLang="en-US" sz="2800" b="0" kern="0" dirty="0" smtClean="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ERROR;</a:t>
            </a:r>
            <a:r>
              <a:rPr lang="en-US" altLang="zh-CN" sz="3600" b="0" kern="0" dirty="0">
                <a:latin typeface="Times New Roman" charset="0"/>
                <a:ea typeface="Times New Roman" charset="0"/>
                <a:cs typeface="Times New Roman" charset="0"/>
              </a:rPr>
              <a:t> </a:t>
            </a:r>
            <a:r>
              <a:rPr lang="en-US" altLang="zh-CN" sz="3600" b="0" kern="0" dirty="0" smtClean="0">
                <a:latin typeface="Times New Roman" charset="0"/>
                <a:ea typeface="Times New Roman" charset="0"/>
                <a:cs typeface="Times New Roman" charset="0"/>
              </a:rPr>
              <a:t>//</a:t>
            </a:r>
            <a:r>
              <a:rPr lang="zh-CN" altLang="en-US" sz="1800" b="0" kern="0" dirty="0" smtClean="0">
                <a:latin typeface="Times New Roman" charset="0"/>
                <a:ea typeface="Times New Roman" charset="0"/>
                <a:cs typeface="Times New Roman" charset="0"/>
              </a:rPr>
              <a:t>树中已存在有值为</a:t>
            </a:r>
            <a:r>
              <a:rPr lang="en-US" altLang="zh-CN" sz="1800" b="0" kern="0" dirty="0" smtClean="0">
                <a:latin typeface="Times New Roman" charset="0"/>
                <a:ea typeface="Times New Roman" charset="0"/>
                <a:cs typeface="Times New Roman" charset="0"/>
              </a:rPr>
              <a:t>key</a:t>
            </a:r>
            <a:r>
              <a:rPr lang="zh-CN" altLang="en-US" sz="1800" b="0" kern="0" dirty="0" smtClean="0">
                <a:latin typeface="Times New Roman" charset="0"/>
                <a:ea typeface="Times New Roman" charset="0"/>
                <a:cs typeface="Times New Roman" charset="0"/>
              </a:rPr>
              <a:t>的结点</a:t>
            </a:r>
            <a:endParaRPr lang="en-US" altLang="zh-CN" sz="1800" b="0" kern="0" dirty="0" smtClean="0">
              <a:latin typeface="Times New Roman" charset="0"/>
              <a:ea typeface="Times New Roman" charset="0"/>
              <a:cs typeface="Times New Roman" charset="0"/>
            </a:endParaRPr>
          </a:p>
          <a:p>
            <a:pPr eaLnBrk="1" hangingPunct="1">
              <a:lnSpc>
                <a:spcPct val="90000"/>
              </a:lnSpc>
              <a:buFontTx/>
              <a:buNone/>
            </a:pPr>
            <a:r>
              <a:rPr lang="zh-CN" altLang="en-US" sz="2800" b="0" kern="0" dirty="0" smtClean="0">
                <a:latin typeface="Times New Roman" charset="0"/>
                <a:ea typeface="Times New Roman" charset="0"/>
                <a:cs typeface="Times New Roman" charset="0"/>
              </a:rPr>
              <a:t>    </a:t>
            </a:r>
            <a:r>
              <a:rPr lang="en-US" altLang="zh-CN" sz="2800" b="0" kern="0" dirty="0" smtClean="0">
                <a:solidFill>
                  <a:srgbClr val="FF0000"/>
                </a:solidFill>
                <a:latin typeface="Times New Roman" charset="0"/>
                <a:ea typeface="Times New Roman" charset="0"/>
                <a:cs typeface="Times New Roman" charset="0"/>
              </a:rPr>
              <a:t>else if(</a:t>
            </a:r>
            <a:r>
              <a:rPr lang="en-US" altLang="zh-CN" sz="2800" b="0" kern="0" dirty="0" smtClean="0">
                <a:latin typeface="Times New Roman" charset="0"/>
                <a:ea typeface="Times New Roman" charset="0"/>
                <a:cs typeface="Times New Roman" charset="0"/>
              </a:rPr>
              <a:t>key </a:t>
            </a:r>
            <a:r>
              <a:rPr lang="en-US" altLang="zh-CN" sz="2800" b="0" kern="0" dirty="0">
                <a:solidFill>
                  <a:srgbClr val="FF0000"/>
                </a:solidFill>
                <a:latin typeface="Times New Roman" charset="0"/>
                <a:ea typeface="Times New Roman" charset="0"/>
                <a:cs typeface="Times New Roman" charset="0"/>
              </a:rPr>
              <a:t>&lt;</a:t>
            </a:r>
            <a:r>
              <a:rPr lang="en-US" altLang="zh-CN" sz="2800" b="0" kern="0" dirty="0">
                <a:latin typeface="Times New Roman" charset="0"/>
                <a:ea typeface="Times New Roman" charset="0"/>
                <a:cs typeface="Times New Roman" charset="0"/>
              </a:rPr>
              <a:t> T-&gt;</a:t>
            </a:r>
            <a:r>
              <a:rPr lang="en-US" altLang="zh-CN" sz="2800" b="0" kern="0" dirty="0" smtClean="0">
                <a:latin typeface="Times New Roman" charset="0"/>
                <a:ea typeface="Times New Roman" charset="0"/>
                <a:cs typeface="Times New Roman" charset="0"/>
              </a:rPr>
              <a:t>data</a:t>
            </a:r>
            <a:r>
              <a:rPr lang="en-US" altLang="zh-CN"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 return </a:t>
            </a:r>
            <a:r>
              <a:rPr lang="en-US" altLang="zh-CN" sz="2800" b="0" kern="0" dirty="0" err="1" smtClean="0">
                <a:latin typeface="Times New Roman" charset="0"/>
                <a:ea typeface="Times New Roman" charset="0"/>
                <a:cs typeface="Times New Roman" charset="0"/>
              </a:rPr>
              <a:t>InsertBST</a:t>
            </a:r>
            <a:r>
              <a:rPr lang="en-US" altLang="zh-CN" sz="2800" b="0" kern="0" dirty="0" smtClean="0">
                <a:latin typeface="Times New Roman" charset="0"/>
                <a:ea typeface="Times New Roman" charset="0"/>
                <a:cs typeface="Times New Roman" charset="0"/>
              </a:rPr>
              <a:t>(T-</a:t>
            </a:r>
            <a:r>
              <a:rPr lang="en-US" altLang="zh-CN" sz="2800" b="0" kern="0" dirty="0">
                <a:latin typeface="Times New Roman" charset="0"/>
                <a:ea typeface="Times New Roman" charset="0"/>
                <a:cs typeface="Times New Roman" charset="0"/>
              </a:rPr>
              <a:t>&gt;</a:t>
            </a:r>
            <a:r>
              <a:rPr lang="en-US" altLang="zh-CN" sz="2800" b="0" kern="0" dirty="0" err="1" smtClean="0">
                <a:latin typeface="Times New Roman" charset="0"/>
                <a:ea typeface="Times New Roman" charset="0"/>
                <a:cs typeface="Times New Roman" charset="0"/>
              </a:rPr>
              <a:t>lchild,key</a:t>
            </a:r>
            <a:r>
              <a:rPr lang="en-US" altLang="zh-CN" sz="2800" b="0" kern="0" dirty="0" smtClean="0">
                <a:latin typeface="Times New Roman" charset="0"/>
                <a:ea typeface="Times New Roman" charset="0"/>
                <a:cs typeface="Times New Roman" charset="0"/>
              </a:rPr>
              <a:t>);</a:t>
            </a:r>
            <a:endParaRPr lang="en-US" altLang="zh-CN" sz="2800" b="0" kern="0" dirty="0">
              <a:latin typeface="Times New Roman" charset="0"/>
              <a:ea typeface="Times New Roman" charset="0"/>
              <a:cs typeface="Times New Roman" charset="0"/>
            </a:endParaRPr>
          </a:p>
          <a:p>
            <a:pPr eaLnBrk="1" hangingPunct="1">
              <a:lnSpc>
                <a:spcPct val="90000"/>
              </a:lnSpc>
              <a:buFontTx/>
              <a:buNone/>
            </a:pPr>
            <a:r>
              <a:rPr lang="en-US" altLang="zh-CN" sz="2800" b="0" kern="0" dirty="0" smtClean="0">
                <a:solidFill>
                  <a:srgbClr val="FF0000"/>
                </a:solidFill>
                <a:latin typeface="Times New Roman" charset="0"/>
                <a:ea typeface="Times New Roman" charset="0"/>
                <a:cs typeface="Times New Roman" charset="0"/>
              </a:rPr>
              <a:t>    else</a:t>
            </a:r>
            <a:r>
              <a:rPr lang="en-US" altLang="zh-CN" sz="2800" b="0" kern="0" dirty="0">
                <a:latin typeface="Times New Roman" charset="0"/>
                <a:ea typeface="Times New Roman" charset="0"/>
                <a:cs typeface="Times New Roman" charset="0"/>
              </a:rPr>
              <a:t>  return </a:t>
            </a:r>
            <a:r>
              <a:rPr lang="en-US" altLang="zh-CN" sz="2800" b="0" kern="0" dirty="0" err="1" smtClean="0">
                <a:latin typeface="Times New Roman" charset="0"/>
                <a:ea typeface="Times New Roman" charset="0"/>
                <a:cs typeface="Times New Roman" charset="0"/>
              </a:rPr>
              <a:t>InsertBST</a:t>
            </a:r>
            <a:r>
              <a:rPr lang="en-US" altLang="zh-CN" sz="2800" b="0" kern="0" dirty="0" smtClean="0">
                <a:latin typeface="Times New Roman" charset="0"/>
                <a:ea typeface="Times New Roman" charset="0"/>
                <a:cs typeface="Times New Roman" charset="0"/>
              </a:rPr>
              <a:t>(T-&gt;</a:t>
            </a:r>
            <a:r>
              <a:rPr lang="en-US" altLang="zh-CN" sz="2800" b="0" kern="0" dirty="0" err="1" smtClean="0">
                <a:latin typeface="Times New Roman" charset="0"/>
                <a:ea typeface="Times New Roman" charset="0"/>
                <a:cs typeface="Times New Roman" charset="0"/>
              </a:rPr>
              <a:t>rchild,key</a:t>
            </a:r>
            <a:r>
              <a:rPr lang="en-US" altLang="zh-CN" sz="2800" b="0" kern="0" dirty="0" smtClean="0">
                <a:latin typeface="Times New Roman" charset="0"/>
                <a:ea typeface="Times New Roman" charset="0"/>
                <a:cs typeface="Times New Roman" charset="0"/>
              </a:rPr>
              <a:t>);</a:t>
            </a:r>
          </a:p>
          <a:p>
            <a:pPr eaLnBrk="1" hangingPunct="1">
              <a:lnSpc>
                <a:spcPct val="90000"/>
              </a:lnSpc>
              <a:buFontTx/>
              <a:buNone/>
            </a:pPr>
            <a:r>
              <a:rPr lang="en-US" altLang="zh-CN" sz="2800" b="0" kern="0" dirty="0">
                <a:latin typeface="Times New Roman" charset="0"/>
                <a:ea typeface="Times New Roman" charset="0"/>
                <a:cs typeface="Times New Roman" charset="0"/>
              </a:rPr>
              <a:t>}</a:t>
            </a:r>
          </a:p>
          <a:p>
            <a:pPr eaLnBrk="1" hangingPunct="1">
              <a:lnSpc>
                <a:spcPct val="90000"/>
              </a:lnSpc>
              <a:buNone/>
            </a:pPr>
            <a:r>
              <a:rPr lang="zh-CN" altLang="en-US" sz="2800" b="0" kern="0" dirty="0" smtClean="0">
                <a:latin typeface="Times New Roman" charset="0"/>
                <a:ea typeface="Times New Roman" charset="0"/>
                <a:cs typeface="Times New Roman" charset="0"/>
              </a:rPr>
              <a:t>          </a:t>
            </a:r>
            <a:endParaRPr lang="en-US" altLang="zh-CN" sz="2800" b="0" kern="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73374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strips(downRight)">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strips(downRight)">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strips(downRight)">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strips(downRight)">
                                      <p:cBhvr>
                                        <p:cTn id="22" dur="5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strips(downRight)">
                                      <p:cBhvr>
                                        <p:cTn id="27" dur="5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strips(downRight)">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6">
                                            <p:txEl>
                                              <p:pRg st="6" end="6"/>
                                            </p:txEl>
                                          </p:spTgt>
                                        </p:tgtEl>
                                        <p:attrNameLst>
                                          <p:attrName>style.visibility</p:attrName>
                                        </p:attrNameLst>
                                      </p:cBhvr>
                                      <p:to>
                                        <p:strVal val="visible"/>
                                      </p:to>
                                    </p:set>
                                    <p:animEffect transition="in" filter="strips(downRight)">
                                      <p:cBhvr>
                                        <p:cTn id="37" dur="500"/>
                                        <p:tgtEl>
                                          <p:spTgt spid="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6">
                                            <p:txEl>
                                              <p:pRg st="7" end="7"/>
                                            </p:txEl>
                                          </p:spTgt>
                                        </p:tgtEl>
                                        <p:attrNameLst>
                                          <p:attrName>style.visibility</p:attrName>
                                        </p:attrNameLst>
                                      </p:cBhvr>
                                      <p:to>
                                        <p:strVal val="visible"/>
                                      </p:to>
                                    </p:set>
                                    <p:animEffect transition="in" filter="strips(downRight)">
                                      <p:cBhvr>
                                        <p:cTn id="42" dur="500"/>
                                        <p:tgtEl>
                                          <p:spTgt spid="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26">
                                            <p:txEl>
                                              <p:pRg st="8" end="8"/>
                                            </p:txEl>
                                          </p:spTgt>
                                        </p:tgtEl>
                                        <p:attrNameLst>
                                          <p:attrName>style.visibility</p:attrName>
                                        </p:attrNameLst>
                                      </p:cBhvr>
                                      <p:to>
                                        <p:strVal val="visible"/>
                                      </p:to>
                                    </p:set>
                                    <p:animEffect transition="in" filter="strips(downRight)">
                                      <p:cBhvr>
                                        <p:cTn id="47" dur="500"/>
                                        <p:tgtEl>
                                          <p:spTgt spid="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26">
                                            <p:txEl>
                                              <p:pRg st="9" end="9"/>
                                            </p:txEl>
                                          </p:spTgt>
                                        </p:tgtEl>
                                        <p:attrNameLst>
                                          <p:attrName>style.visibility</p:attrName>
                                        </p:attrNameLst>
                                      </p:cBhvr>
                                      <p:to>
                                        <p:strVal val="visible"/>
                                      </p:to>
                                    </p:set>
                                    <p:animEffect transition="in" filter="strips(downRight)">
                                      <p:cBhvr>
                                        <p:cTn id="52" dur="500"/>
                                        <p:tgtEl>
                                          <p:spTgt spid="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26">
                                            <p:txEl>
                                              <p:pRg st="10" end="10"/>
                                            </p:txEl>
                                          </p:spTgt>
                                        </p:tgtEl>
                                        <p:attrNameLst>
                                          <p:attrName>style.visibility</p:attrName>
                                        </p:attrNameLst>
                                      </p:cBhvr>
                                      <p:to>
                                        <p:strVal val="visible"/>
                                      </p:to>
                                    </p:set>
                                    <p:animEffect transition="in" filter="strips(downRight)">
                                      <p:cBhvr>
                                        <p:cTn id="57" dur="500"/>
                                        <p:tgtEl>
                                          <p:spTgt spid="2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二叉排序树插入操作</a:t>
            </a:r>
          </a:p>
        </p:txBody>
      </p:sp>
      <p:sp>
        <p:nvSpPr>
          <p:cNvPr id="26" name="Rectangle 3"/>
          <p:cNvSpPr txBox="1">
            <a:spLocks noChangeArrowheads="1"/>
          </p:cNvSpPr>
          <p:nvPr/>
        </p:nvSpPr>
        <p:spPr bwMode="auto">
          <a:xfrm>
            <a:off x="1281545" y="1108363"/>
            <a:ext cx="10540808" cy="55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lnSpc>
                <a:spcPct val="90000"/>
              </a:lnSpc>
              <a:buFontTx/>
              <a:buNone/>
            </a:pPr>
            <a:r>
              <a:rPr lang="en-US" altLang="zh-CN" sz="2800" b="0" kern="0" dirty="0">
                <a:latin typeface="Times New Roman" charset="0"/>
                <a:ea typeface="Times New Roman" charset="0"/>
                <a:cs typeface="Times New Roman" charset="0"/>
              </a:rPr>
              <a:t>Status </a:t>
            </a:r>
            <a:r>
              <a:rPr lang="en-US" altLang="zh-CN" sz="2800" b="0" kern="0" dirty="0" err="1" smtClean="0">
                <a:latin typeface="Times New Roman" charset="0"/>
                <a:ea typeface="Times New Roman" charset="0"/>
                <a:cs typeface="Times New Roman" charset="0"/>
              </a:rPr>
              <a:t>CreatBST</a:t>
            </a:r>
            <a:r>
              <a:rPr lang="en-US" altLang="zh-CN" sz="2800" b="0" kern="0" dirty="0" smtClean="0">
                <a:latin typeface="Times New Roman" charset="0"/>
                <a:ea typeface="Times New Roman" charset="0"/>
                <a:cs typeface="Times New Roman" charset="0"/>
              </a:rPr>
              <a:t>(</a:t>
            </a:r>
            <a:r>
              <a:rPr lang="en-US" altLang="zh-CN" sz="2800" b="0" kern="0" dirty="0" err="1" smtClean="0">
                <a:latin typeface="Times New Roman" charset="0"/>
                <a:ea typeface="Times New Roman" charset="0"/>
                <a:cs typeface="Times New Roman" charset="0"/>
              </a:rPr>
              <a:t>ElemType</a:t>
            </a:r>
            <a:r>
              <a:rPr lang="en-US" altLang="zh-CN" sz="2800" b="0" kern="0" dirty="0" smtClean="0">
                <a:latin typeface="Times New Roman" charset="0"/>
                <a:ea typeface="Times New Roman" charset="0"/>
                <a:cs typeface="Times New Roman" charset="0"/>
              </a:rPr>
              <a:t> A[],</a:t>
            </a:r>
            <a:r>
              <a:rPr lang="en-US" altLang="zh-CN" sz="2800" b="0" kern="0" dirty="0" err="1" smtClean="0">
                <a:latin typeface="Times New Roman" charset="0"/>
                <a:ea typeface="Times New Roman" charset="0"/>
                <a:cs typeface="Times New Roman" charset="0"/>
              </a:rPr>
              <a:t>int</a:t>
            </a:r>
            <a:r>
              <a:rPr lang="en-US" altLang="zh-CN" sz="2800" b="0" kern="0" dirty="0" smtClean="0">
                <a:latin typeface="Times New Roman" charset="0"/>
                <a:ea typeface="Times New Roman" charset="0"/>
                <a:cs typeface="Times New Roman" charset="0"/>
              </a:rPr>
              <a:t> n)</a:t>
            </a:r>
            <a:endParaRPr lang="en-US" altLang="zh-CN" sz="2800" b="0" kern="0" dirty="0">
              <a:latin typeface="Times New Roman" charset="0"/>
              <a:ea typeface="Times New Roman" charset="0"/>
              <a:cs typeface="Times New Roman" charset="0"/>
            </a:endParaRPr>
          </a:p>
          <a:p>
            <a:pPr eaLnBrk="1" hangingPunct="1">
              <a:lnSpc>
                <a:spcPct val="90000"/>
              </a:lnSpc>
              <a:buFontTx/>
              <a:buNone/>
            </a:pPr>
            <a:r>
              <a:rPr lang="en-US" altLang="zh-CN" sz="2800" b="0" kern="0" dirty="0">
                <a:latin typeface="Times New Roman" charset="0"/>
                <a:ea typeface="Times New Roman" charset="0"/>
                <a:cs typeface="Times New Roman" charset="0"/>
              </a:rPr>
              <a:t>{     </a:t>
            </a:r>
          </a:p>
          <a:p>
            <a:pPr eaLnBrk="1" hangingPunct="1">
              <a:lnSpc>
                <a:spcPct val="90000"/>
              </a:lnSpc>
              <a:buFontTx/>
              <a:buNone/>
            </a:pPr>
            <a:r>
              <a:rPr lang="en-US" altLang="zh-CN" sz="2800" b="0" kern="0" dirty="0">
                <a:latin typeface="Times New Roman" charset="0"/>
                <a:ea typeface="Times New Roman" charset="0"/>
                <a:cs typeface="Times New Roman" charset="0"/>
              </a:rPr>
              <a:t>    </a:t>
            </a:r>
            <a:r>
              <a:rPr lang="en-US" altLang="zh-CN" sz="2800" b="0" kern="0" dirty="0" err="1">
                <a:latin typeface="Times New Roman" charset="0"/>
                <a:ea typeface="Times New Roman" charset="0"/>
                <a:cs typeface="Times New Roman" charset="0"/>
              </a:rPr>
              <a:t>BiTree</a:t>
            </a:r>
            <a:r>
              <a:rPr lang="en-US" altLang="zh-CN"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T=NULL;</a:t>
            </a:r>
          </a:p>
          <a:p>
            <a:pPr eaLnBrk="1" hangingPunct="1">
              <a:lnSpc>
                <a:spcPct val="90000"/>
              </a:lnSpc>
              <a:buFontTx/>
              <a:buNone/>
            </a:pPr>
            <a:r>
              <a:rPr lang="en-US" altLang="zh-CN"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   </a:t>
            </a:r>
            <a:r>
              <a:rPr lang="en-US" altLang="zh-CN" sz="2800" b="0" kern="0" dirty="0" err="1" smtClean="0">
                <a:latin typeface="Times New Roman" charset="0"/>
                <a:ea typeface="Times New Roman" charset="0"/>
                <a:cs typeface="Times New Roman" charset="0"/>
              </a:rPr>
              <a:t>int</a:t>
            </a:r>
            <a:r>
              <a:rPr lang="en-US" altLang="zh-CN" sz="2800" b="0" kern="0" dirty="0" smtClean="0">
                <a:latin typeface="Times New Roman" charset="0"/>
                <a:ea typeface="Times New Roman" charset="0"/>
                <a:cs typeface="Times New Roman" charset="0"/>
              </a:rPr>
              <a:t> </a:t>
            </a:r>
            <a:r>
              <a:rPr lang="en-US" altLang="zh-CN" sz="2800" b="0" kern="0" dirty="0" err="1" smtClean="0">
                <a:latin typeface="Times New Roman" charset="0"/>
                <a:ea typeface="Times New Roman" charset="0"/>
                <a:cs typeface="Times New Roman" charset="0"/>
              </a:rPr>
              <a:t>i</a:t>
            </a:r>
            <a:r>
              <a:rPr lang="en-US" altLang="zh-CN" sz="2800" b="0" kern="0" dirty="0" smtClean="0">
                <a:latin typeface="Times New Roman" charset="0"/>
                <a:ea typeface="Times New Roman" charset="0"/>
                <a:cs typeface="Times New Roman" charset="0"/>
              </a:rPr>
              <a:t>=0;</a:t>
            </a:r>
          </a:p>
          <a:p>
            <a:pPr eaLnBrk="1" hangingPunct="1">
              <a:lnSpc>
                <a:spcPct val="90000"/>
              </a:lnSpc>
              <a:buFontTx/>
              <a:buNone/>
            </a:pPr>
            <a:r>
              <a:rPr lang="en-US" altLang="zh-CN"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   while(</a:t>
            </a:r>
            <a:r>
              <a:rPr lang="en-US" altLang="zh-CN" sz="2800" b="0" kern="0" dirty="0" err="1" smtClean="0">
                <a:latin typeface="Times New Roman" charset="0"/>
                <a:ea typeface="Times New Roman" charset="0"/>
                <a:cs typeface="Times New Roman" charset="0"/>
              </a:rPr>
              <a:t>i</a:t>
            </a:r>
            <a:r>
              <a:rPr lang="en-US" altLang="zh-CN" sz="2800" b="0" kern="0" dirty="0" smtClean="0">
                <a:latin typeface="Times New Roman" charset="0"/>
                <a:ea typeface="Times New Roman" charset="0"/>
                <a:cs typeface="Times New Roman" charset="0"/>
              </a:rPr>
              <a:t>&lt;n){</a:t>
            </a:r>
          </a:p>
          <a:p>
            <a:pPr eaLnBrk="1" hangingPunct="1">
              <a:lnSpc>
                <a:spcPct val="90000"/>
              </a:lnSpc>
              <a:buFontTx/>
              <a:buNone/>
            </a:pPr>
            <a:r>
              <a:rPr lang="en-US" altLang="zh-CN" sz="2800" b="0" kern="0" dirty="0" smtClean="0">
                <a:latin typeface="Times New Roman" charset="0"/>
                <a:ea typeface="Times New Roman" charset="0"/>
                <a:cs typeface="Times New Roman" charset="0"/>
              </a:rPr>
              <a:t>		</a:t>
            </a:r>
            <a:r>
              <a:rPr lang="en-US" altLang="zh-CN" sz="2800" b="0" kern="0" dirty="0" err="1" smtClean="0">
                <a:latin typeface="Times New Roman" charset="0"/>
                <a:ea typeface="Times New Roman" charset="0"/>
                <a:cs typeface="Times New Roman" charset="0"/>
              </a:rPr>
              <a:t>InsertBST</a:t>
            </a:r>
            <a:r>
              <a:rPr lang="en-US" altLang="zh-CN" sz="2800" b="0" kern="0" dirty="0" smtClean="0">
                <a:latin typeface="Times New Roman" charset="0"/>
                <a:ea typeface="Times New Roman" charset="0"/>
                <a:cs typeface="Times New Roman" charset="0"/>
              </a:rPr>
              <a:t>(T,A[</a:t>
            </a:r>
            <a:r>
              <a:rPr lang="en-US" altLang="zh-CN" sz="2800" b="0" kern="0" dirty="0" err="1" smtClean="0">
                <a:latin typeface="Times New Roman" charset="0"/>
                <a:ea typeface="Times New Roman" charset="0"/>
                <a:cs typeface="Times New Roman" charset="0"/>
              </a:rPr>
              <a:t>i</a:t>
            </a:r>
            <a:r>
              <a:rPr lang="en-US" altLang="zh-CN" sz="2800" b="0" kern="0" dirty="0" smtClean="0">
                <a:latin typeface="Times New Roman" charset="0"/>
                <a:ea typeface="Times New Roman" charset="0"/>
                <a:cs typeface="Times New Roman" charset="0"/>
              </a:rPr>
              <a:t>]);</a:t>
            </a:r>
          </a:p>
          <a:p>
            <a:pPr eaLnBrk="1" hangingPunct="1">
              <a:lnSpc>
                <a:spcPct val="90000"/>
              </a:lnSpc>
              <a:buFontTx/>
              <a:buNone/>
            </a:pPr>
            <a:r>
              <a:rPr lang="en-US" altLang="zh-CN"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	</a:t>
            </a:r>
            <a:r>
              <a:rPr lang="en-US" altLang="zh-CN" sz="2800" b="0" kern="0" dirty="0" err="1" smtClean="0">
                <a:latin typeface="Times New Roman" charset="0"/>
                <a:ea typeface="Times New Roman" charset="0"/>
                <a:cs typeface="Times New Roman" charset="0"/>
              </a:rPr>
              <a:t>i</a:t>
            </a:r>
            <a:r>
              <a:rPr lang="en-US" altLang="zh-CN" sz="2800" b="0" kern="0" dirty="0" smtClean="0">
                <a:latin typeface="Times New Roman" charset="0"/>
                <a:ea typeface="Times New Roman" charset="0"/>
                <a:cs typeface="Times New Roman" charset="0"/>
              </a:rPr>
              <a:t>++;</a:t>
            </a:r>
            <a:endParaRPr lang="en-US" altLang="zh-CN" sz="2800" b="0" kern="0" dirty="0">
              <a:latin typeface="Times New Roman" charset="0"/>
              <a:ea typeface="Times New Roman" charset="0"/>
              <a:cs typeface="Times New Roman" charset="0"/>
            </a:endParaRPr>
          </a:p>
          <a:p>
            <a:pPr eaLnBrk="1" hangingPunct="1">
              <a:lnSpc>
                <a:spcPct val="90000"/>
              </a:lnSpc>
              <a:buFontTx/>
              <a:buNone/>
            </a:pPr>
            <a:r>
              <a:rPr lang="en-US" altLang="zh-CN" sz="2800" b="0" kern="0" dirty="0" smtClean="0">
                <a:latin typeface="Times New Roman" charset="0"/>
                <a:ea typeface="Times New Roman" charset="0"/>
                <a:cs typeface="Times New Roman" charset="0"/>
              </a:rPr>
              <a:t>    }</a:t>
            </a:r>
          </a:p>
          <a:p>
            <a:pPr eaLnBrk="1" hangingPunct="1">
              <a:lnSpc>
                <a:spcPct val="90000"/>
              </a:lnSpc>
              <a:buFontTx/>
              <a:buNone/>
            </a:pPr>
            <a:r>
              <a:rPr lang="en-US" altLang="zh-CN" sz="2800" b="0" kern="0" dirty="0">
                <a:latin typeface="Times New Roman" charset="0"/>
                <a:ea typeface="Times New Roman" charset="0"/>
                <a:cs typeface="Times New Roman" charset="0"/>
              </a:rPr>
              <a:t> </a:t>
            </a:r>
            <a:r>
              <a:rPr lang="en-US" altLang="zh-CN" sz="2800" b="0" kern="0" dirty="0" smtClean="0">
                <a:latin typeface="Times New Roman" charset="0"/>
                <a:ea typeface="Times New Roman" charset="0"/>
                <a:cs typeface="Times New Roman" charset="0"/>
              </a:rPr>
              <a:t>   return OK;</a:t>
            </a:r>
          </a:p>
          <a:p>
            <a:pPr eaLnBrk="1" hangingPunct="1">
              <a:lnSpc>
                <a:spcPct val="90000"/>
              </a:lnSpc>
              <a:buFontTx/>
              <a:buNone/>
            </a:pPr>
            <a:r>
              <a:rPr lang="en-US" altLang="zh-CN" sz="2800" b="0" kern="0" dirty="0">
                <a:latin typeface="Times New Roman" charset="0"/>
                <a:ea typeface="Times New Roman" charset="0"/>
                <a:cs typeface="Times New Roman" charset="0"/>
              </a:rPr>
              <a:t>}</a:t>
            </a:r>
          </a:p>
          <a:p>
            <a:pPr eaLnBrk="1" hangingPunct="1">
              <a:lnSpc>
                <a:spcPct val="90000"/>
              </a:lnSpc>
              <a:buNone/>
            </a:pPr>
            <a:r>
              <a:rPr lang="zh-CN" altLang="en-US" sz="2800" b="0" kern="0" dirty="0" smtClean="0">
                <a:latin typeface="Times New Roman" charset="0"/>
                <a:ea typeface="Times New Roman" charset="0"/>
                <a:cs typeface="Times New Roman" charset="0"/>
              </a:rPr>
              <a:t>          </a:t>
            </a:r>
            <a:endParaRPr lang="en-US" altLang="zh-CN" sz="2800" b="0" kern="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14517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strips(downRight)">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strips(downRight)">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strips(downRight)">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strips(downRight)">
                                      <p:cBhvr>
                                        <p:cTn id="22" dur="5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strips(downRight)">
                                      <p:cBhvr>
                                        <p:cTn id="27" dur="5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strips(downRight)">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6">
                                            <p:txEl>
                                              <p:pRg st="6" end="6"/>
                                            </p:txEl>
                                          </p:spTgt>
                                        </p:tgtEl>
                                        <p:attrNameLst>
                                          <p:attrName>style.visibility</p:attrName>
                                        </p:attrNameLst>
                                      </p:cBhvr>
                                      <p:to>
                                        <p:strVal val="visible"/>
                                      </p:to>
                                    </p:set>
                                    <p:animEffect transition="in" filter="strips(downRight)">
                                      <p:cBhvr>
                                        <p:cTn id="37" dur="500"/>
                                        <p:tgtEl>
                                          <p:spTgt spid="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6">
                                            <p:txEl>
                                              <p:pRg st="7" end="7"/>
                                            </p:txEl>
                                          </p:spTgt>
                                        </p:tgtEl>
                                        <p:attrNameLst>
                                          <p:attrName>style.visibility</p:attrName>
                                        </p:attrNameLst>
                                      </p:cBhvr>
                                      <p:to>
                                        <p:strVal val="visible"/>
                                      </p:to>
                                    </p:set>
                                    <p:animEffect transition="in" filter="strips(downRight)">
                                      <p:cBhvr>
                                        <p:cTn id="42" dur="500"/>
                                        <p:tgtEl>
                                          <p:spTgt spid="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26">
                                            <p:txEl>
                                              <p:pRg st="8" end="8"/>
                                            </p:txEl>
                                          </p:spTgt>
                                        </p:tgtEl>
                                        <p:attrNameLst>
                                          <p:attrName>style.visibility</p:attrName>
                                        </p:attrNameLst>
                                      </p:cBhvr>
                                      <p:to>
                                        <p:strVal val="visible"/>
                                      </p:to>
                                    </p:set>
                                    <p:animEffect transition="in" filter="strips(downRight)">
                                      <p:cBhvr>
                                        <p:cTn id="47" dur="500"/>
                                        <p:tgtEl>
                                          <p:spTgt spid="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26">
                                            <p:txEl>
                                              <p:pRg st="9" end="9"/>
                                            </p:txEl>
                                          </p:spTgt>
                                        </p:tgtEl>
                                        <p:attrNameLst>
                                          <p:attrName>style.visibility</p:attrName>
                                        </p:attrNameLst>
                                      </p:cBhvr>
                                      <p:to>
                                        <p:strVal val="visible"/>
                                      </p:to>
                                    </p:set>
                                    <p:animEffect transition="in" filter="strips(downRight)">
                                      <p:cBhvr>
                                        <p:cTn id="52" dur="500"/>
                                        <p:tgtEl>
                                          <p:spTgt spid="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26">
                                            <p:txEl>
                                              <p:pRg st="10" end="10"/>
                                            </p:txEl>
                                          </p:spTgt>
                                        </p:tgtEl>
                                        <p:attrNameLst>
                                          <p:attrName>style.visibility</p:attrName>
                                        </p:attrNameLst>
                                      </p:cBhvr>
                                      <p:to>
                                        <p:strVal val="visible"/>
                                      </p:to>
                                    </p:set>
                                    <p:animEffect transition="in" filter="strips(downRight)">
                                      <p:cBhvr>
                                        <p:cTn id="57" dur="500"/>
                                        <p:tgtEl>
                                          <p:spTgt spid="2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6550018" y="5340929"/>
            <a:ext cx="846864" cy="1350255"/>
            <a:chOff x="1447" y="1536"/>
            <a:chExt cx="329" cy="696"/>
          </a:xfrm>
        </p:grpSpPr>
        <p:sp>
          <p:nvSpPr>
            <p:cNvPr id="38953" name="Line 36"/>
            <p:cNvSpPr>
              <a:spLocks noChangeShapeType="1"/>
            </p:cNvSpPr>
            <p:nvPr/>
          </p:nvSpPr>
          <p:spPr bwMode="auto">
            <a:xfrm flipH="1">
              <a:off x="1533" y="1536"/>
              <a:ext cx="243" cy="4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8954" name="Oval 11"/>
            <p:cNvSpPr>
              <a:spLocks noChangeArrowheads="1"/>
            </p:cNvSpPr>
            <p:nvPr/>
          </p:nvSpPr>
          <p:spPr bwMode="auto">
            <a:xfrm>
              <a:off x="1447" y="1942"/>
              <a:ext cx="241" cy="290"/>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75</a:t>
              </a:r>
            </a:p>
          </p:txBody>
        </p:sp>
      </p:grpSp>
      <p:grpSp>
        <p:nvGrpSpPr>
          <p:cNvPr id="3" name="Group 42"/>
          <p:cNvGrpSpPr>
            <a:grpSpLocks/>
          </p:cNvGrpSpPr>
          <p:nvPr/>
        </p:nvGrpSpPr>
        <p:grpSpPr bwMode="auto">
          <a:xfrm>
            <a:off x="3272288" y="4680529"/>
            <a:ext cx="860692" cy="1158445"/>
            <a:chOff x="503" y="1968"/>
            <a:chExt cx="457" cy="836"/>
          </a:xfrm>
        </p:grpSpPr>
        <p:sp>
          <p:nvSpPr>
            <p:cNvPr id="38951" name="Line 32"/>
            <p:cNvSpPr>
              <a:spLocks noChangeShapeType="1"/>
            </p:cNvSpPr>
            <p:nvPr/>
          </p:nvSpPr>
          <p:spPr bwMode="auto">
            <a:xfrm flipH="1">
              <a:off x="672" y="1968"/>
              <a:ext cx="28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8952" name="Oval 12"/>
            <p:cNvSpPr>
              <a:spLocks noChangeArrowheads="1"/>
            </p:cNvSpPr>
            <p:nvPr/>
          </p:nvSpPr>
          <p:spPr bwMode="auto">
            <a:xfrm>
              <a:off x="503" y="2398"/>
              <a:ext cx="329" cy="40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 1 </a:t>
              </a:r>
            </a:p>
          </p:txBody>
        </p:sp>
      </p:grpSp>
      <p:grpSp>
        <p:nvGrpSpPr>
          <p:cNvPr id="4" name="Group 41"/>
          <p:cNvGrpSpPr>
            <a:grpSpLocks/>
          </p:cNvGrpSpPr>
          <p:nvPr/>
        </p:nvGrpSpPr>
        <p:grpSpPr bwMode="auto">
          <a:xfrm>
            <a:off x="3959572" y="3705804"/>
            <a:ext cx="965573" cy="1148699"/>
            <a:chOff x="785" y="1344"/>
            <a:chExt cx="511" cy="830"/>
          </a:xfrm>
        </p:grpSpPr>
        <p:sp>
          <p:nvSpPr>
            <p:cNvPr id="38949" name="Line 31"/>
            <p:cNvSpPr>
              <a:spLocks noChangeShapeType="1"/>
            </p:cNvSpPr>
            <p:nvPr/>
          </p:nvSpPr>
          <p:spPr bwMode="auto">
            <a:xfrm flipH="1">
              <a:off x="960" y="1344"/>
              <a:ext cx="33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8950" name="Oval 21"/>
            <p:cNvSpPr>
              <a:spLocks noChangeArrowheads="1"/>
            </p:cNvSpPr>
            <p:nvPr/>
          </p:nvSpPr>
          <p:spPr bwMode="auto">
            <a:xfrm>
              <a:off x="785" y="1767"/>
              <a:ext cx="328" cy="407"/>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 5 </a:t>
              </a:r>
            </a:p>
          </p:txBody>
        </p:sp>
      </p:grpSp>
      <p:grpSp>
        <p:nvGrpSpPr>
          <p:cNvPr id="5" name="Group 52"/>
          <p:cNvGrpSpPr>
            <a:grpSpLocks/>
          </p:cNvGrpSpPr>
          <p:nvPr/>
        </p:nvGrpSpPr>
        <p:grpSpPr bwMode="auto">
          <a:xfrm>
            <a:off x="6841254" y="4774193"/>
            <a:ext cx="795466" cy="1013693"/>
            <a:chOff x="1824" y="1680"/>
            <a:chExt cx="309" cy="523"/>
          </a:xfrm>
        </p:grpSpPr>
        <p:sp>
          <p:nvSpPr>
            <p:cNvPr id="38947" name="Line 35"/>
            <p:cNvSpPr>
              <a:spLocks noChangeShapeType="1"/>
            </p:cNvSpPr>
            <p:nvPr/>
          </p:nvSpPr>
          <p:spPr bwMode="auto">
            <a:xfrm>
              <a:off x="1824" y="1680"/>
              <a:ext cx="197" cy="3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8948" name="Oval 10"/>
            <p:cNvSpPr>
              <a:spLocks noChangeArrowheads="1"/>
            </p:cNvSpPr>
            <p:nvPr/>
          </p:nvSpPr>
          <p:spPr bwMode="auto">
            <a:xfrm>
              <a:off x="1892" y="1913"/>
              <a:ext cx="241" cy="290"/>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85</a:t>
              </a:r>
            </a:p>
          </p:txBody>
        </p:sp>
      </p:grpSp>
      <p:grpSp>
        <p:nvGrpSpPr>
          <p:cNvPr id="6" name="Group 50"/>
          <p:cNvGrpSpPr>
            <a:grpSpLocks/>
          </p:cNvGrpSpPr>
          <p:nvPr/>
        </p:nvGrpSpPr>
        <p:grpSpPr bwMode="auto">
          <a:xfrm>
            <a:off x="4633905" y="4588452"/>
            <a:ext cx="846864" cy="1258170"/>
            <a:chOff x="967" y="1584"/>
            <a:chExt cx="329" cy="649"/>
          </a:xfrm>
        </p:grpSpPr>
        <p:sp>
          <p:nvSpPr>
            <p:cNvPr id="38945" name="Line 30"/>
            <p:cNvSpPr>
              <a:spLocks noChangeShapeType="1"/>
            </p:cNvSpPr>
            <p:nvPr/>
          </p:nvSpPr>
          <p:spPr bwMode="auto">
            <a:xfrm flipH="1">
              <a:off x="1123" y="1584"/>
              <a:ext cx="173"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8946" name="Oval 13"/>
            <p:cNvSpPr>
              <a:spLocks noChangeArrowheads="1"/>
            </p:cNvSpPr>
            <p:nvPr/>
          </p:nvSpPr>
          <p:spPr bwMode="auto">
            <a:xfrm>
              <a:off x="967" y="1943"/>
              <a:ext cx="241" cy="290"/>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29</a:t>
              </a:r>
            </a:p>
          </p:txBody>
        </p:sp>
      </p:grpSp>
      <p:grpSp>
        <p:nvGrpSpPr>
          <p:cNvPr id="7" name="Group 46"/>
          <p:cNvGrpSpPr>
            <a:grpSpLocks/>
          </p:cNvGrpSpPr>
          <p:nvPr/>
        </p:nvGrpSpPr>
        <p:grpSpPr bwMode="auto">
          <a:xfrm>
            <a:off x="6098305" y="3770892"/>
            <a:ext cx="876357" cy="1080469"/>
            <a:chOff x="1920" y="1392"/>
            <a:chExt cx="464" cy="779"/>
          </a:xfrm>
        </p:grpSpPr>
        <p:sp>
          <p:nvSpPr>
            <p:cNvPr id="38943" name="Line 34"/>
            <p:cNvSpPr>
              <a:spLocks noChangeShapeType="1"/>
            </p:cNvSpPr>
            <p:nvPr/>
          </p:nvSpPr>
          <p:spPr bwMode="auto">
            <a:xfrm>
              <a:off x="1920" y="1392"/>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8944" name="Oval 14"/>
            <p:cNvSpPr>
              <a:spLocks noChangeArrowheads="1"/>
            </p:cNvSpPr>
            <p:nvPr/>
          </p:nvSpPr>
          <p:spPr bwMode="auto">
            <a:xfrm>
              <a:off x="2056" y="1765"/>
              <a:ext cx="328" cy="40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66</a:t>
              </a:r>
            </a:p>
          </p:txBody>
        </p:sp>
      </p:grpSp>
      <p:grpSp>
        <p:nvGrpSpPr>
          <p:cNvPr id="8" name="Group 53"/>
          <p:cNvGrpSpPr>
            <a:grpSpLocks/>
          </p:cNvGrpSpPr>
          <p:nvPr/>
        </p:nvGrpSpPr>
        <p:grpSpPr bwMode="auto">
          <a:xfrm>
            <a:off x="4863231" y="3656591"/>
            <a:ext cx="811069" cy="1138309"/>
            <a:chOff x="1056" y="1104"/>
            <a:chExt cx="358" cy="654"/>
          </a:xfrm>
        </p:grpSpPr>
        <p:sp>
          <p:nvSpPr>
            <p:cNvPr id="38941" name="Line 29"/>
            <p:cNvSpPr>
              <a:spLocks noChangeShapeType="1"/>
            </p:cNvSpPr>
            <p:nvPr/>
          </p:nvSpPr>
          <p:spPr bwMode="auto">
            <a:xfrm>
              <a:off x="1056" y="1104"/>
              <a:ext cx="209"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8942" name="Oval 16"/>
            <p:cNvSpPr>
              <a:spLocks noChangeArrowheads="1"/>
            </p:cNvSpPr>
            <p:nvPr/>
          </p:nvSpPr>
          <p:spPr bwMode="auto">
            <a:xfrm>
              <a:off x="1145" y="1423"/>
              <a:ext cx="269" cy="335"/>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39</a:t>
              </a:r>
            </a:p>
          </p:txBody>
        </p:sp>
      </p:grpSp>
      <p:grpSp>
        <p:nvGrpSpPr>
          <p:cNvPr id="9" name="Group 45"/>
          <p:cNvGrpSpPr>
            <a:grpSpLocks/>
          </p:cNvGrpSpPr>
          <p:nvPr/>
        </p:nvGrpSpPr>
        <p:grpSpPr bwMode="auto">
          <a:xfrm>
            <a:off x="5375994" y="2840616"/>
            <a:ext cx="1016547" cy="1209016"/>
            <a:chOff x="1536" y="720"/>
            <a:chExt cx="540" cy="874"/>
          </a:xfrm>
        </p:grpSpPr>
        <p:sp>
          <p:nvSpPr>
            <p:cNvPr id="38939" name="Line 33"/>
            <p:cNvSpPr>
              <a:spLocks noChangeShapeType="1"/>
            </p:cNvSpPr>
            <p:nvPr/>
          </p:nvSpPr>
          <p:spPr bwMode="auto">
            <a:xfrm>
              <a:off x="1536" y="72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8940" name="Oval 17"/>
            <p:cNvSpPr>
              <a:spLocks noChangeArrowheads="1"/>
            </p:cNvSpPr>
            <p:nvPr/>
          </p:nvSpPr>
          <p:spPr bwMode="auto">
            <a:xfrm>
              <a:off x="1746" y="1187"/>
              <a:ext cx="330" cy="407"/>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53</a:t>
              </a:r>
            </a:p>
          </p:txBody>
        </p:sp>
      </p:grpSp>
      <p:grpSp>
        <p:nvGrpSpPr>
          <p:cNvPr id="10" name="Group 40"/>
          <p:cNvGrpSpPr>
            <a:grpSpLocks/>
          </p:cNvGrpSpPr>
          <p:nvPr/>
        </p:nvGrpSpPr>
        <p:grpSpPr bwMode="auto">
          <a:xfrm>
            <a:off x="4545586" y="2905703"/>
            <a:ext cx="919307" cy="1070948"/>
            <a:chOff x="1094" y="768"/>
            <a:chExt cx="490" cy="772"/>
          </a:xfrm>
        </p:grpSpPr>
        <p:sp>
          <p:nvSpPr>
            <p:cNvPr id="38937" name="Line 28"/>
            <p:cNvSpPr>
              <a:spLocks noChangeShapeType="1"/>
            </p:cNvSpPr>
            <p:nvPr/>
          </p:nvSpPr>
          <p:spPr bwMode="auto">
            <a:xfrm flipH="1">
              <a:off x="1248" y="768"/>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8938" name="Oval 18"/>
            <p:cNvSpPr>
              <a:spLocks noChangeArrowheads="1"/>
            </p:cNvSpPr>
            <p:nvPr/>
          </p:nvSpPr>
          <p:spPr bwMode="auto">
            <a:xfrm>
              <a:off x="1094" y="1134"/>
              <a:ext cx="331" cy="40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12</a:t>
              </a:r>
            </a:p>
          </p:txBody>
        </p:sp>
      </p:grpSp>
      <p:sp>
        <p:nvSpPr>
          <p:cNvPr id="148499" name="Oval 19"/>
          <p:cNvSpPr>
            <a:spLocks noChangeArrowheads="1"/>
          </p:cNvSpPr>
          <p:nvPr/>
        </p:nvSpPr>
        <p:spPr bwMode="auto">
          <a:xfrm>
            <a:off x="5125358" y="2583113"/>
            <a:ext cx="620335" cy="562630"/>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45</a:t>
            </a:r>
          </a:p>
        </p:txBody>
      </p:sp>
      <p:sp>
        <p:nvSpPr>
          <p:cNvPr id="38925" name="Rectangle 54"/>
          <p:cNvSpPr>
            <a:spLocks noGrp="1" noChangeArrowheads="1"/>
          </p:cNvSpPr>
          <p:nvPr>
            <p:ph type="title" idx="4294967295"/>
          </p:nvPr>
        </p:nvSpPr>
        <p:spPr bwMode="auto">
          <a:xfrm>
            <a:off x="1032161" y="1320139"/>
            <a:ext cx="9220200" cy="914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solidFill>
                  <a:schemeClr val="tx1"/>
                </a:solidFill>
                <a:latin typeface="SimSun" charset="-122"/>
                <a:ea typeface="SimSun" charset="-122"/>
                <a:cs typeface="SimSun" charset="-122"/>
              </a:rPr>
              <a:t>关键字值如下，试构造其对应的二叉排序树。</a:t>
            </a:r>
            <a:br>
              <a:rPr lang="zh-CN" altLang="en-US" sz="3200" dirty="0">
                <a:solidFill>
                  <a:schemeClr val="tx1"/>
                </a:solidFill>
                <a:latin typeface="SimSun" charset="-122"/>
                <a:ea typeface="SimSun" charset="-122"/>
                <a:cs typeface="SimSun" charset="-122"/>
              </a:rPr>
            </a:br>
            <a:r>
              <a:rPr lang="en-US" altLang="zh-CN" dirty="0">
                <a:solidFill>
                  <a:srgbClr val="FF0000"/>
                </a:solidFill>
              </a:rPr>
              <a:t>45</a:t>
            </a:r>
            <a:r>
              <a:rPr lang="zh-CN" altLang="en-US" dirty="0">
                <a:solidFill>
                  <a:srgbClr val="FF0000"/>
                </a:solidFill>
              </a:rPr>
              <a:t>，</a:t>
            </a:r>
            <a:r>
              <a:rPr lang="en-US" altLang="zh-CN" dirty="0">
                <a:solidFill>
                  <a:srgbClr val="FF0000"/>
                </a:solidFill>
              </a:rPr>
              <a:t>12</a:t>
            </a:r>
            <a:r>
              <a:rPr lang="zh-CN" altLang="en-US" dirty="0">
                <a:solidFill>
                  <a:srgbClr val="FF0000"/>
                </a:solidFill>
              </a:rPr>
              <a:t>，</a:t>
            </a:r>
            <a:r>
              <a:rPr lang="en-US" altLang="zh-CN" dirty="0">
                <a:solidFill>
                  <a:srgbClr val="FF0000"/>
                </a:solidFill>
              </a:rPr>
              <a:t>53</a:t>
            </a:r>
            <a:r>
              <a:rPr lang="zh-CN" altLang="en-US" dirty="0">
                <a:solidFill>
                  <a:srgbClr val="FF0000"/>
                </a:solidFill>
              </a:rPr>
              <a:t>，</a:t>
            </a:r>
            <a:r>
              <a:rPr lang="en-US" altLang="zh-CN" dirty="0">
                <a:solidFill>
                  <a:srgbClr val="FF0000"/>
                </a:solidFill>
              </a:rPr>
              <a:t>39</a:t>
            </a:r>
            <a:r>
              <a:rPr lang="zh-CN" altLang="en-US" dirty="0">
                <a:solidFill>
                  <a:srgbClr val="FF0000"/>
                </a:solidFill>
              </a:rPr>
              <a:t>，</a:t>
            </a:r>
            <a:r>
              <a:rPr lang="en-US" altLang="zh-CN" dirty="0">
                <a:solidFill>
                  <a:srgbClr val="FF0000"/>
                </a:solidFill>
              </a:rPr>
              <a:t>66</a:t>
            </a:r>
            <a:r>
              <a:rPr lang="zh-CN" altLang="en-US" dirty="0">
                <a:solidFill>
                  <a:srgbClr val="FF0000"/>
                </a:solidFill>
              </a:rPr>
              <a:t>，</a:t>
            </a:r>
            <a:r>
              <a:rPr lang="en-US" altLang="zh-CN" dirty="0">
                <a:solidFill>
                  <a:srgbClr val="FF0000"/>
                </a:solidFill>
              </a:rPr>
              <a:t>85</a:t>
            </a:r>
            <a:r>
              <a:rPr lang="zh-CN" altLang="en-US" dirty="0">
                <a:solidFill>
                  <a:srgbClr val="FF0000"/>
                </a:solidFill>
              </a:rPr>
              <a:t>，</a:t>
            </a:r>
            <a:r>
              <a:rPr lang="en-US" altLang="zh-CN" dirty="0">
                <a:solidFill>
                  <a:srgbClr val="FF0000"/>
                </a:solidFill>
              </a:rPr>
              <a:t>5</a:t>
            </a:r>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en-US" altLang="zh-CN" dirty="0">
                <a:solidFill>
                  <a:srgbClr val="FF0000"/>
                </a:solidFill>
              </a:rPr>
              <a:t>29</a:t>
            </a:r>
            <a:r>
              <a:rPr lang="zh-CN" altLang="en-US" dirty="0">
                <a:solidFill>
                  <a:srgbClr val="FF0000"/>
                </a:solidFill>
              </a:rPr>
              <a:t>，</a:t>
            </a:r>
            <a:r>
              <a:rPr lang="en-US" altLang="zh-CN" dirty="0">
                <a:solidFill>
                  <a:srgbClr val="FF0000"/>
                </a:solidFill>
              </a:rPr>
              <a:t>75</a:t>
            </a:r>
          </a:p>
        </p:txBody>
      </p:sp>
      <p:sp>
        <p:nvSpPr>
          <p:cNvPr id="148535" name="Line 55"/>
          <p:cNvSpPr>
            <a:spLocks noChangeShapeType="1"/>
          </p:cNvSpPr>
          <p:nvPr/>
        </p:nvSpPr>
        <p:spPr bwMode="auto">
          <a:xfrm>
            <a:off x="1032161" y="2230579"/>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8536" name="Line 56"/>
          <p:cNvSpPr>
            <a:spLocks noChangeShapeType="1"/>
          </p:cNvSpPr>
          <p:nvPr/>
        </p:nvSpPr>
        <p:spPr bwMode="auto">
          <a:xfrm>
            <a:off x="1946561" y="2230579"/>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8537" name="Line 57"/>
          <p:cNvSpPr>
            <a:spLocks noChangeShapeType="1"/>
          </p:cNvSpPr>
          <p:nvPr/>
        </p:nvSpPr>
        <p:spPr bwMode="auto">
          <a:xfrm>
            <a:off x="2860961" y="2230579"/>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8538" name="Line 58"/>
          <p:cNvSpPr>
            <a:spLocks noChangeShapeType="1"/>
          </p:cNvSpPr>
          <p:nvPr/>
        </p:nvSpPr>
        <p:spPr bwMode="auto">
          <a:xfrm>
            <a:off x="3699161" y="2230579"/>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8539" name="Line 59"/>
          <p:cNvSpPr>
            <a:spLocks noChangeShapeType="1"/>
          </p:cNvSpPr>
          <p:nvPr/>
        </p:nvSpPr>
        <p:spPr bwMode="auto">
          <a:xfrm>
            <a:off x="4613561" y="2230579"/>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8540" name="Line 60"/>
          <p:cNvSpPr>
            <a:spLocks noChangeShapeType="1"/>
          </p:cNvSpPr>
          <p:nvPr/>
        </p:nvSpPr>
        <p:spPr bwMode="auto">
          <a:xfrm>
            <a:off x="5527961" y="2230579"/>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8541" name="Line 61"/>
          <p:cNvSpPr>
            <a:spLocks noChangeShapeType="1"/>
          </p:cNvSpPr>
          <p:nvPr/>
        </p:nvSpPr>
        <p:spPr bwMode="auto">
          <a:xfrm>
            <a:off x="6366161" y="2230579"/>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8542" name="Line 62"/>
          <p:cNvSpPr>
            <a:spLocks noChangeShapeType="1"/>
          </p:cNvSpPr>
          <p:nvPr/>
        </p:nvSpPr>
        <p:spPr bwMode="auto">
          <a:xfrm>
            <a:off x="7051961" y="2230579"/>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8543" name="Line 63"/>
          <p:cNvSpPr>
            <a:spLocks noChangeShapeType="1"/>
          </p:cNvSpPr>
          <p:nvPr/>
        </p:nvSpPr>
        <p:spPr bwMode="auto">
          <a:xfrm>
            <a:off x="7813961" y="2230579"/>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8544" name="Line 64"/>
          <p:cNvSpPr>
            <a:spLocks noChangeShapeType="1"/>
          </p:cNvSpPr>
          <p:nvPr/>
        </p:nvSpPr>
        <p:spPr bwMode="auto">
          <a:xfrm>
            <a:off x="8728361" y="2230579"/>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构造二叉排序树</a:t>
            </a:r>
          </a:p>
        </p:txBody>
      </p:sp>
    </p:spTree>
    <p:extLst>
      <p:ext uri="{BB962C8B-B14F-4D97-AF65-F5344CB8AC3E}">
        <p14:creationId xmlns:p14="http://schemas.microsoft.com/office/powerpoint/2010/main" val="481549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535"/>
                                        </p:tgtEl>
                                        <p:attrNameLst>
                                          <p:attrName>style.visibility</p:attrName>
                                        </p:attrNameLst>
                                      </p:cBhvr>
                                      <p:to>
                                        <p:strVal val="visible"/>
                                      </p:to>
                                    </p:set>
                                    <p:anim calcmode="lin" valueType="num">
                                      <p:cBhvr additive="base">
                                        <p:cTn id="7" dur="500" fill="hold"/>
                                        <p:tgtEl>
                                          <p:spTgt spid="148535"/>
                                        </p:tgtEl>
                                        <p:attrNameLst>
                                          <p:attrName>ppt_x</p:attrName>
                                        </p:attrNameLst>
                                      </p:cBhvr>
                                      <p:tavLst>
                                        <p:tav tm="0">
                                          <p:val>
                                            <p:strVal val="#ppt_x"/>
                                          </p:val>
                                        </p:tav>
                                        <p:tav tm="100000">
                                          <p:val>
                                            <p:strVal val="#ppt_x"/>
                                          </p:val>
                                        </p:tav>
                                      </p:tavLst>
                                    </p:anim>
                                    <p:anim calcmode="lin" valueType="num">
                                      <p:cBhvr additive="base">
                                        <p:cTn id="8" dur="500" fill="hold"/>
                                        <p:tgtEl>
                                          <p:spTgt spid="14853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48499"/>
                                        </p:tgtEl>
                                        <p:attrNameLst>
                                          <p:attrName>style.visibility</p:attrName>
                                        </p:attrNameLst>
                                      </p:cBhvr>
                                      <p:to>
                                        <p:strVal val="visible"/>
                                      </p:to>
                                    </p:set>
                                    <p:anim calcmode="lin" valueType="num">
                                      <p:cBhvr additive="base">
                                        <p:cTn id="13" dur="500" fill="hold"/>
                                        <p:tgtEl>
                                          <p:spTgt spid="148499"/>
                                        </p:tgtEl>
                                        <p:attrNameLst>
                                          <p:attrName>ppt_x</p:attrName>
                                        </p:attrNameLst>
                                      </p:cBhvr>
                                      <p:tavLst>
                                        <p:tav tm="0">
                                          <p:val>
                                            <p:strVal val="#ppt_x"/>
                                          </p:val>
                                        </p:tav>
                                        <p:tav tm="100000">
                                          <p:val>
                                            <p:strVal val="#ppt_x"/>
                                          </p:val>
                                        </p:tav>
                                      </p:tavLst>
                                    </p:anim>
                                    <p:anim calcmode="lin" valueType="num">
                                      <p:cBhvr additive="base">
                                        <p:cTn id="14" dur="500" fill="hold"/>
                                        <p:tgtEl>
                                          <p:spTgt spid="14849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8536"/>
                                        </p:tgtEl>
                                        <p:attrNameLst>
                                          <p:attrName>style.visibility</p:attrName>
                                        </p:attrNameLst>
                                      </p:cBhvr>
                                      <p:to>
                                        <p:strVal val="visible"/>
                                      </p:to>
                                    </p:set>
                                    <p:anim calcmode="lin" valueType="num">
                                      <p:cBhvr additive="base">
                                        <p:cTn id="19" dur="500" fill="hold"/>
                                        <p:tgtEl>
                                          <p:spTgt spid="148536"/>
                                        </p:tgtEl>
                                        <p:attrNameLst>
                                          <p:attrName>ppt_x</p:attrName>
                                        </p:attrNameLst>
                                      </p:cBhvr>
                                      <p:tavLst>
                                        <p:tav tm="0">
                                          <p:val>
                                            <p:strVal val="#ppt_x"/>
                                          </p:val>
                                        </p:tav>
                                        <p:tav tm="100000">
                                          <p:val>
                                            <p:strVal val="#ppt_x"/>
                                          </p:val>
                                        </p:tav>
                                      </p:tavLst>
                                    </p:anim>
                                    <p:anim calcmode="lin" valueType="num">
                                      <p:cBhvr additive="base">
                                        <p:cTn id="20" dur="500" fill="hold"/>
                                        <p:tgtEl>
                                          <p:spTgt spid="14853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8537"/>
                                        </p:tgtEl>
                                        <p:attrNameLst>
                                          <p:attrName>style.visibility</p:attrName>
                                        </p:attrNameLst>
                                      </p:cBhvr>
                                      <p:to>
                                        <p:strVal val="visible"/>
                                      </p:to>
                                    </p:set>
                                    <p:anim calcmode="lin" valueType="num">
                                      <p:cBhvr additive="base">
                                        <p:cTn id="31" dur="500" fill="hold"/>
                                        <p:tgtEl>
                                          <p:spTgt spid="148537"/>
                                        </p:tgtEl>
                                        <p:attrNameLst>
                                          <p:attrName>ppt_x</p:attrName>
                                        </p:attrNameLst>
                                      </p:cBhvr>
                                      <p:tavLst>
                                        <p:tav tm="0">
                                          <p:val>
                                            <p:strVal val="#ppt_x"/>
                                          </p:val>
                                        </p:tav>
                                        <p:tav tm="100000">
                                          <p:val>
                                            <p:strVal val="#ppt_x"/>
                                          </p:val>
                                        </p:tav>
                                      </p:tavLst>
                                    </p:anim>
                                    <p:anim calcmode="lin" valueType="num">
                                      <p:cBhvr additive="base">
                                        <p:cTn id="32" dur="500" fill="hold"/>
                                        <p:tgtEl>
                                          <p:spTgt spid="14853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6"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8538"/>
                                        </p:tgtEl>
                                        <p:attrNameLst>
                                          <p:attrName>style.visibility</p:attrName>
                                        </p:attrNameLst>
                                      </p:cBhvr>
                                      <p:to>
                                        <p:strVal val="visible"/>
                                      </p:to>
                                    </p:set>
                                    <p:anim calcmode="lin" valueType="num">
                                      <p:cBhvr additive="base">
                                        <p:cTn id="43" dur="500" fill="hold"/>
                                        <p:tgtEl>
                                          <p:spTgt spid="148538"/>
                                        </p:tgtEl>
                                        <p:attrNameLst>
                                          <p:attrName>ppt_x</p:attrName>
                                        </p:attrNameLst>
                                      </p:cBhvr>
                                      <p:tavLst>
                                        <p:tav tm="0">
                                          <p:val>
                                            <p:strVal val="#ppt_x"/>
                                          </p:val>
                                        </p:tav>
                                        <p:tav tm="100000">
                                          <p:val>
                                            <p:strVal val="#ppt_x"/>
                                          </p:val>
                                        </p:tav>
                                      </p:tavLst>
                                    </p:anim>
                                    <p:anim calcmode="lin" valueType="num">
                                      <p:cBhvr additive="base">
                                        <p:cTn id="44" dur="500" fill="hold"/>
                                        <p:tgtEl>
                                          <p:spTgt spid="14853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6"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1+#ppt_w/2"/>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8539"/>
                                        </p:tgtEl>
                                        <p:attrNameLst>
                                          <p:attrName>style.visibility</p:attrName>
                                        </p:attrNameLst>
                                      </p:cBhvr>
                                      <p:to>
                                        <p:strVal val="visible"/>
                                      </p:to>
                                    </p:set>
                                    <p:anim calcmode="lin" valueType="num">
                                      <p:cBhvr additive="base">
                                        <p:cTn id="55" dur="500" fill="hold"/>
                                        <p:tgtEl>
                                          <p:spTgt spid="148539"/>
                                        </p:tgtEl>
                                        <p:attrNameLst>
                                          <p:attrName>ppt_x</p:attrName>
                                        </p:attrNameLst>
                                      </p:cBhvr>
                                      <p:tavLst>
                                        <p:tav tm="0">
                                          <p:val>
                                            <p:strVal val="#ppt_x"/>
                                          </p:val>
                                        </p:tav>
                                        <p:tav tm="100000">
                                          <p:val>
                                            <p:strVal val="#ppt_x"/>
                                          </p:val>
                                        </p:tav>
                                      </p:tavLst>
                                    </p:anim>
                                    <p:anim calcmode="lin" valueType="num">
                                      <p:cBhvr additive="base">
                                        <p:cTn id="56" dur="500" fill="hold"/>
                                        <p:tgtEl>
                                          <p:spTgt spid="14853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6"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1+#ppt_w/2"/>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8540"/>
                                        </p:tgtEl>
                                        <p:attrNameLst>
                                          <p:attrName>style.visibility</p:attrName>
                                        </p:attrNameLst>
                                      </p:cBhvr>
                                      <p:to>
                                        <p:strVal val="visible"/>
                                      </p:to>
                                    </p:set>
                                    <p:anim calcmode="lin" valueType="num">
                                      <p:cBhvr additive="base">
                                        <p:cTn id="67" dur="500" fill="hold"/>
                                        <p:tgtEl>
                                          <p:spTgt spid="148540"/>
                                        </p:tgtEl>
                                        <p:attrNameLst>
                                          <p:attrName>ppt_x</p:attrName>
                                        </p:attrNameLst>
                                      </p:cBhvr>
                                      <p:tavLst>
                                        <p:tav tm="0">
                                          <p:val>
                                            <p:strVal val="#ppt_x"/>
                                          </p:val>
                                        </p:tav>
                                        <p:tav tm="100000">
                                          <p:val>
                                            <p:strVal val="#ppt_x"/>
                                          </p:val>
                                        </p:tav>
                                      </p:tavLst>
                                    </p:anim>
                                    <p:anim calcmode="lin" valueType="num">
                                      <p:cBhvr additive="base">
                                        <p:cTn id="68" dur="500" fill="hold"/>
                                        <p:tgtEl>
                                          <p:spTgt spid="148540"/>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6"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1+#ppt_w/2"/>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148541"/>
                                        </p:tgtEl>
                                        <p:attrNameLst>
                                          <p:attrName>style.visibility</p:attrName>
                                        </p:attrNameLst>
                                      </p:cBhvr>
                                      <p:to>
                                        <p:strVal val="visible"/>
                                      </p:to>
                                    </p:set>
                                    <p:anim calcmode="lin" valueType="num">
                                      <p:cBhvr>
                                        <p:cTn id="79" dur="1000" fill="hold"/>
                                        <p:tgtEl>
                                          <p:spTgt spid="148541"/>
                                        </p:tgtEl>
                                        <p:attrNameLst>
                                          <p:attrName>ppt_w</p:attrName>
                                        </p:attrNameLst>
                                      </p:cBhvr>
                                      <p:tavLst>
                                        <p:tav tm="0">
                                          <p:val>
                                            <p:fltVal val="0"/>
                                          </p:val>
                                        </p:tav>
                                        <p:tav tm="100000">
                                          <p:val>
                                            <p:strVal val="#ppt_w"/>
                                          </p:val>
                                        </p:tav>
                                      </p:tavLst>
                                    </p:anim>
                                    <p:anim calcmode="lin" valueType="num">
                                      <p:cBhvr>
                                        <p:cTn id="80" dur="1000" fill="hold"/>
                                        <p:tgtEl>
                                          <p:spTgt spid="148541"/>
                                        </p:tgtEl>
                                        <p:attrNameLst>
                                          <p:attrName>ppt_h</p:attrName>
                                        </p:attrNameLst>
                                      </p:cBhvr>
                                      <p:tavLst>
                                        <p:tav tm="0">
                                          <p:val>
                                            <p:fltVal val="0"/>
                                          </p:val>
                                        </p:tav>
                                        <p:tav tm="100000">
                                          <p:val>
                                            <p:strVal val="#ppt_h"/>
                                          </p:val>
                                        </p:tav>
                                      </p:tavLst>
                                    </p:anim>
                                    <p:anim calcmode="lin" valueType="num">
                                      <p:cBhvr>
                                        <p:cTn id="81" dur="1000" fill="hold"/>
                                        <p:tgtEl>
                                          <p:spTgt spid="148541"/>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1485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12"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additive="base">
                                        <p:cTn id="87" dur="500" fill="hold"/>
                                        <p:tgtEl>
                                          <p:spTgt spid="4"/>
                                        </p:tgtEl>
                                        <p:attrNameLst>
                                          <p:attrName>ppt_x</p:attrName>
                                        </p:attrNameLst>
                                      </p:cBhvr>
                                      <p:tavLst>
                                        <p:tav tm="0">
                                          <p:val>
                                            <p:strVal val="0-#ppt_w/2"/>
                                          </p:val>
                                        </p:tav>
                                        <p:tav tm="100000">
                                          <p:val>
                                            <p:strVal val="#ppt_x"/>
                                          </p:val>
                                        </p:tav>
                                      </p:tavLst>
                                    </p:anim>
                                    <p:anim calcmode="lin" valueType="num">
                                      <p:cBhvr additive="base">
                                        <p:cTn id="8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148542"/>
                                        </p:tgtEl>
                                        <p:attrNameLst>
                                          <p:attrName>style.visibility</p:attrName>
                                        </p:attrNameLst>
                                      </p:cBhvr>
                                      <p:to>
                                        <p:strVal val="visible"/>
                                      </p:to>
                                    </p:set>
                                    <p:anim calcmode="lin" valueType="num">
                                      <p:cBhvr>
                                        <p:cTn id="93" dur="1000" fill="hold"/>
                                        <p:tgtEl>
                                          <p:spTgt spid="148542"/>
                                        </p:tgtEl>
                                        <p:attrNameLst>
                                          <p:attrName>ppt_w</p:attrName>
                                        </p:attrNameLst>
                                      </p:cBhvr>
                                      <p:tavLst>
                                        <p:tav tm="0">
                                          <p:val>
                                            <p:fltVal val="0"/>
                                          </p:val>
                                        </p:tav>
                                        <p:tav tm="100000">
                                          <p:val>
                                            <p:strVal val="#ppt_w"/>
                                          </p:val>
                                        </p:tav>
                                      </p:tavLst>
                                    </p:anim>
                                    <p:anim calcmode="lin" valueType="num">
                                      <p:cBhvr>
                                        <p:cTn id="94" dur="1000" fill="hold"/>
                                        <p:tgtEl>
                                          <p:spTgt spid="148542"/>
                                        </p:tgtEl>
                                        <p:attrNameLst>
                                          <p:attrName>ppt_h</p:attrName>
                                        </p:attrNameLst>
                                      </p:cBhvr>
                                      <p:tavLst>
                                        <p:tav tm="0">
                                          <p:val>
                                            <p:fltVal val="0"/>
                                          </p:val>
                                        </p:tav>
                                        <p:tav tm="100000">
                                          <p:val>
                                            <p:strVal val="#ppt_h"/>
                                          </p:val>
                                        </p:tav>
                                      </p:tavLst>
                                    </p:anim>
                                    <p:anim calcmode="lin" valueType="num">
                                      <p:cBhvr>
                                        <p:cTn id="95" dur="1000" fill="hold"/>
                                        <p:tgtEl>
                                          <p:spTgt spid="148542"/>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1485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12" fill="hold" nodeType="click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additive="base">
                                        <p:cTn id="101" dur="500" fill="hold"/>
                                        <p:tgtEl>
                                          <p:spTgt spid="3"/>
                                        </p:tgtEl>
                                        <p:attrNameLst>
                                          <p:attrName>ppt_x</p:attrName>
                                        </p:attrNameLst>
                                      </p:cBhvr>
                                      <p:tavLst>
                                        <p:tav tm="0">
                                          <p:val>
                                            <p:strVal val="0-#ppt_w/2"/>
                                          </p:val>
                                        </p:tav>
                                        <p:tav tm="100000">
                                          <p:val>
                                            <p:strVal val="#ppt_x"/>
                                          </p:val>
                                        </p:tav>
                                      </p:tavLst>
                                    </p:anim>
                                    <p:anim calcmode="lin" valueType="num">
                                      <p:cBhvr additive="base">
                                        <p:cTn id="10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5" presetClass="entr" presetSubtype="0" fill="hold" grpId="0" nodeType="clickEffect">
                                  <p:stCondLst>
                                    <p:cond delay="0"/>
                                  </p:stCondLst>
                                  <p:childTnLst>
                                    <p:set>
                                      <p:cBhvr>
                                        <p:cTn id="106" dur="1" fill="hold">
                                          <p:stCondLst>
                                            <p:cond delay="0"/>
                                          </p:stCondLst>
                                        </p:cTn>
                                        <p:tgtEl>
                                          <p:spTgt spid="148543"/>
                                        </p:tgtEl>
                                        <p:attrNameLst>
                                          <p:attrName>style.visibility</p:attrName>
                                        </p:attrNameLst>
                                      </p:cBhvr>
                                      <p:to>
                                        <p:strVal val="visible"/>
                                      </p:to>
                                    </p:set>
                                    <p:anim calcmode="lin" valueType="num">
                                      <p:cBhvr>
                                        <p:cTn id="107" dur="1000" fill="hold"/>
                                        <p:tgtEl>
                                          <p:spTgt spid="148543"/>
                                        </p:tgtEl>
                                        <p:attrNameLst>
                                          <p:attrName>ppt_w</p:attrName>
                                        </p:attrNameLst>
                                      </p:cBhvr>
                                      <p:tavLst>
                                        <p:tav tm="0">
                                          <p:val>
                                            <p:fltVal val="0"/>
                                          </p:val>
                                        </p:tav>
                                        <p:tav tm="100000">
                                          <p:val>
                                            <p:strVal val="#ppt_w"/>
                                          </p:val>
                                        </p:tav>
                                      </p:tavLst>
                                    </p:anim>
                                    <p:anim calcmode="lin" valueType="num">
                                      <p:cBhvr>
                                        <p:cTn id="108" dur="1000" fill="hold"/>
                                        <p:tgtEl>
                                          <p:spTgt spid="148543"/>
                                        </p:tgtEl>
                                        <p:attrNameLst>
                                          <p:attrName>ppt_h</p:attrName>
                                        </p:attrNameLst>
                                      </p:cBhvr>
                                      <p:tavLst>
                                        <p:tav tm="0">
                                          <p:val>
                                            <p:fltVal val="0"/>
                                          </p:val>
                                        </p:tav>
                                        <p:tav tm="100000">
                                          <p:val>
                                            <p:strVal val="#ppt_h"/>
                                          </p:val>
                                        </p:tav>
                                      </p:tavLst>
                                    </p:anim>
                                    <p:anim calcmode="lin" valueType="num">
                                      <p:cBhvr>
                                        <p:cTn id="109" dur="1000" fill="hold"/>
                                        <p:tgtEl>
                                          <p:spTgt spid="148543"/>
                                        </p:tgtEl>
                                        <p:attrNameLst>
                                          <p:attrName>ppt_x</p:attrName>
                                        </p:attrNameLst>
                                      </p:cBhvr>
                                      <p:tavLst>
                                        <p:tav tm="0" fmla="#ppt_x+(cos(-2*pi*(1-$))*-#ppt_x-sin(-2*pi*(1-$))*(1-#ppt_y))*(1-$)">
                                          <p:val>
                                            <p:fltVal val="0"/>
                                          </p:val>
                                        </p:tav>
                                        <p:tav tm="100000">
                                          <p:val>
                                            <p:fltVal val="1"/>
                                          </p:val>
                                        </p:tav>
                                      </p:tavLst>
                                    </p:anim>
                                    <p:anim calcmode="lin" valueType="num">
                                      <p:cBhvr>
                                        <p:cTn id="110" dur="1000" fill="hold"/>
                                        <p:tgtEl>
                                          <p:spTgt spid="14854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12" fill="hold" nodeType="clickEffect">
                                  <p:stCondLst>
                                    <p:cond delay="0"/>
                                  </p:stCondLst>
                                  <p:childTnLst>
                                    <p:set>
                                      <p:cBhvr>
                                        <p:cTn id="114" dur="1" fill="hold">
                                          <p:stCondLst>
                                            <p:cond delay="0"/>
                                          </p:stCondLst>
                                        </p:cTn>
                                        <p:tgtEl>
                                          <p:spTgt spid="6"/>
                                        </p:tgtEl>
                                        <p:attrNameLst>
                                          <p:attrName>style.visibility</p:attrName>
                                        </p:attrNameLst>
                                      </p:cBhvr>
                                      <p:to>
                                        <p:strVal val="visible"/>
                                      </p:to>
                                    </p:set>
                                    <p:anim calcmode="lin" valueType="num">
                                      <p:cBhvr additive="base">
                                        <p:cTn id="115" dur="500" fill="hold"/>
                                        <p:tgtEl>
                                          <p:spTgt spid="6"/>
                                        </p:tgtEl>
                                        <p:attrNameLst>
                                          <p:attrName>ppt_x</p:attrName>
                                        </p:attrNameLst>
                                      </p:cBhvr>
                                      <p:tavLst>
                                        <p:tav tm="0">
                                          <p:val>
                                            <p:strVal val="0-#ppt_w/2"/>
                                          </p:val>
                                        </p:tav>
                                        <p:tav tm="100000">
                                          <p:val>
                                            <p:strVal val="#ppt_x"/>
                                          </p:val>
                                        </p:tav>
                                      </p:tavLst>
                                    </p:anim>
                                    <p:anim calcmode="lin" valueType="num">
                                      <p:cBhvr additive="base">
                                        <p:cTn id="1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5" presetClass="entr" presetSubtype="0" fill="hold" grpId="0" nodeType="clickEffect">
                                  <p:stCondLst>
                                    <p:cond delay="0"/>
                                  </p:stCondLst>
                                  <p:childTnLst>
                                    <p:set>
                                      <p:cBhvr>
                                        <p:cTn id="120" dur="1" fill="hold">
                                          <p:stCondLst>
                                            <p:cond delay="0"/>
                                          </p:stCondLst>
                                        </p:cTn>
                                        <p:tgtEl>
                                          <p:spTgt spid="148544"/>
                                        </p:tgtEl>
                                        <p:attrNameLst>
                                          <p:attrName>style.visibility</p:attrName>
                                        </p:attrNameLst>
                                      </p:cBhvr>
                                      <p:to>
                                        <p:strVal val="visible"/>
                                      </p:to>
                                    </p:set>
                                    <p:anim calcmode="lin" valueType="num">
                                      <p:cBhvr>
                                        <p:cTn id="121" dur="1000" fill="hold"/>
                                        <p:tgtEl>
                                          <p:spTgt spid="148544"/>
                                        </p:tgtEl>
                                        <p:attrNameLst>
                                          <p:attrName>ppt_w</p:attrName>
                                        </p:attrNameLst>
                                      </p:cBhvr>
                                      <p:tavLst>
                                        <p:tav tm="0">
                                          <p:val>
                                            <p:fltVal val="0"/>
                                          </p:val>
                                        </p:tav>
                                        <p:tav tm="100000">
                                          <p:val>
                                            <p:strVal val="#ppt_w"/>
                                          </p:val>
                                        </p:tav>
                                      </p:tavLst>
                                    </p:anim>
                                    <p:anim calcmode="lin" valueType="num">
                                      <p:cBhvr>
                                        <p:cTn id="122" dur="1000" fill="hold"/>
                                        <p:tgtEl>
                                          <p:spTgt spid="148544"/>
                                        </p:tgtEl>
                                        <p:attrNameLst>
                                          <p:attrName>ppt_h</p:attrName>
                                        </p:attrNameLst>
                                      </p:cBhvr>
                                      <p:tavLst>
                                        <p:tav tm="0">
                                          <p:val>
                                            <p:fltVal val="0"/>
                                          </p:val>
                                        </p:tav>
                                        <p:tav tm="100000">
                                          <p:val>
                                            <p:strVal val="#ppt_h"/>
                                          </p:val>
                                        </p:tav>
                                      </p:tavLst>
                                    </p:anim>
                                    <p:anim calcmode="lin" valueType="num">
                                      <p:cBhvr>
                                        <p:cTn id="123" dur="1000" fill="hold"/>
                                        <p:tgtEl>
                                          <p:spTgt spid="148544"/>
                                        </p:tgtEl>
                                        <p:attrNameLst>
                                          <p:attrName>ppt_x</p:attrName>
                                        </p:attrNameLst>
                                      </p:cBhvr>
                                      <p:tavLst>
                                        <p:tav tm="0" fmla="#ppt_x+(cos(-2*pi*(1-$))*-#ppt_x-sin(-2*pi*(1-$))*(1-#ppt_y))*(1-$)">
                                          <p:val>
                                            <p:fltVal val="0"/>
                                          </p:val>
                                        </p:tav>
                                        <p:tav tm="100000">
                                          <p:val>
                                            <p:fltVal val="1"/>
                                          </p:val>
                                        </p:tav>
                                      </p:tavLst>
                                    </p:anim>
                                    <p:anim calcmode="lin" valueType="num">
                                      <p:cBhvr>
                                        <p:cTn id="124" dur="1000" fill="hold"/>
                                        <p:tgtEl>
                                          <p:spTgt spid="1485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12" fill="hold" nodeType="clickEffect">
                                  <p:stCondLst>
                                    <p:cond delay="0"/>
                                  </p:stCondLst>
                                  <p:childTnLst>
                                    <p:set>
                                      <p:cBhvr>
                                        <p:cTn id="128" dur="1" fill="hold">
                                          <p:stCondLst>
                                            <p:cond delay="0"/>
                                          </p:stCondLst>
                                        </p:cTn>
                                        <p:tgtEl>
                                          <p:spTgt spid="2"/>
                                        </p:tgtEl>
                                        <p:attrNameLst>
                                          <p:attrName>style.visibility</p:attrName>
                                        </p:attrNameLst>
                                      </p:cBhvr>
                                      <p:to>
                                        <p:strVal val="visible"/>
                                      </p:to>
                                    </p:set>
                                    <p:anim calcmode="lin" valueType="num">
                                      <p:cBhvr additive="base">
                                        <p:cTn id="129" dur="500" fill="hold"/>
                                        <p:tgtEl>
                                          <p:spTgt spid="2"/>
                                        </p:tgtEl>
                                        <p:attrNameLst>
                                          <p:attrName>ppt_x</p:attrName>
                                        </p:attrNameLst>
                                      </p:cBhvr>
                                      <p:tavLst>
                                        <p:tav tm="0">
                                          <p:val>
                                            <p:strVal val="0-#ppt_w/2"/>
                                          </p:val>
                                        </p:tav>
                                        <p:tav tm="100000">
                                          <p:val>
                                            <p:strVal val="#ppt_x"/>
                                          </p:val>
                                        </p:tav>
                                      </p:tavLst>
                                    </p:anim>
                                    <p:anim calcmode="lin" valueType="num">
                                      <p:cBhvr additive="base">
                                        <p:cTn id="1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9" grpId="0" animBg="1" autoUpdateAnimBg="0"/>
      <p:bldP spid="148535" grpId="0" animBg="1"/>
      <p:bldP spid="148536" grpId="0" animBg="1"/>
      <p:bldP spid="148537" grpId="0" animBg="1"/>
      <p:bldP spid="148538" grpId="0" animBg="1"/>
      <p:bldP spid="148539" grpId="0" animBg="1"/>
      <p:bldP spid="148540" grpId="0" animBg="1"/>
      <p:bldP spid="148541" grpId="0" animBg="1"/>
      <p:bldP spid="148542" grpId="0" animBg="1"/>
      <p:bldP spid="148543" grpId="0" animBg="1"/>
      <p:bldP spid="14854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1239982" y="1489363"/>
            <a:ext cx="8153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dirty="0">
                <a:latin typeface="SimSun" charset="-122"/>
                <a:ea typeface="SimSun" charset="-122"/>
                <a:cs typeface="SimSun" charset="-122"/>
              </a:rPr>
              <a:t>试构造如下关键字值序列的二叉排序树</a:t>
            </a:r>
          </a:p>
        </p:txBody>
      </p:sp>
      <p:sp>
        <p:nvSpPr>
          <p:cNvPr id="136195" name="Rectangle 3"/>
          <p:cNvSpPr>
            <a:spLocks noGrp="1" noChangeArrowheads="1"/>
          </p:cNvSpPr>
          <p:nvPr>
            <p:ph type="body" idx="1"/>
          </p:nvPr>
        </p:nvSpPr>
        <p:spPr bwMode="auto">
          <a:xfrm>
            <a:off x="1350818" y="2646218"/>
            <a:ext cx="8686800" cy="23691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1</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45</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12</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53</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39</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66</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85</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5</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1</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29</a:t>
            </a:r>
            <a:r>
              <a:rPr lang="zh-CN" altLang="en-US" sz="2800" dirty="0">
                <a:solidFill>
                  <a:srgbClr val="FF0000"/>
                </a:solidFill>
                <a:latin typeface="Times New Roman" charset="0"/>
                <a:ea typeface="Times New Roman" charset="0"/>
                <a:cs typeface="Times New Roman" charset="0"/>
              </a:rPr>
              <a:t>，</a:t>
            </a:r>
            <a:r>
              <a:rPr lang="en-US" altLang="zh-CN" sz="2800" dirty="0">
                <a:solidFill>
                  <a:srgbClr val="FF0000"/>
                </a:solidFill>
                <a:latin typeface="Times New Roman" charset="0"/>
                <a:ea typeface="Times New Roman" charset="0"/>
                <a:cs typeface="Times New Roman" charset="0"/>
              </a:rPr>
              <a:t>75</a:t>
            </a:r>
          </a:p>
          <a:p>
            <a:pPr eaLnBrk="1" hangingPunct="1">
              <a:lnSpc>
                <a:spcPct val="90000"/>
              </a:lnSpc>
              <a:buFontTx/>
              <a:buNone/>
            </a:pP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2</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45</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53</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66</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85</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75</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12</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1</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5</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29</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39</a:t>
            </a:r>
          </a:p>
          <a:p>
            <a:pPr eaLnBrk="1" hangingPunct="1">
              <a:lnSpc>
                <a:spcPct val="90000"/>
              </a:lnSpc>
              <a:buFontTx/>
              <a:buNone/>
            </a:pP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3</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53</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45</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1</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5</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39</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29</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85</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66</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75</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12</a:t>
            </a:r>
          </a:p>
          <a:p>
            <a:pPr eaLnBrk="1" hangingPunct="1">
              <a:lnSpc>
                <a:spcPct val="90000"/>
              </a:lnSpc>
              <a:buFontTx/>
              <a:buNone/>
            </a:pP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4</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1</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5</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12</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29</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39</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45</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53</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66</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85</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75</a:t>
            </a:r>
            <a:endParaRPr lang="zh-CN" altLang="en-US" sz="2800" dirty="0">
              <a:latin typeface="Times New Roman" charset="0"/>
              <a:ea typeface="Times New Roman" charset="0"/>
              <a:cs typeface="Times New Roman" charset="0"/>
            </a:endParaRPr>
          </a:p>
        </p:txBody>
      </p:sp>
      <p:sp>
        <p:nvSpPr>
          <p:cNvPr id="5"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453967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练习</a:t>
            </a:r>
          </a:p>
        </p:txBody>
      </p:sp>
    </p:spTree>
    <p:extLst>
      <p:ext uri="{BB962C8B-B14F-4D97-AF65-F5344CB8AC3E}">
        <p14:creationId xmlns:p14="http://schemas.microsoft.com/office/powerpoint/2010/main" val="470978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wipe(left)">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wipe(left)">
                                      <p:cBhvr>
                                        <p:cTn id="12" dur="500"/>
                                        <p:tgtEl>
                                          <p:spTgt spid="13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wipe(left)">
                                      <p:cBhvr>
                                        <p:cTn id="17" dur="500"/>
                                        <p:tgtEl>
                                          <p:spTgt spid="13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wipe(left)">
                                      <p:cBhvr>
                                        <p:cTn id="22" dur="500"/>
                                        <p:tgtEl>
                                          <p:spTgt spid="136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31"/>
          <p:cNvGrpSpPr>
            <a:grpSpLocks/>
          </p:cNvGrpSpPr>
          <p:nvPr/>
        </p:nvGrpSpPr>
        <p:grpSpPr bwMode="auto">
          <a:xfrm>
            <a:off x="1122219" y="1551709"/>
            <a:ext cx="2935288" cy="3975100"/>
            <a:chOff x="113" y="119"/>
            <a:chExt cx="1849" cy="2504"/>
          </a:xfrm>
        </p:grpSpPr>
        <p:grpSp>
          <p:nvGrpSpPr>
            <p:cNvPr id="104" name="Group 130"/>
            <p:cNvGrpSpPr>
              <a:grpSpLocks/>
            </p:cNvGrpSpPr>
            <p:nvPr/>
          </p:nvGrpSpPr>
          <p:grpSpPr bwMode="auto">
            <a:xfrm>
              <a:off x="113" y="119"/>
              <a:ext cx="1849" cy="2174"/>
              <a:chOff x="96" y="96"/>
              <a:chExt cx="1849" cy="2174"/>
            </a:xfrm>
          </p:grpSpPr>
          <p:grpSp>
            <p:nvGrpSpPr>
              <p:cNvPr id="106" name="Group 29"/>
              <p:cNvGrpSpPr>
                <a:grpSpLocks/>
              </p:cNvGrpSpPr>
              <p:nvPr/>
            </p:nvGrpSpPr>
            <p:grpSpPr bwMode="auto">
              <a:xfrm>
                <a:off x="96" y="1227"/>
                <a:ext cx="411" cy="648"/>
                <a:chOff x="398" y="1968"/>
                <a:chExt cx="562" cy="907"/>
              </a:xfrm>
            </p:grpSpPr>
            <p:sp>
              <p:nvSpPr>
                <p:cNvPr id="132" name="Line 30"/>
                <p:cNvSpPr>
                  <a:spLocks noChangeShapeType="1"/>
                </p:cNvSpPr>
                <p:nvPr/>
              </p:nvSpPr>
              <p:spPr bwMode="auto">
                <a:xfrm flipH="1">
                  <a:off x="672" y="1968"/>
                  <a:ext cx="28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 name="Oval 31"/>
                <p:cNvSpPr>
                  <a:spLocks noChangeArrowheads="1"/>
                </p:cNvSpPr>
                <p:nvPr/>
              </p:nvSpPr>
              <p:spPr bwMode="auto">
                <a:xfrm>
                  <a:off x="398" y="2329"/>
                  <a:ext cx="539" cy="54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 1 </a:t>
                  </a:r>
                </a:p>
              </p:txBody>
            </p:sp>
          </p:grpSp>
          <p:grpSp>
            <p:nvGrpSpPr>
              <p:cNvPr id="107" name="Group 32"/>
              <p:cNvGrpSpPr>
                <a:grpSpLocks/>
              </p:cNvGrpSpPr>
              <p:nvPr/>
            </p:nvGrpSpPr>
            <p:grpSpPr bwMode="auto">
              <a:xfrm>
                <a:off x="362" y="724"/>
                <a:ext cx="452" cy="642"/>
                <a:chOff x="679" y="1344"/>
                <a:chExt cx="617" cy="899"/>
              </a:xfrm>
            </p:grpSpPr>
            <p:sp>
              <p:nvSpPr>
                <p:cNvPr id="130" name="Line 33"/>
                <p:cNvSpPr>
                  <a:spLocks noChangeShapeType="1"/>
                </p:cNvSpPr>
                <p:nvPr/>
              </p:nvSpPr>
              <p:spPr bwMode="auto">
                <a:xfrm flipH="1">
                  <a:off x="960" y="1344"/>
                  <a:ext cx="33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1" name="Oval 34"/>
                <p:cNvSpPr>
                  <a:spLocks noChangeArrowheads="1"/>
                </p:cNvSpPr>
                <p:nvPr/>
              </p:nvSpPr>
              <p:spPr bwMode="auto">
                <a:xfrm>
                  <a:off x="679" y="1697"/>
                  <a:ext cx="538" cy="54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 5 </a:t>
                  </a:r>
                </a:p>
              </p:txBody>
            </p:sp>
          </p:grpSp>
          <p:grpSp>
            <p:nvGrpSpPr>
              <p:cNvPr id="108" name="Group 35"/>
              <p:cNvGrpSpPr>
                <a:grpSpLocks/>
              </p:cNvGrpSpPr>
              <p:nvPr/>
            </p:nvGrpSpPr>
            <p:grpSpPr bwMode="auto">
              <a:xfrm>
                <a:off x="1551" y="1275"/>
                <a:ext cx="394" cy="573"/>
                <a:chOff x="1817" y="1680"/>
                <a:chExt cx="394" cy="573"/>
              </a:xfrm>
            </p:grpSpPr>
            <p:sp>
              <p:nvSpPr>
                <p:cNvPr id="128" name="Line 36"/>
                <p:cNvSpPr>
                  <a:spLocks noChangeShapeType="1"/>
                </p:cNvSpPr>
                <p:nvPr/>
              </p:nvSpPr>
              <p:spPr bwMode="auto">
                <a:xfrm>
                  <a:off x="1824" y="1680"/>
                  <a:ext cx="197" cy="3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9" name="Oval 37"/>
                <p:cNvSpPr>
                  <a:spLocks noChangeArrowheads="1"/>
                </p:cNvSpPr>
                <p:nvPr/>
              </p:nvSpPr>
              <p:spPr bwMode="auto">
                <a:xfrm>
                  <a:off x="1817" y="1863"/>
                  <a:ext cx="394" cy="390"/>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85</a:t>
                  </a:r>
                </a:p>
              </p:txBody>
            </p:sp>
          </p:grpSp>
          <p:grpSp>
            <p:nvGrpSpPr>
              <p:cNvPr id="109" name="Group 129"/>
              <p:cNvGrpSpPr>
                <a:grpSpLocks/>
              </p:cNvGrpSpPr>
              <p:nvPr/>
            </p:nvGrpSpPr>
            <p:grpSpPr bwMode="auto">
              <a:xfrm>
                <a:off x="1176" y="1797"/>
                <a:ext cx="464" cy="473"/>
                <a:chOff x="1176" y="1797"/>
                <a:chExt cx="464" cy="473"/>
              </a:xfrm>
            </p:grpSpPr>
            <p:sp>
              <p:nvSpPr>
                <p:cNvPr id="126" name="Line 39"/>
                <p:cNvSpPr>
                  <a:spLocks noChangeShapeType="1"/>
                </p:cNvSpPr>
                <p:nvPr/>
              </p:nvSpPr>
              <p:spPr bwMode="auto">
                <a:xfrm flipH="1">
                  <a:off x="1395" y="1797"/>
                  <a:ext cx="215"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7" name="Oval 40"/>
                <p:cNvSpPr>
                  <a:spLocks noChangeArrowheads="1"/>
                </p:cNvSpPr>
                <p:nvPr/>
              </p:nvSpPr>
              <p:spPr bwMode="auto">
                <a:xfrm>
                  <a:off x="1176" y="1861"/>
                  <a:ext cx="464" cy="409"/>
                </a:xfrm>
                <a:prstGeom prst="ellipse">
                  <a:avLst/>
                </a:prstGeom>
                <a:solidFill>
                  <a:schemeClr val="accent1"/>
                </a:solidFill>
                <a:ln w="9525">
                  <a:solidFill>
                    <a:schemeClr val="tx1"/>
                  </a:solidFill>
                  <a:round/>
                  <a:headEnd/>
                  <a:tailEnd/>
                </a:ln>
              </p:spPr>
              <p:txBody>
                <a:bodyPr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75</a:t>
                  </a:r>
                </a:p>
              </p:txBody>
            </p:sp>
          </p:grpSp>
          <p:grpSp>
            <p:nvGrpSpPr>
              <p:cNvPr id="110" name="Group 41"/>
              <p:cNvGrpSpPr>
                <a:grpSpLocks/>
              </p:cNvGrpSpPr>
              <p:nvPr/>
            </p:nvGrpSpPr>
            <p:grpSpPr bwMode="auto">
              <a:xfrm>
                <a:off x="624" y="1179"/>
                <a:ext cx="406" cy="699"/>
                <a:chOff x="890" y="1584"/>
                <a:chExt cx="406" cy="699"/>
              </a:xfrm>
            </p:grpSpPr>
            <p:sp>
              <p:nvSpPr>
                <p:cNvPr id="124" name="Line 42"/>
                <p:cNvSpPr>
                  <a:spLocks noChangeShapeType="1"/>
                </p:cNvSpPr>
                <p:nvPr/>
              </p:nvSpPr>
              <p:spPr bwMode="auto">
                <a:xfrm flipH="1">
                  <a:off x="1123" y="1584"/>
                  <a:ext cx="173"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5" name="Oval 43"/>
                <p:cNvSpPr>
                  <a:spLocks noChangeArrowheads="1"/>
                </p:cNvSpPr>
                <p:nvPr/>
              </p:nvSpPr>
              <p:spPr bwMode="auto">
                <a:xfrm>
                  <a:off x="890" y="1893"/>
                  <a:ext cx="394" cy="390"/>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29</a:t>
                  </a:r>
                </a:p>
              </p:txBody>
            </p:sp>
          </p:grpSp>
          <p:grpSp>
            <p:nvGrpSpPr>
              <p:cNvPr id="111" name="Group 44"/>
              <p:cNvGrpSpPr>
                <a:grpSpLocks/>
              </p:cNvGrpSpPr>
              <p:nvPr/>
            </p:nvGrpSpPr>
            <p:grpSpPr bwMode="auto">
              <a:xfrm>
                <a:off x="1270" y="758"/>
                <a:ext cx="417" cy="607"/>
                <a:chOff x="1920" y="1392"/>
                <a:chExt cx="570" cy="849"/>
              </a:xfrm>
            </p:grpSpPr>
            <p:sp>
              <p:nvSpPr>
                <p:cNvPr id="122" name="Line 45"/>
                <p:cNvSpPr>
                  <a:spLocks noChangeShapeType="1"/>
                </p:cNvSpPr>
                <p:nvPr/>
              </p:nvSpPr>
              <p:spPr bwMode="auto">
                <a:xfrm>
                  <a:off x="1920" y="1392"/>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 name="Oval 46"/>
                <p:cNvSpPr>
                  <a:spLocks noChangeArrowheads="1"/>
                </p:cNvSpPr>
                <p:nvPr/>
              </p:nvSpPr>
              <p:spPr bwMode="auto">
                <a:xfrm>
                  <a:off x="1951" y="1695"/>
                  <a:ext cx="539" cy="54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66</a:t>
                  </a:r>
                </a:p>
              </p:txBody>
            </p:sp>
          </p:grpSp>
          <p:grpSp>
            <p:nvGrpSpPr>
              <p:cNvPr id="112" name="Group 47"/>
              <p:cNvGrpSpPr>
                <a:grpSpLocks/>
              </p:cNvGrpSpPr>
              <p:nvPr/>
            </p:nvGrpSpPr>
            <p:grpSpPr bwMode="auto">
              <a:xfrm>
                <a:off x="790" y="699"/>
                <a:ext cx="420" cy="681"/>
                <a:chOff x="1056" y="1104"/>
                <a:chExt cx="420" cy="681"/>
              </a:xfrm>
            </p:grpSpPr>
            <p:sp>
              <p:nvSpPr>
                <p:cNvPr id="120" name="Line 48"/>
                <p:cNvSpPr>
                  <a:spLocks noChangeShapeType="1"/>
                </p:cNvSpPr>
                <p:nvPr/>
              </p:nvSpPr>
              <p:spPr bwMode="auto">
                <a:xfrm>
                  <a:off x="1056" y="1104"/>
                  <a:ext cx="209"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1" name="Oval 49"/>
                <p:cNvSpPr>
                  <a:spLocks noChangeArrowheads="1"/>
                </p:cNvSpPr>
                <p:nvPr/>
              </p:nvSpPr>
              <p:spPr bwMode="auto">
                <a:xfrm>
                  <a:off x="1082" y="1395"/>
                  <a:ext cx="394" cy="390"/>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39</a:t>
                  </a:r>
                </a:p>
              </p:txBody>
            </p:sp>
          </p:grpSp>
          <p:grpSp>
            <p:nvGrpSpPr>
              <p:cNvPr id="113" name="Group 50"/>
              <p:cNvGrpSpPr>
                <a:grpSpLocks/>
              </p:cNvGrpSpPr>
              <p:nvPr/>
            </p:nvGrpSpPr>
            <p:grpSpPr bwMode="auto">
              <a:xfrm>
                <a:off x="989" y="278"/>
                <a:ext cx="471" cy="674"/>
                <a:chOff x="1536" y="720"/>
                <a:chExt cx="644" cy="943"/>
              </a:xfrm>
            </p:grpSpPr>
            <p:sp>
              <p:nvSpPr>
                <p:cNvPr id="118" name="Line 51"/>
                <p:cNvSpPr>
                  <a:spLocks noChangeShapeType="1"/>
                </p:cNvSpPr>
                <p:nvPr/>
              </p:nvSpPr>
              <p:spPr bwMode="auto">
                <a:xfrm>
                  <a:off x="1536" y="72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9" name="Oval 52"/>
                <p:cNvSpPr>
                  <a:spLocks noChangeArrowheads="1"/>
                </p:cNvSpPr>
                <p:nvPr/>
              </p:nvSpPr>
              <p:spPr bwMode="auto">
                <a:xfrm>
                  <a:off x="1641" y="1118"/>
                  <a:ext cx="539" cy="545"/>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53</a:t>
                  </a:r>
                </a:p>
              </p:txBody>
            </p:sp>
          </p:grpSp>
          <p:grpSp>
            <p:nvGrpSpPr>
              <p:cNvPr id="114" name="Group 53"/>
              <p:cNvGrpSpPr>
                <a:grpSpLocks/>
              </p:cNvGrpSpPr>
              <p:nvPr/>
            </p:nvGrpSpPr>
            <p:grpSpPr bwMode="auto">
              <a:xfrm>
                <a:off x="591" y="312"/>
                <a:ext cx="433" cy="602"/>
                <a:chOff x="991" y="768"/>
                <a:chExt cx="593" cy="842"/>
              </a:xfrm>
            </p:grpSpPr>
            <p:sp>
              <p:nvSpPr>
                <p:cNvPr id="116" name="Line 54"/>
                <p:cNvSpPr>
                  <a:spLocks noChangeShapeType="1"/>
                </p:cNvSpPr>
                <p:nvPr/>
              </p:nvSpPr>
              <p:spPr bwMode="auto">
                <a:xfrm flipH="1">
                  <a:off x="1248" y="768"/>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7" name="Oval 55"/>
                <p:cNvSpPr>
                  <a:spLocks noChangeArrowheads="1"/>
                </p:cNvSpPr>
                <p:nvPr/>
              </p:nvSpPr>
              <p:spPr bwMode="auto">
                <a:xfrm>
                  <a:off x="991" y="1064"/>
                  <a:ext cx="540" cy="54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12</a:t>
                  </a:r>
                </a:p>
              </p:txBody>
            </p:sp>
          </p:grpSp>
          <p:sp>
            <p:nvSpPr>
              <p:cNvPr id="115" name="Oval 56"/>
              <p:cNvSpPr>
                <a:spLocks noChangeArrowheads="1"/>
              </p:cNvSpPr>
              <p:nvPr/>
            </p:nvSpPr>
            <p:spPr bwMode="auto">
              <a:xfrm>
                <a:off x="816" y="96"/>
                <a:ext cx="394" cy="390"/>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45</a:t>
                </a:r>
              </a:p>
            </p:txBody>
          </p:sp>
        </p:grpSp>
        <p:sp>
          <p:nvSpPr>
            <p:cNvPr id="105" name="Text Box 57"/>
            <p:cNvSpPr txBox="1">
              <a:spLocks noChangeArrowheads="1"/>
            </p:cNvSpPr>
            <p:nvPr/>
          </p:nvSpPr>
          <p:spPr bwMode="auto">
            <a:xfrm>
              <a:off x="586" y="2293"/>
              <a:ext cx="5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a:t>（</a:t>
              </a:r>
              <a:r>
                <a:rPr lang="en-US" altLang="zh-CN" sz="2800" dirty="0"/>
                <a:t>1</a:t>
              </a:r>
              <a:r>
                <a:rPr lang="zh-CN" altLang="en-US" sz="2800" dirty="0"/>
                <a:t>）</a:t>
              </a:r>
              <a:endParaRPr lang="en-US" altLang="zh-CN" sz="2800" dirty="0"/>
            </a:p>
          </p:txBody>
        </p:sp>
      </p:grpSp>
      <p:grpSp>
        <p:nvGrpSpPr>
          <p:cNvPr id="134" name="Group 59"/>
          <p:cNvGrpSpPr>
            <a:grpSpLocks/>
          </p:cNvGrpSpPr>
          <p:nvPr/>
        </p:nvGrpSpPr>
        <p:grpSpPr bwMode="auto">
          <a:xfrm>
            <a:off x="6830291" y="1709170"/>
            <a:ext cx="2952750" cy="3817939"/>
            <a:chOff x="3216" y="144"/>
            <a:chExt cx="1860" cy="2405"/>
          </a:xfrm>
        </p:grpSpPr>
        <p:grpSp>
          <p:nvGrpSpPr>
            <p:cNvPr id="135" name="Group 2"/>
            <p:cNvGrpSpPr>
              <a:grpSpLocks/>
            </p:cNvGrpSpPr>
            <p:nvPr/>
          </p:nvGrpSpPr>
          <p:grpSpPr bwMode="auto">
            <a:xfrm>
              <a:off x="3216" y="144"/>
              <a:ext cx="1860" cy="1970"/>
              <a:chOff x="3208" y="560"/>
              <a:chExt cx="1511" cy="2336"/>
            </a:xfrm>
          </p:grpSpPr>
          <p:sp>
            <p:nvSpPr>
              <p:cNvPr id="137" name="Line 3"/>
              <p:cNvSpPr>
                <a:spLocks noChangeShapeType="1"/>
              </p:cNvSpPr>
              <p:nvPr/>
            </p:nvSpPr>
            <p:spPr bwMode="auto">
              <a:xfrm>
                <a:off x="3360" y="1728"/>
                <a:ext cx="259"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8" name="Line 4"/>
              <p:cNvSpPr>
                <a:spLocks noChangeShapeType="1"/>
              </p:cNvSpPr>
              <p:nvPr/>
            </p:nvSpPr>
            <p:spPr bwMode="auto">
              <a:xfrm flipH="1">
                <a:off x="4320" y="2160"/>
                <a:ext cx="24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9" name="Oval 5"/>
              <p:cNvSpPr>
                <a:spLocks noChangeArrowheads="1"/>
              </p:cNvSpPr>
              <p:nvPr/>
            </p:nvSpPr>
            <p:spPr bwMode="auto">
              <a:xfrm>
                <a:off x="4142" y="2434"/>
                <a:ext cx="320" cy="462"/>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75</a:t>
                </a:r>
              </a:p>
            </p:txBody>
          </p:sp>
          <p:sp>
            <p:nvSpPr>
              <p:cNvPr id="140" name="Line 6"/>
              <p:cNvSpPr>
                <a:spLocks noChangeShapeType="1"/>
              </p:cNvSpPr>
              <p:nvPr/>
            </p:nvSpPr>
            <p:spPr bwMode="auto">
              <a:xfrm>
                <a:off x="3840" y="1728"/>
                <a:ext cx="274" cy="4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 name="Oval 7"/>
              <p:cNvSpPr>
                <a:spLocks noChangeArrowheads="1"/>
              </p:cNvSpPr>
              <p:nvPr/>
            </p:nvSpPr>
            <p:spPr bwMode="auto">
              <a:xfrm>
                <a:off x="3951" y="1951"/>
                <a:ext cx="320" cy="462"/>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39</a:t>
                </a:r>
              </a:p>
            </p:txBody>
          </p:sp>
          <p:grpSp>
            <p:nvGrpSpPr>
              <p:cNvPr id="142" name="Group 8"/>
              <p:cNvGrpSpPr>
                <a:grpSpLocks/>
              </p:cNvGrpSpPr>
              <p:nvPr/>
            </p:nvGrpSpPr>
            <p:grpSpPr bwMode="auto">
              <a:xfrm>
                <a:off x="3208" y="1225"/>
                <a:ext cx="416" cy="678"/>
                <a:chOff x="727" y="1344"/>
                <a:chExt cx="569" cy="949"/>
              </a:xfrm>
            </p:grpSpPr>
            <p:sp>
              <p:nvSpPr>
                <p:cNvPr id="160" name="Line 9"/>
                <p:cNvSpPr>
                  <a:spLocks noChangeShapeType="1"/>
                </p:cNvSpPr>
                <p:nvPr/>
              </p:nvSpPr>
              <p:spPr bwMode="auto">
                <a:xfrm flipH="1">
                  <a:off x="960" y="1344"/>
                  <a:ext cx="33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1" name="Oval 10"/>
                <p:cNvSpPr>
                  <a:spLocks noChangeArrowheads="1"/>
                </p:cNvSpPr>
                <p:nvPr/>
              </p:nvSpPr>
              <p:spPr bwMode="auto">
                <a:xfrm>
                  <a:off x="727" y="1646"/>
                  <a:ext cx="438" cy="647"/>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 1 </a:t>
                  </a:r>
                </a:p>
              </p:txBody>
            </p:sp>
          </p:grpSp>
          <p:grpSp>
            <p:nvGrpSpPr>
              <p:cNvPr id="143" name="Group 11"/>
              <p:cNvGrpSpPr>
                <a:grpSpLocks/>
              </p:cNvGrpSpPr>
              <p:nvPr/>
            </p:nvGrpSpPr>
            <p:grpSpPr bwMode="auto">
              <a:xfrm>
                <a:off x="4368" y="1776"/>
                <a:ext cx="351" cy="609"/>
                <a:chOff x="1824" y="1680"/>
                <a:chExt cx="351" cy="609"/>
              </a:xfrm>
            </p:grpSpPr>
            <p:sp>
              <p:nvSpPr>
                <p:cNvPr id="158" name="Line 12"/>
                <p:cNvSpPr>
                  <a:spLocks noChangeShapeType="1"/>
                </p:cNvSpPr>
                <p:nvPr/>
              </p:nvSpPr>
              <p:spPr bwMode="auto">
                <a:xfrm>
                  <a:off x="1824" y="1680"/>
                  <a:ext cx="197" cy="3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9" name="Oval 13"/>
                <p:cNvSpPr>
                  <a:spLocks noChangeArrowheads="1"/>
                </p:cNvSpPr>
                <p:nvPr/>
              </p:nvSpPr>
              <p:spPr bwMode="auto">
                <a:xfrm>
                  <a:off x="1855" y="1826"/>
                  <a:ext cx="320" cy="463"/>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85</a:t>
                  </a:r>
                </a:p>
              </p:txBody>
            </p:sp>
          </p:grpSp>
          <p:sp>
            <p:nvSpPr>
              <p:cNvPr id="144" name="Oval 14"/>
              <p:cNvSpPr>
                <a:spLocks noChangeArrowheads="1"/>
              </p:cNvSpPr>
              <p:nvPr/>
            </p:nvSpPr>
            <p:spPr bwMode="auto">
              <a:xfrm>
                <a:off x="3470" y="1951"/>
                <a:ext cx="320" cy="462"/>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 5 </a:t>
                </a:r>
              </a:p>
            </p:txBody>
          </p:sp>
          <p:grpSp>
            <p:nvGrpSpPr>
              <p:cNvPr id="145" name="Group 15"/>
              <p:cNvGrpSpPr>
                <a:grpSpLocks/>
              </p:cNvGrpSpPr>
              <p:nvPr/>
            </p:nvGrpSpPr>
            <p:grpSpPr bwMode="auto">
              <a:xfrm>
                <a:off x="4080" y="1259"/>
                <a:ext cx="380" cy="643"/>
                <a:chOff x="1920" y="1392"/>
                <a:chExt cx="519" cy="898"/>
              </a:xfrm>
            </p:grpSpPr>
            <p:sp>
              <p:nvSpPr>
                <p:cNvPr id="156" name="Line 16"/>
                <p:cNvSpPr>
                  <a:spLocks noChangeShapeType="1"/>
                </p:cNvSpPr>
                <p:nvPr/>
              </p:nvSpPr>
              <p:spPr bwMode="auto">
                <a:xfrm>
                  <a:off x="1920" y="1392"/>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7" name="Oval 17"/>
                <p:cNvSpPr>
                  <a:spLocks noChangeArrowheads="1"/>
                </p:cNvSpPr>
                <p:nvPr/>
              </p:nvSpPr>
              <p:spPr bwMode="auto">
                <a:xfrm>
                  <a:off x="2002" y="1645"/>
                  <a:ext cx="437" cy="645"/>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66</a:t>
                  </a:r>
                </a:p>
              </p:txBody>
            </p:sp>
          </p:grpSp>
          <p:grpSp>
            <p:nvGrpSpPr>
              <p:cNvPr id="146" name="Group 18"/>
              <p:cNvGrpSpPr>
                <a:grpSpLocks/>
              </p:cNvGrpSpPr>
              <p:nvPr/>
            </p:nvGrpSpPr>
            <p:grpSpPr bwMode="auto">
              <a:xfrm>
                <a:off x="3600" y="1200"/>
                <a:ext cx="382" cy="717"/>
                <a:chOff x="1056" y="1104"/>
                <a:chExt cx="382" cy="717"/>
              </a:xfrm>
            </p:grpSpPr>
            <p:sp>
              <p:nvSpPr>
                <p:cNvPr id="154" name="Line 19"/>
                <p:cNvSpPr>
                  <a:spLocks noChangeShapeType="1"/>
                </p:cNvSpPr>
                <p:nvPr/>
              </p:nvSpPr>
              <p:spPr bwMode="auto">
                <a:xfrm>
                  <a:off x="1056" y="1104"/>
                  <a:ext cx="209"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5" name="Oval 20"/>
                <p:cNvSpPr>
                  <a:spLocks noChangeArrowheads="1"/>
                </p:cNvSpPr>
                <p:nvPr/>
              </p:nvSpPr>
              <p:spPr bwMode="auto">
                <a:xfrm>
                  <a:off x="1118" y="1358"/>
                  <a:ext cx="320" cy="463"/>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29</a:t>
                  </a:r>
                </a:p>
              </p:txBody>
            </p:sp>
          </p:grpSp>
          <p:grpSp>
            <p:nvGrpSpPr>
              <p:cNvPr id="147" name="Group 21"/>
              <p:cNvGrpSpPr>
                <a:grpSpLocks/>
              </p:cNvGrpSpPr>
              <p:nvPr/>
            </p:nvGrpSpPr>
            <p:grpSpPr bwMode="auto">
              <a:xfrm>
                <a:off x="3799" y="779"/>
                <a:ext cx="433" cy="712"/>
                <a:chOff x="1536" y="720"/>
                <a:chExt cx="592" cy="997"/>
              </a:xfrm>
            </p:grpSpPr>
            <p:sp>
              <p:nvSpPr>
                <p:cNvPr id="152" name="Line 22"/>
                <p:cNvSpPr>
                  <a:spLocks noChangeShapeType="1"/>
                </p:cNvSpPr>
                <p:nvPr/>
              </p:nvSpPr>
              <p:spPr bwMode="auto">
                <a:xfrm>
                  <a:off x="1536" y="72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3" name="Oval 23"/>
                <p:cNvSpPr>
                  <a:spLocks noChangeArrowheads="1"/>
                </p:cNvSpPr>
                <p:nvPr/>
              </p:nvSpPr>
              <p:spPr bwMode="auto">
                <a:xfrm>
                  <a:off x="1690" y="1069"/>
                  <a:ext cx="438" cy="648"/>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53</a:t>
                  </a:r>
                </a:p>
              </p:txBody>
            </p:sp>
          </p:grpSp>
          <p:grpSp>
            <p:nvGrpSpPr>
              <p:cNvPr id="148" name="Group 24"/>
              <p:cNvGrpSpPr>
                <a:grpSpLocks/>
              </p:cNvGrpSpPr>
              <p:nvPr/>
            </p:nvGrpSpPr>
            <p:grpSpPr bwMode="auto">
              <a:xfrm>
                <a:off x="3438" y="813"/>
                <a:ext cx="396" cy="638"/>
                <a:chOff x="1041" y="768"/>
                <a:chExt cx="543" cy="893"/>
              </a:xfrm>
            </p:grpSpPr>
            <p:sp>
              <p:nvSpPr>
                <p:cNvPr id="150" name="Line 25"/>
                <p:cNvSpPr>
                  <a:spLocks noChangeShapeType="1"/>
                </p:cNvSpPr>
                <p:nvPr/>
              </p:nvSpPr>
              <p:spPr bwMode="auto">
                <a:xfrm flipH="1">
                  <a:off x="1248" y="768"/>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1" name="Oval 26"/>
                <p:cNvSpPr>
                  <a:spLocks noChangeArrowheads="1"/>
                </p:cNvSpPr>
                <p:nvPr/>
              </p:nvSpPr>
              <p:spPr bwMode="auto">
                <a:xfrm>
                  <a:off x="1041" y="1013"/>
                  <a:ext cx="439" cy="648"/>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12</a:t>
                  </a:r>
                </a:p>
              </p:txBody>
            </p:sp>
          </p:grpSp>
          <p:sp>
            <p:nvSpPr>
              <p:cNvPr id="149" name="Oval 27"/>
              <p:cNvSpPr>
                <a:spLocks noChangeArrowheads="1"/>
              </p:cNvSpPr>
              <p:nvPr/>
            </p:nvSpPr>
            <p:spPr bwMode="auto">
              <a:xfrm>
                <a:off x="3662" y="560"/>
                <a:ext cx="320" cy="462"/>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45</a:t>
                </a:r>
              </a:p>
            </p:txBody>
          </p:sp>
        </p:grpSp>
        <p:sp>
          <p:nvSpPr>
            <p:cNvPr id="136" name="Text Box 28"/>
            <p:cNvSpPr txBox="1">
              <a:spLocks noChangeArrowheads="1"/>
            </p:cNvSpPr>
            <p:nvPr/>
          </p:nvSpPr>
          <p:spPr bwMode="auto">
            <a:xfrm>
              <a:off x="3696" y="2219"/>
              <a:ext cx="68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a:t>（</a:t>
              </a:r>
              <a:r>
                <a:rPr lang="en-US" altLang="zh-CN" sz="2800" dirty="0"/>
                <a:t>2</a:t>
              </a:r>
              <a:r>
                <a:rPr lang="zh-CN" altLang="en-US" sz="2800" dirty="0"/>
                <a:t>）</a:t>
              </a:r>
              <a:endParaRPr lang="en-US" altLang="zh-CN" sz="2800" dirty="0"/>
            </a:p>
          </p:txBody>
        </p:sp>
      </p:grpSp>
      <p:sp>
        <p:nvSpPr>
          <p:cNvPr id="162"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453967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练习</a:t>
            </a:r>
          </a:p>
        </p:txBody>
      </p:sp>
    </p:spTree>
    <p:extLst>
      <p:ext uri="{BB962C8B-B14F-4D97-AF65-F5344CB8AC3E}">
        <p14:creationId xmlns:p14="http://schemas.microsoft.com/office/powerpoint/2010/main" val="852491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453967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练习</a:t>
            </a:r>
          </a:p>
        </p:txBody>
      </p:sp>
      <p:grpSp>
        <p:nvGrpSpPr>
          <p:cNvPr id="62" name="Group 127"/>
          <p:cNvGrpSpPr>
            <a:grpSpLocks/>
          </p:cNvGrpSpPr>
          <p:nvPr/>
        </p:nvGrpSpPr>
        <p:grpSpPr bwMode="auto">
          <a:xfrm>
            <a:off x="1636855" y="1313725"/>
            <a:ext cx="3789363" cy="4525245"/>
            <a:chOff x="2016" y="96"/>
            <a:chExt cx="2387" cy="3877"/>
          </a:xfrm>
        </p:grpSpPr>
        <p:sp>
          <p:nvSpPr>
            <p:cNvPr id="63" name="Text Box 120"/>
            <p:cNvSpPr txBox="1">
              <a:spLocks noChangeArrowheads="1"/>
            </p:cNvSpPr>
            <p:nvPr/>
          </p:nvSpPr>
          <p:spPr bwMode="auto">
            <a:xfrm>
              <a:off x="2356" y="3357"/>
              <a:ext cx="57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a:t>（</a:t>
              </a:r>
              <a:r>
                <a:rPr lang="en-US" altLang="zh-CN" sz="2800" dirty="0"/>
                <a:t>4</a:t>
              </a:r>
              <a:r>
                <a:rPr lang="zh-CN" altLang="en-US" sz="2800" dirty="0"/>
                <a:t>）</a:t>
              </a:r>
              <a:endParaRPr lang="en-US" altLang="zh-CN" sz="2800" dirty="0"/>
            </a:p>
          </p:txBody>
        </p:sp>
        <p:grpSp>
          <p:nvGrpSpPr>
            <p:cNvPr id="64" name="Group 125"/>
            <p:cNvGrpSpPr>
              <a:grpSpLocks/>
            </p:cNvGrpSpPr>
            <p:nvPr/>
          </p:nvGrpSpPr>
          <p:grpSpPr bwMode="auto">
            <a:xfrm>
              <a:off x="2016" y="96"/>
              <a:ext cx="2387" cy="3877"/>
              <a:chOff x="2893" y="462"/>
              <a:chExt cx="2245" cy="3877"/>
            </a:xfrm>
          </p:grpSpPr>
          <p:sp>
            <p:nvSpPr>
              <p:cNvPr id="65" name="Freeform 122"/>
              <p:cNvSpPr>
                <a:spLocks/>
              </p:cNvSpPr>
              <p:nvPr/>
            </p:nvSpPr>
            <p:spPr bwMode="auto">
              <a:xfrm>
                <a:off x="3034" y="608"/>
                <a:ext cx="1951" cy="3584"/>
              </a:xfrm>
              <a:custGeom>
                <a:avLst/>
                <a:gdLst>
                  <a:gd name="T0" fmla="*/ 0 w 2640"/>
                  <a:gd name="T1" fmla="*/ 0 h 4032"/>
                  <a:gd name="T2" fmla="*/ 100 w 2640"/>
                  <a:gd name="T3" fmla="*/ 300 h 4032"/>
                  <a:gd name="T4" fmla="*/ 200 w 2640"/>
                  <a:gd name="T5" fmla="*/ 570 h 4032"/>
                  <a:gd name="T6" fmla="*/ 301 w 2640"/>
                  <a:gd name="T7" fmla="*/ 839 h 4032"/>
                  <a:gd name="T8" fmla="*/ 387 w 2640"/>
                  <a:gd name="T9" fmla="*/ 1139 h 4032"/>
                  <a:gd name="T10" fmla="*/ 472 w 2640"/>
                  <a:gd name="T11" fmla="*/ 1438 h 4032"/>
                  <a:gd name="T12" fmla="*/ 573 w 2640"/>
                  <a:gd name="T13" fmla="*/ 1708 h 4032"/>
                  <a:gd name="T14" fmla="*/ 673 w 2640"/>
                  <a:gd name="T15" fmla="*/ 1978 h 4032"/>
                  <a:gd name="T16" fmla="*/ 788 w 2640"/>
                  <a:gd name="T17" fmla="*/ 2247 h 4032"/>
                  <a:gd name="T18" fmla="*/ 673 w 2640"/>
                  <a:gd name="T19" fmla="*/ 2517 h 4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40"/>
                  <a:gd name="T31" fmla="*/ 0 h 4032"/>
                  <a:gd name="T32" fmla="*/ 2640 w 2640"/>
                  <a:gd name="T33" fmla="*/ 4032 h 4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40" h="4032">
                    <a:moveTo>
                      <a:pt x="0" y="0"/>
                    </a:moveTo>
                    <a:lnTo>
                      <a:pt x="336" y="480"/>
                    </a:lnTo>
                    <a:lnTo>
                      <a:pt x="672" y="912"/>
                    </a:lnTo>
                    <a:lnTo>
                      <a:pt x="1008" y="1344"/>
                    </a:lnTo>
                    <a:lnTo>
                      <a:pt x="1296" y="1824"/>
                    </a:lnTo>
                    <a:lnTo>
                      <a:pt x="1584" y="2304"/>
                    </a:lnTo>
                    <a:lnTo>
                      <a:pt x="1920" y="2736"/>
                    </a:lnTo>
                    <a:lnTo>
                      <a:pt x="2256" y="3168"/>
                    </a:lnTo>
                    <a:lnTo>
                      <a:pt x="2640" y="3600"/>
                    </a:lnTo>
                    <a:lnTo>
                      <a:pt x="2256" y="403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66" name="Oval 100"/>
              <p:cNvSpPr>
                <a:spLocks noChangeArrowheads="1"/>
              </p:cNvSpPr>
              <p:nvPr/>
            </p:nvSpPr>
            <p:spPr bwMode="auto">
              <a:xfrm>
                <a:off x="4809" y="3619"/>
                <a:ext cx="329"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85</a:t>
                </a:r>
              </a:p>
            </p:txBody>
          </p:sp>
          <p:sp>
            <p:nvSpPr>
              <p:cNvPr id="67" name="Oval 103"/>
              <p:cNvSpPr>
                <a:spLocks noChangeArrowheads="1"/>
              </p:cNvSpPr>
              <p:nvPr/>
            </p:nvSpPr>
            <p:spPr bwMode="auto">
              <a:xfrm>
                <a:off x="4525" y="4003"/>
                <a:ext cx="329"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75</a:t>
                </a:r>
              </a:p>
            </p:txBody>
          </p:sp>
          <p:sp>
            <p:nvSpPr>
              <p:cNvPr id="68" name="Oval 112"/>
              <p:cNvSpPr>
                <a:spLocks noChangeArrowheads="1"/>
              </p:cNvSpPr>
              <p:nvPr/>
            </p:nvSpPr>
            <p:spPr bwMode="auto">
              <a:xfrm>
                <a:off x="3816" y="2040"/>
                <a:ext cx="329"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39</a:t>
                </a:r>
              </a:p>
            </p:txBody>
          </p:sp>
          <p:sp>
            <p:nvSpPr>
              <p:cNvPr id="69" name="Oval 115"/>
              <p:cNvSpPr>
                <a:spLocks noChangeArrowheads="1"/>
              </p:cNvSpPr>
              <p:nvPr/>
            </p:nvSpPr>
            <p:spPr bwMode="auto">
              <a:xfrm>
                <a:off x="4276" y="2851"/>
                <a:ext cx="329"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53</a:t>
                </a:r>
              </a:p>
            </p:txBody>
          </p:sp>
          <p:sp>
            <p:nvSpPr>
              <p:cNvPr id="70" name="Oval 94"/>
              <p:cNvSpPr>
                <a:spLocks noChangeArrowheads="1"/>
              </p:cNvSpPr>
              <p:nvPr/>
            </p:nvSpPr>
            <p:spPr bwMode="auto">
              <a:xfrm>
                <a:off x="2893" y="462"/>
                <a:ext cx="329"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 1 </a:t>
                </a:r>
              </a:p>
            </p:txBody>
          </p:sp>
          <p:sp>
            <p:nvSpPr>
              <p:cNvPr id="71" name="Oval 97"/>
              <p:cNvSpPr>
                <a:spLocks noChangeArrowheads="1"/>
              </p:cNvSpPr>
              <p:nvPr/>
            </p:nvSpPr>
            <p:spPr bwMode="auto">
              <a:xfrm>
                <a:off x="3105" y="846"/>
                <a:ext cx="329"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 5 </a:t>
                </a:r>
              </a:p>
            </p:txBody>
          </p:sp>
          <p:sp>
            <p:nvSpPr>
              <p:cNvPr id="72" name="Oval 106"/>
              <p:cNvSpPr>
                <a:spLocks noChangeArrowheads="1"/>
              </p:cNvSpPr>
              <p:nvPr/>
            </p:nvSpPr>
            <p:spPr bwMode="auto">
              <a:xfrm>
                <a:off x="3602" y="1656"/>
                <a:ext cx="329"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29</a:t>
                </a:r>
              </a:p>
            </p:txBody>
          </p:sp>
          <p:sp>
            <p:nvSpPr>
              <p:cNvPr id="73" name="Oval 118"/>
              <p:cNvSpPr>
                <a:spLocks noChangeArrowheads="1"/>
              </p:cNvSpPr>
              <p:nvPr/>
            </p:nvSpPr>
            <p:spPr bwMode="auto">
              <a:xfrm>
                <a:off x="3354" y="1230"/>
                <a:ext cx="329"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12</a:t>
                </a:r>
              </a:p>
            </p:txBody>
          </p:sp>
          <p:sp>
            <p:nvSpPr>
              <p:cNvPr id="74" name="Oval 119"/>
              <p:cNvSpPr>
                <a:spLocks noChangeArrowheads="1"/>
              </p:cNvSpPr>
              <p:nvPr/>
            </p:nvSpPr>
            <p:spPr bwMode="auto">
              <a:xfrm>
                <a:off x="4028" y="2467"/>
                <a:ext cx="329"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45</a:t>
                </a:r>
              </a:p>
            </p:txBody>
          </p:sp>
          <p:sp>
            <p:nvSpPr>
              <p:cNvPr id="75" name="Oval 124"/>
              <p:cNvSpPr>
                <a:spLocks noChangeArrowheads="1"/>
              </p:cNvSpPr>
              <p:nvPr/>
            </p:nvSpPr>
            <p:spPr bwMode="auto">
              <a:xfrm>
                <a:off x="4523" y="3264"/>
                <a:ext cx="329" cy="33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000"/>
                  <a:t>66</a:t>
                </a:r>
              </a:p>
            </p:txBody>
          </p:sp>
        </p:grpSp>
      </p:grpSp>
      <p:grpSp>
        <p:nvGrpSpPr>
          <p:cNvPr id="76" name="Group 126"/>
          <p:cNvGrpSpPr>
            <a:grpSpLocks/>
          </p:cNvGrpSpPr>
          <p:nvPr/>
        </p:nvGrpSpPr>
        <p:grpSpPr bwMode="auto">
          <a:xfrm>
            <a:off x="7864040" y="1101436"/>
            <a:ext cx="2540000" cy="5113338"/>
            <a:chOff x="4250" y="96"/>
            <a:chExt cx="1600" cy="3221"/>
          </a:xfrm>
        </p:grpSpPr>
        <p:sp>
          <p:nvSpPr>
            <p:cNvPr id="77" name="Line 83"/>
            <p:cNvSpPr>
              <a:spLocks noChangeShapeType="1"/>
            </p:cNvSpPr>
            <p:nvPr/>
          </p:nvSpPr>
          <p:spPr bwMode="auto">
            <a:xfrm flipH="1">
              <a:off x="4512" y="2629"/>
              <a:ext cx="256" cy="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8" name="Group 76"/>
            <p:cNvGrpSpPr>
              <a:grpSpLocks/>
            </p:cNvGrpSpPr>
            <p:nvPr/>
          </p:nvGrpSpPr>
          <p:grpSpPr bwMode="auto">
            <a:xfrm>
              <a:off x="5197" y="1266"/>
              <a:ext cx="443" cy="599"/>
              <a:chOff x="1920" y="1392"/>
              <a:chExt cx="541" cy="855"/>
            </a:xfrm>
          </p:grpSpPr>
          <p:sp>
            <p:nvSpPr>
              <p:cNvPr id="101" name="Line 77"/>
              <p:cNvSpPr>
                <a:spLocks noChangeShapeType="1"/>
              </p:cNvSpPr>
              <p:nvPr/>
            </p:nvSpPr>
            <p:spPr bwMode="auto">
              <a:xfrm>
                <a:off x="1920" y="1392"/>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2" name="Oval 78"/>
              <p:cNvSpPr>
                <a:spLocks noChangeArrowheads="1"/>
              </p:cNvSpPr>
              <p:nvPr/>
            </p:nvSpPr>
            <p:spPr bwMode="auto">
              <a:xfrm>
                <a:off x="1979" y="1691"/>
                <a:ext cx="482" cy="556"/>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75</a:t>
                </a:r>
              </a:p>
            </p:txBody>
          </p:sp>
        </p:grpSp>
        <p:grpSp>
          <p:nvGrpSpPr>
            <p:cNvPr id="79" name="Group 70"/>
            <p:cNvGrpSpPr>
              <a:grpSpLocks/>
            </p:cNvGrpSpPr>
            <p:nvPr/>
          </p:nvGrpSpPr>
          <p:grpSpPr bwMode="auto">
            <a:xfrm>
              <a:off x="4981" y="654"/>
              <a:ext cx="431" cy="735"/>
              <a:chOff x="1391" y="1536"/>
              <a:chExt cx="385" cy="750"/>
            </a:xfrm>
          </p:grpSpPr>
          <p:sp>
            <p:nvSpPr>
              <p:cNvPr id="99" name="Line 71"/>
              <p:cNvSpPr>
                <a:spLocks noChangeShapeType="1"/>
              </p:cNvSpPr>
              <p:nvPr/>
            </p:nvSpPr>
            <p:spPr bwMode="auto">
              <a:xfrm flipH="1">
                <a:off x="1533" y="1536"/>
                <a:ext cx="243" cy="4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0" name="Oval 72"/>
              <p:cNvSpPr>
                <a:spLocks noChangeArrowheads="1"/>
              </p:cNvSpPr>
              <p:nvPr/>
            </p:nvSpPr>
            <p:spPr bwMode="auto">
              <a:xfrm>
                <a:off x="1391" y="1888"/>
                <a:ext cx="352" cy="398"/>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66</a:t>
                </a:r>
              </a:p>
            </p:txBody>
          </p:sp>
        </p:grpSp>
        <p:grpSp>
          <p:nvGrpSpPr>
            <p:cNvPr id="80" name="Group 61"/>
            <p:cNvGrpSpPr>
              <a:grpSpLocks/>
            </p:cNvGrpSpPr>
            <p:nvPr/>
          </p:nvGrpSpPr>
          <p:grpSpPr bwMode="auto">
            <a:xfrm>
              <a:off x="4551" y="2159"/>
              <a:ext cx="437" cy="638"/>
              <a:chOff x="424" y="1968"/>
              <a:chExt cx="536" cy="911"/>
            </a:xfrm>
          </p:grpSpPr>
          <p:sp>
            <p:nvSpPr>
              <p:cNvPr id="97" name="Line 62"/>
              <p:cNvSpPr>
                <a:spLocks noChangeShapeType="1"/>
              </p:cNvSpPr>
              <p:nvPr/>
            </p:nvSpPr>
            <p:spPr bwMode="auto">
              <a:xfrm flipH="1">
                <a:off x="672" y="1968"/>
                <a:ext cx="28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8" name="Oval 63"/>
              <p:cNvSpPr>
                <a:spLocks noChangeArrowheads="1"/>
              </p:cNvSpPr>
              <p:nvPr/>
            </p:nvSpPr>
            <p:spPr bwMode="auto">
              <a:xfrm>
                <a:off x="424" y="2322"/>
                <a:ext cx="484" cy="557"/>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29</a:t>
                </a:r>
              </a:p>
            </p:txBody>
          </p:sp>
        </p:grpSp>
        <p:sp>
          <p:nvSpPr>
            <p:cNvPr id="81" name="Line 74"/>
            <p:cNvSpPr>
              <a:spLocks noChangeShapeType="1"/>
            </p:cNvSpPr>
            <p:nvPr/>
          </p:nvSpPr>
          <p:spPr bwMode="auto">
            <a:xfrm>
              <a:off x="4438" y="1199"/>
              <a:ext cx="268" cy="4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82" name="Group 79"/>
            <p:cNvGrpSpPr>
              <a:grpSpLocks/>
            </p:cNvGrpSpPr>
            <p:nvPr/>
          </p:nvGrpSpPr>
          <p:grpSpPr bwMode="auto">
            <a:xfrm>
              <a:off x="4760" y="1687"/>
              <a:ext cx="446" cy="670"/>
              <a:chOff x="1056" y="1104"/>
              <a:chExt cx="399" cy="684"/>
            </a:xfrm>
          </p:grpSpPr>
          <p:sp>
            <p:nvSpPr>
              <p:cNvPr id="95" name="Line 80"/>
              <p:cNvSpPr>
                <a:spLocks noChangeShapeType="1"/>
              </p:cNvSpPr>
              <p:nvPr/>
            </p:nvSpPr>
            <p:spPr bwMode="auto">
              <a:xfrm>
                <a:off x="1056" y="1104"/>
                <a:ext cx="209"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 name="Oval 81"/>
              <p:cNvSpPr>
                <a:spLocks noChangeArrowheads="1"/>
              </p:cNvSpPr>
              <p:nvPr/>
            </p:nvSpPr>
            <p:spPr bwMode="auto">
              <a:xfrm>
                <a:off x="1103" y="1390"/>
                <a:ext cx="352" cy="398"/>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39</a:t>
                </a:r>
              </a:p>
            </p:txBody>
          </p:sp>
        </p:grpSp>
        <p:grpSp>
          <p:nvGrpSpPr>
            <p:cNvPr id="83" name="Group 64"/>
            <p:cNvGrpSpPr>
              <a:grpSpLocks/>
            </p:cNvGrpSpPr>
            <p:nvPr/>
          </p:nvGrpSpPr>
          <p:grpSpPr bwMode="auto">
            <a:xfrm>
              <a:off x="4250" y="715"/>
              <a:ext cx="483" cy="631"/>
              <a:chOff x="706" y="1344"/>
              <a:chExt cx="590" cy="902"/>
            </a:xfrm>
          </p:grpSpPr>
          <p:sp>
            <p:nvSpPr>
              <p:cNvPr id="93" name="Line 65"/>
              <p:cNvSpPr>
                <a:spLocks noChangeShapeType="1"/>
              </p:cNvSpPr>
              <p:nvPr/>
            </p:nvSpPr>
            <p:spPr bwMode="auto">
              <a:xfrm flipH="1">
                <a:off x="960" y="1344"/>
                <a:ext cx="33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4" name="Oval 66"/>
              <p:cNvSpPr>
                <a:spLocks noChangeArrowheads="1"/>
              </p:cNvSpPr>
              <p:nvPr/>
            </p:nvSpPr>
            <p:spPr bwMode="auto">
              <a:xfrm>
                <a:off x="706" y="1689"/>
                <a:ext cx="482" cy="557"/>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 1 </a:t>
                </a:r>
              </a:p>
            </p:txBody>
          </p:sp>
        </p:grpSp>
        <p:sp>
          <p:nvSpPr>
            <p:cNvPr id="84" name="Line 68"/>
            <p:cNvSpPr>
              <a:spLocks noChangeShapeType="1"/>
            </p:cNvSpPr>
            <p:nvPr/>
          </p:nvSpPr>
          <p:spPr bwMode="auto">
            <a:xfrm>
              <a:off x="4982" y="325"/>
              <a:ext cx="382" cy="3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 name="Oval 69"/>
            <p:cNvSpPr>
              <a:spLocks noChangeArrowheads="1"/>
            </p:cNvSpPr>
            <p:nvPr/>
          </p:nvSpPr>
          <p:spPr bwMode="auto">
            <a:xfrm>
              <a:off x="5158" y="500"/>
              <a:ext cx="395" cy="390"/>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85</a:t>
              </a:r>
            </a:p>
          </p:txBody>
        </p:sp>
        <p:sp>
          <p:nvSpPr>
            <p:cNvPr id="86" name="Oval 75"/>
            <p:cNvSpPr>
              <a:spLocks noChangeArrowheads="1"/>
            </p:cNvSpPr>
            <p:nvPr/>
          </p:nvSpPr>
          <p:spPr bwMode="auto">
            <a:xfrm>
              <a:off x="4543" y="1460"/>
              <a:ext cx="395" cy="390"/>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 5 </a:t>
              </a:r>
            </a:p>
          </p:txBody>
        </p:sp>
        <p:sp>
          <p:nvSpPr>
            <p:cNvPr id="87" name="Oval 84"/>
            <p:cNvSpPr>
              <a:spLocks noChangeArrowheads="1"/>
            </p:cNvSpPr>
            <p:nvPr/>
          </p:nvSpPr>
          <p:spPr bwMode="auto">
            <a:xfrm>
              <a:off x="4368" y="2928"/>
              <a:ext cx="394" cy="389"/>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12</a:t>
              </a:r>
            </a:p>
          </p:txBody>
        </p:sp>
        <p:grpSp>
          <p:nvGrpSpPr>
            <p:cNvPr id="88" name="Group 85"/>
            <p:cNvGrpSpPr>
              <a:grpSpLocks/>
            </p:cNvGrpSpPr>
            <p:nvPr/>
          </p:nvGrpSpPr>
          <p:grpSpPr bwMode="auto">
            <a:xfrm>
              <a:off x="4507" y="312"/>
              <a:ext cx="461" cy="594"/>
              <a:chOff x="1020" y="768"/>
              <a:chExt cx="564" cy="849"/>
            </a:xfrm>
          </p:grpSpPr>
          <p:sp>
            <p:nvSpPr>
              <p:cNvPr id="91" name="Line 86"/>
              <p:cNvSpPr>
                <a:spLocks noChangeShapeType="1"/>
              </p:cNvSpPr>
              <p:nvPr/>
            </p:nvSpPr>
            <p:spPr bwMode="auto">
              <a:xfrm flipH="1">
                <a:off x="1248" y="768"/>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2" name="Oval 87"/>
              <p:cNvSpPr>
                <a:spLocks noChangeArrowheads="1"/>
              </p:cNvSpPr>
              <p:nvPr/>
            </p:nvSpPr>
            <p:spPr bwMode="auto">
              <a:xfrm>
                <a:off x="1020" y="1060"/>
                <a:ext cx="482" cy="557"/>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45</a:t>
                </a:r>
              </a:p>
            </p:txBody>
          </p:sp>
        </p:grpSp>
        <p:sp>
          <p:nvSpPr>
            <p:cNvPr id="89" name="Oval 88"/>
            <p:cNvSpPr>
              <a:spLocks noChangeArrowheads="1"/>
            </p:cNvSpPr>
            <p:nvPr/>
          </p:nvSpPr>
          <p:spPr bwMode="auto">
            <a:xfrm>
              <a:off x="4758" y="96"/>
              <a:ext cx="394" cy="390"/>
            </a:xfrm>
            <a:prstGeom prst="ellipse">
              <a:avLst/>
            </a:prstGeom>
            <a:solidFill>
              <a:schemeClr val="accent1"/>
            </a:solidFill>
            <a:ln w="9525">
              <a:solidFill>
                <a:schemeClr val="tx1"/>
              </a:solidFill>
              <a:round/>
              <a:headEnd/>
              <a:tailEnd/>
            </a:ln>
          </p:spPr>
          <p:txBody>
            <a:bodyPr wrap="non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400"/>
                <a:t>53</a:t>
              </a:r>
            </a:p>
          </p:txBody>
        </p:sp>
        <p:sp>
          <p:nvSpPr>
            <p:cNvPr id="90" name="Text Box 89"/>
            <p:cNvSpPr txBox="1">
              <a:spLocks noChangeArrowheads="1"/>
            </p:cNvSpPr>
            <p:nvPr/>
          </p:nvSpPr>
          <p:spPr bwMode="auto">
            <a:xfrm>
              <a:off x="5269" y="2639"/>
              <a:ext cx="58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a:t>（</a:t>
              </a:r>
              <a:r>
                <a:rPr lang="en-US" altLang="zh-CN" sz="2800" dirty="0"/>
                <a:t>3</a:t>
              </a:r>
              <a:r>
                <a:rPr lang="zh-CN" altLang="en-US" sz="2800" dirty="0"/>
                <a:t>）</a:t>
              </a:r>
              <a:endParaRPr lang="en-US" altLang="zh-CN" sz="2800" dirty="0"/>
            </a:p>
          </p:txBody>
        </p:sp>
      </p:grpSp>
    </p:spTree>
    <p:extLst>
      <p:ext uri="{BB962C8B-B14F-4D97-AF65-F5344CB8AC3E}">
        <p14:creationId xmlns:p14="http://schemas.microsoft.com/office/powerpoint/2010/main" val="769966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二叉排序树删除操作</a:t>
            </a:r>
          </a:p>
        </p:txBody>
      </p:sp>
      <p:sp>
        <p:nvSpPr>
          <p:cNvPr id="8" name="Text Box 6"/>
          <p:cNvSpPr txBox="1">
            <a:spLocks noChangeArrowheads="1"/>
          </p:cNvSpPr>
          <p:nvPr/>
        </p:nvSpPr>
        <p:spPr bwMode="auto">
          <a:xfrm>
            <a:off x="1129145" y="1309255"/>
            <a:ext cx="8686800"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defRPr/>
            </a:pPr>
            <a:r>
              <a:rPr lang="en-US" altLang="zh-CN" sz="3200" dirty="0">
                <a:solidFill>
                  <a:srgbClr val="A50021"/>
                </a:solidFill>
                <a:ea typeface="楷体_GB2312" charset="0"/>
              </a:rPr>
              <a:t>    </a:t>
            </a:r>
            <a:r>
              <a:rPr lang="zh-CN" altLang="en-US" sz="2800" dirty="0">
                <a:latin typeface="SimSun" charset="-122"/>
                <a:ea typeface="SimSun" charset="-122"/>
                <a:cs typeface="SimSun" charset="-122"/>
              </a:rPr>
              <a:t>和插入相反，删除在</a:t>
            </a:r>
            <a:r>
              <a:rPr lang="zh-CN" altLang="en-US" sz="2800" b="1" dirty="0">
                <a:solidFill>
                  <a:srgbClr val="FF0000"/>
                </a:solidFill>
                <a:latin typeface="SimSun" charset="-122"/>
                <a:ea typeface="SimSun" charset="-122"/>
                <a:cs typeface="SimSun" charset="-122"/>
              </a:rPr>
              <a:t>查找成功</a:t>
            </a:r>
            <a:r>
              <a:rPr lang="zh-CN" altLang="en-US" sz="2800" dirty="0">
                <a:latin typeface="SimSun" charset="-122"/>
                <a:ea typeface="SimSun" charset="-122"/>
                <a:cs typeface="SimSun" charset="-122"/>
              </a:rPr>
              <a:t>之后进行，并且要求在删除二叉排序树上某个结点之后，</a:t>
            </a:r>
            <a:r>
              <a:rPr lang="zh-CN" altLang="en-US" sz="2800" b="1" dirty="0">
                <a:solidFill>
                  <a:srgbClr val="FF0000"/>
                </a:solidFill>
                <a:latin typeface="SimSun" charset="-122"/>
                <a:ea typeface="SimSun" charset="-122"/>
                <a:cs typeface="SimSun" charset="-122"/>
              </a:rPr>
              <a:t>仍然保持二叉排序树的特性</a:t>
            </a:r>
            <a:r>
              <a:rPr lang="zh-CN" altLang="en-US" sz="3200" dirty="0">
                <a:solidFill>
                  <a:srgbClr val="A50021"/>
                </a:solidFill>
                <a:ea typeface="楷体_GB2312" charset="0"/>
              </a:rPr>
              <a:t>。</a:t>
            </a:r>
          </a:p>
        </p:txBody>
      </p:sp>
      <p:sp>
        <p:nvSpPr>
          <p:cNvPr id="9" name="Rectangle 3"/>
          <p:cNvSpPr txBox="1">
            <a:spLocks noChangeArrowheads="1"/>
          </p:cNvSpPr>
          <p:nvPr/>
        </p:nvSpPr>
        <p:spPr bwMode="auto">
          <a:xfrm>
            <a:off x="1586345" y="3890224"/>
            <a:ext cx="7772400" cy="18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defRPr/>
            </a:pPr>
            <a:r>
              <a:rPr lang="zh-CN" altLang="en-US" sz="2800" b="0" kern="0" dirty="0">
                <a:latin typeface="SimSun" charset="-122"/>
                <a:ea typeface="SimSun" charset="-122"/>
                <a:cs typeface="SimSun" charset="-122"/>
              </a:rPr>
              <a:t>被</a:t>
            </a:r>
            <a:r>
              <a:rPr lang="zh-CN" altLang="en-US" sz="2800" b="0" kern="0" dirty="0">
                <a:solidFill>
                  <a:srgbClr val="FF0000"/>
                </a:solidFill>
                <a:latin typeface="SimSun" charset="-122"/>
                <a:ea typeface="SimSun" charset="-122"/>
                <a:cs typeface="SimSun" charset="-122"/>
              </a:rPr>
              <a:t>删除</a:t>
            </a:r>
            <a:r>
              <a:rPr lang="zh-CN" altLang="en-US" sz="2800" b="0" kern="0" dirty="0">
                <a:latin typeface="SimSun" charset="-122"/>
                <a:ea typeface="SimSun" charset="-122"/>
                <a:cs typeface="SimSun" charset="-122"/>
              </a:rPr>
              <a:t>的结点是</a:t>
            </a:r>
            <a:r>
              <a:rPr lang="zh-CN" altLang="en-US" sz="2800" b="0" kern="0" dirty="0">
                <a:solidFill>
                  <a:srgbClr val="FF0000"/>
                </a:solidFill>
                <a:latin typeface="SimSun" charset="-122"/>
                <a:ea typeface="SimSun" charset="-122"/>
                <a:cs typeface="SimSun" charset="-122"/>
              </a:rPr>
              <a:t>叶子</a:t>
            </a:r>
            <a:r>
              <a:rPr lang="zh-CN" altLang="en-US" sz="2800" b="0" kern="0" dirty="0">
                <a:latin typeface="SimSun" charset="-122"/>
                <a:ea typeface="SimSun" charset="-122"/>
                <a:cs typeface="SimSun" charset="-122"/>
              </a:rPr>
              <a:t>；</a:t>
            </a:r>
          </a:p>
          <a:p>
            <a:pPr eaLnBrk="1" hangingPunct="1">
              <a:defRPr/>
            </a:pPr>
            <a:r>
              <a:rPr lang="zh-CN" altLang="en-US" sz="2800" b="0" kern="0" dirty="0">
                <a:latin typeface="SimSun" charset="-122"/>
                <a:ea typeface="SimSun" charset="-122"/>
                <a:cs typeface="SimSun" charset="-122"/>
              </a:rPr>
              <a:t>被</a:t>
            </a:r>
            <a:r>
              <a:rPr lang="zh-CN" altLang="en-US" sz="2800" b="0" kern="0" dirty="0">
                <a:solidFill>
                  <a:srgbClr val="FF0000"/>
                </a:solidFill>
                <a:latin typeface="SimSun" charset="-122"/>
                <a:ea typeface="SimSun" charset="-122"/>
                <a:cs typeface="SimSun" charset="-122"/>
              </a:rPr>
              <a:t>删除</a:t>
            </a:r>
            <a:r>
              <a:rPr lang="zh-CN" altLang="en-US" sz="2800" b="0" kern="0" dirty="0">
                <a:latin typeface="SimSun" charset="-122"/>
                <a:ea typeface="SimSun" charset="-122"/>
                <a:cs typeface="SimSun" charset="-122"/>
              </a:rPr>
              <a:t>的结点</a:t>
            </a:r>
            <a:r>
              <a:rPr lang="zh-CN" altLang="en-US" sz="2800" b="0" kern="0" dirty="0">
                <a:solidFill>
                  <a:srgbClr val="FF0000"/>
                </a:solidFill>
                <a:latin typeface="SimSun" charset="-122"/>
                <a:ea typeface="SimSun" charset="-122"/>
                <a:cs typeface="SimSun" charset="-122"/>
              </a:rPr>
              <a:t>只有左子树或者只有右子树</a:t>
            </a:r>
            <a:r>
              <a:rPr lang="zh-CN" altLang="en-US" sz="2800" b="0" kern="0" dirty="0">
                <a:latin typeface="SimSun" charset="-122"/>
                <a:ea typeface="SimSun" charset="-122"/>
                <a:cs typeface="SimSun" charset="-122"/>
              </a:rPr>
              <a:t>；</a:t>
            </a:r>
          </a:p>
          <a:p>
            <a:pPr eaLnBrk="1" hangingPunct="1">
              <a:defRPr/>
            </a:pPr>
            <a:r>
              <a:rPr lang="zh-CN" altLang="en-US" sz="2800" b="0" kern="0" dirty="0">
                <a:latin typeface="SimSun" charset="-122"/>
                <a:ea typeface="SimSun" charset="-122"/>
                <a:cs typeface="SimSun" charset="-122"/>
              </a:rPr>
              <a:t>被</a:t>
            </a:r>
            <a:r>
              <a:rPr lang="zh-CN" altLang="en-US" sz="2800" b="0" kern="0" dirty="0">
                <a:solidFill>
                  <a:srgbClr val="FF0000"/>
                </a:solidFill>
                <a:latin typeface="SimSun" charset="-122"/>
                <a:ea typeface="SimSun" charset="-122"/>
                <a:cs typeface="SimSun" charset="-122"/>
              </a:rPr>
              <a:t>删除</a:t>
            </a:r>
            <a:r>
              <a:rPr lang="zh-CN" altLang="en-US" sz="2800" b="0" kern="0" dirty="0">
                <a:latin typeface="SimSun" charset="-122"/>
                <a:ea typeface="SimSun" charset="-122"/>
                <a:cs typeface="SimSun" charset="-122"/>
              </a:rPr>
              <a:t>的结点</a:t>
            </a:r>
            <a:r>
              <a:rPr lang="zh-CN" altLang="en-US" sz="2800" b="0" kern="0" dirty="0">
                <a:solidFill>
                  <a:srgbClr val="FF0000"/>
                </a:solidFill>
                <a:latin typeface="SimSun" charset="-122"/>
                <a:ea typeface="SimSun" charset="-122"/>
                <a:cs typeface="SimSun" charset="-122"/>
              </a:rPr>
              <a:t>既有</a:t>
            </a:r>
            <a:r>
              <a:rPr lang="zh-CN" altLang="en-US" sz="2800" b="0" kern="0" dirty="0">
                <a:latin typeface="SimSun" charset="-122"/>
                <a:ea typeface="SimSun" charset="-122"/>
                <a:cs typeface="SimSun" charset="-122"/>
              </a:rPr>
              <a:t>左子树，也有右子树</a:t>
            </a:r>
            <a:r>
              <a:rPr lang="zh-CN" altLang="en-US" kern="0" dirty="0">
                <a:latin typeface="SimSun" charset="-122"/>
                <a:ea typeface="SimSun" charset="-122"/>
                <a:cs typeface="SimSun" charset="-122"/>
              </a:rPr>
              <a:t>。</a:t>
            </a:r>
          </a:p>
        </p:txBody>
      </p:sp>
      <p:sp>
        <p:nvSpPr>
          <p:cNvPr id="10" name="Text Box 5"/>
          <p:cNvSpPr txBox="1">
            <a:spLocks noChangeArrowheads="1"/>
          </p:cNvSpPr>
          <p:nvPr/>
        </p:nvSpPr>
        <p:spPr bwMode="auto">
          <a:xfrm>
            <a:off x="1229013" y="3172370"/>
            <a:ext cx="38779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dirty="0">
                <a:latin typeface="SimSun" charset="-122"/>
                <a:ea typeface="SimSun" charset="-122"/>
                <a:cs typeface="SimSun" charset="-122"/>
              </a:rPr>
              <a:t>可分三种情况讨论：</a:t>
            </a:r>
            <a:endParaRPr lang="zh-CN" altLang="en-US" sz="4000" dirty="0">
              <a:latin typeface="SimSun" charset="-122"/>
              <a:ea typeface="SimSun" charset="-122"/>
              <a:cs typeface="SimSun" charset="-122"/>
            </a:endParaRPr>
          </a:p>
        </p:txBody>
      </p:sp>
    </p:spTree>
    <p:extLst>
      <p:ext uri="{BB962C8B-B14F-4D97-AF65-F5344CB8AC3E}">
        <p14:creationId xmlns:p14="http://schemas.microsoft.com/office/powerpoint/2010/main" val="1907331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wipe(left)">
                                      <p:cBhvr>
                                        <p:cTn id="20" dur="500"/>
                                        <p:tgtEl>
                                          <p:spTgt spid="9">
                                            <p:txEl>
                                              <p:pRg st="1" end="1"/>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Effect transition="in" filter="wipe(left)">
                                      <p:cBhvr>
                                        <p:cTn id="24"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build="p" autoUpdateAnimBg="0" advAuto="0"/>
      <p:bldP spid="1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Oval 1026"/>
          <p:cNvSpPr>
            <a:spLocks noChangeArrowheads="1"/>
          </p:cNvSpPr>
          <p:nvPr/>
        </p:nvSpPr>
        <p:spPr bwMode="auto">
          <a:xfrm>
            <a:off x="4724400" y="2119752"/>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dirty="0">
                <a:solidFill>
                  <a:srgbClr val="990033"/>
                </a:solidFill>
              </a:rPr>
              <a:t>50</a:t>
            </a:r>
            <a:endParaRPr lang="en-US" altLang="zh-CN" dirty="0"/>
          </a:p>
        </p:txBody>
      </p:sp>
      <p:sp>
        <p:nvSpPr>
          <p:cNvPr id="194563" name="Oval 1027"/>
          <p:cNvSpPr>
            <a:spLocks noChangeArrowheads="1"/>
          </p:cNvSpPr>
          <p:nvPr/>
        </p:nvSpPr>
        <p:spPr bwMode="auto">
          <a:xfrm>
            <a:off x="3276600" y="2653152"/>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30</a:t>
            </a:r>
            <a:endParaRPr lang="en-US" altLang="zh-CN"/>
          </a:p>
        </p:txBody>
      </p:sp>
      <p:sp>
        <p:nvSpPr>
          <p:cNvPr id="194564" name="Oval 1028"/>
          <p:cNvSpPr>
            <a:spLocks noChangeArrowheads="1"/>
          </p:cNvSpPr>
          <p:nvPr/>
        </p:nvSpPr>
        <p:spPr bwMode="auto">
          <a:xfrm>
            <a:off x="6172200" y="2653152"/>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80</a:t>
            </a:r>
            <a:endParaRPr lang="en-US" altLang="zh-CN"/>
          </a:p>
        </p:txBody>
      </p:sp>
      <p:sp>
        <p:nvSpPr>
          <p:cNvPr id="194565" name="Oval 1029"/>
          <p:cNvSpPr>
            <a:spLocks noChangeArrowheads="1"/>
          </p:cNvSpPr>
          <p:nvPr/>
        </p:nvSpPr>
        <p:spPr bwMode="auto">
          <a:xfrm>
            <a:off x="2133600" y="3338952"/>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20</a:t>
            </a:r>
            <a:endParaRPr lang="en-US" altLang="zh-CN"/>
          </a:p>
        </p:txBody>
      </p:sp>
      <p:sp>
        <p:nvSpPr>
          <p:cNvPr id="194566" name="Oval 1030"/>
          <p:cNvSpPr>
            <a:spLocks noChangeArrowheads="1"/>
          </p:cNvSpPr>
          <p:nvPr/>
        </p:nvSpPr>
        <p:spPr bwMode="auto">
          <a:xfrm>
            <a:off x="7315200" y="3338952"/>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90</a:t>
            </a:r>
            <a:endParaRPr lang="en-US" altLang="zh-CN"/>
          </a:p>
        </p:txBody>
      </p:sp>
      <p:sp>
        <p:nvSpPr>
          <p:cNvPr id="194568" name="Oval 1032"/>
          <p:cNvSpPr>
            <a:spLocks noChangeArrowheads="1"/>
          </p:cNvSpPr>
          <p:nvPr/>
        </p:nvSpPr>
        <p:spPr bwMode="auto">
          <a:xfrm>
            <a:off x="6477000" y="4177152"/>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85</a:t>
            </a:r>
            <a:endParaRPr lang="en-US" altLang="zh-CN"/>
          </a:p>
        </p:txBody>
      </p:sp>
      <p:sp>
        <p:nvSpPr>
          <p:cNvPr id="194569" name="Oval 1033"/>
          <p:cNvSpPr>
            <a:spLocks noChangeArrowheads="1"/>
          </p:cNvSpPr>
          <p:nvPr/>
        </p:nvSpPr>
        <p:spPr bwMode="auto">
          <a:xfrm>
            <a:off x="4419600" y="3338952"/>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40</a:t>
            </a:r>
            <a:endParaRPr lang="en-US" altLang="zh-CN"/>
          </a:p>
        </p:txBody>
      </p:sp>
      <p:sp>
        <p:nvSpPr>
          <p:cNvPr id="194570" name="Oval 1034"/>
          <p:cNvSpPr>
            <a:spLocks noChangeArrowheads="1"/>
          </p:cNvSpPr>
          <p:nvPr/>
        </p:nvSpPr>
        <p:spPr bwMode="auto">
          <a:xfrm>
            <a:off x="3505200" y="4177152"/>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35</a:t>
            </a:r>
            <a:endParaRPr lang="en-US" altLang="zh-CN"/>
          </a:p>
        </p:txBody>
      </p:sp>
      <p:sp>
        <p:nvSpPr>
          <p:cNvPr id="194573" name="Oval 1037"/>
          <p:cNvSpPr>
            <a:spLocks noChangeArrowheads="1"/>
          </p:cNvSpPr>
          <p:nvPr/>
        </p:nvSpPr>
        <p:spPr bwMode="auto">
          <a:xfrm>
            <a:off x="7772400" y="5015352"/>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88</a:t>
            </a:r>
            <a:endParaRPr lang="en-US" altLang="zh-CN"/>
          </a:p>
        </p:txBody>
      </p:sp>
      <p:sp>
        <p:nvSpPr>
          <p:cNvPr id="194574" name="Line 1038"/>
          <p:cNvSpPr>
            <a:spLocks noChangeShapeType="1"/>
          </p:cNvSpPr>
          <p:nvPr/>
        </p:nvSpPr>
        <p:spPr bwMode="auto">
          <a:xfrm flipH="1">
            <a:off x="3886200" y="2424552"/>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4575" name="Line 1039"/>
          <p:cNvSpPr>
            <a:spLocks noChangeShapeType="1"/>
          </p:cNvSpPr>
          <p:nvPr/>
        </p:nvSpPr>
        <p:spPr bwMode="auto">
          <a:xfrm flipH="1">
            <a:off x="2743200" y="3110352"/>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4576" name="Line 1040"/>
          <p:cNvSpPr>
            <a:spLocks noChangeShapeType="1"/>
          </p:cNvSpPr>
          <p:nvPr/>
        </p:nvSpPr>
        <p:spPr bwMode="auto">
          <a:xfrm>
            <a:off x="5410200" y="2424552"/>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4577" name="Line 1041"/>
          <p:cNvSpPr>
            <a:spLocks noChangeShapeType="1"/>
          </p:cNvSpPr>
          <p:nvPr/>
        </p:nvSpPr>
        <p:spPr bwMode="auto">
          <a:xfrm>
            <a:off x="3886200" y="3034152"/>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4581" name="Line 1045"/>
          <p:cNvSpPr>
            <a:spLocks noChangeShapeType="1"/>
          </p:cNvSpPr>
          <p:nvPr/>
        </p:nvSpPr>
        <p:spPr bwMode="auto">
          <a:xfrm flipH="1">
            <a:off x="3962400" y="3796152"/>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4582" name="Line 1046"/>
          <p:cNvSpPr>
            <a:spLocks noChangeShapeType="1"/>
          </p:cNvSpPr>
          <p:nvPr/>
        </p:nvSpPr>
        <p:spPr bwMode="auto">
          <a:xfrm>
            <a:off x="6781800" y="3110352"/>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4583" name="Line 1047"/>
          <p:cNvSpPr>
            <a:spLocks noChangeShapeType="1"/>
          </p:cNvSpPr>
          <p:nvPr/>
        </p:nvSpPr>
        <p:spPr bwMode="auto">
          <a:xfrm flipH="1">
            <a:off x="6934200" y="3872352"/>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4584" name="Line 1048"/>
          <p:cNvSpPr>
            <a:spLocks noChangeShapeType="1"/>
          </p:cNvSpPr>
          <p:nvPr/>
        </p:nvSpPr>
        <p:spPr bwMode="auto">
          <a:xfrm>
            <a:off x="7086600" y="4634352"/>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4586" name="Oval 1050"/>
          <p:cNvSpPr>
            <a:spLocks noChangeArrowheads="1"/>
          </p:cNvSpPr>
          <p:nvPr/>
        </p:nvSpPr>
        <p:spPr bwMode="auto">
          <a:xfrm>
            <a:off x="2514600" y="5015352"/>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32</a:t>
            </a:r>
            <a:endParaRPr lang="en-US" altLang="zh-CN"/>
          </a:p>
        </p:txBody>
      </p:sp>
      <p:sp>
        <p:nvSpPr>
          <p:cNvPr id="194587" name="Line 1051"/>
          <p:cNvSpPr>
            <a:spLocks noChangeShapeType="1"/>
          </p:cNvSpPr>
          <p:nvPr/>
        </p:nvSpPr>
        <p:spPr bwMode="auto">
          <a:xfrm flipH="1">
            <a:off x="2971800" y="4558152"/>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4588" name="Rectangle 1052"/>
          <p:cNvSpPr>
            <a:spLocks noChangeArrowheads="1"/>
          </p:cNvSpPr>
          <p:nvPr/>
        </p:nvSpPr>
        <p:spPr bwMode="auto">
          <a:xfrm>
            <a:off x="1289194" y="1166688"/>
            <a:ext cx="83674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zh-CN" altLang="en-US" sz="3600" dirty="0">
                <a:latin typeface="SimSun" charset="-122"/>
                <a:ea typeface="SimSun" charset="-122"/>
                <a:cs typeface="SimSun" charset="-122"/>
              </a:rPr>
              <a:t>（</a:t>
            </a:r>
            <a:r>
              <a:rPr lang="en-US" altLang="zh-CN" sz="3600" dirty="0">
                <a:latin typeface="SimSun" charset="-122"/>
                <a:ea typeface="SimSun" charset="-122"/>
                <a:cs typeface="SimSun" charset="-122"/>
              </a:rPr>
              <a:t>1</a:t>
            </a:r>
            <a:r>
              <a:rPr lang="zh-CN" altLang="en-US" sz="3600" dirty="0">
                <a:latin typeface="SimSun" charset="-122"/>
                <a:ea typeface="SimSun" charset="-122"/>
                <a:cs typeface="SimSun" charset="-122"/>
              </a:rPr>
              <a:t>）被删除的结点是</a:t>
            </a:r>
            <a:r>
              <a:rPr lang="zh-CN" altLang="en-US" sz="3600" b="1" dirty="0">
                <a:solidFill>
                  <a:srgbClr val="FF0000"/>
                </a:solidFill>
                <a:latin typeface="SimSun" charset="-122"/>
                <a:ea typeface="SimSun" charset="-122"/>
                <a:cs typeface="SimSun" charset="-122"/>
              </a:rPr>
              <a:t>叶子结点</a:t>
            </a:r>
            <a:r>
              <a:rPr lang="zh-CN" altLang="en-US" sz="3200" b="1" dirty="0">
                <a:latin typeface="SimSun" charset="-122"/>
                <a:ea typeface="SimSun" charset="-122"/>
                <a:cs typeface="SimSun" charset="-122"/>
              </a:rPr>
              <a:t>（</a:t>
            </a:r>
            <a:r>
              <a:rPr lang="zh-CN" altLang="en-US" sz="3200" b="1" dirty="0">
                <a:solidFill>
                  <a:srgbClr val="FF0000"/>
                </a:solidFill>
                <a:latin typeface="SimSun" charset="-122"/>
                <a:ea typeface="SimSun" charset="-122"/>
                <a:cs typeface="SimSun" charset="-122"/>
              </a:rPr>
              <a:t>删除</a:t>
            </a:r>
            <a:r>
              <a:rPr lang="en-US" altLang="zh-CN" sz="3200" b="1" dirty="0">
                <a:solidFill>
                  <a:srgbClr val="FF0000"/>
                </a:solidFill>
                <a:latin typeface="SimSun" charset="-122"/>
                <a:ea typeface="SimSun" charset="-122"/>
                <a:cs typeface="SimSun" charset="-122"/>
              </a:rPr>
              <a:t>88</a:t>
            </a:r>
            <a:r>
              <a:rPr lang="zh-CN" altLang="en-US" sz="3200" b="1" dirty="0">
                <a:latin typeface="SimSun" charset="-122"/>
                <a:ea typeface="SimSun" charset="-122"/>
                <a:cs typeface="SimSun" charset="-122"/>
              </a:rPr>
              <a:t>）</a:t>
            </a:r>
            <a:endParaRPr lang="zh-CN" altLang="en-US" sz="3200" dirty="0">
              <a:latin typeface="SimSun" charset="-122"/>
              <a:ea typeface="SimSun" charset="-122"/>
              <a:cs typeface="SimSun" charset="-122"/>
            </a:endParaRPr>
          </a:p>
        </p:txBody>
      </p:sp>
      <p:sp useBgFill="1">
        <p:nvSpPr>
          <p:cNvPr id="194590" name="Rectangle 1054"/>
          <p:cNvSpPr>
            <a:spLocks noChangeArrowheads="1"/>
          </p:cNvSpPr>
          <p:nvPr/>
        </p:nvSpPr>
        <p:spPr bwMode="auto">
          <a:xfrm>
            <a:off x="1981200" y="3034152"/>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useBgFill="1">
        <p:nvSpPr>
          <p:cNvPr id="194591" name="Rectangle 1055"/>
          <p:cNvSpPr>
            <a:spLocks noChangeArrowheads="1"/>
          </p:cNvSpPr>
          <p:nvPr/>
        </p:nvSpPr>
        <p:spPr bwMode="auto">
          <a:xfrm>
            <a:off x="7086600" y="4634352"/>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4595" name="Text Box 1059"/>
          <p:cNvSpPr txBox="1">
            <a:spLocks noChangeArrowheads="1"/>
          </p:cNvSpPr>
          <p:nvPr/>
        </p:nvSpPr>
        <p:spPr bwMode="auto">
          <a:xfrm>
            <a:off x="1546116" y="5835186"/>
            <a:ext cx="75713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dirty="0">
                <a:solidFill>
                  <a:srgbClr val="FF0000"/>
                </a:solidFill>
                <a:latin typeface="SimSun" charset="-122"/>
                <a:ea typeface="SimSun" charset="-122"/>
                <a:cs typeface="SimSun" charset="-122"/>
              </a:rPr>
              <a:t>其双亲结点中相应指针域的值改为“空”</a:t>
            </a:r>
          </a:p>
        </p:txBody>
      </p:sp>
      <p:sp>
        <p:nvSpPr>
          <p:cNvPr id="29"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二叉排序树删除操作</a:t>
            </a:r>
          </a:p>
        </p:txBody>
      </p:sp>
    </p:spTree>
    <p:extLst>
      <p:ext uri="{BB962C8B-B14F-4D97-AF65-F5344CB8AC3E}">
        <p14:creationId xmlns:p14="http://schemas.microsoft.com/office/powerpoint/2010/main" val="1573344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1"/>
                                        </p:tgtEl>
                                        <p:attrNameLst>
                                          <p:attrName>style.visibility</p:attrName>
                                        </p:attrNameLst>
                                      </p:cBhvr>
                                      <p:to>
                                        <p:strVal val="visible"/>
                                      </p:to>
                                    </p:set>
                                    <p:anim calcmode="lin" valueType="num">
                                      <p:cBhvr additive="base">
                                        <p:cTn id="7" dur="500" fill="hold"/>
                                        <p:tgtEl>
                                          <p:spTgt spid="194591"/>
                                        </p:tgtEl>
                                        <p:attrNameLst>
                                          <p:attrName>ppt_x</p:attrName>
                                        </p:attrNameLst>
                                      </p:cBhvr>
                                      <p:tavLst>
                                        <p:tav tm="0">
                                          <p:val>
                                            <p:strVal val="#ppt_x"/>
                                          </p:val>
                                        </p:tav>
                                        <p:tav tm="100000">
                                          <p:val>
                                            <p:strVal val="#ppt_x"/>
                                          </p:val>
                                        </p:tav>
                                      </p:tavLst>
                                    </p:anim>
                                    <p:anim calcmode="lin" valueType="num">
                                      <p:cBhvr additive="base">
                                        <p:cTn id="8" dur="500" fill="hold"/>
                                        <p:tgtEl>
                                          <p:spTgt spid="1945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1440873" y="1683327"/>
            <a:ext cx="7067961" cy="4574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40000"/>
              </a:lnSpc>
              <a:defRPr/>
            </a:pPr>
            <a:r>
              <a:rPr lang="en-US" altLang="zh-CN" sz="3600" b="1">
                <a:latin typeface="Times New Roman" charset="0"/>
                <a:ea typeface="宋体" charset="-122"/>
              </a:rPr>
              <a:t>typedef  struct {</a:t>
            </a:r>
            <a:endParaRPr lang="en-US" altLang="zh-CN" sz="3600">
              <a:latin typeface="Times New Roman" charset="0"/>
              <a:ea typeface="宋体" charset="-122"/>
            </a:endParaRPr>
          </a:p>
          <a:p>
            <a:pPr eaLnBrk="1" hangingPunct="1">
              <a:lnSpc>
                <a:spcPct val="140000"/>
              </a:lnSpc>
              <a:defRPr/>
            </a:pPr>
            <a:r>
              <a:rPr lang="en-US" altLang="zh-CN" sz="3600">
                <a:latin typeface="Times New Roman" charset="0"/>
                <a:ea typeface="宋体" charset="-122"/>
              </a:rPr>
              <a:t>   </a:t>
            </a:r>
          </a:p>
          <a:p>
            <a:pPr eaLnBrk="1" hangingPunct="1">
              <a:lnSpc>
                <a:spcPct val="140000"/>
              </a:lnSpc>
              <a:defRPr/>
            </a:pPr>
            <a:r>
              <a:rPr lang="en-US" altLang="zh-CN" sz="3600">
                <a:latin typeface="Times New Roman" charset="0"/>
                <a:ea typeface="宋体" charset="-122"/>
              </a:rPr>
              <a:t>       </a:t>
            </a:r>
            <a:r>
              <a:rPr lang="en-US" altLang="zh-CN" sz="3200">
                <a:latin typeface="Times New Roman" charset="0"/>
                <a:ea typeface="宋体" charset="-122"/>
              </a:rPr>
              <a:t>// </a:t>
            </a:r>
            <a:r>
              <a:rPr lang="zh-CN" altLang="en-US" sz="3200">
                <a:latin typeface="Times New Roman" charset="0"/>
                <a:ea typeface="宋体" charset="-122"/>
                <a:cs typeface="SimSun" charset="-122"/>
              </a:rPr>
              <a:t>数据元素存储空间基址，建表时</a:t>
            </a:r>
          </a:p>
          <a:p>
            <a:pPr eaLnBrk="1" hangingPunct="1">
              <a:lnSpc>
                <a:spcPct val="140000"/>
              </a:lnSpc>
              <a:defRPr/>
            </a:pPr>
            <a:r>
              <a:rPr lang="zh-CN" altLang="en-US" sz="3200">
                <a:latin typeface="Times New Roman" charset="0"/>
                <a:ea typeface="宋体" charset="-122"/>
                <a:cs typeface="SimSun" charset="-122"/>
              </a:rPr>
              <a:t>    </a:t>
            </a:r>
            <a:r>
              <a:rPr lang="en-US" altLang="zh-CN" sz="3200">
                <a:latin typeface="Times New Roman" charset="0"/>
                <a:ea typeface="宋体" charset="-122"/>
                <a:cs typeface="SimSun" charset="-122"/>
              </a:rPr>
              <a:t>// </a:t>
            </a:r>
            <a:r>
              <a:rPr lang="zh-CN" altLang="en-US" sz="3200">
                <a:latin typeface="Times New Roman" charset="0"/>
                <a:ea typeface="宋体" charset="-122"/>
                <a:cs typeface="SimSun" charset="-122"/>
              </a:rPr>
              <a:t>按实际长度分配，</a:t>
            </a:r>
            <a:r>
              <a:rPr lang="en-US" altLang="zh-CN" sz="3200">
                <a:latin typeface="Times New Roman" charset="0"/>
                <a:ea typeface="宋体" charset="-122"/>
                <a:cs typeface="SimSun" charset="-122"/>
              </a:rPr>
              <a:t>0</a:t>
            </a:r>
            <a:r>
              <a:rPr lang="zh-CN" altLang="en-US" sz="3200">
                <a:latin typeface="Times New Roman" charset="0"/>
                <a:ea typeface="宋体" charset="-122"/>
                <a:cs typeface="SimSun" charset="-122"/>
              </a:rPr>
              <a:t>号单元留空</a:t>
            </a:r>
            <a:endParaRPr lang="zh-CN" altLang="en-US" sz="3600">
              <a:latin typeface="Times New Roman" charset="0"/>
              <a:ea typeface="宋体" charset="-122"/>
              <a:cs typeface="SimSun" charset="-122"/>
            </a:endParaRPr>
          </a:p>
          <a:p>
            <a:pPr eaLnBrk="1" hangingPunct="1">
              <a:lnSpc>
                <a:spcPct val="140000"/>
              </a:lnSpc>
              <a:defRPr/>
            </a:pPr>
            <a:r>
              <a:rPr lang="zh-CN" altLang="en-US" sz="3600">
                <a:latin typeface="Times New Roman" charset="0"/>
                <a:ea typeface="宋体" charset="-122"/>
              </a:rPr>
              <a:t>   </a:t>
            </a:r>
            <a:r>
              <a:rPr lang="en-US" altLang="zh-CN" sz="3600" b="1" err="1">
                <a:latin typeface="Times New Roman" charset="0"/>
                <a:ea typeface="宋体" charset="-122"/>
              </a:rPr>
              <a:t>int</a:t>
            </a:r>
            <a:r>
              <a:rPr lang="en-US" altLang="zh-CN" sz="3600">
                <a:latin typeface="Times New Roman" charset="0"/>
                <a:ea typeface="宋体" charset="-122"/>
              </a:rPr>
              <a:t>    </a:t>
            </a:r>
            <a:r>
              <a:rPr lang="en-US" altLang="zh-CN" sz="3600">
                <a:solidFill>
                  <a:srgbClr val="CC0000"/>
                </a:solidFill>
                <a:latin typeface="Times New Roman" charset="0"/>
                <a:ea typeface="宋体" charset="-122"/>
              </a:rPr>
              <a:t>length</a:t>
            </a:r>
            <a:r>
              <a:rPr lang="en-US" altLang="zh-CN" sz="3600">
                <a:latin typeface="Times New Roman" charset="0"/>
                <a:ea typeface="宋体" charset="-122"/>
              </a:rPr>
              <a:t>;    // </a:t>
            </a:r>
            <a:r>
              <a:rPr lang="zh-CN" altLang="en-US" sz="3600">
                <a:latin typeface="Times New Roman" charset="0"/>
                <a:ea typeface="宋体" charset="-122"/>
              </a:rPr>
              <a:t>表的长度</a:t>
            </a:r>
          </a:p>
          <a:p>
            <a:pPr eaLnBrk="1" hangingPunct="1">
              <a:lnSpc>
                <a:spcPct val="140000"/>
              </a:lnSpc>
              <a:defRPr/>
            </a:pPr>
            <a:r>
              <a:rPr lang="en-US" altLang="zh-CN" sz="3600" b="1">
                <a:latin typeface="Times New Roman" charset="0"/>
                <a:ea typeface="宋体" charset="-122"/>
              </a:rPr>
              <a:t>}</a:t>
            </a:r>
            <a:r>
              <a:rPr lang="en-US" altLang="zh-CN" sz="3600">
                <a:latin typeface="Times New Roman" charset="0"/>
                <a:ea typeface="宋体" charset="-122"/>
              </a:rPr>
              <a:t> SSTable;</a:t>
            </a:r>
            <a:endParaRPr lang="en-US" altLang="zh-CN" sz="1600">
              <a:latin typeface="Times New Roman" charset="0"/>
              <a:ea typeface="宋体" charset="-122"/>
            </a:endParaRPr>
          </a:p>
        </p:txBody>
      </p:sp>
      <p:sp>
        <p:nvSpPr>
          <p:cNvPr id="245763" name="Text Box 3"/>
          <p:cNvSpPr txBox="1">
            <a:spLocks noChangeArrowheads="1"/>
          </p:cNvSpPr>
          <p:nvPr/>
        </p:nvSpPr>
        <p:spPr bwMode="auto">
          <a:xfrm>
            <a:off x="1129145" y="1203834"/>
            <a:ext cx="55194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a:ea typeface="楷体_GB2312" charset="0"/>
              </a:rPr>
              <a:t>静态查找表</a:t>
            </a:r>
            <a:r>
              <a:rPr lang="zh-CN" altLang="en-US" sz="3200">
                <a:ea typeface="楷体_GB2312" charset="0"/>
              </a:rPr>
              <a:t>的</a:t>
            </a:r>
            <a:r>
              <a:rPr lang="zh-CN" altLang="en-US" sz="3200" b="1">
                <a:solidFill>
                  <a:srgbClr val="990033"/>
                </a:solidFill>
                <a:ea typeface="楷体_GB2312" charset="0"/>
              </a:rPr>
              <a:t>顺序存储结构</a:t>
            </a:r>
            <a:r>
              <a:rPr lang="zh-CN" altLang="en-US" sz="3200">
                <a:ea typeface="楷体_GB2312" charset="0"/>
              </a:rPr>
              <a:t>为</a:t>
            </a:r>
            <a:endParaRPr lang="zh-CN" altLang="en-US" sz="1200"/>
          </a:p>
        </p:txBody>
      </p:sp>
      <p:sp>
        <p:nvSpPr>
          <p:cNvPr id="245764" name="Rectangle 4">
            <a:hlinkClick r:id="" action="ppaction://hlinkshowjump?jump=nextslide" highlightClick="1"/>
          </p:cNvPr>
          <p:cNvSpPr>
            <a:spLocks noChangeArrowheads="1"/>
          </p:cNvSpPr>
          <p:nvPr/>
        </p:nvSpPr>
        <p:spPr bwMode="auto">
          <a:xfrm>
            <a:off x="1768043" y="2631066"/>
            <a:ext cx="34485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solidFill>
                  <a:srgbClr val="FF00FF"/>
                </a:solidFill>
                <a:latin typeface="Times New Roman" charset="0"/>
                <a:ea typeface="Times New Roman" charset="0"/>
                <a:cs typeface="Times New Roman" charset="0"/>
              </a:rPr>
              <a:t>ElemType</a:t>
            </a:r>
            <a:r>
              <a:rPr lang="en-US" altLang="zh-CN" sz="3600">
                <a:latin typeface="Times New Roman" charset="0"/>
                <a:ea typeface="Times New Roman" charset="0"/>
                <a:cs typeface="Times New Roman" charset="0"/>
              </a:rPr>
              <a:t> </a:t>
            </a:r>
            <a:r>
              <a:rPr lang="en-US" altLang="zh-CN" sz="3600" b="1">
                <a:solidFill>
                  <a:srgbClr val="CC0000"/>
                </a:solidFill>
                <a:latin typeface="Times New Roman" charset="0"/>
                <a:ea typeface="Times New Roman" charset="0"/>
                <a:cs typeface="Times New Roman" charset="0"/>
              </a:rPr>
              <a:t>*</a:t>
            </a:r>
            <a:r>
              <a:rPr lang="en-US" altLang="zh-CN" sz="3600">
                <a:solidFill>
                  <a:srgbClr val="CC0000"/>
                </a:solidFill>
                <a:latin typeface="Times New Roman" charset="0"/>
                <a:ea typeface="Times New Roman" charset="0"/>
                <a:cs typeface="Times New Roman" charset="0"/>
              </a:rPr>
              <a:t>elem</a:t>
            </a:r>
            <a:r>
              <a:rPr lang="en-US" altLang="zh-CN" sz="3600">
                <a:latin typeface="Times New Roman" charset="0"/>
                <a:ea typeface="Times New Roman" charset="0"/>
                <a:cs typeface="Times New Roman" charset="0"/>
              </a:rPr>
              <a:t>;</a:t>
            </a:r>
          </a:p>
        </p:txBody>
      </p:sp>
      <p:sp>
        <p:nvSpPr>
          <p:cNvPr id="6" name="Rectangle 1031"/>
          <p:cNvSpPr txBox="1">
            <a:spLocks noChangeArrowheads="1"/>
          </p:cNvSpPr>
          <p:nvPr/>
        </p:nvSpPr>
        <p:spPr>
          <a:xfrm>
            <a:off x="1625601" y="228600"/>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.1</a:t>
            </a:r>
            <a:r>
              <a:rPr lang="zh-CN" altLang="en-US" kern="0"/>
              <a:t> 顺序表的查找</a:t>
            </a:r>
          </a:p>
        </p:txBody>
      </p:sp>
    </p:spTree>
    <p:extLst>
      <p:ext uri="{BB962C8B-B14F-4D97-AF65-F5344CB8AC3E}">
        <p14:creationId xmlns:p14="http://schemas.microsoft.com/office/powerpoint/2010/main" val="2091784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Oval 1026"/>
          <p:cNvSpPr>
            <a:spLocks noChangeArrowheads="1"/>
          </p:cNvSpPr>
          <p:nvPr/>
        </p:nvSpPr>
        <p:spPr bwMode="auto">
          <a:xfrm>
            <a:off x="4800600" y="1676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50</a:t>
            </a:r>
            <a:endParaRPr lang="en-US" altLang="zh-CN"/>
          </a:p>
        </p:txBody>
      </p:sp>
      <p:sp>
        <p:nvSpPr>
          <p:cNvPr id="195587" name="Oval 1027"/>
          <p:cNvSpPr>
            <a:spLocks noChangeArrowheads="1"/>
          </p:cNvSpPr>
          <p:nvPr/>
        </p:nvSpPr>
        <p:spPr bwMode="auto">
          <a:xfrm>
            <a:off x="3352800" y="2209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30</a:t>
            </a:r>
            <a:endParaRPr lang="en-US" altLang="zh-CN"/>
          </a:p>
        </p:txBody>
      </p:sp>
      <p:sp>
        <p:nvSpPr>
          <p:cNvPr id="195588" name="Oval 1028"/>
          <p:cNvSpPr>
            <a:spLocks noChangeArrowheads="1"/>
          </p:cNvSpPr>
          <p:nvPr/>
        </p:nvSpPr>
        <p:spPr bwMode="auto">
          <a:xfrm>
            <a:off x="6248400" y="2209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80</a:t>
            </a:r>
            <a:endParaRPr lang="en-US" altLang="zh-CN"/>
          </a:p>
        </p:txBody>
      </p:sp>
      <p:sp>
        <p:nvSpPr>
          <p:cNvPr id="195589" name="Oval 1029"/>
          <p:cNvSpPr>
            <a:spLocks noChangeArrowheads="1"/>
          </p:cNvSpPr>
          <p:nvPr/>
        </p:nvSpPr>
        <p:spPr bwMode="auto">
          <a:xfrm>
            <a:off x="2209800" y="28956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20</a:t>
            </a:r>
            <a:endParaRPr lang="en-US" altLang="zh-CN"/>
          </a:p>
        </p:txBody>
      </p:sp>
      <p:sp>
        <p:nvSpPr>
          <p:cNvPr id="195590" name="Oval 1030"/>
          <p:cNvSpPr>
            <a:spLocks noChangeArrowheads="1"/>
          </p:cNvSpPr>
          <p:nvPr/>
        </p:nvSpPr>
        <p:spPr bwMode="auto">
          <a:xfrm>
            <a:off x="7391400" y="28956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90</a:t>
            </a:r>
            <a:endParaRPr lang="en-US" altLang="zh-CN"/>
          </a:p>
        </p:txBody>
      </p:sp>
      <p:sp>
        <p:nvSpPr>
          <p:cNvPr id="195591" name="Oval 1031"/>
          <p:cNvSpPr>
            <a:spLocks noChangeArrowheads="1"/>
          </p:cNvSpPr>
          <p:nvPr/>
        </p:nvSpPr>
        <p:spPr bwMode="auto">
          <a:xfrm>
            <a:off x="6553200" y="3733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85</a:t>
            </a:r>
            <a:endParaRPr lang="en-US" altLang="zh-CN"/>
          </a:p>
        </p:txBody>
      </p:sp>
      <p:sp>
        <p:nvSpPr>
          <p:cNvPr id="195592" name="Oval 1032"/>
          <p:cNvSpPr>
            <a:spLocks noChangeArrowheads="1"/>
          </p:cNvSpPr>
          <p:nvPr/>
        </p:nvSpPr>
        <p:spPr bwMode="auto">
          <a:xfrm>
            <a:off x="4495800" y="28956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40</a:t>
            </a:r>
            <a:endParaRPr lang="en-US" altLang="zh-CN"/>
          </a:p>
        </p:txBody>
      </p:sp>
      <p:sp>
        <p:nvSpPr>
          <p:cNvPr id="195593" name="Oval 1033"/>
          <p:cNvSpPr>
            <a:spLocks noChangeArrowheads="1"/>
          </p:cNvSpPr>
          <p:nvPr/>
        </p:nvSpPr>
        <p:spPr bwMode="auto">
          <a:xfrm>
            <a:off x="3581400" y="3733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35</a:t>
            </a:r>
            <a:endParaRPr lang="en-US" altLang="zh-CN"/>
          </a:p>
        </p:txBody>
      </p:sp>
      <p:sp>
        <p:nvSpPr>
          <p:cNvPr id="195594" name="Oval 1034"/>
          <p:cNvSpPr>
            <a:spLocks noChangeArrowheads="1"/>
          </p:cNvSpPr>
          <p:nvPr/>
        </p:nvSpPr>
        <p:spPr bwMode="auto">
          <a:xfrm>
            <a:off x="7848600" y="4572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88</a:t>
            </a:r>
            <a:endParaRPr lang="en-US" altLang="zh-CN"/>
          </a:p>
        </p:txBody>
      </p:sp>
      <p:sp>
        <p:nvSpPr>
          <p:cNvPr id="195595" name="Line 1035"/>
          <p:cNvSpPr>
            <a:spLocks noChangeShapeType="1"/>
          </p:cNvSpPr>
          <p:nvPr/>
        </p:nvSpPr>
        <p:spPr bwMode="auto">
          <a:xfrm flipH="1">
            <a:off x="3962400" y="19812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596" name="Line 1036"/>
          <p:cNvSpPr>
            <a:spLocks noChangeShapeType="1"/>
          </p:cNvSpPr>
          <p:nvPr/>
        </p:nvSpPr>
        <p:spPr bwMode="auto">
          <a:xfrm flipH="1">
            <a:off x="2819400" y="2590800"/>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597" name="Line 1037"/>
          <p:cNvSpPr>
            <a:spLocks noChangeShapeType="1"/>
          </p:cNvSpPr>
          <p:nvPr/>
        </p:nvSpPr>
        <p:spPr bwMode="auto">
          <a:xfrm>
            <a:off x="5486400" y="19812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598" name="Line 1038"/>
          <p:cNvSpPr>
            <a:spLocks noChangeShapeType="1"/>
          </p:cNvSpPr>
          <p:nvPr/>
        </p:nvSpPr>
        <p:spPr bwMode="auto">
          <a:xfrm>
            <a:off x="3962400" y="25908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599" name="Line 1039"/>
          <p:cNvSpPr>
            <a:spLocks noChangeShapeType="1"/>
          </p:cNvSpPr>
          <p:nvPr/>
        </p:nvSpPr>
        <p:spPr bwMode="auto">
          <a:xfrm flipH="1">
            <a:off x="4038600" y="33528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600" name="Line 1040"/>
          <p:cNvSpPr>
            <a:spLocks noChangeShapeType="1"/>
          </p:cNvSpPr>
          <p:nvPr/>
        </p:nvSpPr>
        <p:spPr bwMode="auto">
          <a:xfrm>
            <a:off x="6858000" y="26670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601" name="Line 1041"/>
          <p:cNvSpPr>
            <a:spLocks noChangeShapeType="1"/>
          </p:cNvSpPr>
          <p:nvPr/>
        </p:nvSpPr>
        <p:spPr bwMode="auto">
          <a:xfrm flipH="1">
            <a:off x="7010400" y="34290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602" name="Line 1042"/>
          <p:cNvSpPr>
            <a:spLocks noChangeShapeType="1"/>
          </p:cNvSpPr>
          <p:nvPr/>
        </p:nvSpPr>
        <p:spPr bwMode="auto">
          <a:xfrm>
            <a:off x="7162800" y="41910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603" name="Oval 1043"/>
          <p:cNvSpPr>
            <a:spLocks noChangeArrowheads="1"/>
          </p:cNvSpPr>
          <p:nvPr/>
        </p:nvSpPr>
        <p:spPr bwMode="auto">
          <a:xfrm>
            <a:off x="2590800" y="4572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32</a:t>
            </a:r>
            <a:endParaRPr lang="en-US" altLang="zh-CN"/>
          </a:p>
        </p:txBody>
      </p:sp>
      <p:sp>
        <p:nvSpPr>
          <p:cNvPr id="195604" name="Line 1044"/>
          <p:cNvSpPr>
            <a:spLocks noChangeShapeType="1"/>
          </p:cNvSpPr>
          <p:nvPr/>
        </p:nvSpPr>
        <p:spPr bwMode="auto">
          <a:xfrm flipH="1">
            <a:off x="3048000" y="41148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605" name="Rectangle 1045"/>
          <p:cNvSpPr>
            <a:spLocks noChangeArrowheads="1"/>
          </p:cNvSpPr>
          <p:nvPr/>
        </p:nvSpPr>
        <p:spPr bwMode="auto">
          <a:xfrm>
            <a:off x="1303710" y="1030855"/>
            <a:ext cx="8560726"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20000"/>
              </a:lnSpc>
              <a:defRPr/>
            </a:pPr>
            <a:r>
              <a:rPr lang="zh-CN" altLang="en-US" sz="3200" dirty="0">
                <a:latin typeface="SimSun" charset="-122"/>
                <a:ea typeface="SimSun" charset="-122"/>
                <a:cs typeface="SimSun" charset="-122"/>
              </a:rPr>
              <a:t>（</a:t>
            </a:r>
            <a:r>
              <a:rPr lang="en-US" altLang="zh-CN" sz="3200" dirty="0">
                <a:latin typeface="SimSun" charset="-122"/>
                <a:ea typeface="SimSun" charset="-122"/>
                <a:cs typeface="SimSun" charset="-122"/>
              </a:rPr>
              <a:t>2</a:t>
            </a:r>
            <a:r>
              <a:rPr lang="zh-CN" altLang="en-US" sz="3200" dirty="0">
                <a:latin typeface="SimSun" charset="-122"/>
                <a:ea typeface="SimSun" charset="-122"/>
                <a:cs typeface="SimSun" charset="-122"/>
              </a:rPr>
              <a:t>）被删除的结点</a:t>
            </a:r>
            <a:r>
              <a:rPr lang="zh-CN" altLang="en-US" sz="3200" b="1" dirty="0">
                <a:solidFill>
                  <a:srgbClr val="FF0000"/>
                </a:solidFill>
                <a:latin typeface="SimSun" charset="-122"/>
                <a:ea typeface="SimSun" charset="-122"/>
                <a:cs typeface="SimSun" charset="-122"/>
              </a:rPr>
              <a:t>只有左子树</a:t>
            </a:r>
            <a:r>
              <a:rPr lang="zh-CN" altLang="en-US" sz="3200" dirty="0">
                <a:latin typeface="SimSun" charset="-122"/>
                <a:ea typeface="SimSun" charset="-122"/>
                <a:cs typeface="SimSun" charset="-122"/>
              </a:rPr>
              <a:t>或者</a:t>
            </a:r>
            <a:r>
              <a:rPr lang="zh-CN" altLang="en-US" sz="3200" b="1" dirty="0">
                <a:solidFill>
                  <a:srgbClr val="FF0000"/>
                </a:solidFill>
                <a:latin typeface="SimSun" charset="-122"/>
                <a:ea typeface="SimSun" charset="-122"/>
                <a:cs typeface="SimSun" charset="-122"/>
              </a:rPr>
              <a:t>只有右子树</a:t>
            </a:r>
            <a:endParaRPr lang="zh-CN" altLang="en-US" sz="1600" dirty="0">
              <a:solidFill>
                <a:srgbClr val="FF0000"/>
              </a:solidFill>
              <a:latin typeface="SimSun" charset="-122"/>
              <a:ea typeface="SimSun" charset="-122"/>
              <a:cs typeface="SimSun" charset="-122"/>
            </a:endParaRPr>
          </a:p>
        </p:txBody>
      </p:sp>
      <p:sp>
        <p:nvSpPr>
          <p:cNvPr id="195607" name="AutoShape 1047"/>
          <p:cNvSpPr>
            <a:spLocks noChangeArrowheads="1"/>
          </p:cNvSpPr>
          <p:nvPr/>
        </p:nvSpPr>
        <p:spPr bwMode="auto">
          <a:xfrm>
            <a:off x="3962400" y="2590800"/>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useBgFill="1">
        <p:nvSpPr>
          <p:cNvPr id="195608" name="Rectangle 1048"/>
          <p:cNvSpPr>
            <a:spLocks noChangeArrowheads="1"/>
          </p:cNvSpPr>
          <p:nvPr/>
        </p:nvSpPr>
        <p:spPr bwMode="auto">
          <a:xfrm>
            <a:off x="4114800" y="2590800"/>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609" name="Line 1049"/>
          <p:cNvSpPr>
            <a:spLocks noChangeShapeType="1"/>
          </p:cNvSpPr>
          <p:nvPr/>
        </p:nvSpPr>
        <p:spPr bwMode="auto">
          <a:xfrm>
            <a:off x="5486400" y="1981200"/>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useBgFill="1">
        <p:nvSpPr>
          <p:cNvPr id="195611" name="Rectangle 1051"/>
          <p:cNvSpPr>
            <a:spLocks noChangeArrowheads="1"/>
          </p:cNvSpPr>
          <p:nvPr/>
        </p:nvSpPr>
        <p:spPr bwMode="auto">
          <a:xfrm>
            <a:off x="6172200" y="2133600"/>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612" name="Line 1052"/>
          <p:cNvSpPr>
            <a:spLocks noChangeShapeType="1"/>
          </p:cNvSpPr>
          <p:nvPr/>
        </p:nvSpPr>
        <p:spPr bwMode="auto">
          <a:xfrm>
            <a:off x="5486400" y="1981200"/>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5613" name="Text Box 1053"/>
          <p:cNvSpPr txBox="1">
            <a:spLocks noChangeArrowheads="1"/>
          </p:cNvSpPr>
          <p:nvPr/>
        </p:nvSpPr>
        <p:spPr bwMode="auto">
          <a:xfrm>
            <a:off x="1559718" y="5410200"/>
            <a:ext cx="9781381" cy="10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20000"/>
              </a:lnSpc>
              <a:spcBef>
                <a:spcPct val="50000"/>
              </a:spcBef>
              <a:defRPr/>
            </a:pPr>
            <a:r>
              <a:rPr lang="zh-CN" altLang="en-US" sz="2800" b="1" dirty="0">
                <a:solidFill>
                  <a:srgbClr val="FF0000"/>
                </a:solidFill>
                <a:latin typeface="SimSun" charset="-122"/>
                <a:ea typeface="SimSun" charset="-122"/>
                <a:cs typeface="SimSun" charset="-122"/>
              </a:rPr>
              <a:t>其双亲结点的相应指针域的值改为 “指向被删除结点的</a:t>
            </a:r>
            <a:r>
              <a:rPr lang="zh-CN" altLang="en-US" sz="2800" b="1" dirty="0" smtClean="0">
                <a:solidFill>
                  <a:srgbClr val="FF0000"/>
                </a:solidFill>
                <a:latin typeface="SimSun" charset="-122"/>
                <a:ea typeface="SimSun" charset="-122"/>
                <a:cs typeface="SimSun" charset="-122"/>
              </a:rPr>
              <a:t>左孩子或右孩子”。</a:t>
            </a:r>
            <a:r>
              <a:rPr lang="en-US" altLang="zh-CN" sz="2800" b="1" dirty="0" smtClean="0">
                <a:solidFill>
                  <a:srgbClr val="7030A0"/>
                </a:solidFill>
                <a:latin typeface="SimSun" charset="-122"/>
                <a:ea typeface="SimSun" charset="-122"/>
                <a:cs typeface="SimSun" charset="-122"/>
              </a:rPr>
              <a:t>(</a:t>
            </a:r>
            <a:r>
              <a:rPr lang="zh-CN" altLang="en-US" sz="2800" b="1" dirty="0" smtClean="0">
                <a:solidFill>
                  <a:srgbClr val="7030A0"/>
                </a:solidFill>
                <a:latin typeface="SimSun" charset="-122"/>
                <a:ea typeface="SimSun" charset="-122"/>
                <a:cs typeface="SimSun" charset="-122"/>
              </a:rPr>
              <a:t>即用它的左孩子或右孩子替代它</a:t>
            </a:r>
            <a:r>
              <a:rPr lang="en-US" altLang="zh-CN" sz="2800" b="1" dirty="0" smtClean="0">
                <a:solidFill>
                  <a:srgbClr val="7030A0"/>
                </a:solidFill>
                <a:latin typeface="SimSun" charset="-122"/>
                <a:ea typeface="SimSun" charset="-122"/>
                <a:cs typeface="SimSun" charset="-122"/>
              </a:rPr>
              <a:t>)</a:t>
            </a:r>
            <a:endParaRPr lang="zh-CN" altLang="en-US" sz="2800" dirty="0">
              <a:solidFill>
                <a:srgbClr val="7030A0"/>
              </a:solidFill>
              <a:latin typeface="SimSun" charset="-122"/>
              <a:ea typeface="SimSun" charset="-122"/>
              <a:cs typeface="SimSun" charset="-122"/>
            </a:endParaRPr>
          </a:p>
        </p:txBody>
      </p:sp>
      <p:sp>
        <p:nvSpPr>
          <p:cNvPr id="195615" name="Text Box 1055"/>
          <p:cNvSpPr txBox="1">
            <a:spLocks noChangeArrowheads="1"/>
          </p:cNvSpPr>
          <p:nvPr/>
        </p:nvSpPr>
        <p:spPr bwMode="auto">
          <a:xfrm>
            <a:off x="8534400" y="2847975"/>
            <a:ext cx="3424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600" b="1">
                <a:solidFill>
                  <a:srgbClr val="3333FF"/>
                </a:solidFill>
                <a:ea typeface="楷体_GB2312" charset="0"/>
              </a:rPr>
              <a:t>被删关键字 </a:t>
            </a:r>
            <a:r>
              <a:rPr lang="en-US" altLang="zh-CN" sz="3600" b="1" dirty="0">
                <a:solidFill>
                  <a:srgbClr val="3333FF"/>
                </a:solidFill>
                <a:ea typeface="楷体_GB2312" charset="0"/>
              </a:rPr>
              <a:t>= 40</a:t>
            </a:r>
            <a:endParaRPr lang="en-US" altLang="zh-CN" sz="3600" dirty="0">
              <a:ea typeface="楷体_GB2312" charset="0"/>
            </a:endParaRPr>
          </a:p>
        </p:txBody>
      </p:sp>
      <p:sp useBgFill="1">
        <p:nvSpPr>
          <p:cNvPr id="195616" name="Rectangle 1056"/>
          <p:cNvSpPr>
            <a:spLocks noChangeArrowheads="1"/>
          </p:cNvSpPr>
          <p:nvPr/>
        </p:nvSpPr>
        <p:spPr bwMode="auto">
          <a:xfrm>
            <a:off x="11249835" y="2847975"/>
            <a:ext cx="604653" cy="64633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FF0000"/>
                </a:solidFill>
                <a:ea typeface="楷体_GB2312" charset="0"/>
              </a:rPr>
              <a:t>80</a:t>
            </a:r>
            <a:endParaRPr lang="en-US" altLang="zh-CN" sz="3600" b="1">
              <a:solidFill>
                <a:srgbClr val="3333FF"/>
              </a:solidFill>
              <a:ea typeface="楷体_GB2312" charset="0"/>
            </a:endParaRPr>
          </a:p>
        </p:txBody>
      </p:sp>
      <p:sp>
        <p:nvSpPr>
          <p:cNvPr id="31"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二叉排序树删除操作</a:t>
            </a:r>
          </a:p>
        </p:txBody>
      </p:sp>
    </p:spTree>
    <p:extLst>
      <p:ext uri="{BB962C8B-B14F-4D97-AF65-F5344CB8AC3E}">
        <p14:creationId xmlns:p14="http://schemas.microsoft.com/office/powerpoint/2010/main" val="2043000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5615"/>
                                        </p:tgtEl>
                                        <p:attrNameLst>
                                          <p:attrName>style.visibility</p:attrName>
                                        </p:attrNameLst>
                                      </p:cBhvr>
                                      <p:to>
                                        <p:strVal val="visible"/>
                                      </p:to>
                                    </p:set>
                                    <p:anim calcmode="lin" valueType="num">
                                      <p:cBhvr additive="base">
                                        <p:cTn id="7" dur="500" fill="hold"/>
                                        <p:tgtEl>
                                          <p:spTgt spid="195615"/>
                                        </p:tgtEl>
                                        <p:attrNameLst>
                                          <p:attrName>ppt_x</p:attrName>
                                        </p:attrNameLst>
                                      </p:cBhvr>
                                      <p:tavLst>
                                        <p:tav tm="0">
                                          <p:val>
                                            <p:strVal val="#ppt_x"/>
                                          </p:val>
                                        </p:tav>
                                        <p:tav tm="100000">
                                          <p:val>
                                            <p:strVal val="#ppt_x"/>
                                          </p:val>
                                        </p:tav>
                                      </p:tavLst>
                                    </p:anim>
                                    <p:anim calcmode="lin" valueType="num">
                                      <p:cBhvr additive="base">
                                        <p:cTn id="8" dur="500" fill="hold"/>
                                        <p:tgtEl>
                                          <p:spTgt spid="19561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95607"/>
                                        </p:tgtEl>
                                        <p:attrNameLst>
                                          <p:attrName>style.visibility</p:attrName>
                                        </p:attrNameLst>
                                      </p:cBhvr>
                                      <p:to>
                                        <p:strVal val="visible"/>
                                      </p:to>
                                    </p:set>
                                    <p:animEffect transition="in" filter="wipe(up)">
                                      <p:cBhvr>
                                        <p:cTn id="13" dur="500"/>
                                        <p:tgtEl>
                                          <p:spTgt spid="1956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5608"/>
                                        </p:tgtEl>
                                        <p:attrNameLst>
                                          <p:attrName>style.visibility</p:attrName>
                                        </p:attrNameLst>
                                      </p:cBhvr>
                                      <p:to>
                                        <p:strVal val="visible"/>
                                      </p:to>
                                    </p:set>
                                    <p:animEffect transition="in" filter="wipe(up)">
                                      <p:cBhvr>
                                        <p:cTn id="18" dur="500"/>
                                        <p:tgtEl>
                                          <p:spTgt spid="1956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5616"/>
                                        </p:tgtEl>
                                        <p:attrNameLst>
                                          <p:attrName>style.visibility</p:attrName>
                                        </p:attrNameLst>
                                      </p:cBhvr>
                                      <p:to>
                                        <p:strVal val="visible"/>
                                      </p:to>
                                    </p:set>
                                    <p:animEffect transition="in" filter="wipe(left)">
                                      <p:cBhvr>
                                        <p:cTn id="23" dur="500"/>
                                        <p:tgtEl>
                                          <p:spTgt spid="1956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95609"/>
                                        </p:tgtEl>
                                        <p:attrNameLst>
                                          <p:attrName>style.visibility</p:attrName>
                                        </p:attrNameLst>
                                      </p:cBhvr>
                                      <p:to>
                                        <p:strVal val="visible"/>
                                      </p:to>
                                    </p:set>
                                    <p:animEffect transition="in" filter="wipe(up)">
                                      <p:cBhvr>
                                        <p:cTn id="28" dur="500"/>
                                        <p:tgtEl>
                                          <p:spTgt spid="19560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95611"/>
                                        </p:tgtEl>
                                        <p:attrNameLst>
                                          <p:attrName>style.visibility</p:attrName>
                                        </p:attrNameLst>
                                      </p:cBhvr>
                                      <p:to>
                                        <p:strVal val="visible"/>
                                      </p:to>
                                    </p:set>
                                    <p:animEffect transition="in" filter="wipe(up)">
                                      <p:cBhvr>
                                        <p:cTn id="33" dur="500"/>
                                        <p:tgtEl>
                                          <p:spTgt spid="195611"/>
                                        </p:tgtEl>
                                      </p:cBhvr>
                                    </p:animEffect>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19561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5613"/>
                                        </p:tgtEl>
                                        <p:attrNameLst>
                                          <p:attrName>style.visibility</p:attrName>
                                        </p:attrNameLst>
                                      </p:cBhvr>
                                      <p:to>
                                        <p:strVal val="visible"/>
                                      </p:to>
                                    </p:set>
                                    <p:animEffect transition="in" filter="wipe(left)">
                                      <p:cBhvr>
                                        <p:cTn id="41" dur="500"/>
                                        <p:tgtEl>
                                          <p:spTgt spid="19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7" grpId="0" animBg="1"/>
      <p:bldP spid="195608" grpId="0" animBg="1"/>
      <p:bldP spid="195611" grpId="0" animBg="1"/>
      <p:bldP spid="195613" grpId="0" autoUpdateAnimBg="0"/>
      <p:bldP spid="195615" grpId="0" autoUpdateAnimBg="0"/>
      <p:bldP spid="195616"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Oval 1026"/>
          <p:cNvSpPr>
            <a:spLocks noChangeArrowheads="1"/>
          </p:cNvSpPr>
          <p:nvPr/>
        </p:nvSpPr>
        <p:spPr bwMode="auto">
          <a:xfrm>
            <a:off x="4965700" y="184177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50</a:t>
            </a:r>
            <a:endParaRPr lang="en-US" altLang="zh-CN"/>
          </a:p>
        </p:txBody>
      </p:sp>
      <p:sp>
        <p:nvSpPr>
          <p:cNvPr id="196611" name="Oval 1027"/>
          <p:cNvSpPr>
            <a:spLocks noChangeArrowheads="1"/>
          </p:cNvSpPr>
          <p:nvPr/>
        </p:nvSpPr>
        <p:spPr bwMode="auto">
          <a:xfrm>
            <a:off x="3517900" y="237517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30</a:t>
            </a:r>
            <a:endParaRPr lang="en-US" altLang="zh-CN"/>
          </a:p>
        </p:txBody>
      </p:sp>
      <p:sp>
        <p:nvSpPr>
          <p:cNvPr id="196612" name="Oval 1028"/>
          <p:cNvSpPr>
            <a:spLocks noChangeArrowheads="1"/>
          </p:cNvSpPr>
          <p:nvPr/>
        </p:nvSpPr>
        <p:spPr bwMode="auto">
          <a:xfrm>
            <a:off x="6413500" y="237517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80</a:t>
            </a:r>
            <a:endParaRPr lang="en-US" altLang="zh-CN"/>
          </a:p>
        </p:txBody>
      </p:sp>
      <p:sp>
        <p:nvSpPr>
          <p:cNvPr id="196613" name="Oval 1029"/>
          <p:cNvSpPr>
            <a:spLocks noChangeArrowheads="1"/>
          </p:cNvSpPr>
          <p:nvPr/>
        </p:nvSpPr>
        <p:spPr bwMode="auto">
          <a:xfrm>
            <a:off x="2374900" y="306097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20</a:t>
            </a:r>
            <a:endParaRPr lang="en-US" altLang="zh-CN"/>
          </a:p>
        </p:txBody>
      </p:sp>
      <p:sp>
        <p:nvSpPr>
          <p:cNvPr id="196614" name="Oval 1030"/>
          <p:cNvSpPr>
            <a:spLocks noChangeArrowheads="1"/>
          </p:cNvSpPr>
          <p:nvPr/>
        </p:nvSpPr>
        <p:spPr bwMode="auto">
          <a:xfrm>
            <a:off x="7556500" y="306097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90</a:t>
            </a:r>
            <a:endParaRPr lang="en-US" altLang="zh-CN"/>
          </a:p>
        </p:txBody>
      </p:sp>
      <p:sp>
        <p:nvSpPr>
          <p:cNvPr id="196615" name="Oval 1031"/>
          <p:cNvSpPr>
            <a:spLocks noChangeArrowheads="1"/>
          </p:cNvSpPr>
          <p:nvPr/>
        </p:nvSpPr>
        <p:spPr bwMode="auto">
          <a:xfrm>
            <a:off x="6718300" y="389917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85</a:t>
            </a:r>
            <a:endParaRPr lang="en-US" altLang="zh-CN"/>
          </a:p>
        </p:txBody>
      </p:sp>
      <p:sp>
        <p:nvSpPr>
          <p:cNvPr id="196616" name="Oval 1032"/>
          <p:cNvSpPr>
            <a:spLocks noChangeArrowheads="1"/>
          </p:cNvSpPr>
          <p:nvPr/>
        </p:nvSpPr>
        <p:spPr bwMode="auto">
          <a:xfrm>
            <a:off x="4660900" y="306097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40</a:t>
            </a:r>
            <a:endParaRPr lang="en-US" altLang="zh-CN"/>
          </a:p>
        </p:txBody>
      </p:sp>
      <p:sp>
        <p:nvSpPr>
          <p:cNvPr id="196617" name="Oval 1033"/>
          <p:cNvSpPr>
            <a:spLocks noChangeArrowheads="1"/>
          </p:cNvSpPr>
          <p:nvPr/>
        </p:nvSpPr>
        <p:spPr bwMode="auto">
          <a:xfrm>
            <a:off x="3746500" y="389917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35</a:t>
            </a:r>
            <a:endParaRPr lang="en-US" altLang="zh-CN"/>
          </a:p>
        </p:txBody>
      </p:sp>
      <p:sp>
        <p:nvSpPr>
          <p:cNvPr id="196618" name="Oval 1034"/>
          <p:cNvSpPr>
            <a:spLocks noChangeArrowheads="1"/>
          </p:cNvSpPr>
          <p:nvPr/>
        </p:nvSpPr>
        <p:spPr bwMode="auto">
          <a:xfrm>
            <a:off x="8013700" y="473737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88</a:t>
            </a:r>
            <a:endParaRPr lang="en-US" altLang="zh-CN"/>
          </a:p>
        </p:txBody>
      </p:sp>
      <p:sp>
        <p:nvSpPr>
          <p:cNvPr id="196619" name="Line 1035"/>
          <p:cNvSpPr>
            <a:spLocks noChangeShapeType="1"/>
          </p:cNvSpPr>
          <p:nvPr/>
        </p:nvSpPr>
        <p:spPr bwMode="auto">
          <a:xfrm flipH="1">
            <a:off x="4127500" y="2146578"/>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0" name="Line 1036"/>
          <p:cNvSpPr>
            <a:spLocks noChangeShapeType="1"/>
          </p:cNvSpPr>
          <p:nvPr/>
        </p:nvSpPr>
        <p:spPr bwMode="auto">
          <a:xfrm flipH="1">
            <a:off x="2984500" y="2756178"/>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1" name="Line 1037"/>
          <p:cNvSpPr>
            <a:spLocks noChangeShapeType="1"/>
          </p:cNvSpPr>
          <p:nvPr/>
        </p:nvSpPr>
        <p:spPr bwMode="auto">
          <a:xfrm>
            <a:off x="5651500" y="2146578"/>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2" name="Line 1038"/>
          <p:cNvSpPr>
            <a:spLocks noChangeShapeType="1"/>
          </p:cNvSpPr>
          <p:nvPr/>
        </p:nvSpPr>
        <p:spPr bwMode="auto">
          <a:xfrm>
            <a:off x="4127500" y="2756178"/>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3" name="Line 1039"/>
          <p:cNvSpPr>
            <a:spLocks noChangeShapeType="1"/>
          </p:cNvSpPr>
          <p:nvPr/>
        </p:nvSpPr>
        <p:spPr bwMode="auto">
          <a:xfrm flipH="1">
            <a:off x="4203700" y="351817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4" name="Line 1040"/>
          <p:cNvSpPr>
            <a:spLocks noChangeShapeType="1"/>
          </p:cNvSpPr>
          <p:nvPr/>
        </p:nvSpPr>
        <p:spPr bwMode="auto">
          <a:xfrm>
            <a:off x="7023100" y="2832378"/>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5" name="Line 1041"/>
          <p:cNvSpPr>
            <a:spLocks noChangeShapeType="1"/>
          </p:cNvSpPr>
          <p:nvPr/>
        </p:nvSpPr>
        <p:spPr bwMode="auto">
          <a:xfrm flipH="1">
            <a:off x="7175500" y="359437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6" name="Line 1042"/>
          <p:cNvSpPr>
            <a:spLocks noChangeShapeType="1"/>
          </p:cNvSpPr>
          <p:nvPr/>
        </p:nvSpPr>
        <p:spPr bwMode="auto">
          <a:xfrm>
            <a:off x="7327900" y="4356378"/>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7" name="Oval 1043"/>
          <p:cNvSpPr>
            <a:spLocks noChangeArrowheads="1"/>
          </p:cNvSpPr>
          <p:nvPr/>
        </p:nvSpPr>
        <p:spPr bwMode="auto">
          <a:xfrm>
            <a:off x="2755900" y="473737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32</a:t>
            </a:r>
            <a:endParaRPr lang="en-US" altLang="zh-CN"/>
          </a:p>
        </p:txBody>
      </p:sp>
      <p:sp>
        <p:nvSpPr>
          <p:cNvPr id="196628" name="Line 1044"/>
          <p:cNvSpPr>
            <a:spLocks noChangeShapeType="1"/>
          </p:cNvSpPr>
          <p:nvPr/>
        </p:nvSpPr>
        <p:spPr bwMode="auto">
          <a:xfrm flipH="1">
            <a:off x="3213100" y="4280178"/>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29" name="Rectangle 1045"/>
          <p:cNvSpPr>
            <a:spLocks noChangeArrowheads="1"/>
          </p:cNvSpPr>
          <p:nvPr/>
        </p:nvSpPr>
        <p:spPr bwMode="auto">
          <a:xfrm>
            <a:off x="974725" y="1079778"/>
            <a:ext cx="93281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dirty="0">
                <a:latin typeface="SimSun" charset="-122"/>
                <a:ea typeface="SimSun" charset="-122"/>
                <a:cs typeface="SimSun" charset="-122"/>
              </a:rPr>
              <a:t>（</a:t>
            </a:r>
            <a:r>
              <a:rPr lang="en-US" altLang="zh-CN" sz="3200" dirty="0">
                <a:latin typeface="SimSun" charset="-122"/>
                <a:ea typeface="SimSun" charset="-122"/>
                <a:cs typeface="SimSun" charset="-122"/>
              </a:rPr>
              <a:t>3</a:t>
            </a:r>
            <a:r>
              <a:rPr lang="zh-CN" altLang="en-US" sz="3200" dirty="0">
                <a:latin typeface="SimSun" charset="-122"/>
                <a:ea typeface="SimSun" charset="-122"/>
                <a:cs typeface="SimSun" charset="-122"/>
              </a:rPr>
              <a:t>）被删除的结点</a:t>
            </a:r>
            <a:r>
              <a:rPr lang="zh-CN" altLang="en-US" sz="3200" b="1" dirty="0">
                <a:solidFill>
                  <a:srgbClr val="FF0000"/>
                </a:solidFill>
                <a:latin typeface="SimSun" charset="-122"/>
                <a:ea typeface="SimSun" charset="-122"/>
                <a:cs typeface="SimSun" charset="-122"/>
              </a:rPr>
              <a:t>既有左子树，也有右子树</a:t>
            </a:r>
            <a:endParaRPr lang="zh-CN" altLang="en-US" sz="1600" dirty="0">
              <a:solidFill>
                <a:srgbClr val="FF0000"/>
              </a:solidFill>
              <a:latin typeface="SimSun" charset="-122"/>
              <a:ea typeface="SimSun" charset="-122"/>
              <a:cs typeface="SimSun" charset="-122"/>
            </a:endParaRPr>
          </a:p>
        </p:txBody>
      </p:sp>
      <p:sp>
        <p:nvSpPr>
          <p:cNvPr id="196630" name="Oval 1046"/>
          <p:cNvSpPr>
            <a:spLocks noChangeArrowheads="1"/>
          </p:cNvSpPr>
          <p:nvPr/>
        </p:nvSpPr>
        <p:spPr bwMode="auto">
          <a:xfrm>
            <a:off x="4660900" y="3060978"/>
            <a:ext cx="685800" cy="533400"/>
          </a:xfrm>
          <a:prstGeom prst="ellipse">
            <a:avLst/>
          </a:prstGeom>
          <a:solidFill>
            <a:srgbClr val="FFFF99">
              <a:alpha val="50000"/>
            </a:srgbClr>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a:solidFill>
                  <a:srgbClr val="990033"/>
                </a:solidFill>
              </a:rPr>
              <a:t>40</a:t>
            </a:r>
            <a:endParaRPr lang="en-US" altLang="zh-CN"/>
          </a:p>
        </p:txBody>
      </p:sp>
      <p:sp>
        <p:nvSpPr>
          <p:cNvPr id="196631" name="Oval 1047"/>
          <p:cNvSpPr>
            <a:spLocks noChangeArrowheads="1"/>
          </p:cNvSpPr>
          <p:nvPr/>
        </p:nvSpPr>
        <p:spPr bwMode="auto">
          <a:xfrm>
            <a:off x="4965700" y="1841778"/>
            <a:ext cx="685800" cy="533400"/>
          </a:xfrm>
          <a:prstGeom prst="ellipse">
            <a:avLst/>
          </a:prstGeom>
          <a:solidFill>
            <a:srgbClr val="FFFF99"/>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600" b="1">
                <a:solidFill>
                  <a:srgbClr val="990033"/>
                </a:solidFill>
              </a:rPr>
              <a:t>40</a:t>
            </a:r>
            <a:endParaRPr lang="en-US" altLang="zh-CN"/>
          </a:p>
        </p:txBody>
      </p:sp>
      <p:sp>
        <p:nvSpPr>
          <p:cNvPr id="196646" name="Text Box 1062"/>
          <p:cNvSpPr txBox="1">
            <a:spLocks noChangeArrowheads="1"/>
          </p:cNvSpPr>
          <p:nvPr/>
        </p:nvSpPr>
        <p:spPr bwMode="auto">
          <a:xfrm>
            <a:off x="397283" y="5342643"/>
            <a:ext cx="11270433"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20000"/>
              </a:lnSpc>
              <a:defRPr/>
            </a:pPr>
            <a:r>
              <a:rPr lang="zh-CN" altLang="en-US" sz="2400" b="1" dirty="0">
                <a:solidFill>
                  <a:srgbClr val="A50021"/>
                </a:solidFill>
                <a:latin typeface="SimSun" charset="-122"/>
                <a:ea typeface="SimSun" charset="-122"/>
                <a:cs typeface="SimSun" charset="-122"/>
              </a:rPr>
              <a:t>以其前驱（中序遍历序列，上图为</a:t>
            </a:r>
            <a:r>
              <a:rPr lang="en-US" altLang="zh-CN" sz="2400" b="1" dirty="0">
                <a:solidFill>
                  <a:srgbClr val="A50021"/>
                </a:solidFill>
                <a:latin typeface="SimSun" charset="-122"/>
                <a:ea typeface="SimSun" charset="-122"/>
                <a:cs typeface="SimSun" charset="-122"/>
              </a:rPr>
              <a:t>20,30,32,35,40,50,80,85,88, 90,</a:t>
            </a:r>
            <a:r>
              <a:rPr lang="zh-CN" altLang="en-US" sz="2400" b="1" dirty="0">
                <a:solidFill>
                  <a:srgbClr val="A50021"/>
                </a:solidFill>
                <a:latin typeface="SimSun" charset="-122"/>
                <a:ea typeface="SimSun" charset="-122"/>
                <a:cs typeface="SimSun" charset="-122"/>
              </a:rPr>
              <a:t>）替代之，然后再删除该前驱</a:t>
            </a:r>
            <a:r>
              <a:rPr lang="zh-CN" altLang="en-US" sz="2400" b="1" dirty="0" smtClean="0">
                <a:solidFill>
                  <a:srgbClr val="A50021"/>
                </a:solidFill>
                <a:latin typeface="SimSun" charset="-122"/>
                <a:ea typeface="SimSun" charset="-122"/>
                <a:cs typeface="SimSun" charset="-122"/>
              </a:rPr>
              <a:t>结点。</a:t>
            </a:r>
            <a:r>
              <a:rPr lang="zh-CN" altLang="en-US" sz="2400" b="1" dirty="0" smtClean="0">
                <a:solidFill>
                  <a:srgbClr val="7030A0"/>
                </a:solidFill>
                <a:latin typeface="SimSun" charset="-122"/>
                <a:ea typeface="SimSun" charset="-122"/>
                <a:cs typeface="SimSun" charset="-122"/>
              </a:rPr>
              <a:t>（即在左子树中找值最大的替换，也可找右子树最小替换）</a:t>
            </a:r>
            <a:endParaRPr lang="zh-CN" altLang="en-US" sz="2400" b="1" dirty="0">
              <a:solidFill>
                <a:srgbClr val="7030A0"/>
              </a:solidFill>
              <a:latin typeface="SimSun" charset="-122"/>
              <a:ea typeface="SimSun" charset="-122"/>
              <a:cs typeface="SimSun" charset="-122"/>
            </a:endParaRPr>
          </a:p>
        </p:txBody>
      </p:sp>
      <p:sp>
        <p:nvSpPr>
          <p:cNvPr id="196647" name="AutoShape 1063"/>
          <p:cNvSpPr>
            <a:spLocks noChangeArrowheads="1"/>
          </p:cNvSpPr>
          <p:nvPr/>
        </p:nvSpPr>
        <p:spPr bwMode="auto">
          <a:xfrm>
            <a:off x="4051300" y="2756178"/>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eaLnBrk="1" hangingPunct="1">
              <a:defRPr/>
            </a:pPr>
            <a:endParaRPr lang="zh-CN" altLang="en-US"/>
          </a:p>
        </p:txBody>
      </p:sp>
      <p:sp useBgFill="1">
        <p:nvSpPr>
          <p:cNvPr id="196648" name="Rectangle 1064"/>
          <p:cNvSpPr>
            <a:spLocks noChangeArrowheads="1"/>
          </p:cNvSpPr>
          <p:nvPr/>
        </p:nvSpPr>
        <p:spPr bwMode="auto">
          <a:xfrm>
            <a:off x="4203700" y="2756178"/>
            <a:ext cx="12954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96656" name="Text Box 1072"/>
          <p:cNvSpPr txBox="1">
            <a:spLocks noChangeArrowheads="1"/>
          </p:cNvSpPr>
          <p:nvPr/>
        </p:nvSpPr>
        <p:spPr bwMode="auto">
          <a:xfrm>
            <a:off x="8446655" y="2430016"/>
            <a:ext cx="35496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b="1" dirty="0">
                <a:solidFill>
                  <a:srgbClr val="3333FF"/>
                </a:solidFill>
                <a:latin typeface="SimSun" charset="-122"/>
                <a:ea typeface="SimSun" charset="-122"/>
                <a:cs typeface="SimSun" charset="-122"/>
              </a:rPr>
              <a:t>被删关键字 </a:t>
            </a:r>
            <a:r>
              <a:rPr lang="en-US" altLang="zh-CN" sz="3200" b="1" dirty="0">
                <a:solidFill>
                  <a:srgbClr val="3333FF"/>
                </a:solidFill>
                <a:latin typeface="SimSun" charset="-122"/>
                <a:ea typeface="SimSun" charset="-122"/>
                <a:cs typeface="SimSun" charset="-122"/>
              </a:rPr>
              <a:t>= 50</a:t>
            </a:r>
            <a:endParaRPr lang="en-US" altLang="zh-CN" sz="3200" dirty="0">
              <a:latin typeface="SimSun" charset="-122"/>
              <a:ea typeface="SimSun" charset="-122"/>
              <a:cs typeface="SimSun" charset="-122"/>
            </a:endParaRPr>
          </a:p>
        </p:txBody>
      </p:sp>
      <p:sp>
        <p:nvSpPr>
          <p:cNvPr id="46"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二叉排序树删除操作</a:t>
            </a:r>
          </a:p>
        </p:txBody>
      </p:sp>
    </p:spTree>
    <p:extLst>
      <p:ext uri="{BB962C8B-B14F-4D97-AF65-F5344CB8AC3E}">
        <p14:creationId xmlns:p14="http://schemas.microsoft.com/office/powerpoint/2010/main" val="1256700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96656"/>
                                        </p:tgtEl>
                                        <p:attrNameLst>
                                          <p:attrName>style.visibility</p:attrName>
                                        </p:attrNameLst>
                                      </p:cBhvr>
                                      <p:to>
                                        <p:strVal val="visible"/>
                                      </p:to>
                                    </p:set>
                                    <p:anim calcmode="lin" valueType="num">
                                      <p:cBhvr additive="base">
                                        <p:cTn id="7" dur="500" fill="hold"/>
                                        <p:tgtEl>
                                          <p:spTgt spid="196656"/>
                                        </p:tgtEl>
                                        <p:attrNameLst>
                                          <p:attrName>ppt_x</p:attrName>
                                        </p:attrNameLst>
                                      </p:cBhvr>
                                      <p:tavLst>
                                        <p:tav tm="0">
                                          <p:val>
                                            <p:strVal val="1+#ppt_w/2"/>
                                          </p:val>
                                        </p:tav>
                                        <p:tav tm="100000">
                                          <p:val>
                                            <p:strVal val="#ppt_x"/>
                                          </p:val>
                                        </p:tav>
                                      </p:tavLst>
                                    </p:anim>
                                    <p:anim calcmode="lin" valueType="num">
                                      <p:cBhvr additive="base">
                                        <p:cTn id="8" dur="500" fill="hold"/>
                                        <p:tgtEl>
                                          <p:spTgt spid="19665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6630"/>
                                        </p:tgtEl>
                                        <p:attrNameLst>
                                          <p:attrName>style.visibility</p:attrName>
                                        </p:attrNameLst>
                                      </p:cBhvr>
                                      <p:to>
                                        <p:strVal val="visible"/>
                                      </p:to>
                                    </p:set>
                                    <p:animEffect transition="in" filter="wipe(left)">
                                      <p:cBhvr>
                                        <p:cTn id="13" dur="500"/>
                                        <p:tgtEl>
                                          <p:spTgt spid="1966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6631"/>
                                        </p:tgtEl>
                                        <p:attrNameLst>
                                          <p:attrName>style.visibility</p:attrName>
                                        </p:attrNameLst>
                                      </p:cBhvr>
                                      <p:to>
                                        <p:strVal val="visible"/>
                                      </p:to>
                                    </p:set>
                                    <p:animEffect transition="in" filter="wipe(left)">
                                      <p:cBhvr>
                                        <p:cTn id="18" dur="500"/>
                                        <p:tgtEl>
                                          <p:spTgt spid="1966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96647"/>
                                        </p:tgtEl>
                                        <p:attrNameLst>
                                          <p:attrName>style.visibility</p:attrName>
                                        </p:attrNameLst>
                                      </p:cBhvr>
                                      <p:to>
                                        <p:strVal val="visible"/>
                                      </p:to>
                                    </p:set>
                                    <p:animEffect transition="in" filter="wipe(up)">
                                      <p:cBhvr>
                                        <p:cTn id="23" dur="500"/>
                                        <p:tgtEl>
                                          <p:spTgt spid="1966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96648"/>
                                        </p:tgtEl>
                                        <p:attrNameLst>
                                          <p:attrName>style.visibility</p:attrName>
                                        </p:attrNameLst>
                                      </p:cBhvr>
                                      <p:to>
                                        <p:strVal val="visible"/>
                                      </p:to>
                                    </p:set>
                                    <p:animEffect transition="in" filter="wipe(up)">
                                      <p:cBhvr>
                                        <p:cTn id="28" dur="500"/>
                                        <p:tgtEl>
                                          <p:spTgt spid="1966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6646"/>
                                        </p:tgtEl>
                                        <p:attrNameLst>
                                          <p:attrName>style.visibility</p:attrName>
                                        </p:attrNameLst>
                                      </p:cBhvr>
                                      <p:to>
                                        <p:strVal val="visible"/>
                                      </p:to>
                                    </p:set>
                                    <p:animEffect transition="in" filter="wipe(left)">
                                      <p:cBhvr>
                                        <p:cTn id="33" dur="500"/>
                                        <p:tgtEl>
                                          <p:spTgt spid="196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30" grpId="0" animBg="1" autoUpdateAnimBg="0"/>
      <p:bldP spid="196631" grpId="0" animBg="1" autoUpdateAnimBg="0"/>
      <p:bldP spid="196646" grpId="0" autoUpdateAnimBg="0"/>
      <p:bldP spid="196647" grpId="0" animBg="1"/>
      <p:bldP spid="196648" grpId="0" animBg="1"/>
      <p:bldP spid="19665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a:t>
            </a:r>
            <a:r>
              <a:rPr lang="zh-CN" altLang="en-US" kern="0" dirty="0" smtClean="0"/>
              <a:t>树删除操作</a:t>
            </a:r>
            <a:endParaRPr lang="zh-CN" altLang="en-US" kern="0" dirty="0"/>
          </a:p>
        </p:txBody>
      </p:sp>
      <p:sp>
        <p:nvSpPr>
          <p:cNvPr id="6" name="矩形 5"/>
          <p:cNvSpPr/>
          <p:nvPr/>
        </p:nvSpPr>
        <p:spPr>
          <a:xfrm>
            <a:off x="1209964" y="1101436"/>
            <a:ext cx="10093035" cy="4524315"/>
          </a:xfrm>
          <a:prstGeom prst="rect">
            <a:avLst/>
          </a:prstGeom>
        </p:spPr>
        <p:txBody>
          <a:bodyPr wrap="square">
            <a:spAutoFit/>
          </a:bodyPr>
          <a:lstStyle/>
          <a:p>
            <a:pPr>
              <a:lnSpc>
                <a:spcPct val="150000"/>
              </a:lnSpc>
              <a:defRPr/>
            </a:pPr>
            <a:r>
              <a:rPr lang="en-US" altLang="zh-CN" sz="2400" b="1" dirty="0" smtClean="0">
                <a:latin typeface="Times New Roman" charset="0"/>
                <a:ea typeface="Times New Roman" charset="0"/>
                <a:cs typeface="Times New Roman" charset="0"/>
                <a:sym typeface="Wingdings" charset="2"/>
              </a:rPr>
              <a:t>Status </a:t>
            </a:r>
            <a:r>
              <a:rPr lang="en-US" altLang="zh-CN" sz="2400" b="1" dirty="0" err="1" smtClean="0">
                <a:solidFill>
                  <a:srgbClr val="FF0000"/>
                </a:solidFill>
                <a:latin typeface="Times New Roman" charset="0"/>
                <a:ea typeface="Times New Roman" charset="0"/>
                <a:cs typeface="Times New Roman" charset="0"/>
                <a:sym typeface="Wingdings" charset="2"/>
              </a:rPr>
              <a:t>DeleteBST</a:t>
            </a:r>
            <a:r>
              <a:rPr lang="en-US" altLang="zh-CN" sz="2400" b="1" dirty="0" smtClean="0">
                <a:latin typeface="Times New Roman" charset="0"/>
                <a:ea typeface="Times New Roman" charset="0"/>
                <a:cs typeface="Times New Roman" charset="0"/>
                <a:sym typeface="Wingdings" charset="2"/>
              </a:rPr>
              <a:t>(</a:t>
            </a:r>
            <a:r>
              <a:rPr lang="en-US" altLang="zh-CN" sz="2400" b="1" dirty="0" err="1" smtClean="0">
                <a:latin typeface="Times New Roman" charset="0"/>
                <a:ea typeface="Times New Roman" charset="0"/>
                <a:cs typeface="Times New Roman" charset="0"/>
                <a:sym typeface="Wingdings" charset="2"/>
              </a:rPr>
              <a:t>BiTree</a:t>
            </a:r>
            <a:r>
              <a:rPr lang="en-US" altLang="zh-CN" sz="2400" b="1" dirty="0" smtClean="0">
                <a:latin typeface="Times New Roman" charset="0"/>
                <a:ea typeface="Times New Roman" charset="0"/>
                <a:cs typeface="Times New Roman" charset="0"/>
                <a:sym typeface="Wingdings" charset="2"/>
              </a:rPr>
              <a:t> &amp;T,</a:t>
            </a:r>
            <a:r>
              <a:rPr lang="en-US" altLang="zh-CN" sz="2400" kern="0" dirty="0">
                <a:latin typeface="Times New Roman" charset="0"/>
                <a:ea typeface="Times New Roman" charset="0"/>
                <a:cs typeface="Times New Roman" charset="0"/>
              </a:rPr>
              <a:t> </a:t>
            </a:r>
            <a:r>
              <a:rPr lang="en-US" altLang="zh-CN" sz="2400" kern="0" dirty="0" err="1">
                <a:latin typeface="Times New Roman" charset="0"/>
                <a:ea typeface="Times New Roman" charset="0"/>
                <a:cs typeface="Times New Roman" charset="0"/>
              </a:rPr>
              <a:t>ElemType</a:t>
            </a:r>
            <a:r>
              <a:rPr lang="en-US" altLang="zh-CN" sz="2400" b="1" dirty="0" smtClean="0">
                <a:latin typeface="Times New Roman" charset="0"/>
                <a:ea typeface="Times New Roman" charset="0"/>
                <a:cs typeface="Times New Roman" charset="0"/>
                <a:sym typeface="Wingdings" charset="2"/>
              </a:rPr>
              <a:t> </a:t>
            </a:r>
            <a:r>
              <a:rPr lang="en-US" altLang="zh-CN" sz="2400" b="1" dirty="0">
                <a:latin typeface="Times New Roman" charset="0"/>
                <a:ea typeface="Times New Roman" charset="0"/>
                <a:cs typeface="Times New Roman" charset="0"/>
                <a:sym typeface="Wingdings" charset="2"/>
              </a:rPr>
              <a:t>key){</a:t>
            </a:r>
          </a:p>
          <a:p>
            <a:pPr>
              <a:lnSpc>
                <a:spcPct val="150000"/>
              </a:lnSpc>
              <a:defRPr/>
            </a:pPr>
            <a:r>
              <a:rPr lang="en-US" altLang="zh-CN" sz="2400" b="1" dirty="0">
                <a:latin typeface="Times New Roman" charset="0"/>
                <a:ea typeface="Times New Roman" charset="0"/>
                <a:cs typeface="Times New Roman" charset="0"/>
                <a:sym typeface="Wingdings" charset="2"/>
              </a:rPr>
              <a:t>	if </a:t>
            </a:r>
            <a:r>
              <a:rPr lang="en-US" altLang="zh-CN" sz="2400" b="1" dirty="0" smtClean="0">
                <a:latin typeface="Times New Roman" charset="0"/>
                <a:ea typeface="Times New Roman" charset="0"/>
                <a:cs typeface="Times New Roman" charset="0"/>
                <a:sym typeface="Wingdings" charset="2"/>
              </a:rPr>
              <a:t>(T==NULL)</a:t>
            </a:r>
            <a:r>
              <a:rPr lang="en-US" altLang="zh-CN" sz="2400" b="1" dirty="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 return ERROR;//</a:t>
            </a:r>
            <a:r>
              <a:rPr lang="zh-CN" altLang="en-US" sz="2400" b="1" dirty="0" smtClean="0">
                <a:latin typeface="Times New Roman" charset="0"/>
                <a:ea typeface="Times New Roman" charset="0"/>
                <a:cs typeface="Times New Roman" charset="0"/>
                <a:sym typeface="Wingdings" charset="2"/>
              </a:rPr>
              <a:t>不存在与</a:t>
            </a:r>
            <a:r>
              <a:rPr lang="en-US" altLang="zh-CN" sz="2400" b="1" dirty="0" smtClean="0">
                <a:latin typeface="Times New Roman" charset="0"/>
                <a:ea typeface="Times New Roman" charset="0"/>
                <a:cs typeface="Times New Roman" charset="0"/>
                <a:sym typeface="Wingdings" charset="2"/>
              </a:rPr>
              <a:t>key</a:t>
            </a:r>
            <a:r>
              <a:rPr lang="zh-CN" altLang="en-US" sz="2400" b="1" dirty="0" smtClean="0">
                <a:latin typeface="Times New Roman" charset="0"/>
                <a:ea typeface="Times New Roman" charset="0"/>
                <a:cs typeface="Times New Roman" charset="0"/>
                <a:sym typeface="Wingdings" charset="2"/>
              </a:rPr>
              <a:t>相等的元素，返回</a:t>
            </a:r>
            <a:endParaRPr lang="en-US" altLang="zh-CN" sz="2400" b="1" dirty="0">
              <a:latin typeface="Times New Roman" charset="0"/>
              <a:ea typeface="Times New Roman" charset="0"/>
              <a:cs typeface="Times New Roman" charset="0"/>
              <a:sym typeface="Wingdings" charset="2"/>
            </a:endParaRPr>
          </a:p>
          <a:p>
            <a:pPr>
              <a:lnSpc>
                <a:spcPct val="150000"/>
              </a:lnSpc>
              <a:defRPr/>
            </a:pPr>
            <a:r>
              <a:rPr lang="en-US" altLang="zh-CN" sz="2400" b="1" dirty="0">
                <a:latin typeface="Times New Roman" charset="0"/>
                <a:ea typeface="Times New Roman" charset="0"/>
                <a:cs typeface="Times New Roman" charset="0"/>
                <a:sym typeface="Wingdings" charset="2"/>
              </a:rPr>
              <a:t>	else </a:t>
            </a:r>
            <a:r>
              <a:rPr lang="en-US" altLang="zh-CN" sz="2400" b="1" dirty="0" smtClean="0">
                <a:latin typeface="Times New Roman" charset="0"/>
                <a:ea typeface="Times New Roman" charset="0"/>
                <a:cs typeface="Times New Roman" charset="0"/>
                <a:sym typeface="Wingdings" charset="2"/>
              </a:rPr>
              <a:t>{</a:t>
            </a:r>
          </a:p>
          <a:p>
            <a:pPr>
              <a:lnSpc>
                <a:spcPct val="150000"/>
              </a:lnSpc>
              <a:defRPr/>
            </a:pPr>
            <a:r>
              <a:rPr lang="en-US" altLang="zh-CN" sz="2400" b="1" dirty="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    		if (key </a:t>
            </a:r>
            <a:r>
              <a:rPr lang="en-US" altLang="zh-CN" sz="2400" b="1" dirty="0" smtClean="0">
                <a:solidFill>
                  <a:srgbClr val="FF0000"/>
                </a:solidFill>
                <a:latin typeface="Times New Roman" charset="0"/>
                <a:ea typeface="Times New Roman" charset="0"/>
                <a:cs typeface="Times New Roman" charset="0"/>
                <a:sym typeface="Wingdings" charset="2"/>
              </a:rPr>
              <a:t>==</a:t>
            </a:r>
            <a:r>
              <a:rPr lang="en-US" altLang="zh-CN" sz="2400" b="1" dirty="0" smtClean="0">
                <a:latin typeface="Times New Roman" charset="0"/>
                <a:ea typeface="Times New Roman" charset="0"/>
                <a:cs typeface="Times New Roman" charset="0"/>
                <a:sym typeface="Wingdings" charset="2"/>
              </a:rPr>
              <a:t> T-</a:t>
            </a:r>
            <a:r>
              <a:rPr lang="en-US" altLang="zh-CN" sz="2400" b="1" dirty="0">
                <a:latin typeface="Times New Roman" charset="0"/>
                <a:ea typeface="Times New Roman" charset="0"/>
                <a:cs typeface="Times New Roman" charset="0"/>
                <a:sym typeface="Wingdings" charset="2"/>
              </a:rPr>
              <a:t>&gt;</a:t>
            </a:r>
            <a:r>
              <a:rPr lang="en-US" altLang="zh-CN" sz="2400" b="1" dirty="0" smtClean="0">
                <a:latin typeface="Times New Roman" charset="0"/>
                <a:ea typeface="Times New Roman" charset="0"/>
                <a:cs typeface="Times New Roman" charset="0"/>
                <a:sym typeface="Wingdings" charset="2"/>
              </a:rPr>
              <a:t>data)  return </a:t>
            </a:r>
            <a:r>
              <a:rPr lang="en-US" altLang="zh-CN" sz="2400" b="1" dirty="0" smtClean="0">
                <a:solidFill>
                  <a:srgbClr val="FF0000"/>
                </a:solidFill>
                <a:latin typeface="Times New Roman" charset="0"/>
                <a:ea typeface="Times New Roman" charset="0"/>
                <a:cs typeface="Times New Roman" charset="0"/>
                <a:sym typeface="Wingdings" charset="2"/>
              </a:rPr>
              <a:t>Delete(T);//</a:t>
            </a:r>
            <a:r>
              <a:rPr lang="zh-CN" altLang="en-US" sz="2400" b="1" dirty="0" smtClean="0">
                <a:latin typeface="Times New Roman" charset="0"/>
                <a:ea typeface="Times New Roman" charset="0"/>
                <a:cs typeface="Times New Roman" charset="0"/>
                <a:sym typeface="Wingdings" charset="2"/>
              </a:rPr>
              <a:t>找到相等的，删除</a:t>
            </a:r>
            <a:endParaRPr lang="en-US" altLang="zh-CN" sz="2400" b="1" dirty="0">
              <a:latin typeface="Times New Roman" charset="0"/>
              <a:ea typeface="Times New Roman" charset="0"/>
              <a:cs typeface="Times New Roman" charset="0"/>
              <a:sym typeface="Wingdings" charset="2"/>
            </a:endParaRPr>
          </a:p>
          <a:p>
            <a:pPr>
              <a:lnSpc>
                <a:spcPct val="150000"/>
              </a:lnSpc>
              <a:defRPr/>
            </a:pPr>
            <a:r>
              <a:rPr lang="en-US" altLang="zh-CN" sz="2400" b="1" dirty="0">
                <a:latin typeface="Times New Roman" charset="0"/>
                <a:ea typeface="Times New Roman" charset="0"/>
                <a:cs typeface="Times New Roman" charset="0"/>
                <a:sym typeface="Wingdings" charset="2"/>
              </a:rPr>
              <a:t>	</a:t>
            </a:r>
            <a:r>
              <a:rPr lang="zh-CN" altLang="en-US" sz="2400" b="1" dirty="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   else if(key </a:t>
            </a:r>
            <a:r>
              <a:rPr lang="en-US" altLang="zh-CN" sz="2400" b="1" dirty="0" smtClean="0">
                <a:solidFill>
                  <a:srgbClr val="FF0000"/>
                </a:solidFill>
                <a:latin typeface="Times New Roman" charset="0"/>
                <a:ea typeface="Times New Roman" charset="0"/>
                <a:cs typeface="Times New Roman" charset="0"/>
                <a:sym typeface="Wingdings" charset="2"/>
              </a:rPr>
              <a:t>&lt; </a:t>
            </a:r>
            <a:r>
              <a:rPr lang="en-US" altLang="zh-CN" sz="2400" b="1" dirty="0">
                <a:latin typeface="Times New Roman" charset="0"/>
                <a:ea typeface="Times New Roman" charset="0"/>
                <a:cs typeface="Times New Roman" charset="0"/>
                <a:sym typeface="Wingdings" charset="2"/>
              </a:rPr>
              <a:t>T-&gt;data </a:t>
            </a:r>
            <a:r>
              <a:rPr lang="en-US" altLang="zh-CN" sz="2400" b="1" dirty="0" smtClean="0">
                <a:latin typeface="Times New Roman" charset="0"/>
                <a:ea typeface="Times New Roman" charset="0"/>
                <a:cs typeface="Times New Roman" charset="0"/>
                <a:sym typeface="Wingdings" charset="2"/>
              </a:rPr>
              <a:t>) return</a:t>
            </a:r>
            <a:r>
              <a:rPr lang="zh-CN" altLang="en-US" sz="2400" b="1" dirty="0" smtClean="0">
                <a:latin typeface="Times New Roman" charset="0"/>
                <a:ea typeface="Times New Roman" charset="0"/>
                <a:cs typeface="Times New Roman" charset="0"/>
                <a:sym typeface="Wingdings" charset="2"/>
              </a:rPr>
              <a:t>  </a:t>
            </a:r>
            <a:r>
              <a:rPr lang="en-US" altLang="zh-CN" sz="2400" b="1" dirty="0" err="1">
                <a:solidFill>
                  <a:srgbClr val="FF0000"/>
                </a:solidFill>
                <a:latin typeface="Times New Roman" charset="0"/>
                <a:ea typeface="Times New Roman" charset="0"/>
                <a:cs typeface="Times New Roman" charset="0"/>
                <a:sym typeface="Wingdings" charset="2"/>
              </a:rPr>
              <a:t>DeleteBST</a:t>
            </a:r>
            <a:r>
              <a:rPr lang="en-US" altLang="zh-CN" sz="2400" b="1" dirty="0">
                <a:solidFill>
                  <a:srgbClr val="FF0000"/>
                </a:solidFill>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(T-</a:t>
            </a:r>
            <a:r>
              <a:rPr lang="en-US" altLang="zh-CN" sz="2400" b="1" dirty="0">
                <a:latin typeface="Times New Roman" charset="0"/>
                <a:ea typeface="Times New Roman" charset="0"/>
                <a:cs typeface="Times New Roman" charset="0"/>
                <a:sym typeface="Wingdings" charset="2"/>
              </a:rPr>
              <a:t>&gt;</a:t>
            </a:r>
            <a:r>
              <a:rPr lang="en-US" altLang="zh-CN" sz="2400" b="1" dirty="0" err="1">
                <a:latin typeface="Times New Roman" charset="0"/>
                <a:ea typeface="Times New Roman" charset="0"/>
                <a:cs typeface="Times New Roman" charset="0"/>
                <a:sym typeface="Wingdings" charset="2"/>
              </a:rPr>
              <a:t>lchild,key</a:t>
            </a:r>
            <a:r>
              <a:rPr lang="en-US" altLang="zh-CN" sz="2400" b="1" dirty="0" smtClean="0">
                <a:latin typeface="Times New Roman" charset="0"/>
                <a:ea typeface="Times New Roman" charset="0"/>
                <a:cs typeface="Times New Roman" charset="0"/>
                <a:sym typeface="Wingdings" charset="2"/>
              </a:rPr>
              <a:t>);</a:t>
            </a:r>
            <a:endParaRPr lang="en-US" altLang="zh-CN" sz="2400" b="1" dirty="0">
              <a:latin typeface="Times New Roman" charset="0"/>
              <a:ea typeface="Times New Roman" charset="0"/>
              <a:cs typeface="Times New Roman" charset="0"/>
              <a:sym typeface="Wingdings" charset="2"/>
            </a:endParaRPr>
          </a:p>
          <a:p>
            <a:pPr>
              <a:lnSpc>
                <a:spcPct val="150000"/>
              </a:lnSpc>
              <a:defRPr/>
            </a:pPr>
            <a:r>
              <a:rPr lang="en-US" altLang="zh-CN" sz="2400" b="1" dirty="0">
                <a:latin typeface="Times New Roman" charset="0"/>
                <a:ea typeface="Times New Roman" charset="0"/>
                <a:cs typeface="Times New Roman" charset="0"/>
                <a:sym typeface="Wingdings" charset="2"/>
              </a:rPr>
              <a:t>	 </a:t>
            </a:r>
            <a:r>
              <a:rPr lang="zh-CN" altLang="en-US" sz="2400" b="1" dirty="0" smtClean="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else</a:t>
            </a:r>
            <a:r>
              <a:rPr lang="zh-CN" altLang="en-US" sz="2400" b="1" dirty="0">
                <a:latin typeface="Times New Roman" charset="0"/>
                <a:ea typeface="Times New Roman" charset="0"/>
                <a:cs typeface="Times New Roman" charset="0"/>
                <a:sym typeface="Wingdings" charset="2"/>
              </a:rPr>
              <a:t> </a:t>
            </a:r>
            <a:r>
              <a:rPr lang="zh-CN" altLang="en-US" sz="2400" b="1" dirty="0" smtClean="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return</a:t>
            </a:r>
            <a:r>
              <a:rPr lang="zh-CN" altLang="en-US" sz="2400" b="1" dirty="0" smtClean="0">
                <a:latin typeface="Times New Roman" charset="0"/>
                <a:ea typeface="Times New Roman" charset="0"/>
                <a:cs typeface="Times New Roman" charset="0"/>
                <a:sym typeface="Wingdings" charset="2"/>
              </a:rPr>
              <a:t> </a:t>
            </a:r>
            <a:r>
              <a:rPr lang="en-US" altLang="zh-CN" sz="2400" b="1" dirty="0" err="1">
                <a:solidFill>
                  <a:srgbClr val="FF0000"/>
                </a:solidFill>
                <a:latin typeface="Times New Roman" charset="0"/>
                <a:ea typeface="Times New Roman" charset="0"/>
                <a:cs typeface="Times New Roman" charset="0"/>
                <a:sym typeface="Wingdings" charset="2"/>
              </a:rPr>
              <a:t>DeleteBST</a:t>
            </a:r>
            <a:r>
              <a:rPr lang="en-US" altLang="zh-CN" sz="2400" b="1" dirty="0" smtClean="0">
                <a:latin typeface="Times New Roman" charset="0"/>
                <a:ea typeface="Times New Roman" charset="0"/>
                <a:cs typeface="Times New Roman" charset="0"/>
                <a:sym typeface="Wingdings" charset="2"/>
              </a:rPr>
              <a:t>(T-</a:t>
            </a:r>
            <a:r>
              <a:rPr lang="en-US" altLang="zh-CN" sz="2400" b="1" dirty="0">
                <a:latin typeface="Times New Roman" charset="0"/>
                <a:ea typeface="Times New Roman" charset="0"/>
                <a:cs typeface="Times New Roman" charset="0"/>
                <a:sym typeface="Wingdings" charset="2"/>
              </a:rPr>
              <a:t>&gt;</a:t>
            </a:r>
            <a:r>
              <a:rPr lang="en-US" altLang="zh-CN" sz="2400" b="1" dirty="0" err="1">
                <a:latin typeface="Times New Roman" charset="0"/>
                <a:ea typeface="Times New Roman" charset="0"/>
                <a:cs typeface="Times New Roman" charset="0"/>
                <a:sym typeface="Wingdings" charset="2"/>
              </a:rPr>
              <a:t>rchild,key</a:t>
            </a:r>
            <a:r>
              <a:rPr lang="en-US" altLang="zh-CN" sz="2400" b="1" dirty="0" smtClean="0">
                <a:latin typeface="Times New Roman" charset="0"/>
                <a:ea typeface="Times New Roman" charset="0"/>
                <a:cs typeface="Times New Roman" charset="0"/>
                <a:sym typeface="Wingdings" charset="2"/>
              </a:rPr>
              <a:t>)</a:t>
            </a:r>
            <a:r>
              <a:rPr lang="zh-CN" altLang="en-US" sz="2400" b="1" dirty="0" smtClean="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a:t>
            </a:r>
          </a:p>
          <a:p>
            <a:pPr>
              <a:lnSpc>
                <a:spcPct val="150000"/>
              </a:lnSpc>
              <a:defRPr/>
            </a:pPr>
            <a:r>
              <a:rPr lang="zh-CN" altLang="en-US" sz="2400" b="1" dirty="0">
                <a:latin typeface="Times New Roman" charset="0"/>
                <a:ea typeface="Times New Roman" charset="0"/>
                <a:cs typeface="Times New Roman" charset="0"/>
                <a:sym typeface="Wingdings" charset="2"/>
              </a:rPr>
              <a:t> </a:t>
            </a:r>
            <a:r>
              <a:rPr lang="zh-CN" altLang="en-US" sz="2400" b="1" dirty="0" smtClean="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a:t>
            </a:r>
            <a:endParaRPr lang="en-US" altLang="zh-CN" sz="2400" b="1" dirty="0">
              <a:latin typeface="Times New Roman" charset="0"/>
              <a:ea typeface="Times New Roman" charset="0"/>
              <a:cs typeface="Times New Roman" charset="0"/>
              <a:sym typeface="Wingdings" charset="2"/>
            </a:endParaRPr>
          </a:p>
          <a:p>
            <a:pPr>
              <a:lnSpc>
                <a:spcPct val="150000"/>
              </a:lnSpc>
              <a:defRPr/>
            </a:pPr>
            <a:r>
              <a:rPr lang="en-US" altLang="zh-CN" sz="2400" b="1" dirty="0">
                <a:latin typeface="Times New Roman" charset="0"/>
                <a:ea typeface="Times New Roman" charset="0"/>
                <a:cs typeface="Times New Roman" charset="0"/>
                <a:sym typeface="Wingdings" charset="2"/>
              </a:rPr>
              <a:t>}// </a:t>
            </a:r>
            <a:r>
              <a:rPr lang="en-US" altLang="zh-CN" sz="2400" b="1" dirty="0" err="1">
                <a:solidFill>
                  <a:srgbClr val="FF0000"/>
                </a:solidFill>
                <a:latin typeface="Times New Roman" charset="0"/>
                <a:ea typeface="Times New Roman" charset="0"/>
                <a:cs typeface="Times New Roman" charset="0"/>
                <a:sym typeface="Wingdings" charset="2"/>
              </a:rPr>
              <a:t>DeleteBST</a:t>
            </a:r>
            <a:endParaRPr lang="en-US" altLang="zh-CN" sz="2400" b="1" dirty="0">
              <a:latin typeface="Times New Roman" charset="0"/>
              <a:ea typeface="Times New Roman" charset="0"/>
              <a:cs typeface="Times New Roman" charset="0"/>
              <a:sym typeface="Wingdings" charset="2"/>
            </a:endParaRPr>
          </a:p>
        </p:txBody>
      </p:sp>
    </p:spTree>
    <p:extLst>
      <p:ext uri="{BB962C8B-B14F-4D97-AF65-F5344CB8AC3E}">
        <p14:creationId xmlns:p14="http://schemas.microsoft.com/office/powerpoint/2010/main" val="1580093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031">
            <a:extLst>
              <a:ext uri="{FF2B5EF4-FFF2-40B4-BE49-F238E27FC236}">
                <a16:creationId xmlns:a16="http://schemas.microsoft.com/office/drawing/2014/main" xmlns="" id="{F9BA840E-06D9-4CCA-9CB7-7F3ADD553133}"/>
              </a:ext>
            </a:extLst>
          </p:cNvPr>
          <p:cNvSpPr txBox="1">
            <a:spLocks noChangeArrowheads="1"/>
          </p:cNvSpPr>
          <p:nvPr/>
        </p:nvSpPr>
        <p:spPr bwMode="auto">
          <a:xfrm>
            <a:off x="1431636" y="339436"/>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二叉排序</a:t>
            </a:r>
            <a:r>
              <a:rPr lang="zh-CN" altLang="en-US" kern="0" dirty="0" smtClean="0"/>
              <a:t>树删除操作</a:t>
            </a:r>
            <a:endParaRPr lang="zh-CN" altLang="en-US" kern="0" dirty="0"/>
          </a:p>
        </p:txBody>
      </p:sp>
      <p:sp>
        <p:nvSpPr>
          <p:cNvPr id="6" name="矩形 5"/>
          <p:cNvSpPr/>
          <p:nvPr/>
        </p:nvSpPr>
        <p:spPr>
          <a:xfrm>
            <a:off x="1248064" y="1203036"/>
            <a:ext cx="10093035" cy="5262979"/>
          </a:xfrm>
          <a:prstGeom prst="rect">
            <a:avLst/>
          </a:prstGeom>
        </p:spPr>
        <p:txBody>
          <a:bodyPr wrap="square">
            <a:spAutoFit/>
          </a:bodyPr>
          <a:lstStyle/>
          <a:p>
            <a:pPr>
              <a:defRPr/>
            </a:pPr>
            <a:r>
              <a:rPr lang="en-US" altLang="zh-CN" sz="2400" b="1" dirty="0" smtClean="0">
                <a:latin typeface="Times New Roman" charset="0"/>
                <a:ea typeface="Times New Roman" charset="0"/>
                <a:cs typeface="Times New Roman" charset="0"/>
                <a:sym typeface="Wingdings" charset="2"/>
              </a:rPr>
              <a:t>Status </a:t>
            </a:r>
            <a:r>
              <a:rPr lang="en-US" altLang="zh-CN" sz="2400" b="1" dirty="0" smtClean="0">
                <a:solidFill>
                  <a:srgbClr val="FF0000"/>
                </a:solidFill>
                <a:latin typeface="Times New Roman" charset="0"/>
                <a:ea typeface="Times New Roman" charset="0"/>
                <a:cs typeface="Times New Roman" charset="0"/>
                <a:sym typeface="Wingdings" charset="2"/>
              </a:rPr>
              <a:t>Delete</a:t>
            </a:r>
            <a:r>
              <a:rPr lang="en-US" altLang="zh-CN" sz="2400" b="1" dirty="0" smtClean="0">
                <a:latin typeface="Times New Roman" charset="0"/>
                <a:ea typeface="Times New Roman" charset="0"/>
                <a:cs typeface="Times New Roman" charset="0"/>
                <a:sym typeface="Wingdings" charset="2"/>
              </a:rPr>
              <a:t>(</a:t>
            </a:r>
            <a:r>
              <a:rPr lang="en-US" altLang="zh-CN" sz="2400" b="1" dirty="0" err="1" smtClean="0">
                <a:latin typeface="Times New Roman" charset="0"/>
                <a:ea typeface="Times New Roman" charset="0"/>
                <a:cs typeface="Times New Roman" charset="0"/>
                <a:sym typeface="Wingdings" charset="2"/>
              </a:rPr>
              <a:t>BiTree</a:t>
            </a:r>
            <a:r>
              <a:rPr lang="en-US" altLang="zh-CN" sz="2400" b="1" dirty="0" smtClean="0">
                <a:latin typeface="Times New Roman" charset="0"/>
                <a:ea typeface="Times New Roman" charset="0"/>
                <a:cs typeface="Times New Roman" charset="0"/>
                <a:sym typeface="Wingdings" charset="2"/>
              </a:rPr>
              <a:t> &amp;p){//</a:t>
            </a:r>
            <a:r>
              <a:rPr lang="zh-CN" altLang="en-US" sz="2400" b="1" dirty="0" smtClean="0">
                <a:solidFill>
                  <a:srgbClr val="7030A0"/>
                </a:solidFill>
                <a:latin typeface="Times New Roman" charset="0"/>
                <a:ea typeface="Times New Roman" charset="0"/>
                <a:cs typeface="Times New Roman" charset="0"/>
                <a:sym typeface="Wingdings" charset="2"/>
              </a:rPr>
              <a:t>在二叉排序树中删除结点</a:t>
            </a:r>
            <a:r>
              <a:rPr lang="en-US" altLang="zh-CN" sz="2400" b="1" dirty="0">
                <a:solidFill>
                  <a:srgbClr val="7030A0"/>
                </a:solidFill>
                <a:latin typeface="Times New Roman" charset="0"/>
                <a:ea typeface="Times New Roman" charset="0"/>
                <a:cs typeface="Times New Roman" charset="0"/>
                <a:sym typeface="Wingdings" charset="2"/>
              </a:rPr>
              <a:t>p</a:t>
            </a:r>
          </a:p>
          <a:p>
            <a:pPr>
              <a:defRPr/>
            </a:pPr>
            <a:r>
              <a:rPr lang="en-US" altLang="zh-CN" sz="2400" b="1" dirty="0" smtClean="0">
                <a:latin typeface="Times New Roman" charset="0"/>
                <a:ea typeface="Times New Roman" charset="0"/>
                <a:cs typeface="Times New Roman" charset="0"/>
                <a:sym typeface="Wingdings" charset="2"/>
              </a:rPr>
              <a:t>     if (p-&gt;</a:t>
            </a:r>
            <a:r>
              <a:rPr lang="en-US" altLang="zh-CN" sz="2400" b="1" dirty="0" err="1" smtClean="0">
                <a:latin typeface="Times New Roman" charset="0"/>
                <a:ea typeface="Times New Roman" charset="0"/>
                <a:cs typeface="Times New Roman" charset="0"/>
                <a:sym typeface="Wingdings" charset="2"/>
              </a:rPr>
              <a:t>rchild</a:t>
            </a:r>
            <a:r>
              <a:rPr lang="en-US" altLang="zh-CN" sz="2400" b="1" dirty="0" smtClean="0">
                <a:latin typeface="Times New Roman" charset="0"/>
                <a:ea typeface="Times New Roman" charset="0"/>
                <a:cs typeface="Times New Roman" charset="0"/>
                <a:sym typeface="Wingdings" charset="2"/>
              </a:rPr>
              <a:t>==NULL) {//</a:t>
            </a:r>
            <a:r>
              <a:rPr lang="zh-CN" altLang="en-US" sz="2400" b="1" dirty="0" smtClean="0">
                <a:latin typeface="Times New Roman" charset="0"/>
                <a:ea typeface="Times New Roman" charset="0"/>
                <a:cs typeface="Times New Roman" charset="0"/>
                <a:sym typeface="Wingdings" charset="2"/>
              </a:rPr>
              <a:t>右子树为空，用左孩子替换</a:t>
            </a:r>
            <a:endParaRPr lang="en-US" altLang="zh-CN" sz="2400" b="1" dirty="0" smtClean="0">
              <a:latin typeface="Times New Roman" charset="0"/>
              <a:ea typeface="Times New Roman" charset="0"/>
              <a:cs typeface="Times New Roman" charset="0"/>
              <a:sym typeface="Wingdings" charset="2"/>
            </a:endParaRPr>
          </a:p>
          <a:p>
            <a:pPr>
              <a:defRPr/>
            </a:pPr>
            <a:r>
              <a:rPr lang="en-US" altLang="zh-CN" sz="2400" b="1" dirty="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q=p;</a:t>
            </a:r>
            <a:r>
              <a:rPr lang="en-US" altLang="zh-CN" sz="2400" b="1" dirty="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p=p-&gt;</a:t>
            </a:r>
            <a:r>
              <a:rPr lang="en-US" altLang="zh-CN" sz="2400" b="1" dirty="0" err="1" smtClean="0">
                <a:latin typeface="Times New Roman" charset="0"/>
                <a:ea typeface="Times New Roman" charset="0"/>
                <a:cs typeface="Times New Roman" charset="0"/>
                <a:sym typeface="Wingdings" charset="2"/>
              </a:rPr>
              <a:t>lchild</a:t>
            </a:r>
            <a:r>
              <a:rPr lang="en-US" altLang="zh-CN" sz="2400" b="1" dirty="0" smtClean="0">
                <a:latin typeface="Times New Roman" charset="0"/>
                <a:ea typeface="Times New Roman" charset="0"/>
                <a:cs typeface="Times New Roman" charset="0"/>
                <a:sym typeface="Wingdings" charset="2"/>
              </a:rPr>
              <a:t>; free(q);</a:t>
            </a:r>
          </a:p>
          <a:p>
            <a:pPr>
              <a:defRPr/>
            </a:pPr>
            <a:r>
              <a:rPr lang="en-US" altLang="zh-CN" sz="2400" b="1" dirty="0" smtClean="0">
                <a:latin typeface="Times New Roman" charset="0"/>
                <a:ea typeface="Times New Roman" charset="0"/>
                <a:cs typeface="Times New Roman" charset="0"/>
                <a:sym typeface="Wingdings" charset="2"/>
              </a:rPr>
              <a:t>    else if(p-&gt;</a:t>
            </a:r>
            <a:r>
              <a:rPr lang="en-US" altLang="zh-CN" sz="2400" b="1" dirty="0" err="1" smtClean="0">
                <a:latin typeface="Times New Roman" charset="0"/>
                <a:ea typeface="Times New Roman" charset="0"/>
                <a:cs typeface="Times New Roman" charset="0"/>
                <a:sym typeface="Wingdings" charset="2"/>
              </a:rPr>
              <a:t>lchild</a:t>
            </a:r>
            <a:r>
              <a:rPr lang="en-US" altLang="zh-CN" sz="2400" b="1" dirty="0" smtClean="0">
                <a:latin typeface="Times New Roman" charset="0"/>
                <a:ea typeface="Times New Roman" charset="0"/>
                <a:cs typeface="Times New Roman" charset="0"/>
                <a:sym typeface="Wingdings" charset="2"/>
              </a:rPr>
              <a:t>==NULL) {//</a:t>
            </a:r>
            <a:r>
              <a:rPr lang="zh-CN" altLang="en-US" sz="2400" b="1" dirty="0" smtClean="0">
                <a:latin typeface="Times New Roman" charset="0"/>
                <a:ea typeface="Times New Roman" charset="0"/>
                <a:cs typeface="Times New Roman" charset="0"/>
                <a:sym typeface="Wingdings" charset="2"/>
              </a:rPr>
              <a:t>左子树为空，用右孩子替换</a:t>
            </a:r>
            <a:endParaRPr lang="en-US" altLang="zh-CN" sz="2400" b="1" dirty="0" smtClean="0">
              <a:latin typeface="Times New Roman" charset="0"/>
              <a:ea typeface="Times New Roman" charset="0"/>
              <a:cs typeface="Times New Roman" charset="0"/>
              <a:sym typeface="Wingdings" charset="2"/>
            </a:endParaRPr>
          </a:p>
          <a:p>
            <a:pPr>
              <a:defRPr/>
            </a:pPr>
            <a:r>
              <a:rPr lang="en-US" altLang="zh-CN" sz="2400" b="1" dirty="0" smtClean="0">
                <a:latin typeface="Times New Roman" charset="0"/>
                <a:ea typeface="Times New Roman" charset="0"/>
                <a:cs typeface="Times New Roman" charset="0"/>
                <a:sym typeface="Wingdings" charset="2"/>
              </a:rPr>
              <a:t>     	q=p;	p=p-&gt;</a:t>
            </a:r>
            <a:r>
              <a:rPr lang="en-US" altLang="zh-CN" sz="2400" b="1" dirty="0" err="1" smtClean="0">
                <a:latin typeface="Times New Roman" charset="0"/>
                <a:ea typeface="Times New Roman" charset="0"/>
                <a:cs typeface="Times New Roman" charset="0"/>
                <a:sym typeface="Wingdings" charset="2"/>
              </a:rPr>
              <a:t>rchild</a:t>
            </a:r>
            <a:r>
              <a:rPr lang="en-US" altLang="zh-CN" sz="2400" b="1" dirty="0" smtClean="0">
                <a:latin typeface="Times New Roman" charset="0"/>
                <a:ea typeface="Times New Roman" charset="0"/>
                <a:cs typeface="Times New Roman" charset="0"/>
                <a:sym typeface="Wingdings" charset="2"/>
              </a:rPr>
              <a:t>; free(q);</a:t>
            </a:r>
          </a:p>
          <a:p>
            <a:pPr>
              <a:defRPr/>
            </a:pPr>
            <a:r>
              <a:rPr lang="en-US" altLang="zh-CN" sz="2400" b="1" dirty="0" smtClean="0">
                <a:latin typeface="Times New Roman" charset="0"/>
                <a:ea typeface="Times New Roman" charset="0"/>
                <a:cs typeface="Times New Roman" charset="0"/>
                <a:sym typeface="Wingdings" charset="2"/>
              </a:rPr>
              <a:t>    else { //</a:t>
            </a:r>
            <a:r>
              <a:rPr lang="zh-CN" altLang="en-US" sz="2400" b="1" dirty="0" smtClean="0">
                <a:latin typeface="Times New Roman" charset="0"/>
                <a:ea typeface="Times New Roman" charset="0"/>
                <a:cs typeface="Times New Roman" charset="0"/>
                <a:sym typeface="Wingdings" charset="2"/>
              </a:rPr>
              <a:t>左、右子树都不为空</a:t>
            </a:r>
            <a:endParaRPr lang="en-US" altLang="zh-CN" sz="2400" b="1" dirty="0" smtClean="0">
              <a:latin typeface="Times New Roman" charset="0"/>
              <a:ea typeface="Times New Roman" charset="0"/>
              <a:cs typeface="Times New Roman" charset="0"/>
              <a:sym typeface="Wingdings" charset="2"/>
            </a:endParaRPr>
          </a:p>
          <a:p>
            <a:pPr>
              <a:defRPr/>
            </a:pPr>
            <a:r>
              <a:rPr lang="en-US" altLang="zh-CN" sz="2400" b="1" dirty="0" smtClean="0">
                <a:latin typeface="Times New Roman" charset="0"/>
                <a:ea typeface="Times New Roman" charset="0"/>
                <a:cs typeface="Times New Roman" charset="0"/>
                <a:sym typeface="Wingdings" charset="2"/>
              </a:rPr>
              <a:t> </a:t>
            </a:r>
            <a:r>
              <a:rPr lang="zh-CN" altLang="en-US" sz="2400" b="1" dirty="0" smtClean="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q=p;	s=p-&gt;</a:t>
            </a:r>
            <a:r>
              <a:rPr lang="en-US" altLang="zh-CN" sz="2400" b="1" dirty="0" err="1" smtClean="0">
                <a:latin typeface="Times New Roman" charset="0"/>
                <a:ea typeface="Times New Roman" charset="0"/>
                <a:cs typeface="Times New Roman" charset="0"/>
                <a:sym typeface="Wingdings" charset="2"/>
              </a:rPr>
              <a:t>lchild</a:t>
            </a:r>
            <a:r>
              <a:rPr lang="en-US" altLang="zh-CN" sz="2400" b="1" dirty="0" smtClean="0">
                <a:latin typeface="Times New Roman" charset="0"/>
                <a:ea typeface="Times New Roman" charset="0"/>
                <a:cs typeface="Times New Roman" charset="0"/>
                <a:sym typeface="Wingdings" charset="2"/>
              </a:rPr>
              <a:t>;</a:t>
            </a:r>
          </a:p>
          <a:p>
            <a:pPr>
              <a:defRPr/>
            </a:pPr>
            <a:r>
              <a:rPr lang="en-US" altLang="zh-CN" sz="2400" b="1" dirty="0" smtClean="0">
                <a:latin typeface="Times New Roman" charset="0"/>
                <a:ea typeface="Times New Roman" charset="0"/>
                <a:cs typeface="Times New Roman" charset="0"/>
                <a:sym typeface="Wingdings" charset="2"/>
              </a:rPr>
              <a:t>            while(s-&gt;</a:t>
            </a:r>
            <a:r>
              <a:rPr lang="en-US" altLang="zh-CN" sz="2400" b="1" dirty="0" err="1" smtClean="0">
                <a:latin typeface="Times New Roman" charset="0"/>
                <a:ea typeface="Times New Roman" charset="0"/>
                <a:cs typeface="Times New Roman" charset="0"/>
                <a:sym typeface="Wingdings" charset="2"/>
              </a:rPr>
              <a:t>rchild</a:t>
            </a:r>
            <a:r>
              <a:rPr lang="en-US" altLang="zh-CN" sz="2400" b="1" dirty="0" smtClean="0">
                <a:latin typeface="Times New Roman" charset="0"/>
                <a:ea typeface="Times New Roman" charset="0"/>
                <a:cs typeface="Times New Roman" charset="0"/>
                <a:sym typeface="Wingdings" charset="2"/>
              </a:rPr>
              <a:t>){q=</a:t>
            </a:r>
            <a:r>
              <a:rPr lang="en-US" altLang="zh-CN" sz="2400" b="1" dirty="0" err="1" smtClean="0">
                <a:latin typeface="Times New Roman" charset="0"/>
                <a:ea typeface="Times New Roman" charset="0"/>
                <a:cs typeface="Times New Roman" charset="0"/>
                <a:sym typeface="Wingdings" charset="2"/>
              </a:rPr>
              <a:t>s;s</a:t>
            </a:r>
            <a:r>
              <a:rPr lang="en-US" altLang="zh-CN" sz="2400" b="1" dirty="0" smtClean="0">
                <a:latin typeface="Times New Roman" charset="0"/>
                <a:ea typeface="Times New Roman" charset="0"/>
                <a:cs typeface="Times New Roman" charset="0"/>
                <a:sym typeface="Wingdings" charset="2"/>
              </a:rPr>
              <a:t>=s-&gt;</a:t>
            </a:r>
            <a:r>
              <a:rPr lang="en-US" altLang="zh-CN" sz="2400" b="1" dirty="0" err="1" smtClean="0">
                <a:latin typeface="Times New Roman" charset="0"/>
                <a:ea typeface="Times New Roman" charset="0"/>
                <a:cs typeface="Times New Roman" charset="0"/>
                <a:sym typeface="Wingdings" charset="2"/>
              </a:rPr>
              <a:t>rchild</a:t>
            </a:r>
            <a:r>
              <a:rPr lang="en-US" altLang="zh-CN" sz="2400" b="1" dirty="0" smtClean="0">
                <a:latin typeface="Times New Roman" charset="0"/>
                <a:ea typeface="Times New Roman" charset="0"/>
                <a:cs typeface="Times New Roman" charset="0"/>
                <a:sym typeface="Wingdings" charset="2"/>
              </a:rPr>
              <a:t>};//</a:t>
            </a:r>
            <a:r>
              <a:rPr lang="zh-CN" altLang="en-US" sz="2400" b="1" dirty="0" smtClean="0">
                <a:latin typeface="Times New Roman" charset="0"/>
                <a:ea typeface="Times New Roman" charset="0"/>
                <a:cs typeface="Times New Roman" charset="0"/>
                <a:sym typeface="Wingdings" charset="2"/>
              </a:rPr>
              <a:t>在左子树中找到最大值</a:t>
            </a:r>
            <a:endParaRPr lang="en-US" altLang="zh-CN" sz="2400" b="1" dirty="0" smtClean="0">
              <a:latin typeface="Times New Roman" charset="0"/>
              <a:ea typeface="Times New Roman" charset="0"/>
              <a:cs typeface="Times New Roman" charset="0"/>
              <a:sym typeface="Wingdings" charset="2"/>
            </a:endParaRPr>
          </a:p>
          <a:p>
            <a:pPr>
              <a:defRPr/>
            </a:pPr>
            <a:r>
              <a:rPr lang="zh-CN" altLang="en-US" sz="2400" b="1" dirty="0" smtClean="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p-&gt;data=s-&gt;data;</a:t>
            </a:r>
          </a:p>
          <a:p>
            <a:pPr>
              <a:defRPr/>
            </a:pPr>
            <a:r>
              <a:rPr lang="en-US" altLang="zh-CN" sz="2400" b="1" dirty="0" smtClean="0">
                <a:latin typeface="Times New Roman" charset="0"/>
                <a:ea typeface="Times New Roman" charset="0"/>
                <a:cs typeface="Times New Roman" charset="0"/>
                <a:sym typeface="Wingdings" charset="2"/>
              </a:rPr>
              <a:t>             if(q!=p) q-&gt;</a:t>
            </a:r>
            <a:r>
              <a:rPr lang="en-US" altLang="zh-CN" sz="2400" b="1" dirty="0" err="1" smtClean="0">
                <a:latin typeface="Times New Roman" charset="0"/>
                <a:ea typeface="Times New Roman" charset="0"/>
                <a:cs typeface="Times New Roman" charset="0"/>
                <a:sym typeface="Wingdings" charset="2"/>
              </a:rPr>
              <a:t>rchild</a:t>
            </a:r>
            <a:r>
              <a:rPr lang="en-US" altLang="zh-CN" sz="2400" b="1" dirty="0" smtClean="0">
                <a:latin typeface="Times New Roman" charset="0"/>
                <a:ea typeface="Times New Roman" charset="0"/>
                <a:cs typeface="Times New Roman" charset="0"/>
                <a:sym typeface="Wingdings" charset="2"/>
              </a:rPr>
              <a:t> = s-&gt;</a:t>
            </a:r>
            <a:r>
              <a:rPr lang="en-US" altLang="zh-CN" sz="2400" b="1" dirty="0" err="1" smtClean="0">
                <a:latin typeface="Times New Roman" charset="0"/>
                <a:ea typeface="Times New Roman" charset="0"/>
                <a:cs typeface="Times New Roman" charset="0"/>
                <a:sym typeface="Wingdings" charset="2"/>
              </a:rPr>
              <a:t>lchild</a:t>
            </a:r>
            <a:r>
              <a:rPr lang="en-US" altLang="zh-CN" sz="2400" b="1" dirty="0" smtClean="0">
                <a:latin typeface="Times New Roman" charset="0"/>
                <a:ea typeface="Times New Roman" charset="0"/>
                <a:cs typeface="Times New Roman" charset="0"/>
                <a:sym typeface="Wingdings" charset="2"/>
              </a:rPr>
              <a:t>; //</a:t>
            </a:r>
            <a:r>
              <a:rPr lang="zh-CN" altLang="en-US" sz="2400" b="1" dirty="0" smtClean="0">
                <a:latin typeface="Times New Roman" charset="0"/>
                <a:ea typeface="Times New Roman" charset="0"/>
                <a:cs typeface="Times New Roman" charset="0"/>
                <a:sym typeface="Wingdings" charset="2"/>
              </a:rPr>
              <a:t>重接</a:t>
            </a:r>
            <a:r>
              <a:rPr lang="en-US" altLang="zh-CN" sz="2400" b="1" dirty="0" smtClean="0">
                <a:latin typeface="Times New Roman" charset="0"/>
                <a:ea typeface="Times New Roman" charset="0"/>
                <a:cs typeface="Times New Roman" charset="0"/>
                <a:sym typeface="Wingdings" charset="2"/>
              </a:rPr>
              <a:t>q</a:t>
            </a:r>
            <a:r>
              <a:rPr lang="zh-CN" altLang="en-US" sz="2400" b="1" dirty="0" smtClean="0">
                <a:latin typeface="Times New Roman" charset="0"/>
                <a:ea typeface="Times New Roman" charset="0"/>
                <a:cs typeface="Times New Roman" charset="0"/>
                <a:sym typeface="Wingdings" charset="2"/>
              </a:rPr>
              <a:t>右子树</a:t>
            </a:r>
            <a:endParaRPr lang="en-US" altLang="zh-CN" sz="2400" b="1" dirty="0" smtClean="0">
              <a:latin typeface="Times New Roman" charset="0"/>
              <a:ea typeface="Times New Roman" charset="0"/>
              <a:cs typeface="Times New Roman" charset="0"/>
              <a:sym typeface="Wingdings" charset="2"/>
            </a:endParaRPr>
          </a:p>
          <a:p>
            <a:pPr>
              <a:defRPr/>
            </a:pPr>
            <a:r>
              <a:rPr lang="en-US" altLang="zh-CN" sz="2400" b="1" dirty="0" smtClean="0">
                <a:latin typeface="Times New Roman" charset="0"/>
                <a:ea typeface="Times New Roman" charset="0"/>
                <a:cs typeface="Times New Roman" charset="0"/>
                <a:sym typeface="Wingdings" charset="2"/>
              </a:rPr>
              <a:t>             else q-&gt;</a:t>
            </a:r>
            <a:r>
              <a:rPr lang="en-US" altLang="zh-CN" sz="2400" b="1" dirty="0" err="1" smtClean="0">
                <a:latin typeface="Times New Roman" charset="0"/>
                <a:ea typeface="Times New Roman" charset="0"/>
                <a:cs typeface="Times New Roman" charset="0"/>
                <a:sym typeface="Wingdings" charset="2"/>
              </a:rPr>
              <a:t>lchild</a:t>
            </a:r>
            <a:r>
              <a:rPr lang="en-US" altLang="zh-CN" sz="2400" b="1" dirty="0" smtClean="0">
                <a:latin typeface="Times New Roman" charset="0"/>
                <a:ea typeface="Times New Roman" charset="0"/>
                <a:cs typeface="Times New Roman" charset="0"/>
                <a:sym typeface="Wingdings" charset="2"/>
              </a:rPr>
              <a:t>=s-&gt;</a:t>
            </a:r>
            <a:r>
              <a:rPr lang="en-US" altLang="zh-CN" sz="2400" b="1" dirty="0" err="1" smtClean="0">
                <a:latin typeface="Times New Roman" charset="0"/>
                <a:ea typeface="Times New Roman" charset="0"/>
                <a:cs typeface="Times New Roman" charset="0"/>
                <a:sym typeface="Wingdings" charset="2"/>
              </a:rPr>
              <a:t>lchild</a:t>
            </a:r>
            <a:r>
              <a:rPr lang="en-US" altLang="zh-CN" sz="2400" b="1" dirty="0" smtClean="0">
                <a:latin typeface="Times New Roman" charset="0"/>
                <a:ea typeface="Times New Roman" charset="0"/>
                <a:cs typeface="Times New Roman" charset="0"/>
                <a:sym typeface="Wingdings" charset="2"/>
              </a:rPr>
              <a:t>;//</a:t>
            </a:r>
            <a:r>
              <a:rPr lang="zh-CN" altLang="en-US" sz="2400" b="1" dirty="0" smtClean="0">
                <a:latin typeface="Times New Roman" charset="0"/>
                <a:ea typeface="Times New Roman" charset="0"/>
                <a:cs typeface="Times New Roman" charset="0"/>
                <a:sym typeface="Wingdings" charset="2"/>
              </a:rPr>
              <a:t>重接</a:t>
            </a:r>
            <a:r>
              <a:rPr lang="en-US" altLang="zh-CN" sz="2400" b="1" dirty="0" smtClean="0">
                <a:latin typeface="Times New Roman" charset="0"/>
                <a:ea typeface="Times New Roman" charset="0"/>
                <a:cs typeface="Times New Roman" charset="0"/>
                <a:sym typeface="Wingdings" charset="2"/>
              </a:rPr>
              <a:t>q</a:t>
            </a:r>
            <a:r>
              <a:rPr lang="zh-CN" altLang="en-US" sz="2400" b="1" dirty="0" smtClean="0">
                <a:latin typeface="Times New Roman" charset="0"/>
                <a:ea typeface="Times New Roman" charset="0"/>
                <a:cs typeface="Times New Roman" charset="0"/>
                <a:sym typeface="Wingdings" charset="2"/>
              </a:rPr>
              <a:t>左子树</a:t>
            </a:r>
            <a:endParaRPr lang="en-US" altLang="zh-CN" sz="2400" b="1" dirty="0" smtClean="0">
              <a:latin typeface="Times New Roman" charset="0"/>
              <a:ea typeface="Times New Roman" charset="0"/>
              <a:cs typeface="Times New Roman" charset="0"/>
              <a:sym typeface="Wingdings" charset="2"/>
            </a:endParaRPr>
          </a:p>
          <a:p>
            <a:pPr>
              <a:defRPr/>
            </a:pPr>
            <a:r>
              <a:rPr lang="en-US" altLang="zh-CN" sz="2400" b="1" dirty="0" smtClean="0">
                <a:latin typeface="Times New Roman" charset="0"/>
                <a:ea typeface="Times New Roman" charset="0"/>
                <a:cs typeface="Times New Roman" charset="0"/>
                <a:sym typeface="Wingdings" charset="2"/>
              </a:rPr>
              <a:t>             free(s);</a:t>
            </a:r>
            <a:r>
              <a:rPr lang="zh-CN" altLang="en-US" sz="2400" b="1" dirty="0" smtClean="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a:t>
            </a:r>
          </a:p>
          <a:p>
            <a:pPr>
              <a:defRPr/>
            </a:pPr>
            <a:r>
              <a:rPr lang="en-US" altLang="zh-CN" sz="2400" b="1" dirty="0">
                <a:latin typeface="Times New Roman" charset="0"/>
                <a:ea typeface="Times New Roman" charset="0"/>
                <a:cs typeface="Times New Roman" charset="0"/>
                <a:sym typeface="Wingdings" charset="2"/>
              </a:rPr>
              <a:t> </a:t>
            </a:r>
            <a:r>
              <a:rPr lang="en-US" altLang="zh-CN" sz="2400" b="1" dirty="0" smtClean="0">
                <a:latin typeface="Times New Roman" charset="0"/>
                <a:ea typeface="Times New Roman" charset="0"/>
                <a:cs typeface="Times New Roman" charset="0"/>
                <a:sym typeface="Wingdings" charset="2"/>
              </a:rPr>
              <a:t>    return OK;</a:t>
            </a:r>
            <a:r>
              <a:rPr lang="zh-CN" altLang="en-US" sz="2400" b="1" dirty="0" smtClean="0">
                <a:latin typeface="Times New Roman" charset="0"/>
                <a:ea typeface="Times New Roman" charset="0"/>
                <a:cs typeface="Times New Roman" charset="0"/>
                <a:sym typeface="Wingdings" charset="2"/>
              </a:rPr>
              <a:t>         </a:t>
            </a:r>
            <a:endParaRPr lang="en-US" altLang="zh-CN" sz="2400" b="1" dirty="0" smtClean="0">
              <a:latin typeface="Times New Roman" charset="0"/>
              <a:ea typeface="Times New Roman" charset="0"/>
              <a:cs typeface="Times New Roman" charset="0"/>
              <a:sym typeface="Wingdings" charset="2"/>
            </a:endParaRPr>
          </a:p>
          <a:p>
            <a:pPr>
              <a:defRPr/>
            </a:pPr>
            <a:r>
              <a:rPr lang="en-US" altLang="zh-CN" sz="2400" b="1" dirty="0" smtClean="0">
                <a:latin typeface="Times New Roman" charset="0"/>
                <a:ea typeface="Times New Roman" charset="0"/>
                <a:cs typeface="Times New Roman" charset="0"/>
                <a:sym typeface="Wingdings" charset="2"/>
              </a:rPr>
              <a:t> }// </a:t>
            </a:r>
            <a:r>
              <a:rPr lang="en-US" altLang="zh-CN" sz="2400" b="1" dirty="0" smtClean="0">
                <a:solidFill>
                  <a:srgbClr val="FF0000"/>
                </a:solidFill>
                <a:latin typeface="Times New Roman" charset="0"/>
                <a:ea typeface="Times New Roman" charset="0"/>
                <a:cs typeface="Times New Roman" charset="0"/>
                <a:sym typeface="Wingdings" charset="2"/>
              </a:rPr>
              <a:t>Delete</a:t>
            </a:r>
            <a:endParaRPr lang="en-US" altLang="zh-CN" sz="2400" b="1" dirty="0">
              <a:latin typeface="Times New Roman" charset="0"/>
              <a:ea typeface="Times New Roman" charset="0"/>
              <a:cs typeface="Times New Roman" charset="0"/>
              <a:sym typeface="Wingdings" charset="2"/>
            </a:endParaRPr>
          </a:p>
        </p:txBody>
      </p:sp>
    </p:spTree>
    <p:extLst>
      <p:ext uri="{BB962C8B-B14F-4D97-AF65-F5344CB8AC3E}">
        <p14:creationId xmlns:p14="http://schemas.microsoft.com/office/powerpoint/2010/main" val="1901092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176482" y="1092157"/>
            <a:ext cx="86868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zh-CN" altLang="en-US" sz="2800" b="1" dirty="0">
                <a:solidFill>
                  <a:srgbClr val="FF0000"/>
                </a:solidFill>
                <a:latin typeface="SimSun" charset="-122"/>
                <a:ea typeface="SimSun" charset="-122"/>
                <a:cs typeface="SimSun" charset="-122"/>
              </a:rPr>
              <a:t>平衡</a:t>
            </a:r>
            <a:r>
              <a:rPr lang="zh-CN" altLang="en-US" sz="2800" b="1" smtClean="0">
                <a:solidFill>
                  <a:srgbClr val="FF0000"/>
                </a:solidFill>
                <a:latin typeface="SimSun" charset="-122"/>
                <a:ea typeface="SimSun" charset="-122"/>
                <a:cs typeface="SimSun" charset="-122"/>
              </a:rPr>
              <a:t>二叉树</a:t>
            </a:r>
            <a:r>
              <a:rPr lang="zh-CN" altLang="en-US" sz="2800" dirty="0">
                <a:latin typeface="SimSun" charset="-122"/>
                <a:ea typeface="SimSun" charset="-122"/>
                <a:cs typeface="SimSun" charset="-122"/>
              </a:rPr>
              <a:t>是二叉查找树的另一种形式，其特点为：</a:t>
            </a:r>
            <a:endParaRPr lang="zh-CN" altLang="en-US" sz="1400" dirty="0">
              <a:latin typeface="SimSun" charset="-122"/>
              <a:ea typeface="SimSun" charset="-122"/>
              <a:cs typeface="SimSun" charset="-122"/>
            </a:endParaRPr>
          </a:p>
        </p:txBody>
      </p:sp>
      <p:sp>
        <p:nvSpPr>
          <p:cNvPr id="89093" name="Rectangle 5"/>
          <p:cNvSpPr>
            <a:spLocks noChangeArrowheads="1"/>
          </p:cNvSpPr>
          <p:nvPr/>
        </p:nvSpPr>
        <p:spPr bwMode="auto">
          <a:xfrm>
            <a:off x="1981200" y="1828800"/>
            <a:ext cx="8305800"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571500" indent="-571500" eaLnBrk="1" hangingPunct="1">
              <a:lnSpc>
                <a:spcPct val="120000"/>
              </a:lnSpc>
              <a:buClr>
                <a:schemeClr val="tx2"/>
              </a:buClr>
              <a:buFont typeface="Wingdings" charset="2"/>
              <a:buChar char="Ø"/>
              <a:defRPr/>
            </a:pPr>
            <a:r>
              <a:rPr lang="zh-CN" altLang="en-US" sz="3200" dirty="0">
                <a:latin typeface="SimSun" charset="-122"/>
                <a:ea typeface="SimSun" charset="-122"/>
                <a:cs typeface="SimSun" charset="-122"/>
              </a:rPr>
              <a:t>树中每个结点的</a:t>
            </a:r>
            <a:r>
              <a:rPr lang="zh-CN" altLang="en-US" sz="3200" b="1" dirty="0">
                <a:solidFill>
                  <a:srgbClr val="FF0000"/>
                </a:solidFill>
                <a:latin typeface="SimSun" charset="-122"/>
                <a:ea typeface="SimSun" charset="-122"/>
                <a:cs typeface="SimSun" charset="-122"/>
              </a:rPr>
              <a:t>左、右子树深度之差</a:t>
            </a:r>
            <a:r>
              <a:rPr lang="zh-CN" altLang="en-US" sz="3200" b="1" dirty="0">
                <a:latin typeface="SimSun" charset="-122"/>
                <a:ea typeface="SimSun" charset="-122"/>
                <a:cs typeface="SimSun" charset="-122"/>
              </a:rPr>
              <a:t>的</a:t>
            </a:r>
            <a:r>
              <a:rPr lang="zh-CN" altLang="en-US" sz="3200" b="1" dirty="0">
                <a:solidFill>
                  <a:srgbClr val="FF0000"/>
                </a:solidFill>
                <a:latin typeface="SimSun" charset="-122"/>
                <a:ea typeface="SimSun" charset="-122"/>
                <a:cs typeface="SimSun" charset="-122"/>
              </a:rPr>
              <a:t>绝对值不大于</a:t>
            </a:r>
            <a:r>
              <a:rPr lang="en-US" altLang="zh-CN" sz="3200" b="1" dirty="0">
                <a:solidFill>
                  <a:srgbClr val="FF0000"/>
                </a:solidFill>
                <a:latin typeface="SimSun" charset="-122"/>
                <a:ea typeface="SimSun" charset="-122"/>
                <a:cs typeface="SimSun" charset="-122"/>
              </a:rPr>
              <a:t>1</a:t>
            </a:r>
            <a:r>
              <a:rPr lang="zh-CN" altLang="en-US" sz="3200" dirty="0">
                <a:latin typeface="SimSun" charset="-122"/>
                <a:ea typeface="SimSun" charset="-122"/>
                <a:cs typeface="SimSun" charset="-122"/>
              </a:rPr>
              <a:t>。</a:t>
            </a:r>
          </a:p>
        </p:txBody>
      </p:sp>
      <p:sp>
        <p:nvSpPr>
          <p:cNvPr id="89099" name="Oval 11"/>
          <p:cNvSpPr>
            <a:spLocks noChangeArrowheads="1"/>
          </p:cNvSpPr>
          <p:nvPr/>
        </p:nvSpPr>
        <p:spPr bwMode="auto">
          <a:xfrm>
            <a:off x="3733800" y="35883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006600"/>
                </a:solidFill>
              </a:rPr>
              <a:t>5</a:t>
            </a:r>
            <a:endParaRPr lang="en-US" altLang="zh-CN"/>
          </a:p>
        </p:txBody>
      </p:sp>
      <p:sp>
        <p:nvSpPr>
          <p:cNvPr id="89101" name="Oval 13"/>
          <p:cNvSpPr>
            <a:spLocks noChangeArrowheads="1"/>
          </p:cNvSpPr>
          <p:nvPr/>
        </p:nvSpPr>
        <p:spPr bwMode="auto">
          <a:xfrm>
            <a:off x="2971800" y="43503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006600"/>
                </a:solidFill>
              </a:rPr>
              <a:t>4</a:t>
            </a:r>
            <a:endParaRPr lang="en-US" altLang="zh-CN"/>
          </a:p>
        </p:txBody>
      </p:sp>
      <p:sp>
        <p:nvSpPr>
          <p:cNvPr id="89102" name="Oval 14"/>
          <p:cNvSpPr>
            <a:spLocks noChangeArrowheads="1"/>
          </p:cNvSpPr>
          <p:nvPr/>
        </p:nvSpPr>
        <p:spPr bwMode="auto">
          <a:xfrm>
            <a:off x="4495800" y="43503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006600"/>
                </a:solidFill>
              </a:rPr>
              <a:t>8</a:t>
            </a:r>
            <a:endParaRPr lang="en-US" altLang="zh-CN"/>
          </a:p>
        </p:txBody>
      </p:sp>
      <p:sp>
        <p:nvSpPr>
          <p:cNvPr id="89103" name="Oval 15"/>
          <p:cNvSpPr>
            <a:spLocks noChangeArrowheads="1"/>
          </p:cNvSpPr>
          <p:nvPr/>
        </p:nvSpPr>
        <p:spPr bwMode="auto">
          <a:xfrm>
            <a:off x="2209800" y="51123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006600"/>
                </a:solidFill>
              </a:rPr>
              <a:t>2</a:t>
            </a:r>
            <a:endParaRPr lang="en-US" altLang="zh-CN"/>
          </a:p>
        </p:txBody>
      </p:sp>
      <p:sp>
        <p:nvSpPr>
          <p:cNvPr id="89104" name="Oval 16"/>
          <p:cNvSpPr>
            <a:spLocks noChangeArrowheads="1"/>
          </p:cNvSpPr>
          <p:nvPr/>
        </p:nvSpPr>
        <p:spPr bwMode="auto">
          <a:xfrm>
            <a:off x="7924800" y="35883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006600"/>
                </a:solidFill>
              </a:rPr>
              <a:t>5</a:t>
            </a:r>
            <a:endParaRPr lang="en-US" altLang="zh-CN"/>
          </a:p>
        </p:txBody>
      </p:sp>
      <p:sp>
        <p:nvSpPr>
          <p:cNvPr id="89105" name="Oval 17"/>
          <p:cNvSpPr>
            <a:spLocks noChangeArrowheads="1"/>
          </p:cNvSpPr>
          <p:nvPr/>
        </p:nvSpPr>
        <p:spPr bwMode="auto">
          <a:xfrm>
            <a:off x="7162800" y="43503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006600"/>
                </a:solidFill>
              </a:rPr>
              <a:t>4</a:t>
            </a:r>
            <a:endParaRPr lang="en-US" altLang="zh-CN"/>
          </a:p>
        </p:txBody>
      </p:sp>
      <p:sp>
        <p:nvSpPr>
          <p:cNvPr id="89106" name="Oval 18"/>
          <p:cNvSpPr>
            <a:spLocks noChangeArrowheads="1"/>
          </p:cNvSpPr>
          <p:nvPr/>
        </p:nvSpPr>
        <p:spPr bwMode="auto">
          <a:xfrm>
            <a:off x="8686800" y="43503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006600"/>
                </a:solidFill>
              </a:rPr>
              <a:t>8</a:t>
            </a:r>
            <a:endParaRPr lang="en-US" altLang="zh-CN"/>
          </a:p>
        </p:txBody>
      </p:sp>
      <p:sp>
        <p:nvSpPr>
          <p:cNvPr id="89107" name="Oval 19"/>
          <p:cNvSpPr>
            <a:spLocks noChangeArrowheads="1"/>
          </p:cNvSpPr>
          <p:nvPr/>
        </p:nvSpPr>
        <p:spPr bwMode="auto">
          <a:xfrm>
            <a:off x="6400800" y="51123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006600"/>
                </a:solidFill>
              </a:rPr>
              <a:t>2</a:t>
            </a:r>
            <a:endParaRPr lang="en-US" altLang="zh-CN"/>
          </a:p>
        </p:txBody>
      </p:sp>
      <p:sp>
        <p:nvSpPr>
          <p:cNvPr id="89108" name="Oval 20"/>
          <p:cNvSpPr>
            <a:spLocks noChangeArrowheads="1"/>
          </p:cNvSpPr>
          <p:nvPr/>
        </p:nvSpPr>
        <p:spPr bwMode="auto">
          <a:xfrm>
            <a:off x="5638800" y="58743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3200" b="1">
                <a:solidFill>
                  <a:srgbClr val="006600"/>
                </a:solidFill>
              </a:rPr>
              <a:t>1</a:t>
            </a:r>
            <a:endParaRPr lang="en-US" altLang="zh-CN"/>
          </a:p>
        </p:txBody>
      </p:sp>
      <p:sp>
        <p:nvSpPr>
          <p:cNvPr id="89109" name="Line 21"/>
          <p:cNvSpPr>
            <a:spLocks noChangeShapeType="1"/>
          </p:cNvSpPr>
          <p:nvPr/>
        </p:nvSpPr>
        <p:spPr bwMode="auto">
          <a:xfrm flipH="1">
            <a:off x="3352800" y="39693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9110" name="Line 22"/>
          <p:cNvSpPr>
            <a:spLocks noChangeShapeType="1"/>
          </p:cNvSpPr>
          <p:nvPr/>
        </p:nvSpPr>
        <p:spPr bwMode="auto">
          <a:xfrm flipH="1">
            <a:off x="2590800" y="47313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9111" name="Line 23"/>
          <p:cNvSpPr>
            <a:spLocks noChangeShapeType="1"/>
          </p:cNvSpPr>
          <p:nvPr/>
        </p:nvSpPr>
        <p:spPr bwMode="auto">
          <a:xfrm flipH="1">
            <a:off x="7543800" y="39693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9112" name="Line 24"/>
          <p:cNvSpPr>
            <a:spLocks noChangeShapeType="1"/>
          </p:cNvSpPr>
          <p:nvPr/>
        </p:nvSpPr>
        <p:spPr bwMode="auto">
          <a:xfrm flipH="1">
            <a:off x="6781800" y="47313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9113" name="Line 25"/>
          <p:cNvSpPr>
            <a:spLocks noChangeShapeType="1"/>
          </p:cNvSpPr>
          <p:nvPr/>
        </p:nvSpPr>
        <p:spPr bwMode="auto">
          <a:xfrm flipH="1">
            <a:off x="6019800" y="54933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9114" name="Line 26"/>
          <p:cNvSpPr>
            <a:spLocks noChangeShapeType="1"/>
          </p:cNvSpPr>
          <p:nvPr/>
        </p:nvSpPr>
        <p:spPr bwMode="auto">
          <a:xfrm>
            <a:off x="4114800" y="39693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9115" name="Line 27"/>
          <p:cNvSpPr>
            <a:spLocks noChangeShapeType="1"/>
          </p:cNvSpPr>
          <p:nvPr/>
        </p:nvSpPr>
        <p:spPr bwMode="auto">
          <a:xfrm>
            <a:off x="8305800" y="39693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89116" name="Text Box 28"/>
          <p:cNvSpPr txBox="1">
            <a:spLocks noChangeArrowheads="1"/>
          </p:cNvSpPr>
          <p:nvPr/>
        </p:nvSpPr>
        <p:spPr bwMode="auto">
          <a:xfrm>
            <a:off x="3048000" y="5461575"/>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2800" b="1" dirty="0">
                <a:solidFill>
                  <a:schemeClr val="tx2"/>
                </a:solidFill>
                <a:latin typeface="SimSun" charset="-122"/>
                <a:ea typeface="SimSun" charset="-122"/>
                <a:cs typeface="SimSun" charset="-122"/>
              </a:rPr>
              <a:t>是平衡树</a:t>
            </a:r>
          </a:p>
        </p:txBody>
      </p:sp>
      <p:sp>
        <p:nvSpPr>
          <p:cNvPr id="89117" name="Text Box 29"/>
          <p:cNvSpPr txBox="1">
            <a:spLocks noChangeArrowheads="1"/>
          </p:cNvSpPr>
          <p:nvPr/>
        </p:nvSpPr>
        <p:spPr bwMode="auto">
          <a:xfrm>
            <a:off x="7620000" y="5493325"/>
            <a:ext cx="19800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2800" b="1" dirty="0">
                <a:solidFill>
                  <a:schemeClr val="tx2"/>
                </a:solidFill>
                <a:latin typeface="SimSun" charset="-122"/>
                <a:ea typeface="SimSun" charset="-122"/>
                <a:cs typeface="SimSun" charset="-122"/>
              </a:rPr>
              <a:t>不是平衡树</a:t>
            </a:r>
            <a:endParaRPr lang="zh-CN" altLang="en-US" sz="2800" dirty="0">
              <a:solidFill>
                <a:schemeClr val="tx2"/>
              </a:solidFill>
              <a:latin typeface="SimSun" charset="-122"/>
              <a:ea typeface="SimSun" charset="-122"/>
              <a:cs typeface="SimSun" charset="-122"/>
            </a:endParaRPr>
          </a:p>
        </p:txBody>
      </p:sp>
      <p:sp>
        <p:nvSpPr>
          <p:cNvPr id="25" name="Rectangle 2"/>
          <p:cNvSpPr txBox="1">
            <a:spLocks noRot="1" noChangeArrowheads="1"/>
          </p:cNvSpPr>
          <p:nvPr/>
        </p:nvSpPr>
        <p:spPr>
          <a:xfrm>
            <a:off x="1459923" y="412750"/>
            <a:ext cx="26548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a:t>平衡二叉树</a:t>
            </a:r>
            <a:endParaRPr lang="zh-CN" altLang="en-US" kern="0" dirty="0"/>
          </a:p>
        </p:txBody>
      </p:sp>
    </p:spTree>
    <p:extLst>
      <p:ext uri="{BB962C8B-B14F-4D97-AF65-F5344CB8AC3E}">
        <p14:creationId xmlns:p14="http://schemas.microsoft.com/office/powerpoint/2010/main" val="2122296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barn(outVertical)">
                                      <p:cBhvr>
                                        <p:cTn id="7" dur="500"/>
                                        <p:tgtEl>
                                          <p:spTgt spid="89090"/>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89113"/>
                                        </p:tgtEl>
                                        <p:attrNameLst>
                                          <p:attrName>style.visibility</p:attrName>
                                        </p:attrNameLst>
                                      </p:cBhvr>
                                      <p:to>
                                        <p:strVal val="visible"/>
                                      </p:to>
                                    </p:set>
                                    <p:animEffect transition="in" filter="wipe(up)">
                                      <p:cBhvr>
                                        <p:cTn id="11" dur="500"/>
                                        <p:tgtEl>
                                          <p:spTgt spid="8911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9108"/>
                                        </p:tgtEl>
                                        <p:attrNameLst>
                                          <p:attrName>style.visibility</p:attrName>
                                        </p:attrNameLst>
                                      </p:cBhvr>
                                      <p:to>
                                        <p:strVal val="visible"/>
                                      </p:to>
                                    </p:set>
                                    <p:animEffect transition="in" filter="wipe(up)">
                                      <p:cBhvr>
                                        <p:cTn id="15" dur="500"/>
                                        <p:tgtEl>
                                          <p:spTgt spid="8910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89093"/>
                                        </p:tgtEl>
                                        <p:attrNameLst>
                                          <p:attrName>style.visibility</p:attrName>
                                        </p:attrNameLst>
                                      </p:cBhvr>
                                      <p:to>
                                        <p:strVal val="visible"/>
                                      </p:to>
                                    </p:set>
                                    <p:anim calcmode="lin" valueType="num">
                                      <p:cBhvr additive="base">
                                        <p:cTn id="20" dur="500" fill="hold"/>
                                        <p:tgtEl>
                                          <p:spTgt spid="89093"/>
                                        </p:tgtEl>
                                        <p:attrNameLst>
                                          <p:attrName>ppt_x</p:attrName>
                                        </p:attrNameLst>
                                      </p:cBhvr>
                                      <p:tavLst>
                                        <p:tav tm="0">
                                          <p:val>
                                            <p:strVal val="0-#ppt_w/2"/>
                                          </p:val>
                                        </p:tav>
                                        <p:tav tm="100000">
                                          <p:val>
                                            <p:strVal val="#ppt_x"/>
                                          </p:val>
                                        </p:tav>
                                      </p:tavLst>
                                    </p:anim>
                                    <p:anim calcmode="lin" valueType="num">
                                      <p:cBhvr additive="base">
                                        <p:cTn id="21"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wd">
                                    <p:tmPct val="100000"/>
                                  </p:iterate>
                                  <p:childTnLst>
                                    <p:set>
                                      <p:cBhvr>
                                        <p:cTn id="25" dur="1" fill="hold">
                                          <p:stCondLst>
                                            <p:cond delay="0"/>
                                          </p:stCondLst>
                                        </p:cTn>
                                        <p:tgtEl>
                                          <p:spTgt spid="89116"/>
                                        </p:tgtEl>
                                        <p:attrNameLst>
                                          <p:attrName>style.visibility</p:attrName>
                                        </p:attrNameLst>
                                      </p:cBhvr>
                                      <p:to>
                                        <p:strVal val="visible"/>
                                      </p:to>
                                    </p:set>
                                    <p:animEffect transition="in" filter="wipe(left)">
                                      <p:cBhvr>
                                        <p:cTn id="26" dur="300"/>
                                        <p:tgtEl>
                                          <p:spTgt spid="891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wd">
                                    <p:tmPct val="100000"/>
                                  </p:iterate>
                                  <p:childTnLst>
                                    <p:set>
                                      <p:cBhvr>
                                        <p:cTn id="30" dur="1" fill="hold">
                                          <p:stCondLst>
                                            <p:cond delay="0"/>
                                          </p:stCondLst>
                                        </p:cTn>
                                        <p:tgtEl>
                                          <p:spTgt spid="89117"/>
                                        </p:tgtEl>
                                        <p:attrNameLst>
                                          <p:attrName>style.visibility</p:attrName>
                                        </p:attrNameLst>
                                      </p:cBhvr>
                                      <p:to>
                                        <p:strVal val="visible"/>
                                      </p:to>
                                    </p:set>
                                    <p:animEffect transition="in" filter="wipe(left)">
                                      <p:cBhvr>
                                        <p:cTn id="31" dur="300"/>
                                        <p:tgtEl>
                                          <p:spTgt spid="89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3" grpId="0" autoUpdateAnimBg="0"/>
      <p:bldP spid="89108" grpId="0" animBg="1" autoUpdateAnimBg="0"/>
      <p:bldP spid="89116" grpId="0" autoUpdateAnimBg="0"/>
      <p:bldP spid="8911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39883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平衡二</a:t>
            </a:r>
            <a:r>
              <a:rPr lang="zh-CN" altLang="en-US" kern="0"/>
              <a:t>叉</a:t>
            </a:r>
            <a:r>
              <a:rPr lang="zh-CN" altLang="en-US" kern="0" smtClean="0"/>
              <a:t>树插入</a:t>
            </a:r>
            <a:endParaRPr lang="zh-CN" altLang="en-US" kern="0" dirty="0"/>
          </a:p>
        </p:txBody>
      </p:sp>
      <p:pic>
        <p:nvPicPr>
          <p:cNvPr id="2" name="图片 1"/>
          <p:cNvPicPr>
            <a:picLocks noChangeAspect="1"/>
          </p:cNvPicPr>
          <p:nvPr/>
        </p:nvPicPr>
        <p:blipFill>
          <a:blip r:embed="rId2"/>
          <a:stretch>
            <a:fillRect/>
          </a:stretch>
        </p:blipFill>
        <p:spPr>
          <a:xfrm>
            <a:off x="368300" y="2349500"/>
            <a:ext cx="11658600" cy="2032000"/>
          </a:xfrm>
          <a:prstGeom prst="rect">
            <a:avLst/>
          </a:prstGeom>
        </p:spPr>
      </p:pic>
    </p:spTree>
    <p:extLst>
      <p:ext uri="{BB962C8B-B14F-4D97-AF65-F5344CB8AC3E}">
        <p14:creationId xmlns:p14="http://schemas.microsoft.com/office/powerpoint/2010/main" val="1050634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1032161" y="1142856"/>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关键字值如下，试构造其对应的平衡二叉树。</a:t>
            </a:r>
            <a:br>
              <a:rPr lang="zh-CN" altLang="en-US" sz="3200" kern="0" dirty="0" smtClean="0">
                <a:solidFill>
                  <a:schemeClr val="tx1"/>
                </a:solidFill>
                <a:latin typeface="SimSun" charset="-122"/>
                <a:ea typeface="SimSun" charset="-122"/>
                <a:cs typeface="SimSun" charset="-122"/>
              </a:rPr>
            </a:br>
            <a:r>
              <a:rPr lang="en-US" altLang="zh-CN" kern="0" dirty="0" smtClean="0">
                <a:solidFill>
                  <a:srgbClr val="FF0000"/>
                </a:solidFill>
              </a:rPr>
              <a:t>13</a:t>
            </a:r>
            <a:r>
              <a:rPr lang="zh-CN" altLang="en-US" kern="0" dirty="0" smtClean="0">
                <a:solidFill>
                  <a:srgbClr val="FF0000"/>
                </a:solidFill>
              </a:rPr>
              <a:t>，</a:t>
            </a:r>
            <a:r>
              <a:rPr lang="en-US" altLang="zh-CN" kern="0" dirty="0" smtClean="0">
                <a:solidFill>
                  <a:srgbClr val="FF0000"/>
                </a:solidFill>
              </a:rPr>
              <a:t>24</a:t>
            </a:r>
            <a:r>
              <a:rPr lang="zh-CN" altLang="en-US" kern="0" dirty="0" smtClean="0">
                <a:solidFill>
                  <a:srgbClr val="FF0000"/>
                </a:solidFill>
              </a:rPr>
              <a:t>，</a:t>
            </a:r>
            <a:r>
              <a:rPr lang="en-US" altLang="zh-CN" kern="0" dirty="0" smtClean="0">
                <a:solidFill>
                  <a:srgbClr val="FF0000"/>
                </a:solidFill>
              </a:rPr>
              <a:t>37</a:t>
            </a:r>
            <a:r>
              <a:rPr lang="zh-CN" altLang="en-US" kern="0" dirty="0" smtClean="0">
                <a:solidFill>
                  <a:srgbClr val="FF0000"/>
                </a:solidFill>
              </a:rPr>
              <a:t>，</a:t>
            </a:r>
            <a:r>
              <a:rPr lang="en-US" altLang="zh-CN" kern="0" dirty="0" smtClean="0">
                <a:solidFill>
                  <a:srgbClr val="FF0000"/>
                </a:solidFill>
              </a:rPr>
              <a:t>90</a:t>
            </a:r>
            <a:r>
              <a:rPr lang="zh-CN" altLang="en-US" kern="0" dirty="0" smtClean="0">
                <a:solidFill>
                  <a:srgbClr val="FF0000"/>
                </a:solidFill>
              </a:rPr>
              <a:t>，</a:t>
            </a:r>
            <a:r>
              <a:rPr lang="en-US" altLang="zh-CN" kern="0" dirty="0" smtClean="0">
                <a:solidFill>
                  <a:srgbClr val="FF0000"/>
                </a:solidFill>
              </a:rPr>
              <a:t>53</a:t>
            </a:r>
            <a:endParaRPr lang="en-US" altLang="zh-CN" kern="0" dirty="0">
              <a:solidFill>
                <a:srgbClr val="FF0000"/>
              </a:solidFill>
            </a:endParaRPr>
          </a:p>
        </p:txBody>
      </p:sp>
      <p:grpSp>
        <p:nvGrpSpPr>
          <p:cNvPr id="88" name="组 87"/>
          <p:cNvGrpSpPr/>
          <p:nvPr/>
        </p:nvGrpSpPr>
        <p:grpSpPr>
          <a:xfrm>
            <a:off x="1021189" y="3339851"/>
            <a:ext cx="919163" cy="2287912"/>
            <a:chOff x="1090982" y="2518868"/>
            <a:chExt cx="919163" cy="2287912"/>
          </a:xfrm>
        </p:grpSpPr>
        <p:sp>
          <p:nvSpPr>
            <p:cNvPr id="17" name="Oval 56"/>
            <p:cNvSpPr>
              <a:spLocks noChangeArrowheads="1"/>
            </p:cNvSpPr>
            <p:nvPr/>
          </p:nvSpPr>
          <p:spPr bwMode="auto">
            <a:xfrm>
              <a:off x="1091570" y="251886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13</a:t>
              </a:r>
              <a:r>
                <a:rPr lang="en-US" altLang="zh-CN" sz="2000" dirty="0"/>
                <a:t> </a:t>
              </a:r>
              <a:r>
                <a:rPr lang="en-US" altLang="zh-CN" sz="2000" dirty="0" smtClean="0">
                  <a:solidFill>
                    <a:srgbClr val="FF0000"/>
                  </a:solidFill>
                </a:rPr>
                <a:t>0</a:t>
              </a:r>
              <a:endParaRPr lang="en-US" altLang="zh-CN" sz="2000" b="0" dirty="0" smtClean="0">
                <a:solidFill>
                  <a:srgbClr val="FF0000"/>
                </a:solidFill>
              </a:endParaRPr>
            </a:p>
          </p:txBody>
        </p:sp>
        <p:sp>
          <p:nvSpPr>
            <p:cNvPr id="68" name="Text Box 57"/>
            <p:cNvSpPr txBox="1">
              <a:spLocks noChangeArrowheads="1"/>
            </p:cNvSpPr>
            <p:nvPr/>
          </p:nvSpPr>
          <p:spPr bwMode="auto">
            <a:xfrm>
              <a:off x="1090982" y="4282905"/>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a:t>（</a:t>
              </a:r>
              <a:r>
                <a:rPr lang="en-US" altLang="zh-CN" sz="2800" dirty="0"/>
                <a:t>1</a:t>
              </a:r>
              <a:r>
                <a:rPr lang="zh-CN" altLang="en-US" sz="2800" dirty="0"/>
                <a:t>）</a:t>
              </a:r>
              <a:endParaRPr lang="en-US" altLang="zh-CN" sz="2800" dirty="0"/>
            </a:p>
          </p:txBody>
        </p:sp>
      </p:grpSp>
      <p:grpSp>
        <p:nvGrpSpPr>
          <p:cNvPr id="89" name="组 88"/>
          <p:cNvGrpSpPr/>
          <p:nvPr/>
        </p:nvGrpSpPr>
        <p:grpSpPr>
          <a:xfrm>
            <a:off x="3191090" y="3187546"/>
            <a:ext cx="1421596" cy="2402164"/>
            <a:chOff x="3204044" y="2367777"/>
            <a:chExt cx="1421596" cy="2402164"/>
          </a:xfrm>
        </p:grpSpPr>
        <p:sp>
          <p:nvSpPr>
            <p:cNvPr id="69" name="Text Box 57"/>
            <p:cNvSpPr txBox="1">
              <a:spLocks noChangeArrowheads="1"/>
            </p:cNvSpPr>
            <p:nvPr/>
          </p:nvSpPr>
          <p:spPr bwMode="auto">
            <a:xfrm>
              <a:off x="3543725" y="4246066"/>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2</a:t>
              </a:r>
              <a:r>
                <a:rPr lang="zh-CN" altLang="en-US" sz="2800" dirty="0" smtClean="0"/>
                <a:t>）</a:t>
              </a:r>
              <a:endParaRPr lang="en-US" altLang="zh-CN" sz="2800" dirty="0"/>
            </a:p>
          </p:txBody>
        </p:sp>
        <p:grpSp>
          <p:nvGrpSpPr>
            <p:cNvPr id="3" name="组 2"/>
            <p:cNvGrpSpPr/>
            <p:nvPr/>
          </p:nvGrpSpPr>
          <p:grpSpPr>
            <a:xfrm>
              <a:off x="3204044" y="2367777"/>
              <a:ext cx="1421596" cy="1779138"/>
              <a:chOff x="3204044" y="2367777"/>
              <a:chExt cx="1421596" cy="1779138"/>
            </a:xfrm>
          </p:grpSpPr>
          <p:sp>
            <p:nvSpPr>
              <p:cNvPr id="52" name="Line 51"/>
              <p:cNvSpPr>
                <a:spLocks noChangeShapeType="1"/>
              </p:cNvSpPr>
              <p:nvPr/>
            </p:nvSpPr>
            <p:spPr bwMode="auto">
              <a:xfrm>
                <a:off x="3603674" y="2854097"/>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0" name="Oval 56"/>
              <p:cNvSpPr>
                <a:spLocks noChangeArrowheads="1"/>
              </p:cNvSpPr>
              <p:nvPr/>
            </p:nvSpPr>
            <p:spPr bwMode="auto">
              <a:xfrm>
                <a:off x="3204044" y="236777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13</a:t>
                </a:r>
                <a:r>
                  <a:rPr lang="en-US" altLang="zh-CN" sz="2000" dirty="0"/>
                  <a:t> </a:t>
                </a:r>
                <a:r>
                  <a:rPr lang="en-US" altLang="zh-CN" sz="2000" dirty="0" smtClean="0">
                    <a:solidFill>
                      <a:srgbClr val="FF0000"/>
                    </a:solidFill>
                  </a:rPr>
                  <a:t>-1</a:t>
                </a:r>
                <a:endParaRPr lang="en-US" altLang="zh-CN" sz="2000" b="0" dirty="0" smtClean="0">
                  <a:solidFill>
                    <a:srgbClr val="FF0000"/>
                  </a:solidFill>
                </a:endParaRPr>
              </a:p>
            </p:txBody>
          </p:sp>
          <p:sp>
            <p:nvSpPr>
              <p:cNvPr id="71" name="Oval 56"/>
              <p:cNvSpPr>
                <a:spLocks noChangeArrowheads="1"/>
              </p:cNvSpPr>
              <p:nvPr/>
            </p:nvSpPr>
            <p:spPr bwMode="auto">
              <a:xfrm>
                <a:off x="3826377" y="336455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grpSp>
        <p:nvGrpSpPr>
          <p:cNvPr id="90" name="组 89"/>
          <p:cNvGrpSpPr/>
          <p:nvPr/>
        </p:nvGrpSpPr>
        <p:grpSpPr>
          <a:xfrm>
            <a:off x="5964029" y="2644810"/>
            <a:ext cx="2103881" cy="2903619"/>
            <a:chOff x="5924134" y="1848587"/>
            <a:chExt cx="2103881" cy="2903619"/>
          </a:xfrm>
        </p:grpSpPr>
        <p:sp>
          <p:nvSpPr>
            <p:cNvPr id="72" name="Text Box 57"/>
            <p:cNvSpPr txBox="1">
              <a:spLocks noChangeArrowheads="1"/>
            </p:cNvSpPr>
            <p:nvPr/>
          </p:nvSpPr>
          <p:spPr bwMode="auto">
            <a:xfrm>
              <a:off x="6198237" y="4223217"/>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3</a:t>
              </a:r>
              <a:r>
                <a:rPr lang="zh-CN" altLang="en-US" sz="2800" dirty="0" smtClean="0"/>
                <a:t>）</a:t>
              </a:r>
              <a:endParaRPr lang="en-US" altLang="zh-CN" sz="2800" dirty="0"/>
            </a:p>
          </p:txBody>
        </p:sp>
        <p:grpSp>
          <p:nvGrpSpPr>
            <p:cNvPr id="79" name="组 78"/>
            <p:cNvGrpSpPr/>
            <p:nvPr/>
          </p:nvGrpSpPr>
          <p:grpSpPr>
            <a:xfrm>
              <a:off x="5924134" y="1848587"/>
              <a:ext cx="2103881" cy="2903619"/>
              <a:chOff x="5924134" y="2367777"/>
              <a:chExt cx="2103881" cy="2903619"/>
            </a:xfrm>
          </p:grpSpPr>
          <p:grpSp>
            <p:nvGrpSpPr>
              <p:cNvPr id="73" name="组 72"/>
              <p:cNvGrpSpPr/>
              <p:nvPr/>
            </p:nvGrpSpPr>
            <p:grpSpPr>
              <a:xfrm>
                <a:off x="5924134" y="2367777"/>
                <a:ext cx="1421596" cy="1779138"/>
                <a:chOff x="3204044" y="2367777"/>
                <a:chExt cx="1421596" cy="1779138"/>
              </a:xfrm>
            </p:grpSpPr>
            <p:sp>
              <p:nvSpPr>
                <p:cNvPr id="74" name="Line 51"/>
                <p:cNvSpPr>
                  <a:spLocks noChangeShapeType="1"/>
                </p:cNvSpPr>
                <p:nvPr/>
              </p:nvSpPr>
              <p:spPr bwMode="auto">
                <a:xfrm>
                  <a:off x="3603674" y="2854097"/>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 name="Oval 56"/>
                <p:cNvSpPr>
                  <a:spLocks noChangeArrowheads="1"/>
                </p:cNvSpPr>
                <p:nvPr/>
              </p:nvSpPr>
              <p:spPr bwMode="auto">
                <a:xfrm>
                  <a:off x="3204044" y="236777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13</a:t>
                  </a:r>
                  <a:r>
                    <a:rPr lang="en-US" altLang="zh-CN" sz="2000" dirty="0"/>
                    <a:t> </a:t>
                  </a:r>
                  <a:r>
                    <a:rPr lang="en-US" altLang="zh-CN" sz="2000" dirty="0" smtClean="0">
                      <a:solidFill>
                        <a:srgbClr val="FF0000"/>
                      </a:solidFill>
                    </a:rPr>
                    <a:t>-2</a:t>
                  </a:r>
                  <a:endParaRPr lang="en-US" altLang="zh-CN" sz="2000" b="0" dirty="0" smtClean="0">
                    <a:solidFill>
                      <a:srgbClr val="FF0000"/>
                    </a:solidFill>
                  </a:endParaRPr>
                </a:p>
              </p:txBody>
            </p:sp>
            <p:sp>
              <p:nvSpPr>
                <p:cNvPr id="76" name="Oval 56"/>
                <p:cNvSpPr>
                  <a:spLocks noChangeArrowheads="1"/>
                </p:cNvSpPr>
                <p:nvPr/>
              </p:nvSpPr>
              <p:spPr bwMode="auto">
                <a:xfrm>
                  <a:off x="3826377" y="336455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77" name="Line 51"/>
              <p:cNvSpPr>
                <a:spLocks noChangeShapeType="1"/>
              </p:cNvSpPr>
              <p:nvPr/>
            </p:nvSpPr>
            <p:spPr bwMode="auto">
              <a:xfrm>
                <a:off x="7006049" y="3980247"/>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8" name="Oval 56"/>
              <p:cNvSpPr>
                <a:spLocks noChangeArrowheads="1"/>
              </p:cNvSpPr>
              <p:nvPr/>
            </p:nvSpPr>
            <p:spPr bwMode="auto">
              <a:xfrm>
                <a:off x="7228752" y="4492370"/>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37</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grpSp>
        <p:nvGrpSpPr>
          <p:cNvPr id="91" name="组 90"/>
          <p:cNvGrpSpPr/>
          <p:nvPr/>
        </p:nvGrpSpPr>
        <p:grpSpPr>
          <a:xfrm>
            <a:off x="9241068" y="3314257"/>
            <a:ext cx="2433260" cy="2313506"/>
            <a:chOff x="9200963" y="2405183"/>
            <a:chExt cx="2433260" cy="2313506"/>
          </a:xfrm>
        </p:grpSpPr>
        <p:grpSp>
          <p:nvGrpSpPr>
            <p:cNvPr id="80" name="组 79"/>
            <p:cNvGrpSpPr/>
            <p:nvPr/>
          </p:nvGrpSpPr>
          <p:grpSpPr>
            <a:xfrm>
              <a:off x="9200963" y="2405183"/>
              <a:ext cx="2433260" cy="1955617"/>
              <a:chOff x="6142670" y="2906218"/>
              <a:chExt cx="2433260" cy="1955617"/>
            </a:xfrm>
          </p:grpSpPr>
          <p:grpSp>
            <p:nvGrpSpPr>
              <p:cNvPr id="81" name="组 80"/>
              <p:cNvGrpSpPr/>
              <p:nvPr/>
            </p:nvGrpSpPr>
            <p:grpSpPr>
              <a:xfrm>
                <a:off x="6142670" y="2906218"/>
                <a:ext cx="1485713" cy="1843417"/>
                <a:chOff x="3422580" y="2906218"/>
                <a:chExt cx="1485713" cy="1843417"/>
              </a:xfrm>
            </p:grpSpPr>
            <p:sp>
              <p:nvSpPr>
                <p:cNvPr id="84" name="Line 51"/>
                <p:cNvSpPr>
                  <a:spLocks noChangeShapeType="1"/>
                </p:cNvSpPr>
                <p:nvPr/>
              </p:nvSpPr>
              <p:spPr bwMode="auto">
                <a:xfrm flipV="1">
                  <a:off x="3892507" y="3563797"/>
                  <a:ext cx="334054" cy="519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5" name="Oval 56"/>
                <p:cNvSpPr>
                  <a:spLocks noChangeArrowheads="1"/>
                </p:cNvSpPr>
                <p:nvPr/>
              </p:nvSpPr>
              <p:spPr bwMode="auto">
                <a:xfrm>
                  <a:off x="3422580" y="396727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13</a:t>
                  </a:r>
                  <a:r>
                    <a:rPr lang="en-US" altLang="zh-CN" sz="2000" dirty="0"/>
                    <a:t> </a:t>
                  </a:r>
                  <a:r>
                    <a:rPr lang="en-US" altLang="zh-CN" sz="2000" dirty="0" smtClean="0">
                      <a:solidFill>
                        <a:srgbClr val="FF0000"/>
                      </a:solidFill>
                    </a:rPr>
                    <a:t>0</a:t>
                  </a:r>
                  <a:endParaRPr lang="en-US" altLang="zh-CN" sz="2000" b="0" dirty="0" smtClean="0">
                    <a:solidFill>
                      <a:srgbClr val="FF0000"/>
                    </a:solidFill>
                  </a:endParaRPr>
                </a:p>
              </p:txBody>
            </p:sp>
            <p:sp>
              <p:nvSpPr>
                <p:cNvPr id="86"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82" name="Line 51"/>
              <p:cNvSpPr>
                <a:spLocks noChangeShapeType="1"/>
              </p:cNvSpPr>
              <p:nvPr/>
            </p:nvSpPr>
            <p:spPr bwMode="auto">
              <a:xfrm>
                <a:off x="7553964" y="3581340"/>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3" name="Oval 56"/>
              <p:cNvSpPr>
                <a:spLocks noChangeArrowheads="1"/>
              </p:cNvSpPr>
              <p:nvPr/>
            </p:nvSpPr>
            <p:spPr bwMode="auto">
              <a:xfrm>
                <a:off x="7776667" y="4082809"/>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37</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87" name="Text Box 57"/>
            <p:cNvSpPr txBox="1">
              <a:spLocks noChangeArrowheads="1"/>
            </p:cNvSpPr>
            <p:nvPr/>
          </p:nvSpPr>
          <p:spPr bwMode="auto">
            <a:xfrm>
              <a:off x="9846660" y="4194814"/>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4</a:t>
              </a:r>
              <a:r>
                <a:rPr lang="zh-CN" altLang="en-US" sz="2800" dirty="0" smtClean="0"/>
                <a:t>）</a:t>
              </a:r>
              <a:endParaRPr lang="en-US" altLang="zh-CN" sz="2800" dirty="0"/>
            </a:p>
          </p:txBody>
        </p:sp>
      </p:grpSp>
    </p:spTree>
    <p:extLst>
      <p:ext uri="{BB962C8B-B14F-4D97-AF65-F5344CB8AC3E}">
        <p14:creationId xmlns:p14="http://schemas.microsoft.com/office/powerpoint/2010/main" val="528480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1032161" y="1142856"/>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关键字值如下，试构造其对应的平衡二叉树。</a:t>
            </a:r>
            <a:br>
              <a:rPr lang="zh-CN" altLang="en-US" sz="3200" kern="0" dirty="0" smtClean="0">
                <a:solidFill>
                  <a:schemeClr val="tx1"/>
                </a:solidFill>
                <a:latin typeface="SimSun" charset="-122"/>
                <a:ea typeface="SimSun" charset="-122"/>
                <a:cs typeface="SimSun" charset="-122"/>
              </a:rPr>
            </a:br>
            <a:r>
              <a:rPr lang="en-US" altLang="zh-CN" kern="0" dirty="0" smtClean="0">
                <a:solidFill>
                  <a:srgbClr val="FF0000"/>
                </a:solidFill>
              </a:rPr>
              <a:t>13</a:t>
            </a:r>
            <a:r>
              <a:rPr lang="zh-CN" altLang="en-US" kern="0" dirty="0" smtClean="0">
                <a:solidFill>
                  <a:srgbClr val="FF0000"/>
                </a:solidFill>
              </a:rPr>
              <a:t>，</a:t>
            </a:r>
            <a:r>
              <a:rPr lang="en-US" altLang="zh-CN" kern="0" dirty="0" smtClean="0">
                <a:solidFill>
                  <a:srgbClr val="FF0000"/>
                </a:solidFill>
              </a:rPr>
              <a:t>24</a:t>
            </a:r>
            <a:r>
              <a:rPr lang="zh-CN" altLang="en-US" kern="0" dirty="0" smtClean="0">
                <a:solidFill>
                  <a:srgbClr val="FF0000"/>
                </a:solidFill>
              </a:rPr>
              <a:t>，</a:t>
            </a:r>
            <a:r>
              <a:rPr lang="en-US" altLang="zh-CN" kern="0" dirty="0" smtClean="0">
                <a:solidFill>
                  <a:srgbClr val="FF0000"/>
                </a:solidFill>
              </a:rPr>
              <a:t>37</a:t>
            </a:r>
            <a:r>
              <a:rPr lang="zh-CN" altLang="en-US" kern="0" dirty="0" smtClean="0">
                <a:solidFill>
                  <a:srgbClr val="FF0000"/>
                </a:solidFill>
              </a:rPr>
              <a:t>，</a:t>
            </a:r>
            <a:r>
              <a:rPr lang="en-US" altLang="zh-CN" kern="0" dirty="0" smtClean="0">
                <a:solidFill>
                  <a:srgbClr val="FF0000"/>
                </a:solidFill>
              </a:rPr>
              <a:t>90</a:t>
            </a:r>
            <a:r>
              <a:rPr lang="zh-CN" altLang="en-US" kern="0" dirty="0" smtClean="0">
                <a:solidFill>
                  <a:srgbClr val="FF0000"/>
                </a:solidFill>
              </a:rPr>
              <a:t>，</a:t>
            </a:r>
            <a:r>
              <a:rPr lang="en-US" altLang="zh-CN" kern="0" dirty="0" smtClean="0">
                <a:solidFill>
                  <a:srgbClr val="FF0000"/>
                </a:solidFill>
              </a:rPr>
              <a:t>53</a:t>
            </a:r>
            <a:endParaRPr lang="en-US" altLang="zh-CN" kern="0" dirty="0">
              <a:solidFill>
                <a:srgbClr val="FF0000"/>
              </a:solidFill>
            </a:endParaRPr>
          </a:p>
        </p:txBody>
      </p:sp>
      <p:grpSp>
        <p:nvGrpSpPr>
          <p:cNvPr id="91" name="组 90"/>
          <p:cNvGrpSpPr/>
          <p:nvPr/>
        </p:nvGrpSpPr>
        <p:grpSpPr>
          <a:xfrm>
            <a:off x="243293" y="2818957"/>
            <a:ext cx="2377516" cy="3488041"/>
            <a:chOff x="9200963" y="2405183"/>
            <a:chExt cx="2377516" cy="3488041"/>
          </a:xfrm>
        </p:grpSpPr>
        <p:grpSp>
          <p:nvGrpSpPr>
            <p:cNvPr id="80" name="组 79"/>
            <p:cNvGrpSpPr/>
            <p:nvPr/>
          </p:nvGrpSpPr>
          <p:grpSpPr>
            <a:xfrm>
              <a:off x="9200963" y="2405183"/>
              <a:ext cx="2377516" cy="1852834"/>
              <a:chOff x="6142670" y="2906218"/>
              <a:chExt cx="2377516" cy="1852834"/>
            </a:xfrm>
          </p:grpSpPr>
          <p:grpSp>
            <p:nvGrpSpPr>
              <p:cNvPr id="81" name="组 80"/>
              <p:cNvGrpSpPr/>
              <p:nvPr/>
            </p:nvGrpSpPr>
            <p:grpSpPr>
              <a:xfrm>
                <a:off x="6142670" y="2906218"/>
                <a:ext cx="1485713" cy="1843417"/>
                <a:chOff x="3422580" y="2906218"/>
                <a:chExt cx="1485713" cy="1843417"/>
              </a:xfrm>
            </p:grpSpPr>
            <p:sp>
              <p:nvSpPr>
                <p:cNvPr id="84" name="Line 51"/>
                <p:cNvSpPr>
                  <a:spLocks noChangeShapeType="1"/>
                </p:cNvSpPr>
                <p:nvPr/>
              </p:nvSpPr>
              <p:spPr bwMode="auto">
                <a:xfrm flipV="1">
                  <a:off x="3892507" y="3563797"/>
                  <a:ext cx="334054" cy="519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5" name="Oval 56"/>
                <p:cNvSpPr>
                  <a:spLocks noChangeArrowheads="1"/>
                </p:cNvSpPr>
                <p:nvPr/>
              </p:nvSpPr>
              <p:spPr bwMode="auto">
                <a:xfrm>
                  <a:off x="3422580" y="396727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13</a:t>
                  </a:r>
                  <a:r>
                    <a:rPr lang="en-US" altLang="zh-CN" sz="2000" dirty="0"/>
                    <a:t> </a:t>
                  </a:r>
                  <a:r>
                    <a:rPr lang="en-US" altLang="zh-CN" sz="2000" dirty="0" smtClean="0">
                      <a:solidFill>
                        <a:srgbClr val="FF0000"/>
                      </a:solidFill>
                    </a:rPr>
                    <a:t>0</a:t>
                  </a:r>
                  <a:endParaRPr lang="en-US" altLang="zh-CN" sz="2000" b="0" dirty="0" smtClean="0">
                    <a:solidFill>
                      <a:srgbClr val="FF0000"/>
                    </a:solidFill>
                  </a:endParaRPr>
                </a:p>
              </p:txBody>
            </p:sp>
            <p:sp>
              <p:nvSpPr>
                <p:cNvPr id="86"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82" name="Line 51"/>
              <p:cNvSpPr>
                <a:spLocks noChangeShapeType="1"/>
              </p:cNvSpPr>
              <p:nvPr/>
            </p:nvSpPr>
            <p:spPr bwMode="auto">
              <a:xfrm>
                <a:off x="7549245" y="3542235"/>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3" name="Oval 56"/>
              <p:cNvSpPr>
                <a:spLocks noChangeArrowheads="1"/>
              </p:cNvSpPr>
              <p:nvPr/>
            </p:nvSpPr>
            <p:spPr bwMode="auto">
              <a:xfrm>
                <a:off x="7720923" y="397668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37</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87" name="Text Box 57"/>
            <p:cNvSpPr txBox="1">
              <a:spLocks noChangeArrowheads="1"/>
            </p:cNvSpPr>
            <p:nvPr/>
          </p:nvSpPr>
          <p:spPr bwMode="auto">
            <a:xfrm>
              <a:off x="9911078" y="5369349"/>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5</a:t>
              </a:r>
              <a:r>
                <a:rPr lang="zh-CN" altLang="en-US" sz="2800" dirty="0" smtClean="0"/>
                <a:t>）</a:t>
              </a:r>
              <a:endParaRPr lang="en-US" altLang="zh-CN" sz="2800" dirty="0"/>
            </a:p>
          </p:txBody>
        </p:sp>
      </p:grpSp>
      <p:grpSp>
        <p:nvGrpSpPr>
          <p:cNvPr id="2" name="组 1"/>
          <p:cNvGrpSpPr/>
          <p:nvPr/>
        </p:nvGrpSpPr>
        <p:grpSpPr>
          <a:xfrm>
            <a:off x="2398105" y="4622762"/>
            <a:ext cx="868686" cy="1035222"/>
            <a:chOff x="2398105" y="4622762"/>
            <a:chExt cx="868686" cy="1035222"/>
          </a:xfrm>
        </p:grpSpPr>
        <p:sp>
          <p:nvSpPr>
            <p:cNvPr id="31" name="Line 51"/>
            <p:cNvSpPr>
              <a:spLocks noChangeShapeType="1"/>
            </p:cNvSpPr>
            <p:nvPr/>
          </p:nvSpPr>
          <p:spPr bwMode="auto">
            <a:xfrm>
              <a:off x="2398105" y="4622762"/>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 name="Oval 56"/>
            <p:cNvSpPr>
              <a:spLocks noChangeArrowheads="1"/>
            </p:cNvSpPr>
            <p:nvPr/>
          </p:nvSpPr>
          <p:spPr bwMode="auto">
            <a:xfrm>
              <a:off x="2467528" y="4878958"/>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90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6" name="组 5"/>
          <p:cNvGrpSpPr/>
          <p:nvPr/>
        </p:nvGrpSpPr>
        <p:grpSpPr>
          <a:xfrm>
            <a:off x="3938993" y="2488435"/>
            <a:ext cx="2983537" cy="3996600"/>
            <a:chOff x="3938993" y="2488435"/>
            <a:chExt cx="2983537" cy="3996600"/>
          </a:xfrm>
        </p:grpSpPr>
        <p:grpSp>
          <p:nvGrpSpPr>
            <p:cNvPr id="5" name="组 4"/>
            <p:cNvGrpSpPr/>
            <p:nvPr/>
          </p:nvGrpSpPr>
          <p:grpSpPr>
            <a:xfrm>
              <a:off x="3938993" y="2488435"/>
              <a:ext cx="2983537" cy="3818563"/>
              <a:chOff x="3824693" y="2878741"/>
              <a:chExt cx="2983537" cy="3818563"/>
            </a:xfrm>
          </p:grpSpPr>
          <p:grpSp>
            <p:nvGrpSpPr>
              <p:cNvPr id="35" name="组 34"/>
              <p:cNvGrpSpPr/>
              <p:nvPr/>
            </p:nvGrpSpPr>
            <p:grpSpPr>
              <a:xfrm>
                <a:off x="3824693" y="2878741"/>
                <a:ext cx="2377516" cy="3818563"/>
                <a:chOff x="9200963" y="2405183"/>
                <a:chExt cx="2377516" cy="3818563"/>
              </a:xfrm>
            </p:grpSpPr>
            <p:grpSp>
              <p:nvGrpSpPr>
                <p:cNvPr id="36" name="组 35"/>
                <p:cNvGrpSpPr/>
                <p:nvPr/>
              </p:nvGrpSpPr>
              <p:grpSpPr>
                <a:xfrm>
                  <a:off x="9200963" y="2405183"/>
                  <a:ext cx="2377516" cy="1852834"/>
                  <a:chOff x="6142670" y="2906218"/>
                  <a:chExt cx="2377516" cy="1852834"/>
                </a:xfrm>
              </p:grpSpPr>
              <p:grpSp>
                <p:nvGrpSpPr>
                  <p:cNvPr id="38" name="组 37"/>
                  <p:cNvGrpSpPr/>
                  <p:nvPr/>
                </p:nvGrpSpPr>
                <p:grpSpPr>
                  <a:xfrm>
                    <a:off x="6142670" y="2906218"/>
                    <a:ext cx="1485713" cy="1843417"/>
                    <a:chOff x="3422580" y="2906218"/>
                    <a:chExt cx="1485713" cy="1843417"/>
                  </a:xfrm>
                </p:grpSpPr>
                <p:sp>
                  <p:nvSpPr>
                    <p:cNvPr id="41" name="Line 51"/>
                    <p:cNvSpPr>
                      <a:spLocks noChangeShapeType="1"/>
                    </p:cNvSpPr>
                    <p:nvPr/>
                  </p:nvSpPr>
                  <p:spPr bwMode="auto">
                    <a:xfrm flipV="1">
                      <a:off x="3892507" y="3563797"/>
                      <a:ext cx="334054" cy="519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2" name="Oval 56"/>
                    <p:cNvSpPr>
                      <a:spLocks noChangeArrowheads="1"/>
                    </p:cNvSpPr>
                    <p:nvPr/>
                  </p:nvSpPr>
                  <p:spPr bwMode="auto">
                    <a:xfrm>
                      <a:off x="3422580" y="396727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13</a:t>
                      </a:r>
                      <a:r>
                        <a:rPr lang="en-US" altLang="zh-CN" sz="2000" dirty="0"/>
                        <a:t> </a:t>
                      </a:r>
                      <a:r>
                        <a:rPr lang="en-US" altLang="zh-CN" sz="2000" dirty="0" smtClean="0">
                          <a:solidFill>
                            <a:srgbClr val="FF0000"/>
                          </a:solidFill>
                        </a:rPr>
                        <a:t>0</a:t>
                      </a:r>
                      <a:endParaRPr lang="en-US" altLang="zh-CN" sz="2000" b="0" dirty="0" smtClean="0">
                        <a:solidFill>
                          <a:srgbClr val="FF0000"/>
                        </a:solidFill>
                      </a:endParaRPr>
                    </a:p>
                  </p:txBody>
                </p:sp>
                <p:sp>
                  <p:nvSpPr>
                    <p:cNvPr id="43"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grpSp>
              <p:sp>
                <p:nvSpPr>
                  <p:cNvPr id="39" name="Line 51"/>
                  <p:cNvSpPr>
                    <a:spLocks noChangeShapeType="1"/>
                  </p:cNvSpPr>
                  <p:nvPr/>
                </p:nvSpPr>
                <p:spPr bwMode="auto">
                  <a:xfrm>
                    <a:off x="7549245" y="3542235"/>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 name="Oval 56"/>
                  <p:cNvSpPr>
                    <a:spLocks noChangeArrowheads="1"/>
                  </p:cNvSpPr>
                  <p:nvPr/>
                </p:nvSpPr>
                <p:spPr bwMode="auto">
                  <a:xfrm>
                    <a:off x="7720923" y="397668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37</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grpSp>
            <p:sp>
              <p:nvSpPr>
                <p:cNvPr id="37" name="Text Box 57"/>
                <p:cNvSpPr txBox="1">
                  <a:spLocks noChangeArrowheads="1"/>
                </p:cNvSpPr>
                <p:nvPr/>
              </p:nvSpPr>
              <p:spPr bwMode="auto">
                <a:xfrm>
                  <a:off x="9600594" y="5699871"/>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6</a:t>
                  </a:r>
                  <a:r>
                    <a:rPr lang="zh-CN" altLang="en-US" sz="2800" dirty="0" smtClean="0"/>
                    <a:t>）</a:t>
                  </a:r>
                  <a:endParaRPr lang="en-US" altLang="zh-CN" sz="2800" dirty="0"/>
                </a:p>
              </p:txBody>
            </p:sp>
          </p:grpSp>
          <p:grpSp>
            <p:nvGrpSpPr>
              <p:cNvPr id="44" name="组 43"/>
              <p:cNvGrpSpPr/>
              <p:nvPr/>
            </p:nvGrpSpPr>
            <p:grpSpPr>
              <a:xfrm>
                <a:off x="5939544" y="4722158"/>
                <a:ext cx="868686" cy="1036891"/>
                <a:chOff x="2398105" y="4622762"/>
                <a:chExt cx="868686" cy="1036891"/>
              </a:xfrm>
            </p:grpSpPr>
            <p:sp>
              <p:nvSpPr>
                <p:cNvPr id="45" name="Line 51"/>
                <p:cNvSpPr>
                  <a:spLocks noChangeShapeType="1"/>
                </p:cNvSpPr>
                <p:nvPr/>
              </p:nvSpPr>
              <p:spPr bwMode="auto">
                <a:xfrm>
                  <a:off x="2398105" y="4622762"/>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 name="Oval 56"/>
                <p:cNvSpPr>
                  <a:spLocks noChangeArrowheads="1"/>
                </p:cNvSpPr>
                <p:nvPr/>
              </p:nvSpPr>
              <p:spPr bwMode="auto">
                <a:xfrm>
                  <a:off x="2467528" y="4877290"/>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90</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grpSp>
        <p:sp>
          <p:nvSpPr>
            <p:cNvPr id="48" name="Line 51"/>
            <p:cNvSpPr>
              <a:spLocks noChangeShapeType="1"/>
            </p:cNvSpPr>
            <p:nvPr/>
          </p:nvSpPr>
          <p:spPr bwMode="auto">
            <a:xfrm flipV="1">
              <a:off x="6009011" y="5300866"/>
              <a:ext cx="334054" cy="519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9" name="Oval 56"/>
            <p:cNvSpPr>
              <a:spLocks noChangeArrowheads="1"/>
            </p:cNvSpPr>
            <p:nvPr/>
          </p:nvSpPr>
          <p:spPr bwMode="auto">
            <a:xfrm>
              <a:off x="5539084" y="5706009"/>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53</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7" name="任意形状 6"/>
          <p:cNvSpPr/>
          <p:nvPr/>
        </p:nvSpPr>
        <p:spPr bwMode="auto">
          <a:xfrm>
            <a:off x="5245100" y="3378200"/>
            <a:ext cx="2527300" cy="3238500"/>
          </a:xfrm>
          <a:custGeom>
            <a:avLst/>
            <a:gdLst>
              <a:gd name="connsiteX0" fmla="*/ 546100 w 2527300"/>
              <a:gd name="connsiteY0" fmla="*/ 12700 h 3238500"/>
              <a:gd name="connsiteX1" fmla="*/ 457200 w 2527300"/>
              <a:gd name="connsiteY1" fmla="*/ 38100 h 3238500"/>
              <a:gd name="connsiteX2" fmla="*/ 419100 w 2527300"/>
              <a:gd name="connsiteY2" fmla="*/ 63500 h 3238500"/>
              <a:gd name="connsiteX3" fmla="*/ 342900 w 2527300"/>
              <a:gd name="connsiteY3" fmla="*/ 88900 h 3238500"/>
              <a:gd name="connsiteX4" fmla="*/ 266700 w 2527300"/>
              <a:gd name="connsiteY4" fmla="*/ 152400 h 3238500"/>
              <a:gd name="connsiteX5" fmla="*/ 228600 w 2527300"/>
              <a:gd name="connsiteY5" fmla="*/ 177800 h 3238500"/>
              <a:gd name="connsiteX6" fmla="*/ 177800 w 2527300"/>
              <a:gd name="connsiteY6" fmla="*/ 254000 h 3238500"/>
              <a:gd name="connsiteX7" fmla="*/ 165100 w 2527300"/>
              <a:gd name="connsiteY7" fmla="*/ 292100 h 3238500"/>
              <a:gd name="connsiteX8" fmla="*/ 139700 w 2527300"/>
              <a:gd name="connsiteY8" fmla="*/ 330200 h 3238500"/>
              <a:gd name="connsiteX9" fmla="*/ 114300 w 2527300"/>
              <a:gd name="connsiteY9" fmla="*/ 406400 h 3238500"/>
              <a:gd name="connsiteX10" fmla="*/ 101600 w 2527300"/>
              <a:gd name="connsiteY10" fmla="*/ 444500 h 3238500"/>
              <a:gd name="connsiteX11" fmla="*/ 63500 w 2527300"/>
              <a:gd name="connsiteY11" fmla="*/ 673100 h 3238500"/>
              <a:gd name="connsiteX12" fmla="*/ 50800 w 2527300"/>
              <a:gd name="connsiteY12" fmla="*/ 749300 h 3238500"/>
              <a:gd name="connsiteX13" fmla="*/ 38100 w 2527300"/>
              <a:gd name="connsiteY13" fmla="*/ 812800 h 3238500"/>
              <a:gd name="connsiteX14" fmla="*/ 12700 w 2527300"/>
              <a:gd name="connsiteY14" fmla="*/ 1104900 h 3238500"/>
              <a:gd name="connsiteX15" fmla="*/ 0 w 2527300"/>
              <a:gd name="connsiteY15" fmla="*/ 1206500 h 3238500"/>
              <a:gd name="connsiteX16" fmla="*/ 12700 w 2527300"/>
              <a:gd name="connsiteY16" fmla="*/ 1587500 h 3238500"/>
              <a:gd name="connsiteX17" fmla="*/ 25400 w 2527300"/>
              <a:gd name="connsiteY17" fmla="*/ 1663700 h 3238500"/>
              <a:gd name="connsiteX18" fmla="*/ 12700 w 2527300"/>
              <a:gd name="connsiteY18" fmla="*/ 2400300 h 3238500"/>
              <a:gd name="connsiteX19" fmla="*/ 25400 w 2527300"/>
              <a:gd name="connsiteY19" fmla="*/ 2705100 h 3238500"/>
              <a:gd name="connsiteX20" fmla="*/ 38100 w 2527300"/>
              <a:gd name="connsiteY20" fmla="*/ 2743200 h 3238500"/>
              <a:gd name="connsiteX21" fmla="*/ 50800 w 2527300"/>
              <a:gd name="connsiteY21" fmla="*/ 2806700 h 3238500"/>
              <a:gd name="connsiteX22" fmla="*/ 88900 w 2527300"/>
              <a:gd name="connsiteY22" fmla="*/ 2984500 h 3238500"/>
              <a:gd name="connsiteX23" fmla="*/ 101600 w 2527300"/>
              <a:gd name="connsiteY23" fmla="*/ 3022600 h 3238500"/>
              <a:gd name="connsiteX24" fmla="*/ 177800 w 2527300"/>
              <a:gd name="connsiteY24" fmla="*/ 3086100 h 3238500"/>
              <a:gd name="connsiteX25" fmla="*/ 292100 w 2527300"/>
              <a:gd name="connsiteY25" fmla="*/ 3175000 h 3238500"/>
              <a:gd name="connsiteX26" fmla="*/ 342900 w 2527300"/>
              <a:gd name="connsiteY26" fmla="*/ 3187700 h 3238500"/>
              <a:gd name="connsiteX27" fmla="*/ 431800 w 2527300"/>
              <a:gd name="connsiteY27" fmla="*/ 3213100 h 3238500"/>
              <a:gd name="connsiteX28" fmla="*/ 622300 w 2527300"/>
              <a:gd name="connsiteY28" fmla="*/ 3238500 h 3238500"/>
              <a:gd name="connsiteX29" fmla="*/ 1104900 w 2527300"/>
              <a:gd name="connsiteY29" fmla="*/ 3225800 h 3238500"/>
              <a:gd name="connsiteX30" fmla="*/ 1168400 w 2527300"/>
              <a:gd name="connsiteY30" fmla="*/ 3213100 h 3238500"/>
              <a:gd name="connsiteX31" fmla="*/ 1244600 w 2527300"/>
              <a:gd name="connsiteY31" fmla="*/ 3200400 h 3238500"/>
              <a:gd name="connsiteX32" fmla="*/ 1295400 w 2527300"/>
              <a:gd name="connsiteY32" fmla="*/ 3187700 h 3238500"/>
              <a:gd name="connsiteX33" fmla="*/ 1384300 w 2527300"/>
              <a:gd name="connsiteY33" fmla="*/ 3175000 h 3238500"/>
              <a:gd name="connsiteX34" fmla="*/ 1498600 w 2527300"/>
              <a:gd name="connsiteY34" fmla="*/ 3136900 h 3238500"/>
              <a:gd name="connsiteX35" fmla="*/ 1536700 w 2527300"/>
              <a:gd name="connsiteY35" fmla="*/ 3124200 h 3238500"/>
              <a:gd name="connsiteX36" fmla="*/ 1625600 w 2527300"/>
              <a:gd name="connsiteY36" fmla="*/ 3060700 h 3238500"/>
              <a:gd name="connsiteX37" fmla="*/ 1701800 w 2527300"/>
              <a:gd name="connsiteY37" fmla="*/ 3009900 h 3238500"/>
              <a:gd name="connsiteX38" fmla="*/ 1778000 w 2527300"/>
              <a:gd name="connsiteY38" fmla="*/ 2959100 h 3238500"/>
              <a:gd name="connsiteX39" fmla="*/ 1816100 w 2527300"/>
              <a:gd name="connsiteY39" fmla="*/ 2933700 h 3238500"/>
              <a:gd name="connsiteX40" fmla="*/ 1854200 w 2527300"/>
              <a:gd name="connsiteY40" fmla="*/ 2921000 h 3238500"/>
              <a:gd name="connsiteX41" fmla="*/ 1930400 w 2527300"/>
              <a:gd name="connsiteY41" fmla="*/ 2870200 h 3238500"/>
              <a:gd name="connsiteX42" fmla="*/ 1968500 w 2527300"/>
              <a:gd name="connsiteY42" fmla="*/ 2844800 h 3238500"/>
              <a:gd name="connsiteX43" fmla="*/ 2032000 w 2527300"/>
              <a:gd name="connsiteY43" fmla="*/ 2781300 h 3238500"/>
              <a:gd name="connsiteX44" fmla="*/ 2108200 w 2527300"/>
              <a:gd name="connsiteY44" fmla="*/ 2692400 h 3238500"/>
              <a:gd name="connsiteX45" fmla="*/ 2146300 w 2527300"/>
              <a:gd name="connsiteY45" fmla="*/ 2654300 h 3238500"/>
              <a:gd name="connsiteX46" fmla="*/ 2197100 w 2527300"/>
              <a:gd name="connsiteY46" fmla="*/ 2578100 h 3238500"/>
              <a:gd name="connsiteX47" fmla="*/ 2222500 w 2527300"/>
              <a:gd name="connsiteY47" fmla="*/ 2540000 h 3238500"/>
              <a:gd name="connsiteX48" fmla="*/ 2247900 w 2527300"/>
              <a:gd name="connsiteY48" fmla="*/ 2489200 h 3238500"/>
              <a:gd name="connsiteX49" fmla="*/ 2298700 w 2527300"/>
              <a:gd name="connsiteY49" fmla="*/ 2400300 h 3238500"/>
              <a:gd name="connsiteX50" fmla="*/ 2324100 w 2527300"/>
              <a:gd name="connsiteY50" fmla="*/ 2336800 h 3238500"/>
              <a:gd name="connsiteX51" fmla="*/ 2362200 w 2527300"/>
              <a:gd name="connsiteY51" fmla="*/ 2235200 h 3238500"/>
              <a:gd name="connsiteX52" fmla="*/ 2387600 w 2527300"/>
              <a:gd name="connsiteY52" fmla="*/ 2197100 h 3238500"/>
              <a:gd name="connsiteX53" fmla="*/ 2413000 w 2527300"/>
              <a:gd name="connsiteY53" fmla="*/ 2120900 h 3238500"/>
              <a:gd name="connsiteX54" fmla="*/ 2425700 w 2527300"/>
              <a:gd name="connsiteY54" fmla="*/ 2070100 h 3238500"/>
              <a:gd name="connsiteX55" fmla="*/ 2489200 w 2527300"/>
              <a:gd name="connsiteY55" fmla="*/ 1955800 h 3238500"/>
              <a:gd name="connsiteX56" fmla="*/ 2501900 w 2527300"/>
              <a:gd name="connsiteY56" fmla="*/ 1905000 h 3238500"/>
              <a:gd name="connsiteX57" fmla="*/ 2527300 w 2527300"/>
              <a:gd name="connsiteY57" fmla="*/ 1790700 h 3238500"/>
              <a:gd name="connsiteX58" fmla="*/ 2514600 w 2527300"/>
              <a:gd name="connsiteY58" fmla="*/ 1498600 h 3238500"/>
              <a:gd name="connsiteX59" fmla="*/ 2489200 w 2527300"/>
              <a:gd name="connsiteY59" fmla="*/ 1422400 h 3238500"/>
              <a:gd name="connsiteX60" fmla="*/ 2463800 w 2527300"/>
              <a:gd name="connsiteY60" fmla="*/ 1346200 h 3238500"/>
              <a:gd name="connsiteX61" fmla="*/ 2451100 w 2527300"/>
              <a:gd name="connsiteY61" fmla="*/ 1308100 h 3238500"/>
              <a:gd name="connsiteX62" fmla="*/ 2425700 w 2527300"/>
              <a:gd name="connsiteY62" fmla="*/ 1270000 h 3238500"/>
              <a:gd name="connsiteX63" fmla="*/ 2387600 w 2527300"/>
              <a:gd name="connsiteY63" fmla="*/ 1181100 h 3238500"/>
              <a:gd name="connsiteX64" fmla="*/ 2336800 w 2527300"/>
              <a:gd name="connsiteY64" fmla="*/ 1104900 h 3238500"/>
              <a:gd name="connsiteX65" fmla="*/ 2273300 w 2527300"/>
              <a:gd name="connsiteY65" fmla="*/ 990600 h 3238500"/>
              <a:gd name="connsiteX66" fmla="*/ 2247900 w 2527300"/>
              <a:gd name="connsiteY66" fmla="*/ 952500 h 3238500"/>
              <a:gd name="connsiteX67" fmla="*/ 2222500 w 2527300"/>
              <a:gd name="connsiteY67" fmla="*/ 914400 h 3238500"/>
              <a:gd name="connsiteX68" fmla="*/ 2159000 w 2527300"/>
              <a:gd name="connsiteY68" fmla="*/ 838200 h 3238500"/>
              <a:gd name="connsiteX69" fmla="*/ 2120900 w 2527300"/>
              <a:gd name="connsiteY69" fmla="*/ 800100 h 3238500"/>
              <a:gd name="connsiteX70" fmla="*/ 2019300 w 2527300"/>
              <a:gd name="connsiteY70" fmla="*/ 685800 h 3238500"/>
              <a:gd name="connsiteX71" fmla="*/ 1968500 w 2527300"/>
              <a:gd name="connsiteY71" fmla="*/ 622300 h 3238500"/>
              <a:gd name="connsiteX72" fmla="*/ 1917700 w 2527300"/>
              <a:gd name="connsiteY72" fmla="*/ 546100 h 3238500"/>
              <a:gd name="connsiteX73" fmla="*/ 1892300 w 2527300"/>
              <a:gd name="connsiteY73" fmla="*/ 508000 h 3238500"/>
              <a:gd name="connsiteX74" fmla="*/ 1854200 w 2527300"/>
              <a:gd name="connsiteY74" fmla="*/ 469900 h 3238500"/>
              <a:gd name="connsiteX75" fmla="*/ 1828800 w 2527300"/>
              <a:gd name="connsiteY75" fmla="*/ 431800 h 3238500"/>
              <a:gd name="connsiteX76" fmla="*/ 1739900 w 2527300"/>
              <a:gd name="connsiteY76" fmla="*/ 381000 h 3238500"/>
              <a:gd name="connsiteX77" fmla="*/ 1663700 w 2527300"/>
              <a:gd name="connsiteY77" fmla="*/ 330200 h 3238500"/>
              <a:gd name="connsiteX78" fmla="*/ 1625600 w 2527300"/>
              <a:gd name="connsiteY78" fmla="*/ 317500 h 3238500"/>
              <a:gd name="connsiteX79" fmla="*/ 1549400 w 2527300"/>
              <a:gd name="connsiteY79" fmla="*/ 266700 h 3238500"/>
              <a:gd name="connsiteX80" fmla="*/ 1498600 w 2527300"/>
              <a:gd name="connsiteY80" fmla="*/ 228600 h 3238500"/>
              <a:gd name="connsiteX81" fmla="*/ 1460500 w 2527300"/>
              <a:gd name="connsiteY81" fmla="*/ 215900 h 3238500"/>
              <a:gd name="connsiteX82" fmla="*/ 1384300 w 2527300"/>
              <a:gd name="connsiteY82" fmla="*/ 152400 h 3238500"/>
              <a:gd name="connsiteX83" fmla="*/ 1346200 w 2527300"/>
              <a:gd name="connsiteY83" fmla="*/ 139700 h 3238500"/>
              <a:gd name="connsiteX84" fmla="*/ 1308100 w 2527300"/>
              <a:gd name="connsiteY84" fmla="*/ 114300 h 3238500"/>
              <a:gd name="connsiteX85" fmla="*/ 1231900 w 2527300"/>
              <a:gd name="connsiteY85" fmla="*/ 88900 h 3238500"/>
              <a:gd name="connsiteX86" fmla="*/ 1193800 w 2527300"/>
              <a:gd name="connsiteY86" fmla="*/ 76200 h 3238500"/>
              <a:gd name="connsiteX87" fmla="*/ 1155700 w 2527300"/>
              <a:gd name="connsiteY87" fmla="*/ 50800 h 3238500"/>
              <a:gd name="connsiteX88" fmla="*/ 1054100 w 2527300"/>
              <a:gd name="connsiteY88" fmla="*/ 25400 h 3238500"/>
              <a:gd name="connsiteX89" fmla="*/ 1016000 w 2527300"/>
              <a:gd name="connsiteY89" fmla="*/ 12700 h 3238500"/>
              <a:gd name="connsiteX90" fmla="*/ 901700 w 2527300"/>
              <a:gd name="connsiteY90" fmla="*/ 0 h 3238500"/>
              <a:gd name="connsiteX91" fmla="*/ 469900 w 2527300"/>
              <a:gd name="connsiteY91" fmla="*/ 12700 h 32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527300" h="3238500">
                <a:moveTo>
                  <a:pt x="546100" y="12700"/>
                </a:moveTo>
                <a:cubicBezTo>
                  <a:pt x="529824" y="16769"/>
                  <a:pt x="475420" y="28990"/>
                  <a:pt x="457200" y="38100"/>
                </a:cubicBezTo>
                <a:cubicBezTo>
                  <a:pt x="443548" y="44926"/>
                  <a:pt x="433048" y="57301"/>
                  <a:pt x="419100" y="63500"/>
                </a:cubicBezTo>
                <a:cubicBezTo>
                  <a:pt x="394634" y="74374"/>
                  <a:pt x="365177" y="74048"/>
                  <a:pt x="342900" y="88900"/>
                </a:cubicBezTo>
                <a:cubicBezTo>
                  <a:pt x="248305" y="151963"/>
                  <a:pt x="364486" y="70912"/>
                  <a:pt x="266700" y="152400"/>
                </a:cubicBezTo>
                <a:cubicBezTo>
                  <a:pt x="254974" y="162171"/>
                  <a:pt x="241300" y="169333"/>
                  <a:pt x="228600" y="177800"/>
                </a:cubicBezTo>
                <a:cubicBezTo>
                  <a:pt x="198403" y="268392"/>
                  <a:pt x="241221" y="158868"/>
                  <a:pt x="177800" y="254000"/>
                </a:cubicBezTo>
                <a:cubicBezTo>
                  <a:pt x="170374" y="265139"/>
                  <a:pt x="171087" y="280126"/>
                  <a:pt x="165100" y="292100"/>
                </a:cubicBezTo>
                <a:cubicBezTo>
                  <a:pt x="158274" y="305752"/>
                  <a:pt x="145899" y="316252"/>
                  <a:pt x="139700" y="330200"/>
                </a:cubicBezTo>
                <a:cubicBezTo>
                  <a:pt x="128826" y="354666"/>
                  <a:pt x="122767" y="381000"/>
                  <a:pt x="114300" y="406400"/>
                </a:cubicBezTo>
                <a:cubicBezTo>
                  <a:pt x="110067" y="419100"/>
                  <a:pt x="104225" y="431373"/>
                  <a:pt x="101600" y="444500"/>
                </a:cubicBezTo>
                <a:cubicBezTo>
                  <a:pt x="58088" y="662062"/>
                  <a:pt x="90582" y="483525"/>
                  <a:pt x="63500" y="673100"/>
                </a:cubicBezTo>
                <a:cubicBezTo>
                  <a:pt x="59858" y="698592"/>
                  <a:pt x="55406" y="723965"/>
                  <a:pt x="50800" y="749300"/>
                </a:cubicBezTo>
                <a:cubicBezTo>
                  <a:pt x="46939" y="770538"/>
                  <a:pt x="41153" y="791431"/>
                  <a:pt x="38100" y="812800"/>
                </a:cubicBezTo>
                <a:cubicBezTo>
                  <a:pt x="21002" y="932483"/>
                  <a:pt x="24777" y="972052"/>
                  <a:pt x="12700" y="1104900"/>
                </a:cubicBezTo>
                <a:cubicBezTo>
                  <a:pt x="9610" y="1138890"/>
                  <a:pt x="4233" y="1172633"/>
                  <a:pt x="0" y="1206500"/>
                </a:cubicBezTo>
                <a:cubicBezTo>
                  <a:pt x="4233" y="1333500"/>
                  <a:pt x="5651" y="1460625"/>
                  <a:pt x="12700" y="1587500"/>
                </a:cubicBezTo>
                <a:cubicBezTo>
                  <a:pt x="14128" y="1613211"/>
                  <a:pt x="25400" y="1637950"/>
                  <a:pt x="25400" y="1663700"/>
                </a:cubicBezTo>
                <a:cubicBezTo>
                  <a:pt x="25400" y="1909270"/>
                  <a:pt x="16933" y="2154767"/>
                  <a:pt x="12700" y="2400300"/>
                </a:cubicBezTo>
                <a:cubicBezTo>
                  <a:pt x="16933" y="2501900"/>
                  <a:pt x="17888" y="2603690"/>
                  <a:pt x="25400" y="2705100"/>
                </a:cubicBezTo>
                <a:cubicBezTo>
                  <a:pt x="26389" y="2718450"/>
                  <a:pt x="34853" y="2730213"/>
                  <a:pt x="38100" y="2743200"/>
                </a:cubicBezTo>
                <a:cubicBezTo>
                  <a:pt x="43335" y="2764141"/>
                  <a:pt x="47518" y="2785365"/>
                  <a:pt x="50800" y="2806700"/>
                </a:cubicBezTo>
                <a:cubicBezTo>
                  <a:pt x="73687" y="2955465"/>
                  <a:pt x="47321" y="2859763"/>
                  <a:pt x="88900" y="2984500"/>
                </a:cubicBezTo>
                <a:cubicBezTo>
                  <a:pt x="93133" y="2997200"/>
                  <a:pt x="92134" y="3013134"/>
                  <a:pt x="101600" y="3022600"/>
                </a:cubicBezTo>
                <a:cubicBezTo>
                  <a:pt x="212910" y="3133910"/>
                  <a:pt x="71712" y="2997693"/>
                  <a:pt x="177800" y="3086100"/>
                </a:cubicBezTo>
                <a:cubicBezTo>
                  <a:pt x="216236" y="3118130"/>
                  <a:pt x="237074" y="3161244"/>
                  <a:pt x="292100" y="3175000"/>
                </a:cubicBezTo>
                <a:cubicBezTo>
                  <a:pt x="309033" y="3179233"/>
                  <a:pt x="326117" y="3182905"/>
                  <a:pt x="342900" y="3187700"/>
                </a:cubicBezTo>
                <a:cubicBezTo>
                  <a:pt x="379086" y="3198039"/>
                  <a:pt x="392098" y="3207428"/>
                  <a:pt x="431800" y="3213100"/>
                </a:cubicBezTo>
                <a:cubicBezTo>
                  <a:pt x="691638" y="3250220"/>
                  <a:pt x="460581" y="3206156"/>
                  <a:pt x="622300" y="3238500"/>
                </a:cubicBezTo>
                <a:cubicBezTo>
                  <a:pt x="783167" y="3234267"/>
                  <a:pt x="944151" y="3233277"/>
                  <a:pt x="1104900" y="3225800"/>
                </a:cubicBezTo>
                <a:cubicBezTo>
                  <a:pt x="1126463" y="3224797"/>
                  <a:pt x="1147162" y="3216961"/>
                  <a:pt x="1168400" y="3213100"/>
                </a:cubicBezTo>
                <a:cubicBezTo>
                  <a:pt x="1193735" y="3208494"/>
                  <a:pt x="1219350" y="3205450"/>
                  <a:pt x="1244600" y="3200400"/>
                </a:cubicBezTo>
                <a:cubicBezTo>
                  <a:pt x="1261716" y="3196977"/>
                  <a:pt x="1278227" y="3190822"/>
                  <a:pt x="1295400" y="3187700"/>
                </a:cubicBezTo>
                <a:cubicBezTo>
                  <a:pt x="1324851" y="3182345"/>
                  <a:pt x="1354667" y="3179233"/>
                  <a:pt x="1384300" y="3175000"/>
                </a:cubicBezTo>
                <a:lnTo>
                  <a:pt x="1498600" y="3136900"/>
                </a:lnTo>
                <a:cubicBezTo>
                  <a:pt x="1511300" y="3132667"/>
                  <a:pt x="1525561" y="3131626"/>
                  <a:pt x="1536700" y="3124200"/>
                </a:cubicBezTo>
                <a:cubicBezTo>
                  <a:pt x="1660568" y="3041621"/>
                  <a:pt x="1468073" y="3170969"/>
                  <a:pt x="1625600" y="3060700"/>
                </a:cubicBezTo>
                <a:cubicBezTo>
                  <a:pt x="1650609" y="3043194"/>
                  <a:pt x="1676400" y="3026833"/>
                  <a:pt x="1701800" y="3009900"/>
                </a:cubicBezTo>
                <a:lnTo>
                  <a:pt x="1778000" y="2959100"/>
                </a:lnTo>
                <a:cubicBezTo>
                  <a:pt x="1790700" y="2950633"/>
                  <a:pt x="1801620" y="2938527"/>
                  <a:pt x="1816100" y="2933700"/>
                </a:cubicBezTo>
                <a:cubicBezTo>
                  <a:pt x="1828800" y="2929467"/>
                  <a:pt x="1842498" y="2927501"/>
                  <a:pt x="1854200" y="2921000"/>
                </a:cubicBezTo>
                <a:cubicBezTo>
                  <a:pt x="1880885" y="2906175"/>
                  <a:pt x="1905000" y="2887133"/>
                  <a:pt x="1930400" y="2870200"/>
                </a:cubicBezTo>
                <a:lnTo>
                  <a:pt x="1968500" y="2844800"/>
                </a:lnTo>
                <a:cubicBezTo>
                  <a:pt x="2015067" y="2774950"/>
                  <a:pt x="1968500" y="2834217"/>
                  <a:pt x="2032000" y="2781300"/>
                </a:cubicBezTo>
                <a:cubicBezTo>
                  <a:pt x="2079270" y="2741908"/>
                  <a:pt x="2066156" y="2741452"/>
                  <a:pt x="2108200" y="2692400"/>
                </a:cubicBezTo>
                <a:cubicBezTo>
                  <a:pt x="2119889" y="2678763"/>
                  <a:pt x="2135273" y="2668477"/>
                  <a:pt x="2146300" y="2654300"/>
                </a:cubicBezTo>
                <a:cubicBezTo>
                  <a:pt x="2165042" y="2630203"/>
                  <a:pt x="2180167" y="2603500"/>
                  <a:pt x="2197100" y="2578100"/>
                </a:cubicBezTo>
                <a:cubicBezTo>
                  <a:pt x="2205567" y="2565400"/>
                  <a:pt x="2215674" y="2553652"/>
                  <a:pt x="2222500" y="2540000"/>
                </a:cubicBezTo>
                <a:cubicBezTo>
                  <a:pt x="2230967" y="2523067"/>
                  <a:pt x="2238507" y="2505638"/>
                  <a:pt x="2247900" y="2489200"/>
                </a:cubicBezTo>
                <a:cubicBezTo>
                  <a:pt x="2288762" y="2417692"/>
                  <a:pt x="2260322" y="2486651"/>
                  <a:pt x="2298700" y="2400300"/>
                </a:cubicBezTo>
                <a:cubicBezTo>
                  <a:pt x="2307959" y="2379468"/>
                  <a:pt x="2316095" y="2358146"/>
                  <a:pt x="2324100" y="2336800"/>
                </a:cubicBezTo>
                <a:cubicBezTo>
                  <a:pt x="2340587" y="2292833"/>
                  <a:pt x="2337655" y="2284290"/>
                  <a:pt x="2362200" y="2235200"/>
                </a:cubicBezTo>
                <a:cubicBezTo>
                  <a:pt x="2369026" y="2221548"/>
                  <a:pt x="2381401" y="2211048"/>
                  <a:pt x="2387600" y="2197100"/>
                </a:cubicBezTo>
                <a:cubicBezTo>
                  <a:pt x="2398474" y="2172634"/>
                  <a:pt x="2406506" y="2146875"/>
                  <a:pt x="2413000" y="2120900"/>
                </a:cubicBezTo>
                <a:cubicBezTo>
                  <a:pt x="2417233" y="2103967"/>
                  <a:pt x="2418611" y="2086050"/>
                  <a:pt x="2425700" y="2070100"/>
                </a:cubicBezTo>
                <a:cubicBezTo>
                  <a:pt x="2464500" y="1982801"/>
                  <a:pt x="2459695" y="2034481"/>
                  <a:pt x="2489200" y="1955800"/>
                </a:cubicBezTo>
                <a:cubicBezTo>
                  <a:pt x="2495329" y="1939457"/>
                  <a:pt x="2498114" y="1922039"/>
                  <a:pt x="2501900" y="1905000"/>
                </a:cubicBezTo>
                <a:cubicBezTo>
                  <a:pt x="2534146" y="1759892"/>
                  <a:pt x="2496327" y="1914590"/>
                  <a:pt x="2527300" y="1790700"/>
                </a:cubicBezTo>
                <a:cubicBezTo>
                  <a:pt x="2523067" y="1693333"/>
                  <a:pt x="2524628" y="1595541"/>
                  <a:pt x="2514600" y="1498600"/>
                </a:cubicBezTo>
                <a:cubicBezTo>
                  <a:pt x="2511845" y="1471968"/>
                  <a:pt x="2497667" y="1447800"/>
                  <a:pt x="2489200" y="1422400"/>
                </a:cubicBezTo>
                <a:lnTo>
                  <a:pt x="2463800" y="1346200"/>
                </a:lnTo>
                <a:cubicBezTo>
                  <a:pt x="2459567" y="1333500"/>
                  <a:pt x="2458526" y="1319239"/>
                  <a:pt x="2451100" y="1308100"/>
                </a:cubicBezTo>
                <a:cubicBezTo>
                  <a:pt x="2442633" y="1295400"/>
                  <a:pt x="2432526" y="1283652"/>
                  <a:pt x="2425700" y="1270000"/>
                </a:cubicBezTo>
                <a:cubicBezTo>
                  <a:pt x="2373146" y="1164893"/>
                  <a:pt x="2466882" y="1313236"/>
                  <a:pt x="2387600" y="1181100"/>
                </a:cubicBezTo>
                <a:cubicBezTo>
                  <a:pt x="2371894" y="1154923"/>
                  <a:pt x="2346453" y="1133860"/>
                  <a:pt x="2336800" y="1104900"/>
                </a:cubicBezTo>
                <a:cubicBezTo>
                  <a:pt x="2314447" y="1037840"/>
                  <a:pt x="2331526" y="1077939"/>
                  <a:pt x="2273300" y="990600"/>
                </a:cubicBezTo>
                <a:lnTo>
                  <a:pt x="2247900" y="952500"/>
                </a:lnTo>
                <a:cubicBezTo>
                  <a:pt x="2239433" y="939800"/>
                  <a:pt x="2233293" y="925193"/>
                  <a:pt x="2222500" y="914400"/>
                </a:cubicBezTo>
                <a:cubicBezTo>
                  <a:pt x="2111190" y="803090"/>
                  <a:pt x="2247407" y="944288"/>
                  <a:pt x="2159000" y="838200"/>
                </a:cubicBezTo>
                <a:cubicBezTo>
                  <a:pt x="2147502" y="824402"/>
                  <a:pt x="2131927" y="814277"/>
                  <a:pt x="2120900" y="800100"/>
                </a:cubicBezTo>
                <a:cubicBezTo>
                  <a:pt x="2033342" y="687526"/>
                  <a:pt x="2111867" y="755226"/>
                  <a:pt x="2019300" y="685800"/>
                </a:cubicBezTo>
                <a:cubicBezTo>
                  <a:pt x="1990700" y="600000"/>
                  <a:pt x="2030364" y="693002"/>
                  <a:pt x="1968500" y="622300"/>
                </a:cubicBezTo>
                <a:cubicBezTo>
                  <a:pt x="1948398" y="599326"/>
                  <a:pt x="1934633" y="571500"/>
                  <a:pt x="1917700" y="546100"/>
                </a:cubicBezTo>
                <a:cubicBezTo>
                  <a:pt x="1909233" y="533400"/>
                  <a:pt x="1903093" y="518793"/>
                  <a:pt x="1892300" y="508000"/>
                </a:cubicBezTo>
                <a:cubicBezTo>
                  <a:pt x="1879600" y="495300"/>
                  <a:pt x="1865698" y="483698"/>
                  <a:pt x="1854200" y="469900"/>
                </a:cubicBezTo>
                <a:cubicBezTo>
                  <a:pt x="1844429" y="458174"/>
                  <a:pt x="1839593" y="442593"/>
                  <a:pt x="1828800" y="431800"/>
                </a:cubicBezTo>
                <a:cubicBezTo>
                  <a:pt x="1806834" y="409834"/>
                  <a:pt x="1764802" y="395941"/>
                  <a:pt x="1739900" y="381000"/>
                </a:cubicBezTo>
                <a:cubicBezTo>
                  <a:pt x="1713723" y="365294"/>
                  <a:pt x="1692660" y="339853"/>
                  <a:pt x="1663700" y="330200"/>
                </a:cubicBezTo>
                <a:cubicBezTo>
                  <a:pt x="1651000" y="325967"/>
                  <a:pt x="1637302" y="324001"/>
                  <a:pt x="1625600" y="317500"/>
                </a:cubicBezTo>
                <a:cubicBezTo>
                  <a:pt x="1598915" y="302675"/>
                  <a:pt x="1573822" y="285016"/>
                  <a:pt x="1549400" y="266700"/>
                </a:cubicBezTo>
                <a:cubicBezTo>
                  <a:pt x="1532467" y="254000"/>
                  <a:pt x="1516978" y="239102"/>
                  <a:pt x="1498600" y="228600"/>
                </a:cubicBezTo>
                <a:cubicBezTo>
                  <a:pt x="1486977" y="221958"/>
                  <a:pt x="1473200" y="220133"/>
                  <a:pt x="1460500" y="215900"/>
                </a:cubicBezTo>
                <a:cubicBezTo>
                  <a:pt x="1432413" y="187813"/>
                  <a:pt x="1419663" y="170081"/>
                  <a:pt x="1384300" y="152400"/>
                </a:cubicBezTo>
                <a:cubicBezTo>
                  <a:pt x="1372326" y="146413"/>
                  <a:pt x="1358174" y="145687"/>
                  <a:pt x="1346200" y="139700"/>
                </a:cubicBezTo>
                <a:cubicBezTo>
                  <a:pt x="1332548" y="132874"/>
                  <a:pt x="1322048" y="120499"/>
                  <a:pt x="1308100" y="114300"/>
                </a:cubicBezTo>
                <a:cubicBezTo>
                  <a:pt x="1283634" y="103426"/>
                  <a:pt x="1257300" y="97367"/>
                  <a:pt x="1231900" y="88900"/>
                </a:cubicBezTo>
                <a:cubicBezTo>
                  <a:pt x="1219200" y="84667"/>
                  <a:pt x="1204939" y="83626"/>
                  <a:pt x="1193800" y="76200"/>
                </a:cubicBezTo>
                <a:cubicBezTo>
                  <a:pt x="1181100" y="67733"/>
                  <a:pt x="1170045" y="56016"/>
                  <a:pt x="1155700" y="50800"/>
                </a:cubicBezTo>
                <a:cubicBezTo>
                  <a:pt x="1122893" y="38870"/>
                  <a:pt x="1087218" y="36439"/>
                  <a:pt x="1054100" y="25400"/>
                </a:cubicBezTo>
                <a:cubicBezTo>
                  <a:pt x="1041400" y="21167"/>
                  <a:pt x="1029205" y="14901"/>
                  <a:pt x="1016000" y="12700"/>
                </a:cubicBezTo>
                <a:cubicBezTo>
                  <a:pt x="978187" y="6398"/>
                  <a:pt x="939800" y="4233"/>
                  <a:pt x="901700" y="0"/>
                </a:cubicBezTo>
                <a:cubicBezTo>
                  <a:pt x="486837" y="12964"/>
                  <a:pt x="630833" y="12700"/>
                  <a:pt x="469900" y="12700"/>
                </a:cubicBezTo>
              </a:path>
            </a:pathLst>
          </a:cu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63" name="组 62"/>
          <p:cNvGrpSpPr/>
          <p:nvPr/>
        </p:nvGrpSpPr>
        <p:grpSpPr>
          <a:xfrm>
            <a:off x="7834938" y="2412339"/>
            <a:ext cx="1485713" cy="1843417"/>
            <a:chOff x="3422580" y="2906218"/>
            <a:chExt cx="1485713" cy="1843417"/>
          </a:xfrm>
        </p:grpSpPr>
        <p:sp>
          <p:nvSpPr>
            <p:cNvPr id="66" name="Line 51"/>
            <p:cNvSpPr>
              <a:spLocks noChangeShapeType="1"/>
            </p:cNvSpPr>
            <p:nvPr/>
          </p:nvSpPr>
          <p:spPr bwMode="auto">
            <a:xfrm flipV="1">
              <a:off x="3892507" y="3563797"/>
              <a:ext cx="334054" cy="519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7" name="Oval 56"/>
            <p:cNvSpPr>
              <a:spLocks noChangeArrowheads="1"/>
            </p:cNvSpPr>
            <p:nvPr/>
          </p:nvSpPr>
          <p:spPr bwMode="auto">
            <a:xfrm>
              <a:off x="3422580" y="396727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13</a:t>
              </a:r>
              <a:r>
                <a:rPr lang="en-US" altLang="zh-CN" sz="2000" dirty="0"/>
                <a:t> </a:t>
              </a:r>
              <a:r>
                <a:rPr lang="en-US" altLang="zh-CN" sz="2000" dirty="0" smtClean="0">
                  <a:solidFill>
                    <a:srgbClr val="FF0000"/>
                  </a:solidFill>
                </a:rPr>
                <a:t>0</a:t>
              </a:r>
              <a:endParaRPr lang="en-US" altLang="zh-CN" sz="2000" b="0" dirty="0" smtClean="0">
                <a:solidFill>
                  <a:srgbClr val="FF0000"/>
                </a:solidFill>
              </a:endParaRPr>
            </a:p>
          </p:txBody>
        </p:sp>
        <p:sp>
          <p:nvSpPr>
            <p:cNvPr id="92"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grpSp>
      <p:sp>
        <p:nvSpPr>
          <p:cNvPr id="64" name="Line 51"/>
          <p:cNvSpPr>
            <a:spLocks noChangeShapeType="1"/>
          </p:cNvSpPr>
          <p:nvPr/>
        </p:nvSpPr>
        <p:spPr bwMode="auto">
          <a:xfrm>
            <a:off x="9241513" y="3048356"/>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5" name="Oval 56"/>
          <p:cNvSpPr>
            <a:spLocks noChangeArrowheads="1"/>
          </p:cNvSpPr>
          <p:nvPr/>
        </p:nvSpPr>
        <p:spPr bwMode="auto">
          <a:xfrm>
            <a:off x="9413191" y="3482810"/>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37</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sp>
        <p:nvSpPr>
          <p:cNvPr id="62" name="Text Box 57"/>
          <p:cNvSpPr txBox="1">
            <a:spLocks noChangeArrowheads="1"/>
          </p:cNvSpPr>
          <p:nvPr/>
        </p:nvSpPr>
        <p:spPr bwMode="auto">
          <a:xfrm>
            <a:off x="8435912" y="5783123"/>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7</a:t>
            </a:r>
            <a:r>
              <a:rPr lang="zh-CN" altLang="en-US" sz="2800" dirty="0" smtClean="0"/>
              <a:t>）</a:t>
            </a:r>
            <a:endParaRPr lang="en-US" altLang="zh-CN" sz="2800" dirty="0"/>
          </a:p>
        </p:txBody>
      </p:sp>
      <p:sp>
        <p:nvSpPr>
          <p:cNvPr id="59" name="Line 51"/>
          <p:cNvSpPr>
            <a:spLocks noChangeShapeType="1"/>
          </p:cNvSpPr>
          <p:nvPr/>
        </p:nvSpPr>
        <p:spPr bwMode="auto">
          <a:xfrm>
            <a:off x="9949789" y="4255756"/>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0" name="Oval 56"/>
          <p:cNvSpPr>
            <a:spLocks noChangeArrowheads="1"/>
          </p:cNvSpPr>
          <p:nvPr/>
        </p:nvSpPr>
        <p:spPr bwMode="auto">
          <a:xfrm>
            <a:off x="9969942" y="4506018"/>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53</a:t>
            </a:r>
            <a:r>
              <a:rPr lang="en-US" altLang="zh-CN" sz="2400" dirty="0" smtClean="0">
                <a:solidFill>
                  <a:srgbClr val="FF0000"/>
                </a:solidFill>
              </a:rPr>
              <a:t>-</a:t>
            </a:r>
            <a:r>
              <a:rPr lang="en-US" altLang="zh-CN" sz="2000" dirty="0" smtClean="0">
                <a:solidFill>
                  <a:srgbClr val="FF0000"/>
                </a:solidFill>
              </a:rPr>
              <a:t>1</a:t>
            </a:r>
            <a:endParaRPr lang="en-US" altLang="zh-CN" sz="2000" b="0" dirty="0" smtClean="0">
              <a:solidFill>
                <a:srgbClr val="FF0000"/>
              </a:solidFill>
            </a:endParaRPr>
          </a:p>
        </p:txBody>
      </p:sp>
      <p:sp>
        <p:nvSpPr>
          <p:cNvPr id="55" name="Line 51"/>
          <p:cNvSpPr>
            <a:spLocks noChangeShapeType="1"/>
          </p:cNvSpPr>
          <p:nvPr/>
        </p:nvSpPr>
        <p:spPr bwMode="auto">
          <a:xfrm flipH="1" flipV="1">
            <a:off x="10573447" y="5241497"/>
            <a:ext cx="309815" cy="5416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56" name="Oval 56"/>
          <p:cNvSpPr>
            <a:spLocks noChangeArrowheads="1"/>
          </p:cNvSpPr>
          <p:nvPr/>
        </p:nvSpPr>
        <p:spPr bwMode="auto">
          <a:xfrm>
            <a:off x="10573447" y="5684318"/>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90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93" name="Line 51"/>
          <p:cNvSpPr>
            <a:spLocks noChangeShapeType="1"/>
          </p:cNvSpPr>
          <p:nvPr/>
        </p:nvSpPr>
        <p:spPr bwMode="auto">
          <a:xfrm flipV="1">
            <a:off x="9826180" y="5251027"/>
            <a:ext cx="334054" cy="519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4" name="Oval 56"/>
          <p:cNvSpPr>
            <a:spLocks noChangeArrowheads="1"/>
          </p:cNvSpPr>
          <p:nvPr/>
        </p:nvSpPr>
        <p:spPr bwMode="auto">
          <a:xfrm>
            <a:off x="9439570" y="5741024"/>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37</a:t>
            </a:r>
            <a:r>
              <a:rPr lang="en-US" altLang="zh-CN" sz="2000" dirty="0" smtClean="0"/>
              <a:t> </a:t>
            </a:r>
            <a:r>
              <a:rPr lang="en-US" altLang="zh-CN" sz="2000" dirty="0">
                <a:solidFill>
                  <a:srgbClr val="FF0000"/>
                </a:solidFill>
              </a:rPr>
              <a:t>0</a:t>
            </a:r>
            <a:endParaRPr lang="en-US" altLang="zh-CN" sz="2000" b="0" dirty="0" smtClean="0">
              <a:solidFill>
                <a:srgbClr val="FF0000"/>
              </a:solidFill>
            </a:endParaRPr>
          </a:p>
        </p:txBody>
      </p:sp>
    </p:spTree>
    <p:extLst>
      <p:ext uri="{BB962C8B-B14F-4D97-AF65-F5344CB8AC3E}">
        <p14:creationId xmlns:p14="http://schemas.microsoft.com/office/powerpoint/2010/main" val="1079713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2.29167E-6 -4.81481E-6 L -0.02344 0.31112 " pathEditMode="relative" rAng="0" ptsTypes="AA">
                                      <p:cBhvr>
                                        <p:cTn id="32" dur="2000" fill="hold"/>
                                        <p:tgtEl>
                                          <p:spTgt spid="65"/>
                                        </p:tgtEl>
                                        <p:attrNameLst>
                                          <p:attrName>ppt_x</p:attrName>
                                          <p:attrName>ppt_y</p:attrName>
                                        </p:attrNameLst>
                                      </p:cBhvr>
                                      <p:rCtr x="-1172" y="15556"/>
                                    </p:animMotion>
                                  </p:childTnLst>
                                </p:cTn>
                              </p:par>
                            </p:childTnLst>
                          </p:cTn>
                        </p:par>
                        <p:par>
                          <p:cTn id="33" fill="hold">
                            <p:stCondLst>
                              <p:cond delay="2000"/>
                            </p:stCondLst>
                            <p:childTnLst>
                              <p:par>
                                <p:cTn id="34" presetID="1" presetClass="exit" presetSubtype="0" fill="hold" grpId="1" nodeType="afterEffect">
                                  <p:stCondLst>
                                    <p:cond delay="0"/>
                                  </p:stCondLst>
                                  <p:childTnLst>
                                    <p:set>
                                      <p:cBhvr>
                                        <p:cTn id="35" dur="1" fill="hold">
                                          <p:stCondLst>
                                            <p:cond delay="0"/>
                                          </p:stCondLst>
                                        </p:cTn>
                                        <p:tgtEl>
                                          <p:spTgt spid="5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04909 -0.13982 " pathEditMode="relative" ptsTypes="AA">
                                      <p:cBhvr>
                                        <p:cTn id="43" dur="2000" fill="hold"/>
                                        <p:tgtEl>
                                          <p:spTgt spid="60"/>
                                        </p:tgtEl>
                                        <p:attrNameLst>
                                          <p:attrName>ppt_x</p:attrName>
                                          <p:attrName>ppt_y</p:attrName>
                                        </p:attrNameLst>
                                      </p:cBhvr>
                                    </p:animMotion>
                                  </p:childTnLst>
                                </p:cTn>
                              </p:par>
                              <p:par>
                                <p:cTn id="44" presetID="0" presetClass="path" presetSubtype="0" accel="50000" decel="50000" fill="hold" grpId="1" nodeType="withEffect">
                                  <p:stCondLst>
                                    <p:cond delay="0"/>
                                  </p:stCondLst>
                                  <p:childTnLst>
                                    <p:animMotion origin="layout" path="M 2.08333E-6 0.01297 L -0.05287 -0.15764 " pathEditMode="relative" rAng="0" ptsTypes="AA">
                                      <p:cBhvr>
                                        <p:cTn id="45" dur="2000" fill="hold"/>
                                        <p:tgtEl>
                                          <p:spTgt spid="55"/>
                                        </p:tgtEl>
                                        <p:attrNameLst>
                                          <p:attrName>ppt_x</p:attrName>
                                          <p:attrName>ppt_y</p:attrName>
                                        </p:attrNameLst>
                                      </p:cBhvr>
                                      <p:rCtr x="-2643" y="-8542"/>
                                    </p:animMotion>
                                  </p:childTnLst>
                                </p:cTn>
                              </p:par>
                              <p:par>
                                <p:cTn id="46" presetID="0" presetClass="path" presetSubtype="0" accel="50000" decel="50000" fill="hold" grpId="1" nodeType="withEffect">
                                  <p:stCondLst>
                                    <p:cond delay="0"/>
                                  </p:stCondLst>
                                  <p:childTnLst>
                                    <p:animMotion origin="layout" path="M 0 0 L -0.0582 -0.16319 " pathEditMode="relative" ptsTypes="AA">
                                      <p:cBhvr>
                                        <p:cTn id="47" dur="2000" fill="hold"/>
                                        <p:tgtEl>
                                          <p:spTgt spid="56"/>
                                        </p:tgtEl>
                                        <p:attrNameLst>
                                          <p:attrName>ppt_x</p:attrName>
                                          <p:attrName>ppt_y</p:attrName>
                                        </p:attrNameLst>
                                      </p:cBhvr>
                                    </p:animMotion>
                                  </p:childTnLst>
                                </p:cTn>
                              </p:par>
                              <p:par>
                                <p:cTn id="48" presetID="0" presetClass="path" presetSubtype="0" accel="50000" decel="50000" fill="hold" grpId="1" nodeType="withEffect">
                                  <p:stCondLst>
                                    <p:cond delay="0"/>
                                  </p:stCondLst>
                                  <p:childTnLst>
                                    <p:animMotion origin="layout" path="M 0 0 L -0.05326 -0.1625 " pathEditMode="relative" ptsTypes="AA">
                                      <p:cBhvr>
                                        <p:cTn id="49" dur="2000" fill="hold"/>
                                        <p:tgtEl>
                                          <p:spTgt spid="93"/>
                                        </p:tgtEl>
                                        <p:attrNameLst>
                                          <p:attrName>ppt_x</p:attrName>
                                          <p:attrName>ppt_y</p:attrName>
                                        </p:attrNameLst>
                                      </p:cBhvr>
                                    </p:animMotion>
                                  </p:childTnLst>
                                </p:cTn>
                              </p:par>
                              <p:par>
                                <p:cTn id="50" presetID="1" presetClass="exit" presetSubtype="0" fill="hold" grpId="2" nodeType="withEffect">
                                  <p:stCondLst>
                                    <p:cond delay="0"/>
                                  </p:stCondLst>
                                  <p:childTnLst>
                                    <p:set>
                                      <p:cBhvr>
                                        <p:cTn id="51" dur="1" fill="hold">
                                          <p:stCondLst>
                                            <p:cond delay="0"/>
                                          </p:stCondLst>
                                        </p:cTn>
                                        <p:tgtEl>
                                          <p:spTgt spid="65"/>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94"/>
                                        </p:tgtEl>
                                        <p:attrNameLst>
                                          <p:attrName>style.visibility</p:attrName>
                                        </p:attrNameLst>
                                      </p:cBhvr>
                                      <p:to>
                                        <p:strVal val="visible"/>
                                      </p:to>
                                    </p:set>
                                  </p:childTnLst>
                                </p:cTn>
                              </p:par>
                              <p:par>
                                <p:cTn id="54" presetID="0" presetClass="path" presetSubtype="0" accel="50000" decel="50000" fill="hold" grpId="1" nodeType="withEffect">
                                  <p:stCondLst>
                                    <p:cond delay="0"/>
                                  </p:stCondLst>
                                  <p:childTnLst>
                                    <p:animMotion origin="layout" path="M -1.25E-6 -1.48148E-6 L -0.05898 -0.15116 " pathEditMode="relative" rAng="0" ptsTypes="AA">
                                      <p:cBhvr>
                                        <p:cTn id="55" dur="2000" fill="hold"/>
                                        <p:tgtEl>
                                          <p:spTgt spid="94"/>
                                        </p:tgtEl>
                                        <p:attrNameLst>
                                          <p:attrName>ppt_x</p:attrName>
                                          <p:attrName>ppt_y</p:attrName>
                                        </p:attrNameLst>
                                      </p:cBhvr>
                                      <p:rCtr x="-2956" y="-7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5" grpId="0" animBg="1"/>
      <p:bldP spid="65" grpId="1" animBg="1"/>
      <p:bldP spid="65" grpId="2" animBg="1"/>
      <p:bldP spid="62" grpId="0"/>
      <p:bldP spid="59" grpId="0" animBg="1"/>
      <p:bldP spid="59" grpId="1" animBg="1"/>
      <p:bldP spid="60" grpId="0" animBg="1"/>
      <p:bldP spid="60" grpId="1" animBg="1"/>
      <p:bldP spid="55" grpId="0" animBg="1"/>
      <p:bldP spid="55" grpId="1" animBg="1"/>
      <p:bldP spid="56" grpId="0" animBg="1"/>
      <p:bldP spid="56" grpId="1" animBg="1"/>
      <p:bldP spid="93" grpId="0" animBg="1"/>
      <p:bldP spid="93" grpId="1" animBg="1"/>
      <p:bldP spid="94" grpId="0" animBg="1"/>
      <p:bldP spid="94"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1032161" y="1142856"/>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关键字值如下，试构造其对应的平衡二叉树。</a:t>
            </a:r>
            <a:br>
              <a:rPr lang="zh-CN" altLang="en-US" sz="3200" kern="0" dirty="0" smtClean="0">
                <a:solidFill>
                  <a:schemeClr val="tx1"/>
                </a:solidFill>
                <a:latin typeface="SimSun" charset="-122"/>
                <a:ea typeface="SimSun" charset="-122"/>
                <a:cs typeface="SimSun" charset="-122"/>
              </a:rPr>
            </a:br>
            <a:r>
              <a:rPr lang="en-US" altLang="zh-CN" kern="0" dirty="0" smtClean="0">
                <a:solidFill>
                  <a:srgbClr val="FF0000"/>
                </a:solidFill>
              </a:rPr>
              <a:t>13</a:t>
            </a:r>
            <a:r>
              <a:rPr lang="zh-CN" altLang="en-US" kern="0" dirty="0" smtClean="0">
                <a:solidFill>
                  <a:srgbClr val="FF0000"/>
                </a:solidFill>
              </a:rPr>
              <a:t>，</a:t>
            </a:r>
            <a:r>
              <a:rPr lang="en-US" altLang="zh-CN" kern="0" dirty="0" smtClean="0">
                <a:solidFill>
                  <a:srgbClr val="FF0000"/>
                </a:solidFill>
              </a:rPr>
              <a:t>24</a:t>
            </a:r>
            <a:r>
              <a:rPr lang="zh-CN" altLang="en-US" kern="0" dirty="0" smtClean="0">
                <a:solidFill>
                  <a:srgbClr val="FF0000"/>
                </a:solidFill>
              </a:rPr>
              <a:t>，</a:t>
            </a:r>
            <a:r>
              <a:rPr lang="en-US" altLang="zh-CN" kern="0" dirty="0" smtClean="0">
                <a:solidFill>
                  <a:srgbClr val="FF0000"/>
                </a:solidFill>
              </a:rPr>
              <a:t>37</a:t>
            </a:r>
            <a:r>
              <a:rPr lang="zh-CN" altLang="en-US" kern="0" dirty="0" smtClean="0">
                <a:solidFill>
                  <a:srgbClr val="FF0000"/>
                </a:solidFill>
              </a:rPr>
              <a:t>，</a:t>
            </a:r>
            <a:r>
              <a:rPr lang="en-US" altLang="zh-CN" kern="0" dirty="0" smtClean="0">
                <a:solidFill>
                  <a:srgbClr val="FF0000"/>
                </a:solidFill>
              </a:rPr>
              <a:t>90</a:t>
            </a:r>
            <a:r>
              <a:rPr lang="zh-CN" altLang="en-US" kern="0" dirty="0" smtClean="0">
                <a:solidFill>
                  <a:srgbClr val="FF0000"/>
                </a:solidFill>
              </a:rPr>
              <a:t>，</a:t>
            </a:r>
            <a:r>
              <a:rPr lang="en-US" altLang="zh-CN" kern="0" dirty="0" smtClean="0">
                <a:solidFill>
                  <a:srgbClr val="FF0000"/>
                </a:solidFill>
              </a:rPr>
              <a:t>53</a:t>
            </a:r>
            <a:endParaRPr lang="en-US" altLang="zh-CN" kern="0" dirty="0">
              <a:solidFill>
                <a:srgbClr val="FF0000"/>
              </a:solidFill>
            </a:endParaRPr>
          </a:p>
        </p:txBody>
      </p:sp>
      <p:grpSp>
        <p:nvGrpSpPr>
          <p:cNvPr id="6" name="组 5"/>
          <p:cNvGrpSpPr/>
          <p:nvPr/>
        </p:nvGrpSpPr>
        <p:grpSpPr>
          <a:xfrm>
            <a:off x="3415723" y="2673018"/>
            <a:ext cx="2985364" cy="3818563"/>
            <a:chOff x="3938993" y="2488435"/>
            <a:chExt cx="2985364" cy="3818563"/>
          </a:xfrm>
        </p:grpSpPr>
        <p:grpSp>
          <p:nvGrpSpPr>
            <p:cNvPr id="5" name="组 4"/>
            <p:cNvGrpSpPr/>
            <p:nvPr/>
          </p:nvGrpSpPr>
          <p:grpSpPr>
            <a:xfrm>
              <a:off x="3938993" y="2488435"/>
              <a:ext cx="2985364" cy="3818563"/>
              <a:chOff x="3824693" y="2878741"/>
              <a:chExt cx="2985364" cy="3818563"/>
            </a:xfrm>
          </p:grpSpPr>
          <p:grpSp>
            <p:nvGrpSpPr>
              <p:cNvPr id="35" name="组 34"/>
              <p:cNvGrpSpPr/>
              <p:nvPr/>
            </p:nvGrpSpPr>
            <p:grpSpPr>
              <a:xfrm>
                <a:off x="3824693" y="2878741"/>
                <a:ext cx="2377516" cy="3818563"/>
                <a:chOff x="9200963" y="2405183"/>
                <a:chExt cx="2377516" cy="3818563"/>
              </a:xfrm>
            </p:grpSpPr>
            <p:grpSp>
              <p:nvGrpSpPr>
                <p:cNvPr id="36" name="组 35"/>
                <p:cNvGrpSpPr/>
                <p:nvPr/>
              </p:nvGrpSpPr>
              <p:grpSpPr>
                <a:xfrm>
                  <a:off x="9200963" y="2405183"/>
                  <a:ext cx="2377516" cy="1852834"/>
                  <a:chOff x="6142670" y="2906218"/>
                  <a:chExt cx="2377516" cy="1852834"/>
                </a:xfrm>
              </p:grpSpPr>
              <p:grpSp>
                <p:nvGrpSpPr>
                  <p:cNvPr id="38" name="组 37"/>
                  <p:cNvGrpSpPr/>
                  <p:nvPr/>
                </p:nvGrpSpPr>
                <p:grpSpPr>
                  <a:xfrm>
                    <a:off x="6142670" y="2906218"/>
                    <a:ext cx="1485713" cy="1843417"/>
                    <a:chOff x="3422580" y="2906218"/>
                    <a:chExt cx="1485713" cy="1843417"/>
                  </a:xfrm>
                </p:grpSpPr>
                <p:sp>
                  <p:nvSpPr>
                    <p:cNvPr id="41" name="Line 51"/>
                    <p:cNvSpPr>
                      <a:spLocks noChangeShapeType="1"/>
                    </p:cNvSpPr>
                    <p:nvPr/>
                  </p:nvSpPr>
                  <p:spPr bwMode="auto">
                    <a:xfrm flipV="1">
                      <a:off x="3892507" y="3563797"/>
                      <a:ext cx="334054" cy="519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2" name="Oval 56"/>
                    <p:cNvSpPr>
                      <a:spLocks noChangeArrowheads="1"/>
                    </p:cNvSpPr>
                    <p:nvPr/>
                  </p:nvSpPr>
                  <p:spPr bwMode="auto">
                    <a:xfrm>
                      <a:off x="3422580" y="396727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13</a:t>
                      </a:r>
                      <a:r>
                        <a:rPr lang="en-US" altLang="zh-CN" sz="2000" dirty="0"/>
                        <a:t> </a:t>
                      </a:r>
                      <a:r>
                        <a:rPr lang="en-US" altLang="zh-CN" sz="2000" dirty="0" smtClean="0">
                          <a:solidFill>
                            <a:srgbClr val="FF0000"/>
                          </a:solidFill>
                        </a:rPr>
                        <a:t>0</a:t>
                      </a:r>
                      <a:endParaRPr lang="en-US" altLang="zh-CN" sz="2000" b="0" dirty="0" smtClean="0">
                        <a:solidFill>
                          <a:srgbClr val="FF0000"/>
                        </a:solidFill>
                      </a:endParaRPr>
                    </a:p>
                  </p:txBody>
                </p:sp>
                <p:sp>
                  <p:nvSpPr>
                    <p:cNvPr id="43"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39" name="Line 51"/>
                  <p:cNvSpPr>
                    <a:spLocks noChangeShapeType="1"/>
                  </p:cNvSpPr>
                  <p:nvPr/>
                </p:nvSpPr>
                <p:spPr bwMode="auto">
                  <a:xfrm>
                    <a:off x="7549245" y="3542235"/>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 name="Oval 56"/>
                  <p:cNvSpPr>
                    <a:spLocks noChangeArrowheads="1"/>
                  </p:cNvSpPr>
                  <p:nvPr/>
                </p:nvSpPr>
                <p:spPr bwMode="auto">
                  <a:xfrm>
                    <a:off x="7720923" y="397668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53</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37" name="Text Box 57"/>
                <p:cNvSpPr txBox="1">
                  <a:spLocks noChangeArrowheads="1"/>
                </p:cNvSpPr>
                <p:nvPr/>
              </p:nvSpPr>
              <p:spPr bwMode="auto">
                <a:xfrm>
                  <a:off x="9600594" y="5699871"/>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8</a:t>
                  </a:r>
                  <a:r>
                    <a:rPr lang="zh-CN" altLang="en-US" sz="2800" dirty="0" smtClean="0"/>
                    <a:t>）</a:t>
                  </a:r>
                  <a:endParaRPr lang="en-US" altLang="zh-CN" sz="2800" dirty="0"/>
                </a:p>
              </p:txBody>
            </p:sp>
          </p:grpSp>
          <p:grpSp>
            <p:nvGrpSpPr>
              <p:cNvPr id="44" name="组 43"/>
              <p:cNvGrpSpPr/>
              <p:nvPr/>
            </p:nvGrpSpPr>
            <p:grpSpPr>
              <a:xfrm>
                <a:off x="6010794" y="4695571"/>
                <a:ext cx="799263" cy="1149122"/>
                <a:chOff x="2469355" y="4596175"/>
                <a:chExt cx="799263" cy="1149122"/>
              </a:xfrm>
            </p:grpSpPr>
            <p:sp>
              <p:nvSpPr>
                <p:cNvPr id="45" name="Line 51"/>
                <p:cNvSpPr>
                  <a:spLocks noChangeShapeType="1"/>
                </p:cNvSpPr>
                <p:nvPr/>
              </p:nvSpPr>
              <p:spPr bwMode="auto">
                <a:xfrm>
                  <a:off x="2469355" y="4596175"/>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 name="Oval 56"/>
                <p:cNvSpPr>
                  <a:spLocks noChangeArrowheads="1"/>
                </p:cNvSpPr>
                <p:nvPr/>
              </p:nvSpPr>
              <p:spPr bwMode="auto">
                <a:xfrm>
                  <a:off x="2469355" y="4962934"/>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smtClean="0"/>
                    <a:t>90</a:t>
                  </a:r>
                  <a:r>
                    <a:rPr lang="en-US" altLang="zh-CN" sz="2000" smtClean="0"/>
                    <a:t> </a:t>
                  </a:r>
                  <a:r>
                    <a:rPr lang="en-US" altLang="zh-CN" sz="2000" smtClean="0">
                      <a:solidFill>
                        <a:srgbClr val="FF0000"/>
                      </a:solidFill>
                    </a:rPr>
                    <a:t>0</a:t>
                  </a:r>
                  <a:endParaRPr lang="en-US" altLang="zh-CN" sz="2000" b="0" dirty="0" smtClean="0">
                    <a:solidFill>
                      <a:srgbClr val="FF0000"/>
                    </a:solidFill>
                  </a:endParaRPr>
                </a:p>
              </p:txBody>
            </p:sp>
          </p:grpSp>
        </p:grpSp>
        <p:sp>
          <p:nvSpPr>
            <p:cNvPr id="48" name="Line 51"/>
            <p:cNvSpPr>
              <a:spLocks noChangeShapeType="1"/>
            </p:cNvSpPr>
            <p:nvPr/>
          </p:nvSpPr>
          <p:spPr bwMode="auto">
            <a:xfrm flipV="1">
              <a:off x="5296511" y="4239103"/>
              <a:ext cx="334054" cy="519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9" name="Oval 56"/>
            <p:cNvSpPr>
              <a:spLocks noChangeArrowheads="1"/>
            </p:cNvSpPr>
            <p:nvPr/>
          </p:nvSpPr>
          <p:spPr bwMode="auto">
            <a:xfrm>
              <a:off x="4945936" y="4686345"/>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37</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Tree>
    <p:extLst>
      <p:ext uri="{BB962C8B-B14F-4D97-AF65-F5344CB8AC3E}">
        <p14:creationId xmlns:p14="http://schemas.microsoft.com/office/powerpoint/2010/main" val="2015751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994061" y="889517"/>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kern="0" dirty="0" smtClean="0">
                <a:solidFill>
                  <a:schemeClr val="tx1"/>
                </a:solidFill>
                <a:latin typeface="SimSun" charset="-122"/>
                <a:ea typeface="SimSun" charset="-122"/>
                <a:cs typeface="SimSun" charset="-122"/>
              </a:rPr>
              <a:t>构造平衡二叉树的</a:t>
            </a:r>
            <a:r>
              <a:rPr lang="en-US" altLang="zh-CN" sz="2800" kern="0" dirty="0" smtClean="0">
                <a:solidFill>
                  <a:schemeClr val="tx1"/>
                </a:solidFill>
                <a:latin typeface="SimSun" charset="-122"/>
                <a:ea typeface="SimSun" charset="-122"/>
                <a:cs typeface="SimSun" charset="-122"/>
              </a:rPr>
              <a:t>4</a:t>
            </a:r>
            <a:r>
              <a:rPr lang="zh-CN" altLang="en-US" sz="2800" kern="0" dirty="0" smtClean="0">
                <a:solidFill>
                  <a:schemeClr val="tx1"/>
                </a:solidFill>
                <a:latin typeface="SimSun" charset="-122"/>
                <a:ea typeface="SimSun" charset="-122"/>
                <a:cs typeface="SimSun" charset="-122"/>
              </a:rPr>
              <a:t>种调整方法</a:t>
            </a:r>
            <a:br>
              <a:rPr lang="zh-CN" altLang="en-US" sz="2800" kern="0" dirty="0" smtClean="0">
                <a:solidFill>
                  <a:schemeClr val="tx1"/>
                </a:solidFill>
                <a:latin typeface="SimSun" charset="-122"/>
                <a:ea typeface="SimSun" charset="-122"/>
                <a:cs typeface="SimSun" charset="-122"/>
              </a:rPr>
            </a:br>
            <a:endParaRPr lang="en-US" altLang="zh-CN" sz="3200" kern="0" dirty="0">
              <a:solidFill>
                <a:srgbClr val="FF0000"/>
              </a:solidFill>
              <a:latin typeface="SimSun" charset="-122"/>
              <a:ea typeface="SimSun" charset="-122"/>
              <a:cs typeface="SimSun" charset="-122"/>
            </a:endParaRPr>
          </a:p>
        </p:txBody>
      </p:sp>
      <p:sp>
        <p:nvSpPr>
          <p:cNvPr id="33" name="Text Box 52"/>
          <p:cNvSpPr txBox="1">
            <a:spLocks noChangeArrowheads="1"/>
          </p:cNvSpPr>
          <p:nvPr/>
        </p:nvSpPr>
        <p:spPr bwMode="auto">
          <a:xfrm>
            <a:off x="1984348" y="305362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Clr>
                <a:schemeClr val="tx2"/>
              </a:buClr>
              <a:buSzPct val="75000"/>
              <a:buFont typeface="Wingdings" charset="2"/>
              <a:buNone/>
            </a:pPr>
            <a:r>
              <a:rPr lang="en-US" altLang="zh-CN" b="1">
                <a:latin typeface="Arial Narrow" charset="0"/>
              </a:rPr>
              <a:t>h</a:t>
            </a:r>
          </a:p>
        </p:txBody>
      </p:sp>
      <p:sp>
        <p:nvSpPr>
          <p:cNvPr id="34" name="Text Box 3"/>
          <p:cNvSpPr txBox="1">
            <a:spLocks noChangeArrowheads="1"/>
          </p:cNvSpPr>
          <p:nvPr/>
        </p:nvSpPr>
        <p:spPr bwMode="auto">
          <a:xfrm>
            <a:off x="2424481" y="3415932"/>
            <a:ext cx="457200" cy="46672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sp>
        <p:nvSpPr>
          <p:cNvPr id="47" name="AutoShape 36"/>
          <p:cNvSpPr>
            <a:spLocks noChangeArrowheads="1"/>
          </p:cNvSpPr>
          <p:nvPr/>
        </p:nvSpPr>
        <p:spPr bwMode="auto">
          <a:xfrm>
            <a:off x="5134681" y="2430552"/>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a:latin typeface="Arial Narrow" charset="0"/>
              </a:rPr>
              <a:t>右单旋</a:t>
            </a:r>
          </a:p>
        </p:txBody>
      </p:sp>
      <p:sp>
        <p:nvSpPr>
          <p:cNvPr id="2" name="矩形 1"/>
          <p:cNvSpPr/>
          <p:nvPr/>
        </p:nvSpPr>
        <p:spPr>
          <a:xfrm>
            <a:off x="462225" y="2497135"/>
            <a:ext cx="1569660" cy="461665"/>
          </a:xfrm>
          <a:prstGeom prst="rect">
            <a:avLst/>
          </a:prstGeom>
        </p:spPr>
        <p:txBody>
          <a:bodyPr wrap="none">
            <a:spAutoFit/>
          </a:bodyPr>
          <a:lstStyle/>
          <a:p>
            <a:r>
              <a:rPr lang="zh-CN" altLang="en-US" sz="2400" b="1" kern="0" dirty="0">
                <a:solidFill>
                  <a:srgbClr val="FF0000"/>
                </a:solidFill>
                <a:latin typeface="SimSun" charset="-122"/>
                <a:ea typeface="SimSun" charset="-122"/>
                <a:cs typeface="SimSun" charset="-122"/>
              </a:rPr>
              <a:t>（</a:t>
            </a:r>
            <a:r>
              <a:rPr lang="en-US" altLang="zh-CN" sz="2400" b="1" kern="0" dirty="0">
                <a:solidFill>
                  <a:srgbClr val="FF0000"/>
                </a:solidFill>
                <a:latin typeface="SimSun" charset="-122"/>
                <a:ea typeface="SimSun" charset="-122"/>
                <a:cs typeface="SimSun" charset="-122"/>
              </a:rPr>
              <a:t>1</a:t>
            </a:r>
            <a:r>
              <a:rPr lang="zh-CN" altLang="en-US" sz="2400" b="1" kern="0" dirty="0">
                <a:solidFill>
                  <a:srgbClr val="FF0000"/>
                </a:solidFill>
                <a:latin typeface="SimSun" charset="-122"/>
                <a:ea typeface="SimSun" charset="-122"/>
                <a:cs typeface="SimSun" charset="-122"/>
              </a:rPr>
              <a:t>）</a:t>
            </a:r>
            <a:r>
              <a:rPr lang="en-US" altLang="zh-CN" sz="2400" b="1" kern="0" dirty="0">
                <a:solidFill>
                  <a:srgbClr val="FF0000"/>
                </a:solidFill>
                <a:latin typeface="SimSun" charset="-122"/>
                <a:ea typeface="SimSun" charset="-122"/>
                <a:cs typeface="SimSun" charset="-122"/>
              </a:rPr>
              <a:t>LL</a:t>
            </a:r>
            <a:r>
              <a:rPr lang="zh-CN" altLang="en-US" sz="2400" b="1" kern="0" dirty="0">
                <a:solidFill>
                  <a:srgbClr val="FF0000"/>
                </a:solidFill>
                <a:latin typeface="SimSun" charset="-122"/>
                <a:ea typeface="SimSun" charset="-122"/>
                <a:cs typeface="SimSun" charset="-122"/>
              </a:rPr>
              <a:t>型</a:t>
            </a:r>
            <a:endParaRPr lang="en-US" altLang="zh-CN" sz="2400" b="1" kern="0" dirty="0">
              <a:solidFill>
                <a:srgbClr val="FF0000"/>
              </a:solidFill>
              <a:latin typeface="SimSun" charset="-122"/>
              <a:ea typeface="SimSun" charset="-122"/>
              <a:cs typeface="SimSun" charset="-122"/>
            </a:endParaRPr>
          </a:p>
        </p:txBody>
      </p:sp>
      <p:grpSp>
        <p:nvGrpSpPr>
          <p:cNvPr id="14" name="组 13"/>
          <p:cNvGrpSpPr/>
          <p:nvPr/>
        </p:nvGrpSpPr>
        <p:grpSpPr>
          <a:xfrm>
            <a:off x="428671" y="3726315"/>
            <a:ext cx="2183045" cy="2262056"/>
            <a:chOff x="315884" y="4318000"/>
            <a:chExt cx="2183045" cy="2262056"/>
          </a:xfrm>
        </p:grpSpPr>
        <p:grpSp>
          <p:nvGrpSpPr>
            <p:cNvPr id="13" name="组 12"/>
            <p:cNvGrpSpPr/>
            <p:nvPr/>
          </p:nvGrpSpPr>
          <p:grpSpPr>
            <a:xfrm>
              <a:off x="315884" y="4318000"/>
              <a:ext cx="2183045" cy="2262056"/>
              <a:chOff x="315884" y="4318000"/>
              <a:chExt cx="2183045" cy="2262056"/>
            </a:xfrm>
          </p:grpSpPr>
          <p:sp>
            <p:nvSpPr>
              <p:cNvPr id="3" name="椭圆 2"/>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6" name="椭圆 85"/>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7" name="椭圆 86"/>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8" name="椭圆 87"/>
              <p:cNvSpPr/>
              <p:nvPr/>
            </p:nvSpPr>
            <p:spPr bwMode="auto">
              <a:xfrm>
                <a:off x="31588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9" name="椭圆 88"/>
              <p:cNvSpPr/>
              <p:nvPr/>
            </p:nvSpPr>
            <p:spPr bwMode="auto">
              <a:xfrm>
                <a:off x="134819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8" name="直线连接符 7"/>
              <p:cNvCxnSpPr>
                <a:stCxn id="3" idx="3"/>
                <a:endCxn id="86" idx="0"/>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0" name="直线连接符 89"/>
              <p:cNvCxnSpPr>
                <a:stCxn id="3"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1" name="直线连接符 90"/>
              <p:cNvCxnSpPr>
                <a:stCxn id="92" idx="3"/>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2" name="直线连接符 91"/>
            <p:cNvCxnSpPr>
              <a:stCxn id="92" idx="5"/>
            </p:cNvCxnSpPr>
            <p:nvPr/>
          </p:nvCxnSpPr>
          <p:spPr bwMode="auto">
            <a:xfrm>
              <a:off x="1363635" y="567802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5" name="组 14"/>
          <p:cNvGrpSpPr/>
          <p:nvPr/>
        </p:nvGrpSpPr>
        <p:grpSpPr>
          <a:xfrm>
            <a:off x="3887684" y="3588912"/>
            <a:ext cx="2734875" cy="3008334"/>
            <a:chOff x="2391999" y="3793954"/>
            <a:chExt cx="2734875" cy="3008334"/>
          </a:xfrm>
        </p:grpSpPr>
        <p:grpSp>
          <p:nvGrpSpPr>
            <p:cNvPr id="93" name="组 92"/>
            <p:cNvGrpSpPr/>
            <p:nvPr/>
          </p:nvGrpSpPr>
          <p:grpSpPr>
            <a:xfrm>
              <a:off x="2943829" y="3793954"/>
              <a:ext cx="2183045" cy="2262056"/>
              <a:chOff x="315884" y="4318000"/>
              <a:chExt cx="2183045" cy="2262056"/>
            </a:xfrm>
          </p:grpSpPr>
          <p:grpSp>
            <p:nvGrpSpPr>
              <p:cNvPr id="94" name="组 93"/>
              <p:cNvGrpSpPr/>
              <p:nvPr/>
            </p:nvGrpSpPr>
            <p:grpSpPr>
              <a:xfrm>
                <a:off x="315884" y="4318000"/>
                <a:ext cx="2183045" cy="2262056"/>
                <a:chOff x="315884" y="4318000"/>
                <a:chExt cx="2183045" cy="2262056"/>
              </a:xfrm>
            </p:grpSpPr>
            <p:sp>
              <p:nvSpPr>
                <p:cNvPr id="96" name="椭圆 95"/>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2</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7" name="椭圆 96"/>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8" name="椭圆 97"/>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9" name="椭圆 98"/>
                <p:cNvSpPr/>
                <p:nvPr/>
              </p:nvSpPr>
              <p:spPr bwMode="auto">
                <a:xfrm>
                  <a:off x="31588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00" name="椭圆 99"/>
                <p:cNvSpPr/>
                <p:nvPr/>
              </p:nvSpPr>
              <p:spPr bwMode="auto">
                <a:xfrm>
                  <a:off x="134819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1" name="直线连接符 100"/>
                <p:cNvCxnSpPr>
                  <a:stCxn id="94" idx="3"/>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2" name="直线连接符 101"/>
                <p:cNvCxnSpPr>
                  <a:stCxn id="94"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3" name="直线连接符 102"/>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5" name="直线连接符 94"/>
              <p:cNvCxnSpPr/>
              <p:nvPr/>
            </p:nvCxnSpPr>
            <p:spPr bwMode="auto">
              <a:xfrm>
                <a:off x="1363635" y="567802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4" name="椭圆 103"/>
            <p:cNvSpPr/>
            <p:nvPr/>
          </p:nvSpPr>
          <p:spPr bwMode="auto">
            <a:xfrm>
              <a:off x="2391999" y="615458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20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5" name="直线连接符 104"/>
            <p:cNvCxnSpPr/>
            <p:nvPr/>
          </p:nvCxnSpPr>
          <p:spPr bwMode="auto">
            <a:xfrm flipH="1">
              <a:off x="2665454" y="590025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6" name="AutoShape 36"/>
          <p:cNvSpPr>
            <a:spLocks noChangeArrowheads="1"/>
          </p:cNvSpPr>
          <p:nvPr/>
        </p:nvSpPr>
        <p:spPr bwMode="auto">
          <a:xfrm>
            <a:off x="2641697" y="4588977"/>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插入</a:t>
            </a:r>
            <a:r>
              <a:rPr lang="en-US" altLang="zh-CN" b="1" dirty="0" smtClean="0">
                <a:latin typeface="Arial Narrow" charset="0"/>
              </a:rPr>
              <a:t>20</a:t>
            </a:r>
            <a:endParaRPr lang="zh-CN" altLang="en-US" b="1" dirty="0">
              <a:latin typeface="Arial Narrow" charset="0"/>
            </a:endParaRPr>
          </a:p>
        </p:txBody>
      </p:sp>
      <p:grpSp>
        <p:nvGrpSpPr>
          <p:cNvPr id="107" name="组 106"/>
          <p:cNvGrpSpPr/>
          <p:nvPr/>
        </p:nvGrpSpPr>
        <p:grpSpPr>
          <a:xfrm>
            <a:off x="7728311" y="3969145"/>
            <a:ext cx="2839793" cy="2201156"/>
            <a:chOff x="2391999" y="4601132"/>
            <a:chExt cx="2839793" cy="2201156"/>
          </a:xfrm>
        </p:grpSpPr>
        <p:grpSp>
          <p:nvGrpSpPr>
            <p:cNvPr id="108" name="组 107"/>
            <p:cNvGrpSpPr/>
            <p:nvPr/>
          </p:nvGrpSpPr>
          <p:grpSpPr>
            <a:xfrm>
              <a:off x="2943829" y="4601132"/>
              <a:ext cx="2287963" cy="2171995"/>
              <a:chOff x="315884" y="5125178"/>
              <a:chExt cx="2287963" cy="2171995"/>
            </a:xfrm>
          </p:grpSpPr>
          <p:grpSp>
            <p:nvGrpSpPr>
              <p:cNvPr id="111" name="组 110"/>
              <p:cNvGrpSpPr/>
              <p:nvPr/>
            </p:nvGrpSpPr>
            <p:grpSpPr>
              <a:xfrm>
                <a:off x="315884" y="5125178"/>
                <a:ext cx="2287963" cy="2171995"/>
                <a:chOff x="315884" y="5125178"/>
                <a:chExt cx="2287963" cy="2171995"/>
              </a:xfrm>
            </p:grpSpPr>
            <p:sp>
              <p:nvSpPr>
                <p:cNvPr id="113" name="椭圆 112"/>
                <p:cNvSpPr/>
                <p:nvPr/>
              </p:nvSpPr>
              <p:spPr bwMode="auto">
                <a:xfrm>
                  <a:off x="887846" y="6649473"/>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4" name="椭圆 113"/>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5" name="椭圆 114"/>
                <p:cNvSpPr/>
                <p:nvPr/>
              </p:nvSpPr>
              <p:spPr bwMode="auto">
                <a:xfrm>
                  <a:off x="2031885" y="6553072"/>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6" name="椭圆 115"/>
                <p:cNvSpPr/>
                <p:nvPr/>
              </p:nvSpPr>
              <p:spPr bwMode="auto">
                <a:xfrm>
                  <a:off x="31588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7" name="椭圆 116"/>
                <p:cNvSpPr/>
                <p:nvPr/>
              </p:nvSpPr>
              <p:spPr bwMode="auto">
                <a:xfrm>
                  <a:off x="134819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8" name="直线连接符 117"/>
                <p:cNvCxnSpPr/>
                <p:nvPr/>
              </p:nvCxnSpPr>
              <p:spPr bwMode="auto">
                <a:xfrm flipH="1">
                  <a:off x="1107401" y="6395142"/>
                  <a:ext cx="313993" cy="36445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9" name="直线连接符 118"/>
                <p:cNvCxnSpPr/>
                <p:nvPr/>
              </p:nvCxnSpPr>
              <p:spPr bwMode="auto">
                <a:xfrm>
                  <a:off x="1920156" y="6369706"/>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0" name="直线连接符 119"/>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112" name="直线连接符 111"/>
              <p:cNvCxnSpPr/>
              <p:nvPr/>
            </p:nvCxnSpPr>
            <p:spPr bwMode="auto">
              <a:xfrm>
                <a:off x="1363635" y="567802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9" name="椭圆 108"/>
            <p:cNvSpPr/>
            <p:nvPr/>
          </p:nvSpPr>
          <p:spPr bwMode="auto">
            <a:xfrm>
              <a:off x="2391999" y="615458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20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0" name="直线连接符 109"/>
            <p:cNvCxnSpPr/>
            <p:nvPr/>
          </p:nvCxnSpPr>
          <p:spPr bwMode="auto">
            <a:xfrm flipH="1">
              <a:off x="2665454" y="590025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21" name="AutoShape 36"/>
          <p:cNvSpPr>
            <a:spLocks noChangeArrowheads="1"/>
          </p:cNvSpPr>
          <p:nvPr/>
        </p:nvSpPr>
        <p:spPr bwMode="auto">
          <a:xfrm>
            <a:off x="6393146" y="4917121"/>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右单旋</a:t>
            </a:r>
            <a:endParaRPr lang="zh-CN" altLang="en-US" b="1" dirty="0">
              <a:latin typeface="Arial Narrow" charset="0"/>
            </a:endParaRPr>
          </a:p>
        </p:txBody>
      </p:sp>
      <p:grpSp>
        <p:nvGrpSpPr>
          <p:cNvPr id="72" name="Group 40"/>
          <p:cNvGrpSpPr>
            <a:grpSpLocks/>
          </p:cNvGrpSpPr>
          <p:nvPr/>
        </p:nvGrpSpPr>
        <p:grpSpPr bwMode="auto">
          <a:xfrm>
            <a:off x="2272081" y="1502859"/>
            <a:ext cx="2133600" cy="1968050"/>
            <a:chOff x="1248" y="288"/>
            <a:chExt cx="1344" cy="1440"/>
          </a:xfrm>
        </p:grpSpPr>
        <p:grpSp>
          <p:nvGrpSpPr>
            <p:cNvPr id="73" name="Group 41"/>
            <p:cNvGrpSpPr>
              <a:grpSpLocks/>
            </p:cNvGrpSpPr>
            <p:nvPr/>
          </p:nvGrpSpPr>
          <p:grpSpPr bwMode="auto">
            <a:xfrm>
              <a:off x="1344" y="288"/>
              <a:ext cx="1248" cy="1390"/>
              <a:chOff x="432" y="528"/>
              <a:chExt cx="1248" cy="1390"/>
            </a:xfrm>
          </p:grpSpPr>
          <p:sp>
            <p:nvSpPr>
              <p:cNvPr id="75" name="Oval 42"/>
              <p:cNvSpPr>
                <a:spLocks noChangeArrowheads="1"/>
              </p:cNvSpPr>
              <p:nvPr/>
            </p:nvSpPr>
            <p:spPr bwMode="auto">
              <a:xfrm>
                <a:off x="960" y="52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76" name="Oval 43"/>
              <p:cNvSpPr>
                <a:spLocks noChangeArrowheads="1"/>
              </p:cNvSpPr>
              <p:nvPr/>
            </p:nvSpPr>
            <p:spPr bwMode="auto">
              <a:xfrm>
                <a:off x="672" y="91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77" name="Text Box 44"/>
              <p:cNvSpPr txBox="1">
                <a:spLocks noChangeArrowheads="1"/>
              </p:cNvSpPr>
              <p:nvPr/>
            </p:nvSpPr>
            <p:spPr bwMode="auto">
              <a:xfrm>
                <a:off x="432" y="1344"/>
                <a:ext cx="288"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78" name="Text Box 45"/>
              <p:cNvSpPr txBox="1">
                <a:spLocks noChangeArrowheads="1"/>
              </p:cNvSpPr>
              <p:nvPr/>
            </p:nvSpPr>
            <p:spPr bwMode="auto">
              <a:xfrm>
                <a:off x="1392" y="960"/>
                <a:ext cx="288"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79" name="Text Box 46"/>
              <p:cNvSpPr txBox="1">
                <a:spLocks noChangeArrowheads="1"/>
              </p:cNvSpPr>
              <p:nvPr/>
            </p:nvSpPr>
            <p:spPr bwMode="auto">
              <a:xfrm>
                <a:off x="960" y="1344"/>
                <a:ext cx="288"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80" name="Line 47"/>
              <p:cNvSpPr>
                <a:spLocks noChangeShapeType="1"/>
              </p:cNvSpPr>
              <p:nvPr/>
            </p:nvSpPr>
            <p:spPr bwMode="auto">
              <a:xfrm flipH="1">
                <a:off x="864" y="76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1" name="Line 48"/>
              <p:cNvSpPr>
                <a:spLocks noChangeShapeType="1"/>
              </p:cNvSpPr>
              <p:nvPr/>
            </p:nvSpPr>
            <p:spPr bwMode="auto">
              <a:xfrm>
                <a:off x="1200" y="76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2" name="Line 49"/>
              <p:cNvSpPr>
                <a:spLocks noChangeShapeType="1"/>
              </p:cNvSpPr>
              <p:nvPr/>
            </p:nvSpPr>
            <p:spPr bwMode="auto">
              <a:xfrm flipH="1">
                <a:off x="576" y="115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3" name="Line 50"/>
              <p:cNvSpPr>
                <a:spLocks noChangeShapeType="1"/>
              </p:cNvSpPr>
              <p:nvPr/>
            </p:nvSpPr>
            <p:spPr bwMode="auto">
              <a:xfrm>
                <a:off x="912" y="115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74" name="AutoShape 51"/>
            <p:cNvSpPr>
              <a:spLocks/>
            </p:cNvSpPr>
            <p:nvPr/>
          </p:nvSpPr>
          <p:spPr bwMode="auto">
            <a:xfrm>
              <a:off x="1248" y="1104"/>
              <a:ext cx="48" cy="624"/>
            </a:xfrm>
            <a:prstGeom prst="leftBrace">
              <a:avLst>
                <a:gd name="adj1" fmla="val 108333"/>
                <a:gd name="adj2" fmla="val 50000"/>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84" name="Group 4"/>
          <p:cNvGrpSpPr>
            <a:grpSpLocks/>
          </p:cNvGrpSpPr>
          <p:nvPr/>
        </p:nvGrpSpPr>
        <p:grpSpPr bwMode="auto">
          <a:xfrm>
            <a:off x="7537812" y="1427098"/>
            <a:ext cx="2055813" cy="2000766"/>
            <a:chOff x="3732" y="240"/>
            <a:chExt cx="1295" cy="1500"/>
          </a:xfrm>
        </p:grpSpPr>
        <p:sp>
          <p:nvSpPr>
            <p:cNvPr id="85" name="Oval 5"/>
            <p:cNvSpPr>
              <a:spLocks noChangeArrowheads="1"/>
            </p:cNvSpPr>
            <p:nvPr/>
          </p:nvSpPr>
          <p:spPr bwMode="auto">
            <a:xfrm>
              <a:off x="4428" y="696"/>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122" name="Oval 6"/>
            <p:cNvSpPr>
              <a:spLocks noChangeArrowheads="1"/>
            </p:cNvSpPr>
            <p:nvPr/>
          </p:nvSpPr>
          <p:spPr bwMode="auto">
            <a:xfrm>
              <a:off x="4068" y="24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123" name="Text Box 7"/>
            <p:cNvSpPr txBox="1">
              <a:spLocks noChangeArrowheads="1"/>
            </p:cNvSpPr>
            <p:nvPr/>
          </p:nvSpPr>
          <p:spPr bwMode="auto">
            <a:xfrm>
              <a:off x="3732" y="672"/>
              <a:ext cx="336"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24" name="Text Box 8"/>
            <p:cNvSpPr txBox="1">
              <a:spLocks noChangeArrowheads="1"/>
            </p:cNvSpPr>
            <p:nvPr/>
          </p:nvSpPr>
          <p:spPr bwMode="auto">
            <a:xfrm>
              <a:off x="4704" y="1147"/>
              <a:ext cx="323"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25" name="Text Box 9"/>
            <p:cNvSpPr txBox="1">
              <a:spLocks noChangeArrowheads="1"/>
            </p:cNvSpPr>
            <p:nvPr/>
          </p:nvSpPr>
          <p:spPr bwMode="auto">
            <a:xfrm>
              <a:off x="4260" y="1152"/>
              <a:ext cx="343"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26" name="Line 10"/>
            <p:cNvSpPr>
              <a:spLocks noChangeShapeType="1"/>
            </p:cNvSpPr>
            <p:nvPr/>
          </p:nvSpPr>
          <p:spPr bwMode="auto">
            <a:xfrm flipH="1">
              <a:off x="3936" y="480"/>
              <a:ext cx="18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7" name="Line 11"/>
            <p:cNvSpPr>
              <a:spLocks noChangeShapeType="1"/>
            </p:cNvSpPr>
            <p:nvPr/>
          </p:nvSpPr>
          <p:spPr bwMode="auto">
            <a:xfrm>
              <a:off x="4320" y="480"/>
              <a:ext cx="18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8" name="Line 12"/>
            <p:cNvSpPr>
              <a:spLocks noChangeShapeType="1"/>
            </p:cNvSpPr>
            <p:nvPr/>
          </p:nvSpPr>
          <p:spPr bwMode="auto">
            <a:xfrm flipH="1">
              <a:off x="4356"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9" name="Line 13"/>
            <p:cNvSpPr>
              <a:spLocks noChangeShapeType="1"/>
            </p:cNvSpPr>
            <p:nvPr/>
          </p:nvSpPr>
          <p:spPr bwMode="auto">
            <a:xfrm>
              <a:off x="4680" y="93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0" name="Text Box 14"/>
            <p:cNvSpPr txBox="1">
              <a:spLocks noChangeArrowheads="1"/>
            </p:cNvSpPr>
            <p:nvPr/>
          </p:nvSpPr>
          <p:spPr bwMode="auto">
            <a:xfrm>
              <a:off x="3732" y="1263"/>
              <a:ext cx="336" cy="294"/>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spTree>
    <p:extLst>
      <p:ext uri="{BB962C8B-B14F-4D97-AF65-F5344CB8AC3E}">
        <p14:creationId xmlns:p14="http://schemas.microsoft.com/office/powerpoint/2010/main" val="1267541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p:cTn id="11" dur="1000" fill="hold"/>
                                        <p:tgtEl>
                                          <p:spTgt spid="72"/>
                                        </p:tgtEl>
                                        <p:attrNameLst>
                                          <p:attrName>ppt_w</p:attrName>
                                        </p:attrNameLst>
                                      </p:cBhvr>
                                      <p:tavLst>
                                        <p:tav tm="0">
                                          <p:val>
                                            <p:fltVal val="0"/>
                                          </p:val>
                                        </p:tav>
                                        <p:tav tm="100000">
                                          <p:val>
                                            <p:strVal val="#ppt_w"/>
                                          </p:val>
                                        </p:tav>
                                      </p:tavLst>
                                    </p:anim>
                                    <p:anim calcmode="lin" valueType="num">
                                      <p:cBhvr>
                                        <p:cTn id="12" dur="1000" fill="hold"/>
                                        <p:tgtEl>
                                          <p:spTgt spid="72"/>
                                        </p:tgtEl>
                                        <p:attrNameLst>
                                          <p:attrName>ppt_h</p:attrName>
                                        </p:attrNameLst>
                                      </p:cBhvr>
                                      <p:tavLst>
                                        <p:tav tm="0">
                                          <p:val>
                                            <p:fltVal val="0"/>
                                          </p:val>
                                        </p:tav>
                                        <p:tav tm="100000">
                                          <p:val>
                                            <p:strVal val="#ppt_h"/>
                                          </p:val>
                                        </p:tav>
                                      </p:tavLst>
                                    </p:anim>
                                    <p:anim calcmode="lin" valueType="num">
                                      <p:cBhvr>
                                        <p:cTn id="13" dur="1000" fill="hold"/>
                                        <p:tgtEl>
                                          <p:spTgt spid="72"/>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linds(horizontal)">
                                      <p:cBhvr>
                                        <p:cTn id="19" dur="500"/>
                                        <p:tgtEl>
                                          <p:spTgt spid="33"/>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blinds(horizontal)">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1000" fill="hold"/>
                                        <p:tgtEl>
                                          <p:spTgt spid="84"/>
                                        </p:tgtEl>
                                        <p:attrNameLst>
                                          <p:attrName>ppt_w</p:attrName>
                                        </p:attrNameLst>
                                      </p:cBhvr>
                                      <p:tavLst>
                                        <p:tav tm="0">
                                          <p:val>
                                            <p:fltVal val="0"/>
                                          </p:val>
                                        </p:tav>
                                        <p:tav tm="100000">
                                          <p:val>
                                            <p:strVal val="#ppt_w"/>
                                          </p:val>
                                        </p:tav>
                                      </p:tavLst>
                                    </p:anim>
                                    <p:anim calcmode="lin" valueType="num">
                                      <p:cBhvr>
                                        <p:cTn id="34" dur="1000" fill="hold"/>
                                        <p:tgtEl>
                                          <p:spTgt spid="84"/>
                                        </p:tgtEl>
                                        <p:attrNameLst>
                                          <p:attrName>ppt_h</p:attrName>
                                        </p:attrNameLst>
                                      </p:cBhvr>
                                      <p:tavLst>
                                        <p:tav tm="0">
                                          <p:val>
                                            <p:fltVal val="0"/>
                                          </p:val>
                                        </p:tav>
                                        <p:tav tm="100000">
                                          <p:val>
                                            <p:strVal val="#ppt_h"/>
                                          </p:val>
                                        </p:tav>
                                      </p:tavLst>
                                    </p:anim>
                                    <p:anim calcmode="lin" valueType="num">
                                      <p:cBhvr>
                                        <p:cTn id="35" dur="1000" fill="hold"/>
                                        <p:tgtEl>
                                          <p:spTgt spid="84"/>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8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blinds(horizontal)">
                                      <p:cBhvr>
                                        <p:cTn id="45" dur="500"/>
                                        <p:tgtEl>
                                          <p:spTgt spid="10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21"/>
                                        </p:tgtEl>
                                        <p:attrNameLst>
                                          <p:attrName>style.visibility</p:attrName>
                                        </p:attrNameLst>
                                      </p:cBhvr>
                                      <p:to>
                                        <p:strVal val="visible"/>
                                      </p:to>
                                    </p:set>
                                    <p:animEffect transition="in" filter="blinds(horizontal)">
                                      <p:cBhvr>
                                        <p:cTn id="54" dur="500"/>
                                        <p:tgtEl>
                                          <p:spTgt spid="121"/>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34" grpId="0" animBg="1" autoUpdateAnimBg="0"/>
      <p:bldP spid="47" grpId="0" animBg="1" autoUpdateAnimBg="0"/>
      <p:bldP spid="2" grpId="0"/>
      <p:bldP spid="106" grpId="0" animBg="1" autoUpdateAnimBg="0"/>
      <p:bldP spid="12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2" name="Object 1026"/>
          <p:cNvGraphicFramePr>
            <a:graphicFrameLocks noChangeAspect="1"/>
          </p:cNvGraphicFramePr>
          <p:nvPr>
            <p:extLst>
              <p:ext uri="{D42A27DB-BD31-4B8C-83A1-F6EECF244321}">
                <p14:modId xmlns:p14="http://schemas.microsoft.com/office/powerpoint/2010/main" val="1189715722"/>
              </p:ext>
            </p:extLst>
          </p:nvPr>
        </p:nvGraphicFramePr>
        <p:xfrm>
          <a:off x="2259014" y="3255100"/>
          <a:ext cx="8188325" cy="1725612"/>
        </p:xfrm>
        <a:graphic>
          <a:graphicData uri="http://schemas.openxmlformats.org/presentationml/2006/ole">
            <mc:AlternateContent xmlns:mc="http://schemas.openxmlformats.org/markup-compatibility/2006">
              <mc:Choice xmlns:v="urn:schemas-microsoft-com:vml" Requires="v">
                <p:oleObj spid="_x0000_s33105" name="文档" r:id="rId3" imgW="8186928" imgH="1728216" progId="Word.Document.8">
                  <p:embed/>
                </p:oleObj>
              </mc:Choice>
              <mc:Fallback>
                <p:oleObj name="文档" r:id="rId3" imgW="8186928" imgH="17282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014" y="3255100"/>
                        <a:ext cx="8188325" cy="172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9203" name="Text Box 1027"/>
          <p:cNvSpPr txBox="1">
            <a:spLocks noChangeArrowheads="1"/>
          </p:cNvSpPr>
          <p:nvPr/>
        </p:nvSpPr>
        <p:spPr bwMode="auto">
          <a:xfrm>
            <a:off x="1593851" y="2707412"/>
            <a:ext cx="1248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t>ST.elem</a:t>
            </a:r>
            <a:endParaRPr lang="en-US" altLang="zh-CN"/>
          </a:p>
        </p:txBody>
      </p:sp>
      <p:sp>
        <p:nvSpPr>
          <p:cNvPr id="179205" name="Line 1029"/>
          <p:cNvSpPr>
            <a:spLocks noChangeShapeType="1"/>
          </p:cNvSpPr>
          <p:nvPr/>
        </p:nvSpPr>
        <p:spPr bwMode="auto">
          <a:xfrm>
            <a:off x="6934200" y="2335937"/>
            <a:ext cx="0" cy="9144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79207" name="Text Box 1031"/>
          <p:cNvSpPr txBox="1">
            <a:spLocks noChangeArrowheads="1"/>
          </p:cNvSpPr>
          <p:nvPr/>
        </p:nvSpPr>
        <p:spPr bwMode="auto">
          <a:xfrm>
            <a:off x="1092669" y="1206212"/>
            <a:ext cx="5262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600" b="1">
                <a:solidFill>
                  <a:srgbClr val="660033"/>
                </a:solidFill>
                <a:latin typeface="SimSun" charset="-122"/>
                <a:ea typeface="SimSun" charset="-122"/>
                <a:cs typeface="SimSun" charset="-122"/>
              </a:rPr>
              <a:t>回顾顺序表的查找过程：</a:t>
            </a:r>
            <a:endParaRPr lang="zh-CN" altLang="en-US" sz="3600">
              <a:solidFill>
                <a:srgbClr val="CC6600"/>
              </a:solidFill>
              <a:latin typeface="SimSun" charset="-122"/>
              <a:ea typeface="SimSun" charset="-122"/>
              <a:cs typeface="SimSun" charset="-122"/>
            </a:endParaRPr>
          </a:p>
        </p:txBody>
      </p:sp>
      <p:sp>
        <p:nvSpPr>
          <p:cNvPr id="179208" name="Text Box 1032"/>
          <p:cNvSpPr txBox="1">
            <a:spLocks noChangeArrowheads="1"/>
          </p:cNvSpPr>
          <p:nvPr/>
        </p:nvSpPr>
        <p:spPr bwMode="auto">
          <a:xfrm>
            <a:off x="2098676" y="4964837"/>
            <a:ext cx="787908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5000"/>
              </a:lnSpc>
              <a:defRPr/>
            </a:pPr>
            <a:r>
              <a:rPr lang="zh-CN" altLang="en-US" sz="4000" dirty="0">
                <a:latin typeface="SimSun" charset="-122"/>
                <a:ea typeface="SimSun" charset="-122"/>
                <a:cs typeface="SimSun" charset="-122"/>
              </a:rPr>
              <a:t>假设给定值 </a:t>
            </a:r>
            <a:r>
              <a:rPr lang="en-US" altLang="zh-CN" sz="4000" dirty="0">
                <a:latin typeface="SimSun" charset="-122"/>
                <a:ea typeface="SimSun" charset="-122"/>
                <a:cs typeface="SimSun" charset="-122"/>
              </a:rPr>
              <a:t>e=64,</a:t>
            </a:r>
          </a:p>
          <a:p>
            <a:pPr eaLnBrk="1" hangingPunct="1">
              <a:lnSpc>
                <a:spcPct val="125000"/>
              </a:lnSpc>
              <a:defRPr/>
            </a:pPr>
            <a:r>
              <a:rPr lang="zh-CN" altLang="en-US" sz="4000" dirty="0">
                <a:latin typeface="SimSun" charset="-122"/>
                <a:ea typeface="SimSun" charset="-122"/>
                <a:cs typeface="SimSun" charset="-122"/>
              </a:rPr>
              <a:t>要求 </a:t>
            </a:r>
            <a:r>
              <a:rPr lang="en-US" altLang="zh-CN" sz="4000" dirty="0" err="1">
                <a:latin typeface="SimSun" charset="-122"/>
                <a:ea typeface="SimSun" charset="-122"/>
                <a:cs typeface="SimSun" charset="-122"/>
              </a:rPr>
              <a:t>ST.elem</a:t>
            </a:r>
            <a:r>
              <a:rPr lang="en-US" altLang="zh-CN" sz="4000" dirty="0">
                <a:latin typeface="SimSun" charset="-122"/>
                <a:ea typeface="SimSun" charset="-122"/>
                <a:cs typeface="SimSun" charset="-122"/>
              </a:rPr>
              <a:t>[k</a:t>
            </a:r>
            <a:r>
              <a:rPr lang="en-US" altLang="zh-CN" sz="4000" dirty="0" smtClean="0">
                <a:latin typeface="SimSun" charset="-122"/>
                <a:ea typeface="SimSun" charset="-122"/>
                <a:cs typeface="SimSun" charset="-122"/>
              </a:rPr>
              <a:t>] </a:t>
            </a:r>
            <a:r>
              <a:rPr lang="en-US" altLang="zh-CN" sz="4000" dirty="0">
                <a:latin typeface="SimSun" charset="-122"/>
                <a:ea typeface="SimSun" charset="-122"/>
                <a:cs typeface="SimSun" charset="-122"/>
              </a:rPr>
              <a:t>= e, </a:t>
            </a:r>
            <a:r>
              <a:rPr lang="zh-CN" altLang="en-US" sz="4000" dirty="0">
                <a:latin typeface="SimSun" charset="-122"/>
                <a:ea typeface="SimSun" charset="-122"/>
                <a:cs typeface="SimSun" charset="-122"/>
              </a:rPr>
              <a:t>问</a:t>
            </a:r>
            <a:r>
              <a:rPr lang="en-US" altLang="zh-CN" sz="4000" dirty="0">
                <a:latin typeface="SimSun" charset="-122"/>
                <a:ea typeface="SimSun" charset="-122"/>
                <a:cs typeface="SimSun" charset="-122"/>
              </a:rPr>
              <a:t>: k = ?</a:t>
            </a:r>
            <a:endParaRPr lang="en-US" altLang="zh-CN" dirty="0">
              <a:latin typeface="SimSun" charset="-122"/>
              <a:ea typeface="SimSun" charset="-122"/>
              <a:cs typeface="SimSun" charset="-122"/>
            </a:endParaRPr>
          </a:p>
        </p:txBody>
      </p:sp>
      <p:sp>
        <p:nvSpPr>
          <p:cNvPr id="179210" name="Rectangle 1034"/>
          <p:cNvSpPr>
            <a:spLocks noChangeArrowheads="1"/>
          </p:cNvSpPr>
          <p:nvPr/>
        </p:nvSpPr>
        <p:spPr bwMode="auto">
          <a:xfrm>
            <a:off x="3219450" y="2085112"/>
            <a:ext cx="3946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a:solidFill>
                  <a:srgbClr val="FF00FF"/>
                </a:solidFill>
                <a:ea typeface="楷体_GB2312" charset="0"/>
              </a:rPr>
              <a:t>k</a:t>
            </a:r>
          </a:p>
        </p:txBody>
      </p:sp>
      <p:sp>
        <p:nvSpPr>
          <p:cNvPr id="179211" name="Rectangle 1035"/>
          <p:cNvSpPr>
            <a:spLocks noChangeArrowheads="1"/>
          </p:cNvSpPr>
          <p:nvPr/>
        </p:nvSpPr>
        <p:spPr bwMode="auto">
          <a:xfrm>
            <a:off x="7010400" y="2085112"/>
            <a:ext cx="3946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4000">
                <a:solidFill>
                  <a:srgbClr val="FF00FF"/>
                </a:solidFill>
                <a:ea typeface="楷体_GB2312" charset="0"/>
              </a:rPr>
              <a:t>k</a:t>
            </a:r>
          </a:p>
        </p:txBody>
      </p:sp>
      <p:sp>
        <p:nvSpPr>
          <p:cNvPr id="10" name="Rectangle 1031"/>
          <p:cNvSpPr txBox="1">
            <a:spLocks noChangeArrowheads="1"/>
          </p:cNvSpPr>
          <p:nvPr/>
        </p:nvSpPr>
        <p:spPr>
          <a:xfrm>
            <a:off x="1625600" y="228600"/>
            <a:ext cx="825269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.1</a:t>
            </a:r>
            <a:r>
              <a:rPr lang="zh-CN" altLang="en-US" kern="0"/>
              <a:t> 顺序表的查找</a:t>
            </a:r>
          </a:p>
        </p:txBody>
      </p:sp>
      <p:sp>
        <p:nvSpPr>
          <p:cNvPr id="11" name="Line 1029"/>
          <p:cNvSpPr>
            <a:spLocks noChangeShapeType="1"/>
          </p:cNvSpPr>
          <p:nvPr/>
        </p:nvSpPr>
        <p:spPr bwMode="auto">
          <a:xfrm>
            <a:off x="3200712" y="2316232"/>
            <a:ext cx="0" cy="9144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extLst>
      <p:ext uri="{BB962C8B-B14F-4D97-AF65-F5344CB8AC3E}">
        <p14:creationId xmlns:p14="http://schemas.microsoft.com/office/powerpoint/2010/main" val="706471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9207"/>
                                        </p:tgtEl>
                                        <p:attrNameLst>
                                          <p:attrName>style.visibility</p:attrName>
                                        </p:attrNameLst>
                                      </p:cBhvr>
                                      <p:to>
                                        <p:strVal val="visible"/>
                                      </p:to>
                                    </p:set>
                                    <p:anim calcmode="lin" valueType="num">
                                      <p:cBhvr additive="base">
                                        <p:cTn id="7" dur="500" fill="hold"/>
                                        <p:tgtEl>
                                          <p:spTgt spid="179207"/>
                                        </p:tgtEl>
                                        <p:attrNameLst>
                                          <p:attrName>ppt_x</p:attrName>
                                        </p:attrNameLst>
                                      </p:cBhvr>
                                      <p:tavLst>
                                        <p:tav tm="0">
                                          <p:val>
                                            <p:strVal val="0-#ppt_w/2"/>
                                          </p:val>
                                        </p:tav>
                                        <p:tav tm="100000">
                                          <p:val>
                                            <p:strVal val="#ppt_x"/>
                                          </p:val>
                                        </p:tav>
                                      </p:tavLst>
                                    </p:anim>
                                    <p:anim calcmode="lin" valueType="num">
                                      <p:cBhvr additive="base">
                                        <p:cTn id="8" dur="500" fill="hold"/>
                                        <p:tgtEl>
                                          <p:spTgt spid="1792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79202"/>
                                        </p:tgtEl>
                                        <p:attrNameLst>
                                          <p:attrName>style.visibility</p:attrName>
                                        </p:attrNameLst>
                                      </p:cBhvr>
                                      <p:to>
                                        <p:strVal val="visible"/>
                                      </p:to>
                                    </p:set>
                                    <p:animEffect transition="in" filter="wipe(up)">
                                      <p:cBhvr>
                                        <p:cTn id="13" dur="500"/>
                                        <p:tgtEl>
                                          <p:spTgt spid="179202"/>
                                        </p:tgtEl>
                                      </p:cBhvr>
                                    </p:animEffect>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79203"/>
                                        </p:tgtEl>
                                        <p:attrNameLst>
                                          <p:attrName>style.visibility</p:attrName>
                                        </p:attrNameLst>
                                      </p:cBhvr>
                                      <p:to>
                                        <p:strVal val="visible"/>
                                      </p:to>
                                    </p:set>
                                    <p:anim calcmode="lin" valueType="num">
                                      <p:cBhvr additive="base">
                                        <p:cTn id="17" dur="500" fill="hold"/>
                                        <p:tgtEl>
                                          <p:spTgt spid="179203"/>
                                        </p:tgtEl>
                                        <p:attrNameLst>
                                          <p:attrName>ppt_x</p:attrName>
                                        </p:attrNameLst>
                                      </p:cBhvr>
                                      <p:tavLst>
                                        <p:tav tm="0">
                                          <p:val>
                                            <p:strVal val="0-#ppt_w/2"/>
                                          </p:val>
                                        </p:tav>
                                        <p:tav tm="100000">
                                          <p:val>
                                            <p:strVal val="#ppt_x"/>
                                          </p:val>
                                        </p:tav>
                                      </p:tavLst>
                                    </p:anim>
                                    <p:anim calcmode="lin" valueType="num">
                                      <p:cBhvr additive="base">
                                        <p:cTn id="18" dur="500" fill="hold"/>
                                        <p:tgtEl>
                                          <p:spTgt spid="17920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9208"/>
                                        </p:tgtEl>
                                        <p:attrNameLst>
                                          <p:attrName>style.visibility</p:attrName>
                                        </p:attrNameLst>
                                      </p:cBhvr>
                                      <p:to>
                                        <p:strVal val="visible"/>
                                      </p:to>
                                    </p:set>
                                    <p:anim calcmode="lin" valueType="num">
                                      <p:cBhvr additive="base">
                                        <p:cTn id="23" dur="500" fill="hold"/>
                                        <p:tgtEl>
                                          <p:spTgt spid="179208"/>
                                        </p:tgtEl>
                                        <p:attrNameLst>
                                          <p:attrName>ppt_x</p:attrName>
                                        </p:attrNameLst>
                                      </p:cBhvr>
                                      <p:tavLst>
                                        <p:tav tm="0">
                                          <p:val>
                                            <p:strVal val="#ppt_x"/>
                                          </p:val>
                                        </p:tav>
                                        <p:tav tm="100000">
                                          <p:val>
                                            <p:strVal val="#ppt_x"/>
                                          </p:val>
                                        </p:tav>
                                      </p:tavLst>
                                    </p:anim>
                                    <p:anim calcmode="lin" valueType="num">
                                      <p:cBhvr additive="base">
                                        <p:cTn id="24" dur="500" fill="hold"/>
                                        <p:tgtEl>
                                          <p:spTgt spid="17920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79210"/>
                                        </p:tgtEl>
                                        <p:attrNameLst>
                                          <p:attrName>style.visibility</p:attrName>
                                        </p:attrNameLst>
                                      </p:cBhvr>
                                      <p:to>
                                        <p:strVal val="visible"/>
                                      </p:to>
                                    </p:set>
                                    <p:animEffect transition="in" filter="wipe(up)">
                                      <p:cBhvr>
                                        <p:cTn id="34" dur="500"/>
                                        <p:tgtEl>
                                          <p:spTgt spid="179210"/>
                                        </p:tgtEl>
                                      </p:cBhvr>
                                    </p:animEffect>
                                  </p:childTnLst>
                                  <p:subTnLst>
                                    <p:set>
                                      <p:cBhvr override="childStyle">
                                        <p:cTn dur="1" fill="hold" display="0" masterRel="nextClick" afterEffect="1"/>
                                        <p:tgtEl>
                                          <p:spTgt spid="179210"/>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79205"/>
                                        </p:tgtEl>
                                        <p:attrNameLst>
                                          <p:attrName>style.visibility</p:attrName>
                                        </p:attrNameLst>
                                      </p:cBhvr>
                                      <p:to>
                                        <p:strVal val="visible"/>
                                      </p:to>
                                    </p:set>
                                    <p:animEffect transition="in" filter="wipe(up)">
                                      <p:cBhvr>
                                        <p:cTn id="39" dur="500"/>
                                        <p:tgtEl>
                                          <p:spTgt spid="179205"/>
                                        </p:tgtEl>
                                      </p:cBhvr>
                                    </p:animEffect>
                                  </p:childTnLst>
                                </p:cTn>
                              </p:par>
                            </p:childTnLst>
                          </p:cTn>
                        </p:par>
                        <p:par>
                          <p:cTn id="40" fill="hold" nodeType="afterGroup">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79211"/>
                                        </p:tgtEl>
                                        <p:attrNameLst>
                                          <p:attrName>style.visibility</p:attrName>
                                        </p:attrNameLst>
                                      </p:cBhvr>
                                      <p:to>
                                        <p:strVal val="visible"/>
                                      </p:to>
                                    </p:set>
                                    <p:animEffect transition="in" filter="wipe(up)">
                                      <p:cBhvr>
                                        <p:cTn id="43" dur="500"/>
                                        <p:tgtEl>
                                          <p:spTgt spid="179211"/>
                                        </p:tgtEl>
                                      </p:cBhvr>
                                    </p:animEffect>
                                  </p:childTnLst>
                                  <p:subTnLst>
                                    <p:set>
                                      <p:cBhvr override="childStyle">
                                        <p:cTn dur="1" fill="hold" display="0" masterRel="nextClick" afterEffect="1"/>
                                        <p:tgtEl>
                                          <p:spTgt spid="179211"/>
                                        </p:tgtEl>
                                        <p:attrNameLst>
                                          <p:attrName>style.visibility</p:attrName>
                                        </p:attrNameLst>
                                      </p:cBhvr>
                                      <p:to>
                                        <p:strVal val="hidden"/>
                                      </p:to>
                                    </p:set>
                                  </p:subTnLst>
                                </p:cTn>
                              </p:par>
                              <p:par>
                                <p:cTn id="44" presetID="1" presetClass="exit"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autoUpdateAnimBg="0"/>
      <p:bldP spid="179207" grpId="0" autoUpdateAnimBg="0"/>
      <p:bldP spid="179208" grpId="0" autoUpdateAnimBg="0"/>
      <p:bldP spid="179210" grpId="0" autoUpdateAnimBg="0"/>
      <p:bldP spid="179211" grpId="0" autoUpdateAnimBg="0"/>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994061" y="889517"/>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kern="0" dirty="0" smtClean="0">
                <a:solidFill>
                  <a:schemeClr val="tx1"/>
                </a:solidFill>
                <a:latin typeface="SimSun" charset="-122"/>
                <a:ea typeface="SimSun" charset="-122"/>
                <a:cs typeface="SimSun" charset="-122"/>
              </a:rPr>
              <a:t>构造平衡二叉树的</a:t>
            </a:r>
            <a:r>
              <a:rPr lang="en-US" altLang="zh-CN" sz="2800" kern="0" dirty="0" smtClean="0">
                <a:solidFill>
                  <a:schemeClr val="tx1"/>
                </a:solidFill>
                <a:latin typeface="SimSun" charset="-122"/>
                <a:ea typeface="SimSun" charset="-122"/>
                <a:cs typeface="SimSun" charset="-122"/>
              </a:rPr>
              <a:t>4</a:t>
            </a:r>
            <a:r>
              <a:rPr lang="zh-CN" altLang="en-US" sz="2800" kern="0" dirty="0" smtClean="0">
                <a:solidFill>
                  <a:schemeClr val="tx1"/>
                </a:solidFill>
                <a:latin typeface="SimSun" charset="-122"/>
                <a:ea typeface="SimSun" charset="-122"/>
                <a:cs typeface="SimSun" charset="-122"/>
              </a:rPr>
              <a:t>种调整方法</a:t>
            </a:r>
            <a:br>
              <a:rPr lang="zh-CN" altLang="en-US" sz="2800" kern="0" dirty="0" smtClean="0">
                <a:solidFill>
                  <a:schemeClr val="tx1"/>
                </a:solidFill>
                <a:latin typeface="SimSun" charset="-122"/>
                <a:ea typeface="SimSun" charset="-122"/>
                <a:cs typeface="SimSun" charset="-122"/>
              </a:rPr>
            </a:br>
            <a:endParaRPr lang="en-US" altLang="zh-CN" sz="3200" kern="0" dirty="0">
              <a:solidFill>
                <a:srgbClr val="FF0000"/>
              </a:solidFill>
              <a:latin typeface="SimSun" charset="-122"/>
              <a:ea typeface="SimSun" charset="-122"/>
              <a:cs typeface="SimSun" charset="-122"/>
            </a:endParaRPr>
          </a:p>
        </p:txBody>
      </p:sp>
      <p:grpSp>
        <p:nvGrpSpPr>
          <p:cNvPr id="20" name="Group 40"/>
          <p:cNvGrpSpPr>
            <a:grpSpLocks/>
          </p:cNvGrpSpPr>
          <p:nvPr/>
        </p:nvGrpSpPr>
        <p:grpSpPr bwMode="auto">
          <a:xfrm>
            <a:off x="2272081" y="1502859"/>
            <a:ext cx="2133600" cy="1968050"/>
            <a:chOff x="1248" y="288"/>
            <a:chExt cx="1344" cy="1440"/>
          </a:xfrm>
        </p:grpSpPr>
        <p:grpSp>
          <p:nvGrpSpPr>
            <p:cNvPr id="21" name="Group 41"/>
            <p:cNvGrpSpPr>
              <a:grpSpLocks/>
            </p:cNvGrpSpPr>
            <p:nvPr/>
          </p:nvGrpSpPr>
          <p:grpSpPr bwMode="auto">
            <a:xfrm>
              <a:off x="1344" y="288"/>
              <a:ext cx="1248" cy="1390"/>
              <a:chOff x="432" y="528"/>
              <a:chExt cx="1248" cy="1390"/>
            </a:xfrm>
          </p:grpSpPr>
          <p:sp>
            <p:nvSpPr>
              <p:cNvPr id="23" name="Oval 42"/>
              <p:cNvSpPr>
                <a:spLocks noChangeArrowheads="1"/>
              </p:cNvSpPr>
              <p:nvPr/>
            </p:nvSpPr>
            <p:spPr bwMode="auto">
              <a:xfrm>
                <a:off x="960" y="52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24" name="Oval 43"/>
              <p:cNvSpPr>
                <a:spLocks noChangeArrowheads="1"/>
              </p:cNvSpPr>
              <p:nvPr/>
            </p:nvSpPr>
            <p:spPr bwMode="auto">
              <a:xfrm>
                <a:off x="672" y="91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26" name="Text Box 44"/>
              <p:cNvSpPr txBox="1">
                <a:spLocks noChangeArrowheads="1"/>
              </p:cNvSpPr>
              <p:nvPr/>
            </p:nvSpPr>
            <p:spPr bwMode="auto">
              <a:xfrm>
                <a:off x="432" y="1344"/>
                <a:ext cx="288"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7" name="Text Box 45"/>
              <p:cNvSpPr txBox="1">
                <a:spLocks noChangeArrowheads="1"/>
              </p:cNvSpPr>
              <p:nvPr/>
            </p:nvSpPr>
            <p:spPr bwMode="auto">
              <a:xfrm>
                <a:off x="1392" y="960"/>
                <a:ext cx="288"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8" name="Text Box 46"/>
              <p:cNvSpPr txBox="1">
                <a:spLocks noChangeArrowheads="1"/>
              </p:cNvSpPr>
              <p:nvPr/>
            </p:nvSpPr>
            <p:spPr bwMode="auto">
              <a:xfrm>
                <a:off x="960" y="1344"/>
                <a:ext cx="288"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9" name="Line 47"/>
              <p:cNvSpPr>
                <a:spLocks noChangeShapeType="1"/>
              </p:cNvSpPr>
              <p:nvPr/>
            </p:nvSpPr>
            <p:spPr bwMode="auto">
              <a:xfrm flipH="1">
                <a:off x="864" y="76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0" name="Line 48"/>
              <p:cNvSpPr>
                <a:spLocks noChangeShapeType="1"/>
              </p:cNvSpPr>
              <p:nvPr/>
            </p:nvSpPr>
            <p:spPr bwMode="auto">
              <a:xfrm>
                <a:off x="1200" y="76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 name="Line 49"/>
              <p:cNvSpPr>
                <a:spLocks noChangeShapeType="1"/>
              </p:cNvSpPr>
              <p:nvPr/>
            </p:nvSpPr>
            <p:spPr bwMode="auto">
              <a:xfrm flipH="1">
                <a:off x="576" y="115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2" name="Line 50"/>
              <p:cNvSpPr>
                <a:spLocks noChangeShapeType="1"/>
              </p:cNvSpPr>
              <p:nvPr/>
            </p:nvSpPr>
            <p:spPr bwMode="auto">
              <a:xfrm>
                <a:off x="912" y="115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22" name="AutoShape 51"/>
            <p:cNvSpPr>
              <a:spLocks/>
            </p:cNvSpPr>
            <p:nvPr/>
          </p:nvSpPr>
          <p:spPr bwMode="auto">
            <a:xfrm>
              <a:off x="1248" y="1104"/>
              <a:ext cx="48" cy="624"/>
            </a:xfrm>
            <a:prstGeom prst="leftBrace">
              <a:avLst>
                <a:gd name="adj1" fmla="val 108333"/>
                <a:gd name="adj2" fmla="val 50000"/>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33" name="Text Box 52"/>
          <p:cNvSpPr txBox="1">
            <a:spLocks noChangeArrowheads="1"/>
          </p:cNvSpPr>
          <p:nvPr/>
        </p:nvSpPr>
        <p:spPr bwMode="auto">
          <a:xfrm>
            <a:off x="1984348" y="305362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Clr>
                <a:schemeClr val="tx2"/>
              </a:buClr>
              <a:buSzPct val="75000"/>
              <a:buFont typeface="Wingdings" charset="2"/>
              <a:buNone/>
            </a:pPr>
            <a:r>
              <a:rPr lang="en-US" altLang="zh-CN" b="1">
                <a:latin typeface="Arial Narrow" charset="0"/>
              </a:rPr>
              <a:t>h</a:t>
            </a:r>
          </a:p>
        </p:txBody>
      </p:sp>
      <p:sp>
        <p:nvSpPr>
          <p:cNvPr id="34" name="Text Box 3"/>
          <p:cNvSpPr txBox="1">
            <a:spLocks noChangeArrowheads="1"/>
          </p:cNvSpPr>
          <p:nvPr/>
        </p:nvSpPr>
        <p:spPr bwMode="auto">
          <a:xfrm>
            <a:off x="2424482" y="3397024"/>
            <a:ext cx="457200" cy="46672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sp>
        <p:nvSpPr>
          <p:cNvPr id="47" name="AutoShape 36"/>
          <p:cNvSpPr>
            <a:spLocks noChangeArrowheads="1"/>
          </p:cNvSpPr>
          <p:nvPr/>
        </p:nvSpPr>
        <p:spPr bwMode="auto">
          <a:xfrm>
            <a:off x="5134681" y="2430552"/>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a:latin typeface="Arial Narrow" charset="0"/>
              </a:rPr>
              <a:t>右单旋</a:t>
            </a:r>
          </a:p>
        </p:txBody>
      </p:sp>
      <p:grpSp>
        <p:nvGrpSpPr>
          <p:cNvPr id="50" name="Group 4"/>
          <p:cNvGrpSpPr>
            <a:grpSpLocks/>
          </p:cNvGrpSpPr>
          <p:nvPr/>
        </p:nvGrpSpPr>
        <p:grpSpPr bwMode="auto">
          <a:xfrm>
            <a:off x="7537812" y="1427098"/>
            <a:ext cx="2055813" cy="2000766"/>
            <a:chOff x="3732" y="240"/>
            <a:chExt cx="1295" cy="1500"/>
          </a:xfrm>
        </p:grpSpPr>
        <p:sp>
          <p:nvSpPr>
            <p:cNvPr id="51" name="Oval 5"/>
            <p:cNvSpPr>
              <a:spLocks noChangeArrowheads="1"/>
            </p:cNvSpPr>
            <p:nvPr/>
          </p:nvSpPr>
          <p:spPr bwMode="auto">
            <a:xfrm>
              <a:off x="4428" y="696"/>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52" name="Oval 6"/>
            <p:cNvSpPr>
              <a:spLocks noChangeArrowheads="1"/>
            </p:cNvSpPr>
            <p:nvPr/>
          </p:nvSpPr>
          <p:spPr bwMode="auto">
            <a:xfrm>
              <a:off x="4068" y="24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53" name="Text Box 7"/>
            <p:cNvSpPr txBox="1">
              <a:spLocks noChangeArrowheads="1"/>
            </p:cNvSpPr>
            <p:nvPr/>
          </p:nvSpPr>
          <p:spPr bwMode="auto">
            <a:xfrm>
              <a:off x="3732" y="672"/>
              <a:ext cx="336"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4" name="Text Box 8"/>
            <p:cNvSpPr txBox="1">
              <a:spLocks noChangeArrowheads="1"/>
            </p:cNvSpPr>
            <p:nvPr/>
          </p:nvSpPr>
          <p:spPr bwMode="auto">
            <a:xfrm>
              <a:off x="4704" y="1147"/>
              <a:ext cx="323"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5" name="Text Box 9"/>
            <p:cNvSpPr txBox="1">
              <a:spLocks noChangeArrowheads="1"/>
            </p:cNvSpPr>
            <p:nvPr/>
          </p:nvSpPr>
          <p:spPr bwMode="auto">
            <a:xfrm>
              <a:off x="4260" y="1152"/>
              <a:ext cx="343"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6" name="Line 10"/>
            <p:cNvSpPr>
              <a:spLocks noChangeShapeType="1"/>
            </p:cNvSpPr>
            <p:nvPr/>
          </p:nvSpPr>
          <p:spPr bwMode="auto">
            <a:xfrm flipH="1">
              <a:off x="3936" y="480"/>
              <a:ext cx="18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7" name="Line 11"/>
            <p:cNvSpPr>
              <a:spLocks noChangeShapeType="1"/>
            </p:cNvSpPr>
            <p:nvPr/>
          </p:nvSpPr>
          <p:spPr bwMode="auto">
            <a:xfrm>
              <a:off x="4320" y="480"/>
              <a:ext cx="18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8" name="Line 12"/>
            <p:cNvSpPr>
              <a:spLocks noChangeShapeType="1"/>
            </p:cNvSpPr>
            <p:nvPr/>
          </p:nvSpPr>
          <p:spPr bwMode="auto">
            <a:xfrm flipH="1">
              <a:off x="4356"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9" name="Line 13"/>
            <p:cNvSpPr>
              <a:spLocks noChangeShapeType="1"/>
            </p:cNvSpPr>
            <p:nvPr/>
          </p:nvSpPr>
          <p:spPr bwMode="auto">
            <a:xfrm>
              <a:off x="4680" y="93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0" name="Text Box 14"/>
            <p:cNvSpPr txBox="1">
              <a:spLocks noChangeArrowheads="1"/>
            </p:cNvSpPr>
            <p:nvPr/>
          </p:nvSpPr>
          <p:spPr bwMode="auto">
            <a:xfrm>
              <a:off x="3732" y="1263"/>
              <a:ext cx="336" cy="294"/>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sp>
        <p:nvSpPr>
          <p:cNvPr id="2" name="矩形 1"/>
          <p:cNvSpPr/>
          <p:nvPr/>
        </p:nvSpPr>
        <p:spPr>
          <a:xfrm>
            <a:off x="462225" y="2497135"/>
            <a:ext cx="1569660" cy="461665"/>
          </a:xfrm>
          <a:prstGeom prst="rect">
            <a:avLst/>
          </a:prstGeom>
        </p:spPr>
        <p:txBody>
          <a:bodyPr wrap="none">
            <a:spAutoFit/>
          </a:bodyPr>
          <a:lstStyle/>
          <a:p>
            <a:r>
              <a:rPr lang="zh-CN" altLang="en-US" sz="2400" b="1" kern="0" dirty="0">
                <a:solidFill>
                  <a:srgbClr val="FF0000"/>
                </a:solidFill>
                <a:latin typeface="SimSun" charset="-122"/>
                <a:ea typeface="SimSun" charset="-122"/>
                <a:cs typeface="SimSun" charset="-122"/>
              </a:rPr>
              <a:t>（</a:t>
            </a:r>
            <a:r>
              <a:rPr lang="en-US" altLang="zh-CN" sz="2400" b="1" kern="0" dirty="0">
                <a:solidFill>
                  <a:srgbClr val="FF0000"/>
                </a:solidFill>
                <a:latin typeface="SimSun" charset="-122"/>
                <a:ea typeface="SimSun" charset="-122"/>
                <a:cs typeface="SimSun" charset="-122"/>
              </a:rPr>
              <a:t>1</a:t>
            </a:r>
            <a:r>
              <a:rPr lang="zh-CN" altLang="en-US" sz="2400" b="1" kern="0" dirty="0">
                <a:solidFill>
                  <a:srgbClr val="FF0000"/>
                </a:solidFill>
                <a:latin typeface="SimSun" charset="-122"/>
                <a:ea typeface="SimSun" charset="-122"/>
                <a:cs typeface="SimSun" charset="-122"/>
              </a:rPr>
              <a:t>）</a:t>
            </a:r>
            <a:r>
              <a:rPr lang="en-US" altLang="zh-CN" sz="2400" b="1" kern="0" dirty="0">
                <a:solidFill>
                  <a:srgbClr val="FF0000"/>
                </a:solidFill>
                <a:latin typeface="SimSun" charset="-122"/>
                <a:ea typeface="SimSun" charset="-122"/>
                <a:cs typeface="SimSun" charset="-122"/>
              </a:rPr>
              <a:t>LL</a:t>
            </a:r>
            <a:r>
              <a:rPr lang="zh-CN" altLang="en-US" sz="2400" b="1" kern="0" dirty="0">
                <a:solidFill>
                  <a:srgbClr val="FF0000"/>
                </a:solidFill>
                <a:latin typeface="SimSun" charset="-122"/>
                <a:ea typeface="SimSun" charset="-122"/>
                <a:cs typeface="SimSun" charset="-122"/>
              </a:rPr>
              <a:t>型</a:t>
            </a:r>
            <a:endParaRPr lang="en-US" altLang="zh-CN" sz="2400" b="1" kern="0" dirty="0">
              <a:solidFill>
                <a:srgbClr val="FF0000"/>
              </a:solidFill>
              <a:latin typeface="SimSun" charset="-122"/>
              <a:ea typeface="SimSun" charset="-122"/>
              <a:cs typeface="SimSun" charset="-122"/>
            </a:endParaRPr>
          </a:p>
        </p:txBody>
      </p:sp>
      <p:grpSp>
        <p:nvGrpSpPr>
          <p:cNvPr id="14" name="组 13"/>
          <p:cNvGrpSpPr/>
          <p:nvPr/>
        </p:nvGrpSpPr>
        <p:grpSpPr>
          <a:xfrm>
            <a:off x="428671" y="3726315"/>
            <a:ext cx="2183045" cy="2262056"/>
            <a:chOff x="315884" y="4318000"/>
            <a:chExt cx="2183045" cy="2262056"/>
          </a:xfrm>
        </p:grpSpPr>
        <p:grpSp>
          <p:nvGrpSpPr>
            <p:cNvPr id="13" name="组 12"/>
            <p:cNvGrpSpPr/>
            <p:nvPr/>
          </p:nvGrpSpPr>
          <p:grpSpPr>
            <a:xfrm>
              <a:off x="315884" y="4318000"/>
              <a:ext cx="2183045" cy="2262056"/>
              <a:chOff x="315884" y="4318000"/>
              <a:chExt cx="2183045" cy="2262056"/>
            </a:xfrm>
          </p:grpSpPr>
          <p:sp>
            <p:nvSpPr>
              <p:cNvPr id="3" name="椭圆 2"/>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6" name="椭圆 85"/>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7" name="椭圆 86"/>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8" name="椭圆 87"/>
              <p:cNvSpPr/>
              <p:nvPr/>
            </p:nvSpPr>
            <p:spPr bwMode="auto">
              <a:xfrm>
                <a:off x="31588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9" name="椭圆 88"/>
              <p:cNvSpPr/>
              <p:nvPr/>
            </p:nvSpPr>
            <p:spPr bwMode="auto">
              <a:xfrm>
                <a:off x="134819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8" name="直线连接符 7"/>
              <p:cNvCxnSpPr>
                <a:stCxn id="3" idx="3"/>
                <a:endCxn id="86" idx="0"/>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0" name="直线连接符 89"/>
              <p:cNvCxnSpPr>
                <a:stCxn id="3"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1" name="直线连接符 90"/>
              <p:cNvCxnSpPr>
                <a:stCxn id="92" idx="3"/>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2" name="直线连接符 91"/>
            <p:cNvCxnSpPr>
              <a:stCxn id="92" idx="5"/>
            </p:cNvCxnSpPr>
            <p:nvPr/>
          </p:nvCxnSpPr>
          <p:spPr bwMode="auto">
            <a:xfrm>
              <a:off x="1363635" y="567802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5" name="组 14"/>
          <p:cNvGrpSpPr/>
          <p:nvPr/>
        </p:nvGrpSpPr>
        <p:grpSpPr>
          <a:xfrm>
            <a:off x="4439514" y="3588912"/>
            <a:ext cx="2183045" cy="3164087"/>
            <a:chOff x="2943829" y="3793954"/>
            <a:chExt cx="2183045" cy="3164087"/>
          </a:xfrm>
        </p:grpSpPr>
        <p:grpSp>
          <p:nvGrpSpPr>
            <p:cNvPr id="93" name="组 92"/>
            <p:cNvGrpSpPr/>
            <p:nvPr/>
          </p:nvGrpSpPr>
          <p:grpSpPr>
            <a:xfrm>
              <a:off x="2943829" y="3793954"/>
              <a:ext cx="2183045" cy="2262056"/>
              <a:chOff x="315884" y="4318000"/>
              <a:chExt cx="2183045" cy="2262056"/>
            </a:xfrm>
          </p:grpSpPr>
          <p:grpSp>
            <p:nvGrpSpPr>
              <p:cNvPr id="94" name="组 93"/>
              <p:cNvGrpSpPr/>
              <p:nvPr/>
            </p:nvGrpSpPr>
            <p:grpSpPr>
              <a:xfrm>
                <a:off x="315884" y="4318000"/>
                <a:ext cx="2183045" cy="2262056"/>
                <a:chOff x="315884" y="4318000"/>
                <a:chExt cx="2183045" cy="2262056"/>
              </a:xfrm>
            </p:grpSpPr>
            <p:sp>
              <p:nvSpPr>
                <p:cNvPr id="96" name="椭圆 95"/>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2</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7" name="椭圆 96"/>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8" name="椭圆 97"/>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9" name="椭圆 98"/>
                <p:cNvSpPr/>
                <p:nvPr/>
              </p:nvSpPr>
              <p:spPr bwMode="auto">
                <a:xfrm>
                  <a:off x="31588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00" name="椭圆 99"/>
                <p:cNvSpPr/>
                <p:nvPr/>
              </p:nvSpPr>
              <p:spPr bwMode="auto">
                <a:xfrm>
                  <a:off x="134819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1" name="直线连接符 100"/>
                <p:cNvCxnSpPr>
                  <a:stCxn id="94" idx="3"/>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2" name="直线连接符 101"/>
                <p:cNvCxnSpPr>
                  <a:stCxn id="94"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3" name="直线连接符 102"/>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5" name="直线连接符 94"/>
              <p:cNvCxnSpPr/>
              <p:nvPr/>
            </p:nvCxnSpPr>
            <p:spPr bwMode="auto">
              <a:xfrm>
                <a:off x="1363635" y="567802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4" name="椭圆 103"/>
            <p:cNvSpPr/>
            <p:nvPr/>
          </p:nvSpPr>
          <p:spPr bwMode="auto">
            <a:xfrm>
              <a:off x="3229810" y="631034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38</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5" name="直线连接符 104"/>
            <p:cNvCxnSpPr>
              <a:endCxn id="104" idx="0"/>
            </p:cNvCxnSpPr>
            <p:nvPr/>
          </p:nvCxnSpPr>
          <p:spPr bwMode="auto">
            <a:xfrm>
              <a:off x="3343061" y="6051493"/>
              <a:ext cx="172730" cy="25884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6" name="AutoShape 36"/>
          <p:cNvSpPr>
            <a:spLocks noChangeArrowheads="1"/>
          </p:cNvSpPr>
          <p:nvPr/>
        </p:nvSpPr>
        <p:spPr bwMode="auto">
          <a:xfrm>
            <a:off x="2641697" y="4588977"/>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插入</a:t>
            </a:r>
            <a:r>
              <a:rPr lang="en-US" altLang="zh-CN" b="1" dirty="0" smtClean="0">
                <a:latin typeface="Arial Narrow" charset="0"/>
              </a:rPr>
              <a:t>38</a:t>
            </a:r>
            <a:endParaRPr lang="zh-CN" altLang="en-US" b="1" dirty="0">
              <a:latin typeface="Arial Narrow" charset="0"/>
            </a:endParaRPr>
          </a:p>
        </p:txBody>
      </p:sp>
      <p:grpSp>
        <p:nvGrpSpPr>
          <p:cNvPr id="107" name="组 106"/>
          <p:cNvGrpSpPr/>
          <p:nvPr/>
        </p:nvGrpSpPr>
        <p:grpSpPr>
          <a:xfrm>
            <a:off x="8235612" y="3923488"/>
            <a:ext cx="2574796" cy="2325703"/>
            <a:chOff x="2830459" y="4601132"/>
            <a:chExt cx="2574796" cy="2325703"/>
          </a:xfrm>
        </p:grpSpPr>
        <p:grpSp>
          <p:nvGrpSpPr>
            <p:cNvPr id="108" name="组 107"/>
            <p:cNvGrpSpPr/>
            <p:nvPr/>
          </p:nvGrpSpPr>
          <p:grpSpPr>
            <a:xfrm>
              <a:off x="2830459" y="4601132"/>
              <a:ext cx="2574796" cy="2325703"/>
              <a:chOff x="202514" y="5125178"/>
              <a:chExt cx="2574796" cy="2325703"/>
            </a:xfrm>
          </p:grpSpPr>
          <p:grpSp>
            <p:nvGrpSpPr>
              <p:cNvPr id="111" name="组 110"/>
              <p:cNvGrpSpPr/>
              <p:nvPr/>
            </p:nvGrpSpPr>
            <p:grpSpPr>
              <a:xfrm>
                <a:off x="202514" y="5125178"/>
                <a:ext cx="2574796" cy="2325703"/>
                <a:chOff x="202514" y="5125178"/>
                <a:chExt cx="2574796" cy="2325703"/>
              </a:xfrm>
            </p:grpSpPr>
            <p:sp>
              <p:nvSpPr>
                <p:cNvPr id="113" name="椭圆 112"/>
                <p:cNvSpPr/>
                <p:nvPr/>
              </p:nvSpPr>
              <p:spPr bwMode="auto">
                <a:xfrm>
                  <a:off x="1160939" y="680318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4" name="椭圆 113"/>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5" name="椭圆 114"/>
                <p:cNvSpPr/>
                <p:nvPr/>
              </p:nvSpPr>
              <p:spPr bwMode="auto">
                <a:xfrm>
                  <a:off x="2205348" y="6774047"/>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6" name="椭圆 115"/>
                <p:cNvSpPr/>
                <p:nvPr/>
              </p:nvSpPr>
              <p:spPr bwMode="auto">
                <a:xfrm>
                  <a:off x="202514" y="585764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7" name="椭圆 116"/>
                <p:cNvSpPr/>
                <p:nvPr/>
              </p:nvSpPr>
              <p:spPr bwMode="auto">
                <a:xfrm>
                  <a:off x="1578311" y="595854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8" name="直线连接符 117"/>
                <p:cNvCxnSpPr/>
                <p:nvPr/>
              </p:nvCxnSpPr>
              <p:spPr bwMode="auto">
                <a:xfrm flipH="1">
                  <a:off x="1375296" y="6446519"/>
                  <a:ext cx="313993" cy="36445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9" name="直线连接符 118"/>
                <p:cNvCxnSpPr/>
                <p:nvPr/>
              </p:nvCxnSpPr>
              <p:spPr bwMode="auto">
                <a:xfrm>
                  <a:off x="2122693" y="6454154"/>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0" name="直线连接符 119"/>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112" name="直线连接符 111"/>
              <p:cNvCxnSpPr/>
              <p:nvPr/>
            </p:nvCxnSpPr>
            <p:spPr bwMode="auto">
              <a:xfrm>
                <a:off x="1391533" y="5646569"/>
                <a:ext cx="472759"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9" name="椭圆 108"/>
            <p:cNvSpPr/>
            <p:nvPr/>
          </p:nvSpPr>
          <p:spPr bwMode="auto">
            <a:xfrm>
              <a:off x="3096757" y="627472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bg1"/>
                  </a:solidFill>
                  <a:effectLst/>
                  <a:latin typeface="Tahoma" pitchFamily="34" charset="0"/>
                  <a:ea typeface="宋体" pitchFamily="2" charset="-122"/>
                </a:rPr>
                <a:t>38</a:t>
              </a:r>
              <a:endParaRPr kumimoji="1" lang="en-US" altLang="zh-CN" sz="1600" b="0" i="0" u="none" strike="noStrike" cap="none" normalizeH="0" baseline="0" dirty="0" smtClean="0">
                <a:ln>
                  <a:noFill/>
                </a:ln>
                <a:solidFill>
                  <a:schemeClr val="bg1"/>
                </a:solidFill>
                <a:effectLst/>
                <a:latin typeface="Tahoma"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0" name="直线连接符 109"/>
            <p:cNvCxnSpPr>
              <a:endCxn id="109" idx="0"/>
            </p:cNvCxnSpPr>
            <p:nvPr/>
          </p:nvCxnSpPr>
          <p:spPr bwMode="auto">
            <a:xfrm>
              <a:off x="3198595" y="5909697"/>
              <a:ext cx="184143" cy="36502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21" name="AutoShape 36"/>
          <p:cNvSpPr>
            <a:spLocks noChangeArrowheads="1"/>
          </p:cNvSpPr>
          <p:nvPr/>
        </p:nvSpPr>
        <p:spPr bwMode="auto">
          <a:xfrm>
            <a:off x="6393146" y="4917121"/>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右单旋</a:t>
            </a:r>
            <a:endParaRPr lang="zh-CN" altLang="en-US" b="1" dirty="0">
              <a:latin typeface="Arial Narrow" charset="0"/>
            </a:endParaRPr>
          </a:p>
        </p:txBody>
      </p:sp>
    </p:spTree>
    <p:extLst>
      <p:ext uri="{BB962C8B-B14F-4D97-AF65-F5344CB8AC3E}">
        <p14:creationId xmlns:p14="http://schemas.microsoft.com/office/powerpoint/2010/main" val="752416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blinds(horizontal)">
                                      <p:cBhvr>
                                        <p:cTn id="11" dur="500"/>
                                        <p:tgtEl>
                                          <p:spTgt spid="10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blinds(horizontal)">
                                      <p:cBhvr>
                                        <p:cTn id="20" dur="500"/>
                                        <p:tgtEl>
                                          <p:spTgt spid="12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autoUpdateAnimBg="0"/>
      <p:bldP spid="121"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994061" y="889517"/>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kern="0" dirty="0" smtClean="0">
                <a:solidFill>
                  <a:schemeClr val="tx1"/>
                </a:solidFill>
                <a:latin typeface="SimSun" charset="-122"/>
                <a:ea typeface="SimSun" charset="-122"/>
                <a:cs typeface="SimSun" charset="-122"/>
              </a:rPr>
              <a:t>构造平衡二叉树的</a:t>
            </a:r>
            <a:r>
              <a:rPr lang="en-US" altLang="zh-CN" sz="2800" kern="0" dirty="0" smtClean="0">
                <a:solidFill>
                  <a:schemeClr val="tx1"/>
                </a:solidFill>
                <a:latin typeface="SimSun" charset="-122"/>
                <a:ea typeface="SimSun" charset="-122"/>
                <a:cs typeface="SimSun" charset="-122"/>
              </a:rPr>
              <a:t>4</a:t>
            </a:r>
            <a:r>
              <a:rPr lang="zh-CN" altLang="en-US" sz="2800" kern="0" dirty="0" smtClean="0">
                <a:solidFill>
                  <a:schemeClr val="tx1"/>
                </a:solidFill>
                <a:latin typeface="SimSun" charset="-122"/>
                <a:ea typeface="SimSun" charset="-122"/>
                <a:cs typeface="SimSun" charset="-122"/>
              </a:rPr>
              <a:t>种调整方法</a:t>
            </a:r>
            <a:br>
              <a:rPr lang="zh-CN" altLang="en-US" sz="2800" kern="0" dirty="0" smtClean="0">
                <a:solidFill>
                  <a:schemeClr val="tx1"/>
                </a:solidFill>
                <a:latin typeface="SimSun" charset="-122"/>
                <a:ea typeface="SimSun" charset="-122"/>
                <a:cs typeface="SimSun" charset="-122"/>
              </a:rPr>
            </a:br>
            <a:endParaRPr lang="en-US" altLang="zh-CN" sz="3200" kern="0" dirty="0">
              <a:solidFill>
                <a:srgbClr val="FF0000"/>
              </a:solidFill>
              <a:latin typeface="SimSun" charset="-122"/>
              <a:ea typeface="SimSun" charset="-122"/>
              <a:cs typeface="SimSun" charset="-122"/>
            </a:endParaRPr>
          </a:p>
        </p:txBody>
      </p:sp>
      <p:sp>
        <p:nvSpPr>
          <p:cNvPr id="34" name="Text Box 3"/>
          <p:cNvSpPr txBox="1">
            <a:spLocks noChangeArrowheads="1"/>
          </p:cNvSpPr>
          <p:nvPr/>
        </p:nvSpPr>
        <p:spPr bwMode="auto">
          <a:xfrm>
            <a:off x="3993672" y="3500078"/>
            <a:ext cx="479425" cy="46672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sp>
        <p:nvSpPr>
          <p:cNvPr id="47" name="AutoShape 36"/>
          <p:cNvSpPr>
            <a:spLocks noChangeArrowheads="1"/>
          </p:cNvSpPr>
          <p:nvPr/>
        </p:nvSpPr>
        <p:spPr bwMode="auto">
          <a:xfrm>
            <a:off x="5134681" y="2430552"/>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左单</a:t>
            </a:r>
            <a:r>
              <a:rPr lang="zh-CN" altLang="en-US" b="1" dirty="0">
                <a:latin typeface="Arial Narrow" charset="0"/>
              </a:rPr>
              <a:t>旋</a:t>
            </a:r>
          </a:p>
        </p:txBody>
      </p:sp>
      <p:sp>
        <p:nvSpPr>
          <p:cNvPr id="2" name="矩形 1"/>
          <p:cNvSpPr/>
          <p:nvPr/>
        </p:nvSpPr>
        <p:spPr>
          <a:xfrm>
            <a:off x="462225" y="2497135"/>
            <a:ext cx="1569660" cy="461665"/>
          </a:xfrm>
          <a:prstGeom prst="rect">
            <a:avLst/>
          </a:prstGeom>
        </p:spPr>
        <p:txBody>
          <a:bodyPr wrap="none">
            <a:spAutoFit/>
          </a:bodyPr>
          <a:lstStyle/>
          <a:p>
            <a:r>
              <a:rPr lang="zh-CN" altLang="en-US" sz="2400" b="1" kern="0" dirty="0" smtClean="0">
                <a:solidFill>
                  <a:srgbClr val="FF0000"/>
                </a:solidFill>
                <a:latin typeface="SimSun" charset="-122"/>
                <a:ea typeface="SimSun" charset="-122"/>
                <a:cs typeface="SimSun" charset="-122"/>
              </a:rPr>
              <a:t>（</a:t>
            </a:r>
            <a:r>
              <a:rPr lang="en-US" altLang="zh-CN" sz="2400" b="1" kern="0" dirty="0" smtClean="0">
                <a:solidFill>
                  <a:srgbClr val="FF0000"/>
                </a:solidFill>
                <a:latin typeface="SimSun" charset="-122"/>
                <a:ea typeface="SimSun" charset="-122"/>
                <a:cs typeface="SimSun" charset="-122"/>
              </a:rPr>
              <a:t>2</a:t>
            </a:r>
            <a:r>
              <a:rPr lang="zh-CN" altLang="en-US" sz="2400" b="1" kern="0" dirty="0" smtClean="0">
                <a:solidFill>
                  <a:srgbClr val="FF0000"/>
                </a:solidFill>
                <a:latin typeface="SimSun" charset="-122"/>
                <a:ea typeface="SimSun" charset="-122"/>
                <a:cs typeface="SimSun" charset="-122"/>
              </a:rPr>
              <a:t>）</a:t>
            </a:r>
            <a:r>
              <a:rPr lang="en-US" altLang="zh-CN" sz="2400" b="1" kern="0" dirty="0" smtClean="0">
                <a:solidFill>
                  <a:srgbClr val="FF0000"/>
                </a:solidFill>
                <a:latin typeface="SimSun" charset="-122"/>
                <a:ea typeface="SimSun" charset="-122"/>
                <a:cs typeface="SimSun" charset="-122"/>
              </a:rPr>
              <a:t>RR</a:t>
            </a:r>
            <a:r>
              <a:rPr lang="zh-CN" altLang="en-US" sz="2400" b="1" kern="0" dirty="0" smtClean="0">
                <a:solidFill>
                  <a:srgbClr val="FF0000"/>
                </a:solidFill>
                <a:latin typeface="SimSun" charset="-122"/>
                <a:ea typeface="SimSun" charset="-122"/>
                <a:cs typeface="SimSun" charset="-122"/>
              </a:rPr>
              <a:t>型</a:t>
            </a:r>
            <a:endParaRPr lang="en-US" altLang="zh-CN" sz="2400" b="1" kern="0" dirty="0">
              <a:solidFill>
                <a:srgbClr val="FF0000"/>
              </a:solidFill>
              <a:latin typeface="SimSun" charset="-122"/>
              <a:ea typeface="SimSun" charset="-122"/>
              <a:cs typeface="SimSun" charset="-122"/>
            </a:endParaRPr>
          </a:p>
        </p:txBody>
      </p:sp>
      <p:grpSp>
        <p:nvGrpSpPr>
          <p:cNvPr id="14" name="组 13"/>
          <p:cNvGrpSpPr/>
          <p:nvPr/>
        </p:nvGrpSpPr>
        <p:grpSpPr>
          <a:xfrm>
            <a:off x="594031" y="3732355"/>
            <a:ext cx="2157193" cy="2312384"/>
            <a:chOff x="887846" y="4318000"/>
            <a:chExt cx="2157193" cy="2312384"/>
          </a:xfrm>
        </p:grpSpPr>
        <p:grpSp>
          <p:nvGrpSpPr>
            <p:cNvPr id="13" name="组 12"/>
            <p:cNvGrpSpPr/>
            <p:nvPr/>
          </p:nvGrpSpPr>
          <p:grpSpPr>
            <a:xfrm>
              <a:off x="887846" y="4318000"/>
              <a:ext cx="2157193" cy="2312384"/>
              <a:chOff x="887846" y="4318000"/>
              <a:chExt cx="2157193" cy="2312384"/>
            </a:xfrm>
          </p:grpSpPr>
          <p:sp>
            <p:nvSpPr>
              <p:cNvPr id="3" name="椭圆 2"/>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6" name="椭圆 85"/>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7" name="椭圆 86"/>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8" name="椭圆 87"/>
              <p:cNvSpPr/>
              <p:nvPr/>
            </p:nvSpPr>
            <p:spPr bwMode="auto">
              <a:xfrm>
                <a:off x="1406502" y="5982684"/>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9" name="椭圆 88"/>
              <p:cNvSpPr/>
              <p:nvPr/>
            </p:nvSpPr>
            <p:spPr bwMode="auto">
              <a:xfrm>
                <a:off x="2473077" y="5982427"/>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8" name="直线连接符 7"/>
              <p:cNvCxnSpPr>
                <a:stCxn id="3" idx="3"/>
                <a:endCxn id="86" idx="0"/>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0" name="直线连接符 89"/>
              <p:cNvCxnSpPr>
                <a:stCxn id="3"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1" name="直线连接符 90"/>
              <p:cNvCxnSpPr/>
              <p:nvPr/>
            </p:nvCxnSpPr>
            <p:spPr bwMode="auto">
              <a:xfrm flipH="1">
                <a:off x="1719857" y="573321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2" name="直线连接符 91"/>
            <p:cNvCxnSpPr>
              <a:stCxn id="92" idx="5"/>
            </p:cNvCxnSpPr>
            <p:nvPr/>
          </p:nvCxnSpPr>
          <p:spPr bwMode="auto">
            <a:xfrm>
              <a:off x="2430197" y="5685363"/>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5" name="组 14"/>
          <p:cNvGrpSpPr/>
          <p:nvPr/>
        </p:nvGrpSpPr>
        <p:grpSpPr>
          <a:xfrm>
            <a:off x="4104721" y="3621764"/>
            <a:ext cx="2606756" cy="3051612"/>
            <a:chOff x="3515791" y="3793954"/>
            <a:chExt cx="2606756" cy="3051612"/>
          </a:xfrm>
        </p:grpSpPr>
        <p:grpSp>
          <p:nvGrpSpPr>
            <p:cNvPr id="93" name="组 92"/>
            <p:cNvGrpSpPr/>
            <p:nvPr/>
          </p:nvGrpSpPr>
          <p:grpSpPr>
            <a:xfrm>
              <a:off x="3515791" y="3793954"/>
              <a:ext cx="2137798" cy="2273169"/>
              <a:chOff x="887846" y="4318000"/>
              <a:chExt cx="2137798" cy="2273169"/>
            </a:xfrm>
          </p:grpSpPr>
          <p:grpSp>
            <p:nvGrpSpPr>
              <p:cNvPr id="94" name="组 93"/>
              <p:cNvGrpSpPr/>
              <p:nvPr/>
            </p:nvGrpSpPr>
            <p:grpSpPr>
              <a:xfrm>
                <a:off x="887846" y="4318000"/>
                <a:ext cx="2137798" cy="2273169"/>
                <a:chOff x="887846" y="4318000"/>
                <a:chExt cx="2137798" cy="2273169"/>
              </a:xfrm>
            </p:grpSpPr>
            <p:sp>
              <p:nvSpPr>
                <p:cNvPr id="96" name="椭圆 95"/>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-2</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7" name="椭圆 96"/>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8" name="椭圆 97"/>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9" name="椭圆 98"/>
                <p:cNvSpPr/>
                <p:nvPr/>
              </p:nvSpPr>
              <p:spPr bwMode="auto">
                <a:xfrm>
                  <a:off x="144496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00" name="椭圆 99"/>
                <p:cNvSpPr/>
                <p:nvPr/>
              </p:nvSpPr>
              <p:spPr bwMode="auto">
                <a:xfrm>
                  <a:off x="2453682" y="5943469"/>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1" name="直线连接符 100"/>
                <p:cNvCxnSpPr>
                  <a:stCxn id="94" idx="3"/>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2" name="直线连接符 101"/>
                <p:cNvCxnSpPr>
                  <a:stCxn id="94"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3" name="直线连接符 102"/>
                <p:cNvCxnSpPr/>
                <p:nvPr/>
              </p:nvCxnSpPr>
              <p:spPr bwMode="auto">
                <a:xfrm flipH="1">
                  <a:off x="1679363" y="571506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5" name="直线连接符 94"/>
              <p:cNvCxnSpPr/>
              <p:nvPr/>
            </p:nvCxnSpPr>
            <p:spPr bwMode="auto">
              <a:xfrm>
                <a:off x="2422381" y="564757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4" name="椭圆 103"/>
            <p:cNvSpPr/>
            <p:nvPr/>
          </p:nvSpPr>
          <p:spPr bwMode="auto">
            <a:xfrm>
              <a:off x="5550585" y="619786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5" name="直线连接符 104"/>
            <p:cNvCxnSpPr/>
            <p:nvPr/>
          </p:nvCxnSpPr>
          <p:spPr bwMode="auto">
            <a:xfrm>
              <a:off x="5569827" y="5937121"/>
              <a:ext cx="223604" cy="39074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6" name="AutoShape 36"/>
          <p:cNvSpPr>
            <a:spLocks noChangeArrowheads="1"/>
          </p:cNvSpPr>
          <p:nvPr/>
        </p:nvSpPr>
        <p:spPr bwMode="auto">
          <a:xfrm>
            <a:off x="2641697" y="4588977"/>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插入</a:t>
            </a:r>
            <a:r>
              <a:rPr lang="en-US" altLang="zh-CN" b="1" dirty="0" smtClean="0">
                <a:latin typeface="Arial Narrow" charset="0"/>
              </a:rPr>
              <a:t>75</a:t>
            </a:r>
            <a:endParaRPr lang="zh-CN" altLang="en-US" b="1" dirty="0">
              <a:latin typeface="Arial Narrow" charset="0"/>
            </a:endParaRPr>
          </a:p>
        </p:txBody>
      </p:sp>
      <p:grpSp>
        <p:nvGrpSpPr>
          <p:cNvPr id="107" name="组 106"/>
          <p:cNvGrpSpPr/>
          <p:nvPr/>
        </p:nvGrpSpPr>
        <p:grpSpPr>
          <a:xfrm>
            <a:off x="7728311" y="3969145"/>
            <a:ext cx="2839793" cy="2292706"/>
            <a:chOff x="2391999" y="4601132"/>
            <a:chExt cx="2839793" cy="2292706"/>
          </a:xfrm>
        </p:grpSpPr>
        <p:grpSp>
          <p:nvGrpSpPr>
            <p:cNvPr id="108" name="组 107"/>
            <p:cNvGrpSpPr/>
            <p:nvPr/>
          </p:nvGrpSpPr>
          <p:grpSpPr>
            <a:xfrm>
              <a:off x="2943829" y="4601132"/>
              <a:ext cx="2287963" cy="2292706"/>
              <a:chOff x="315884" y="5125178"/>
              <a:chExt cx="2287963" cy="2292706"/>
            </a:xfrm>
          </p:grpSpPr>
          <p:grpSp>
            <p:nvGrpSpPr>
              <p:cNvPr id="111" name="组 110"/>
              <p:cNvGrpSpPr/>
              <p:nvPr/>
            </p:nvGrpSpPr>
            <p:grpSpPr>
              <a:xfrm>
                <a:off x="315884" y="5125178"/>
                <a:ext cx="2287963" cy="2292706"/>
                <a:chOff x="315884" y="5125178"/>
                <a:chExt cx="2287963" cy="2292706"/>
              </a:xfrm>
            </p:grpSpPr>
            <p:sp>
              <p:nvSpPr>
                <p:cNvPr id="113" name="椭圆 112"/>
                <p:cNvSpPr/>
                <p:nvPr/>
              </p:nvSpPr>
              <p:spPr bwMode="auto">
                <a:xfrm>
                  <a:off x="748304" y="6770184"/>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4" name="椭圆 113"/>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5" name="椭圆 114"/>
                <p:cNvSpPr/>
                <p:nvPr/>
              </p:nvSpPr>
              <p:spPr bwMode="auto">
                <a:xfrm>
                  <a:off x="2031885" y="6553072"/>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6" name="椭圆 115"/>
                <p:cNvSpPr/>
                <p:nvPr/>
              </p:nvSpPr>
              <p:spPr bwMode="auto">
                <a:xfrm>
                  <a:off x="31588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7" name="椭圆 116"/>
                <p:cNvSpPr/>
                <p:nvPr/>
              </p:nvSpPr>
              <p:spPr bwMode="auto">
                <a:xfrm>
                  <a:off x="134819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8" name="直线连接符 117"/>
                <p:cNvCxnSpPr>
                  <a:stCxn id="116" idx="5"/>
                  <a:endCxn id="113" idx="0"/>
                </p:cNvCxnSpPr>
                <p:nvPr/>
              </p:nvCxnSpPr>
              <p:spPr bwMode="auto">
                <a:xfrm>
                  <a:off x="804084" y="6485203"/>
                  <a:ext cx="230201" cy="28498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9" name="直线连接符 118"/>
                <p:cNvCxnSpPr/>
                <p:nvPr/>
              </p:nvCxnSpPr>
              <p:spPr bwMode="auto">
                <a:xfrm>
                  <a:off x="1920156" y="6369706"/>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0" name="直线连接符 119"/>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112" name="直线连接符 111"/>
              <p:cNvCxnSpPr/>
              <p:nvPr/>
            </p:nvCxnSpPr>
            <p:spPr bwMode="auto">
              <a:xfrm>
                <a:off x="1363635" y="567802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9" name="椭圆 108"/>
            <p:cNvSpPr/>
            <p:nvPr/>
          </p:nvSpPr>
          <p:spPr bwMode="auto">
            <a:xfrm>
              <a:off x="2391999" y="615458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0" name="直线连接符 109"/>
            <p:cNvCxnSpPr/>
            <p:nvPr/>
          </p:nvCxnSpPr>
          <p:spPr bwMode="auto">
            <a:xfrm flipH="1">
              <a:off x="2665454" y="590025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21" name="AutoShape 36"/>
          <p:cNvSpPr>
            <a:spLocks noChangeArrowheads="1"/>
          </p:cNvSpPr>
          <p:nvPr/>
        </p:nvSpPr>
        <p:spPr bwMode="auto">
          <a:xfrm>
            <a:off x="6393146" y="4917121"/>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左单旋</a:t>
            </a:r>
            <a:endParaRPr lang="zh-CN" altLang="en-US" b="1" dirty="0">
              <a:latin typeface="Arial Narrow" charset="0"/>
            </a:endParaRPr>
          </a:p>
        </p:txBody>
      </p:sp>
      <p:grpSp>
        <p:nvGrpSpPr>
          <p:cNvPr id="78" name="Group 41"/>
          <p:cNvGrpSpPr>
            <a:grpSpLocks/>
          </p:cNvGrpSpPr>
          <p:nvPr/>
        </p:nvGrpSpPr>
        <p:grpSpPr bwMode="auto">
          <a:xfrm>
            <a:off x="2566509" y="1587878"/>
            <a:ext cx="1906589" cy="1922949"/>
            <a:chOff x="712" y="528"/>
            <a:chExt cx="1201" cy="1407"/>
          </a:xfrm>
        </p:grpSpPr>
        <p:sp>
          <p:nvSpPr>
            <p:cNvPr id="79" name="Oval 42"/>
            <p:cNvSpPr>
              <a:spLocks noChangeArrowheads="1"/>
            </p:cNvSpPr>
            <p:nvPr/>
          </p:nvSpPr>
          <p:spPr bwMode="auto">
            <a:xfrm>
              <a:off x="960" y="52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80" name="Oval 43"/>
            <p:cNvSpPr>
              <a:spLocks noChangeArrowheads="1"/>
            </p:cNvSpPr>
            <p:nvPr/>
          </p:nvSpPr>
          <p:spPr bwMode="auto">
            <a:xfrm>
              <a:off x="1337" y="91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81" name="Text Box 44"/>
            <p:cNvSpPr txBox="1">
              <a:spLocks noChangeArrowheads="1"/>
            </p:cNvSpPr>
            <p:nvPr/>
          </p:nvSpPr>
          <p:spPr bwMode="auto">
            <a:xfrm>
              <a:off x="712" y="916"/>
              <a:ext cx="296"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82" name="Text Box 45"/>
            <p:cNvSpPr txBox="1">
              <a:spLocks noChangeArrowheads="1"/>
            </p:cNvSpPr>
            <p:nvPr/>
          </p:nvSpPr>
          <p:spPr bwMode="auto">
            <a:xfrm>
              <a:off x="1611" y="1361"/>
              <a:ext cx="302"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83" name="Text Box 46"/>
            <p:cNvSpPr txBox="1">
              <a:spLocks noChangeArrowheads="1"/>
            </p:cNvSpPr>
            <p:nvPr/>
          </p:nvSpPr>
          <p:spPr bwMode="auto">
            <a:xfrm>
              <a:off x="1096" y="1344"/>
              <a:ext cx="325"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84" name="Line 47"/>
            <p:cNvSpPr>
              <a:spLocks noChangeShapeType="1"/>
            </p:cNvSpPr>
            <p:nvPr/>
          </p:nvSpPr>
          <p:spPr bwMode="auto">
            <a:xfrm flipH="1">
              <a:off x="864" y="76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5" name="Line 48"/>
            <p:cNvSpPr>
              <a:spLocks noChangeShapeType="1"/>
            </p:cNvSpPr>
            <p:nvPr/>
          </p:nvSpPr>
          <p:spPr bwMode="auto">
            <a:xfrm>
              <a:off x="1200" y="76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2" name="Line 49"/>
            <p:cNvSpPr>
              <a:spLocks noChangeShapeType="1"/>
            </p:cNvSpPr>
            <p:nvPr/>
          </p:nvSpPr>
          <p:spPr bwMode="auto">
            <a:xfrm flipH="1">
              <a:off x="1236" y="115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3" name="Line 50"/>
            <p:cNvSpPr>
              <a:spLocks noChangeShapeType="1"/>
            </p:cNvSpPr>
            <p:nvPr/>
          </p:nvSpPr>
          <p:spPr bwMode="auto">
            <a:xfrm>
              <a:off x="1552" y="1179"/>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124" name="Group 4"/>
          <p:cNvGrpSpPr>
            <a:grpSpLocks/>
          </p:cNvGrpSpPr>
          <p:nvPr/>
        </p:nvGrpSpPr>
        <p:grpSpPr bwMode="auto">
          <a:xfrm>
            <a:off x="7233011" y="1427098"/>
            <a:ext cx="1905000" cy="1974089"/>
            <a:chOff x="3540" y="240"/>
            <a:chExt cx="1200" cy="1480"/>
          </a:xfrm>
        </p:grpSpPr>
        <p:sp>
          <p:nvSpPr>
            <p:cNvPr id="125" name="Oval 5"/>
            <p:cNvSpPr>
              <a:spLocks noChangeArrowheads="1"/>
            </p:cNvSpPr>
            <p:nvPr/>
          </p:nvSpPr>
          <p:spPr bwMode="auto">
            <a:xfrm>
              <a:off x="3780" y="671"/>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126" name="Oval 6"/>
            <p:cNvSpPr>
              <a:spLocks noChangeArrowheads="1"/>
            </p:cNvSpPr>
            <p:nvPr/>
          </p:nvSpPr>
          <p:spPr bwMode="auto">
            <a:xfrm>
              <a:off x="4068" y="24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127" name="Text Box 7"/>
            <p:cNvSpPr txBox="1">
              <a:spLocks noChangeArrowheads="1"/>
            </p:cNvSpPr>
            <p:nvPr/>
          </p:nvSpPr>
          <p:spPr bwMode="auto">
            <a:xfrm>
              <a:off x="3540" y="1115"/>
              <a:ext cx="293"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28" name="Text Box 8"/>
            <p:cNvSpPr txBox="1">
              <a:spLocks noChangeArrowheads="1"/>
            </p:cNvSpPr>
            <p:nvPr/>
          </p:nvSpPr>
          <p:spPr bwMode="auto">
            <a:xfrm>
              <a:off x="4429" y="688"/>
              <a:ext cx="303"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29" name="Text Box 9"/>
            <p:cNvSpPr txBox="1">
              <a:spLocks noChangeArrowheads="1"/>
            </p:cNvSpPr>
            <p:nvPr/>
          </p:nvSpPr>
          <p:spPr bwMode="auto">
            <a:xfrm>
              <a:off x="4075" y="1132"/>
              <a:ext cx="336"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30" name="Line 10"/>
            <p:cNvSpPr>
              <a:spLocks noChangeShapeType="1"/>
            </p:cNvSpPr>
            <p:nvPr/>
          </p:nvSpPr>
          <p:spPr bwMode="auto">
            <a:xfrm flipH="1">
              <a:off x="3936" y="480"/>
              <a:ext cx="18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1" name="Line 11"/>
            <p:cNvSpPr>
              <a:spLocks noChangeShapeType="1"/>
            </p:cNvSpPr>
            <p:nvPr/>
          </p:nvSpPr>
          <p:spPr bwMode="auto">
            <a:xfrm>
              <a:off x="4032" y="897"/>
              <a:ext cx="18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2" name="Line 12"/>
            <p:cNvSpPr>
              <a:spLocks noChangeShapeType="1"/>
            </p:cNvSpPr>
            <p:nvPr/>
          </p:nvSpPr>
          <p:spPr bwMode="auto">
            <a:xfrm flipH="1">
              <a:off x="3689" y="919"/>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3" name="Line 13"/>
            <p:cNvSpPr>
              <a:spLocks noChangeShapeType="1"/>
            </p:cNvSpPr>
            <p:nvPr/>
          </p:nvSpPr>
          <p:spPr bwMode="auto">
            <a:xfrm>
              <a:off x="4328" y="49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4" name="Text Box 14"/>
            <p:cNvSpPr txBox="1">
              <a:spLocks noChangeArrowheads="1"/>
            </p:cNvSpPr>
            <p:nvPr/>
          </p:nvSpPr>
          <p:spPr bwMode="auto">
            <a:xfrm>
              <a:off x="4432" y="1276"/>
              <a:ext cx="308" cy="294"/>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spTree>
    <p:extLst>
      <p:ext uri="{BB962C8B-B14F-4D97-AF65-F5344CB8AC3E}">
        <p14:creationId xmlns:p14="http://schemas.microsoft.com/office/powerpoint/2010/main" val="672094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linds(horizontal)">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124"/>
                                        </p:tgtEl>
                                        <p:attrNameLst>
                                          <p:attrName>style.visibility</p:attrName>
                                        </p:attrNameLst>
                                      </p:cBhvr>
                                      <p:to>
                                        <p:strVal val="visible"/>
                                      </p:to>
                                    </p:set>
                                    <p:anim calcmode="lin" valueType="num">
                                      <p:cBhvr>
                                        <p:cTn id="21" dur="1000" fill="hold"/>
                                        <p:tgtEl>
                                          <p:spTgt spid="124"/>
                                        </p:tgtEl>
                                        <p:attrNameLst>
                                          <p:attrName>ppt_w</p:attrName>
                                        </p:attrNameLst>
                                      </p:cBhvr>
                                      <p:tavLst>
                                        <p:tav tm="0">
                                          <p:val>
                                            <p:fltVal val="0"/>
                                          </p:val>
                                        </p:tav>
                                        <p:tav tm="100000">
                                          <p:val>
                                            <p:strVal val="#ppt_w"/>
                                          </p:val>
                                        </p:tav>
                                      </p:tavLst>
                                    </p:anim>
                                    <p:anim calcmode="lin" valueType="num">
                                      <p:cBhvr>
                                        <p:cTn id="22" dur="1000" fill="hold"/>
                                        <p:tgtEl>
                                          <p:spTgt spid="124"/>
                                        </p:tgtEl>
                                        <p:attrNameLst>
                                          <p:attrName>ppt_h</p:attrName>
                                        </p:attrNameLst>
                                      </p:cBhvr>
                                      <p:tavLst>
                                        <p:tav tm="0">
                                          <p:val>
                                            <p:fltVal val="0"/>
                                          </p:val>
                                        </p:tav>
                                        <p:tav tm="100000">
                                          <p:val>
                                            <p:strVal val="#ppt_h"/>
                                          </p:val>
                                        </p:tav>
                                      </p:tavLst>
                                    </p:anim>
                                    <p:anim calcmode="lin" valueType="num">
                                      <p:cBhvr>
                                        <p:cTn id="23" dur="1000" fill="hold"/>
                                        <p:tgtEl>
                                          <p:spTgt spid="124"/>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blinds(horizontal)">
                                      <p:cBhvr>
                                        <p:cTn id="33" dur="500"/>
                                        <p:tgtEl>
                                          <p:spTgt spid="10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1"/>
                                        </p:tgtEl>
                                        <p:attrNameLst>
                                          <p:attrName>style.visibility</p:attrName>
                                        </p:attrNameLst>
                                      </p:cBhvr>
                                      <p:to>
                                        <p:strVal val="visible"/>
                                      </p:to>
                                    </p:set>
                                    <p:animEffect transition="in" filter="blinds(horizontal)">
                                      <p:cBhvr>
                                        <p:cTn id="42" dur="500"/>
                                        <p:tgtEl>
                                          <p:spTgt spid="12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autoUpdateAnimBg="0"/>
      <p:bldP spid="47" grpId="0" animBg="1" autoUpdateAnimBg="0"/>
      <p:bldP spid="2" grpId="0"/>
      <p:bldP spid="106" grpId="0" animBg="1" autoUpdateAnimBg="0"/>
      <p:bldP spid="12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994061" y="889517"/>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kern="0" dirty="0" smtClean="0">
                <a:solidFill>
                  <a:schemeClr val="tx1"/>
                </a:solidFill>
                <a:latin typeface="SimSun" charset="-122"/>
                <a:ea typeface="SimSun" charset="-122"/>
                <a:cs typeface="SimSun" charset="-122"/>
              </a:rPr>
              <a:t>构造平衡二叉树的</a:t>
            </a:r>
            <a:r>
              <a:rPr lang="en-US" altLang="zh-CN" sz="2800" kern="0" dirty="0" smtClean="0">
                <a:solidFill>
                  <a:schemeClr val="tx1"/>
                </a:solidFill>
                <a:latin typeface="SimSun" charset="-122"/>
                <a:ea typeface="SimSun" charset="-122"/>
                <a:cs typeface="SimSun" charset="-122"/>
              </a:rPr>
              <a:t>4</a:t>
            </a:r>
            <a:r>
              <a:rPr lang="zh-CN" altLang="en-US" sz="2800" kern="0" dirty="0" smtClean="0">
                <a:solidFill>
                  <a:schemeClr val="tx1"/>
                </a:solidFill>
                <a:latin typeface="SimSun" charset="-122"/>
                <a:ea typeface="SimSun" charset="-122"/>
                <a:cs typeface="SimSun" charset="-122"/>
              </a:rPr>
              <a:t>种调整方法</a:t>
            </a:r>
            <a:br>
              <a:rPr lang="zh-CN" altLang="en-US" sz="2800" kern="0" dirty="0" smtClean="0">
                <a:solidFill>
                  <a:schemeClr val="tx1"/>
                </a:solidFill>
                <a:latin typeface="SimSun" charset="-122"/>
                <a:ea typeface="SimSun" charset="-122"/>
                <a:cs typeface="SimSun" charset="-122"/>
              </a:rPr>
            </a:br>
            <a:endParaRPr lang="en-US" altLang="zh-CN" sz="3200" kern="0" dirty="0">
              <a:solidFill>
                <a:srgbClr val="FF0000"/>
              </a:solidFill>
              <a:latin typeface="SimSun" charset="-122"/>
              <a:ea typeface="SimSun" charset="-122"/>
              <a:cs typeface="SimSun" charset="-122"/>
            </a:endParaRPr>
          </a:p>
        </p:txBody>
      </p:sp>
      <p:grpSp>
        <p:nvGrpSpPr>
          <p:cNvPr id="21" name="Group 41"/>
          <p:cNvGrpSpPr>
            <a:grpSpLocks/>
          </p:cNvGrpSpPr>
          <p:nvPr/>
        </p:nvGrpSpPr>
        <p:grpSpPr bwMode="auto">
          <a:xfrm>
            <a:off x="2566509" y="1587878"/>
            <a:ext cx="1906589" cy="1922949"/>
            <a:chOff x="712" y="528"/>
            <a:chExt cx="1201" cy="1407"/>
          </a:xfrm>
        </p:grpSpPr>
        <p:sp>
          <p:nvSpPr>
            <p:cNvPr id="23" name="Oval 42"/>
            <p:cNvSpPr>
              <a:spLocks noChangeArrowheads="1"/>
            </p:cNvSpPr>
            <p:nvPr/>
          </p:nvSpPr>
          <p:spPr bwMode="auto">
            <a:xfrm>
              <a:off x="960" y="52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24" name="Oval 43"/>
            <p:cNvSpPr>
              <a:spLocks noChangeArrowheads="1"/>
            </p:cNvSpPr>
            <p:nvPr/>
          </p:nvSpPr>
          <p:spPr bwMode="auto">
            <a:xfrm>
              <a:off x="1337" y="91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26" name="Text Box 44"/>
            <p:cNvSpPr txBox="1">
              <a:spLocks noChangeArrowheads="1"/>
            </p:cNvSpPr>
            <p:nvPr/>
          </p:nvSpPr>
          <p:spPr bwMode="auto">
            <a:xfrm>
              <a:off x="712" y="916"/>
              <a:ext cx="296"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7" name="Text Box 45"/>
            <p:cNvSpPr txBox="1">
              <a:spLocks noChangeArrowheads="1"/>
            </p:cNvSpPr>
            <p:nvPr/>
          </p:nvSpPr>
          <p:spPr bwMode="auto">
            <a:xfrm>
              <a:off x="1611" y="1361"/>
              <a:ext cx="302"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8" name="Text Box 46"/>
            <p:cNvSpPr txBox="1">
              <a:spLocks noChangeArrowheads="1"/>
            </p:cNvSpPr>
            <p:nvPr/>
          </p:nvSpPr>
          <p:spPr bwMode="auto">
            <a:xfrm>
              <a:off x="1096" y="1344"/>
              <a:ext cx="325"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9" name="Line 47"/>
            <p:cNvSpPr>
              <a:spLocks noChangeShapeType="1"/>
            </p:cNvSpPr>
            <p:nvPr/>
          </p:nvSpPr>
          <p:spPr bwMode="auto">
            <a:xfrm flipH="1">
              <a:off x="864" y="76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0" name="Line 48"/>
            <p:cNvSpPr>
              <a:spLocks noChangeShapeType="1"/>
            </p:cNvSpPr>
            <p:nvPr/>
          </p:nvSpPr>
          <p:spPr bwMode="auto">
            <a:xfrm>
              <a:off x="1200" y="76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 name="Line 49"/>
            <p:cNvSpPr>
              <a:spLocks noChangeShapeType="1"/>
            </p:cNvSpPr>
            <p:nvPr/>
          </p:nvSpPr>
          <p:spPr bwMode="auto">
            <a:xfrm flipH="1">
              <a:off x="1236" y="115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2" name="Line 50"/>
            <p:cNvSpPr>
              <a:spLocks noChangeShapeType="1"/>
            </p:cNvSpPr>
            <p:nvPr/>
          </p:nvSpPr>
          <p:spPr bwMode="auto">
            <a:xfrm>
              <a:off x="1552" y="1179"/>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34" name="Text Box 3"/>
          <p:cNvSpPr txBox="1">
            <a:spLocks noChangeArrowheads="1"/>
          </p:cNvSpPr>
          <p:nvPr/>
        </p:nvSpPr>
        <p:spPr bwMode="auto">
          <a:xfrm>
            <a:off x="3990554" y="3487593"/>
            <a:ext cx="477763" cy="46672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sp>
        <p:nvSpPr>
          <p:cNvPr id="47" name="AutoShape 36"/>
          <p:cNvSpPr>
            <a:spLocks noChangeArrowheads="1"/>
          </p:cNvSpPr>
          <p:nvPr/>
        </p:nvSpPr>
        <p:spPr bwMode="auto">
          <a:xfrm>
            <a:off x="5134681" y="2430552"/>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左单</a:t>
            </a:r>
            <a:r>
              <a:rPr lang="zh-CN" altLang="en-US" b="1" dirty="0">
                <a:latin typeface="Arial Narrow" charset="0"/>
              </a:rPr>
              <a:t>旋</a:t>
            </a:r>
          </a:p>
        </p:txBody>
      </p:sp>
      <p:grpSp>
        <p:nvGrpSpPr>
          <p:cNvPr id="50" name="Group 4"/>
          <p:cNvGrpSpPr>
            <a:grpSpLocks/>
          </p:cNvGrpSpPr>
          <p:nvPr/>
        </p:nvGrpSpPr>
        <p:grpSpPr bwMode="auto">
          <a:xfrm>
            <a:off x="7233011" y="1427098"/>
            <a:ext cx="1905000" cy="1974089"/>
            <a:chOff x="3540" y="240"/>
            <a:chExt cx="1200" cy="1480"/>
          </a:xfrm>
        </p:grpSpPr>
        <p:sp>
          <p:nvSpPr>
            <p:cNvPr id="51" name="Oval 5"/>
            <p:cNvSpPr>
              <a:spLocks noChangeArrowheads="1"/>
            </p:cNvSpPr>
            <p:nvPr/>
          </p:nvSpPr>
          <p:spPr bwMode="auto">
            <a:xfrm>
              <a:off x="3780" y="671"/>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52" name="Oval 6"/>
            <p:cNvSpPr>
              <a:spLocks noChangeArrowheads="1"/>
            </p:cNvSpPr>
            <p:nvPr/>
          </p:nvSpPr>
          <p:spPr bwMode="auto">
            <a:xfrm>
              <a:off x="4068" y="24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53" name="Text Box 7"/>
            <p:cNvSpPr txBox="1">
              <a:spLocks noChangeArrowheads="1"/>
            </p:cNvSpPr>
            <p:nvPr/>
          </p:nvSpPr>
          <p:spPr bwMode="auto">
            <a:xfrm>
              <a:off x="3540" y="1115"/>
              <a:ext cx="293"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4" name="Text Box 8"/>
            <p:cNvSpPr txBox="1">
              <a:spLocks noChangeArrowheads="1"/>
            </p:cNvSpPr>
            <p:nvPr/>
          </p:nvSpPr>
          <p:spPr bwMode="auto">
            <a:xfrm>
              <a:off x="4429" y="688"/>
              <a:ext cx="303"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5" name="Text Box 9"/>
            <p:cNvSpPr txBox="1">
              <a:spLocks noChangeArrowheads="1"/>
            </p:cNvSpPr>
            <p:nvPr/>
          </p:nvSpPr>
          <p:spPr bwMode="auto">
            <a:xfrm>
              <a:off x="4075" y="1132"/>
              <a:ext cx="336"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6" name="Line 10"/>
            <p:cNvSpPr>
              <a:spLocks noChangeShapeType="1"/>
            </p:cNvSpPr>
            <p:nvPr/>
          </p:nvSpPr>
          <p:spPr bwMode="auto">
            <a:xfrm flipH="1">
              <a:off x="3936" y="480"/>
              <a:ext cx="18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7" name="Line 11"/>
            <p:cNvSpPr>
              <a:spLocks noChangeShapeType="1"/>
            </p:cNvSpPr>
            <p:nvPr/>
          </p:nvSpPr>
          <p:spPr bwMode="auto">
            <a:xfrm>
              <a:off x="4032" y="897"/>
              <a:ext cx="18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8" name="Line 12"/>
            <p:cNvSpPr>
              <a:spLocks noChangeShapeType="1"/>
            </p:cNvSpPr>
            <p:nvPr/>
          </p:nvSpPr>
          <p:spPr bwMode="auto">
            <a:xfrm flipH="1">
              <a:off x="3689" y="919"/>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9" name="Line 13"/>
            <p:cNvSpPr>
              <a:spLocks noChangeShapeType="1"/>
            </p:cNvSpPr>
            <p:nvPr/>
          </p:nvSpPr>
          <p:spPr bwMode="auto">
            <a:xfrm>
              <a:off x="4328" y="49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0" name="Text Box 14"/>
            <p:cNvSpPr txBox="1">
              <a:spLocks noChangeArrowheads="1"/>
            </p:cNvSpPr>
            <p:nvPr/>
          </p:nvSpPr>
          <p:spPr bwMode="auto">
            <a:xfrm>
              <a:off x="4432" y="1276"/>
              <a:ext cx="308" cy="294"/>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sp>
        <p:nvSpPr>
          <p:cNvPr id="2" name="矩形 1"/>
          <p:cNvSpPr/>
          <p:nvPr/>
        </p:nvSpPr>
        <p:spPr>
          <a:xfrm>
            <a:off x="462225" y="2497135"/>
            <a:ext cx="1569660" cy="461665"/>
          </a:xfrm>
          <a:prstGeom prst="rect">
            <a:avLst/>
          </a:prstGeom>
        </p:spPr>
        <p:txBody>
          <a:bodyPr wrap="none">
            <a:spAutoFit/>
          </a:bodyPr>
          <a:lstStyle/>
          <a:p>
            <a:r>
              <a:rPr lang="zh-CN" altLang="en-US" sz="2400" b="1" kern="0" dirty="0" smtClean="0">
                <a:solidFill>
                  <a:srgbClr val="FF0000"/>
                </a:solidFill>
                <a:latin typeface="SimSun" charset="-122"/>
                <a:ea typeface="SimSun" charset="-122"/>
                <a:cs typeface="SimSun" charset="-122"/>
              </a:rPr>
              <a:t>（</a:t>
            </a:r>
            <a:r>
              <a:rPr lang="en-US" altLang="zh-CN" sz="2400" b="1" kern="0" dirty="0" smtClean="0">
                <a:solidFill>
                  <a:srgbClr val="FF0000"/>
                </a:solidFill>
                <a:latin typeface="SimSun" charset="-122"/>
                <a:ea typeface="SimSun" charset="-122"/>
                <a:cs typeface="SimSun" charset="-122"/>
              </a:rPr>
              <a:t>2</a:t>
            </a:r>
            <a:r>
              <a:rPr lang="zh-CN" altLang="en-US" sz="2400" b="1" kern="0" dirty="0" smtClean="0">
                <a:solidFill>
                  <a:srgbClr val="FF0000"/>
                </a:solidFill>
                <a:latin typeface="SimSun" charset="-122"/>
                <a:ea typeface="SimSun" charset="-122"/>
                <a:cs typeface="SimSun" charset="-122"/>
              </a:rPr>
              <a:t>）</a:t>
            </a:r>
            <a:r>
              <a:rPr lang="en-US" altLang="zh-CN" sz="2400" b="1" kern="0" dirty="0" smtClean="0">
                <a:solidFill>
                  <a:srgbClr val="FF0000"/>
                </a:solidFill>
                <a:latin typeface="SimSun" charset="-122"/>
                <a:ea typeface="SimSun" charset="-122"/>
                <a:cs typeface="SimSun" charset="-122"/>
              </a:rPr>
              <a:t>RR</a:t>
            </a:r>
            <a:r>
              <a:rPr lang="zh-CN" altLang="en-US" sz="2400" b="1" kern="0" dirty="0" smtClean="0">
                <a:solidFill>
                  <a:srgbClr val="FF0000"/>
                </a:solidFill>
                <a:latin typeface="SimSun" charset="-122"/>
                <a:ea typeface="SimSun" charset="-122"/>
                <a:cs typeface="SimSun" charset="-122"/>
              </a:rPr>
              <a:t>型</a:t>
            </a:r>
            <a:endParaRPr lang="en-US" altLang="zh-CN" sz="2400" b="1" kern="0" dirty="0">
              <a:solidFill>
                <a:srgbClr val="FF0000"/>
              </a:solidFill>
              <a:latin typeface="SimSun" charset="-122"/>
              <a:ea typeface="SimSun" charset="-122"/>
              <a:cs typeface="SimSun" charset="-122"/>
            </a:endParaRPr>
          </a:p>
        </p:txBody>
      </p:sp>
      <p:grpSp>
        <p:nvGrpSpPr>
          <p:cNvPr id="14" name="组 13"/>
          <p:cNvGrpSpPr/>
          <p:nvPr/>
        </p:nvGrpSpPr>
        <p:grpSpPr>
          <a:xfrm>
            <a:off x="594031" y="3732355"/>
            <a:ext cx="2157193" cy="2312384"/>
            <a:chOff x="887846" y="4318000"/>
            <a:chExt cx="2157193" cy="2312384"/>
          </a:xfrm>
        </p:grpSpPr>
        <p:grpSp>
          <p:nvGrpSpPr>
            <p:cNvPr id="13" name="组 12"/>
            <p:cNvGrpSpPr/>
            <p:nvPr/>
          </p:nvGrpSpPr>
          <p:grpSpPr>
            <a:xfrm>
              <a:off x="887846" y="4318000"/>
              <a:ext cx="2157193" cy="2312384"/>
              <a:chOff x="887846" y="4318000"/>
              <a:chExt cx="2157193" cy="2312384"/>
            </a:xfrm>
          </p:grpSpPr>
          <p:sp>
            <p:nvSpPr>
              <p:cNvPr id="3" name="椭圆 2"/>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6" name="椭圆 85"/>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7" name="椭圆 86"/>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8" name="椭圆 87"/>
              <p:cNvSpPr/>
              <p:nvPr/>
            </p:nvSpPr>
            <p:spPr bwMode="auto">
              <a:xfrm>
                <a:off x="1406502" y="5982684"/>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9" name="椭圆 88"/>
              <p:cNvSpPr/>
              <p:nvPr/>
            </p:nvSpPr>
            <p:spPr bwMode="auto">
              <a:xfrm>
                <a:off x="2473077" y="5982427"/>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8" name="直线连接符 7"/>
              <p:cNvCxnSpPr>
                <a:stCxn id="3" idx="3"/>
                <a:endCxn id="86" idx="0"/>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0" name="直线连接符 89"/>
              <p:cNvCxnSpPr>
                <a:stCxn id="3"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1" name="直线连接符 90"/>
              <p:cNvCxnSpPr/>
              <p:nvPr/>
            </p:nvCxnSpPr>
            <p:spPr bwMode="auto">
              <a:xfrm flipH="1">
                <a:off x="1719857" y="573321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2" name="直线连接符 91"/>
            <p:cNvCxnSpPr>
              <a:stCxn id="92" idx="5"/>
            </p:cNvCxnSpPr>
            <p:nvPr/>
          </p:nvCxnSpPr>
          <p:spPr bwMode="auto">
            <a:xfrm>
              <a:off x="2430197" y="5685363"/>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5" name="组 14"/>
          <p:cNvGrpSpPr/>
          <p:nvPr/>
        </p:nvGrpSpPr>
        <p:grpSpPr>
          <a:xfrm>
            <a:off x="4103974" y="3491617"/>
            <a:ext cx="2137798" cy="3070418"/>
            <a:chOff x="3515791" y="3793954"/>
            <a:chExt cx="2137798" cy="3070418"/>
          </a:xfrm>
        </p:grpSpPr>
        <p:grpSp>
          <p:nvGrpSpPr>
            <p:cNvPr id="93" name="组 92"/>
            <p:cNvGrpSpPr/>
            <p:nvPr/>
          </p:nvGrpSpPr>
          <p:grpSpPr>
            <a:xfrm>
              <a:off x="3515791" y="3793954"/>
              <a:ext cx="2137798" cy="2273169"/>
              <a:chOff x="887846" y="4318000"/>
              <a:chExt cx="2137798" cy="2273169"/>
            </a:xfrm>
          </p:grpSpPr>
          <p:grpSp>
            <p:nvGrpSpPr>
              <p:cNvPr id="94" name="组 93"/>
              <p:cNvGrpSpPr/>
              <p:nvPr/>
            </p:nvGrpSpPr>
            <p:grpSpPr>
              <a:xfrm>
                <a:off x="887846" y="4318000"/>
                <a:ext cx="2137798" cy="2273169"/>
                <a:chOff x="887846" y="4318000"/>
                <a:chExt cx="2137798" cy="2273169"/>
              </a:xfrm>
            </p:grpSpPr>
            <p:sp>
              <p:nvSpPr>
                <p:cNvPr id="96" name="椭圆 95"/>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-2</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7" name="椭圆 96"/>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8" name="椭圆 97"/>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9" name="椭圆 98"/>
                <p:cNvSpPr/>
                <p:nvPr/>
              </p:nvSpPr>
              <p:spPr bwMode="auto">
                <a:xfrm>
                  <a:off x="144496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00" name="椭圆 99"/>
                <p:cNvSpPr/>
                <p:nvPr/>
              </p:nvSpPr>
              <p:spPr bwMode="auto">
                <a:xfrm>
                  <a:off x="2453682" y="5943469"/>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1" name="直线连接符 100"/>
                <p:cNvCxnSpPr>
                  <a:stCxn id="94" idx="3"/>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2" name="直线连接符 101"/>
                <p:cNvCxnSpPr>
                  <a:stCxn id="94"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3" name="直线连接符 102"/>
                <p:cNvCxnSpPr/>
                <p:nvPr/>
              </p:nvCxnSpPr>
              <p:spPr bwMode="auto">
                <a:xfrm flipH="1">
                  <a:off x="1679363" y="571506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5" name="直线连接符 94"/>
              <p:cNvCxnSpPr/>
              <p:nvPr/>
            </p:nvCxnSpPr>
            <p:spPr bwMode="auto">
              <a:xfrm>
                <a:off x="2422381" y="564757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4" name="椭圆 103"/>
            <p:cNvSpPr/>
            <p:nvPr/>
          </p:nvSpPr>
          <p:spPr bwMode="auto">
            <a:xfrm>
              <a:off x="4764345" y="6216672"/>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5" name="直线连接符 104"/>
            <p:cNvCxnSpPr/>
            <p:nvPr/>
          </p:nvCxnSpPr>
          <p:spPr bwMode="auto">
            <a:xfrm flipH="1">
              <a:off x="5026280" y="6013686"/>
              <a:ext cx="223843" cy="22402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6" name="AutoShape 36"/>
          <p:cNvSpPr>
            <a:spLocks noChangeArrowheads="1"/>
          </p:cNvSpPr>
          <p:nvPr/>
        </p:nvSpPr>
        <p:spPr bwMode="auto">
          <a:xfrm>
            <a:off x="2641697" y="4588977"/>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插入</a:t>
            </a:r>
            <a:r>
              <a:rPr lang="en-US" altLang="zh-CN" b="1" dirty="0" smtClean="0">
                <a:latin typeface="Arial Narrow" charset="0"/>
              </a:rPr>
              <a:t>65</a:t>
            </a:r>
            <a:endParaRPr lang="zh-CN" altLang="en-US" b="1" dirty="0">
              <a:latin typeface="Arial Narrow" charset="0"/>
            </a:endParaRPr>
          </a:p>
        </p:txBody>
      </p:sp>
      <p:grpSp>
        <p:nvGrpSpPr>
          <p:cNvPr id="107" name="组 106"/>
          <p:cNvGrpSpPr/>
          <p:nvPr/>
        </p:nvGrpSpPr>
        <p:grpSpPr>
          <a:xfrm>
            <a:off x="7791403" y="3947522"/>
            <a:ext cx="2455188" cy="2311705"/>
            <a:chOff x="2391999" y="4601132"/>
            <a:chExt cx="2455188" cy="2311705"/>
          </a:xfrm>
        </p:grpSpPr>
        <p:grpSp>
          <p:nvGrpSpPr>
            <p:cNvPr id="108" name="组 107"/>
            <p:cNvGrpSpPr/>
            <p:nvPr/>
          </p:nvGrpSpPr>
          <p:grpSpPr>
            <a:xfrm>
              <a:off x="2943829" y="4601132"/>
              <a:ext cx="1903358" cy="2311705"/>
              <a:chOff x="315884" y="5125178"/>
              <a:chExt cx="1903358" cy="2311705"/>
            </a:xfrm>
          </p:grpSpPr>
          <p:grpSp>
            <p:nvGrpSpPr>
              <p:cNvPr id="111" name="组 110"/>
              <p:cNvGrpSpPr/>
              <p:nvPr/>
            </p:nvGrpSpPr>
            <p:grpSpPr>
              <a:xfrm>
                <a:off x="315884" y="5125178"/>
                <a:ext cx="1903358" cy="2311705"/>
                <a:chOff x="315884" y="5125178"/>
                <a:chExt cx="1903358" cy="2311705"/>
              </a:xfrm>
            </p:grpSpPr>
            <p:sp>
              <p:nvSpPr>
                <p:cNvPr id="113" name="椭圆 112"/>
                <p:cNvSpPr/>
                <p:nvPr/>
              </p:nvSpPr>
              <p:spPr bwMode="auto">
                <a:xfrm>
                  <a:off x="748304" y="6770184"/>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4" name="椭圆 113"/>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5" name="椭圆 114"/>
                <p:cNvSpPr/>
                <p:nvPr/>
              </p:nvSpPr>
              <p:spPr bwMode="auto">
                <a:xfrm>
                  <a:off x="1459808" y="6789183"/>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6" name="椭圆 115"/>
                <p:cNvSpPr/>
                <p:nvPr/>
              </p:nvSpPr>
              <p:spPr bwMode="auto">
                <a:xfrm>
                  <a:off x="31588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7" name="椭圆 116"/>
                <p:cNvSpPr/>
                <p:nvPr/>
              </p:nvSpPr>
              <p:spPr bwMode="auto">
                <a:xfrm>
                  <a:off x="1647280" y="5957235"/>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8" name="直线连接符 117"/>
                <p:cNvCxnSpPr>
                  <a:stCxn id="116" idx="5"/>
                  <a:endCxn id="113" idx="0"/>
                </p:cNvCxnSpPr>
                <p:nvPr/>
              </p:nvCxnSpPr>
              <p:spPr bwMode="auto">
                <a:xfrm>
                  <a:off x="804084" y="6485203"/>
                  <a:ext cx="230201" cy="28498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9" name="直线连接符 118"/>
                <p:cNvCxnSpPr>
                  <a:stCxn id="117" idx="4"/>
                  <a:endCxn id="115" idx="0"/>
                </p:cNvCxnSpPr>
                <p:nvPr/>
              </p:nvCxnSpPr>
              <p:spPr bwMode="auto">
                <a:xfrm flipH="1">
                  <a:off x="1745789" y="6604935"/>
                  <a:ext cx="187472" cy="18424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0" name="直线连接符 119"/>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112" name="直线连接符 111"/>
              <p:cNvCxnSpPr>
                <a:endCxn id="117" idx="1"/>
              </p:cNvCxnSpPr>
              <p:nvPr/>
            </p:nvCxnSpPr>
            <p:spPr bwMode="auto">
              <a:xfrm>
                <a:off x="1360828" y="5669927"/>
                <a:ext cx="370214" cy="38216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9" name="椭圆 108"/>
            <p:cNvSpPr/>
            <p:nvPr/>
          </p:nvSpPr>
          <p:spPr bwMode="auto">
            <a:xfrm>
              <a:off x="2391999" y="615458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0" name="直线连接符 109"/>
            <p:cNvCxnSpPr/>
            <p:nvPr/>
          </p:nvCxnSpPr>
          <p:spPr bwMode="auto">
            <a:xfrm flipH="1">
              <a:off x="2665454" y="590025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21" name="AutoShape 36"/>
          <p:cNvSpPr>
            <a:spLocks noChangeArrowheads="1"/>
          </p:cNvSpPr>
          <p:nvPr/>
        </p:nvSpPr>
        <p:spPr bwMode="auto">
          <a:xfrm>
            <a:off x="6403743" y="4736086"/>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左单旋</a:t>
            </a:r>
            <a:endParaRPr lang="zh-CN" altLang="en-US" b="1" dirty="0">
              <a:latin typeface="Arial Narrow" charset="0"/>
            </a:endParaRPr>
          </a:p>
        </p:txBody>
      </p:sp>
    </p:spTree>
    <p:extLst>
      <p:ext uri="{BB962C8B-B14F-4D97-AF65-F5344CB8AC3E}">
        <p14:creationId xmlns:p14="http://schemas.microsoft.com/office/powerpoint/2010/main" val="810531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blinds(horizontal)">
                                      <p:cBhvr>
                                        <p:cTn id="11" dur="500"/>
                                        <p:tgtEl>
                                          <p:spTgt spid="10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blinds(horizontal)">
                                      <p:cBhvr>
                                        <p:cTn id="20" dur="500"/>
                                        <p:tgtEl>
                                          <p:spTgt spid="12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autoUpdateAnimBg="0"/>
      <p:bldP spid="121"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994061" y="889517"/>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kern="0" dirty="0" smtClean="0">
                <a:solidFill>
                  <a:schemeClr val="tx1"/>
                </a:solidFill>
                <a:latin typeface="SimSun" charset="-122"/>
                <a:ea typeface="SimSun" charset="-122"/>
                <a:cs typeface="SimSun" charset="-122"/>
              </a:rPr>
              <a:t>构造平衡二叉树的</a:t>
            </a:r>
            <a:r>
              <a:rPr lang="en-US" altLang="zh-CN" sz="2800" kern="0" dirty="0" smtClean="0">
                <a:solidFill>
                  <a:schemeClr val="tx1"/>
                </a:solidFill>
                <a:latin typeface="SimSun" charset="-122"/>
                <a:ea typeface="SimSun" charset="-122"/>
                <a:cs typeface="SimSun" charset="-122"/>
              </a:rPr>
              <a:t>4</a:t>
            </a:r>
            <a:r>
              <a:rPr lang="zh-CN" altLang="en-US" sz="2800" kern="0" dirty="0" smtClean="0">
                <a:solidFill>
                  <a:schemeClr val="tx1"/>
                </a:solidFill>
                <a:latin typeface="SimSun" charset="-122"/>
                <a:ea typeface="SimSun" charset="-122"/>
                <a:cs typeface="SimSun" charset="-122"/>
              </a:rPr>
              <a:t>种调整方法</a:t>
            </a:r>
            <a:br>
              <a:rPr lang="zh-CN" altLang="en-US" sz="2800" kern="0" dirty="0" smtClean="0">
                <a:solidFill>
                  <a:schemeClr val="tx1"/>
                </a:solidFill>
                <a:latin typeface="SimSun" charset="-122"/>
                <a:ea typeface="SimSun" charset="-122"/>
                <a:cs typeface="SimSun" charset="-122"/>
              </a:rPr>
            </a:br>
            <a:endParaRPr lang="en-US" altLang="zh-CN" sz="3200" kern="0" dirty="0">
              <a:solidFill>
                <a:srgbClr val="FF0000"/>
              </a:solidFill>
              <a:latin typeface="SimSun" charset="-122"/>
              <a:ea typeface="SimSun" charset="-122"/>
              <a:cs typeface="SimSun" charset="-122"/>
            </a:endParaRPr>
          </a:p>
        </p:txBody>
      </p:sp>
      <p:grpSp>
        <p:nvGrpSpPr>
          <p:cNvPr id="21" name="Group 41"/>
          <p:cNvGrpSpPr>
            <a:grpSpLocks/>
          </p:cNvGrpSpPr>
          <p:nvPr/>
        </p:nvGrpSpPr>
        <p:grpSpPr bwMode="auto">
          <a:xfrm>
            <a:off x="2260485" y="1514665"/>
            <a:ext cx="2335214" cy="2395827"/>
            <a:chOff x="327" y="546"/>
            <a:chExt cx="1471" cy="1753"/>
          </a:xfrm>
        </p:grpSpPr>
        <p:sp>
          <p:nvSpPr>
            <p:cNvPr id="23" name="Oval 42"/>
            <p:cNvSpPr>
              <a:spLocks noChangeArrowheads="1"/>
            </p:cNvSpPr>
            <p:nvPr/>
          </p:nvSpPr>
          <p:spPr bwMode="auto">
            <a:xfrm>
              <a:off x="1008" y="546"/>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24" name="Oval 43"/>
            <p:cNvSpPr>
              <a:spLocks noChangeArrowheads="1"/>
            </p:cNvSpPr>
            <p:nvPr/>
          </p:nvSpPr>
          <p:spPr bwMode="auto">
            <a:xfrm>
              <a:off x="672" y="91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26" name="Text Box 44"/>
            <p:cNvSpPr txBox="1">
              <a:spLocks noChangeArrowheads="1"/>
            </p:cNvSpPr>
            <p:nvPr/>
          </p:nvSpPr>
          <p:spPr bwMode="auto">
            <a:xfrm>
              <a:off x="327" y="1292"/>
              <a:ext cx="300"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7" name="Text Box 45"/>
            <p:cNvSpPr txBox="1">
              <a:spLocks noChangeArrowheads="1"/>
            </p:cNvSpPr>
            <p:nvPr/>
          </p:nvSpPr>
          <p:spPr bwMode="auto">
            <a:xfrm>
              <a:off x="1489" y="925"/>
              <a:ext cx="309"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AR</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8" name="Text Box 46"/>
            <p:cNvSpPr txBox="1">
              <a:spLocks noChangeArrowheads="1"/>
            </p:cNvSpPr>
            <p:nvPr/>
          </p:nvSpPr>
          <p:spPr bwMode="auto">
            <a:xfrm>
              <a:off x="702" y="1725"/>
              <a:ext cx="300"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9" name="Line 47"/>
            <p:cNvSpPr>
              <a:spLocks noChangeShapeType="1"/>
            </p:cNvSpPr>
            <p:nvPr/>
          </p:nvSpPr>
          <p:spPr bwMode="auto">
            <a:xfrm flipH="1">
              <a:off x="864" y="76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0" name="Line 48"/>
            <p:cNvSpPr>
              <a:spLocks noChangeShapeType="1"/>
            </p:cNvSpPr>
            <p:nvPr/>
          </p:nvSpPr>
          <p:spPr bwMode="auto">
            <a:xfrm>
              <a:off x="1301" y="751"/>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 name="Line 49"/>
            <p:cNvSpPr>
              <a:spLocks noChangeShapeType="1"/>
            </p:cNvSpPr>
            <p:nvPr/>
          </p:nvSpPr>
          <p:spPr bwMode="auto">
            <a:xfrm flipH="1">
              <a:off x="528" y="1152"/>
              <a:ext cx="192" cy="1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2" name="Line 50"/>
            <p:cNvSpPr>
              <a:spLocks noChangeShapeType="1"/>
            </p:cNvSpPr>
            <p:nvPr/>
          </p:nvSpPr>
          <p:spPr bwMode="auto">
            <a:xfrm>
              <a:off x="912" y="115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34" name="Text Box 3"/>
          <p:cNvSpPr txBox="1">
            <a:spLocks noChangeArrowheads="1"/>
          </p:cNvSpPr>
          <p:nvPr/>
        </p:nvSpPr>
        <p:spPr bwMode="auto">
          <a:xfrm>
            <a:off x="2856282" y="3908396"/>
            <a:ext cx="469899" cy="46672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sp>
        <p:nvSpPr>
          <p:cNvPr id="47" name="AutoShape 36"/>
          <p:cNvSpPr>
            <a:spLocks noChangeArrowheads="1"/>
          </p:cNvSpPr>
          <p:nvPr/>
        </p:nvSpPr>
        <p:spPr bwMode="auto">
          <a:xfrm>
            <a:off x="5134681" y="2430552"/>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先左再右旋</a:t>
            </a:r>
            <a:endParaRPr lang="zh-CN" altLang="en-US" b="1" dirty="0">
              <a:latin typeface="Arial Narrow" charset="0"/>
            </a:endParaRPr>
          </a:p>
        </p:txBody>
      </p:sp>
      <p:sp>
        <p:nvSpPr>
          <p:cNvPr id="2" name="矩形 1"/>
          <p:cNvSpPr/>
          <p:nvPr/>
        </p:nvSpPr>
        <p:spPr>
          <a:xfrm>
            <a:off x="462225" y="2497135"/>
            <a:ext cx="1569660" cy="461665"/>
          </a:xfrm>
          <a:prstGeom prst="rect">
            <a:avLst/>
          </a:prstGeom>
        </p:spPr>
        <p:txBody>
          <a:bodyPr wrap="none">
            <a:spAutoFit/>
          </a:bodyPr>
          <a:lstStyle/>
          <a:p>
            <a:r>
              <a:rPr lang="zh-CN" altLang="en-US" sz="2400" b="1" kern="0" dirty="0" smtClean="0">
                <a:solidFill>
                  <a:srgbClr val="FF0000"/>
                </a:solidFill>
                <a:latin typeface="SimSun" charset="-122"/>
                <a:ea typeface="SimSun" charset="-122"/>
                <a:cs typeface="SimSun" charset="-122"/>
              </a:rPr>
              <a:t>（</a:t>
            </a:r>
            <a:r>
              <a:rPr lang="en-US" altLang="zh-CN" sz="2400" b="1" kern="0" dirty="0" smtClean="0">
                <a:solidFill>
                  <a:srgbClr val="FF0000"/>
                </a:solidFill>
                <a:latin typeface="SimSun" charset="-122"/>
                <a:ea typeface="SimSun" charset="-122"/>
                <a:cs typeface="SimSun" charset="-122"/>
              </a:rPr>
              <a:t>3</a:t>
            </a:r>
            <a:r>
              <a:rPr lang="zh-CN" altLang="en-US" sz="2400" b="1" kern="0" dirty="0" smtClean="0">
                <a:solidFill>
                  <a:srgbClr val="FF0000"/>
                </a:solidFill>
                <a:latin typeface="SimSun" charset="-122"/>
                <a:ea typeface="SimSun" charset="-122"/>
                <a:cs typeface="SimSun" charset="-122"/>
              </a:rPr>
              <a:t>）</a:t>
            </a:r>
            <a:r>
              <a:rPr lang="en-US" altLang="zh-CN" sz="2400" b="1" kern="0" dirty="0" smtClean="0">
                <a:solidFill>
                  <a:srgbClr val="FF0000"/>
                </a:solidFill>
                <a:latin typeface="SimSun" charset="-122"/>
                <a:ea typeface="SimSun" charset="-122"/>
                <a:cs typeface="SimSun" charset="-122"/>
              </a:rPr>
              <a:t>LR</a:t>
            </a:r>
            <a:r>
              <a:rPr lang="zh-CN" altLang="en-US" sz="2400" b="1" kern="0" dirty="0" smtClean="0">
                <a:solidFill>
                  <a:srgbClr val="FF0000"/>
                </a:solidFill>
                <a:latin typeface="SimSun" charset="-122"/>
                <a:ea typeface="SimSun" charset="-122"/>
                <a:cs typeface="SimSun" charset="-122"/>
              </a:rPr>
              <a:t>型</a:t>
            </a:r>
            <a:endParaRPr lang="en-US" altLang="zh-CN" sz="2400" b="1" kern="0" dirty="0">
              <a:solidFill>
                <a:srgbClr val="FF0000"/>
              </a:solidFill>
              <a:latin typeface="SimSun" charset="-122"/>
              <a:ea typeface="SimSun" charset="-122"/>
              <a:cs typeface="SimSun" charset="-122"/>
            </a:endParaRPr>
          </a:p>
        </p:txBody>
      </p:sp>
      <p:grpSp>
        <p:nvGrpSpPr>
          <p:cNvPr id="14" name="组 13"/>
          <p:cNvGrpSpPr/>
          <p:nvPr/>
        </p:nvGrpSpPr>
        <p:grpSpPr>
          <a:xfrm>
            <a:off x="428671" y="3726315"/>
            <a:ext cx="2183045" cy="2262056"/>
            <a:chOff x="315884" y="4318000"/>
            <a:chExt cx="2183045" cy="2262056"/>
          </a:xfrm>
        </p:grpSpPr>
        <p:grpSp>
          <p:nvGrpSpPr>
            <p:cNvPr id="13" name="组 12"/>
            <p:cNvGrpSpPr/>
            <p:nvPr/>
          </p:nvGrpSpPr>
          <p:grpSpPr>
            <a:xfrm>
              <a:off x="315884" y="4318000"/>
              <a:ext cx="2183045" cy="2262056"/>
              <a:chOff x="315884" y="4318000"/>
              <a:chExt cx="2183045" cy="2262056"/>
            </a:xfrm>
          </p:grpSpPr>
          <p:sp>
            <p:nvSpPr>
              <p:cNvPr id="3" name="椭圆 2"/>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6" name="椭圆 85"/>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7" name="椭圆 86"/>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8" name="椭圆 87"/>
              <p:cNvSpPr/>
              <p:nvPr/>
            </p:nvSpPr>
            <p:spPr bwMode="auto">
              <a:xfrm>
                <a:off x="31588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9" name="椭圆 88"/>
              <p:cNvSpPr/>
              <p:nvPr/>
            </p:nvSpPr>
            <p:spPr bwMode="auto">
              <a:xfrm>
                <a:off x="134819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8" name="直线连接符 7"/>
              <p:cNvCxnSpPr>
                <a:stCxn id="3" idx="3"/>
                <a:endCxn id="86" idx="0"/>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0" name="直线连接符 89"/>
              <p:cNvCxnSpPr>
                <a:stCxn id="3"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1" name="直线连接符 90"/>
              <p:cNvCxnSpPr>
                <a:stCxn id="92" idx="3"/>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2" name="直线连接符 91"/>
            <p:cNvCxnSpPr>
              <a:stCxn id="92" idx="5"/>
            </p:cNvCxnSpPr>
            <p:nvPr/>
          </p:nvCxnSpPr>
          <p:spPr bwMode="auto">
            <a:xfrm>
              <a:off x="1363635" y="567802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5" name="组 14"/>
          <p:cNvGrpSpPr/>
          <p:nvPr/>
        </p:nvGrpSpPr>
        <p:grpSpPr>
          <a:xfrm>
            <a:off x="4439514" y="3588912"/>
            <a:ext cx="2183045" cy="3027841"/>
            <a:chOff x="2943829" y="3793954"/>
            <a:chExt cx="2183045" cy="3027841"/>
          </a:xfrm>
        </p:grpSpPr>
        <p:grpSp>
          <p:nvGrpSpPr>
            <p:cNvPr id="93" name="组 92"/>
            <p:cNvGrpSpPr/>
            <p:nvPr/>
          </p:nvGrpSpPr>
          <p:grpSpPr>
            <a:xfrm>
              <a:off x="2943829" y="3793954"/>
              <a:ext cx="2183045" cy="2262056"/>
              <a:chOff x="315884" y="4318000"/>
              <a:chExt cx="2183045" cy="2262056"/>
            </a:xfrm>
          </p:grpSpPr>
          <p:grpSp>
            <p:nvGrpSpPr>
              <p:cNvPr id="94" name="组 93"/>
              <p:cNvGrpSpPr/>
              <p:nvPr/>
            </p:nvGrpSpPr>
            <p:grpSpPr>
              <a:xfrm>
                <a:off x="315884" y="4318000"/>
                <a:ext cx="2183045" cy="2262056"/>
                <a:chOff x="315884" y="4318000"/>
                <a:chExt cx="2183045" cy="2262056"/>
              </a:xfrm>
            </p:grpSpPr>
            <p:sp>
              <p:nvSpPr>
                <p:cNvPr id="96" name="椭圆 95"/>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2</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7" name="椭圆 96"/>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8" name="椭圆 97"/>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9" name="椭圆 98"/>
                <p:cNvSpPr/>
                <p:nvPr/>
              </p:nvSpPr>
              <p:spPr bwMode="auto">
                <a:xfrm>
                  <a:off x="31588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00" name="椭圆 99"/>
                <p:cNvSpPr/>
                <p:nvPr/>
              </p:nvSpPr>
              <p:spPr bwMode="auto">
                <a:xfrm>
                  <a:off x="134819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1" name="直线连接符 100"/>
                <p:cNvCxnSpPr>
                  <a:stCxn id="94" idx="3"/>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2" name="直线连接符 101"/>
                <p:cNvCxnSpPr>
                  <a:stCxn id="94"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3" name="直线连接符 102"/>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5" name="直线连接符 94"/>
              <p:cNvCxnSpPr/>
              <p:nvPr/>
            </p:nvCxnSpPr>
            <p:spPr bwMode="auto">
              <a:xfrm>
                <a:off x="1363635" y="567802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4" name="椭圆 103"/>
            <p:cNvSpPr/>
            <p:nvPr/>
          </p:nvSpPr>
          <p:spPr bwMode="auto">
            <a:xfrm>
              <a:off x="4422499" y="6174095"/>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48</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5" name="直线连接符 104"/>
            <p:cNvCxnSpPr/>
            <p:nvPr/>
          </p:nvCxnSpPr>
          <p:spPr bwMode="auto">
            <a:xfrm>
              <a:off x="4452449" y="5996544"/>
              <a:ext cx="172730" cy="25884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6" name="AutoShape 36"/>
          <p:cNvSpPr>
            <a:spLocks noChangeArrowheads="1"/>
          </p:cNvSpPr>
          <p:nvPr/>
        </p:nvSpPr>
        <p:spPr bwMode="auto">
          <a:xfrm>
            <a:off x="2641697" y="4588977"/>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插入</a:t>
            </a:r>
            <a:r>
              <a:rPr lang="en-US" altLang="zh-CN" b="1" dirty="0" smtClean="0">
                <a:latin typeface="Arial Narrow" charset="0"/>
              </a:rPr>
              <a:t>48</a:t>
            </a:r>
            <a:endParaRPr lang="zh-CN" altLang="en-US" b="1" dirty="0">
              <a:latin typeface="Arial Narrow" charset="0"/>
            </a:endParaRPr>
          </a:p>
        </p:txBody>
      </p:sp>
      <p:grpSp>
        <p:nvGrpSpPr>
          <p:cNvPr id="107" name="组 106"/>
          <p:cNvGrpSpPr/>
          <p:nvPr/>
        </p:nvGrpSpPr>
        <p:grpSpPr>
          <a:xfrm>
            <a:off x="7766727" y="3923488"/>
            <a:ext cx="3043681" cy="2325703"/>
            <a:chOff x="2361574" y="4601132"/>
            <a:chExt cx="3043681" cy="2325703"/>
          </a:xfrm>
        </p:grpSpPr>
        <p:grpSp>
          <p:nvGrpSpPr>
            <p:cNvPr id="108" name="组 107"/>
            <p:cNvGrpSpPr/>
            <p:nvPr/>
          </p:nvGrpSpPr>
          <p:grpSpPr>
            <a:xfrm>
              <a:off x="2830459" y="4601132"/>
              <a:ext cx="2574796" cy="2325703"/>
              <a:chOff x="202514" y="5125178"/>
              <a:chExt cx="2574796" cy="2325703"/>
            </a:xfrm>
          </p:grpSpPr>
          <p:grpSp>
            <p:nvGrpSpPr>
              <p:cNvPr id="111" name="组 110"/>
              <p:cNvGrpSpPr/>
              <p:nvPr/>
            </p:nvGrpSpPr>
            <p:grpSpPr>
              <a:xfrm>
                <a:off x="202514" y="5125178"/>
                <a:ext cx="2574796" cy="2325703"/>
                <a:chOff x="202514" y="5125178"/>
                <a:chExt cx="2574796" cy="2325703"/>
              </a:xfrm>
            </p:grpSpPr>
            <p:sp>
              <p:nvSpPr>
                <p:cNvPr id="113" name="椭圆 112"/>
                <p:cNvSpPr/>
                <p:nvPr/>
              </p:nvSpPr>
              <p:spPr bwMode="auto">
                <a:xfrm>
                  <a:off x="1160939" y="680318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48</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4" name="椭圆 113"/>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5" name="椭圆 114"/>
                <p:cNvSpPr/>
                <p:nvPr/>
              </p:nvSpPr>
              <p:spPr bwMode="auto">
                <a:xfrm>
                  <a:off x="2205348" y="6774047"/>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6" name="椭圆 115"/>
                <p:cNvSpPr/>
                <p:nvPr/>
              </p:nvSpPr>
              <p:spPr bwMode="auto">
                <a:xfrm>
                  <a:off x="202514" y="585764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7" name="椭圆 116"/>
                <p:cNvSpPr/>
                <p:nvPr/>
              </p:nvSpPr>
              <p:spPr bwMode="auto">
                <a:xfrm>
                  <a:off x="1578311" y="595854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8" name="直线连接符 117"/>
                <p:cNvCxnSpPr/>
                <p:nvPr/>
              </p:nvCxnSpPr>
              <p:spPr bwMode="auto">
                <a:xfrm flipH="1">
                  <a:off x="1375296" y="6446519"/>
                  <a:ext cx="313993" cy="36445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9" name="直线连接符 118"/>
                <p:cNvCxnSpPr/>
                <p:nvPr/>
              </p:nvCxnSpPr>
              <p:spPr bwMode="auto">
                <a:xfrm>
                  <a:off x="2122693" y="6454154"/>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0" name="直线连接符 119"/>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112" name="直线连接符 111"/>
              <p:cNvCxnSpPr/>
              <p:nvPr/>
            </p:nvCxnSpPr>
            <p:spPr bwMode="auto">
              <a:xfrm>
                <a:off x="1391533" y="5646569"/>
                <a:ext cx="472759"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9" name="椭圆 108"/>
            <p:cNvSpPr/>
            <p:nvPr/>
          </p:nvSpPr>
          <p:spPr bwMode="auto">
            <a:xfrm>
              <a:off x="2361574" y="6204762"/>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0" name="直线连接符 109"/>
            <p:cNvCxnSpPr>
              <a:stCxn id="116" idx="3"/>
            </p:cNvCxnSpPr>
            <p:nvPr/>
          </p:nvCxnSpPr>
          <p:spPr bwMode="auto">
            <a:xfrm flipH="1">
              <a:off x="2613581" y="5886442"/>
              <a:ext cx="300640" cy="31832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21" name="AutoShape 36"/>
          <p:cNvSpPr>
            <a:spLocks noChangeArrowheads="1"/>
          </p:cNvSpPr>
          <p:nvPr/>
        </p:nvSpPr>
        <p:spPr bwMode="auto">
          <a:xfrm>
            <a:off x="6393146" y="4917121"/>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a:latin typeface="Arial Narrow" charset="0"/>
              </a:rPr>
              <a:t>先左再右旋</a:t>
            </a:r>
          </a:p>
        </p:txBody>
      </p:sp>
      <p:sp>
        <p:nvSpPr>
          <p:cNvPr id="72" name="Oval 43"/>
          <p:cNvSpPr>
            <a:spLocks noChangeArrowheads="1"/>
          </p:cNvSpPr>
          <p:nvPr/>
        </p:nvSpPr>
        <p:spPr bwMode="auto">
          <a:xfrm>
            <a:off x="3186481" y="2546867"/>
            <a:ext cx="457200" cy="3936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smtClean="0">
                <a:latin typeface="Arial Narrow" charset="0"/>
              </a:rPr>
              <a:t>C</a:t>
            </a:r>
            <a:endParaRPr lang="en-US" altLang="zh-CN" b="1" dirty="0">
              <a:latin typeface="Arial Narrow" charset="0"/>
            </a:endParaRPr>
          </a:p>
        </p:txBody>
      </p:sp>
      <p:sp>
        <p:nvSpPr>
          <p:cNvPr id="73" name="Line 49"/>
          <p:cNvSpPr>
            <a:spLocks noChangeShapeType="1"/>
          </p:cNvSpPr>
          <p:nvPr/>
        </p:nvSpPr>
        <p:spPr bwMode="auto">
          <a:xfrm flipH="1">
            <a:off x="3048738" y="2888545"/>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4" name="Line 50"/>
          <p:cNvSpPr>
            <a:spLocks noChangeShapeType="1"/>
          </p:cNvSpPr>
          <p:nvPr/>
        </p:nvSpPr>
        <p:spPr bwMode="auto">
          <a:xfrm>
            <a:off x="3582138" y="2888545"/>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5" name="Text Box 46"/>
          <p:cNvSpPr txBox="1">
            <a:spLocks noChangeArrowheads="1"/>
          </p:cNvSpPr>
          <p:nvPr/>
        </p:nvSpPr>
        <p:spPr bwMode="auto">
          <a:xfrm>
            <a:off x="3551513" y="3138800"/>
            <a:ext cx="476250" cy="78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76" name="Text Box 3"/>
          <p:cNvSpPr txBox="1">
            <a:spLocks noChangeArrowheads="1"/>
          </p:cNvSpPr>
          <p:nvPr/>
        </p:nvSpPr>
        <p:spPr bwMode="auto">
          <a:xfrm>
            <a:off x="3554688" y="3908396"/>
            <a:ext cx="469899" cy="466725"/>
          </a:xfrm>
          <a:prstGeom prst="rect">
            <a:avLst/>
          </a:prstGeom>
          <a:solidFill>
            <a:srgbClr val="00B0F0"/>
          </a:solidFill>
          <a:ln w="9525">
            <a:solidFill>
              <a:schemeClr val="tx1"/>
            </a:solidFill>
            <a:miter lim="800000"/>
            <a:headEnd/>
            <a:tailEnd/>
          </a:ln>
          <a:effectLs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nvGrpSpPr>
          <p:cNvPr id="7" name="组 6"/>
          <p:cNvGrpSpPr/>
          <p:nvPr/>
        </p:nvGrpSpPr>
        <p:grpSpPr>
          <a:xfrm>
            <a:off x="6944409" y="1390699"/>
            <a:ext cx="2643189" cy="2283542"/>
            <a:chOff x="6944409" y="1390699"/>
            <a:chExt cx="2643189" cy="2283542"/>
          </a:xfrm>
        </p:grpSpPr>
        <p:sp>
          <p:nvSpPr>
            <p:cNvPr id="80" name="Text Box 7"/>
            <p:cNvSpPr txBox="1">
              <a:spLocks noChangeArrowheads="1"/>
            </p:cNvSpPr>
            <p:nvPr/>
          </p:nvSpPr>
          <p:spPr bwMode="auto">
            <a:xfrm>
              <a:off x="7657879" y="2448437"/>
              <a:ext cx="495300" cy="784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grpSp>
          <p:nvGrpSpPr>
            <p:cNvPr id="6" name="组 5"/>
            <p:cNvGrpSpPr/>
            <p:nvPr/>
          </p:nvGrpSpPr>
          <p:grpSpPr>
            <a:xfrm>
              <a:off x="6944409" y="1390699"/>
              <a:ext cx="2643189" cy="2283542"/>
              <a:chOff x="6944409" y="1390699"/>
              <a:chExt cx="2643189" cy="2283542"/>
            </a:xfrm>
          </p:grpSpPr>
          <p:grpSp>
            <p:nvGrpSpPr>
              <p:cNvPr id="5" name="组 4"/>
              <p:cNvGrpSpPr/>
              <p:nvPr/>
            </p:nvGrpSpPr>
            <p:grpSpPr>
              <a:xfrm>
                <a:off x="6944409" y="1390699"/>
                <a:ext cx="2643189" cy="2283542"/>
                <a:chOff x="6944409" y="1390699"/>
                <a:chExt cx="2643189" cy="2283542"/>
              </a:xfrm>
            </p:grpSpPr>
            <p:grpSp>
              <p:nvGrpSpPr>
                <p:cNvPr id="50" name="Group 4"/>
                <p:cNvGrpSpPr>
                  <a:grpSpLocks/>
                </p:cNvGrpSpPr>
                <p:nvPr/>
              </p:nvGrpSpPr>
              <p:grpSpPr bwMode="auto">
                <a:xfrm>
                  <a:off x="6944409" y="1390699"/>
                  <a:ext cx="2643189" cy="2283542"/>
                  <a:chOff x="3347" y="240"/>
                  <a:chExt cx="1665" cy="1712"/>
                </a:xfrm>
              </p:grpSpPr>
              <p:sp>
                <p:nvSpPr>
                  <p:cNvPr id="51" name="Oval 5"/>
                  <p:cNvSpPr>
                    <a:spLocks noChangeArrowheads="1"/>
                  </p:cNvSpPr>
                  <p:nvPr/>
                </p:nvSpPr>
                <p:spPr bwMode="auto">
                  <a:xfrm>
                    <a:off x="4428" y="696"/>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52" name="Oval 6"/>
                  <p:cNvSpPr>
                    <a:spLocks noChangeArrowheads="1"/>
                  </p:cNvSpPr>
                  <p:nvPr/>
                </p:nvSpPr>
                <p:spPr bwMode="auto">
                  <a:xfrm>
                    <a:off x="4068" y="24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smtClean="0">
                        <a:latin typeface="Arial Narrow" charset="0"/>
                      </a:rPr>
                      <a:t>C</a:t>
                    </a:r>
                    <a:endParaRPr lang="en-US" altLang="zh-CN" b="1" dirty="0">
                      <a:latin typeface="Arial Narrow" charset="0"/>
                    </a:endParaRPr>
                  </a:p>
                </p:txBody>
              </p:sp>
              <p:sp>
                <p:nvSpPr>
                  <p:cNvPr id="53" name="Text Box 7"/>
                  <p:cNvSpPr txBox="1">
                    <a:spLocks noChangeArrowheads="1"/>
                  </p:cNvSpPr>
                  <p:nvPr/>
                </p:nvSpPr>
                <p:spPr bwMode="auto">
                  <a:xfrm>
                    <a:off x="3347" y="1033"/>
                    <a:ext cx="312" cy="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4" name="Text Box 8"/>
                  <p:cNvSpPr txBox="1">
                    <a:spLocks noChangeArrowheads="1"/>
                  </p:cNvSpPr>
                  <p:nvPr/>
                </p:nvSpPr>
                <p:spPr bwMode="auto">
                  <a:xfrm>
                    <a:off x="4689" y="1052"/>
                    <a:ext cx="323" cy="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AR</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5" name="Text Box 9"/>
                  <p:cNvSpPr txBox="1">
                    <a:spLocks noChangeArrowheads="1"/>
                  </p:cNvSpPr>
                  <p:nvPr/>
                </p:nvSpPr>
                <p:spPr bwMode="auto">
                  <a:xfrm>
                    <a:off x="4260" y="1057"/>
                    <a:ext cx="343"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6" name="Line 10"/>
                  <p:cNvSpPr>
                    <a:spLocks noChangeShapeType="1"/>
                  </p:cNvSpPr>
                  <p:nvPr/>
                </p:nvSpPr>
                <p:spPr bwMode="auto">
                  <a:xfrm flipH="1">
                    <a:off x="3827" y="480"/>
                    <a:ext cx="289" cy="1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7" name="Line 11"/>
                  <p:cNvSpPr>
                    <a:spLocks noChangeShapeType="1"/>
                  </p:cNvSpPr>
                  <p:nvPr/>
                </p:nvSpPr>
                <p:spPr bwMode="auto">
                  <a:xfrm>
                    <a:off x="4320" y="480"/>
                    <a:ext cx="18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8" name="Line 12"/>
                  <p:cNvSpPr>
                    <a:spLocks noChangeShapeType="1"/>
                  </p:cNvSpPr>
                  <p:nvPr/>
                </p:nvSpPr>
                <p:spPr bwMode="auto">
                  <a:xfrm flipH="1">
                    <a:off x="4404" y="960"/>
                    <a:ext cx="96" cy="1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9" name="Line 13"/>
                  <p:cNvSpPr>
                    <a:spLocks noChangeShapeType="1"/>
                  </p:cNvSpPr>
                  <p:nvPr/>
                </p:nvSpPr>
                <p:spPr bwMode="auto">
                  <a:xfrm>
                    <a:off x="4680" y="936"/>
                    <a:ext cx="144" cy="1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0" name="Text Box 14"/>
                  <p:cNvSpPr txBox="1">
                    <a:spLocks noChangeArrowheads="1"/>
                  </p:cNvSpPr>
                  <p:nvPr/>
                </p:nvSpPr>
                <p:spPr bwMode="auto">
                  <a:xfrm>
                    <a:off x="3796" y="1623"/>
                    <a:ext cx="312" cy="294"/>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sp>
              <p:nvSpPr>
                <p:cNvPr id="77" name="Oval 43"/>
                <p:cNvSpPr>
                  <a:spLocks noChangeArrowheads="1"/>
                </p:cNvSpPr>
                <p:nvPr/>
              </p:nvSpPr>
              <p:spPr bwMode="auto">
                <a:xfrm>
                  <a:off x="7458745" y="1914873"/>
                  <a:ext cx="457200" cy="3936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78" name="Line 10"/>
                <p:cNvSpPr>
                  <a:spLocks noChangeShapeType="1"/>
                </p:cNvSpPr>
                <p:nvPr/>
              </p:nvSpPr>
              <p:spPr bwMode="auto">
                <a:xfrm flipH="1">
                  <a:off x="7192962" y="2195053"/>
                  <a:ext cx="285750" cy="25609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9" name="Line 13"/>
                <p:cNvSpPr>
                  <a:spLocks noChangeShapeType="1"/>
                </p:cNvSpPr>
                <p:nvPr/>
              </p:nvSpPr>
              <p:spPr bwMode="auto">
                <a:xfrm>
                  <a:off x="7801645" y="2249165"/>
                  <a:ext cx="228600" cy="25609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82" name="Text Box 14"/>
              <p:cNvSpPr txBox="1">
                <a:spLocks noChangeArrowheads="1"/>
              </p:cNvSpPr>
              <p:nvPr/>
            </p:nvSpPr>
            <p:spPr bwMode="auto">
              <a:xfrm>
                <a:off x="8393795" y="3249489"/>
                <a:ext cx="544514" cy="392150"/>
              </a:xfrm>
              <a:prstGeom prst="rect">
                <a:avLst/>
              </a:prstGeom>
              <a:solidFill>
                <a:srgbClr val="00B0F0"/>
              </a:solidFill>
              <a:ln w="9525">
                <a:solidFill>
                  <a:schemeClr val="tx1"/>
                </a:solidFill>
                <a:miter lim="800000"/>
                <a:headEnd/>
                <a:tailEnd/>
              </a:ln>
              <a:effectLs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grpSp>
    </p:spTree>
    <p:extLst>
      <p:ext uri="{BB962C8B-B14F-4D97-AF65-F5344CB8AC3E}">
        <p14:creationId xmlns:p14="http://schemas.microsoft.com/office/powerpoint/2010/main" val="648012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blinds(horizontal)">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linds(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blinds(horizontal)">
                                      <p:cBhvr>
                                        <p:cTn id="34" dur="500"/>
                                        <p:tgtEl>
                                          <p:spTgt spid="10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21"/>
                                        </p:tgtEl>
                                        <p:attrNameLst>
                                          <p:attrName>style.visibility</p:attrName>
                                        </p:attrNameLst>
                                      </p:cBhvr>
                                      <p:to>
                                        <p:strVal val="visible"/>
                                      </p:to>
                                    </p:set>
                                    <p:animEffect transition="in" filter="blinds(horizontal)">
                                      <p:cBhvr>
                                        <p:cTn id="43" dur="500"/>
                                        <p:tgtEl>
                                          <p:spTgt spid="12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autoUpdateAnimBg="0"/>
      <p:bldP spid="47" grpId="0" animBg="1" autoUpdateAnimBg="0"/>
      <p:bldP spid="2" grpId="0"/>
      <p:bldP spid="106" grpId="0" animBg="1" autoUpdateAnimBg="0"/>
      <p:bldP spid="121" grpId="0" animBg="1" autoUpdateAnimBg="0"/>
      <p:bldP spid="76"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994061" y="889517"/>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kern="0" dirty="0" smtClean="0">
                <a:solidFill>
                  <a:schemeClr val="tx1"/>
                </a:solidFill>
                <a:latin typeface="SimSun" charset="-122"/>
                <a:ea typeface="SimSun" charset="-122"/>
                <a:cs typeface="SimSun" charset="-122"/>
              </a:rPr>
              <a:t>构造平衡二叉树的</a:t>
            </a:r>
            <a:r>
              <a:rPr lang="en-US" altLang="zh-CN" sz="2800" kern="0" dirty="0" smtClean="0">
                <a:solidFill>
                  <a:schemeClr val="tx1"/>
                </a:solidFill>
                <a:latin typeface="SimSun" charset="-122"/>
                <a:ea typeface="SimSun" charset="-122"/>
                <a:cs typeface="SimSun" charset="-122"/>
              </a:rPr>
              <a:t>4</a:t>
            </a:r>
            <a:r>
              <a:rPr lang="zh-CN" altLang="en-US" sz="2800" kern="0" dirty="0" smtClean="0">
                <a:solidFill>
                  <a:schemeClr val="tx1"/>
                </a:solidFill>
                <a:latin typeface="SimSun" charset="-122"/>
                <a:ea typeface="SimSun" charset="-122"/>
                <a:cs typeface="SimSun" charset="-122"/>
              </a:rPr>
              <a:t>种调整方法</a:t>
            </a:r>
            <a:br>
              <a:rPr lang="zh-CN" altLang="en-US" sz="2800" kern="0" dirty="0" smtClean="0">
                <a:solidFill>
                  <a:schemeClr val="tx1"/>
                </a:solidFill>
                <a:latin typeface="SimSun" charset="-122"/>
                <a:ea typeface="SimSun" charset="-122"/>
                <a:cs typeface="SimSun" charset="-122"/>
              </a:rPr>
            </a:br>
            <a:endParaRPr lang="en-US" altLang="zh-CN" sz="3200" kern="0" dirty="0">
              <a:solidFill>
                <a:srgbClr val="FF0000"/>
              </a:solidFill>
              <a:latin typeface="SimSun" charset="-122"/>
              <a:ea typeface="SimSun" charset="-122"/>
              <a:cs typeface="SimSun" charset="-122"/>
            </a:endParaRPr>
          </a:p>
        </p:txBody>
      </p:sp>
      <p:grpSp>
        <p:nvGrpSpPr>
          <p:cNvPr id="21" name="Group 41"/>
          <p:cNvGrpSpPr>
            <a:grpSpLocks/>
          </p:cNvGrpSpPr>
          <p:nvPr/>
        </p:nvGrpSpPr>
        <p:grpSpPr bwMode="auto">
          <a:xfrm>
            <a:off x="2260485" y="1514665"/>
            <a:ext cx="2335214" cy="2395827"/>
            <a:chOff x="327" y="546"/>
            <a:chExt cx="1471" cy="1753"/>
          </a:xfrm>
        </p:grpSpPr>
        <p:sp>
          <p:nvSpPr>
            <p:cNvPr id="23" name="Oval 42"/>
            <p:cNvSpPr>
              <a:spLocks noChangeArrowheads="1"/>
            </p:cNvSpPr>
            <p:nvPr/>
          </p:nvSpPr>
          <p:spPr bwMode="auto">
            <a:xfrm>
              <a:off x="1008" y="546"/>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24" name="Oval 43"/>
            <p:cNvSpPr>
              <a:spLocks noChangeArrowheads="1"/>
            </p:cNvSpPr>
            <p:nvPr/>
          </p:nvSpPr>
          <p:spPr bwMode="auto">
            <a:xfrm>
              <a:off x="672" y="91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26" name="Text Box 44"/>
            <p:cNvSpPr txBox="1">
              <a:spLocks noChangeArrowheads="1"/>
            </p:cNvSpPr>
            <p:nvPr/>
          </p:nvSpPr>
          <p:spPr bwMode="auto">
            <a:xfrm>
              <a:off x="327" y="1292"/>
              <a:ext cx="300"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7" name="Text Box 45"/>
            <p:cNvSpPr txBox="1">
              <a:spLocks noChangeArrowheads="1"/>
            </p:cNvSpPr>
            <p:nvPr/>
          </p:nvSpPr>
          <p:spPr bwMode="auto">
            <a:xfrm>
              <a:off x="1489" y="925"/>
              <a:ext cx="309"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AR</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8" name="Text Box 46"/>
            <p:cNvSpPr txBox="1">
              <a:spLocks noChangeArrowheads="1"/>
            </p:cNvSpPr>
            <p:nvPr/>
          </p:nvSpPr>
          <p:spPr bwMode="auto">
            <a:xfrm>
              <a:off x="702" y="1725"/>
              <a:ext cx="300"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9" name="Line 47"/>
            <p:cNvSpPr>
              <a:spLocks noChangeShapeType="1"/>
            </p:cNvSpPr>
            <p:nvPr/>
          </p:nvSpPr>
          <p:spPr bwMode="auto">
            <a:xfrm flipH="1">
              <a:off x="864" y="76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0" name="Line 48"/>
            <p:cNvSpPr>
              <a:spLocks noChangeShapeType="1"/>
            </p:cNvSpPr>
            <p:nvPr/>
          </p:nvSpPr>
          <p:spPr bwMode="auto">
            <a:xfrm>
              <a:off x="1301" y="751"/>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 name="Line 49"/>
            <p:cNvSpPr>
              <a:spLocks noChangeShapeType="1"/>
            </p:cNvSpPr>
            <p:nvPr/>
          </p:nvSpPr>
          <p:spPr bwMode="auto">
            <a:xfrm flipH="1">
              <a:off x="528" y="1152"/>
              <a:ext cx="192" cy="1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2" name="Line 50"/>
            <p:cNvSpPr>
              <a:spLocks noChangeShapeType="1"/>
            </p:cNvSpPr>
            <p:nvPr/>
          </p:nvSpPr>
          <p:spPr bwMode="auto">
            <a:xfrm>
              <a:off x="912" y="115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34" name="Text Box 3"/>
          <p:cNvSpPr txBox="1">
            <a:spLocks noChangeArrowheads="1"/>
          </p:cNvSpPr>
          <p:nvPr/>
        </p:nvSpPr>
        <p:spPr bwMode="auto">
          <a:xfrm>
            <a:off x="2856282" y="3908396"/>
            <a:ext cx="469899" cy="46672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sp>
        <p:nvSpPr>
          <p:cNvPr id="47" name="AutoShape 36"/>
          <p:cNvSpPr>
            <a:spLocks noChangeArrowheads="1"/>
          </p:cNvSpPr>
          <p:nvPr/>
        </p:nvSpPr>
        <p:spPr bwMode="auto">
          <a:xfrm>
            <a:off x="5134681" y="2430552"/>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先左再右旋</a:t>
            </a:r>
            <a:endParaRPr lang="zh-CN" altLang="en-US" b="1" dirty="0">
              <a:latin typeface="Arial Narrow" charset="0"/>
            </a:endParaRPr>
          </a:p>
        </p:txBody>
      </p:sp>
      <p:grpSp>
        <p:nvGrpSpPr>
          <p:cNvPr id="50" name="Group 4"/>
          <p:cNvGrpSpPr>
            <a:grpSpLocks/>
          </p:cNvGrpSpPr>
          <p:nvPr/>
        </p:nvGrpSpPr>
        <p:grpSpPr bwMode="auto">
          <a:xfrm>
            <a:off x="6944409" y="1390699"/>
            <a:ext cx="2643189" cy="2283542"/>
            <a:chOff x="3347" y="240"/>
            <a:chExt cx="1665" cy="1712"/>
          </a:xfrm>
        </p:grpSpPr>
        <p:sp>
          <p:nvSpPr>
            <p:cNvPr id="51" name="Oval 5"/>
            <p:cNvSpPr>
              <a:spLocks noChangeArrowheads="1"/>
            </p:cNvSpPr>
            <p:nvPr/>
          </p:nvSpPr>
          <p:spPr bwMode="auto">
            <a:xfrm>
              <a:off x="4428" y="696"/>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52" name="Oval 6"/>
            <p:cNvSpPr>
              <a:spLocks noChangeArrowheads="1"/>
            </p:cNvSpPr>
            <p:nvPr/>
          </p:nvSpPr>
          <p:spPr bwMode="auto">
            <a:xfrm>
              <a:off x="4068" y="24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smtClean="0">
                  <a:latin typeface="Arial Narrow" charset="0"/>
                </a:rPr>
                <a:t>C</a:t>
              </a:r>
              <a:endParaRPr lang="en-US" altLang="zh-CN" b="1" dirty="0">
                <a:latin typeface="Arial Narrow" charset="0"/>
              </a:endParaRPr>
            </a:p>
          </p:txBody>
        </p:sp>
        <p:sp>
          <p:nvSpPr>
            <p:cNvPr id="53" name="Text Box 7"/>
            <p:cNvSpPr txBox="1">
              <a:spLocks noChangeArrowheads="1"/>
            </p:cNvSpPr>
            <p:nvPr/>
          </p:nvSpPr>
          <p:spPr bwMode="auto">
            <a:xfrm>
              <a:off x="3347" y="1033"/>
              <a:ext cx="312" cy="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BL</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4" name="Text Box 8"/>
            <p:cNvSpPr txBox="1">
              <a:spLocks noChangeArrowheads="1"/>
            </p:cNvSpPr>
            <p:nvPr/>
          </p:nvSpPr>
          <p:spPr bwMode="auto">
            <a:xfrm>
              <a:off x="4689" y="1052"/>
              <a:ext cx="323" cy="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AR</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5" name="Text Box 9"/>
            <p:cNvSpPr txBox="1">
              <a:spLocks noChangeArrowheads="1"/>
            </p:cNvSpPr>
            <p:nvPr/>
          </p:nvSpPr>
          <p:spPr bwMode="auto">
            <a:xfrm>
              <a:off x="4260" y="1057"/>
              <a:ext cx="343" cy="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56" name="Line 10"/>
            <p:cNvSpPr>
              <a:spLocks noChangeShapeType="1"/>
            </p:cNvSpPr>
            <p:nvPr/>
          </p:nvSpPr>
          <p:spPr bwMode="auto">
            <a:xfrm flipH="1">
              <a:off x="3827" y="480"/>
              <a:ext cx="289" cy="1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7" name="Line 11"/>
            <p:cNvSpPr>
              <a:spLocks noChangeShapeType="1"/>
            </p:cNvSpPr>
            <p:nvPr/>
          </p:nvSpPr>
          <p:spPr bwMode="auto">
            <a:xfrm>
              <a:off x="4320" y="480"/>
              <a:ext cx="18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8" name="Line 12"/>
            <p:cNvSpPr>
              <a:spLocks noChangeShapeType="1"/>
            </p:cNvSpPr>
            <p:nvPr/>
          </p:nvSpPr>
          <p:spPr bwMode="auto">
            <a:xfrm flipH="1">
              <a:off x="4404" y="960"/>
              <a:ext cx="96" cy="1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9" name="Line 13"/>
            <p:cNvSpPr>
              <a:spLocks noChangeShapeType="1"/>
            </p:cNvSpPr>
            <p:nvPr/>
          </p:nvSpPr>
          <p:spPr bwMode="auto">
            <a:xfrm>
              <a:off x="4680" y="936"/>
              <a:ext cx="144" cy="1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0" name="Text Box 14"/>
            <p:cNvSpPr txBox="1">
              <a:spLocks noChangeArrowheads="1"/>
            </p:cNvSpPr>
            <p:nvPr/>
          </p:nvSpPr>
          <p:spPr bwMode="auto">
            <a:xfrm>
              <a:off x="3796" y="1623"/>
              <a:ext cx="312" cy="294"/>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sp>
        <p:nvSpPr>
          <p:cNvPr id="2" name="矩形 1"/>
          <p:cNvSpPr/>
          <p:nvPr/>
        </p:nvSpPr>
        <p:spPr>
          <a:xfrm>
            <a:off x="462225" y="2497135"/>
            <a:ext cx="1569660" cy="461665"/>
          </a:xfrm>
          <a:prstGeom prst="rect">
            <a:avLst/>
          </a:prstGeom>
        </p:spPr>
        <p:txBody>
          <a:bodyPr wrap="none">
            <a:spAutoFit/>
          </a:bodyPr>
          <a:lstStyle/>
          <a:p>
            <a:r>
              <a:rPr lang="zh-CN" altLang="en-US" sz="2400" b="1" kern="0" dirty="0" smtClean="0">
                <a:solidFill>
                  <a:srgbClr val="FF0000"/>
                </a:solidFill>
                <a:latin typeface="SimSun" charset="-122"/>
                <a:ea typeface="SimSun" charset="-122"/>
                <a:cs typeface="SimSun" charset="-122"/>
              </a:rPr>
              <a:t>（</a:t>
            </a:r>
            <a:r>
              <a:rPr lang="en-US" altLang="zh-CN" sz="2400" b="1" kern="0" dirty="0" smtClean="0">
                <a:solidFill>
                  <a:srgbClr val="FF0000"/>
                </a:solidFill>
                <a:latin typeface="SimSun" charset="-122"/>
                <a:ea typeface="SimSun" charset="-122"/>
                <a:cs typeface="SimSun" charset="-122"/>
              </a:rPr>
              <a:t>3</a:t>
            </a:r>
            <a:r>
              <a:rPr lang="zh-CN" altLang="en-US" sz="2400" b="1" kern="0" dirty="0" smtClean="0">
                <a:solidFill>
                  <a:srgbClr val="FF0000"/>
                </a:solidFill>
                <a:latin typeface="SimSun" charset="-122"/>
                <a:ea typeface="SimSun" charset="-122"/>
                <a:cs typeface="SimSun" charset="-122"/>
              </a:rPr>
              <a:t>）</a:t>
            </a:r>
            <a:r>
              <a:rPr lang="en-US" altLang="zh-CN" sz="2400" b="1" kern="0" dirty="0" smtClean="0">
                <a:solidFill>
                  <a:srgbClr val="FF0000"/>
                </a:solidFill>
                <a:latin typeface="SimSun" charset="-122"/>
                <a:ea typeface="SimSun" charset="-122"/>
                <a:cs typeface="SimSun" charset="-122"/>
              </a:rPr>
              <a:t>LR</a:t>
            </a:r>
            <a:r>
              <a:rPr lang="zh-CN" altLang="en-US" sz="2400" b="1" kern="0" dirty="0" smtClean="0">
                <a:solidFill>
                  <a:srgbClr val="FF0000"/>
                </a:solidFill>
                <a:latin typeface="SimSun" charset="-122"/>
                <a:ea typeface="SimSun" charset="-122"/>
                <a:cs typeface="SimSun" charset="-122"/>
              </a:rPr>
              <a:t>型</a:t>
            </a:r>
            <a:endParaRPr lang="en-US" altLang="zh-CN" sz="2400" b="1" kern="0" dirty="0">
              <a:solidFill>
                <a:srgbClr val="FF0000"/>
              </a:solidFill>
              <a:latin typeface="SimSun" charset="-122"/>
              <a:ea typeface="SimSun" charset="-122"/>
              <a:cs typeface="SimSun" charset="-122"/>
            </a:endParaRPr>
          </a:p>
        </p:txBody>
      </p:sp>
      <p:grpSp>
        <p:nvGrpSpPr>
          <p:cNvPr id="14" name="组 13"/>
          <p:cNvGrpSpPr/>
          <p:nvPr/>
        </p:nvGrpSpPr>
        <p:grpSpPr>
          <a:xfrm>
            <a:off x="428671" y="3726315"/>
            <a:ext cx="2183045" cy="2262056"/>
            <a:chOff x="315884" y="4318000"/>
            <a:chExt cx="2183045" cy="2262056"/>
          </a:xfrm>
        </p:grpSpPr>
        <p:grpSp>
          <p:nvGrpSpPr>
            <p:cNvPr id="13" name="组 12"/>
            <p:cNvGrpSpPr/>
            <p:nvPr/>
          </p:nvGrpSpPr>
          <p:grpSpPr>
            <a:xfrm>
              <a:off x="315884" y="4318000"/>
              <a:ext cx="2183045" cy="2262056"/>
              <a:chOff x="315884" y="4318000"/>
              <a:chExt cx="2183045" cy="2262056"/>
            </a:xfrm>
          </p:grpSpPr>
          <p:sp>
            <p:nvSpPr>
              <p:cNvPr id="3" name="椭圆 2"/>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6" name="椭圆 85"/>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7" name="椭圆 86"/>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8" name="椭圆 87"/>
              <p:cNvSpPr/>
              <p:nvPr/>
            </p:nvSpPr>
            <p:spPr bwMode="auto">
              <a:xfrm>
                <a:off x="31588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9" name="椭圆 88"/>
              <p:cNvSpPr/>
              <p:nvPr/>
            </p:nvSpPr>
            <p:spPr bwMode="auto">
              <a:xfrm>
                <a:off x="134819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8" name="直线连接符 7"/>
              <p:cNvCxnSpPr>
                <a:stCxn id="3" idx="3"/>
                <a:endCxn id="86" idx="0"/>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0" name="直线连接符 89"/>
              <p:cNvCxnSpPr>
                <a:stCxn id="3"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1" name="直线连接符 90"/>
              <p:cNvCxnSpPr>
                <a:stCxn id="92" idx="3"/>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2" name="直线连接符 91"/>
            <p:cNvCxnSpPr>
              <a:stCxn id="92" idx="5"/>
            </p:cNvCxnSpPr>
            <p:nvPr/>
          </p:nvCxnSpPr>
          <p:spPr bwMode="auto">
            <a:xfrm>
              <a:off x="1363635" y="567802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5" name="组 14"/>
          <p:cNvGrpSpPr/>
          <p:nvPr/>
        </p:nvGrpSpPr>
        <p:grpSpPr>
          <a:xfrm>
            <a:off x="4439514" y="3588912"/>
            <a:ext cx="2183045" cy="3109138"/>
            <a:chOff x="2943829" y="3793954"/>
            <a:chExt cx="2183045" cy="3109138"/>
          </a:xfrm>
        </p:grpSpPr>
        <p:grpSp>
          <p:nvGrpSpPr>
            <p:cNvPr id="93" name="组 92"/>
            <p:cNvGrpSpPr/>
            <p:nvPr/>
          </p:nvGrpSpPr>
          <p:grpSpPr>
            <a:xfrm>
              <a:off x="2943829" y="3793954"/>
              <a:ext cx="2183045" cy="2262056"/>
              <a:chOff x="315884" y="4318000"/>
              <a:chExt cx="2183045" cy="2262056"/>
            </a:xfrm>
          </p:grpSpPr>
          <p:grpSp>
            <p:nvGrpSpPr>
              <p:cNvPr id="94" name="组 93"/>
              <p:cNvGrpSpPr/>
              <p:nvPr/>
            </p:nvGrpSpPr>
            <p:grpSpPr>
              <a:xfrm>
                <a:off x="315884" y="4318000"/>
                <a:ext cx="2183045" cy="2262056"/>
                <a:chOff x="315884" y="4318000"/>
                <a:chExt cx="2183045" cy="2262056"/>
              </a:xfrm>
            </p:grpSpPr>
            <p:sp>
              <p:nvSpPr>
                <p:cNvPr id="96" name="椭圆 95"/>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2</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7" name="椭圆 96"/>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8" name="椭圆 97"/>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99" name="椭圆 98"/>
                <p:cNvSpPr/>
                <p:nvPr/>
              </p:nvSpPr>
              <p:spPr bwMode="auto">
                <a:xfrm>
                  <a:off x="31588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00" name="椭圆 99"/>
                <p:cNvSpPr/>
                <p:nvPr/>
              </p:nvSpPr>
              <p:spPr bwMode="auto">
                <a:xfrm>
                  <a:off x="1348194" y="5932356"/>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1" name="直线连接符 100"/>
                <p:cNvCxnSpPr>
                  <a:stCxn id="94" idx="3"/>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2" name="直线连接符 101"/>
                <p:cNvCxnSpPr>
                  <a:stCxn id="94"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3" name="直线连接符 102"/>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95" name="直线连接符 94"/>
              <p:cNvCxnSpPr/>
              <p:nvPr/>
            </p:nvCxnSpPr>
            <p:spPr bwMode="auto">
              <a:xfrm>
                <a:off x="1363635" y="5678025"/>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4" name="椭圆 103"/>
            <p:cNvSpPr/>
            <p:nvPr/>
          </p:nvSpPr>
          <p:spPr bwMode="auto">
            <a:xfrm>
              <a:off x="3617414" y="6255392"/>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42</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05" name="直线连接符 104"/>
            <p:cNvCxnSpPr>
              <a:endCxn id="104" idx="0"/>
            </p:cNvCxnSpPr>
            <p:nvPr/>
          </p:nvCxnSpPr>
          <p:spPr bwMode="auto">
            <a:xfrm flipH="1">
              <a:off x="3903395" y="6026277"/>
              <a:ext cx="219183" cy="22911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6" name="AutoShape 36"/>
          <p:cNvSpPr>
            <a:spLocks noChangeArrowheads="1"/>
          </p:cNvSpPr>
          <p:nvPr/>
        </p:nvSpPr>
        <p:spPr bwMode="auto">
          <a:xfrm>
            <a:off x="2641697" y="4588977"/>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插入</a:t>
            </a:r>
            <a:r>
              <a:rPr lang="en-US" altLang="zh-CN" b="1" dirty="0" smtClean="0">
                <a:latin typeface="Arial Narrow" charset="0"/>
              </a:rPr>
              <a:t>42</a:t>
            </a:r>
            <a:endParaRPr lang="zh-CN" altLang="en-US" b="1" dirty="0">
              <a:latin typeface="Arial Narrow" charset="0"/>
            </a:endParaRPr>
          </a:p>
        </p:txBody>
      </p:sp>
      <p:grpSp>
        <p:nvGrpSpPr>
          <p:cNvPr id="107" name="组 106"/>
          <p:cNvGrpSpPr/>
          <p:nvPr/>
        </p:nvGrpSpPr>
        <p:grpSpPr>
          <a:xfrm>
            <a:off x="7766727" y="3923488"/>
            <a:ext cx="3043681" cy="2296569"/>
            <a:chOff x="2361574" y="4601132"/>
            <a:chExt cx="3043681" cy="2296569"/>
          </a:xfrm>
        </p:grpSpPr>
        <p:grpSp>
          <p:nvGrpSpPr>
            <p:cNvPr id="108" name="组 107"/>
            <p:cNvGrpSpPr/>
            <p:nvPr/>
          </p:nvGrpSpPr>
          <p:grpSpPr>
            <a:xfrm>
              <a:off x="2830459" y="4601132"/>
              <a:ext cx="2574796" cy="2296569"/>
              <a:chOff x="202514" y="5125178"/>
              <a:chExt cx="2574796" cy="2296569"/>
            </a:xfrm>
          </p:grpSpPr>
          <p:grpSp>
            <p:nvGrpSpPr>
              <p:cNvPr id="111" name="组 110"/>
              <p:cNvGrpSpPr/>
              <p:nvPr/>
            </p:nvGrpSpPr>
            <p:grpSpPr>
              <a:xfrm>
                <a:off x="202514" y="5125178"/>
                <a:ext cx="2574796" cy="2296569"/>
                <a:chOff x="202514" y="5125178"/>
                <a:chExt cx="2574796" cy="2296569"/>
              </a:xfrm>
            </p:grpSpPr>
            <p:sp>
              <p:nvSpPr>
                <p:cNvPr id="113" name="椭圆 112"/>
                <p:cNvSpPr/>
                <p:nvPr/>
              </p:nvSpPr>
              <p:spPr bwMode="auto">
                <a:xfrm>
                  <a:off x="723665" y="6767052"/>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42</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4" name="椭圆 113"/>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5" name="椭圆 114"/>
                <p:cNvSpPr/>
                <p:nvPr/>
              </p:nvSpPr>
              <p:spPr bwMode="auto">
                <a:xfrm>
                  <a:off x="2205348" y="6774047"/>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6" name="椭圆 115"/>
                <p:cNvSpPr/>
                <p:nvPr/>
              </p:nvSpPr>
              <p:spPr bwMode="auto">
                <a:xfrm>
                  <a:off x="202514" y="585764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7" name="椭圆 116"/>
                <p:cNvSpPr/>
                <p:nvPr/>
              </p:nvSpPr>
              <p:spPr bwMode="auto">
                <a:xfrm>
                  <a:off x="1578311" y="595854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8" name="直线连接符 117"/>
                <p:cNvCxnSpPr>
                  <a:endCxn id="113" idx="0"/>
                </p:cNvCxnSpPr>
                <p:nvPr/>
              </p:nvCxnSpPr>
              <p:spPr bwMode="auto">
                <a:xfrm>
                  <a:off x="647867" y="6446519"/>
                  <a:ext cx="361779" cy="32053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9" name="直线连接符 118"/>
                <p:cNvCxnSpPr/>
                <p:nvPr/>
              </p:nvCxnSpPr>
              <p:spPr bwMode="auto">
                <a:xfrm>
                  <a:off x="2122693" y="6454154"/>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0" name="直线连接符 119"/>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112" name="直线连接符 111"/>
              <p:cNvCxnSpPr/>
              <p:nvPr/>
            </p:nvCxnSpPr>
            <p:spPr bwMode="auto">
              <a:xfrm>
                <a:off x="1391533" y="5646569"/>
                <a:ext cx="472759"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9" name="椭圆 108"/>
            <p:cNvSpPr/>
            <p:nvPr/>
          </p:nvSpPr>
          <p:spPr bwMode="auto">
            <a:xfrm>
              <a:off x="2361574" y="6204762"/>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35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0" name="直线连接符 109"/>
            <p:cNvCxnSpPr>
              <a:stCxn id="116" idx="3"/>
            </p:cNvCxnSpPr>
            <p:nvPr/>
          </p:nvCxnSpPr>
          <p:spPr bwMode="auto">
            <a:xfrm flipH="1">
              <a:off x="2613581" y="5886442"/>
              <a:ext cx="300640" cy="31832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21" name="AutoShape 36"/>
          <p:cNvSpPr>
            <a:spLocks noChangeArrowheads="1"/>
          </p:cNvSpPr>
          <p:nvPr/>
        </p:nvSpPr>
        <p:spPr bwMode="auto">
          <a:xfrm>
            <a:off x="6393146" y="4917121"/>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a:latin typeface="Arial Narrow" charset="0"/>
              </a:rPr>
              <a:t>先左再右旋</a:t>
            </a:r>
          </a:p>
        </p:txBody>
      </p:sp>
      <p:sp>
        <p:nvSpPr>
          <p:cNvPr id="72" name="Oval 43"/>
          <p:cNvSpPr>
            <a:spLocks noChangeArrowheads="1"/>
          </p:cNvSpPr>
          <p:nvPr/>
        </p:nvSpPr>
        <p:spPr bwMode="auto">
          <a:xfrm>
            <a:off x="3186481" y="2546867"/>
            <a:ext cx="457200" cy="3936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smtClean="0">
                <a:latin typeface="Arial Narrow" charset="0"/>
              </a:rPr>
              <a:t>C</a:t>
            </a:r>
            <a:endParaRPr lang="en-US" altLang="zh-CN" b="1" dirty="0">
              <a:latin typeface="Arial Narrow" charset="0"/>
            </a:endParaRPr>
          </a:p>
        </p:txBody>
      </p:sp>
      <p:sp>
        <p:nvSpPr>
          <p:cNvPr id="73" name="Line 49"/>
          <p:cNvSpPr>
            <a:spLocks noChangeShapeType="1"/>
          </p:cNvSpPr>
          <p:nvPr/>
        </p:nvSpPr>
        <p:spPr bwMode="auto">
          <a:xfrm flipH="1">
            <a:off x="3048738" y="2888545"/>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4" name="Line 50"/>
          <p:cNvSpPr>
            <a:spLocks noChangeShapeType="1"/>
          </p:cNvSpPr>
          <p:nvPr/>
        </p:nvSpPr>
        <p:spPr bwMode="auto">
          <a:xfrm>
            <a:off x="3582138" y="2888545"/>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5" name="Text Box 46"/>
          <p:cNvSpPr txBox="1">
            <a:spLocks noChangeArrowheads="1"/>
          </p:cNvSpPr>
          <p:nvPr/>
        </p:nvSpPr>
        <p:spPr bwMode="auto">
          <a:xfrm>
            <a:off x="3551513" y="3138800"/>
            <a:ext cx="476250" cy="78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76" name="Text Box 3"/>
          <p:cNvSpPr txBox="1">
            <a:spLocks noChangeArrowheads="1"/>
          </p:cNvSpPr>
          <p:nvPr/>
        </p:nvSpPr>
        <p:spPr bwMode="auto">
          <a:xfrm>
            <a:off x="3554688" y="3908396"/>
            <a:ext cx="469899" cy="466725"/>
          </a:xfrm>
          <a:prstGeom prst="rect">
            <a:avLst/>
          </a:prstGeom>
          <a:solidFill>
            <a:srgbClr val="00B0F0"/>
          </a:solidFill>
          <a:ln w="9525">
            <a:solidFill>
              <a:schemeClr val="tx1"/>
            </a:solidFill>
            <a:miter lim="800000"/>
            <a:headEnd/>
            <a:tailEnd/>
          </a:ln>
          <a:effectLs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sp>
        <p:nvSpPr>
          <p:cNvPr id="77" name="Oval 43"/>
          <p:cNvSpPr>
            <a:spLocks noChangeArrowheads="1"/>
          </p:cNvSpPr>
          <p:nvPr/>
        </p:nvSpPr>
        <p:spPr bwMode="auto">
          <a:xfrm>
            <a:off x="7458745" y="1914873"/>
            <a:ext cx="457200" cy="3936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B</a:t>
            </a:r>
          </a:p>
        </p:txBody>
      </p:sp>
      <p:sp>
        <p:nvSpPr>
          <p:cNvPr id="78" name="Line 10"/>
          <p:cNvSpPr>
            <a:spLocks noChangeShapeType="1"/>
          </p:cNvSpPr>
          <p:nvPr/>
        </p:nvSpPr>
        <p:spPr bwMode="auto">
          <a:xfrm flipH="1">
            <a:off x="7192962" y="2195053"/>
            <a:ext cx="285750" cy="25609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9" name="Line 13"/>
          <p:cNvSpPr>
            <a:spLocks noChangeShapeType="1"/>
          </p:cNvSpPr>
          <p:nvPr/>
        </p:nvSpPr>
        <p:spPr bwMode="auto">
          <a:xfrm>
            <a:off x="7801645" y="2249165"/>
            <a:ext cx="228600" cy="25609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0" name="Text Box 7"/>
          <p:cNvSpPr txBox="1">
            <a:spLocks noChangeArrowheads="1"/>
          </p:cNvSpPr>
          <p:nvPr/>
        </p:nvSpPr>
        <p:spPr bwMode="auto">
          <a:xfrm>
            <a:off x="7657879" y="2448437"/>
            <a:ext cx="495300" cy="784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82" name="Text Box 14"/>
          <p:cNvSpPr txBox="1">
            <a:spLocks noChangeArrowheads="1"/>
          </p:cNvSpPr>
          <p:nvPr/>
        </p:nvSpPr>
        <p:spPr bwMode="auto">
          <a:xfrm>
            <a:off x="8393795" y="3249489"/>
            <a:ext cx="544514" cy="392150"/>
          </a:xfrm>
          <a:prstGeom prst="rect">
            <a:avLst/>
          </a:prstGeom>
          <a:solidFill>
            <a:srgbClr val="00B0F0"/>
          </a:solidFill>
          <a:ln w="9525">
            <a:solidFill>
              <a:schemeClr val="tx1"/>
            </a:solidFill>
            <a:miter lim="800000"/>
            <a:headEnd/>
            <a:tailEnd/>
          </a:ln>
          <a:effectLs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spTree>
    <p:extLst>
      <p:ext uri="{BB962C8B-B14F-4D97-AF65-F5344CB8AC3E}">
        <p14:creationId xmlns:p14="http://schemas.microsoft.com/office/powerpoint/2010/main" val="1963597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blinds(horizontal)">
                                      <p:cBhvr>
                                        <p:cTn id="11" dur="500"/>
                                        <p:tgtEl>
                                          <p:spTgt spid="10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blinds(horizontal)">
                                      <p:cBhvr>
                                        <p:cTn id="20" dur="500"/>
                                        <p:tgtEl>
                                          <p:spTgt spid="12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autoUpdateAnimBg="0"/>
      <p:bldP spid="121"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994061" y="889517"/>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kern="0" dirty="0" smtClean="0">
                <a:solidFill>
                  <a:schemeClr val="tx1"/>
                </a:solidFill>
                <a:latin typeface="SimSun" charset="-122"/>
                <a:ea typeface="SimSun" charset="-122"/>
                <a:cs typeface="SimSun" charset="-122"/>
              </a:rPr>
              <a:t>构造平衡二叉树的</a:t>
            </a:r>
            <a:r>
              <a:rPr lang="en-US" altLang="zh-CN" sz="2800" kern="0" dirty="0" smtClean="0">
                <a:solidFill>
                  <a:schemeClr val="tx1"/>
                </a:solidFill>
                <a:latin typeface="SimSun" charset="-122"/>
                <a:ea typeface="SimSun" charset="-122"/>
                <a:cs typeface="SimSun" charset="-122"/>
              </a:rPr>
              <a:t>4</a:t>
            </a:r>
            <a:r>
              <a:rPr lang="zh-CN" altLang="en-US" sz="2800" kern="0" dirty="0" smtClean="0">
                <a:solidFill>
                  <a:schemeClr val="tx1"/>
                </a:solidFill>
                <a:latin typeface="SimSun" charset="-122"/>
                <a:ea typeface="SimSun" charset="-122"/>
                <a:cs typeface="SimSun" charset="-122"/>
              </a:rPr>
              <a:t>种调整方法</a:t>
            </a:r>
            <a:br>
              <a:rPr lang="zh-CN" altLang="en-US" sz="2800" kern="0" dirty="0" smtClean="0">
                <a:solidFill>
                  <a:schemeClr val="tx1"/>
                </a:solidFill>
                <a:latin typeface="SimSun" charset="-122"/>
                <a:ea typeface="SimSun" charset="-122"/>
                <a:cs typeface="SimSun" charset="-122"/>
              </a:rPr>
            </a:br>
            <a:endParaRPr lang="en-US" altLang="zh-CN" sz="3200" kern="0" dirty="0">
              <a:solidFill>
                <a:srgbClr val="FF0000"/>
              </a:solidFill>
              <a:latin typeface="SimSun" charset="-122"/>
              <a:ea typeface="SimSun" charset="-122"/>
              <a:cs typeface="SimSun" charset="-122"/>
            </a:endParaRPr>
          </a:p>
        </p:txBody>
      </p:sp>
      <p:sp>
        <p:nvSpPr>
          <p:cNvPr id="47" name="AutoShape 36"/>
          <p:cNvSpPr>
            <a:spLocks noChangeArrowheads="1"/>
          </p:cNvSpPr>
          <p:nvPr/>
        </p:nvSpPr>
        <p:spPr bwMode="auto">
          <a:xfrm>
            <a:off x="5134681" y="2430552"/>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先右再左旋</a:t>
            </a:r>
            <a:endParaRPr lang="zh-CN" altLang="en-US" b="1" dirty="0">
              <a:latin typeface="Arial Narrow" charset="0"/>
            </a:endParaRPr>
          </a:p>
        </p:txBody>
      </p:sp>
      <p:sp>
        <p:nvSpPr>
          <p:cNvPr id="2" name="矩形 1"/>
          <p:cNvSpPr/>
          <p:nvPr/>
        </p:nvSpPr>
        <p:spPr>
          <a:xfrm>
            <a:off x="462225" y="2497135"/>
            <a:ext cx="1569660" cy="461665"/>
          </a:xfrm>
          <a:prstGeom prst="rect">
            <a:avLst/>
          </a:prstGeom>
        </p:spPr>
        <p:txBody>
          <a:bodyPr wrap="none">
            <a:spAutoFit/>
          </a:bodyPr>
          <a:lstStyle/>
          <a:p>
            <a:r>
              <a:rPr lang="zh-CN" altLang="en-US" sz="2400" b="1" kern="0" dirty="0" smtClean="0">
                <a:solidFill>
                  <a:srgbClr val="FF0000"/>
                </a:solidFill>
                <a:latin typeface="SimSun" charset="-122"/>
                <a:ea typeface="SimSun" charset="-122"/>
                <a:cs typeface="SimSun" charset="-122"/>
              </a:rPr>
              <a:t>（</a:t>
            </a:r>
            <a:r>
              <a:rPr lang="en-US" altLang="zh-CN" sz="2400" b="1" kern="0" dirty="0" smtClean="0">
                <a:solidFill>
                  <a:srgbClr val="FF0000"/>
                </a:solidFill>
                <a:latin typeface="SimSun" charset="-122"/>
                <a:ea typeface="SimSun" charset="-122"/>
                <a:cs typeface="SimSun" charset="-122"/>
              </a:rPr>
              <a:t>4</a:t>
            </a:r>
            <a:r>
              <a:rPr lang="zh-CN" altLang="en-US" sz="2400" b="1" kern="0" dirty="0" smtClean="0">
                <a:solidFill>
                  <a:srgbClr val="FF0000"/>
                </a:solidFill>
                <a:latin typeface="SimSun" charset="-122"/>
                <a:ea typeface="SimSun" charset="-122"/>
                <a:cs typeface="SimSun" charset="-122"/>
              </a:rPr>
              <a:t>）</a:t>
            </a:r>
            <a:r>
              <a:rPr lang="en-US" altLang="zh-CN" sz="2400" b="1" kern="0" dirty="0">
                <a:solidFill>
                  <a:srgbClr val="FF0000"/>
                </a:solidFill>
                <a:latin typeface="SimSun" charset="-122"/>
                <a:ea typeface="SimSun" charset="-122"/>
                <a:cs typeface="SimSun" charset="-122"/>
              </a:rPr>
              <a:t>RL</a:t>
            </a:r>
            <a:r>
              <a:rPr lang="zh-CN" altLang="en-US" sz="2400" b="1" kern="0" dirty="0" smtClean="0">
                <a:solidFill>
                  <a:srgbClr val="FF0000"/>
                </a:solidFill>
                <a:latin typeface="SimSun" charset="-122"/>
                <a:ea typeface="SimSun" charset="-122"/>
                <a:cs typeface="SimSun" charset="-122"/>
              </a:rPr>
              <a:t>型</a:t>
            </a:r>
            <a:endParaRPr lang="en-US" altLang="zh-CN" sz="2400" b="1" kern="0" dirty="0">
              <a:solidFill>
                <a:srgbClr val="FF0000"/>
              </a:solidFill>
              <a:latin typeface="SimSun" charset="-122"/>
              <a:ea typeface="SimSun" charset="-122"/>
              <a:cs typeface="SimSun" charset="-122"/>
            </a:endParaRPr>
          </a:p>
        </p:txBody>
      </p:sp>
      <p:sp>
        <p:nvSpPr>
          <p:cNvPr id="106" name="AutoShape 36"/>
          <p:cNvSpPr>
            <a:spLocks noChangeArrowheads="1"/>
          </p:cNvSpPr>
          <p:nvPr/>
        </p:nvSpPr>
        <p:spPr bwMode="auto">
          <a:xfrm>
            <a:off x="2641697" y="4588977"/>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插入</a:t>
            </a:r>
            <a:r>
              <a:rPr lang="en-US" altLang="zh-CN" b="1" dirty="0" smtClean="0">
                <a:latin typeface="Arial Narrow" charset="0"/>
              </a:rPr>
              <a:t>58</a:t>
            </a:r>
            <a:endParaRPr lang="zh-CN" altLang="en-US" b="1" dirty="0">
              <a:latin typeface="Arial Narrow" charset="0"/>
            </a:endParaRPr>
          </a:p>
        </p:txBody>
      </p:sp>
      <p:grpSp>
        <p:nvGrpSpPr>
          <p:cNvPr id="107" name="组 106"/>
          <p:cNvGrpSpPr/>
          <p:nvPr/>
        </p:nvGrpSpPr>
        <p:grpSpPr>
          <a:xfrm>
            <a:off x="7766727" y="3923488"/>
            <a:ext cx="3043681" cy="2325860"/>
            <a:chOff x="2361574" y="4601132"/>
            <a:chExt cx="3043681" cy="2325860"/>
          </a:xfrm>
        </p:grpSpPr>
        <p:grpSp>
          <p:nvGrpSpPr>
            <p:cNvPr id="108" name="组 107"/>
            <p:cNvGrpSpPr/>
            <p:nvPr/>
          </p:nvGrpSpPr>
          <p:grpSpPr>
            <a:xfrm>
              <a:off x="2830459" y="4601132"/>
              <a:ext cx="2574796" cy="2325860"/>
              <a:chOff x="202514" y="5125178"/>
              <a:chExt cx="2574796" cy="2325860"/>
            </a:xfrm>
          </p:grpSpPr>
          <p:grpSp>
            <p:nvGrpSpPr>
              <p:cNvPr id="111" name="组 110"/>
              <p:cNvGrpSpPr/>
              <p:nvPr/>
            </p:nvGrpSpPr>
            <p:grpSpPr>
              <a:xfrm>
                <a:off x="202514" y="5125178"/>
                <a:ext cx="2574796" cy="2325860"/>
                <a:chOff x="202514" y="5125178"/>
                <a:chExt cx="2574796" cy="2325860"/>
              </a:xfrm>
            </p:grpSpPr>
            <p:sp>
              <p:nvSpPr>
                <p:cNvPr id="113" name="椭圆 112"/>
                <p:cNvSpPr/>
                <p:nvPr/>
              </p:nvSpPr>
              <p:spPr bwMode="auto">
                <a:xfrm>
                  <a:off x="1148027" y="680333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bg1"/>
                      </a:solidFill>
                      <a:effectLst/>
                      <a:latin typeface="Tahoma" pitchFamily="34" charset="0"/>
                      <a:ea typeface="宋体" pitchFamily="2" charset="-122"/>
                    </a:rPr>
                    <a:t>58</a:t>
                  </a:r>
                  <a:endParaRPr kumimoji="1" lang="en-US" altLang="zh-CN" sz="1600" b="0" i="0" u="none" strike="noStrike" cap="none" normalizeH="0" baseline="0" dirty="0" smtClean="0">
                    <a:ln>
                      <a:noFill/>
                    </a:ln>
                    <a:solidFill>
                      <a:schemeClr val="bg1"/>
                    </a:solidFill>
                    <a:effectLst/>
                    <a:latin typeface="Tahoma"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4" name="椭圆 113"/>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5" name="椭圆 114"/>
                <p:cNvSpPr/>
                <p:nvPr/>
              </p:nvSpPr>
              <p:spPr bwMode="auto">
                <a:xfrm>
                  <a:off x="2205348" y="6774047"/>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6" name="椭圆 115"/>
                <p:cNvSpPr/>
                <p:nvPr/>
              </p:nvSpPr>
              <p:spPr bwMode="auto">
                <a:xfrm>
                  <a:off x="202514" y="585764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7" name="椭圆 116"/>
                <p:cNvSpPr/>
                <p:nvPr/>
              </p:nvSpPr>
              <p:spPr bwMode="auto">
                <a:xfrm>
                  <a:off x="1578311" y="595854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8" name="直线连接符 117"/>
                <p:cNvCxnSpPr>
                  <a:endCxn id="113" idx="0"/>
                </p:cNvCxnSpPr>
                <p:nvPr/>
              </p:nvCxnSpPr>
              <p:spPr bwMode="auto">
                <a:xfrm flipH="1">
                  <a:off x="1434008" y="6529806"/>
                  <a:ext cx="231763" cy="27353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9" name="直线连接符 118"/>
                <p:cNvCxnSpPr/>
                <p:nvPr/>
              </p:nvCxnSpPr>
              <p:spPr bwMode="auto">
                <a:xfrm>
                  <a:off x="2122693" y="6454154"/>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0" name="直线连接符 119"/>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112" name="直线连接符 111"/>
              <p:cNvCxnSpPr/>
              <p:nvPr/>
            </p:nvCxnSpPr>
            <p:spPr bwMode="auto">
              <a:xfrm>
                <a:off x="1391533" y="5646569"/>
                <a:ext cx="472759"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9" name="椭圆 108"/>
            <p:cNvSpPr/>
            <p:nvPr/>
          </p:nvSpPr>
          <p:spPr bwMode="auto">
            <a:xfrm>
              <a:off x="2361574" y="6204762"/>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0" name="直线连接符 109"/>
            <p:cNvCxnSpPr>
              <a:stCxn id="116" idx="3"/>
            </p:cNvCxnSpPr>
            <p:nvPr/>
          </p:nvCxnSpPr>
          <p:spPr bwMode="auto">
            <a:xfrm flipH="1">
              <a:off x="2613581" y="5886442"/>
              <a:ext cx="300640" cy="31832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21" name="AutoShape 36"/>
          <p:cNvSpPr>
            <a:spLocks noChangeArrowheads="1"/>
          </p:cNvSpPr>
          <p:nvPr/>
        </p:nvSpPr>
        <p:spPr bwMode="auto">
          <a:xfrm>
            <a:off x="6393146" y="4917121"/>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a:latin typeface="Arial Narrow" charset="0"/>
              </a:rPr>
              <a:t>先右再左旋</a:t>
            </a:r>
          </a:p>
        </p:txBody>
      </p:sp>
      <p:sp>
        <p:nvSpPr>
          <p:cNvPr id="34" name="Text Box 3"/>
          <p:cNvSpPr txBox="1">
            <a:spLocks noChangeArrowheads="1"/>
          </p:cNvSpPr>
          <p:nvPr/>
        </p:nvSpPr>
        <p:spPr bwMode="auto">
          <a:xfrm>
            <a:off x="3181039" y="3824226"/>
            <a:ext cx="469899" cy="46672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nvGrpSpPr>
          <p:cNvPr id="11" name="组 10"/>
          <p:cNvGrpSpPr/>
          <p:nvPr/>
        </p:nvGrpSpPr>
        <p:grpSpPr>
          <a:xfrm>
            <a:off x="2632339" y="1479808"/>
            <a:ext cx="2197101" cy="2345259"/>
            <a:chOff x="2632339" y="1479808"/>
            <a:chExt cx="2197101" cy="2345259"/>
          </a:xfrm>
        </p:grpSpPr>
        <p:grpSp>
          <p:nvGrpSpPr>
            <p:cNvPr id="10" name="组 9"/>
            <p:cNvGrpSpPr/>
            <p:nvPr/>
          </p:nvGrpSpPr>
          <p:grpSpPr>
            <a:xfrm>
              <a:off x="2632339" y="1479808"/>
              <a:ext cx="2197101" cy="2345259"/>
              <a:chOff x="2632339" y="1479808"/>
              <a:chExt cx="2197101" cy="2345259"/>
            </a:xfrm>
          </p:grpSpPr>
          <p:sp>
            <p:nvSpPr>
              <p:cNvPr id="72" name="Oval 43"/>
              <p:cNvSpPr>
                <a:spLocks noChangeArrowheads="1"/>
              </p:cNvSpPr>
              <p:nvPr/>
            </p:nvSpPr>
            <p:spPr bwMode="auto">
              <a:xfrm>
                <a:off x="3450170" y="2471284"/>
                <a:ext cx="457200" cy="3936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smtClean="0">
                    <a:latin typeface="Arial Narrow" charset="0"/>
                  </a:rPr>
                  <a:t>C</a:t>
                </a:r>
                <a:endParaRPr lang="en-US" altLang="zh-CN" b="1" dirty="0">
                  <a:latin typeface="Arial Narrow" charset="0"/>
                </a:endParaRPr>
              </a:p>
            </p:txBody>
          </p:sp>
          <p:grpSp>
            <p:nvGrpSpPr>
              <p:cNvPr id="6" name="组 5"/>
              <p:cNvGrpSpPr/>
              <p:nvPr/>
            </p:nvGrpSpPr>
            <p:grpSpPr>
              <a:xfrm>
                <a:off x="2632339" y="1479808"/>
                <a:ext cx="2197101" cy="2345259"/>
                <a:chOff x="2655891" y="1502850"/>
                <a:chExt cx="2197101" cy="2345259"/>
              </a:xfrm>
            </p:grpSpPr>
            <p:grpSp>
              <p:nvGrpSpPr>
                <p:cNvPr id="21" name="Group 41"/>
                <p:cNvGrpSpPr>
                  <a:grpSpLocks/>
                </p:cNvGrpSpPr>
                <p:nvPr/>
              </p:nvGrpSpPr>
              <p:grpSpPr bwMode="auto">
                <a:xfrm>
                  <a:off x="2655891" y="1502850"/>
                  <a:ext cx="2197101" cy="2345259"/>
                  <a:chOff x="618" y="546"/>
                  <a:chExt cx="1384" cy="1716"/>
                </a:xfrm>
              </p:grpSpPr>
              <p:sp>
                <p:nvSpPr>
                  <p:cNvPr id="23" name="Oval 42"/>
                  <p:cNvSpPr>
                    <a:spLocks noChangeArrowheads="1"/>
                  </p:cNvSpPr>
                  <p:nvPr/>
                </p:nvSpPr>
                <p:spPr bwMode="auto">
                  <a:xfrm>
                    <a:off x="1008" y="546"/>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24" name="Oval 43"/>
                  <p:cNvSpPr>
                    <a:spLocks noChangeArrowheads="1"/>
                  </p:cNvSpPr>
                  <p:nvPr/>
                </p:nvSpPr>
                <p:spPr bwMode="auto">
                  <a:xfrm>
                    <a:off x="1408" y="91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a:latin typeface="Arial Narrow" charset="0"/>
                      </a:rPr>
                      <a:t>B</a:t>
                    </a:r>
                  </a:p>
                </p:txBody>
              </p:sp>
              <p:sp>
                <p:nvSpPr>
                  <p:cNvPr id="26" name="Text Box 44"/>
                  <p:cNvSpPr txBox="1">
                    <a:spLocks noChangeArrowheads="1"/>
                  </p:cNvSpPr>
                  <p:nvPr/>
                </p:nvSpPr>
                <p:spPr bwMode="auto">
                  <a:xfrm>
                    <a:off x="1702" y="1326"/>
                    <a:ext cx="300"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7" name="Text Box 45"/>
                  <p:cNvSpPr txBox="1">
                    <a:spLocks noChangeArrowheads="1"/>
                  </p:cNvSpPr>
                  <p:nvPr/>
                </p:nvSpPr>
                <p:spPr bwMode="auto">
                  <a:xfrm>
                    <a:off x="618" y="896"/>
                    <a:ext cx="309"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AL</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8" name="Text Box 46"/>
                  <p:cNvSpPr txBox="1">
                    <a:spLocks noChangeArrowheads="1"/>
                  </p:cNvSpPr>
                  <p:nvPr/>
                </p:nvSpPr>
                <p:spPr bwMode="auto">
                  <a:xfrm>
                    <a:off x="959" y="1688"/>
                    <a:ext cx="300"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9" name="Line 47"/>
                  <p:cNvSpPr>
                    <a:spLocks noChangeShapeType="1"/>
                  </p:cNvSpPr>
                  <p:nvPr/>
                </p:nvSpPr>
                <p:spPr bwMode="auto">
                  <a:xfrm flipH="1">
                    <a:off x="864" y="76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0" name="Line 48"/>
                  <p:cNvSpPr>
                    <a:spLocks noChangeShapeType="1"/>
                  </p:cNvSpPr>
                  <p:nvPr/>
                </p:nvSpPr>
                <p:spPr bwMode="auto">
                  <a:xfrm>
                    <a:off x="1301" y="751"/>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 name="Line 49"/>
                  <p:cNvSpPr>
                    <a:spLocks noChangeShapeType="1"/>
                  </p:cNvSpPr>
                  <p:nvPr/>
                </p:nvSpPr>
                <p:spPr bwMode="auto">
                  <a:xfrm flipH="1">
                    <a:off x="1319" y="1167"/>
                    <a:ext cx="192" cy="1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2" name="Line 50"/>
                  <p:cNvSpPr>
                    <a:spLocks noChangeShapeType="1"/>
                  </p:cNvSpPr>
                  <p:nvPr/>
                </p:nvSpPr>
                <p:spPr bwMode="auto">
                  <a:xfrm>
                    <a:off x="1655" y="113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73" name="Line 49"/>
                <p:cNvSpPr>
                  <a:spLocks noChangeShapeType="1"/>
                </p:cNvSpPr>
                <p:nvPr/>
              </p:nvSpPr>
              <p:spPr bwMode="auto">
                <a:xfrm flipH="1">
                  <a:off x="3299354" y="2813798"/>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4" name="Line 50"/>
                <p:cNvSpPr>
                  <a:spLocks noChangeShapeType="1"/>
                </p:cNvSpPr>
                <p:nvPr/>
              </p:nvSpPr>
              <p:spPr bwMode="auto">
                <a:xfrm>
                  <a:off x="3728481" y="2852284"/>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sp>
          <p:nvSpPr>
            <p:cNvPr id="75" name="Text Box 46"/>
            <p:cNvSpPr txBox="1">
              <a:spLocks noChangeArrowheads="1"/>
            </p:cNvSpPr>
            <p:nvPr/>
          </p:nvSpPr>
          <p:spPr bwMode="auto">
            <a:xfrm>
              <a:off x="3763289" y="3040580"/>
              <a:ext cx="476250" cy="78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grpSp>
      <p:sp>
        <p:nvSpPr>
          <p:cNvPr id="76" name="Text Box 3"/>
          <p:cNvSpPr txBox="1">
            <a:spLocks noChangeArrowheads="1"/>
          </p:cNvSpPr>
          <p:nvPr/>
        </p:nvSpPr>
        <p:spPr bwMode="auto">
          <a:xfrm>
            <a:off x="3762279" y="3818725"/>
            <a:ext cx="476926" cy="466725"/>
          </a:xfrm>
          <a:prstGeom prst="rect">
            <a:avLst/>
          </a:prstGeom>
          <a:solidFill>
            <a:srgbClr val="00B0F0"/>
          </a:solidFill>
          <a:ln w="9525">
            <a:solidFill>
              <a:schemeClr val="tx1"/>
            </a:solidFill>
            <a:miter lim="800000"/>
            <a:headEnd/>
            <a:tailEnd/>
          </a:ln>
          <a:effectLs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nvGrpSpPr>
          <p:cNvPr id="12" name="组 11"/>
          <p:cNvGrpSpPr/>
          <p:nvPr/>
        </p:nvGrpSpPr>
        <p:grpSpPr>
          <a:xfrm>
            <a:off x="6887722" y="1391537"/>
            <a:ext cx="2379664" cy="2300211"/>
            <a:chOff x="6656387" y="1403874"/>
            <a:chExt cx="2379664" cy="2300211"/>
          </a:xfrm>
        </p:grpSpPr>
        <p:grpSp>
          <p:nvGrpSpPr>
            <p:cNvPr id="83" name="组 82"/>
            <p:cNvGrpSpPr/>
            <p:nvPr/>
          </p:nvGrpSpPr>
          <p:grpSpPr>
            <a:xfrm>
              <a:off x="6656387" y="1403874"/>
              <a:ext cx="2379664" cy="2265990"/>
              <a:chOff x="2473329" y="1502850"/>
              <a:chExt cx="2379664" cy="2265990"/>
            </a:xfrm>
          </p:grpSpPr>
          <p:sp>
            <p:nvSpPr>
              <p:cNvPr id="84" name="Oval 43"/>
              <p:cNvSpPr>
                <a:spLocks noChangeArrowheads="1"/>
              </p:cNvSpPr>
              <p:nvPr/>
            </p:nvSpPr>
            <p:spPr bwMode="auto">
              <a:xfrm>
                <a:off x="2813848" y="1972394"/>
                <a:ext cx="457200" cy="3936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smtClean="0">
                    <a:latin typeface="Arial Narrow" charset="0"/>
                  </a:rPr>
                  <a:t>A</a:t>
                </a:r>
                <a:endParaRPr lang="en-US" altLang="zh-CN" b="1" dirty="0">
                  <a:latin typeface="Arial Narrow" charset="0"/>
                </a:endParaRPr>
              </a:p>
            </p:txBody>
          </p:sp>
          <p:grpSp>
            <p:nvGrpSpPr>
              <p:cNvPr id="85" name="组 84"/>
              <p:cNvGrpSpPr/>
              <p:nvPr/>
            </p:nvGrpSpPr>
            <p:grpSpPr>
              <a:xfrm>
                <a:off x="2473329" y="1502850"/>
                <a:ext cx="2379664" cy="2265990"/>
                <a:chOff x="2473329" y="1502850"/>
                <a:chExt cx="2379664" cy="2265990"/>
              </a:xfrm>
            </p:grpSpPr>
            <p:grpSp>
              <p:nvGrpSpPr>
                <p:cNvPr id="123" name="Group 41"/>
                <p:cNvGrpSpPr>
                  <a:grpSpLocks/>
                </p:cNvGrpSpPr>
                <p:nvPr/>
              </p:nvGrpSpPr>
              <p:grpSpPr bwMode="auto">
                <a:xfrm>
                  <a:off x="2473329" y="1502850"/>
                  <a:ext cx="2379664" cy="2265990"/>
                  <a:chOff x="503" y="546"/>
                  <a:chExt cx="1499" cy="1658"/>
                </a:xfrm>
              </p:grpSpPr>
              <p:sp>
                <p:nvSpPr>
                  <p:cNvPr id="126" name="Oval 42"/>
                  <p:cNvSpPr>
                    <a:spLocks noChangeArrowheads="1"/>
                  </p:cNvSpPr>
                  <p:nvPr/>
                </p:nvSpPr>
                <p:spPr bwMode="auto">
                  <a:xfrm>
                    <a:off x="1008" y="546"/>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a:latin typeface="Arial Narrow" charset="0"/>
                      </a:rPr>
                      <a:t>C</a:t>
                    </a:r>
                  </a:p>
                </p:txBody>
              </p:sp>
              <p:sp>
                <p:nvSpPr>
                  <p:cNvPr id="127" name="Oval 43"/>
                  <p:cNvSpPr>
                    <a:spLocks noChangeArrowheads="1"/>
                  </p:cNvSpPr>
                  <p:nvPr/>
                </p:nvSpPr>
                <p:spPr bwMode="auto">
                  <a:xfrm>
                    <a:off x="1408" y="91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a:latin typeface="Arial Narrow" charset="0"/>
                      </a:rPr>
                      <a:t>B</a:t>
                    </a:r>
                  </a:p>
                </p:txBody>
              </p:sp>
              <p:sp>
                <p:nvSpPr>
                  <p:cNvPr id="128" name="Text Box 44"/>
                  <p:cNvSpPr txBox="1">
                    <a:spLocks noChangeArrowheads="1"/>
                  </p:cNvSpPr>
                  <p:nvPr/>
                </p:nvSpPr>
                <p:spPr bwMode="auto">
                  <a:xfrm>
                    <a:off x="1702" y="1326"/>
                    <a:ext cx="300"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29" name="Text Box 45"/>
                  <p:cNvSpPr txBox="1">
                    <a:spLocks noChangeArrowheads="1"/>
                  </p:cNvSpPr>
                  <p:nvPr/>
                </p:nvSpPr>
                <p:spPr bwMode="auto">
                  <a:xfrm>
                    <a:off x="503" y="1326"/>
                    <a:ext cx="309"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AL</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30" name="Text Box 46"/>
                  <p:cNvSpPr txBox="1">
                    <a:spLocks noChangeArrowheads="1"/>
                  </p:cNvSpPr>
                  <p:nvPr/>
                </p:nvSpPr>
                <p:spPr bwMode="auto">
                  <a:xfrm>
                    <a:off x="915" y="1345"/>
                    <a:ext cx="300"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31" name="Line 47"/>
                  <p:cNvSpPr>
                    <a:spLocks noChangeShapeType="1"/>
                  </p:cNvSpPr>
                  <p:nvPr/>
                </p:nvSpPr>
                <p:spPr bwMode="auto">
                  <a:xfrm flipH="1">
                    <a:off x="864" y="76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2" name="Line 48"/>
                  <p:cNvSpPr>
                    <a:spLocks noChangeShapeType="1"/>
                  </p:cNvSpPr>
                  <p:nvPr/>
                </p:nvSpPr>
                <p:spPr bwMode="auto">
                  <a:xfrm>
                    <a:off x="1301" y="751"/>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3" name="Line 49"/>
                  <p:cNvSpPr>
                    <a:spLocks noChangeShapeType="1"/>
                  </p:cNvSpPr>
                  <p:nvPr/>
                </p:nvSpPr>
                <p:spPr bwMode="auto">
                  <a:xfrm flipH="1">
                    <a:off x="1382" y="1167"/>
                    <a:ext cx="129" cy="1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4" name="Line 50"/>
                  <p:cNvSpPr>
                    <a:spLocks noChangeShapeType="1"/>
                  </p:cNvSpPr>
                  <p:nvPr/>
                </p:nvSpPr>
                <p:spPr bwMode="auto">
                  <a:xfrm>
                    <a:off x="1655" y="113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124" name="Line 49"/>
                <p:cNvSpPr>
                  <a:spLocks noChangeShapeType="1"/>
                </p:cNvSpPr>
                <p:nvPr/>
              </p:nvSpPr>
              <p:spPr bwMode="auto">
                <a:xfrm flipH="1">
                  <a:off x="2648564" y="2320921"/>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5" name="Line 50"/>
                <p:cNvSpPr>
                  <a:spLocks noChangeShapeType="1"/>
                </p:cNvSpPr>
                <p:nvPr/>
              </p:nvSpPr>
              <p:spPr bwMode="auto">
                <a:xfrm>
                  <a:off x="3156100" y="2359459"/>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122" name="Text Box 46"/>
              <p:cNvSpPr txBox="1">
                <a:spLocks noChangeArrowheads="1"/>
              </p:cNvSpPr>
              <p:nvPr/>
            </p:nvSpPr>
            <p:spPr bwMode="auto">
              <a:xfrm>
                <a:off x="3717785" y="2593825"/>
                <a:ext cx="476250" cy="78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grpSp>
        <p:sp>
          <p:nvSpPr>
            <p:cNvPr id="135" name="Text Box 3"/>
            <p:cNvSpPr txBox="1">
              <a:spLocks noChangeArrowheads="1"/>
            </p:cNvSpPr>
            <p:nvPr/>
          </p:nvSpPr>
          <p:spPr bwMode="auto">
            <a:xfrm>
              <a:off x="7320731" y="3222816"/>
              <a:ext cx="469899" cy="46672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sp>
          <p:nvSpPr>
            <p:cNvPr id="136" name="Text Box 3"/>
            <p:cNvSpPr txBox="1">
              <a:spLocks noChangeArrowheads="1"/>
            </p:cNvSpPr>
            <p:nvPr/>
          </p:nvSpPr>
          <p:spPr bwMode="auto">
            <a:xfrm>
              <a:off x="7902220" y="3237360"/>
              <a:ext cx="476926" cy="466725"/>
            </a:xfrm>
            <a:prstGeom prst="rect">
              <a:avLst/>
            </a:prstGeom>
            <a:solidFill>
              <a:srgbClr val="00B0F0"/>
            </a:solidFill>
            <a:ln w="9525">
              <a:solidFill>
                <a:schemeClr val="tx1"/>
              </a:solidFill>
              <a:miter lim="800000"/>
              <a:headEnd/>
              <a:tailEnd/>
            </a:ln>
            <a:effectLs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grpSp>
        <p:nvGrpSpPr>
          <p:cNvPr id="9" name="组 8"/>
          <p:cNvGrpSpPr/>
          <p:nvPr/>
        </p:nvGrpSpPr>
        <p:grpSpPr>
          <a:xfrm>
            <a:off x="1000633" y="3726315"/>
            <a:ext cx="2136200" cy="2304876"/>
            <a:chOff x="1000633" y="3726315"/>
            <a:chExt cx="2136200" cy="2304876"/>
          </a:xfrm>
        </p:grpSpPr>
        <p:grpSp>
          <p:nvGrpSpPr>
            <p:cNvPr id="13" name="组 12"/>
            <p:cNvGrpSpPr/>
            <p:nvPr/>
          </p:nvGrpSpPr>
          <p:grpSpPr>
            <a:xfrm>
              <a:off x="1000633" y="3726315"/>
              <a:ext cx="1611083" cy="1454878"/>
              <a:chOff x="887846" y="4318000"/>
              <a:chExt cx="1611083" cy="1454878"/>
            </a:xfrm>
          </p:grpSpPr>
          <p:sp>
            <p:nvSpPr>
              <p:cNvPr id="3" name="椭圆 2"/>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6" name="椭圆 85"/>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7" name="椭圆 86"/>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8" name="直线连接符 7"/>
              <p:cNvCxnSpPr>
                <a:stCxn id="3" idx="3"/>
                <a:endCxn id="86" idx="0"/>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0" name="直线连接符 89"/>
              <p:cNvCxnSpPr>
                <a:stCxn id="3"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37" name="椭圆 136"/>
            <p:cNvSpPr/>
            <p:nvPr/>
          </p:nvSpPr>
          <p:spPr bwMode="auto">
            <a:xfrm>
              <a:off x="1621360" y="538253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38" name="椭圆 137"/>
            <p:cNvSpPr/>
            <p:nvPr/>
          </p:nvSpPr>
          <p:spPr bwMode="auto">
            <a:xfrm>
              <a:off x="2564871" y="538349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39" name="直线连接符 138"/>
            <p:cNvCxnSpPr/>
            <p:nvPr/>
          </p:nvCxnSpPr>
          <p:spPr bwMode="auto">
            <a:xfrm flipH="1">
              <a:off x="1884691" y="5141530"/>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40" name="直线连接符 139"/>
            <p:cNvCxnSpPr/>
            <p:nvPr/>
          </p:nvCxnSpPr>
          <p:spPr bwMode="auto">
            <a:xfrm>
              <a:off x="2532665" y="5090756"/>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4" name="组 13"/>
          <p:cNvGrpSpPr/>
          <p:nvPr/>
        </p:nvGrpSpPr>
        <p:grpSpPr>
          <a:xfrm>
            <a:off x="4278505" y="3614491"/>
            <a:ext cx="2136200" cy="3012261"/>
            <a:chOff x="4278505" y="3614491"/>
            <a:chExt cx="2136200" cy="3012261"/>
          </a:xfrm>
        </p:grpSpPr>
        <p:grpSp>
          <p:nvGrpSpPr>
            <p:cNvPr id="141" name="组 140"/>
            <p:cNvGrpSpPr/>
            <p:nvPr/>
          </p:nvGrpSpPr>
          <p:grpSpPr>
            <a:xfrm>
              <a:off x="4278505" y="3614491"/>
              <a:ext cx="2136200" cy="2304876"/>
              <a:chOff x="1000633" y="3726315"/>
              <a:chExt cx="2136200" cy="2304876"/>
            </a:xfrm>
          </p:grpSpPr>
          <p:grpSp>
            <p:nvGrpSpPr>
              <p:cNvPr id="142" name="组 141"/>
              <p:cNvGrpSpPr/>
              <p:nvPr/>
            </p:nvGrpSpPr>
            <p:grpSpPr>
              <a:xfrm>
                <a:off x="1000633" y="3726315"/>
                <a:ext cx="1611083" cy="1454878"/>
                <a:chOff x="887846" y="4318000"/>
                <a:chExt cx="1611083" cy="1454878"/>
              </a:xfrm>
            </p:grpSpPr>
            <p:sp>
              <p:nvSpPr>
                <p:cNvPr id="147" name="椭圆 146"/>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-2</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48" name="椭圆 147"/>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49" name="椭圆 148"/>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50" name="直线连接符 149"/>
                <p:cNvCxnSpPr>
                  <a:stCxn id="142" idx="3"/>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51" name="直线连接符 150"/>
                <p:cNvCxnSpPr>
                  <a:stCxn id="142"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43" name="椭圆 142"/>
              <p:cNvSpPr/>
              <p:nvPr/>
            </p:nvSpPr>
            <p:spPr bwMode="auto">
              <a:xfrm>
                <a:off x="1621360" y="538253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44" name="椭圆 143"/>
              <p:cNvSpPr/>
              <p:nvPr/>
            </p:nvSpPr>
            <p:spPr bwMode="auto">
              <a:xfrm>
                <a:off x="2564871" y="538349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45" name="直线连接符 144"/>
              <p:cNvCxnSpPr/>
              <p:nvPr/>
            </p:nvCxnSpPr>
            <p:spPr bwMode="auto">
              <a:xfrm flipH="1">
                <a:off x="1884691" y="5141530"/>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46" name="直线连接符 145"/>
              <p:cNvCxnSpPr/>
              <p:nvPr/>
            </p:nvCxnSpPr>
            <p:spPr bwMode="auto">
              <a:xfrm>
                <a:off x="2532665" y="5090756"/>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52" name="椭圆 151"/>
            <p:cNvSpPr/>
            <p:nvPr/>
          </p:nvSpPr>
          <p:spPr bwMode="auto">
            <a:xfrm>
              <a:off x="5357359" y="5979052"/>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58</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53" name="直线连接符 152"/>
            <p:cNvCxnSpPr>
              <a:endCxn id="152" idx="0"/>
            </p:cNvCxnSpPr>
            <p:nvPr/>
          </p:nvCxnSpPr>
          <p:spPr bwMode="auto">
            <a:xfrm>
              <a:off x="5347138" y="5764384"/>
              <a:ext cx="296202" cy="21466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626517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linds(horizont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blinds(horizontal)">
                                      <p:cBhvr>
                                        <p:cTn id="36" dur="500"/>
                                        <p:tgtEl>
                                          <p:spTgt spid="10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21"/>
                                        </p:tgtEl>
                                        <p:attrNameLst>
                                          <p:attrName>style.visibility</p:attrName>
                                        </p:attrNameLst>
                                      </p:cBhvr>
                                      <p:to>
                                        <p:strVal val="visible"/>
                                      </p:to>
                                    </p:set>
                                    <p:animEffect transition="in" filter="blinds(horizontal)">
                                      <p:cBhvr>
                                        <p:cTn id="45" dur="500"/>
                                        <p:tgtEl>
                                          <p:spTgt spid="12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autoUpdateAnimBg="0"/>
      <p:bldP spid="2" grpId="0"/>
      <p:bldP spid="106" grpId="0" animBg="1" autoUpdateAnimBg="0"/>
      <p:bldP spid="121" grpId="0" animBg="1" autoUpdateAnimBg="0"/>
      <p:bldP spid="34" grpId="0" animBg="1"/>
      <p:bldP spid="7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994061" y="889517"/>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kern="0" dirty="0" smtClean="0">
                <a:solidFill>
                  <a:schemeClr val="tx1"/>
                </a:solidFill>
                <a:latin typeface="SimSun" charset="-122"/>
                <a:ea typeface="SimSun" charset="-122"/>
                <a:cs typeface="SimSun" charset="-122"/>
              </a:rPr>
              <a:t>构造平衡二叉树的</a:t>
            </a:r>
            <a:r>
              <a:rPr lang="en-US" altLang="zh-CN" sz="2800" kern="0" dirty="0" smtClean="0">
                <a:solidFill>
                  <a:schemeClr val="tx1"/>
                </a:solidFill>
                <a:latin typeface="SimSun" charset="-122"/>
                <a:ea typeface="SimSun" charset="-122"/>
                <a:cs typeface="SimSun" charset="-122"/>
              </a:rPr>
              <a:t>4</a:t>
            </a:r>
            <a:r>
              <a:rPr lang="zh-CN" altLang="en-US" sz="2800" kern="0" dirty="0" smtClean="0">
                <a:solidFill>
                  <a:schemeClr val="tx1"/>
                </a:solidFill>
                <a:latin typeface="SimSun" charset="-122"/>
                <a:ea typeface="SimSun" charset="-122"/>
                <a:cs typeface="SimSun" charset="-122"/>
              </a:rPr>
              <a:t>种调整方法</a:t>
            </a:r>
            <a:br>
              <a:rPr lang="zh-CN" altLang="en-US" sz="2800" kern="0" dirty="0" smtClean="0">
                <a:solidFill>
                  <a:schemeClr val="tx1"/>
                </a:solidFill>
                <a:latin typeface="SimSun" charset="-122"/>
                <a:ea typeface="SimSun" charset="-122"/>
                <a:cs typeface="SimSun" charset="-122"/>
              </a:rPr>
            </a:br>
            <a:endParaRPr lang="en-US" altLang="zh-CN" sz="3200" kern="0" dirty="0">
              <a:solidFill>
                <a:srgbClr val="FF0000"/>
              </a:solidFill>
              <a:latin typeface="SimSun" charset="-122"/>
              <a:ea typeface="SimSun" charset="-122"/>
              <a:cs typeface="SimSun" charset="-122"/>
            </a:endParaRPr>
          </a:p>
        </p:txBody>
      </p:sp>
      <p:sp>
        <p:nvSpPr>
          <p:cNvPr id="47" name="AutoShape 36"/>
          <p:cNvSpPr>
            <a:spLocks noChangeArrowheads="1"/>
          </p:cNvSpPr>
          <p:nvPr/>
        </p:nvSpPr>
        <p:spPr bwMode="auto">
          <a:xfrm>
            <a:off x="5134681" y="2430552"/>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先右再左旋</a:t>
            </a:r>
            <a:endParaRPr lang="zh-CN" altLang="en-US" b="1" dirty="0">
              <a:latin typeface="Arial Narrow" charset="0"/>
            </a:endParaRPr>
          </a:p>
        </p:txBody>
      </p:sp>
      <p:sp>
        <p:nvSpPr>
          <p:cNvPr id="2" name="矩形 1"/>
          <p:cNvSpPr/>
          <p:nvPr/>
        </p:nvSpPr>
        <p:spPr>
          <a:xfrm>
            <a:off x="462225" y="2497135"/>
            <a:ext cx="1569660" cy="461665"/>
          </a:xfrm>
          <a:prstGeom prst="rect">
            <a:avLst/>
          </a:prstGeom>
        </p:spPr>
        <p:txBody>
          <a:bodyPr wrap="none">
            <a:spAutoFit/>
          </a:bodyPr>
          <a:lstStyle/>
          <a:p>
            <a:r>
              <a:rPr lang="zh-CN" altLang="en-US" sz="2400" b="1" kern="0" dirty="0" smtClean="0">
                <a:solidFill>
                  <a:srgbClr val="FF0000"/>
                </a:solidFill>
                <a:latin typeface="SimSun" charset="-122"/>
                <a:ea typeface="SimSun" charset="-122"/>
                <a:cs typeface="SimSun" charset="-122"/>
              </a:rPr>
              <a:t>（</a:t>
            </a:r>
            <a:r>
              <a:rPr lang="en-US" altLang="zh-CN" sz="2400" b="1" kern="0" dirty="0" smtClean="0">
                <a:solidFill>
                  <a:srgbClr val="FF0000"/>
                </a:solidFill>
                <a:latin typeface="SimSun" charset="-122"/>
                <a:ea typeface="SimSun" charset="-122"/>
                <a:cs typeface="SimSun" charset="-122"/>
              </a:rPr>
              <a:t>4</a:t>
            </a:r>
            <a:r>
              <a:rPr lang="zh-CN" altLang="en-US" sz="2400" b="1" kern="0" dirty="0" smtClean="0">
                <a:solidFill>
                  <a:srgbClr val="FF0000"/>
                </a:solidFill>
                <a:latin typeface="SimSun" charset="-122"/>
                <a:ea typeface="SimSun" charset="-122"/>
                <a:cs typeface="SimSun" charset="-122"/>
              </a:rPr>
              <a:t>）</a:t>
            </a:r>
            <a:r>
              <a:rPr lang="en-US" altLang="zh-CN" sz="2400" b="1" kern="0" dirty="0">
                <a:solidFill>
                  <a:srgbClr val="FF0000"/>
                </a:solidFill>
                <a:latin typeface="SimSun" charset="-122"/>
                <a:ea typeface="SimSun" charset="-122"/>
                <a:cs typeface="SimSun" charset="-122"/>
              </a:rPr>
              <a:t>RL</a:t>
            </a:r>
            <a:r>
              <a:rPr lang="zh-CN" altLang="en-US" sz="2400" b="1" kern="0" dirty="0" smtClean="0">
                <a:solidFill>
                  <a:srgbClr val="FF0000"/>
                </a:solidFill>
                <a:latin typeface="SimSun" charset="-122"/>
                <a:ea typeface="SimSun" charset="-122"/>
                <a:cs typeface="SimSun" charset="-122"/>
              </a:rPr>
              <a:t>型</a:t>
            </a:r>
            <a:endParaRPr lang="en-US" altLang="zh-CN" sz="2400" b="1" kern="0" dirty="0">
              <a:solidFill>
                <a:srgbClr val="FF0000"/>
              </a:solidFill>
              <a:latin typeface="SimSun" charset="-122"/>
              <a:ea typeface="SimSun" charset="-122"/>
              <a:cs typeface="SimSun" charset="-122"/>
            </a:endParaRPr>
          </a:p>
        </p:txBody>
      </p:sp>
      <p:sp>
        <p:nvSpPr>
          <p:cNvPr id="106" name="AutoShape 36"/>
          <p:cNvSpPr>
            <a:spLocks noChangeArrowheads="1"/>
          </p:cNvSpPr>
          <p:nvPr/>
        </p:nvSpPr>
        <p:spPr bwMode="auto">
          <a:xfrm>
            <a:off x="2641697" y="4588977"/>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smtClean="0">
                <a:latin typeface="Arial Narrow" charset="0"/>
              </a:rPr>
              <a:t>插入</a:t>
            </a:r>
            <a:r>
              <a:rPr lang="en-US" altLang="zh-CN" b="1" dirty="0" smtClean="0">
                <a:latin typeface="Arial Narrow" charset="0"/>
              </a:rPr>
              <a:t>52</a:t>
            </a:r>
            <a:endParaRPr lang="zh-CN" altLang="en-US" b="1" dirty="0">
              <a:latin typeface="Arial Narrow" charset="0"/>
            </a:endParaRPr>
          </a:p>
        </p:txBody>
      </p:sp>
      <p:grpSp>
        <p:nvGrpSpPr>
          <p:cNvPr id="107" name="组 106"/>
          <p:cNvGrpSpPr/>
          <p:nvPr/>
        </p:nvGrpSpPr>
        <p:grpSpPr>
          <a:xfrm>
            <a:off x="7766727" y="3923488"/>
            <a:ext cx="3043681" cy="2296569"/>
            <a:chOff x="2361574" y="4601132"/>
            <a:chExt cx="3043681" cy="2296569"/>
          </a:xfrm>
        </p:grpSpPr>
        <p:grpSp>
          <p:nvGrpSpPr>
            <p:cNvPr id="108" name="组 107"/>
            <p:cNvGrpSpPr/>
            <p:nvPr/>
          </p:nvGrpSpPr>
          <p:grpSpPr>
            <a:xfrm>
              <a:off x="2830459" y="4601132"/>
              <a:ext cx="2574796" cy="2296569"/>
              <a:chOff x="202514" y="5125178"/>
              <a:chExt cx="2574796" cy="2296569"/>
            </a:xfrm>
          </p:grpSpPr>
          <p:grpSp>
            <p:nvGrpSpPr>
              <p:cNvPr id="111" name="组 110"/>
              <p:cNvGrpSpPr/>
              <p:nvPr/>
            </p:nvGrpSpPr>
            <p:grpSpPr>
              <a:xfrm>
                <a:off x="202514" y="5125178"/>
                <a:ext cx="2574796" cy="2296569"/>
                <a:chOff x="202514" y="5125178"/>
                <a:chExt cx="2574796" cy="2296569"/>
              </a:xfrm>
            </p:grpSpPr>
            <p:sp>
              <p:nvSpPr>
                <p:cNvPr id="113" name="椭圆 112"/>
                <p:cNvSpPr/>
                <p:nvPr/>
              </p:nvSpPr>
              <p:spPr bwMode="auto">
                <a:xfrm>
                  <a:off x="783986" y="6762295"/>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52</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4" name="椭圆 113"/>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5" name="椭圆 114"/>
                <p:cNvSpPr/>
                <p:nvPr/>
              </p:nvSpPr>
              <p:spPr bwMode="auto">
                <a:xfrm>
                  <a:off x="2205348" y="6774047"/>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6" name="椭圆 115"/>
                <p:cNvSpPr/>
                <p:nvPr/>
              </p:nvSpPr>
              <p:spPr bwMode="auto">
                <a:xfrm>
                  <a:off x="202514" y="585764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17" name="椭圆 116"/>
                <p:cNvSpPr/>
                <p:nvPr/>
              </p:nvSpPr>
              <p:spPr bwMode="auto">
                <a:xfrm>
                  <a:off x="1578311" y="595854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8" name="直线连接符 117"/>
                <p:cNvCxnSpPr/>
                <p:nvPr/>
              </p:nvCxnSpPr>
              <p:spPr bwMode="auto">
                <a:xfrm>
                  <a:off x="660103" y="6454154"/>
                  <a:ext cx="397042" cy="31989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9" name="直线连接符 118"/>
                <p:cNvCxnSpPr/>
                <p:nvPr/>
              </p:nvCxnSpPr>
              <p:spPr bwMode="auto">
                <a:xfrm>
                  <a:off x="2122693" y="6454154"/>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0" name="直线连接符 119"/>
                <p:cNvCxnSpPr/>
                <p:nvPr/>
              </p:nvCxnSpPr>
              <p:spPr bwMode="auto">
                <a:xfrm flipH="1">
                  <a:off x="589339" y="5678025"/>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112" name="直线连接符 111"/>
              <p:cNvCxnSpPr/>
              <p:nvPr/>
            </p:nvCxnSpPr>
            <p:spPr bwMode="auto">
              <a:xfrm>
                <a:off x="1391533" y="5646569"/>
                <a:ext cx="472759"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09" name="椭圆 108"/>
            <p:cNvSpPr/>
            <p:nvPr/>
          </p:nvSpPr>
          <p:spPr bwMode="auto">
            <a:xfrm>
              <a:off x="2361574" y="6204762"/>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10" name="直线连接符 109"/>
            <p:cNvCxnSpPr>
              <a:stCxn id="116" idx="3"/>
            </p:cNvCxnSpPr>
            <p:nvPr/>
          </p:nvCxnSpPr>
          <p:spPr bwMode="auto">
            <a:xfrm flipH="1">
              <a:off x="2613581" y="5886442"/>
              <a:ext cx="300640" cy="31832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21" name="AutoShape 36"/>
          <p:cNvSpPr>
            <a:spLocks noChangeArrowheads="1"/>
          </p:cNvSpPr>
          <p:nvPr/>
        </p:nvSpPr>
        <p:spPr bwMode="auto">
          <a:xfrm>
            <a:off x="6393146" y="4917121"/>
            <a:ext cx="1447800" cy="762000"/>
          </a:xfrm>
          <a:prstGeom prst="rightArrow">
            <a:avLst>
              <a:gd name="adj1" fmla="val 50000"/>
              <a:gd name="adj2" fmla="val 4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zh-CN" altLang="en-US" b="1" dirty="0">
                <a:latin typeface="Arial Narrow" charset="0"/>
              </a:rPr>
              <a:t>先右再左旋</a:t>
            </a:r>
          </a:p>
        </p:txBody>
      </p:sp>
      <p:sp>
        <p:nvSpPr>
          <p:cNvPr id="34" name="Text Box 3"/>
          <p:cNvSpPr txBox="1">
            <a:spLocks noChangeArrowheads="1"/>
          </p:cNvSpPr>
          <p:nvPr/>
        </p:nvSpPr>
        <p:spPr bwMode="auto">
          <a:xfrm>
            <a:off x="3181039" y="3824226"/>
            <a:ext cx="469899" cy="46672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nvGrpSpPr>
          <p:cNvPr id="7" name="组 6"/>
          <p:cNvGrpSpPr/>
          <p:nvPr/>
        </p:nvGrpSpPr>
        <p:grpSpPr>
          <a:xfrm>
            <a:off x="2632339" y="1479808"/>
            <a:ext cx="2197101" cy="2345259"/>
            <a:chOff x="2655891" y="1502850"/>
            <a:chExt cx="2197101" cy="2345259"/>
          </a:xfrm>
        </p:grpSpPr>
        <p:sp>
          <p:nvSpPr>
            <p:cNvPr id="72" name="Oval 43"/>
            <p:cNvSpPr>
              <a:spLocks noChangeArrowheads="1"/>
            </p:cNvSpPr>
            <p:nvPr/>
          </p:nvSpPr>
          <p:spPr bwMode="auto">
            <a:xfrm>
              <a:off x="3473722" y="2494326"/>
              <a:ext cx="457200" cy="3936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smtClean="0">
                  <a:latin typeface="Arial Narrow" charset="0"/>
                </a:rPr>
                <a:t>C</a:t>
              </a:r>
              <a:endParaRPr lang="en-US" altLang="zh-CN" b="1" dirty="0">
                <a:latin typeface="Arial Narrow" charset="0"/>
              </a:endParaRPr>
            </a:p>
          </p:txBody>
        </p:sp>
        <p:grpSp>
          <p:nvGrpSpPr>
            <p:cNvPr id="6" name="组 5"/>
            <p:cNvGrpSpPr/>
            <p:nvPr/>
          </p:nvGrpSpPr>
          <p:grpSpPr>
            <a:xfrm>
              <a:off x="2655891" y="1502850"/>
              <a:ext cx="2197101" cy="2345259"/>
              <a:chOff x="2655891" y="1502850"/>
              <a:chExt cx="2197101" cy="2345259"/>
            </a:xfrm>
          </p:grpSpPr>
          <p:grpSp>
            <p:nvGrpSpPr>
              <p:cNvPr id="21" name="Group 41"/>
              <p:cNvGrpSpPr>
                <a:grpSpLocks/>
              </p:cNvGrpSpPr>
              <p:nvPr/>
            </p:nvGrpSpPr>
            <p:grpSpPr bwMode="auto">
              <a:xfrm>
                <a:off x="2655891" y="1502850"/>
                <a:ext cx="2197101" cy="2345259"/>
                <a:chOff x="618" y="546"/>
                <a:chExt cx="1384" cy="1716"/>
              </a:xfrm>
            </p:grpSpPr>
            <p:sp>
              <p:nvSpPr>
                <p:cNvPr id="23" name="Oval 42"/>
                <p:cNvSpPr>
                  <a:spLocks noChangeArrowheads="1"/>
                </p:cNvSpPr>
                <p:nvPr/>
              </p:nvSpPr>
              <p:spPr bwMode="auto">
                <a:xfrm>
                  <a:off x="1008" y="546"/>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a:latin typeface="Arial Narrow" charset="0"/>
                    </a:rPr>
                    <a:t>A</a:t>
                  </a:r>
                </a:p>
              </p:txBody>
            </p:sp>
            <p:sp>
              <p:nvSpPr>
                <p:cNvPr id="24" name="Oval 43"/>
                <p:cNvSpPr>
                  <a:spLocks noChangeArrowheads="1"/>
                </p:cNvSpPr>
                <p:nvPr/>
              </p:nvSpPr>
              <p:spPr bwMode="auto">
                <a:xfrm>
                  <a:off x="1408" y="91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a:latin typeface="Arial Narrow" charset="0"/>
                    </a:rPr>
                    <a:t>B</a:t>
                  </a:r>
                </a:p>
              </p:txBody>
            </p:sp>
            <p:sp>
              <p:nvSpPr>
                <p:cNvPr id="26" name="Text Box 44"/>
                <p:cNvSpPr txBox="1">
                  <a:spLocks noChangeArrowheads="1"/>
                </p:cNvSpPr>
                <p:nvPr/>
              </p:nvSpPr>
              <p:spPr bwMode="auto">
                <a:xfrm>
                  <a:off x="1702" y="1326"/>
                  <a:ext cx="300"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7" name="Text Box 45"/>
                <p:cNvSpPr txBox="1">
                  <a:spLocks noChangeArrowheads="1"/>
                </p:cNvSpPr>
                <p:nvPr/>
              </p:nvSpPr>
              <p:spPr bwMode="auto">
                <a:xfrm>
                  <a:off x="618" y="896"/>
                  <a:ext cx="309"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AL</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8" name="Text Box 46"/>
                <p:cNvSpPr txBox="1">
                  <a:spLocks noChangeArrowheads="1"/>
                </p:cNvSpPr>
                <p:nvPr/>
              </p:nvSpPr>
              <p:spPr bwMode="auto">
                <a:xfrm>
                  <a:off x="959" y="1688"/>
                  <a:ext cx="300"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29" name="Line 47"/>
                <p:cNvSpPr>
                  <a:spLocks noChangeShapeType="1"/>
                </p:cNvSpPr>
                <p:nvPr/>
              </p:nvSpPr>
              <p:spPr bwMode="auto">
                <a:xfrm flipH="1">
                  <a:off x="864" y="76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0" name="Line 48"/>
                <p:cNvSpPr>
                  <a:spLocks noChangeShapeType="1"/>
                </p:cNvSpPr>
                <p:nvPr/>
              </p:nvSpPr>
              <p:spPr bwMode="auto">
                <a:xfrm>
                  <a:off x="1301" y="751"/>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 name="Line 49"/>
                <p:cNvSpPr>
                  <a:spLocks noChangeShapeType="1"/>
                </p:cNvSpPr>
                <p:nvPr/>
              </p:nvSpPr>
              <p:spPr bwMode="auto">
                <a:xfrm flipH="1">
                  <a:off x="1319" y="1167"/>
                  <a:ext cx="192" cy="1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2" name="Line 50"/>
                <p:cNvSpPr>
                  <a:spLocks noChangeShapeType="1"/>
                </p:cNvSpPr>
                <p:nvPr/>
              </p:nvSpPr>
              <p:spPr bwMode="auto">
                <a:xfrm>
                  <a:off x="1655" y="113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73" name="Line 49"/>
              <p:cNvSpPr>
                <a:spLocks noChangeShapeType="1"/>
              </p:cNvSpPr>
              <p:nvPr/>
            </p:nvSpPr>
            <p:spPr bwMode="auto">
              <a:xfrm flipH="1">
                <a:off x="3299354" y="2813798"/>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4" name="Line 50"/>
              <p:cNvSpPr>
                <a:spLocks noChangeShapeType="1"/>
              </p:cNvSpPr>
              <p:nvPr/>
            </p:nvSpPr>
            <p:spPr bwMode="auto">
              <a:xfrm>
                <a:off x="3728481" y="2852284"/>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75" name="Text Box 46"/>
            <p:cNvSpPr txBox="1">
              <a:spLocks noChangeArrowheads="1"/>
            </p:cNvSpPr>
            <p:nvPr/>
          </p:nvSpPr>
          <p:spPr bwMode="auto">
            <a:xfrm>
              <a:off x="3786841" y="3063622"/>
              <a:ext cx="476250" cy="78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grpSp>
      <p:sp>
        <p:nvSpPr>
          <p:cNvPr id="76" name="Text Box 3"/>
          <p:cNvSpPr txBox="1">
            <a:spLocks noChangeArrowheads="1"/>
          </p:cNvSpPr>
          <p:nvPr/>
        </p:nvSpPr>
        <p:spPr bwMode="auto">
          <a:xfrm>
            <a:off x="3762279" y="3818725"/>
            <a:ext cx="476926" cy="466725"/>
          </a:xfrm>
          <a:prstGeom prst="rect">
            <a:avLst/>
          </a:prstGeom>
          <a:solidFill>
            <a:srgbClr val="00B0F0"/>
          </a:solidFill>
          <a:ln w="9525">
            <a:solidFill>
              <a:schemeClr val="tx1"/>
            </a:solidFill>
            <a:miter lim="800000"/>
            <a:headEnd/>
            <a:tailEnd/>
          </a:ln>
          <a:effectLs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nvGrpSpPr>
          <p:cNvPr id="83" name="组 82"/>
          <p:cNvGrpSpPr/>
          <p:nvPr/>
        </p:nvGrpSpPr>
        <p:grpSpPr>
          <a:xfrm>
            <a:off x="6656387" y="1403874"/>
            <a:ext cx="2379664" cy="2265990"/>
            <a:chOff x="2473329" y="1502850"/>
            <a:chExt cx="2379664" cy="2265990"/>
          </a:xfrm>
        </p:grpSpPr>
        <p:sp>
          <p:nvSpPr>
            <p:cNvPr id="84" name="Oval 43"/>
            <p:cNvSpPr>
              <a:spLocks noChangeArrowheads="1"/>
            </p:cNvSpPr>
            <p:nvPr/>
          </p:nvSpPr>
          <p:spPr bwMode="auto">
            <a:xfrm>
              <a:off x="2813848" y="1972394"/>
              <a:ext cx="457200" cy="3936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smtClean="0">
                  <a:latin typeface="Arial Narrow" charset="0"/>
                </a:rPr>
                <a:t>A</a:t>
              </a:r>
              <a:endParaRPr lang="en-US" altLang="zh-CN" b="1" dirty="0">
                <a:latin typeface="Arial Narrow" charset="0"/>
              </a:endParaRPr>
            </a:p>
          </p:txBody>
        </p:sp>
        <p:grpSp>
          <p:nvGrpSpPr>
            <p:cNvPr id="85" name="组 84"/>
            <p:cNvGrpSpPr/>
            <p:nvPr/>
          </p:nvGrpSpPr>
          <p:grpSpPr>
            <a:xfrm>
              <a:off x="2473329" y="1502850"/>
              <a:ext cx="2379664" cy="2265990"/>
              <a:chOff x="2473329" y="1502850"/>
              <a:chExt cx="2379664" cy="2265990"/>
            </a:xfrm>
          </p:grpSpPr>
          <p:grpSp>
            <p:nvGrpSpPr>
              <p:cNvPr id="123" name="Group 41"/>
              <p:cNvGrpSpPr>
                <a:grpSpLocks/>
              </p:cNvGrpSpPr>
              <p:nvPr/>
            </p:nvGrpSpPr>
            <p:grpSpPr bwMode="auto">
              <a:xfrm>
                <a:off x="2473329" y="1502850"/>
                <a:ext cx="2379664" cy="2265990"/>
                <a:chOff x="503" y="546"/>
                <a:chExt cx="1499" cy="1658"/>
              </a:xfrm>
            </p:grpSpPr>
            <p:sp>
              <p:nvSpPr>
                <p:cNvPr id="126" name="Oval 42"/>
                <p:cNvSpPr>
                  <a:spLocks noChangeArrowheads="1"/>
                </p:cNvSpPr>
                <p:nvPr/>
              </p:nvSpPr>
              <p:spPr bwMode="auto">
                <a:xfrm>
                  <a:off x="1008" y="546"/>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a:latin typeface="Arial Narrow" charset="0"/>
                    </a:rPr>
                    <a:t>C</a:t>
                  </a:r>
                </a:p>
              </p:txBody>
            </p:sp>
            <p:sp>
              <p:nvSpPr>
                <p:cNvPr id="127" name="Oval 43"/>
                <p:cNvSpPr>
                  <a:spLocks noChangeArrowheads="1"/>
                </p:cNvSpPr>
                <p:nvPr/>
              </p:nvSpPr>
              <p:spPr bwMode="auto">
                <a:xfrm>
                  <a:off x="1408" y="91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tx2"/>
                    </a:buClr>
                    <a:buSzPct val="75000"/>
                    <a:buFont typeface="Wingdings" charset="2"/>
                    <a:buNone/>
                  </a:pPr>
                  <a:r>
                    <a:rPr lang="en-US" altLang="zh-CN" b="1" dirty="0">
                      <a:latin typeface="Arial Narrow" charset="0"/>
                    </a:rPr>
                    <a:t>B</a:t>
                  </a:r>
                </a:p>
              </p:txBody>
            </p:sp>
            <p:sp>
              <p:nvSpPr>
                <p:cNvPr id="128" name="Text Box 44"/>
                <p:cNvSpPr txBox="1">
                  <a:spLocks noChangeArrowheads="1"/>
                </p:cNvSpPr>
                <p:nvPr/>
              </p:nvSpPr>
              <p:spPr bwMode="auto">
                <a:xfrm>
                  <a:off x="1702" y="1326"/>
                  <a:ext cx="300"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BR</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29" name="Text Box 45"/>
                <p:cNvSpPr txBox="1">
                  <a:spLocks noChangeArrowheads="1"/>
                </p:cNvSpPr>
                <p:nvPr/>
              </p:nvSpPr>
              <p:spPr bwMode="auto">
                <a:xfrm>
                  <a:off x="503" y="1326"/>
                  <a:ext cx="309" cy="8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AL</a:t>
                  </a:r>
                </a:p>
                <a:p>
                  <a:pPr>
                    <a:spcBef>
                      <a:spcPct val="50000"/>
                    </a:spcBef>
                    <a:buClr>
                      <a:schemeClr val="tx2"/>
                    </a:buClr>
                    <a:buSzPct val="75000"/>
                    <a:buFont typeface="Wingdings" charset="2"/>
                    <a:buNone/>
                  </a:pP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30" name="Text Box 46"/>
                <p:cNvSpPr txBox="1">
                  <a:spLocks noChangeArrowheads="1"/>
                </p:cNvSpPr>
                <p:nvPr/>
              </p:nvSpPr>
              <p:spPr bwMode="auto">
                <a:xfrm>
                  <a:off x="915" y="1345"/>
                  <a:ext cx="300" cy="5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CL</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sp>
              <p:nvSpPr>
                <p:cNvPr id="131" name="Line 47"/>
                <p:cNvSpPr>
                  <a:spLocks noChangeShapeType="1"/>
                </p:cNvSpPr>
                <p:nvPr/>
              </p:nvSpPr>
              <p:spPr bwMode="auto">
                <a:xfrm flipH="1">
                  <a:off x="864" y="76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2" name="Line 48"/>
                <p:cNvSpPr>
                  <a:spLocks noChangeShapeType="1"/>
                </p:cNvSpPr>
                <p:nvPr/>
              </p:nvSpPr>
              <p:spPr bwMode="auto">
                <a:xfrm>
                  <a:off x="1301" y="751"/>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3" name="Line 49"/>
                <p:cNvSpPr>
                  <a:spLocks noChangeShapeType="1"/>
                </p:cNvSpPr>
                <p:nvPr/>
              </p:nvSpPr>
              <p:spPr bwMode="auto">
                <a:xfrm flipH="1">
                  <a:off x="1382" y="1167"/>
                  <a:ext cx="129" cy="1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4" name="Line 50"/>
                <p:cNvSpPr>
                  <a:spLocks noChangeShapeType="1"/>
                </p:cNvSpPr>
                <p:nvPr/>
              </p:nvSpPr>
              <p:spPr bwMode="auto">
                <a:xfrm>
                  <a:off x="1655" y="113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124" name="Line 49"/>
              <p:cNvSpPr>
                <a:spLocks noChangeShapeType="1"/>
              </p:cNvSpPr>
              <p:nvPr/>
            </p:nvSpPr>
            <p:spPr bwMode="auto">
              <a:xfrm flipH="1">
                <a:off x="2648564" y="2320921"/>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5" name="Line 50"/>
              <p:cNvSpPr>
                <a:spLocks noChangeShapeType="1"/>
              </p:cNvSpPr>
              <p:nvPr/>
            </p:nvSpPr>
            <p:spPr bwMode="auto">
              <a:xfrm>
                <a:off x="3156100" y="2359459"/>
                <a:ext cx="228600" cy="2624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122" name="Text Box 46"/>
            <p:cNvSpPr txBox="1">
              <a:spLocks noChangeArrowheads="1"/>
            </p:cNvSpPr>
            <p:nvPr/>
          </p:nvSpPr>
          <p:spPr bwMode="auto">
            <a:xfrm>
              <a:off x="3717785" y="2593825"/>
              <a:ext cx="476250" cy="78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r>
                <a:rPr lang="en-US" altLang="zh-CN" b="1" dirty="0" smtClean="0">
                  <a:latin typeface="Arial Narrow" charset="0"/>
                </a:rPr>
                <a:t>CR</a:t>
              </a:r>
              <a:endParaRPr lang="en-US" altLang="zh-CN" b="1" dirty="0">
                <a:latin typeface="Arial Narrow" charset="0"/>
              </a:endParaRPr>
            </a:p>
            <a:p>
              <a:pPr>
                <a:spcBef>
                  <a:spcPct val="50000"/>
                </a:spcBef>
                <a:buClr>
                  <a:schemeClr val="tx2"/>
                </a:buClr>
                <a:buSzPct val="75000"/>
                <a:buFont typeface="Wingdings" charset="2"/>
                <a:buNone/>
              </a:pPr>
              <a:endParaRPr lang="en-US" altLang="zh-CN" b="1" dirty="0">
                <a:latin typeface="Arial Narrow" charset="0"/>
              </a:endParaRPr>
            </a:p>
          </p:txBody>
        </p:sp>
      </p:grpSp>
      <p:sp>
        <p:nvSpPr>
          <p:cNvPr id="135" name="Text Box 3"/>
          <p:cNvSpPr txBox="1">
            <a:spLocks noChangeArrowheads="1"/>
          </p:cNvSpPr>
          <p:nvPr/>
        </p:nvSpPr>
        <p:spPr bwMode="auto">
          <a:xfrm>
            <a:off x="7320731" y="3222816"/>
            <a:ext cx="469899" cy="46672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sp>
        <p:nvSpPr>
          <p:cNvPr id="136" name="Text Box 3"/>
          <p:cNvSpPr txBox="1">
            <a:spLocks noChangeArrowheads="1"/>
          </p:cNvSpPr>
          <p:nvPr/>
        </p:nvSpPr>
        <p:spPr bwMode="auto">
          <a:xfrm>
            <a:off x="7902220" y="3237360"/>
            <a:ext cx="476926" cy="466725"/>
          </a:xfrm>
          <a:prstGeom prst="rect">
            <a:avLst/>
          </a:prstGeom>
          <a:solidFill>
            <a:srgbClr val="00B0F0"/>
          </a:solidFill>
          <a:ln w="9525">
            <a:solidFill>
              <a:schemeClr val="tx1"/>
            </a:solidFill>
            <a:miter lim="800000"/>
            <a:headEnd/>
            <a:tailEnd/>
          </a:ln>
          <a:effectLst/>
          <a:extLst/>
        </p:spPr>
        <p:txBody>
          <a:bodyPr wrap="square">
            <a:spAutoFit/>
          </a:bodyPr>
          <a:lstStyle/>
          <a:p>
            <a:pPr>
              <a:spcBef>
                <a:spcPct val="50000"/>
              </a:spcBef>
              <a:buClr>
                <a:schemeClr val="tx2"/>
              </a:buClr>
              <a:buSzPct val="75000"/>
              <a:buFont typeface="Wingdings" charset="2"/>
              <a:buNone/>
            </a:pPr>
            <a:endParaRPr lang="x-none" altLang="x-none" b="1">
              <a:latin typeface="Arial Narrow" charset="0"/>
            </a:endParaRPr>
          </a:p>
        </p:txBody>
      </p:sp>
      <p:grpSp>
        <p:nvGrpSpPr>
          <p:cNvPr id="9" name="组 8"/>
          <p:cNvGrpSpPr/>
          <p:nvPr/>
        </p:nvGrpSpPr>
        <p:grpSpPr>
          <a:xfrm>
            <a:off x="1000633" y="3726315"/>
            <a:ext cx="2136200" cy="2304876"/>
            <a:chOff x="1000633" y="3726315"/>
            <a:chExt cx="2136200" cy="2304876"/>
          </a:xfrm>
        </p:grpSpPr>
        <p:grpSp>
          <p:nvGrpSpPr>
            <p:cNvPr id="13" name="组 12"/>
            <p:cNvGrpSpPr/>
            <p:nvPr/>
          </p:nvGrpSpPr>
          <p:grpSpPr>
            <a:xfrm>
              <a:off x="1000633" y="3726315"/>
              <a:ext cx="1611083" cy="1454878"/>
              <a:chOff x="887846" y="4318000"/>
              <a:chExt cx="1611083" cy="1454878"/>
            </a:xfrm>
          </p:grpSpPr>
          <p:sp>
            <p:nvSpPr>
              <p:cNvPr id="3" name="椭圆 2"/>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6" name="椭圆 85"/>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87" name="椭圆 86"/>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8" name="直线连接符 7"/>
              <p:cNvCxnSpPr>
                <a:stCxn id="3" idx="3"/>
                <a:endCxn id="86" idx="0"/>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0" name="直线连接符 89"/>
              <p:cNvCxnSpPr>
                <a:stCxn id="3"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37" name="椭圆 136"/>
            <p:cNvSpPr/>
            <p:nvPr/>
          </p:nvSpPr>
          <p:spPr bwMode="auto">
            <a:xfrm>
              <a:off x="1621360" y="538253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38" name="椭圆 137"/>
            <p:cNvSpPr/>
            <p:nvPr/>
          </p:nvSpPr>
          <p:spPr bwMode="auto">
            <a:xfrm>
              <a:off x="2564871" y="538349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39" name="直线连接符 138"/>
            <p:cNvCxnSpPr/>
            <p:nvPr/>
          </p:nvCxnSpPr>
          <p:spPr bwMode="auto">
            <a:xfrm flipH="1">
              <a:off x="1884691" y="5141530"/>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40" name="直线连接符 139"/>
            <p:cNvCxnSpPr/>
            <p:nvPr/>
          </p:nvCxnSpPr>
          <p:spPr bwMode="auto">
            <a:xfrm>
              <a:off x="2532665" y="5090756"/>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5" name="组 4"/>
          <p:cNvGrpSpPr/>
          <p:nvPr/>
        </p:nvGrpSpPr>
        <p:grpSpPr>
          <a:xfrm>
            <a:off x="4213334" y="3764683"/>
            <a:ext cx="2136200" cy="2928640"/>
            <a:chOff x="4213334" y="3764683"/>
            <a:chExt cx="2136200" cy="2928640"/>
          </a:xfrm>
        </p:grpSpPr>
        <p:grpSp>
          <p:nvGrpSpPr>
            <p:cNvPr id="141" name="组 140"/>
            <p:cNvGrpSpPr/>
            <p:nvPr/>
          </p:nvGrpSpPr>
          <p:grpSpPr>
            <a:xfrm>
              <a:off x="4213334" y="3764683"/>
              <a:ext cx="2136200" cy="2304876"/>
              <a:chOff x="1000633" y="3726315"/>
              <a:chExt cx="2136200" cy="2304876"/>
            </a:xfrm>
          </p:grpSpPr>
          <p:grpSp>
            <p:nvGrpSpPr>
              <p:cNvPr id="142" name="组 141"/>
              <p:cNvGrpSpPr/>
              <p:nvPr/>
            </p:nvGrpSpPr>
            <p:grpSpPr>
              <a:xfrm>
                <a:off x="1000633" y="3726315"/>
                <a:ext cx="1611083" cy="1454878"/>
                <a:chOff x="887846" y="4318000"/>
                <a:chExt cx="1611083" cy="1454878"/>
              </a:xfrm>
            </p:grpSpPr>
            <p:sp>
              <p:nvSpPr>
                <p:cNvPr id="147" name="椭圆 146"/>
                <p:cNvSpPr/>
                <p:nvPr/>
              </p:nvSpPr>
              <p:spPr bwMode="auto">
                <a:xfrm>
                  <a:off x="1459923" y="431800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-2</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48" name="椭圆 147"/>
                <p:cNvSpPr/>
                <p:nvPr/>
              </p:nvSpPr>
              <p:spPr bwMode="auto">
                <a:xfrm>
                  <a:off x="887846"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40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49" name="椭圆 148"/>
                <p:cNvSpPr/>
                <p:nvPr/>
              </p:nvSpPr>
              <p:spPr bwMode="auto">
                <a:xfrm>
                  <a:off x="1926967" y="5125178"/>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60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50" name="直线连接符 149"/>
                <p:cNvCxnSpPr>
                  <a:stCxn id="142" idx="3"/>
                </p:cNvCxnSpPr>
                <p:nvPr/>
              </p:nvCxnSpPr>
              <p:spPr bwMode="auto">
                <a:xfrm flipH="1">
                  <a:off x="1173827" y="4870847"/>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51" name="直线连接符 150"/>
                <p:cNvCxnSpPr>
                  <a:stCxn id="142" idx="5"/>
                </p:cNvCxnSpPr>
                <p:nvPr/>
              </p:nvCxnSpPr>
              <p:spPr bwMode="auto">
                <a:xfrm>
                  <a:off x="1948123" y="4870847"/>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43" name="椭圆 142"/>
              <p:cNvSpPr/>
              <p:nvPr/>
            </p:nvSpPr>
            <p:spPr bwMode="auto">
              <a:xfrm>
                <a:off x="1621360" y="5382530"/>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55</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1</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sp>
            <p:nvSpPr>
              <p:cNvPr id="144" name="椭圆 143"/>
              <p:cNvSpPr/>
              <p:nvPr/>
            </p:nvSpPr>
            <p:spPr bwMode="auto">
              <a:xfrm>
                <a:off x="2564871" y="5383491"/>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70</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45" name="直线连接符 144"/>
              <p:cNvCxnSpPr/>
              <p:nvPr/>
            </p:nvCxnSpPr>
            <p:spPr bwMode="auto">
              <a:xfrm flipH="1">
                <a:off x="1884691" y="5141530"/>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46" name="直线连接符 145"/>
              <p:cNvCxnSpPr/>
              <p:nvPr/>
            </p:nvCxnSpPr>
            <p:spPr bwMode="auto">
              <a:xfrm>
                <a:off x="2532665" y="5090756"/>
                <a:ext cx="264825" cy="3491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152" name="椭圆 151"/>
            <p:cNvSpPr/>
            <p:nvPr/>
          </p:nvSpPr>
          <p:spPr bwMode="auto">
            <a:xfrm>
              <a:off x="4238613" y="6045623"/>
              <a:ext cx="571962" cy="647700"/>
            </a:xfrm>
            <a:prstGeom prst="ellipse">
              <a:avLst/>
            </a:prstGeom>
            <a:solidFill>
              <a:srgbClr val="7030A0"/>
            </a:solidFill>
            <a:ln w="9525" cap="flat" cmpd="sng" algn="ctr">
              <a:solidFill>
                <a:srgbClr val="7030A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ahoma" pitchFamily="34" charset="0"/>
                  <a:ea typeface="宋体" pitchFamily="2" charset="-122"/>
                </a:rPr>
                <a:t>52</a:t>
              </a: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dirty="0" smtClean="0">
                  <a:solidFill>
                    <a:srgbClr val="FF0000"/>
                  </a:solidFill>
                  <a:latin typeface="Tahoma" pitchFamily="34" charset="0"/>
                  <a:ea typeface="宋体" pitchFamily="2" charset="-122"/>
                </a:rPr>
                <a:t> </a:t>
              </a:r>
              <a:r>
                <a:rPr kumimoji="1" lang="en-US" altLang="zh-CN" sz="1600" dirty="0" smtClean="0">
                  <a:solidFill>
                    <a:srgbClr val="FF0000"/>
                  </a:solidFill>
                  <a:latin typeface="Tahoma" pitchFamily="34" charset="0"/>
                  <a:ea typeface="宋体" pitchFamily="2" charset="-122"/>
                </a:rPr>
                <a:t>0</a:t>
              </a:r>
              <a:endParaRPr kumimoji="1" lang="zh-CN" altLang="en-US" sz="16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53" name="直线连接符 152"/>
            <p:cNvCxnSpPr/>
            <p:nvPr/>
          </p:nvCxnSpPr>
          <p:spPr bwMode="auto">
            <a:xfrm flipH="1">
              <a:off x="4501944" y="5804623"/>
              <a:ext cx="369858" cy="2543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474677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blinds(horizontal)">
                                      <p:cBhvr>
                                        <p:cTn id="11" dur="500"/>
                                        <p:tgtEl>
                                          <p:spTgt spid="10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blinds(horizontal)">
                                      <p:cBhvr>
                                        <p:cTn id="20" dur="500"/>
                                        <p:tgtEl>
                                          <p:spTgt spid="12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autoUpdateAnimBg="0"/>
      <p:bldP spid="121"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1032161" y="1142856"/>
            <a:ext cx="9220200" cy="54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练习：将下列二叉树调整为平衡二叉</a:t>
            </a:r>
            <a:r>
              <a:rPr lang="zh-CN" altLang="en-US" sz="3200" kern="0" smtClean="0">
                <a:solidFill>
                  <a:schemeClr val="tx1"/>
                </a:solidFill>
                <a:latin typeface="SimSun" charset="-122"/>
                <a:ea typeface="SimSun" charset="-122"/>
                <a:cs typeface="SimSun" charset="-122"/>
              </a:rPr>
              <a:t>树。</a:t>
            </a:r>
            <a:endParaRPr lang="en-US" altLang="zh-CN" kern="0" dirty="0">
              <a:solidFill>
                <a:srgbClr val="FF0000"/>
              </a:solidFill>
            </a:endParaRPr>
          </a:p>
        </p:txBody>
      </p:sp>
      <p:grpSp>
        <p:nvGrpSpPr>
          <p:cNvPr id="3" name="组 2"/>
          <p:cNvGrpSpPr/>
          <p:nvPr/>
        </p:nvGrpSpPr>
        <p:grpSpPr>
          <a:xfrm>
            <a:off x="575541" y="1844909"/>
            <a:ext cx="2297087" cy="3533370"/>
            <a:chOff x="575541" y="1844909"/>
            <a:chExt cx="2297087" cy="3533370"/>
          </a:xfrm>
        </p:grpSpPr>
        <p:grpSp>
          <p:nvGrpSpPr>
            <p:cNvPr id="91" name="组 90"/>
            <p:cNvGrpSpPr/>
            <p:nvPr/>
          </p:nvGrpSpPr>
          <p:grpSpPr>
            <a:xfrm>
              <a:off x="575541" y="1844909"/>
              <a:ext cx="1691066" cy="3533370"/>
              <a:chOff x="9887413" y="2405183"/>
              <a:chExt cx="1691066" cy="3533370"/>
            </a:xfrm>
          </p:grpSpPr>
          <p:grpSp>
            <p:nvGrpSpPr>
              <p:cNvPr id="80" name="组 79"/>
              <p:cNvGrpSpPr/>
              <p:nvPr/>
            </p:nvGrpSpPr>
            <p:grpSpPr>
              <a:xfrm>
                <a:off x="9887413" y="2405183"/>
                <a:ext cx="1691066" cy="1852834"/>
                <a:chOff x="6829120" y="2906218"/>
                <a:chExt cx="1691066" cy="1852834"/>
              </a:xfrm>
            </p:grpSpPr>
            <p:sp>
              <p:nvSpPr>
                <p:cNvPr id="86" name="Oval 56"/>
                <p:cNvSpPr>
                  <a:spLocks noChangeArrowheads="1"/>
                </p:cNvSpPr>
                <p:nvPr/>
              </p:nvSpPr>
              <p:spPr bwMode="auto">
                <a:xfrm>
                  <a:off x="682912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sp>
              <p:nvSpPr>
                <p:cNvPr id="82" name="Line 51"/>
                <p:cNvSpPr>
                  <a:spLocks noChangeShapeType="1"/>
                </p:cNvSpPr>
                <p:nvPr/>
              </p:nvSpPr>
              <p:spPr bwMode="auto">
                <a:xfrm>
                  <a:off x="7549245" y="3542235"/>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3" name="Oval 56"/>
                <p:cNvSpPr>
                  <a:spLocks noChangeArrowheads="1"/>
                </p:cNvSpPr>
                <p:nvPr/>
              </p:nvSpPr>
              <p:spPr bwMode="auto">
                <a:xfrm>
                  <a:off x="7720923" y="397668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37</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87" name="Text Box 57"/>
              <p:cNvSpPr txBox="1">
                <a:spLocks noChangeArrowheads="1"/>
              </p:cNvSpPr>
              <p:nvPr/>
            </p:nvSpPr>
            <p:spPr bwMode="auto">
              <a:xfrm>
                <a:off x="10259684" y="5414678"/>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1</a:t>
                </a:r>
                <a:r>
                  <a:rPr lang="zh-CN" altLang="en-US" sz="2800" dirty="0" smtClean="0"/>
                  <a:t>）</a:t>
                </a:r>
                <a:endParaRPr lang="en-US" altLang="zh-CN" sz="2800" dirty="0"/>
              </a:p>
            </p:txBody>
          </p:sp>
        </p:grpSp>
        <p:grpSp>
          <p:nvGrpSpPr>
            <p:cNvPr id="2" name="组 1"/>
            <p:cNvGrpSpPr/>
            <p:nvPr/>
          </p:nvGrpSpPr>
          <p:grpSpPr>
            <a:xfrm>
              <a:off x="2003942" y="3677710"/>
              <a:ext cx="868686" cy="1035222"/>
              <a:chOff x="2398105" y="4622762"/>
              <a:chExt cx="868686" cy="1035222"/>
            </a:xfrm>
          </p:grpSpPr>
          <p:sp>
            <p:nvSpPr>
              <p:cNvPr id="31" name="Line 51"/>
              <p:cNvSpPr>
                <a:spLocks noChangeShapeType="1"/>
              </p:cNvSpPr>
              <p:nvPr/>
            </p:nvSpPr>
            <p:spPr bwMode="auto">
              <a:xfrm>
                <a:off x="2398105" y="4622762"/>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 name="Oval 56"/>
              <p:cNvSpPr>
                <a:spLocks noChangeArrowheads="1"/>
              </p:cNvSpPr>
              <p:nvPr/>
            </p:nvSpPr>
            <p:spPr bwMode="auto">
              <a:xfrm>
                <a:off x="2467528" y="4878958"/>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90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grpSp>
        <p:nvGrpSpPr>
          <p:cNvPr id="6" name="组 5"/>
          <p:cNvGrpSpPr/>
          <p:nvPr/>
        </p:nvGrpSpPr>
        <p:grpSpPr>
          <a:xfrm>
            <a:off x="4218399" y="1871182"/>
            <a:ext cx="1691066" cy="3507098"/>
            <a:chOff x="4625443" y="2488435"/>
            <a:chExt cx="1691066" cy="3507098"/>
          </a:xfrm>
        </p:grpSpPr>
        <p:grpSp>
          <p:nvGrpSpPr>
            <p:cNvPr id="35" name="组 34"/>
            <p:cNvGrpSpPr/>
            <p:nvPr/>
          </p:nvGrpSpPr>
          <p:grpSpPr>
            <a:xfrm>
              <a:off x="4625443" y="2488435"/>
              <a:ext cx="1691066" cy="3507098"/>
              <a:chOff x="9887413" y="2405183"/>
              <a:chExt cx="1691066" cy="3507098"/>
            </a:xfrm>
          </p:grpSpPr>
          <p:grpSp>
            <p:nvGrpSpPr>
              <p:cNvPr id="36" name="组 35"/>
              <p:cNvGrpSpPr/>
              <p:nvPr/>
            </p:nvGrpSpPr>
            <p:grpSpPr>
              <a:xfrm>
                <a:off x="9887413" y="2405183"/>
                <a:ext cx="1691066" cy="1852834"/>
                <a:chOff x="6829120" y="2906218"/>
                <a:chExt cx="1691066" cy="1852834"/>
              </a:xfrm>
            </p:grpSpPr>
            <p:sp>
              <p:nvSpPr>
                <p:cNvPr id="43" name="Oval 56"/>
                <p:cNvSpPr>
                  <a:spLocks noChangeArrowheads="1"/>
                </p:cNvSpPr>
                <p:nvPr/>
              </p:nvSpPr>
              <p:spPr bwMode="auto">
                <a:xfrm>
                  <a:off x="682912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sp>
              <p:nvSpPr>
                <p:cNvPr id="39" name="Line 51"/>
                <p:cNvSpPr>
                  <a:spLocks noChangeShapeType="1"/>
                </p:cNvSpPr>
                <p:nvPr/>
              </p:nvSpPr>
              <p:spPr bwMode="auto">
                <a:xfrm>
                  <a:off x="7549245" y="3542235"/>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 name="Oval 56"/>
                <p:cNvSpPr>
                  <a:spLocks noChangeArrowheads="1"/>
                </p:cNvSpPr>
                <p:nvPr/>
              </p:nvSpPr>
              <p:spPr bwMode="auto">
                <a:xfrm>
                  <a:off x="7720923" y="397668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37</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37" name="Text Box 57"/>
              <p:cNvSpPr txBox="1">
                <a:spLocks noChangeArrowheads="1"/>
              </p:cNvSpPr>
              <p:nvPr/>
            </p:nvSpPr>
            <p:spPr bwMode="auto">
              <a:xfrm>
                <a:off x="10646269" y="5388406"/>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2</a:t>
                </a:r>
                <a:r>
                  <a:rPr lang="zh-CN" altLang="en-US" sz="2800" dirty="0" smtClean="0"/>
                  <a:t>）</a:t>
                </a:r>
                <a:endParaRPr lang="en-US" altLang="zh-CN" sz="2800" dirty="0"/>
              </a:p>
            </p:txBody>
          </p:sp>
        </p:grpSp>
        <p:sp>
          <p:nvSpPr>
            <p:cNvPr id="48" name="Line 51"/>
            <p:cNvSpPr>
              <a:spLocks noChangeShapeType="1"/>
            </p:cNvSpPr>
            <p:nvPr/>
          </p:nvSpPr>
          <p:spPr bwMode="auto">
            <a:xfrm flipV="1">
              <a:off x="5249107" y="4159523"/>
              <a:ext cx="334054" cy="519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9" name="Oval 56"/>
            <p:cNvSpPr>
              <a:spLocks noChangeArrowheads="1"/>
            </p:cNvSpPr>
            <p:nvPr/>
          </p:nvSpPr>
          <p:spPr bwMode="auto">
            <a:xfrm>
              <a:off x="4934509" y="4586380"/>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28</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47" name="组 46"/>
          <p:cNvGrpSpPr/>
          <p:nvPr/>
        </p:nvGrpSpPr>
        <p:grpSpPr>
          <a:xfrm>
            <a:off x="8922458" y="3385719"/>
            <a:ext cx="2033797" cy="2376874"/>
            <a:chOff x="838831" y="2917048"/>
            <a:chExt cx="2033797" cy="2376874"/>
          </a:xfrm>
        </p:grpSpPr>
        <p:grpSp>
          <p:nvGrpSpPr>
            <p:cNvPr id="50" name="组 49"/>
            <p:cNvGrpSpPr/>
            <p:nvPr/>
          </p:nvGrpSpPr>
          <p:grpSpPr>
            <a:xfrm>
              <a:off x="838831" y="2917048"/>
              <a:ext cx="1536430" cy="2376874"/>
              <a:chOff x="10150703" y="3477322"/>
              <a:chExt cx="1536430" cy="2376874"/>
            </a:xfrm>
          </p:grpSpPr>
          <p:grpSp>
            <p:nvGrpSpPr>
              <p:cNvPr id="54" name="组 53"/>
              <p:cNvGrpSpPr/>
              <p:nvPr/>
            </p:nvGrpSpPr>
            <p:grpSpPr>
              <a:xfrm>
                <a:off x="10150703" y="3477322"/>
                <a:ext cx="1427776" cy="1847032"/>
                <a:chOff x="7092410" y="3978357"/>
                <a:chExt cx="1427776" cy="1847032"/>
              </a:xfrm>
            </p:grpSpPr>
            <p:sp>
              <p:nvSpPr>
                <p:cNvPr id="58" name="Oval 56"/>
                <p:cNvSpPr>
                  <a:spLocks noChangeArrowheads="1"/>
                </p:cNvSpPr>
                <p:nvPr/>
              </p:nvSpPr>
              <p:spPr bwMode="auto">
                <a:xfrm>
                  <a:off x="7092410" y="5043026"/>
                  <a:ext cx="799263" cy="782363"/>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61" name="Line 51"/>
                <p:cNvSpPr>
                  <a:spLocks noChangeShapeType="1"/>
                </p:cNvSpPr>
                <p:nvPr/>
              </p:nvSpPr>
              <p:spPr bwMode="auto">
                <a:xfrm flipV="1">
                  <a:off x="7553675" y="4655397"/>
                  <a:ext cx="456471" cy="4546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8" name="Oval 56"/>
                <p:cNvSpPr>
                  <a:spLocks noChangeArrowheads="1"/>
                </p:cNvSpPr>
                <p:nvPr/>
              </p:nvSpPr>
              <p:spPr bwMode="auto">
                <a:xfrm>
                  <a:off x="7720923" y="3978357"/>
                  <a:ext cx="799263" cy="779026"/>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28</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57" name="Text Box 57"/>
              <p:cNvSpPr txBox="1">
                <a:spLocks noChangeArrowheads="1"/>
              </p:cNvSpPr>
              <p:nvPr/>
            </p:nvSpPr>
            <p:spPr bwMode="auto">
              <a:xfrm>
                <a:off x="10767970" y="5330976"/>
                <a:ext cx="919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2</a:t>
                </a:r>
                <a:r>
                  <a:rPr lang="zh-CN" altLang="en-US" sz="2800" dirty="0" smtClean="0"/>
                  <a:t>）</a:t>
                </a:r>
                <a:endParaRPr lang="en-US" altLang="zh-CN" sz="2800" dirty="0"/>
              </a:p>
            </p:txBody>
          </p:sp>
        </p:grpSp>
        <p:grpSp>
          <p:nvGrpSpPr>
            <p:cNvPr id="51" name="组 50"/>
            <p:cNvGrpSpPr/>
            <p:nvPr/>
          </p:nvGrpSpPr>
          <p:grpSpPr>
            <a:xfrm>
              <a:off x="2003942" y="3677710"/>
              <a:ext cx="868686" cy="1035222"/>
              <a:chOff x="2398105" y="4622762"/>
              <a:chExt cx="868686" cy="1035222"/>
            </a:xfrm>
          </p:grpSpPr>
          <p:sp>
            <p:nvSpPr>
              <p:cNvPr id="52" name="Line 51"/>
              <p:cNvSpPr>
                <a:spLocks noChangeShapeType="1"/>
              </p:cNvSpPr>
              <p:nvPr/>
            </p:nvSpPr>
            <p:spPr bwMode="auto">
              <a:xfrm>
                <a:off x="2398105" y="4622762"/>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3" name="Oval 56"/>
              <p:cNvSpPr>
                <a:spLocks noChangeArrowheads="1"/>
              </p:cNvSpPr>
              <p:nvPr/>
            </p:nvSpPr>
            <p:spPr bwMode="auto">
              <a:xfrm>
                <a:off x="2467528" y="4878958"/>
                <a:ext cx="799263" cy="779026"/>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37</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grpSp>
        <p:nvGrpSpPr>
          <p:cNvPr id="69" name="组 68"/>
          <p:cNvGrpSpPr/>
          <p:nvPr/>
        </p:nvGrpSpPr>
        <p:grpSpPr>
          <a:xfrm>
            <a:off x="9140094" y="733353"/>
            <a:ext cx="2033797" cy="2332986"/>
            <a:chOff x="838831" y="2915380"/>
            <a:chExt cx="2033797" cy="2332986"/>
          </a:xfrm>
        </p:grpSpPr>
        <p:grpSp>
          <p:nvGrpSpPr>
            <p:cNvPr id="70" name="组 69"/>
            <p:cNvGrpSpPr/>
            <p:nvPr/>
          </p:nvGrpSpPr>
          <p:grpSpPr>
            <a:xfrm>
              <a:off x="838831" y="2915380"/>
              <a:ext cx="1547676" cy="2332986"/>
              <a:chOff x="10150703" y="3475654"/>
              <a:chExt cx="1547676" cy="2332986"/>
            </a:xfrm>
          </p:grpSpPr>
          <p:grpSp>
            <p:nvGrpSpPr>
              <p:cNvPr id="74" name="组 73"/>
              <p:cNvGrpSpPr/>
              <p:nvPr/>
            </p:nvGrpSpPr>
            <p:grpSpPr>
              <a:xfrm>
                <a:off x="10150703" y="3475654"/>
                <a:ext cx="1427776" cy="1848700"/>
                <a:chOff x="7092410" y="3976689"/>
                <a:chExt cx="1427776" cy="1848700"/>
              </a:xfrm>
            </p:grpSpPr>
            <p:sp>
              <p:nvSpPr>
                <p:cNvPr id="76" name="Oval 56"/>
                <p:cNvSpPr>
                  <a:spLocks noChangeArrowheads="1"/>
                </p:cNvSpPr>
                <p:nvPr/>
              </p:nvSpPr>
              <p:spPr bwMode="auto">
                <a:xfrm>
                  <a:off x="7092410" y="5043026"/>
                  <a:ext cx="799263" cy="782363"/>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77" name="Line 51"/>
                <p:cNvSpPr>
                  <a:spLocks noChangeShapeType="1"/>
                </p:cNvSpPr>
                <p:nvPr/>
              </p:nvSpPr>
              <p:spPr bwMode="auto">
                <a:xfrm flipV="1">
                  <a:off x="7553675" y="4655397"/>
                  <a:ext cx="456471" cy="4546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8" name="Oval 56"/>
                <p:cNvSpPr>
                  <a:spLocks noChangeArrowheads="1"/>
                </p:cNvSpPr>
                <p:nvPr/>
              </p:nvSpPr>
              <p:spPr bwMode="auto">
                <a:xfrm>
                  <a:off x="7720923" y="3976689"/>
                  <a:ext cx="799263" cy="782363"/>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37</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75" name="Text Box 57"/>
              <p:cNvSpPr txBox="1">
                <a:spLocks noChangeArrowheads="1"/>
              </p:cNvSpPr>
              <p:nvPr/>
            </p:nvSpPr>
            <p:spPr bwMode="auto">
              <a:xfrm>
                <a:off x="10779216" y="5285420"/>
                <a:ext cx="919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1</a:t>
                </a:r>
                <a:r>
                  <a:rPr lang="zh-CN" altLang="en-US" sz="2800" dirty="0" smtClean="0"/>
                  <a:t>）</a:t>
                </a:r>
                <a:endParaRPr lang="en-US" altLang="zh-CN" sz="2800" dirty="0"/>
              </a:p>
            </p:txBody>
          </p:sp>
        </p:grpSp>
        <p:grpSp>
          <p:nvGrpSpPr>
            <p:cNvPr id="71" name="组 70"/>
            <p:cNvGrpSpPr/>
            <p:nvPr/>
          </p:nvGrpSpPr>
          <p:grpSpPr>
            <a:xfrm>
              <a:off x="2003942" y="3677710"/>
              <a:ext cx="868686" cy="1035222"/>
              <a:chOff x="2398105" y="4622762"/>
              <a:chExt cx="868686" cy="1035222"/>
            </a:xfrm>
          </p:grpSpPr>
          <p:sp>
            <p:nvSpPr>
              <p:cNvPr id="72" name="Line 51"/>
              <p:cNvSpPr>
                <a:spLocks noChangeShapeType="1"/>
              </p:cNvSpPr>
              <p:nvPr/>
            </p:nvSpPr>
            <p:spPr bwMode="auto">
              <a:xfrm>
                <a:off x="2398105" y="4622762"/>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 name="Oval 56"/>
              <p:cNvSpPr>
                <a:spLocks noChangeArrowheads="1"/>
              </p:cNvSpPr>
              <p:nvPr/>
            </p:nvSpPr>
            <p:spPr bwMode="auto">
              <a:xfrm>
                <a:off x="2467528" y="4878958"/>
                <a:ext cx="799263" cy="779026"/>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90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spTree>
    <p:extLst>
      <p:ext uri="{BB962C8B-B14F-4D97-AF65-F5344CB8AC3E}">
        <p14:creationId xmlns:p14="http://schemas.microsoft.com/office/powerpoint/2010/main" val="1338269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4" name="Rectangle 54"/>
          <p:cNvSpPr txBox="1">
            <a:spLocks noChangeArrowheads="1"/>
          </p:cNvSpPr>
          <p:nvPr/>
        </p:nvSpPr>
        <p:spPr bwMode="auto">
          <a:xfrm>
            <a:off x="1032161" y="1142856"/>
            <a:ext cx="9220200" cy="54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练习：将下列二叉树调整为平衡二叉</a:t>
            </a:r>
            <a:r>
              <a:rPr lang="zh-CN" altLang="en-US" sz="3200" kern="0" smtClean="0">
                <a:solidFill>
                  <a:schemeClr val="tx1"/>
                </a:solidFill>
                <a:latin typeface="SimSun" charset="-122"/>
                <a:ea typeface="SimSun" charset="-122"/>
                <a:cs typeface="SimSun" charset="-122"/>
              </a:rPr>
              <a:t>树。</a:t>
            </a:r>
            <a:endParaRPr lang="en-US" altLang="zh-CN" kern="0" dirty="0">
              <a:solidFill>
                <a:srgbClr val="FF0000"/>
              </a:solidFill>
            </a:endParaRPr>
          </a:p>
        </p:txBody>
      </p:sp>
      <p:grpSp>
        <p:nvGrpSpPr>
          <p:cNvPr id="3" name="组 2"/>
          <p:cNvGrpSpPr/>
          <p:nvPr/>
        </p:nvGrpSpPr>
        <p:grpSpPr>
          <a:xfrm>
            <a:off x="569368" y="1799690"/>
            <a:ext cx="2233837" cy="3578589"/>
            <a:chOff x="569368" y="1799690"/>
            <a:chExt cx="2233837" cy="3578589"/>
          </a:xfrm>
        </p:grpSpPr>
        <p:grpSp>
          <p:nvGrpSpPr>
            <p:cNvPr id="91" name="组 90"/>
            <p:cNvGrpSpPr/>
            <p:nvPr/>
          </p:nvGrpSpPr>
          <p:grpSpPr>
            <a:xfrm>
              <a:off x="947812" y="1799690"/>
              <a:ext cx="1855393" cy="3578589"/>
              <a:chOff x="10259684" y="2359964"/>
              <a:chExt cx="1855393" cy="3578589"/>
            </a:xfrm>
          </p:grpSpPr>
          <p:grpSp>
            <p:nvGrpSpPr>
              <p:cNvPr id="80" name="组 79"/>
              <p:cNvGrpSpPr/>
              <p:nvPr/>
            </p:nvGrpSpPr>
            <p:grpSpPr>
              <a:xfrm>
                <a:off x="10589209" y="2359964"/>
                <a:ext cx="1525868" cy="1978630"/>
                <a:chOff x="7530916" y="2860999"/>
                <a:chExt cx="1525868" cy="1978630"/>
              </a:xfrm>
            </p:grpSpPr>
            <p:sp>
              <p:nvSpPr>
                <p:cNvPr id="86" name="Oval 56"/>
                <p:cNvSpPr>
                  <a:spLocks noChangeArrowheads="1"/>
                </p:cNvSpPr>
                <p:nvPr/>
              </p:nvSpPr>
              <p:spPr bwMode="auto">
                <a:xfrm>
                  <a:off x="8257521" y="286099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sp>
              <p:nvSpPr>
                <p:cNvPr id="82" name="Line 51"/>
                <p:cNvSpPr>
                  <a:spLocks noChangeShapeType="1"/>
                </p:cNvSpPr>
                <p:nvPr/>
              </p:nvSpPr>
              <p:spPr bwMode="auto">
                <a:xfrm flipH="1">
                  <a:off x="7891251" y="3616583"/>
                  <a:ext cx="572127" cy="5110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3" name="Oval 56"/>
                <p:cNvSpPr>
                  <a:spLocks noChangeArrowheads="1"/>
                </p:cNvSpPr>
                <p:nvPr/>
              </p:nvSpPr>
              <p:spPr bwMode="auto">
                <a:xfrm>
                  <a:off x="7530916" y="4057266"/>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87" name="Text Box 57"/>
              <p:cNvSpPr txBox="1">
                <a:spLocks noChangeArrowheads="1"/>
              </p:cNvSpPr>
              <p:nvPr/>
            </p:nvSpPr>
            <p:spPr bwMode="auto">
              <a:xfrm>
                <a:off x="10259684" y="5414678"/>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3</a:t>
                </a:r>
                <a:r>
                  <a:rPr lang="zh-CN" altLang="en-US" sz="2800" dirty="0" smtClean="0"/>
                  <a:t>）</a:t>
                </a:r>
                <a:endParaRPr lang="en-US" altLang="zh-CN" sz="2800" dirty="0"/>
              </a:p>
            </p:txBody>
          </p:sp>
        </p:grpSp>
        <p:grpSp>
          <p:nvGrpSpPr>
            <p:cNvPr id="2" name="组 1"/>
            <p:cNvGrpSpPr/>
            <p:nvPr/>
          </p:nvGrpSpPr>
          <p:grpSpPr>
            <a:xfrm>
              <a:off x="569368" y="3731968"/>
              <a:ext cx="890556" cy="1165526"/>
              <a:chOff x="963531" y="4677020"/>
              <a:chExt cx="890556" cy="1165526"/>
            </a:xfrm>
          </p:grpSpPr>
          <p:sp>
            <p:nvSpPr>
              <p:cNvPr id="31" name="Line 51"/>
              <p:cNvSpPr>
                <a:spLocks noChangeShapeType="1"/>
              </p:cNvSpPr>
              <p:nvPr/>
            </p:nvSpPr>
            <p:spPr bwMode="auto">
              <a:xfrm flipH="1">
                <a:off x="1341975" y="4677020"/>
                <a:ext cx="512112" cy="4327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32" name="Oval 56"/>
              <p:cNvSpPr>
                <a:spLocks noChangeArrowheads="1"/>
              </p:cNvSpPr>
              <p:nvPr/>
            </p:nvSpPr>
            <p:spPr bwMode="auto">
              <a:xfrm>
                <a:off x="963531" y="5063520"/>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grpSp>
        <p:nvGrpSpPr>
          <p:cNvPr id="47" name="组 46"/>
          <p:cNvGrpSpPr/>
          <p:nvPr/>
        </p:nvGrpSpPr>
        <p:grpSpPr>
          <a:xfrm>
            <a:off x="8922458" y="3385719"/>
            <a:ext cx="2033797" cy="2376874"/>
            <a:chOff x="838831" y="2917048"/>
            <a:chExt cx="2033797" cy="2376874"/>
          </a:xfrm>
        </p:grpSpPr>
        <p:grpSp>
          <p:nvGrpSpPr>
            <p:cNvPr id="50" name="组 49"/>
            <p:cNvGrpSpPr/>
            <p:nvPr/>
          </p:nvGrpSpPr>
          <p:grpSpPr>
            <a:xfrm>
              <a:off x="838831" y="2917048"/>
              <a:ext cx="1536430" cy="2376874"/>
              <a:chOff x="10150703" y="3477322"/>
              <a:chExt cx="1536430" cy="2376874"/>
            </a:xfrm>
          </p:grpSpPr>
          <p:grpSp>
            <p:nvGrpSpPr>
              <p:cNvPr id="54" name="组 53"/>
              <p:cNvGrpSpPr/>
              <p:nvPr/>
            </p:nvGrpSpPr>
            <p:grpSpPr>
              <a:xfrm>
                <a:off x="10150703" y="3477322"/>
                <a:ext cx="1427776" cy="1847032"/>
                <a:chOff x="7092410" y="3978357"/>
                <a:chExt cx="1427776" cy="1847032"/>
              </a:xfrm>
            </p:grpSpPr>
            <p:sp>
              <p:nvSpPr>
                <p:cNvPr id="58" name="Oval 56"/>
                <p:cNvSpPr>
                  <a:spLocks noChangeArrowheads="1"/>
                </p:cNvSpPr>
                <p:nvPr/>
              </p:nvSpPr>
              <p:spPr bwMode="auto">
                <a:xfrm>
                  <a:off x="7092410" y="5043026"/>
                  <a:ext cx="799263" cy="782363"/>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61" name="Line 51"/>
                <p:cNvSpPr>
                  <a:spLocks noChangeShapeType="1"/>
                </p:cNvSpPr>
                <p:nvPr/>
              </p:nvSpPr>
              <p:spPr bwMode="auto">
                <a:xfrm flipV="1">
                  <a:off x="7553675" y="4655397"/>
                  <a:ext cx="456471" cy="4546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8" name="Oval 56"/>
                <p:cNvSpPr>
                  <a:spLocks noChangeArrowheads="1"/>
                </p:cNvSpPr>
                <p:nvPr/>
              </p:nvSpPr>
              <p:spPr bwMode="auto">
                <a:xfrm>
                  <a:off x="7720923" y="3978357"/>
                  <a:ext cx="799263" cy="779026"/>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22</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57" name="Text Box 57"/>
              <p:cNvSpPr txBox="1">
                <a:spLocks noChangeArrowheads="1"/>
              </p:cNvSpPr>
              <p:nvPr/>
            </p:nvSpPr>
            <p:spPr bwMode="auto">
              <a:xfrm>
                <a:off x="10767970" y="5330976"/>
                <a:ext cx="919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4</a:t>
                </a:r>
                <a:r>
                  <a:rPr lang="zh-CN" altLang="en-US" sz="2800" dirty="0" smtClean="0"/>
                  <a:t>）</a:t>
                </a:r>
                <a:endParaRPr lang="en-US" altLang="zh-CN" sz="2800" dirty="0"/>
              </a:p>
            </p:txBody>
          </p:sp>
        </p:grpSp>
        <p:grpSp>
          <p:nvGrpSpPr>
            <p:cNvPr id="51" name="组 50"/>
            <p:cNvGrpSpPr/>
            <p:nvPr/>
          </p:nvGrpSpPr>
          <p:grpSpPr>
            <a:xfrm>
              <a:off x="2003942" y="3677710"/>
              <a:ext cx="868686" cy="1035222"/>
              <a:chOff x="2398105" y="4622762"/>
              <a:chExt cx="868686" cy="1035222"/>
            </a:xfrm>
          </p:grpSpPr>
          <p:sp>
            <p:nvSpPr>
              <p:cNvPr id="52" name="Line 51"/>
              <p:cNvSpPr>
                <a:spLocks noChangeShapeType="1"/>
              </p:cNvSpPr>
              <p:nvPr/>
            </p:nvSpPr>
            <p:spPr bwMode="auto">
              <a:xfrm>
                <a:off x="2398105" y="4622762"/>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3" name="Oval 56"/>
              <p:cNvSpPr>
                <a:spLocks noChangeArrowheads="1"/>
              </p:cNvSpPr>
              <p:nvPr/>
            </p:nvSpPr>
            <p:spPr bwMode="auto">
              <a:xfrm>
                <a:off x="2467528" y="4878958"/>
                <a:ext cx="799263" cy="779026"/>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grpSp>
        <p:nvGrpSpPr>
          <p:cNvPr id="69" name="组 68"/>
          <p:cNvGrpSpPr/>
          <p:nvPr/>
        </p:nvGrpSpPr>
        <p:grpSpPr>
          <a:xfrm>
            <a:off x="9140094" y="735021"/>
            <a:ext cx="2033797" cy="2331318"/>
            <a:chOff x="838831" y="2917048"/>
            <a:chExt cx="2033797" cy="2331318"/>
          </a:xfrm>
        </p:grpSpPr>
        <p:grpSp>
          <p:nvGrpSpPr>
            <p:cNvPr id="70" name="组 69"/>
            <p:cNvGrpSpPr/>
            <p:nvPr/>
          </p:nvGrpSpPr>
          <p:grpSpPr>
            <a:xfrm>
              <a:off x="838831" y="2917048"/>
              <a:ext cx="1547676" cy="2331318"/>
              <a:chOff x="10150703" y="3477322"/>
              <a:chExt cx="1547676" cy="2331318"/>
            </a:xfrm>
          </p:grpSpPr>
          <p:grpSp>
            <p:nvGrpSpPr>
              <p:cNvPr id="74" name="组 73"/>
              <p:cNvGrpSpPr/>
              <p:nvPr/>
            </p:nvGrpSpPr>
            <p:grpSpPr>
              <a:xfrm>
                <a:off x="10150703" y="3477322"/>
                <a:ext cx="1427776" cy="1845363"/>
                <a:chOff x="7092410" y="3978357"/>
                <a:chExt cx="1427776" cy="1845363"/>
              </a:xfrm>
            </p:grpSpPr>
            <p:sp>
              <p:nvSpPr>
                <p:cNvPr id="76" name="Oval 56"/>
                <p:cNvSpPr>
                  <a:spLocks noChangeArrowheads="1"/>
                </p:cNvSpPr>
                <p:nvPr/>
              </p:nvSpPr>
              <p:spPr bwMode="auto">
                <a:xfrm>
                  <a:off x="7092410" y="5044694"/>
                  <a:ext cx="799263" cy="779026"/>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77" name="Line 51"/>
                <p:cNvSpPr>
                  <a:spLocks noChangeShapeType="1"/>
                </p:cNvSpPr>
                <p:nvPr/>
              </p:nvSpPr>
              <p:spPr bwMode="auto">
                <a:xfrm flipV="1">
                  <a:off x="7553675" y="4655397"/>
                  <a:ext cx="456471" cy="4546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8" name="Oval 56"/>
                <p:cNvSpPr>
                  <a:spLocks noChangeArrowheads="1"/>
                </p:cNvSpPr>
                <p:nvPr/>
              </p:nvSpPr>
              <p:spPr bwMode="auto">
                <a:xfrm>
                  <a:off x="7720923" y="3978357"/>
                  <a:ext cx="799263" cy="779026"/>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75" name="Text Box 57"/>
              <p:cNvSpPr txBox="1">
                <a:spLocks noChangeArrowheads="1"/>
              </p:cNvSpPr>
              <p:nvPr/>
            </p:nvSpPr>
            <p:spPr bwMode="auto">
              <a:xfrm>
                <a:off x="10779216" y="5285420"/>
                <a:ext cx="919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3</a:t>
                </a:r>
                <a:r>
                  <a:rPr lang="zh-CN" altLang="en-US" sz="2800" dirty="0" smtClean="0"/>
                  <a:t>）</a:t>
                </a:r>
                <a:endParaRPr lang="en-US" altLang="zh-CN" sz="2800" dirty="0"/>
              </a:p>
            </p:txBody>
          </p:sp>
        </p:grpSp>
        <p:grpSp>
          <p:nvGrpSpPr>
            <p:cNvPr id="71" name="组 70"/>
            <p:cNvGrpSpPr/>
            <p:nvPr/>
          </p:nvGrpSpPr>
          <p:grpSpPr>
            <a:xfrm>
              <a:off x="2003942" y="3677710"/>
              <a:ext cx="868686" cy="1035222"/>
              <a:chOff x="2398105" y="4622762"/>
              <a:chExt cx="868686" cy="1035222"/>
            </a:xfrm>
          </p:grpSpPr>
          <p:sp>
            <p:nvSpPr>
              <p:cNvPr id="72" name="Line 51"/>
              <p:cNvSpPr>
                <a:spLocks noChangeShapeType="1"/>
              </p:cNvSpPr>
              <p:nvPr/>
            </p:nvSpPr>
            <p:spPr bwMode="auto">
              <a:xfrm>
                <a:off x="2398105" y="4622762"/>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 name="Oval 56"/>
              <p:cNvSpPr>
                <a:spLocks noChangeArrowheads="1"/>
              </p:cNvSpPr>
              <p:nvPr/>
            </p:nvSpPr>
            <p:spPr bwMode="auto">
              <a:xfrm>
                <a:off x="2467528" y="4878958"/>
                <a:ext cx="799263" cy="779026"/>
              </a:xfrm>
              <a:prstGeom prst="ellipse">
                <a:avLst/>
              </a:prstGeom>
              <a:solidFill>
                <a:srgbClr val="FFFF00"/>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grpSp>
        <p:nvGrpSpPr>
          <p:cNvPr id="44" name="组 43"/>
          <p:cNvGrpSpPr/>
          <p:nvPr/>
        </p:nvGrpSpPr>
        <p:grpSpPr>
          <a:xfrm>
            <a:off x="3913889" y="1812208"/>
            <a:ext cx="1525868" cy="3617155"/>
            <a:chOff x="1277337" y="1799690"/>
            <a:chExt cx="1525868" cy="3617155"/>
          </a:xfrm>
        </p:grpSpPr>
        <p:grpSp>
          <p:nvGrpSpPr>
            <p:cNvPr id="45" name="组 44"/>
            <p:cNvGrpSpPr/>
            <p:nvPr/>
          </p:nvGrpSpPr>
          <p:grpSpPr>
            <a:xfrm>
              <a:off x="1277337" y="1799690"/>
              <a:ext cx="1525868" cy="3617155"/>
              <a:chOff x="10589209" y="2359964"/>
              <a:chExt cx="1525868" cy="3617155"/>
            </a:xfrm>
          </p:grpSpPr>
          <p:grpSp>
            <p:nvGrpSpPr>
              <p:cNvPr id="59" name="组 58"/>
              <p:cNvGrpSpPr/>
              <p:nvPr/>
            </p:nvGrpSpPr>
            <p:grpSpPr>
              <a:xfrm>
                <a:off x="10589209" y="2359964"/>
                <a:ext cx="1525868" cy="1978630"/>
                <a:chOff x="7530916" y="2860999"/>
                <a:chExt cx="1525868" cy="1978630"/>
              </a:xfrm>
            </p:grpSpPr>
            <p:sp>
              <p:nvSpPr>
                <p:cNvPr id="62" name="Oval 56"/>
                <p:cNvSpPr>
                  <a:spLocks noChangeArrowheads="1"/>
                </p:cNvSpPr>
                <p:nvPr/>
              </p:nvSpPr>
              <p:spPr bwMode="auto">
                <a:xfrm>
                  <a:off x="8257521" y="286099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sp>
              <p:nvSpPr>
                <p:cNvPr id="63" name="Line 51"/>
                <p:cNvSpPr>
                  <a:spLocks noChangeShapeType="1"/>
                </p:cNvSpPr>
                <p:nvPr/>
              </p:nvSpPr>
              <p:spPr bwMode="auto">
                <a:xfrm flipH="1">
                  <a:off x="7891251" y="3616583"/>
                  <a:ext cx="572127" cy="5110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4" name="Oval 56"/>
                <p:cNvSpPr>
                  <a:spLocks noChangeArrowheads="1"/>
                </p:cNvSpPr>
                <p:nvPr/>
              </p:nvSpPr>
              <p:spPr bwMode="auto">
                <a:xfrm>
                  <a:off x="7530916" y="4057266"/>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60" name="Text Box 57"/>
              <p:cNvSpPr txBox="1">
                <a:spLocks noChangeArrowheads="1"/>
              </p:cNvSpPr>
              <p:nvPr/>
            </p:nvSpPr>
            <p:spPr bwMode="auto">
              <a:xfrm>
                <a:off x="10691292" y="5453244"/>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4</a:t>
                </a:r>
                <a:r>
                  <a:rPr lang="zh-CN" altLang="en-US" sz="2800" dirty="0" smtClean="0"/>
                  <a:t>）</a:t>
                </a:r>
                <a:endParaRPr lang="en-US" altLang="zh-CN" sz="2800" dirty="0"/>
              </a:p>
            </p:txBody>
          </p:sp>
        </p:grpSp>
        <p:grpSp>
          <p:nvGrpSpPr>
            <p:cNvPr id="46" name="组 45"/>
            <p:cNvGrpSpPr/>
            <p:nvPr/>
          </p:nvGrpSpPr>
          <p:grpSpPr>
            <a:xfrm>
              <a:off x="1810167" y="3732006"/>
              <a:ext cx="799263" cy="1097261"/>
              <a:chOff x="2204330" y="4677058"/>
              <a:chExt cx="799263" cy="1097261"/>
            </a:xfrm>
          </p:grpSpPr>
          <p:sp>
            <p:nvSpPr>
              <p:cNvPr id="55" name="Line 51"/>
              <p:cNvSpPr>
                <a:spLocks noChangeShapeType="1"/>
              </p:cNvSpPr>
              <p:nvPr/>
            </p:nvSpPr>
            <p:spPr bwMode="auto">
              <a:xfrm>
                <a:off x="2236074" y="4677058"/>
                <a:ext cx="367888" cy="4202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56" name="Oval 56"/>
              <p:cNvSpPr>
                <a:spLocks noChangeArrowheads="1"/>
              </p:cNvSpPr>
              <p:nvPr/>
            </p:nvSpPr>
            <p:spPr bwMode="auto">
              <a:xfrm>
                <a:off x="2204330" y="4995293"/>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22</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spTree>
    <p:extLst>
      <p:ext uri="{BB962C8B-B14F-4D97-AF65-F5344CB8AC3E}">
        <p14:creationId xmlns:p14="http://schemas.microsoft.com/office/powerpoint/2010/main" val="1395484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grpSp>
        <p:nvGrpSpPr>
          <p:cNvPr id="88" name="组 87"/>
          <p:cNvGrpSpPr/>
          <p:nvPr/>
        </p:nvGrpSpPr>
        <p:grpSpPr>
          <a:xfrm>
            <a:off x="1021189" y="3339851"/>
            <a:ext cx="919163" cy="2287912"/>
            <a:chOff x="1090982" y="2518868"/>
            <a:chExt cx="919163" cy="2287912"/>
          </a:xfrm>
        </p:grpSpPr>
        <p:sp>
          <p:nvSpPr>
            <p:cNvPr id="17" name="Oval 56"/>
            <p:cNvSpPr>
              <a:spLocks noChangeArrowheads="1"/>
            </p:cNvSpPr>
            <p:nvPr/>
          </p:nvSpPr>
          <p:spPr bwMode="auto">
            <a:xfrm>
              <a:off x="1091570" y="251886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68" name="Text Box 57"/>
            <p:cNvSpPr txBox="1">
              <a:spLocks noChangeArrowheads="1"/>
            </p:cNvSpPr>
            <p:nvPr/>
          </p:nvSpPr>
          <p:spPr bwMode="auto">
            <a:xfrm>
              <a:off x="1090982" y="4282905"/>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a:t>（</a:t>
              </a:r>
              <a:r>
                <a:rPr lang="en-US" altLang="zh-CN" sz="2800" dirty="0"/>
                <a:t>1</a:t>
              </a:r>
              <a:r>
                <a:rPr lang="zh-CN" altLang="en-US" sz="2800" dirty="0"/>
                <a:t>）</a:t>
              </a:r>
              <a:endParaRPr lang="en-US" altLang="zh-CN" sz="2800" dirty="0"/>
            </a:p>
          </p:txBody>
        </p:sp>
      </p:grpSp>
      <p:grpSp>
        <p:nvGrpSpPr>
          <p:cNvPr id="89" name="组 88"/>
          <p:cNvGrpSpPr/>
          <p:nvPr/>
        </p:nvGrpSpPr>
        <p:grpSpPr>
          <a:xfrm>
            <a:off x="3191090" y="3187546"/>
            <a:ext cx="1421596" cy="2402164"/>
            <a:chOff x="3204044" y="2367777"/>
            <a:chExt cx="1421596" cy="2402164"/>
          </a:xfrm>
        </p:grpSpPr>
        <p:sp>
          <p:nvSpPr>
            <p:cNvPr id="69" name="Text Box 57"/>
            <p:cNvSpPr txBox="1">
              <a:spLocks noChangeArrowheads="1"/>
            </p:cNvSpPr>
            <p:nvPr/>
          </p:nvSpPr>
          <p:spPr bwMode="auto">
            <a:xfrm>
              <a:off x="3543725" y="4246066"/>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2</a:t>
              </a:r>
              <a:r>
                <a:rPr lang="zh-CN" altLang="en-US" sz="2800" dirty="0" smtClean="0"/>
                <a:t>）</a:t>
              </a:r>
              <a:endParaRPr lang="en-US" altLang="zh-CN" sz="2800" dirty="0"/>
            </a:p>
          </p:txBody>
        </p:sp>
        <p:grpSp>
          <p:nvGrpSpPr>
            <p:cNvPr id="3" name="组 2"/>
            <p:cNvGrpSpPr/>
            <p:nvPr/>
          </p:nvGrpSpPr>
          <p:grpSpPr>
            <a:xfrm>
              <a:off x="3204044" y="2367777"/>
              <a:ext cx="1421596" cy="1779138"/>
              <a:chOff x="3204044" y="2367777"/>
              <a:chExt cx="1421596" cy="1779138"/>
            </a:xfrm>
          </p:grpSpPr>
          <p:sp>
            <p:nvSpPr>
              <p:cNvPr id="52" name="Line 51"/>
              <p:cNvSpPr>
                <a:spLocks noChangeShapeType="1"/>
              </p:cNvSpPr>
              <p:nvPr/>
            </p:nvSpPr>
            <p:spPr bwMode="auto">
              <a:xfrm>
                <a:off x="3603674" y="2854097"/>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0" name="Oval 56"/>
              <p:cNvSpPr>
                <a:spLocks noChangeArrowheads="1"/>
              </p:cNvSpPr>
              <p:nvPr/>
            </p:nvSpPr>
            <p:spPr bwMode="auto">
              <a:xfrm>
                <a:off x="3204044" y="236777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sp>
            <p:nvSpPr>
              <p:cNvPr id="71" name="Oval 56"/>
              <p:cNvSpPr>
                <a:spLocks noChangeArrowheads="1"/>
              </p:cNvSpPr>
              <p:nvPr/>
            </p:nvSpPr>
            <p:spPr bwMode="auto">
              <a:xfrm>
                <a:off x="3826377" y="336455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grpSp>
        <p:nvGrpSpPr>
          <p:cNvPr id="90" name="组 89"/>
          <p:cNvGrpSpPr/>
          <p:nvPr/>
        </p:nvGrpSpPr>
        <p:grpSpPr>
          <a:xfrm>
            <a:off x="5964029" y="2644810"/>
            <a:ext cx="1764200" cy="2901154"/>
            <a:chOff x="5924134" y="1848587"/>
            <a:chExt cx="1764200" cy="2901154"/>
          </a:xfrm>
        </p:grpSpPr>
        <p:sp>
          <p:nvSpPr>
            <p:cNvPr id="72" name="Text Box 57"/>
            <p:cNvSpPr txBox="1">
              <a:spLocks noChangeArrowheads="1"/>
            </p:cNvSpPr>
            <p:nvPr/>
          </p:nvSpPr>
          <p:spPr bwMode="auto">
            <a:xfrm>
              <a:off x="6769171" y="4225866"/>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3</a:t>
              </a:r>
              <a:r>
                <a:rPr lang="zh-CN" altLang="en-US" sz="2800" dirty="0" smtClean="0"/>
                <a:t>）</a:t>
              </a:r>
              <a:endParaRPr lang="en-US" altLang="zh-CN" sz="2800" dirty="0"/>
            </a:p>
          </p:txBody>
        </p:sp>
        <p:grpSp>
          <p:nvGrpSpPr>
            <p:cNvPr id="79" name="组 78"/>
            <p:cNvGrpSpPr/>
            <p:nvPr/>
          </p:nvGrpSpPr>
          <p:grpSpPr>
            <a:xfrm>
              <a:off x="5924134" y="1848587"/>
              <a:ext cx="1421596" cy="2762736"/>
              <a:chOff x="5924134" y="2367777"/>
              <a:chExt cx="1421596" cy="2762736"/>
            </a:xfrm>
          </p:grpSpPr>
          <p:grpSp>
            <p:nvGrpSpPr>
              <p:cNvPr id="73" name="组 72"/>
              <p:cNvGrpSpPr/>
              <p:nvPr/>
            </p:nvGrpSpPr>
            <p:grpSpPr>
              <a:xfrm>
                <a:off x="5924134" y="2367777"/>
                <a:ext cx="1421596" cy="1779138"/>
                <a:chOff x="3204044" y="2367777"/>
                <a:chExt cx="1421596" cy="1779138"/>
              </a:xfrm>
            </p:grpSpPr>
            <p:sp>
              <p:nvSpPr>
                <p:cNvPr id="74" name="Line 51"/>
                <p:cNvSpPr>
                  <a:spLocks noChangeShapeType="1"/>
                </p:cNvSpPr>
                <p:nvPr/>
              </p:nvSpPr>
              <p:spPr bwMode="auto">
                <a:xfrm>
                  <a:off x="3603674" y="2854097"/>
                  <a:ext cx="445407" cy="76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 name="Oval 56"/>
                <p:cNvSpPr>
                  <a:spLocks noChangeArrowheads="1"/>
                </p:cNvSpPr>
                <p:nvPr/>
              </p:nvSpPr>
              <p:spPr bwMode="auto">
                <a:xfrm>
                  <a:off x="3204044" y="236777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sp>
              <p:nvSpPr>
                <p:cNvPr id="76" name="Oval 56"/>
                <p:cNvSpPr>
                  <a:spLocks noChangeArrowheads="1"/>
                </p:cNvSpPr>
                <p:nvPr/>
              </p:nvSpPr>
              <p:spPr bwMode="auto">
                <a:xfrm>
                  <a:off x="3826377" y="336455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77" name="Line 51"/>
              <p:cNvSpPr>
                <a:spLocks noChangeShapeType="1"/>
              </p:cNvSpPr>
              <p:nvPr/>
            </p:nvSpPr>
            <p:spPr bwMode="auto">
              <a:xfrm flipH="1">
                <a:off x="6463155" y="4072225"/>
                <a:ext cx="274415" cy="585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8" name="Oval 56"/>
              <p:cNvSpPr>
                <a:spLocks noChangeArrowheads="1"/>
              </p:cNvSpPr>
              <p:nvPr/>
            </p:nvSpPr>
            <p:spPr bwMode="auto">
              <a:xfrm>
                <a:off x="6087718" y="4351487"/>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grpSp>
        <p:nvGrpSpPr>
          <p:cNvPr id="91" name="组 90"/>
          <p:cNvGrpSpPr/>
          <p:nvPr/>
        </p:nvGrpSpPr>
        <p:grpSpPr>
          <a:xfrm>
            <a:off x="9444268" y="3095708"/>
            <a:ext cx="2316838" cy="2311838"/>
            <a:chOff x="9200963" y="2406851"/>
            <a:chExt cx="2316838" cy="2311838"/>
          </a:xfrm>
        </p:grpSpPr>
        <p:grpSp>
          <p:nvGrpSpPr>
            <p:cNvPr id="80" name="组 79"/>
            <p:cNvGrpSpPr/>
            <p:nvPr/>
          </p:nvGrpSpPr>
          <p:grpSpPr>
            <a:xfrm>
              <a:off x="9200963" y="2406851"/>
              <a:ext cx="2316838" cy="1841749"/>
              <a:chOff x="6142670" y="2907886"/>
              <a:chExt cx="2316838" cy="1841749"/>
            </a:xfrm>
          </p:grpSpPr>
          <p:grpSp>
            <p:nvGrpSpPr>
              <p:cNvPr id="81" name="组 80"/>
              <p:cNvGrpSpPr/>
              <p:nvPr/>
            </p:nvGrpSpPr>
            <p:grpSpPr>
              <a:xfrm>
                <a:off x="6142670" y="2907886"/>
                <a:ext cx="1485713" cy="1841749"/>
                <a:chOff x="3422580" y="2907886"/>
                <a:chExt cx="1485713" cy="1841749"/>
              </a:xfrm>
            </p:grpSpPr>
            <p:sp>
              <p:nvSpPr>
                <p:cNvPr id="84" name="Line 51"/>
                <p:cNvSpPr>
                  <a:spLocks noChangeShapeType="1"/>
                </p:cNvSpPr>
                <p:nvPr/>
              </p:nvSpPr>
              <p:spPr bwMode="auto">
                <a:xfrm flipV="1">
                  <a:off x="3892507" y="3563797"/>
                  <a:ext cx="334054" cy="519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5" name="Oval 56"/>
                <p:cNvSpPr>
                  <a:spLocks noChangeArrowheads="1"/>
                </p:cNvSpPr>
                <p:nvPr/>
              </p:nvSpPr>
              <p:spPr bwMode="auto">
                <a:xfrm>
                  <a:off x="3422580" y="396727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86" name="Oval 56"/>
                <p:cNvSpPr>
                  <a:spLocks noChangeArrowheads="1"/>
                </p:cNvSpPr>
                <p:nvPr/>
              </p:nvSpPr>
              <p:spPr bwMode="auto">
                <a:xfrm>
                  <a:off x="4109030" y="2907886"/>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82" name="Line 51"/>
              <p:cNvSpPr>
                <a:spLocks noChangeShapeType="1"/>
              </p:cNvSpPr>
              <p:nvPr/>
            </p:nvSpPr>
            <p:spPr bwMode="auto">
              <a:xfrm>
                <a:off x="7549245" y="3503781"/>
                <a:ext cx="295661" cy="5790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3" name="Oval 56"/>
              <p:cNvSpPr>
                <a:spLocks noChangeArrowheads="1"/>
              </p:cNvSpPr>
              <p:nvPr/>
            </p:nvSpPr>
            <p:spPr bwMode="auto">
              <a:xfrm>
                <a:off x="7660245" y="3967555"/>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87" name="Text Box 57"/>
            <p:cNvSpPr txBox="1">
              <a:spLocks noChangeArrowheads="1"/>
            </p:cNvSpPr>
            <p:nvPr/>
          </p:nvSpPr>
          <p:spPr bwMode="auto">
            <a:xfrm>
              <a:off x="9846660" y="4194814"/>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4</a:t>
              </a:r>
              <a:r>
                <a:rPr lang="zh-CN" altLang="en-US" sz="2800" dirty="0" smtClean="0"/>
                <a:t>）</a:t>
              </a:r>
              <a:endParaRPr lang="en-US" altLang="zh-CN" sz="2800" dirty="0"/>
            </a:p>
          </p:txBody>
        </p:sp>
      </p:grpSp>
      <p:grpSp>
        <p:nvGrpSpPr>
          <p:cNvPr id="5" name="组 4"/>
          <p:cNvGrpSpPr/>
          <p:nvPr/>
        </p:nvGrpSpPr>
        <p:grpSpPr>
          <a:xfrm>
            <a:off x="5588000" y="2438400"/>
            <a:ext cx="3017696" cy="3022600"/>
            <a:chOff x="5588000" y="2438400"/>
            <a:chExt cx="3017696" cy="3022600"/>
          </a:xfrm>
        </p:grpSpPr>
        <p:sp>
          <p:nvSpPr>
            <p:cNvPr id="2" name="任意形状 1"/>
            <p:cNvSpPr/>
            <p:nvPr/>
          </p:nvSpPr>
          <p:spPr bwMode="auto">
            <a:xfrm>
              <a:off x="5588000" y="2438400"/>
              <a:ext cx="2019334" cy="3022600"/>
            </a:xfrm>
            <a:custGeom>
              <a:avLst/>
              <a:gdLst>
                <a:gd name="connsiteX0" fmla="*/ 812800 w 2019334"/>
                <a:gd name="connsiteY0" fmla="*/ 0 h 3022600"/>
                <a:gd name="connsiteX1" fmla="*/ 762000 w 2019334"/>
                <a:gd name="connsiteY1" fmla="*/ 12700 h 3022600"/>
                <a:gd name="connsiteX2" fmla="*/ 635000 w 2019334"/>
                <a:gd name="connsiteY2" fmla="*/ 25400 h 3022600"/>
                <a:gd name="connsiteX3" fmla="*/ 558800 w 2019334"/>
                <a:gd name="connsiteY3" fmla="*/ 50800 h 3022600"/>
                <a:gd name="connsiteX4" fmla="*/ 482600 w 2019334"/>
                <a:gd name="connsiteY4" fmla="*/ 88900 h 3022600"/>
                <a:gd name="connsiteX5" fmla="*/ 393700 w 2019334"/>
                <a:gd name="connsiteY5" fmla="*/ 190500 h 3022600"/>
                <a:gd name="connsiteX6" fmla="*/ 355600 w 2019334"/>
                <a:gd name="connsiteY6" fmla="*/ 266700 h 3022600"/>
                <a:gd name="connsiteX7" fmla="*/ 304800 w 2019334"/>
                <a:gd name="connsiteY7" fmla="*/ 368300 h 3022600"/>
                <a:gd name="connsiteX8" fmla="*/ 279400 w 2019334"/>
                <a:gd name="connsiteY8" fmla="*/ 457200 h 3022600"/>
                <a:gd name="connsiteX9" fmla="*/ 254000 w 2019334"/>
                <a:gd name="connsiteY9" fmla="*/ 533400 h 3022600"/>
                <a:gd name="connsiteX10" fmla="*/ 241300 w 2019334"/>
                <a:gd name="connsiteY10" fmla="*/ 596900 h 3022600"/>
                <a:gd name="connsiteX11" fmla="*/ 228600 w 2019334"/>
                <a:gd name="connsiteY11" fmla="*/ 685800 h 3022600"/>
                <a:gd name="connsiteX12" fmla="*/ 203200 w 2019334"/>
                <a:gd name="connsiteY12" fmla="*/ 762000 h 3022600"/>
                <a:gd name="connsiteX13" fmla="*/ 165100 w 2019334"/>
                <a:gd name="connsiteY13" fmla="*/ 914400 h 3022600"/>
                <a:gd name="connsiteX14" fmla="*/ 152400 w 2019334"/>
                <a:gd name="connsiteY14" fmla="*/ 965200 h 3022600"/>
                <a:gd name="connsiteX15" fmla="*/ 127000 w 2019334"/>
                <a:gd name="connsiteY15" fmla="*/ 1028700 h 3022600"/>
                <a:gd name="connsiteX16" fmla="*/ 101600 w 2019334"/>
                <a:gd name="connsiteY16" fmla="*/ 1155700 h 3022600"/>
                <a:gd name="connsiteX17" fmla="*/ 63500 w 2019334"/>
                <a:gd name="connsiteY17" fmla="*/ 1231900 h 3022600"/>
                <a:gd name="connsiteX18" fmla="*/ 50800 w 2019334"/>
                <a:gd name="connsiteY18" fmla="*/ 1308100 h 3022600"/>
                <a:gd name="connsiteX19" fmla="*/ 38100 w 2019334"/>
                <a:gd name="connsiteY19" fmla="*/ 1358900 h 3022600"/>
                <a:gd name="connsiteX20" fmla="*/ 12700 w 2019334"/>
                <a:gd name="connsiteY20" fmla="*/ 1587500 h 3022600"/>
                <a:gd name="connsiteX21" fmla="*/ 0 w 2019334"/>
                <a:gd name="connsiteY21" fmla="*/ 1651000 h 3022600"/>
                <a:gd name="connsiteX22" fmla="*/ 12700 w 2019334"/>
                <a:gd name="connsiteY22" fmla="*/ 1930400 h 3022600"/>
                <a:gd name="connsiteX23" fmla="*/ 50800 w 2019334"/>
                <a:gd name="connsiteY23" fmla="*/ 2120900 h 3022600"/>
                <a:gd name="connsiteX24" fmla="*/ 63500 w 2019334"/>
                <a:gd name="connsiteY24" fmla="*/ 2209800 h 3022600"/>
                <a:gd name="connsiteX25" fmla="*/ 88900 w 2019334"/>
                <a:gd name="connsiteY25" fmla="*/ 2425700 h 3022600"/>
                <a:gd name="connsiteX26" fmla="*/ 114300 w 2019334"/>
                <a:gd name="connsiteY26" fmla="*/ 2590800 h 3022600"/>
                <a:gd name="connsiteX27" fmla="*/ 139700 w 2019334"/>
                <a:gd name="connsiteY27" fmla="*/ 2692400 h 3022600"/>
                <a:gd name="connsiteX28" fmla="*/ 165100 w 2019334"/>
                <a:gd name="connsiteY28" fmla="*/ 2730500 h 3022600"/>
                <a:gd name="connsiteX29" fmla="*/ 177800 w 2019334"/>
                <a:gd name="connsiteY29" fmla="*/ 2781300 h 3022600"/>
                <a:gd name="connsiteX30" fmla="*/ 254000 w 2019334"/>
                <a:gd name="connsiteY30" fmla="*/ 2857500 h 3022600"/>
                <a:gd name="connsiteX31" fmla="*/ 317500 w 2019334"/>
                <a:gd name="connsiteY31" fmla="*/ 2895600 h 3022600"/>
                <a:gd name="connsiteX32" fmla="*/ 393700 w 2019334"/>
                <a:gd name="connsiteY32" fmla="*/ 2921000 h 3022600"/>
                <a:gd name="connsiteX33" fmla="*/ 431800 w 2019334"/>
                <a:gd name="connsiteY33" fmla="*/ 2946400 h 3022600"/>
                <a:gd name="connsiteX34" fmla="*/ 520700 w 2019334"/>
                <a:gd name="connsiteY34" fmla="*/ 2971800 h 3022600"/>
                <a:gd name="connsiteX35" fmla="*/ 558800 w 2019334"/>
                <a:gd name="connsiteY35" fmla="*/ 2997200 h 3022600"/>
                <a:gd name="connsiteX36" fmla="*/ 698500 w 2019334"/>
                <a:gd name="connsiteY36" fmla="*/ 3022600 h 3022600"/>
                <a:gd name="connsiteX37" fmla="*/ 1003300 w 2019334"/>
                <a:gd name="connsiteY37" fmla="*/ 3009900 h 3022600"/>
                <a:gd name="connsiteX38" fmla="*/ 1155700 w 2019334"/>
                <a:gd name="connsiteY38" fmla="*/ 2933700 h 3022600"/>
                <a:gd name="connsiteX39" fmla="*/ 1231900 w 2019334"/>
                <a:gd name="connsiteY39" fmla="*/ 2895600 h 3022600"/>
                <a:gd name="connsiteX40" fmla="*/ 1308100 w 2019334"/>
                <a:gd name="connsiteY40" fmla="*/ 2857500 h 3022600"/>
                <a:gd name="connsiteX41" fmla="*/ 1384300 w 2019334"/>
                <a:gd name="connsiteY41" fmla="*/ 2806700 h 3022600"/>
                <a:gd name="connsiteX42" fmla="*/ 1485900 w 2019334"/>
                <a:gd name="connsiteY42" fmla="*/ 2692400 h 3022600"/>
                <a:gd name="connsiteX43" fmla="*/ 1524000 w 2019334"/>
                <a:gd name="connsiteY43" fmla="*/ 2654300 h 3022600"/>
                <a:gd name="connsiteX44" fmla="*/ 1574800 w 2019334"/>
                <a:gd name="connsiteY44" fmla="*/ 2578100 h 3022600"/>
                <a:gd name="connsiteX45" fmla="*/ 1600200 w 2019334"/>
                <a:gd name="connsiteY45" fmla="*/ 2540000 h 3022600"/>
                <a:gd name="connsiteX46" fmla="*/ 1676400 w 2019334"/>
                <a:gd name="connsiteY46" fmla="*/ 2451100 h 3022600"/>
                <a:gd name="connsiteX47" fmla="*/ 1714500 w 2019334"/>
                <a:gd name="connsiteY47" fmla="*/ 2374900 h 3022600"/>
                <a:gd name="connsiteX48" fmla="*/ 1752600 w 2019334"/>
                <a:gd name="connsiteY48" fmla="*/ 2349500 h 3022600"/>
                <a:gd name="connsiteX49" fmla="*/ 1816100 w 2019334"/>
                <a:gd name="connsiteY49" fmla="*/ 2260600 h 3022600"/>
                <a:gd name="connsiteX50" fmla="*/ 1854200 w 2019334"/>
                <a:gd name="connsiteY50" fmla="*/ 2222500 h 3022600"/>
                <a:gd name="connsiteX51" fmla="*/ 1943100 w 2019334"/>
                <a:gd name="connsiteY51" fmla="*/ 2108200 h 3022600"/>
                <a:gd name="connsiteX52" fmla="*/ 1981200 w 2019334"/>
                <a:gd name="connsiteY52" fmla="*/ 1993900 h 3022600"/>
                <a:gd name="connsiteX53" fmla="*/ 1993900 w 2019334"/>
                <a:gd name="connsiteY53" fmla="*/ 1955800 h 3022600"/>
                <a:gd name="connsiteX54" fmla="*/ 2006600 w 2019334"/>
                <a:gd name="connsiteY54" fmla="*/ 1917700 h 3022600"/>
                <a:gd name="connsiteX55" fmla="*/ 2019300 w 2019334"/>
                <a:gd name="connsiteY55" fmla="*/ 1828800 h 3022600"/>
                <a:gd name="connsiteX56" fmla="*/ 1993900 w 2019334"/>
                <a:gd name="connsiteY56" fmla="*/ 1358900 h 3022600"/>
                <a:gd name="connsiteX57" fmla="*/ 1981200 w 2019334"/>
                <a:gd name="connsiteY57" fmla="*/ 1244600 h 3022600"/>
                <a:gd name="connsiteX58" fmla="*/ 1943100 w 2019334"/>
                <a:gd name="connsiteY58" fmla="*/ 1155700 h 3022600"/>
                <a:gd name="connsiteX59" fmla="*/ 1917700 w 2019334"/>
                <a:gd name="connsiteY59" fmla="*/ 1054100 h 3022600"/>
                <a:gd name="connsiteX60" fmla="*/ 1892300 w 2019334"/>
                <a:gd name="connsiteY60" fmla="*/ 1003300 h 3022600"/>
                <a:gd name="connsiteX61" fmla="*/ 1879600 w 2019334"/>
                <a:gd name="connsiteY61" fmla="*/ 965200 h 3022600"/>
                <a:gd name="connsiteX62" fmla="*/ 1854200 w 2019334"/>
                <a:gd name="connsiteY62" fmla="*/ 927100 h 3022600"/>
                <a:gd name="connsiteX63" fmla="*/ 1816100 w 2019334"/>
                <a:gd name="connsiteY63" fmla="*/ 838200 h 3022600"/>
                <a:gd name="connsiteX64" fmla="*/ 1790700 w 2019334"/>
                <a:gd name="connsiteY64" fmla="*/ 787400 h 3022600"/>
                <a:gd name="connsiteX65" fmla="*/ 1676400 w 2019334"/>
                <a:gd name="connsiteY65" fmla="*/ 609600 h 3022600"/>
                <a:gd name="connsiteX66" fmla="*/ 1651000 w 2019334"/>
                <a:gd name="connsiteY66" fmla="*/ 571500 h 3022600"/>
                <a:gd name="connsiteX67" fmla="*/ 1600200 w 2019334"/>
                <a:gd name="connsiteY67" fmla="*/ 482600 h 3022600"/>
                <a:gd name="connsiteX68" fmla="*/ 1562100 w 2019334"/>
                <a:gd name="connsiteY68" fmla="*/ 444500 h 3022600"/>
                <a:gd name="connsiteX69" fmla="*/ 1536700 w 2019334"/>
                <a:gd name="connsiteY69" fmla="*/ 406400 h 3022600"/>
                <a:gd name="connsiteX70" fmla="*/ 1498600 w 2019334"/>
                <a:gd name="connsiteY70" fmla="*/ 368300 h 3022600"/>
                <a:gd name="connsiteX71" fmla="*/ 1473200 w 2019334"/>
                <a:gd name="connsiteY71" fmla="*/ 330200 h 3022600"/>
                <a:gd name="connsiteX72" fmla="*/ 1358900 w 2019334"/>
                <a:gd name="connsiteY72" fmla="*/ 241300 h 3022600"/>
                <a:gd name="connsiteX73" fmla="*/ 1244600 w 2019334"/>
                <a:gd name="connsiteY73" fmla="*/ 152400 h 3022600"/>
                <a:gd name="connsiteX74" fmla="*/ 1206500 w 2019334"/>
                <a:gd name="connsiteY74" fmla="*/ 127000 h 3022600"/>
                <a:gd name="connsiteX75" fmla="*/ 1168400 w 2019334"/>
                <a:gd name="connsiteY75" fmla="*/ 101600 h 3022600"/>
                <a:gd name="connsiteX76" fmla="*/ 1130300 w 2019334"/>
                <a:gd name="connsiteY76" fmla="*/ 88900 h 3022600"/>
                <a:gd name="connsiteX77" fmla="*/ 1092200 w 2019334"/>
                <a:gd name="connsiteY77" fmla="*/ 63500 h 3022600"/>
                <a:gd name="connsiteX78" fmla="*/ 1016000 w 2019334"/>
                <a:gd name="connsiteY78" fmla="*/ 38100 h 3022600"/>
                <a:gd name="connsiteX79" fmla="*/ 977900 w 2019334"/>
                <a:gd name="connsiteY79" fmla="*/ 25400 h 3022600"/>
                <a:gd name="connsiteX80" fmla="*/ 939800 w 2019334"/>
                <a:gd name="connsiteY80" fmla="*/ 12700 h 3022600"/>
                <a:gd name="connsiteX81" fmla="*/ 889000 w 2019334"/>
                <a:gd name="connsiteY81" fmla="*/ 0 h 3022600"/>
                <a:gd name="connsiteX82" fmla="*/ 762000 w 2019334"/>
                <a:gd name="connsiteY82" fmla="*/ 12700 h 302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019334" h="3022600">
                  <a:moveTo>
                    <a:pt x="812800" y="0"/>
                  </a:moveTo>
                  <a:cubicBezTo>
                    <a:pt x="795867" y="4233"/>
                    <a:pt x="779279" y="10232"/>
                    <a:pt x="762000" y="12700"/>
                  </a:cubicBezTo>
                  <a:cubicBezTo>
                    <a:pt x="719883" y="18717"/>
                    <a:pt x="676816" y="17560"/>
                    <a:pt x="635000" y="25400"/>
                  </a:cubicBezTo>
                  <a:cubicBezTo>
                    <a:pt x="608685" y="30334"/>
                    <a:pt x="584200" y="42333"/>
                    <a:pt x="558800" y="50800"/>
                  </a:cubicBezTo>
                  <a:cubicBezTo>
                    <a:pt x="506220" y="68327"/>
                    <a:pt x="531839" y="56074"/>
                    <a:pt x="482600" y="88900"/>
                  </a:cubicBezTo>
                  <a:cubicBezTo>
                    <a:pt x="423333" y="177800"/>
                    <a:pt x="457200" y="148167"/>
                    <a:pt x="393700" y="190500"/>
                  </a:cubicBezTo>
                  <a:cubicBezTo>
                    <a:pt x="338036" y="273996"/>
                    <a:pt x="393157" y="184074"/>
                    <a:pt x="355600" y="266700"/>
                  </a:cubicBezTo>
                  <a:cubicBezTo>
                    <a:pt x="339932" y="301170"/>
                    <a:pt x="316774" y="332379"/>
                    <a:pt x="304800" y="368300"/>
                  </a:cubicBezTo>
                  <a:cubicBezTo>
                    <a:pt x="262119" y="496343"/>
                    <a:pt x="327240" y="297732"/>
                    <a:pt x="279400" y="457200"/>
                  </a:cubicBezTo>
                  <a:cubicBezTo>
                    <a:pt x="271707" y="482845"/>
                    <a:pt x="259251" y="507146"/>
                    <a:pt x="254000" y="533400"/>
                  </a:cubicBezTo>
                  <a:cubicBezTo>
                    <a:pt x="249767" y="554567"/>
                    <a:pt x="244849" y="575608"/>
                    <a:pt x="241300" y="596900"/>
                  </a:cubicBezTo>
                  <a:cubicBezTo>
                    <a:pt x="236379" y="626427"/>
                    <a:pt x="235331" y="656632"/>
                    <a:pt x="228600" y="685800"/>
                  </a:cubicBezTo>
                  <a:cubicBezTo>
                    <a:pt x="222580" y="711888"/>
                    <a:pt x="209694" y="736025"/>
                    <a:pt x="203200" y="762000"/>
                  </a:cubicBezTo>
                  <a:lnTo>
                    <a:pt x="165100" y="914400"/>
                  </a:lnTo>
                  <a:cubicBezTo>
                    <a:pt x="160867" y="931333"/>
                    <a:pt x="158882" y="948994"/>
                    <a:pt x="152400" y="965200"/>
                  </a:cubicBezTo>
                  <a:lnTo>
                    <a:pt x="127000" y="1028700"/>
                  </a:lnTo>
                  <a:cubicBezTo>
                    <a:pt x="124135" y="1045890"/>
                    <a:pt x="111934" y="1131588"/>
                    <a:pt x="101600" y="1155700"/>
                  </a:cubicBezTo>
                  <a:cubicBezTo>
                    <a:pt x="69984" y="1229471"/>
                    <a:pt x="79966" y="1157803"/>
                    <a:pt x="63500" y="1231900"/>
                  </a:cubicBezTo>
                  <a:cubicBezTo>
                    <a:pt x="57914" y="1257037"/>
                    <a:pt x="55850" y="1282850"/>
                    <a:pt x="50800" y="1308100"/>
                  </a:cubicBezTo>
                  <a:cubicBezTo>
                    <a:pt x="47377" y="1325216"/>
                    <a:pt x="40969" y="1341683"/>
                    <a:pt x="38100" y="1358900"/>
                  </a:cubicBezTo>
                  <a:cubicBezTo>
                    <a:pt x="22571" y="1452073"/>
                    <a:pt x="25744" y="1489668"/>
                    <a:pt x="12700" y="1587500"/>
                  </a:cubicBezTo>
                  <a:cubicBezTo>
                    <a:pt x="9847" y="1608896"/>
                    <a:pt x="4233" y="1629833"/>
                    <a:pt x="0" y="1651000"/>
                  </a:cubicBezTo>
                  <a:cubicBezTo>
                    <a:pt x="4233" y="1744133"/>
                    <a:pt x="6286" y="1837391"/>
                    <a:pt x="12700" y="1930400"/>
                  </a:cubicBezTo>
                  <a:cubicBezTo>
                    <a:pt x="23902" y="2092834"/>
                    <a:pt x="25644" y="1944807"/>
                    <a:pt x="50800" y="2120900"/>
                  </a:cubicBezTo>
                  <a:cubicBezTo>
                    <a:pt x="55033" y="2150533"/>
                    <a:pt x="59787" y="2180097"/>
                    <a:pt x="63500" y="2209800"/>
                  </a:cubicBezTo>
                  <a:cubicBezTo>
                    <a:pt x="93302" y="2448218"/>
                    <a:pt x="59574" y="2205757"/>
                    <a:pt x="88900" y="2425700"/>
                  </a:cubicBezTo>
                  <a:cubicBezTo>
                    <a:pt x="92718" y="2454337"/>
                    <a:pt x="107452" y="2558842"/>
                    <a:pt x="114300" y="2590800"/>
                  </a:cubicBezTo>
                  <a:cubicBezTo>
                    <a:pt x="121614" y="2624934"/>
                    <a:pt x="120336" y="2663354"/>
                    <a:pt x="139700" y="2692400"/>
                  </a:cubicBezTo>
                  <a:lnTo>
                    <a:pt x="165100" y="2730500"/>
                  </a:lnTo>
                  <a:cubicBezTo>
                    <a:pt x="169333" y="2747433"/>
                    <a:pt x="170924" y="2765257"/>
                    <a:pt x="177800" y="2781300"/>
                  </a:cubicBezTo>
                  <a:cubicBezTo>
                    <a:pt x="194099" y="2819330"/>
                    <a:pt x="219892" y="2834762"/>
                    <a:pt x="254000" y="2857500"/>
                  </a:cubicBezTo>
                  <a:cubicBezTo>
                    <a:pt x="274539" y="2871192"/>
                    <a:pt x="295028" y="2885386"/>
                    <a:pt x="317500" y="2895600"/>
                  </a:cubicBezTo>
                  <a:cubicBezTo>
                    <a:pt x="341874" y="2906679"/>
                    <a:pt x="371423" y="2906148"/>
                    <a:pt x="393700" y="2921000"/>
                  </a:cubicBezTo>
                  <a:cubicBezTo>
                    <a:pt x="406400" y="2929467"/>
                    <a:pt x="417771" y="2940387"/>
                    <a:pt x="431800" y="2946400"/>
                  </a:cubicBezTo>
                  <a:cubicBezTo>
                    <a:pt x="488767" y="2970815"/>
                    <a:pt x="471272" y="2947086"/>
                    <a:pt x="520700" y="2971800"/>
                  </a:cubicBezTo>
                  <a:cubicBezTo>
                    <a:pt x="534352" y="2978626"/>
                    <a:pt x="544771" y="2991187"/>
                    <a:pt x="558800" y="2997200"/>
                  </a:cubicBezTo>
                  <a:cubicBezTo>
                    <a:pt x="588740" y="3010031"/>
                    <a:pt x="677899" y="3019657"/>
                    <a:pt x="698500" y="3022600"/>
                  </a:cubicBezTo>
                  <a:cubicBezTo>
                    <a:pt x="800100" y="3018367"/>
                    <a:pt x="902117" y="3020018"/>
                    <a:pt x="1003300" y="3009900"/>
                  </a:cubicBezTo>
                  <a:cubicBezTo>
                    <a:pt x="1126686" y="2997561"/>
                    <a:pt x="1036442" y="2973453"/>
                    <a:pt x="1155700" y="2933700"/>
                  </a:cubicBezTo>
                  <a:cubicBezTo>
                    <a:pt x="1251465" y="2901778"/>
                    <a:pt x="1133423" y="2944839"/>
                    <a:pt x="1231900" y="2895600"/>
                  </a:cubicBezTo>
                  <a:cubicBezTo>
                    <a:pt x="1289178" y="2866961"/>
                    <a:pt x="1253505" y="2902996"/>
                    <a:pt x="1308100" y="2857500"/>
                  </a:cubicBezTo>
                  <a:cubicBezTo>
                    <a:pt x="1371521" y="2804649"/>
                    <a:pt x="1317343" y="2829019"/>
                    <a:pt x="1384300" y="2806700"/>
                  </a:cubicBezTo>
                  <a:cubicBezTo>
                    <a:pt x="1429625" y="2738712"/>
                    <a:pt x="1398907" y="2779393"/>
                    <a:pt x="1485900" y="2692400"/>
                  </a:cubicBezTo>
                  <a:cubicBezTo>
                    <a:pt x="1498600" y="2679700"/>
                    <a:pt x="1514037" y="2669244"/>
                    <a:pt x="1524000" y="2654300"/>
                  </a:cubicBezTo>
                  <a:lnTo>
                    <a:pt x="1574800" y="2578100"/>
                  </a:lnTo>
                  <a:cubicBezTo>
                    <a:pt x="1583267" y="2565400"/>
                    <a:pt x="1589407" y="2550793"/>
                    <a:pt x="1600200" y="2540000"/>
                  </a:cubicBezTo>
                  <a:cubicBezTo>
                    <a:pt x="1653267" y="2486933"/>
                    <a:pt x="1627524" y="2516268"/>
                    <a:pt x="1676400" y="2451100"/>
                  </a:cubicBezTo>
                  <a:cubicBezTo>
                    <a:pt x="1686729" y="2420112"/>
                    <a:pt x="1689881" y="2399519"/>
                    <a:pt x="1714500" y="2374900"/>
                  </a:cubicBezTo>
                  <a:cubicBezTo>
                    <a:pt x="1725293" y="2364107"/>
                    <a:pt x="1741807" y="2360293"/>
                    <a:pt x="1752600" y="2349500"/>
                  </a:cubicBezTo>
                  <a:cubicBezTo>
                    <a:pt x="1798353" y="2303747"/>
                    <a:pt x="1780044" y="2303867"/>
                    <a:pt x="1816100" y="2260600"/>
                  </a:cubicBezTo>
                  <a:cubicBezTo>
                    <a:pt x="1827598" y="2246802"/>
                    <a:pt x="1843173" y="2236677"/>
                    <a:pt x="1854200" y="2222500"/>
                  </a:cubicBezTo>
                  <a:cubicBezTo>
                    <a:pt x="1960535" y="2085784"/>
                    <a:pt x="1856602" y="2194698"/>
                    <a:pt x="1943100" y="2108200"/>
                  </a:cubicBezTo>
                  <a:lnTo>
                    <a:pt x="1981200" y="1993900"/>
                  </a:lnTo>
                  <a:lnTo>
                    <a:pt x="1993900" y="1955800"/>
                  </a:lnTo>
                  <a:lnTo>
                    <a:pt x="2006600" y="1917700"/>
                  </a:lnTo>
                  <a:cubicBezTo>
                    <a:pt x="2010833" y="1888067"/>
                    <a:pt x="2019300" y="1858734"/>
                    <a:pt x="2019300" y="1828800"/>
                  </a:cubicBezTo>
                  <a:cubicBezTo>
                    <a:pt x="2019300" y="1397264"/>
                    <a:pt x="2021344" y="1578450"/>
                    <a:pt x="1993900" y="1358900"/>
                  </a:cubicBezTo>
                  <a:cubicBezTo>
                    <a:pt x="1989145" y="1320862"/>
                    <a:pt x="1987502" y="1282413"/>
                    <a:pt x="1981200" y="1244600"/>
                  </a:cubicBezTo>
                  <a:cubicBezTo>
                    <a:pt x="1973802" y="1200212"/>
                    <a:pt x="1958522" y="1201966"/>
                    <a:pt x="1943100" y="1155700"/>
                  </a:cubicBezTo>
                  <a:cubicBezTo>
                    <a:pt x="1932061" y="1122582"/>
                    <a:pt x="1933312" y="1085324"/>
                    <a:pt x="1917700" y="1054100"/>
                  </a:cubicBezTo>
                  <a:cubicBezTo>
                    <a:pt x="1909233" y="1037167"/>
                    <a:pt x="1899758" y="1020701"/>
                    <a:pt x="1892300" y="1003300"/>
                  </a:cubicBezTo>
                  <a:cubicBezTo>
                    <a:pt x="1887027" y="990995"/>
                    <a:pt x="1885587" y="977174"/>
                    <a:pt x="1879600" y="965200"/>
                  </a:cubicBezTo>
                  <a:cubicBezTo>
                    <a:pt x="1872774" y="951548"/>
                    <a:pt x="1862667" y="939800"/>
                    <a:pt x="1854200" y="927100"/>
                  </a:cubicBezTo>
                  <a:cubicBezTo>
                    <a:pt x="1833341" y="843662"/>
                    <a:pt x="1855080" y="906415"/>
                    <a:pt x="1816100" y="838200"/>
                  </a:cubicBezTo>
                  <a:cubicBezTo>
                    <a:pt x="1806707" y="821762"/>
                    <a:pt x="1799894" y="803950"/>
                    <a:pt x="1790700" y="787400"/>
                  </a:cubicBezTo>
                  <a:cubicBezTo>
                    <a:pt x="1756440" y="725733"/>
                    <a:pt x="1715478" y="668217"/>
                    <a:pt x="1676400" y="609600"/>
                  </a:cubicBezTo>
                  <a:cubicBezTo>
                    <a:pt x="1667933" y="596900"/>
                    <a:pt x="1657826" y="585152"/>
                    <a:pt x="1651000" y="571500"/>
                  </a:cubicBezTo>
                  <a:cubicBezTo>
                    <a:pt x="1635473" y="540446"/>
                    <a:pt x="1622639" y="509526"/>
                    <a:pt x="1600200" y="482600"/>
                  </a:cubicBezTo>
                  <a:cubicBezTo>
                    <a:pt x="1588702" y="468802"/>
                    <a:pt x="1573598" y="458298"/>
                    <a:pt x="1562100" y="444500"/>
                  </a:cubicBezTo>
                  <a:cubicBezTo>
                    <a:pt x="1552329" y="432774"/>
                    <a:pt x="1546471" y="418126"/>
                    <a:pt x="1536700" y="406400"/>
                  </a:cubicBezTo>
                  <a:cubicBezTo>
                    <a:pt x="1525202" y="392602"/>
                    <a:pt x="1510098" y="382098"/>
                    <a:pt x="1498600" y="368300"/>
                  </a:cubicBezTo>
                  <a:cubicBezTo>
                    <a:pt x="1488829" y="356574"/>
                    <a:pt x="1482971" y="341926"/>
                    <a:pt x="1473200" y="330200"/>
                  </a:cubicBezTo>
                  <a:cubicBezTo>
                    <a:pt x="1383826" y="222951"/>
                    <a:pt x="1500504" y="382904"/>
                    <a:pt x="1358900" y="241300"/>
                  </a:cubicBezTo>
                  <a:cubicBezTo>
                    <a:pt x="1299214" y="181614"/>
                    <a:pt x="1335744" y="213163"/>
                    <a:pt x="1244600" y="152400"/>
                  </a:cubicBezTo>
                  <a:lnTo>
                    <a:pt x="1206500" y="127000"/>
                  </a:lnTo>
                  <a:cubicBezTo>
                    <a:pt x="1193800" y="118533"/>
                    <a:pt x="1182880" y="106427"/>
                    <a:pt x="1168400" y="101600"/>
                  </a:cubicBezTo>
                  <a:cubicBezTo>
                    <a:pt x="1155700" y="97367"/>
                    <a:pt x="1142274" y="94887"/>
                    <a:pt x="1130300" y="88900"/>
                  </a:cubicBezTo>
                  <a:cubicBezTo>
                    <a:pt x="1116648" y="82074"/>
                    <a:pt x="1106148" y="69699"/>
                    <a:pt x="1092200" y="63500"/>
                  </a:cubicBezTo>
                  <a:cubicBezTo>
                    <a:pt x="1067734" y="52626"/>
                    <a:pt x="1041400" y="46567"/>
                    <a:pt x="1016000" y="38100"/>
                  </a:cubicBezTo>
                  <a:lnTo>
                    <a:pt x="977900" y="25400"/>
                  </a:lnTo>
                  <a:cubicBezTo>
                    <a:pt x="965200" y="21167"/>
                    <a:pt x="952787" y="15947"/>
                    <a:pt x="939800" y="12700"/>
                  </a:cubicBezTo>
                  <a:lnTo>
                    <a:pt x="889000" y="0"/>
                  </a:lnTo>
                  <a:cubicBezTo>
                    <a:pt x="787528" y="14496"/>
                    <a:pt x="830034" y="12700"/>
                    <a:pt x="762000" y="12700"/>
                  </a:cubicBezTo>
                </a:path>
              </a:pathLst>
            </a:custGeom>
            <a:noFill/>
            <a:ln w="28575"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3" name="Text Box 57"/>
            <p:cNvSpPr txBox="1">
              <a:spLocks noChangeArrowheads="1"/>
            </p:cNvSpPr>
            <p:nvPr/>
          </p:nvSpPr>
          <p:spPr bwMode="auto">
            <a:xfrm>
              <a:off x="7468937" y="3221331"/>
              <a:ext cx="1136759"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800" dirty="0" smtClean="0">
                  <a:solidFill>
                    <a:srgbClr val="FF0000"/>
                  </a:solidFill>
                </a:rPr>
                <a:t>RL</a:t>
              </a:r>
              <a:r>
                <a:rPr lang="zh-CN" altLang="en-US" sz="2800" dirty="0" smtClean="0">
                  <a:solidFill>
                    <a:srgbClr val="FF0000"/>
                  </a:solidFill>
                </a:rPr>
                <a:t>型</a:t>
              </a:r>
              <a:endParaRPr lang="en-US" altLang="zh-CN" sz="2800" dirty="0">
                <a:solidFill>
                  <a:srgbClr val="FF0000"/>
                </a:solidFill>
              </a:endParaRPr>
            </a:p>
          </p:txBody>
        </p:sp>
      </p:grpSp>
      <p:sp>
        <p:nvSpPr>
          <p:cNvPr id="6" name="右箭头 5"/>
          <p:cNvSpPr/>
          <p:nvPr/>
        </p:nvSpPr>
        <p:spPr bwMode="auto">
          <a:xfrm rot="10800000" flipH="1">
            <a:off x="8158368" y="4135565"/>
            <a:ext cx="966541" cy="405268"/>
          </a:xfrm>
          <a:prstGeom prst="rightArrow">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6" name="Rectangle 54"/>
          <p:cNvSpPr txBox="1">
            <a:spLocks noChangeArrowheads="1"/>
          </p:cNvSpPr>
          <p:nvPr/>
        </p:nvSpPr>
        <p:spPr bwMode="auto">
          <a:xfrm>
            <a:off x="977900" y="1068330"/>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关键字值如下，试构造其对应的平衡二叉树。</a:t>
            </a:r>
            <a:br>
              <a:rPr lang="zh-CN" altLang="en-US" sz="3200" kern="0" dirty="0" smtClean="0">
                <a:solidFill>
                  <a:schemeClr val="tx1"/>
                </a:solidFill>
                <a:latin typeface="SimSun" charset="-122"/>
                <a:ea typeface="SimSun" charset="-122"/>
                <a:cs typeface="SimSun" charset="-122"/>
              </a:rPr>
            </a:br>
            <a:r>
              <a:rPr lang="en-US" altLang="zh-CN" kern="0" dirty="0" smtClean="0">
                <a:solidFill>
                  <a:srgbClr val="FF0000"/>
                </a:solidFill>
              </a:rPr>
              <a:t>10</a:t>
            </a:r>
            <a:r>
              <a:rPr lang="zh-CN" altLang="en-US" kern="0" dirty="0" smtClean="0">
                <a:solidFill>
                  <a:srgbClr val="FF0000"/>
                </a:solidFill>
              </a:rPr>
              <a:t>，</a:t>
            </a:r>
            <a:r>
              <a:rPr lang="en-US" altLang="zh-CN" kern="0" dirty="0" smtClean="0">
                <a:solidFill>
                  <a:srgbClr val="FF0000"/>
                </a:solidFill>
              </a:rPr>
              <a:t>20</a:t>
            </a:r>
            <a:r>
              <a:rPr lang="zh-CN" altLang="en-US" kern="0" dirty="0" smtClean="0">
                <a:solidFill>
                  <a:srgbClr val="FF0000"/>
                </a:solidFill>
              </a:rPr>
              <a:t>，</a:t>
            </a:r>
            <a:r>
              <a:rPr lang="en-US" altLang="zh-CN" kern="0" dirty="0" smtClean="0">
                <a:solidFill>
                  <a:srgbClr val="FF0000"/>
                </a:solidFill>
              </a:rPr>
              <a:t>18</a:t>
            </a:r>
            <a:r>
              <a:rPr lang="zh-CN" altLang="en-US" kern="0" dirty="0" smtClean="0">
                <a:solidFill>
                  <a:srgbClr val="FF0000"/>
                </a:solidFill>
              </a:rPr>
              <a:t>，</a:t>
            </a:r>
            <a:r>
              <a:rPr lang="en-US" altLang="zh-CN" kern="0" dirty="0" smtClean="0">
                <a:solidFill>
                  <a:srgbClr val="FF0000"/>
                </a:solidFill>
              </a:rPr>
              <a:t>24</a:t>
            </a:r>
            <a:r>
              <a:rPr lang="zh-CN" altLang="en-US" kern="0" dirty="0" smtClean="0">
                <a:solidFill>
                  <a:srgbClr val="FF0000"/>
                </a:solidFill>
              </a:rPr>
              <a:t>，</a:t>
            </a:r>
            <a:r>
              <a:rPr lang="en-US" altLang="zh-CN" kern="0" dirty="0" smtClean="0">
                <a:solidFill>
                  <a:srgbClr val="FF0000"/>
                </a:solidFill>
              </a:rPr>
              <a:t>30</a:t>
            </a:r>
            <a:r>
              <a:rPr lang="zh-CN" altLang="en-US" kern="0" dirty="0" smtClean="0">
                <a:solidFill>
                  <a:srgbClr val="FF0000"/>
                </a:solidFill>
              </a:rPr>
              <a:t>，</a:t>
            </a:r>
            <a:r>
              <a:rPr lang="en-US" altLang="zh-CN" kern="0" dirty="0" smtClean="0">
                <a:solidFill>
                  <a:srgbClr val="FF0000"/>
                </a:solidFill>
              </a:rPr>
              <a:t>8</a:t>
            </a:r>
            <a:r>
              <a:rPr lang="zh-CN" altLang="en-US" kern="0" dirty="0" smtClean="0">
                <a:solidFill>
                  <a:srgbClr val="FF0000"/>
                </a:solidFill>
              </a:rPr>
              <a:t>，</a:t>
            </a:r>
            <a:r>
              <a:rPr lang="en-US" altLang="zh-CN" kern="0" dirty="0" smtClean="0">
                <a:solidFill>
                  <a:srgbClr val="FF0000"/>
                </a:solidFill>
              </a:rPr>
              <a:t>6</a:t>
            </a:r>
            <a:r>
              <a:rPr lang="zh-CN" altLang="en-US" kern="0" dirty="0" smtClean="0">
                <a:solidFill>
                  <a:srgbClr val="FF0000"/>
                </a:solidFill>
              </a:rPr>
              <a:t>，</a:t>
            </a:r>
            <a:r>
              <a:rPr lang="en-US" altLang="zh-CN" kern="0" dirty="0" smtClean="0">
                <a:solidFill>
                  <a:srgbClr val="FF0000"/>
                </a:solidFill>
              </a:rPr>
              <a:t>15</a:t>
            </a:r>
            <a:r>
              <a:rPr lang="zh-CN" altLang="en-US" kern="0" dirty="0" smtClean="0">
                <a:solidFill>
                  <a:srgbClr val="FF0000"/>
                </a:solidFill>
              </a:rPr>
              <a:t>，</a:t>
            </a:r>
            <a:r>
              <a:rPr lang="en-US" altLang="zh-CN" kern="0" dirty="0" smtClean="0">
                <a:solidFill>
                  <a:srgbClr val="FF0000"/>
                </a:solidFill>
              </a:rPr>
              <a:t>4, 12,16</a:t>
            </a:r>
            <a:endParaRPr lang="en-US" altLang="zh-CN" kern="0" dirty="0">
              <a:solidFill>
                <a:srgbClr val="FF0000"/>
              </a:solidFill>
            </a:endParaRPr>
          </a:p>
        </p:txBody>
      </p:sp>
    </p:spTree>
    <p:extLst>
      <p:ext uri="{BB962C8B-B14F-4D97-AF65-F5344CB8AC3E}">
        <p14:creationId xmlns:p14="http://schemas.microsoft.com/office/powerpoint/2010/main" val="79841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496293" y="1670051"/>
            <a:ext cx="86977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dirty="0" err="1">
                <a:latin typeface="Times New Roman" charset="0"/>
                <a:ea typeface="Times New Roman" charset="0"/>
                <a:cs typeface="Times New Roman" charset="0"/>
              </a:rPr>
              <a:t>int</a:t>
            </a:r>
            <a:r>
              <a:rPr lang="en-US" altLang="zh-CN" sz="3600" dirty="0">
                <a:latin typeface="Times New Roman" charset="0"/>
                <a:ea typeface="Times New Roman" charset="0"/>
                <a:cs typeface="Times New Roman" charset="0"/>
              </a:rPr>
              <a:t> location( </a:t>
            </a:r>
            <a:r>
              <a:rPr lang="en-US" altLang="zh-CN" sz="3600" dirty="0" err="1">
                <a:latin typeface="Times New Roman" charset="0"/>
                <a:ea typeface="Times New Roman" charset="0"/>
                <a:cs typeface="Times New Roman" charset="0"/>
              </a:rPr>
              <a:t>SqList</a:t>
            </a:r>
            <a:r>
              <a:rPr lang="en-US" altLang="zh-CN" sz="3600" dirty="0">
                <a:latin typeface="Times New Roman" charset="0"/>
                <a:ea typeface="Times New Roman" charset="0"/>
                <a:cs typeface="Times New Roman" charset="0"/>
              </a:rPr>
              <a:t> ST, </a:t>
            </a:r>
            <a:r>
              <a:rPr lang="en-US" altLang="zh-CN" sz="3600" dirty="0" err="1" smtClean="0">
                <a:latin typeface="Times New Roman" charset="0"/>
                <a:ea typeface="Times New Roman" charset="0"/>
                <a:cs typeface="Times New Roman" charset="0"/>
              </a:rPr>
              <a:t>ElemType</a:t>
            </a:r>
            <a:r>
              <a:rPr lang="en-US" altLang="zh-CN" sz="3600" b="1" dirty="0" smtClean="0">
                <a:latin typeface="Times New Roman" charset="0"/>
                <a:ea typeface="Times New Roman" charset="0"/>
                <a:cs typeface="Times New Roman" charset="0"/>
              </a:rPr>
              <a:t> </a:t>
            </a:r>
            <a:r>
              <a:rPr lang="en-US" altLang="zh-CN" sz="3600" dirty="0">
                <a:latin typeface="Times New Roman" charset="0"/>
                <a:ea typeface="Times New Roman" charset="0"/>
                <a:cs typeface="Times New Roman" charset="0"/>
              </a:rPr>
              <a:t>e) </a:t>
            </a:r>
            <a:r>
              <a:rPr lang="en-US" altLang="zh-CN" sz="3600" b="1" dirty="0">
                <a:latin typeface="Times New Roman" charset="0"/>
                <a:ea typeface="Times New Roman" charset="0"/>
                <a:cs typeface="Times New Roman" charset="0"/>
              </a:rPr>
              <a:t>{</a:t>
            </a:r>
            <a:endParaRPr lang="en-US" altLang="zh-CN" sz="3600" dirty="0">
              <a:latin typeface="Times New Roman" charset="0"/>
              <a:ea typeface="Times New Roman" charset="0"/>
              <a:cs typeface="Times New Roman" charset="0"/>
            </a:endParaRPr>
          </a:p>
          <a:p>
            <a:pPr eaLnBrk="1" hangingPunct="1">
              <a:defRPr/>
            </a:pPr>
            <a:r>
              <a:rPr lang="en-US" altLang="zh-CN" sz="3600" dirty="0">
                <a:latin typeface="Times New Roman" charset="0"/>
                <a:ea typeface="Times New Roman" charset="0"/>
                <a:cs typeface="Times New Roman" charset="0"/>
              </a:rPr>
              <a:t>  k = 1;</a:t>
            </a:r>
          </a:p>
          <a:p>
            <a:pPr eaLnBrk="1" hangingPunct="1">
              <a:defRPr/>
            </a:pPr>
            <a:r>
              <a:rPr lang="en-US" altLang="zh-CN" sz="3600" dirty="0">
                <a:latin typeface="Times New Roman" charset="0"/>
                <a:ea typeface="Times New Roman" charset="0"/>
                <a:cs typeface="Times New Roman" charset="0"/>
              </a:rPr>
              <a:t>  </a:t>
            </a:r>
            <a:r>
              <a:rPr lang="en-US" altLang="zh-CN" sz="3600" b="1" dirty="0">
                <a:latin typeface="Times New Roman" charset="0"/>
                <a:ea typeface="Times New Roman" charset="0"/>
                <a:cs typeface="Times New Roman" charset="0"/>
              </a:rPr>
              <a:t>while</a:t>
            </a:r>
            <a:r>
              <a:rPr lang="en-US" altLang="zh-CN" sz="3600" dirty="0">
                <a:latin typeface="Times New Roman" charset="0"/>
                <a:ea typeface="Times New Roman" charset="0"/>
                <a:cs typeface="Times New Roman" charset="0"/>
              </a:rPr>
              <a:t> ( </a:t>
            </a:r>
            <a:r>
              <a:rPr lang="en-US" altLang="zh-CN" sz="3600" b="1" dirty="0">
                <a:solidFill>
                  <a:srgbClr val="FF0000"/>
                </a:solidFill>
                <a:latin typeface="Times New Roman" charset="0"/>
                <a:ea typeface="Times New Roman" charset="0"/>
                <a:cs typeface="Times New Roman" charset="0"/>
              </a:rPr>
              <a:t>k&lt;=</a:t>
            </a:r>
            <a:r>
              <a:rPr lang="en-US" altLang="zh-CN" sz="3600" dirty="0" err="1">
                <a:solidFill>
                  <a:srgbClr val="FF0000"/>
                </a:solidFill>
                <a:latin typeface="Times New Roman" charset="0"/>
                <a:ea typeface="Times New Roman" charset="0"/>
                <a:cs typeface="Times New Roman" charset="0"/>
              </a:rPr>
              <a:t>ST</a:t>
            </a:r>
            <a:r>
              <a:rPr lang="en-US" altLang="zh-CN" sz="3600" b="1" dirty="0" err="1">
                <a:solidFill>
                  <a:srgbClr val="FF0000"/>
                </a:solidFill>
                <a:latin typeface="Times New Roman" charset="0"/>
                <a:ea typeface="Times New Roman" charset="0"/>
                <a:cs typeface="Times New Roman" charset="0"/>
              </a:rPr>
              <a:t>.length</a:t>
            </a:r>
            <a:r>
              <a:rPr lang="en-US" altLang="zh-CN" sz="3600" dirty="0">
                <a:solidFill>
                  <a:srgbClr val="FF0000"/>
                </a:solidFill>
                <a:latin typeface="Times New Roman" charset="0"/>
                <a:ea typeface="Times New Roman" charset="0"/>
                <a:cs typeface="Times New Roman" charset="0"/>
              </a:rPr>
              <a:t> </a:t>
            </a:r>
            <a:r>
              <a:rPr lang="en-US" altLang="zh-CN" sz="3600" b="1" dirty="0">
                <a:solidFill>
                  <a:srgbClr val="FF0000"/>
                </a:solidFill>
                <a:latin typeface="Times New Roman" charset="0"/>
                <a:ea typeface="Times New Roman" charset="0"/>
                <a:cs typeface="Times New Roman" charset="0"/>
              </a:rPr>
              <a:t>&amp;&amp;</a:t>
            </a:r>
            <a:r>
              <a:rPr lang="en-US" altLang="zh-CN" sz="3600" b="1" dirty="0" err="1">
                <a:solidFill>
                  <a:srgbClr val="FF0000"/>
                </a:solidFill>
                <a:latin typeface="Times New Roman" charset="0"/>
                <a:ea typeface="Times New Roman" charset="0"/>
                <a:cs typeface="Times New Roman" charset="0"/>
              </a:rPr>
              <a:t>ST.elem</a:t>
            </a:r>
            <a:r>
              <a:rPr lang="en-US" altLang="zh-CN" sz="3600" b="1" dirty="0">
                <a:solidFill>
                  <a:srgbClr val="FF0000"/>
                </a:solidFill>
                <a:latin typeface="Times New Roman" charset="0"/>
                <a:ea typeface="Times New Roman" charset="0"/>
                <a:cs typeface="Times New Roman" charset="0"/>
              </a:rPr>
              <a:t>[k</a:t>
            </a:r>
            <a:r>
              <a:rPr lang="en-US" altLang="zh-CN" sz="3600" b="1" dirty="0" smtClean="0">
                <a:solidFill>
                  <a:srgbClr val="FF0000"/>
                </a:solidFill>
                <a:latin typeface="Times New Roman" charset="0"/>
                <a:ea typeface="Times New Roman" charset="0"/>
                <a:cs typeface="Times New Roman" charset="0"/>
              </a:rPr>
              <a:t>]!=</a:t>
            </a:r>
            <a:r>
              <a:rPr lang="en-US" altLang="zh-CN" sz="3600" b="1" dirty="0">
                <a:solidFill>
                  <a:srgbClr val="FF0000"/>
                </a:solidFill>
                <a:latin typeface="Times New Roman" charset="0"/>
                <a:ea typeface="Times New Roman" charset="0"/>
                <a:cs typeface="Times New Roman" charset="0"/>
              </a:rPr>
              <a:t>e</a:t>
            </a:r>
            <a:r>
              <a:rPr lang="en-US" altLang="zh-CN" sz="3600" b="1" dirty="0" smtClean="0">
                <a:solidFill>
                  <a:srgbClr val="FF0000"/>
                </a:solidFill>
                <a:latin typeface="Times New Roman" charset="0"/>
                <a:ea typeface="Times New Roman" charset="0"/>
                <a:cs typeface="Times New Roman" charset="0"/>
              </a:rPr>
              <a:t>)</a:t>
            </a:r>
            <a:r>
              <a:rPr lang="en-US" altLang="zh-CN" sz="3600" b="1" dirty="0" smtClean="0">
                <a:latin typeface="Times New Roman" charset="0"/>
                <a:ea typeface="Times New Roman" charset="0"/>
                <a:cs typeface="Times New Roman" charset="0"/>
              </a:rPr>
              <a:t>) </a:t>
            </a:r>
            <a:endParaRPr lang="en-US" altLang="zh-CN" sz="3600" b="1" dirty="0">
              <a:latin typeface="Times New Roman" charset="0"/>
              <a:ea typeface="Times New Roman" charset="0"/>
              <a:cs typeface="Times New Roman" charset="0"/>
            </a:endParaRPr>
          </a:p>
          <a:p>
            <a:pPr eaLnBrk="1" hangingPunct="1">
              <a:defRPr/>
            </a:pPr>
            <a:r>
              <a:rPr lang="en-US" altLang="zh-CN" sz="3600" b="1" dirty="0">
                <a:latin typeface="Times New Roman" charset="0"/>
                <a:ea typeface="Times New Roman" charset="0"/>
                <a:cs typeface="Times New Roman" charset="0"/>
              </a:rPr>
              <a:t>                      </a:t>
            </a:r>
            <a:r>
              <a:rPr lang="en-US" altLang="zh-CN" sz="3600" dirty="0">
                <a:latin typeface="Times New Roman" charset="0"/>
                <a:ea typeface="Times New Roman" charset="0"/>
                <a:cs typeface="Times New Roman" charset="0"/>
              </a:rPr>
              <a:t>k</a:t>
            </a:r>
            <a:r>
              <a:rPr lang="en-US" altLang="zh-CN" sz="3600" b="1" dirty="0">
                <a:latin typeface="Times New Roman" charset="0"/>
                <a:ea typeface="Times New Roman" charset="0"/>
                <a:cs typeface="Times New Roman" charset="0"/>
              </a:rPr>
              <a:t>++</a:t>
            </a:r>
            <a:r>
              <a:rPr lang="en-US" altLang="zh-CN" sz="3600" dirty="0">
                <a:latin typeface="Times New Roman" charset="0"/>
                <a:ea typeface="Times New Roman" charset="0"/>
                <a:cs typeface="Times New Roman" charset="0"/>
              </a:rPr>
              <a:t>; </a:t>
            </a:r>
          </a:p>
          <a:p>
            <a:pPr eaLnBrk="1" hangingPunct="1">
              <a:defRPr/>
            </a:pPr>
            <a:r>
              <a:rPr lang="en-US" altLang="zh-CN" sz="3600" b="1" dirty="0">
                <a:latin typeface="Times New Roman" charset="0"/>
                <a:ea typeface="Times New Roman" charset="0"/>
                <a:cs typeface="Times New Roman" charset="0"/>
              </a:rPr>
              <a:t>  if</a:t>
            </a:r>
            <a:r>
              <a:rPr lang="en-US" altLang="zh-CN" sz="3600" dirty="0">
                <a:latin typeface="Times New Roman" charset="0"/>
                <a:ea typeface="Times New Roman" charset="0"/>
                <a:cs typeface="Times New Roman" charset="0"/>
              </a:rPr>
              <a:t> ( k&lt;= </a:t>
            </a:r>
            <a:r>
              <a:rPr lang="en-US" altLang="zh-CN" sz="3600" dirty="0" err="1">
                <a:latin typeface="Times New Roman" charset="0"/>
                <a:ea typeface="Times New Roman" charset="0"/>
                <a:cs typeface="Times New Roman" charset="0"/>
              </a:rPr>
              <a:t>ST.length</a:t>
            </a:r>
            <a:r>
              <a:rPr lang="en-US" altLang="zh-CN" sz="3600" dirty="0">
                <a:latin typeface="Times New Roman" charset="0"/>
                <a:ea typeface="Times New Roman" charset="0"/>
                <a:cs typeface="Times New Roman" charset="0"/>
              </a:rPr>
              <a:t>)  </a:t>
            </a:r>
            <a:r>
              <a:rPr lang="en-US" altLang="zh-CN" sz="3600" b="1" dirty="0">
                <a:latin typeface="Times New Roman" charset="0"/>
                <a:ea typeface="Times New Roman" charset="0"/>
                <a:cs typeface="Times New Roman" charset="0"/>
              </a:rPr>
              <a:t>return</a:t>
            </a:r>
            <a:r>
              <a:rPr lang="en-US" altLang="zh-CN" sz="3600" dirty="0">
                <a:latin typeface="Times New Roman" charset="0"/>
                <a:ea typeface="Times New Roman" charset="0"/>
                <a:cs typeface="Times New Roman" charset="0"/>
              </a:rPr>
              <a:t> k; </a:t>
            </a:r>
          </a:p>
          <a:p>
            <a:pPr eaLnBrk="1" hangingPunct="1">
              <a:defRPr/>
            </a:pPr>
            <a:r>
              <a:rPr lang="en-US" altLang="zh-CN" sz="3600" dirty="0">
                <a:latin typeface="Times New Roman" charset="0"/>
                <a:ea typeface="Times New Roman" charset="0"/>
                <a:cs typeface="Times New Roman" charset="0"/>
              </a:rPr>
              <a:t>  </a:t>
            </a:r>
            <a:r>
              <a:rPr lang="en-US" altLang="zh-CN" sz="3600" b="1" dirty="0">
                <a:latin typeface="Times New Roman" charset="0"/>
                <a:ea typeface="Times New Roman" charset="0"/>
                <a:cs typeface="Times New Roman" charset="0"/>
              </a:rPr>
              <a:t>else  return</a:t>
            </a:r>
            <a:r>
              <a:rPr lang="en-US" altLang="zh-CN" sz="3600" dirty="0">
                <a:latin typeface="Times New Roman" charset="0"/>
                <a:ea typeface="Times New Roman" charset="0"/>
                <a:cs typeface="Times New Roman" charset="0"/>
              </a:rPr>
              <a:t> 0;</a:t>
            </a:r>
          </a:p>
          <a:p>
            <a:pPr eaLnBrk="1" hangingPunct="1">
              <a:defRPr/>
            </a:pPr>
            <a:r>
              <a:rPr lang="en-US" altLang="zh-CN" sz="3600" b="1" dirty="0">
                <a:latin typeface="Times New Roman" charset="0"/>
                <a:ea typeface="Times New Roman" charset="0"/>
                <a:cs typeface="Times New Roman" charset="0"/>
              </a:rPr>
              <a:t>}</a:t>
            </a:r>
            <a:r>
              <a:rPr lang="en-US" altLang="zh-CN" sz="3600" dirty="0">
                <a:latin typeface="Times New Roman" charset="0"/>
                <a:ea typeface="Times New Roman" charset="0"/>
                <a:cs typeface="Times New Roman" charset="0"/>
              </a:rPr>
              <a:t> //location</a:t>
            </a:r>
          </a:p>
        </p:txBody>
      </p:sp>
      <p:sp>
        <p:nvSpPr>
          <p:cNvPr id="3" name="Rectangle 1031"/>
          <p:cNvSpPr txBox="1">
            <a:spLocks noChangeArrowheads="1"/>
          </p:cNvSpPr>
          <p:nvPr/>
        </p:nvSpPr>
        <p:spPr>
          <a:xfrm>
            <a:off x="1496293" y="450273"/>
            <a:ext cx="825269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.1</a:t>
            </a:r>
            <a:r>
              <a:rPr lang="zh-CN" altLang="en-US" kern="0"/>
              <a:t> 顺序表的查找</a:t>
            </a:r>
          </a:p>
        </p:txBody>
      </p:sp>
    </p:spTree>
    <p:extLst>
      <p:ext uri="{BB962C8B-B14F-4D97-AF65-F5344CB8AC3E}">
        <p14:creationId xmlns:p14="http://schemas.microsoft.com/office/powerpoint/2010/main" val="1654831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strips(downLeft)">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grpSp>
        <p:nvGrpSpPr>
          <p:cNvPr id="91" name="组 90"/>
          <p:cNvGrpSpPr/>
          <p:nvPr/>
        </p:nvGrpSpPr>
        <p:grpSpPr>
          <a:xfrm>
            <a:off x="301504" y="2643142"/>
            <a:ext cx="2316838" cy="3288279"/>
            <a:chOff x="9200963" y="2405183"/>
            <a:chExt cx="2316838" cy="3288279"/>
          </a:xfrm>
        </p:grpSpPr>
        <p:grpSp>
          <p:nvGrpSpPr>
            <p:cNvPr id="80" name="组 79"/>
            <p:cNvGrpSpPr/>
            <p:nvPr/>
          </p:nvGrpSpPr>
          <p:grpSpPr>
            <a:xfrm>
              <a:off x="9200963" y="2405183"/>
              <a:ext cx="2316838" cy="1843417"/>
              <a:chOff x="6142670" y="2906218"/>
              <a:chExt cx="2316838" cy="1843417"/>
            </a:xfrm>
          </p:grpSpPr>
          <p:grpSp>
            <p:nvGrpSpPr>
              <p:cNvPr id="81" name="组 80"/>
              <p:cNvGrpSpPr/>
              <p:nvPr/>
            </p:nvGrpSpPr>
            <p:grpSpPr>
              <a:xfrm>
                <a:off x="6142670" y="2906218"/>
                <a:ext cx="1485713" cy="1843417"/>
                <a:chOff x="3422580" y="2906218"/>
                <a:chExt cx="1485713" cy="1843417"/>
              </a:xfrm>
            </p:grpSpPr>
            <p:sp>
              <p:nvSpPr>
                <p:cNvPr id="84" name="Line 51"/>
                <p:cNvSpPr>
                  <a:spLocks noChangeShapeType="1"/>
                </p:cNvSpPr>
                <p:nvPr/>
              </p:nvSpPr>
              <p:spPr bwMode="auto">
                <a:xfrm flipV="1">
                  <a:off x="3892507" y="3563797"/>
                  <a:ext cx="334054" cy="519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5" name="Oval 56"/>
                <p:cNvSpPr>
                  <a:spLocks noChangeArrowheads="1"/>
                </p:cNvSpPr>
                <p:nvPr/>
              </p:nvSpPr>
              <p:spPr bwMode="auto">
                <a:xfrm>
                  <a:off x="3422580" y="396727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solidFill>
                        <a:srgbClr val="FF0000"/>
                      </a:solidFill>
                    </a:rPr>
                    <a:t>0</a:t>
                  </a:r>
                  <a:endParaRPr lang="en-US" altLang="zh-CN" sz="2000" b="0" dirty="0" smtClean="0">
                    <a:solidFill>
                      <a:srgbClr val="FF0000"/>
                    </a:solidFill>
                  </a:endParaRPr>
                </a:p>
              </p:txBody>
            </p:sp>
            <p:sp>
              <p:nvSpPr>
                <p:cNvPr id="86"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82" name="Line 51"/>
              <p:cNvSpPr>
                <a:spLocks noChangeShapeType="1"/>
              </p:cNvSpPr>
              <p:nvPr/>
            </p:nvSpPr>
            <p:spPr bwMode="auto">
              <a:xfrm>
                <a:off x="7549245" y="3503781"/>
                <a:ext cx="295661" cy="5790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3" name="Oval 56"/>
              <p:cNvSpPr>
                <a:spLocks noChangeArrowheads="1"/>
              </p:cNvSpPr>
              <p:nvPr/>
            </p:nvSpPr>
            <p:spPr bwMode="auto">
              <a:xfrm>
                <a:off x="7660245" y="39658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87" name="Text Box 57"/>
            <p:cNvSpPr txBox="1">
              <a:spLocks noChangeArrowheads="1"/>
            </p:cNvSpPr>
            <p:nvPr/>
          </p:nvSpPr>
          <p:spPr bwMode="auto">
            <a:xfrm>
              <a:off x="9803794" y="5169587"/>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5</a:t>
              </a:r>
              <a:r>
                <a:rPr lang="zh-CN" altLang="en-US" sz="2800" dirty="0" smtClean="0"/>
                <a:t>）</a:t>
              </a:r>
              <a:endParaRPr lang="en-US" altLang="zh-CN" sz="2800" dirty="0"/>
            </a:p>
          </p:txBody>
        </p:sp>
      </p:grpSp>
      <p:grpSp>
        <p:nvGrpSpPr>
          <p:cNvPr id="5" name="组 4"/>
          <p:cNvGrpSpPr/>
          <p:nvPr/>
        </p:nvGrpSpPr>
        <p:grpSpPr>
          <a:xfrm>
            <a:off x="4587489" y="3142832"/>
            <a:ext cx="3050964" cy="3508473"/>
            <a:chOff x="5588000" y="2438399"/>
            <a:chExt cx="3050964" cy="3508473"/>
          </a:xfrm>
        </p:grpSpPr>
        <p:sp>
          <p:nvSpPr>
            <p:cNvPr id="2" name="任意形状 1"/>
            <p:cNvSpPr/>
            <p:nvPr/>
          </p:nvSpPr>
          <p:spPr bwMode="auto">
            <a:xfrm>
              <a:off x="5588000" y="2438399"/>
              <a:ext cx="3050964" cy="3508473"/>
            </a:xfrm>
            <a:custGeom>
              <a:avLst/>
              <a:gdLst>
                <a:gd name="connsiteX0" fmla="*/ 812800 w 2019334"/>
                <a:gd name="connsiteY0" fmla="*/ 0 h 3022600"/>
                <a:gd name="connsiteX1" fmla="*/ 762000 w 2019334"/>
                <a:gd name="connsiteY1" fmla="*/ 12700 h 3022600"/>
                <a:gd name="connsiteX2" fmla="*/ 635000 w 2019334"/>
                <a:gd name="connsiteY2" fmla="*/ 25400 h 3022600"/>
                <a:gd name="connsiteX3" fmla="*/ 558800 w 2019334"/>
                <a:gd name="connsiteY3" fmla="*/ 50800 h 3022600"/>
                <a:gd name="connsiteX4" fmla="*/ 482600 w 2019334"/>
                <a:gd name="connsiteY4" fmla="*/ 88900 h 3022600"/>
                <a:gd name="connsiteX5" fmla="*/ 393700 w 2019334"/>
                <a:gd name="connsiteY5" fmla="*/ 190500 h 3022600"/>
                <a:gd name="connsiteX6" fmla="*/ 355600 w 2019334"/>
                <a:gd name="connsiteY6" fmla="*/ 266700 h 3022600"/>
                <a:gd name="connsiteX7" fmla="*/ 304800 w 2019334"/>
                <a:gd name="connsiteY7" fmla="*/ 368300 h 3022600"/>
                <a:gd name="connsiteX8" fmla="*/ 279400 w 2019334"/>
                <a:gd name="connsiteY8" fmla="*/ 457200 h 3022600"/>
                <a:gd name="connsiteX9" fmla="*/ 254000 w 2019334"/>
                <a:gd name="connsiteY9" fmla="*/ 533400 h 3022600"/>
                <a:gd name="connsiteX10" fmla="*/ 241300 w 2019334"/>
                <a:gd name="connsiteY10" fmla="*/ 596900 h 3022600"/>
                <a:gd name="connsiteX11" fmla="*/ 228600 w 2019334"/>
                <a:gd name="connsiteY11" fmla="*/ 685800 h 3022600"/>
                <a:gd name="connsiteX12" fmla="*/ 203200 w 2019334"/>
                <a:gd name="connsiteY12" fmla="*/ 762000 h 3022600"/>
                <a:gd name="connsiteX13" fmla="*/ 165100 w 2019334"/>
                <a:gd name="connsiteY13" fmla="*/ 914400 h 3022600"/>
                <a:gd name="connsiteX14" fmla="*/ 152400 w 2019334"/>
                <a:gd name="connsiteY14" fmla="*/ 965200 h 3022600"/>
                <a:gd name="connsiteX15" fmla="*/ 127000 w 2019334"/>
                <a:gd name="connsiteY15" fmla="*/ 1028700 h 3022600"/>
                <a:gd name="connsiteX16" fmla="*/ 101600 w 2019334"/>
                <a:gd name="connsiteY16" fmla="*/ 1155700 h 3022600"/>
                <a:gd name="connsiteX17" fmla="*/ 63500 w 2019334"/>
                <a:gd name="connsiteY17" fmla="*/ 1231900 h 3022600"/>
                <a:gd name="connsiteX18" fmla="*/ 50800 w 2019334"/>
                <a:gd name="connsiteY18" fmla="*/ 1308100 h 3022600"/>
                <a:gd name="connsiteX19" fmla="*/ 38100 w 2019334"/>
                <a:gd name="connsiteY19" fmla="*/ 1358900 h 3022600"/>
                <a:gd name="connsiteX20" fmla="*/ 12700 w 2019334"/>
                <a:gd name="connsiteY20" fmla="*/ 1587500 h 3022600"/>
                <a:gd name="connsiteX21" fmla="*/ 0 w 2019334"/>
                <a:gd name="connsiteY21" fmla="*/ 1651000 h 3022600"/>
                <a:gd name="connsiteX22" fmla="*/ 12700 w 2019334"/>
                <a:gd name="connsiteY22" fmla="*/ 1930400 h 3022600"/>
                <a:gd name="connsiteX23" fmla="*/ 50800 w 2019334"/>
                <a:gd name="connsiteY23" fmla="*/ 2120900 h 3022600"/>
                <a:gd name="connsiteX24" fmla="*/ 63500 w 2019334"/>
                <a:gd name="connsiteY24" fmla="*/ 2209800 h 3022600"/>
                <a:gd name="connsiteX25" fmla="*/ 88900 w 2019334"/>
                <a:gd name="connsiteY25" fmla="*/ 2425700 h 3022600"/>
                <a:gd name="connsiteX26" fmla="*/ 114300 w 2019334"/>
                <a:gd name="connsiteY26" fmla="*/ 2590800 h 3022600"/>
                <a:gd name="connsiteX27" fmla="*/ 139700 w 2019334"/>
                <a:gd name="connsiteY27" fmla="*/ 2692400 h 3022600"/>
                <a:gd name="connsiteX28" fmla="*/ 165100 w 2019334"/>
                <a:gd name="connsiteY28" fmla="*/ 2730500 h 3022600"/>
                <a:gd name="connsiteX29" fmla="*/ 177800 w 2019334"/>
                <a:gd name="connsiteY29" fmla="*/ 2781300 h 3022600"/>
                <a:gd name="connsiteX30" fmla="*/ 254000 w 2019334"/>
                <a:gd name="connsiteY30" fmla="*/ 2857500 h 3022600"/>
                <a:gd name="connsiteX31" fmla="*/ 317500 w 2019334"/>
                <a:gd name="connsiteY31" fmla="*/ 2895600 h 3022600"/>
                <a:gd name="connsiteX32" fmla="*/ 393700 w 2019334"/>
                <a:gd name="connsiteY32" fmla="*/ 2921000 h 3022600"/>
                <a:gd name="connsiteX33" fmla="*/ 431800 w 2019334"/>
                <a:gd name="connsiteY33" fmla="*/ 2946400 h 3022600"/>
                <a:gd name="connsiteX34" fmla="*/ 520700 w 2019334"/>
                <a:gd name="connsiteY34" fmla="*/ 2971800 h 3022600"/>
                <a:gd name="connsiteX35" fmla="*/ 558800 w 2019334"/>
                <a:gd name="connsiteY35" fmla="*/ 2997200 h 3022600"/>
                <a:gd name="connsiteX36" fmla="*/ 698500 w 2019334"/>
                <a:gd name="connsiteY36" fmla="*/ 3022600 h 3022600"/>
                <a:gd name="connsiteX37" fmla="*/ 1003300 w 2019334"/>
                <a:gd name="connsiteY37" fmla="*/ 3009900 h 3022600"/>
                <a:gd name="connsiteX38" fmla="*/ 1155700 w 2019334"/>
                <a:gd name="connsiteY38" fmla="*/ 2933700 h 3022600"/>
                <a:gd name="connsiteX39" fmla="*/ 1231900 w 2019334"/>
                <a:gd name="connsiteY39" fmla="*/ 2895600 h 3022600"/>
                <a:gd name="connsiteX40" fmla="*/ 1308100 w 2019334"/>
                <a:gd name="connsiteY40" fmla="*/ 2857500 h 3022600"/>
                <a:gd name="connsiteX41" fmla="*/ 1384300 w 2019334"/>
                <a:gd name="connsiteY41" fmla="*/ 2806700 h 3022600"/>
                <a:gd name="connsiteX42" fmla="*/ 1485900 w 2019334"/>
                <a:gd name="connsiteY42" fmla="*/ 2692400 h 3022600"/>
                <a:gd name="connsiteX43" fmla="*/ 1524000 w 2019334"/>
                <a:gd name="connsiteY43" fmla="*/ 2654300 h 3022600"/>
                <a:gd name="connsiteX44" fmla="*/ 1574800 w 2019334"/>
                <a:gd name="connsiteY44" fmla="*/ 2578100 h 3022600"/>
                <a:gd name="connsiteX45" fmla="*/ 1600200 w 2019334"/>
                <a:gd name="connsiteY45" fmla="*/ 2540000 h 3022600"/>
                <a:gd name="connsiteX46" fmla="*/ 1676400 w 2019334"/>
                <a:gd name="connsiteY46" fmla="*/ 2451100 h 3022600"/>
                <a:gd name="connsiteX47" fmla="*/ 1714500 w 2019334"/>
                <a:gd name="connsiteY47" fmla="*/ 2374900 h 3022600"/>
                <a:gd name="connsiteX48" fmla="*/ 1752600 w 2019334"/>
                <a:gd name="connsiteY48" fmla="*/ 2349500 h 3022600"/>
                <a:gd name="connsiteX49" fmla="*/ 1816100 w 2019334"/>
                <a:gd name="connsiteY49" fmla="*/ 2260600 h 3022600"/>
                <a:gd name="connsiteX50" fmla="*/ 1854200 w 2019334"/>
                <a:gd name="connsiteY50" fmla="*/ 2222500 h 3022600"/>
                <a:gd name="connsiteX51" fmla="*/ 1943100 w 2019334"/>
                <a:gd name="connsiteY51" fmla="*/ 2108200 h 3022600"/>
                <a:gd name="connsiteX52" fmla="*/ 1981200 w 2019334"/>
                <a:gd name="connsiteY52" fmla="*/ 1993900 h 3022600"/>
                <a:gd name="connsiteX53" fmla="*/ 1993900 w 2019334"/>
                <a:gd name="connsiteY53" fmla="*/ 1955800 h 3022600"/>
                <a:gd name="connsiteX54" fmla="*/ 2006600 w 2019334"/>
                <a:gd name="connsiteY54" fmla="*/ 1917700 h 3022600"/>
                <a:gd name="connsiteX55" fmla="*/ 2019300 w 2019334"/>
                <a:gd name="connsiteY55" fmla="*/ 1828800 h 3022600"/>
                <a:gd name="connsiteX56" fmla="*/ 1993900 w 2019334"/>
                <a:gd name="connsiteY56" fmla="*/ 1358900 h 3022600"/>
                <a:gd name="connsiteX57" fmla="*/ 1981200 w 2019334"/>
                <a:gd name="connsiteY57" fmla="*/ 1244600 h 3022600"/>
                <a:gd name="connsiteX58" fmla="*/ 1943100 w 2019334"/>
                <a:gd name="connsiteY58" fmla="*/ 1155700 h 3022600"/>
                <a:gd name="connsiteX59" fmla="*/ 1917700 w 2019334"/>
                <a:gd name="connsiteY59" fmla="*/ 1054100 h 3022600"/>
                <a:gd name="connsiteX60" fmla="*/ 1892300 w 2019334"/>
                <a:gd name="connsiteY60" fmla="*/ 1003300 h 3022600"/>
                <a:gd name="connsiteX61" fmla="*/ 1879600 w 2019334"/>
                <a:gd name="connsiteY61" fmla="*/ 965200 h 3022600"/>
                <a:gd name="connsiteX62" fmla="*/ 1854200 w 2019334"/>
                <a:gd name="connsiteY62" fmla="*/ 927100 h 3022600"/>
                <a:gd name="connsiteX63" fmla="*/ 1816100 w 2019334"/>
                <a:gd name="connsiteY63" fmla="*/ 838200 h 3022600"/>
                <a:gd name="connsiteX64" fmla="*/ 1790700 w 2019334"/>
                <a:gd name="connsiteY64" fmla="*/ 787400 h 3022600"/>
                <a:gd name="connsiteX65" fmla="*/ 1676400 w 2019334"/>
                <a:gd name="connsiteY65" fmla="*/ 609600 h 3022600"/>
                <a:gd name="connsiteX66" fmla="*/ 1651000 w 2019334"/>
                <a:gd name="connsiteY66" fmla="*/ 571500 h 3022600"/>
                <a:gd name="connsiteX67" fmla="*/ 1600200 w 2019334"/>
                <a:gd name="connsiteY67" fmla="*/ 482600 h 3022600"/>
                <a:gd name="connsiteX68" fmla="*/ 1562100 w 2019334"/>
                <a:gd name="connsiteY68" fmla="*/ 444500 h 3022600"/>
                <a:gd name="connsiteX69" fmla="*/ 1536700 w 2019334"/>
                <a:gd name="connsiteY69" fmla="*/ 406400 h 3022600"/>
                <a:gd name="connsiteX70" fmla="*/ 1498600 w 2019334"/>
                <a:gd name="connsiteY70" fmla="*/ 368300 h 3022600"/>
                <a:gd name="connsiteX71" fmla="*/ 1473200 w 2019334"/>
                <a:gd name="connsiteY71" fmla="*/ 330200 h 3022600"/>
                <a:gd name="connsiteX72" fmla="*/ 1358900 w 2019334"/>
                <a:gd name="connsiteY72" fmla="*/ 241300 h 3022600"/>
                <a:gd name="connsiteX73" fmla="*/ 1244600 w 2019334"/>
                <a:gd name="connsiteY73" fmla="*/ 152400 h 3022600"/>
                <a:gd name="connsiteX74" fmla="*/ 1206500 w 2019334"/>
                <a:gd name="connsiteY74" fmla="*/ 127000 h 3022600"/>
                <a:gd name="connsiteX75" fmla="*/ 1168400 w 2019334"/>
                <a:gd name="connsiteY75" fmla="*/ 101600 h 3022600"/>
                <a:gd name="connsiteX76" fmla="*/ 1130300 w 2019334"/>
                <a:gd name="connsiteY76" fmla="*/ 88900 h 3022600"/>
                <a:gd name="connsiteX77" fmla="*/ 1092200 w 2019334"/>
                <a:gd name="connsiteY77" fmla="*/ 63500 h 3022600"/>
                <a:gd name="connsiteX78" fmla="*/ 1016000 w 2019334"/>
                <a:gd name="connsiteY78" fmla="*/ 38100 h 3022600"/>
                <a:gd name="connsiteX79" fmla="*/ 977900 w 2019334"/>
                <a:gd name="connsiteY79" fmla="*/ 25400 h 3022600"/>
                <a:gd name="connsiteX80" fmla="*/ 939800 w 2019334"/>
                <a:gd name="connsiteY80" fmla="*/ 12700 h 3022600"/>
                <a:gd name="connsiteX81" fmla="*/ 889000 w 2019334"/>
                <a:gd name="connsiteY81" fmla="*/ 0 h 3022600"/>
                <a:gd name="connsiteX82" fmla="*/ 762000 w 2019334"/>
                <a:gd name="connsiteY82" fmla="*/ 12700 h 302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019334" h="3022600">
                  <a:moveTo>
                    <a:pt x="812800" y="0"/>
                  </a:moveTo>
                  <a:cubicBezTo>
                    <a:pt x="795867" y="4233"/>
                    <a:pt x="779279" y="10232"/>
                    <a:pt x="762000" y="12700"/>
                  </a:cubicBezTo>
                  <a:cubicBezTo>
                    <a:pt x="719883" y="18717"/>
                    <a:pt x="676816" y="17560"/>
                    <a:pt x="635000" y="25400"/>
                  </a:cubicBezTo>
                  <a:cubicBezTo>
                    <a:pt x="608685" y="30334"/>
                    <a:pt x="584200" y="42333"/>
                    <a:pt x="558800" y="50800"/>
                  </a:cubicBezTo>
                  <a:cubicBezTo>
                    <a:pt x="506220" y="68327"/>
                    <a:pt x="531839" y="56074"/>
                    <a:pt x="482600" y="88900"/>
                  </a:cubicBezTo>
                  <a:cubicBezTo>
                    <a:pt x="423333" y="177800"/>
                    <a:pt x="457200" y="148167"/>
                    <a:pt x="393700" y="190500"/>
                  </a:cubicBezTo>
                  <a:cubicBezTo>
                    <a:pt x="338036" y="273996"/>
                    <a:pt x="393157" y="184074"/>
                    <a:pt x="355600" y="266700"/>
                  </a:cubicBezTo>
                  <a:cubicBezTo>
                    <a:pt x="339932" y="301170"/>
                    <a:pt x="316774" y="332379"/>
                    <a:pt x="304800" y="368300"/>
                  </a:cubicBezTo>
                  <a:cubicBezTo>
                    <a:pt x="262119" y="496343"/>
                    <a:pt x="327240" y="297732"/>
                    <a:pt x="279400" y="457200"/>
                  </a:cubicBezTo>
                  <a:cubicBezTo>
                    <a:pt x="271707" y="482845"/>
                    <a:pt x="259251" y="507146"/>
                    <a:pt x="254000" y="533400"/>
                  </a:cubicBezTo>
                  <a:cubicBezTo>
                    <a:pt x="249767" y="554567"/>
                    <a:pt x="244849" y="575608"/>
                    <a:pt x="241300" y="596900"/>
                  </a:cubicBezTo>
                  <a:cubicBezTo>
                    <a:pt x="236379" y="626427"/>
                    <a:pt x="235331" y="656632"/>
                    <a:pt x="228600" y="685800"/>
                  </a:cubicBezTo>
                  <a:cubicBezTo>
                    <a:pt x="222580" y="711888"/>
                    <a:pt x="209694" y="736025"/>
                    <a:pt x="203200" y="762000"/>
                  </a:cubicBezTo>
                  <a:lnTo>
                    <a:pt x="165100" y="914400"/>
                  </a:lnTo>
                  <a:cubicBezTo>
                    <a:pt x="160867" y="931333"/>
                    <a:pt x="158882" y="948994"/>
                    <a:pt x="152400" y="965200"/>
                  </a:cubicBezTo>
                  <a:lnTo>
                    <a:pt x="127000" y="1028700"/>
                  </a:lnTo>
                  <a:cubicBezTo>
                    <a:pt x="124135" y="1045890"/>
                    <a:pt x="111934" y="1131588"/>
                    <a:pt x="101600" y="1155700"/>
                  </a:cubicBezTo>
                  <a:cubicBezTo>
                    <a:pt x="69984" y="1229471"/>
                    <a:pt x="79966" y="1157803"/>
                    <a:pt x="63500" y="1231900"/>
                  </a:cubicBezTo>
                  <a:cubicBezTo>
                    <a:pt x="57914" y="1257037"/>
                    <a:pt x="55850" y="1282850"/>
                    <a:pt x="50800" y="1308100"/>
                  </a:cubicBezTo>
                  <a:cubicBezTo>
                    <a:pt x="47377" y="1325216"/>
                    <a:pt x="40969" y="1341683"/>
                    <a:pt x="38100" y="1358900"/>
                  </a:cubicBezTo>
                  <a:cubicBezTo>
                    <a:pt x="22571" y="1452073"/>
                    <a:pt x="25744" y="1489668"/>
                    <a:pt x="12700" y="1587500"/>
                  </a:cubicBezTo>
                  <a:cubicBezTo>
                    <a:pt x="9847" y="1608896"/>
                    <a:pt x="4233" y="1629833"/>
                    <a:pt x="0" y="1651000"/>
                  </a:cubicBezTo>
                  <a:cubicBezTo>
                    <a:pt x="4233" y="1744133"/>
                    <a:pt x="6286" y="1837391"/>
                    <a:pt x="12700" y="1930400"/>
                  </a:cubicBezTo>
                  <a:cubicBezTo>
                    <a:pt x="23902" y="2092834"/>
                    <a:pt x="25644" y="1944807"/>
                    <a:pt x="50800" y="2120900"/>
                  </a:cubicBezTo>
                  <a:cubicBezTo>
                    <a:pt x="55033" y="2150533"/>
                    <a:pt x="59787" y="2180097"/>
                    <a:pt x="63500" y="2209800"/>
                  </a:cubicBezTo>
                  <a:cubicBezTo>
                    <a:pt x="93302" y="2448218"/>
                    <a:pt x="59574" y="2205757"/>
                    <a:pt x="88900" y="2425700"/>
                  </a:cubicBezTo>
                  <a:cubicBezTo>
                    <a:pt x="92718" y="2454337"/>
                    <a:pt x="107452" y="2558842"/>
                    <a:pt x="114300" y="2590800"/>
                  </a:cubicBezTo>
                  <a:cubicBezTo>
                    <a:pt x="121614" y="2624934"/>
                    <a:pt x="120336" y="2663354"/>
                    <a:pt x="139700" y="2692400"/>
                  </a:cubicBezTo>
                  <a:lnTo>
                    <a:pt x="165100" y="2730500"/>
                  </a:lnTo>
                  <a:cubicBezTo>
                    <a:pt x="169333" y="2747433"/>
                    <a:pt x="170924" y="2765257"/>
                    <a:pt x="177800" y="2781300"/>
                  </a:cubicBezTo>
                  <a:cubicBezTo>
                    <a:pt x="194099" y="2819330"/>
                    <a:pt x="219892" y="2834762"/>
                    <a:pt x="254000" y="2857500"/>
                  </a:cubicBezTo>
                  <a:cubicBezTo>
                    <a:pt x="274539" y="2871192"/>
                    <a:pt x="295028" y="2885386"/>
                    <a:pt x="317500" y="2895600"/>
                  </a:cubicBezTo>
                  <a:cubicBezTo>
                    <a:pt x="341874" y="2906679"/>
                    <a:pt x="371423" y="2906148"/>
                    <a:pt x="393700" y="2921000"/>
                  </a:cubicBezTo>
                  <a:cubicBezTo>
                    <a:pt x="406400" y="2929467"/>
                    <a:pt x="417771" y="2940387"/>
                    <a:pt x="431800" y="2946400"/>
                  </a:cubicBezTo>
                  <a:cubicBezTo>
                    <a:pt x="488767" y="2970815"/>
                    <a:pt x="471272" y="2947086"/>
                    <a:pt x="520700" y="2971800"/>
                  </a:cubicBezTo>
                  <a:cubicBezTo>
                    <a:pt x="534352" y="2978626"/>
                    <a:pt x="544771" y="2991187"/>
                    <a:pt x="558800" y="2997200"/>
                  </a:cubicBezTo>
                  <a:cubicBezTo>
                    <a:pt x="588740" y="3010031"/>
                    <a:pt x="677899" y="3019657"/>
                    <a:pt x="698500" y="3022600"/>
                  </a:cubicBezTo>
                  <a:cubicBezTo>
                    <a:pt x="800100" y="3018367"/>
                    <a:pt x="902117" y="3020018"/>
                    <a:pt x="1003300" y="3009900"/>
                  </a:cubicBezTo>
                  <a:cubicBezTo>
                    <a:pt x="1126686" y="2997561"/>
                    <a:pt x="1036442" y="2973453"/>
                    <a:pt x="1155700" y="2933700"/>
                  </a:cubicBezTo>
                  <a:cubicBezTo>
                    <a:pt x="1251465" y="2901778"/>
                    <a:pt x="1133423" y="2944839"/>
                    <a:pt x="1231900" y="2895600"/>
                  </a:cubicBezTo>
                  <a:cubicBezTo>
                    <a:pt x="1289178" y="2866961"/>
                    <a:pt x="1253505" y="2902996"/>
                    <a:pt x="1308100" y="2857500"/>
                  </a:cubicBezTo>
                  <a:cubicBezTo>
                    <a:pt x="1371521" y="2804649"/>
                    <a:pt x="1317343" y="2829019"/>
                    <a:pt x="1384300" y="2806700"/>
                  </a:cubicBezTo>
                  <a:cubicBezTo>
                    <a:pt x="1429625" y="2738712"/>
                    <a:pt x="1398907" y="2779393"/>
                    <a:pt x="1485900" y="2692400"/>
                  </a:cubicBezTo>
                  <a:cubicBezTo>
                    <a:pt x="1498600" y="2679700"/>
                    <a:pt x="1514037" y="2669244"/>
                    <a:pt x="1524000" y="2654300"/>
                  </a:cubicBezTo>
                  <a:lnTo>
                    <a:pt x="1574800" y="2578100"/>
                  </a:lnTo>
                  <a:cubicBezTo>
                    <a:pt x="1583267" y="2565400"/>
                    <a:pt x="1589407" y="2550793"/>
                    <a:pt x="1600200" y="2540000"/>
                  </a:cubicBezTo>
                  <a:cubicBezTo>
                    <a:pt x="1653267" y="2486933"/>
                    <a:pt x="1627524" y="2516268"/>
                    <a:pt x="1676400" y="2451100"/>
                  </a:cubicBezTo>
                  <a:cubicBezTo>
                    <a:pt x="1686729" y="2420112"/>
                    <a:pt x="1689881" y="2399519"/>
                    <a:pt x="1714500" y="2374900"/>
                  </a:cubicBezTo>
                  <a:cubicBezTo>
                    <a:pt x="1725293" y="2364107"/>
                    <a:pt x="1741807" y="2360293"/>
                    <a:pt x="1752600" y="2349500"/>
                  </a:cubicBezTo>
                  <a:cubicBezTo>
                    <a:pt x="1798353" y="2303747"/>
                    <a:pt x="1780044" y="2303867"/>
                    <a:pt x="1816100" y="2260600"/>
                  </a:cubicBezTo>
                  <a:cubicBezTo>
                    <a:pt x="1827598" y="2246802"/>
                    <a:pt x="1843173" y="2236677"/>
                    <a:pt x="1854200" y="2222500"/>
                  </a:cubicBezTo>
                  <a:cubicBezTo>
                    <a:pt x="1960535" y="2085784"/>
                    <a:pt x="1856602" y="2194698"/>
                    <a:pt x="1943100" y="2108200"/>
                  </a:cubicBezTo>
                  <a:lnTo>
                    <a:pt x="1981200" y="1993900"/>
                  </a:lnTo>
                  <a:lnTo>
                    <a:pt x="1993900" y="1955800"/>
                  </a:lnTo>
                  <a:lnTo>
                    <a:pt x="2006600" y="1917700"/>
                  </a:lnTo>
                  <a:cubicBezTo>
                    <a:pt x="2010833" y="1888067"/>
                    <a:pt x="2019300" y="1858734"/>
                    <a:pt x="2019300" y="1828800"/>
                  </a:cubicBezTo>
                  <a:cubicBezTo>
                    <a:pt x="2019300" y="1397264"/>
                    <a:pt x="2021344" y="1578450"/>
                    <a:pt x="1993900" y="1358900"/>
                  </a:cubicBezTo>
                  <a:cubicBezTo>
                    <a:pt x="1989145" y="1320862"/>
                    <a:pt x="1987502" y="1282413"/>
                    <a:pt x="1981200" y="1244600"/>
                  </a:cubicBezTo>
                  <a:cubicBezTo>
                    <a:pt x="1973802" y="1200212"/>
                    <a:pt x="1958522" y="1201966"/>
                    <a:pt x="1943100" y="1155700"/>
                  </a:cubicBezTo>
                  <a:cubicBezTo>
                    <a:pt x="1932061" y="1122582"/>
                    <a:pt x="1933312" y="1085324"/>
                    <a:pt x="1917700" y="1054100"/>
                  </a:cubicBezTo>
                  <a:cubicBezTo>
                    <a:pt x="1909233" y="1037167"/>
                    <a:pt x="1899758" y="1020701"/>
                    <a:pt x="1892300" y="1003300"/>
                  </a:cubicBezTo>
                  <a:cubicBezTo>
                    <a:pt x="1887027" y="990995"/>
                    <a:pt x="1885587" y="977174"/>
                    <a:pt x="1879600" y="965200"/>
                  </a:cubicBezTo>
                  <a:cubicBezTo>
                    <a:pt x="1872774" y="951548"/>
                    <a:pt x="1862667" y="939800"/>
                    <a:pt x="1854200" y="927100"/>
                  </a:cubicBezTo>
                  <a:cubicBezTo>
                    <a:pt x="1833341" y="843662"/>
                    <a:pt x="1855080" y="906415"/>
                    <a:pt x="1816100" y="838200"/>
                  </a:cubicBezTo>
                  <a:cubicBezTo>
                    <a:pt x="1806707" y="821762"/>
                    <a:pt x="1799894" y="803950"/>
                    <a:pt x="1790700" y="787400"/>
                  </a:cubicBezTo>
                  <a:cubicBezTo>
                    <a:pt x="1756440" y="725733"/>
                    <a:pt x="1715478" y="668217"/>
                    <a:pt x="1676400" y="609600"/>
                  </a:cubicBezTo>
                  <a:cubicBezTo>
                    <a:pt x="1667933" y="596900"/>
                    <a:pt x="1657826" y="585152"/>
                    <a:pt x="1651000" y="571500"/>
                  </a:cubicBezTo>
                  <a:cubicBezTo>
                    <a:pt x="1635473" y="540446"/>
                    <a:pt x="1622639" y="509526"/>
                    <a:pt x="1600200" y="482600"/>
                  </a:cubicBezTo>
                  <a:cubicBezTo>
                    <a:pt x="1588702" y="468802"/>
                    <a:pt x="1573598" y="458298"/>
                    <a:pt x="1562100" y="444500"/>
                  </a:cubicBezTo>
                  <a:cubicBezTo>
                    <a:pt x="1552329" y="432774"/>
                    <a:pt x="1546471" y="418126"/>
                    <a:pt x="1536700" y="406400"/>
                  </a:cubicBezTo>
                  <a:cubicBezTo>
                    <a:pt x="1525202" y="392602"/>
                    <a:pt x="1510098" y="382098"/>
                    <a:pt x="1498600" y="368300"/>
                  </a:cubicBezTo>
                  <a:cubicBezTo>
                    <a:pt x="1488829" y="356574"/>
                    <a:pt x="1482971" y="341926"/>
                    <a:pt x="1473200" y="330200"/>
                  </a:cubicBezTo>
                  <a:cubicBezTo>
                    <a:pt x="1383826" y="222951"/>
                    <a:pt x="1500504" y="382904"/>
                    <a:pt x="1358900" y="241300"/>
                  </a:cubicBezTo>
                  <a:cubicBezTo>
                    <a:pt x="1299214" y="181614"/>
                    <a:pt x="1335744" y="213163"/>
                    <a:pt x="1244600" y="152400"/>
                  </a:cubicBezTo>
                  <a:lnTo>
                    <a:pt x="1206500" y="127000"/>
                  </a:lnTo>
                  <a:cubicBezTo>
                    <a:pt x="1193800" y="118533"/>
                    <a:pt x="1182880" y="106427"/>
                    <a:pt x="1168400" y="101600"/>
                  </a:cubicBezTo>
                  <a:cubicBezTo>
                    <a:pt x="1155700" y="97367"/>
                    <a:pt x="1142274" y="94887"/>
                    <a:pt x="1130300" y="88900"/>
                  </a:cubicBezTo>
                  <a:cubicBezTo>
                    <a:pt x="1116648" y="82074"/>
                    <a:pt x="1106148" y="69699"/>
                    <a:pt x="1092200" y="63500"/>
                  </a:cubicBezTo>
                  <a:cubicBezTo>
                    <a:pt x="1067734" y="52626"/>
                    <a:pt x="1041400" y="46567"/>
                    <a:pt x="1016000" y="38100"/>
                  </a:cubicBezTo>
                  <a:lnTo>
                    <a:pt x="977900" y="25400"/>
                  </a:lnTo>
                  <a:cubicBezTo>
                    <a:pt x="965200" y="21167"/>
                    <a:pt x="952787" y="15947"/>
                    <a:pt x="939800" y="12700"/>
                  </a:cubicBezTo>
                  <a:lnTo>
                    <a:pt x="889000" y="0"/>
                  </a:lnTo>
                  <a:cubicBezTo>
                    <a:pt x="787528" y="14496"/>
                    <a:pt x="830034" y="12700"/>
                    <a:pt x="762000" y="12700"/>
                  </a:cubicBezTo>
                </a:path>
              </a:pathLst>
            </a:custGeom>
            <a:noFill/>
            <a:ln w="28575"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3" name="Text Box 57"/>
            <p:cNvSpPr txBox="1">
              <a:spLocks noChangeArrowheads="1"/>
            </p:cNvSpPr>
            <p:nvPr/>
          </p:nvSpPr>
          <p:spPr bwMode="auto">
            <a:xfrm>
              <a:off x="7468937" y="3221331"/>
              <a:ext cx="1136759"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800" dirty="0" smtClean="0">
                  <a:solidFill>
                    <a:srgbClr val="FF0000"/>
                  </a:solidFill>
                </a:rPr>
                <a:t>RR</a:t>
              </a:r>
              <a:r>
                <a:rPr lang="zh-CN" altLang="en-US" sz="2800" dirty="0" smtClean="0">
                  <a:solidFill>
                    <a:srgbClr val="FF0000"/>
                  </a:solidFill>
                </a:rPr>
                <a:t>型</a:t>
              </a:r>
              <a:endParaRPr lang="en-US" altLang="zh-CN" sz="2800" dirty="0">
                <a:solidFill>
                  <a:srgbClr val="FF0000"/>
                </a:solidFill>
              </a:endParaRPr>
            </a:p>
          </p:txBody>
        </p:sp>
      </p:grpSp>
      <p:sp>
        <p:nvSpPr>
          <p:cNvPr id="6" name="右箭头 5"/>
          <p:cNvSpPr/>
          <p:nvPr/>
        </p:nvSpPr>
        <p:spPr bwMode="auto">
          <a:xfrm rot="10800000" flipH="1">
            <a:off x="7229936" y="4557882"/>
            <a:ext cx="966541" cy="405268"/>
          </a:xfrm>
          <a:prstGeom prst="rightArrow">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4" name="组 3"/>
          <p:cNvGrpSpPr/>
          <p:nvPr/>
        </p:nvGrpSpPr>
        <p:grpSpPr>
          <a:xfrm>
            <a:off x="2355609" y="4423948"/>
            <a:ext cx="910263" cy="1242800"/>
            <a:chOff x="2355609" y="4423948"/>
            <a:chExt cx="910263" cy="1242800"/>
          </a:xfrm>
        </p:grpSpPr>
        <p:sp>
          <p:nvSpPr>
            <p:cNvPr id="35" name="Line 51"/>
            <p:cNvSpPr>
              <a:spLocks noChangeShapeType="1"/>
            </p:cNvSpPr>
            <p:nvPr/>
          </p:nvSpPr>
          <p:spPr bwMode="auto">
            <a:xfrm>
              <a:off x="2355609" y="4423948"/>
              <a:ext cx="295661" cy="5790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36" name="Oval 56"/>
            <p:cNvSpPr>
              <a:spLocks noChangeArrowheads="1"/>
            </p:cNvSpPr>
            <p:nvPr/>
          </p:nvSpPr>
          <p:spPr bwMode="auto">
            <a:xfrm>
              <a:off x="2466609" y="4887722"/>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7" name="组 6"/>
          <p:cNvGrpSpPr/>
          <p:nvPr/>
        </p:nvGrpSpPr>
        <p:grpSpPr>
          <a:xfrm>
            <a:off x="3713472" y="2523364"/>
            <a:ext cx="3413480" cy="3648650"/>
            <a:chOff x="3713472" y="2523364"/>
            <a:chExt cx="3413480" cy="3648650"/>
          </a:xfrm>
        </p:grpSpPr>
        <p:grpSp>
          <p:nvGrpSpPr>
            <p:cNvPr id="37" name="组 36"/>
            <p:cNvGrpSpPr/>
            <p:nvPr/>
          </p:nvGrpSpPr>
          <p:grpSpPr>
            <a:xfrm>
              <a:off x="3713472" y="2523364"/>
              <a:ext cx="2203564" cy="3586653"/>
              <a:chOff x="9276547" y="2405183"/>
              <a:chExt cx="2203564" cy="3586653"/>
            </a:xfrm>
          </p:grpSpPr>
          <p:grpSp>
            <p:nvGrpSpPr>
              <p:cNvPr id="38" name="组 37"/>
              <p:cNvGrpSpPr/>
              <p:nvPr/>
            </p:nvGrpSpPr>
            <p:grpSpPr>
              <a:xfrm>
                <a:off x="9276547" y="2405183"/>
                <a:ext cx="2203564" cy="1697332"/>
                <a:chOff x="6218254" y="2906218"/>
                <a:chExt cx="2203564" cy="1697332"/>
              </a:xfrm>
            </p:grpSpPr>
            <p:grpSp>
              <p:nvGrpSpPr>
                <p:cNvPr id="40" name="组 39"/>
                <p:cNvGrpSpPr/>
                <p:nvPr/>
              </p:nvGrpSpPr>
              <p:grpSpPr>
                <a:xfrm>
                  <a:off x="6218254" y="2906218"/>
                  <a:ext cx="1410129" cy="1697332"/>
                  <a:chOff x="3498164" y="2906218"/>
                  <a:chExt cx="1410129" cy="1697332"/>
                </a:xfrm>
              </p:grpSpPr>
              <p:sp>
                <p:nvSpPr>
                  <p:cNvPr id="43" name="Line 51"/>
                  <p:cNvSpPr>
                    <a:spLocks noChangeShapeType="1"/>
                  </p:cNvSpPr>
                  <p:nvPr/>
                </p:nvSpPr>
                <p:spPr bwMode="auto">
                  <a:xfrm flipV="1">
                    <a:off x="3971105" y="3563797"/>
                    <a:ext cx="255455" cy="3740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4" name="Oval 56"/>
                  <p:cNvSpPr>
                    <a:spLocks noChangeArrowheads="1"/>
                  </p:cNvSpPr>
                  <p:nvPr/>
                </p:nvSpPr>
                <p:spPr bwMode="auto">
                  <a:xfrm>
                    <a:off x="3498164"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45"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grpSp>
            <p:sp>
              <p:nvSpPr>
                <p:cNvPr id="41" name="Line 51"/>
                <p:cNvSpPr>
                  <a:spLocks noChangeShapeType="1"/>
                </p:cNvSpPr>
                <p:nvPr/>
              </p:nvSpPr>
              <p:spPr bwMode="auto">
                <a:xfrm>
                  <a:off x="7549245" y="3503781"/>
                  <a:ext cx="295541" cy="4341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2" name="Oval 56"/>
                <p:cNvSpPr>
                  <a:spLocks noChangeArrowheads="1"/>
                </p:cNvSpPr>
                <p:nvPr/>
              </p:nvSpPr>
              <p:spPr bwMode="auto">
                <a:xfrm>
                  <a:off x="7622555" y="3811405"/>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grpSp>
          <p:sp>
            <p:nvSpPr>
              <p:cNvPr id="39" name="Text Box 57"/>
              <p:cNvSpPr txBox="1">
                <a:spLocks noChangeArrowheads="1"/>
              </p:cNvSpPr>
              <p:nvPr/>
            </p:nvSpPr>
            <p:spPr bwMode="auto">
              <a:xfrm>
                <a:off x="9965665" y="5467961"/>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6</a:t>
                </a:r>
                <a:r>
                  <a:rPr lang="zh-CN" altLang="en-US" sz="2800" dirty="0" smtClean="0"/>
                  <a:t>）</a:t>
                </a:r>
                <a:endParaRPr lang="en-US" altLang="zh-CN" sz="2800" dirty="0"/>
              </a:p>
            </p:txBody>
          </p:sp>
        </p:grpSp>
        <p:sp>
          <p:nvSpPr>
            <p:cNvPr id="46" name="Line 51"/>
            <p:cNvSpPr>
              <a:spLocks noChangeShapeType="1"/>
            </p:cNvSpPr>
            <p:nvPr/>
          </p:nvSpPr>
          <p:spPr bwMode="auto">
            <a:xfrm>
              <a:off x="5694686" y="4128668"/>
              <a:ext cx="272386" cy="412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7" name="Oval 56"/>
            <p:cNvSpPr>
              <a:spLocks noChangeArrowheads="1"/>
            </p:cNvSpPr>
            <p:nvPr/>
          </p:nvSpPr>
          <p:spPr bwMode="auto">
            <a:xfrm>
              <a:off x="5676805" y="446245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sp>
          <p:nvSpPr>
            <p:cNvPr id="48" name="Line 51"/>
            <p:cNvSpPr>
              <a:spLocks noChangeShapeType="1"/>
            </p:cNvSpPr>
            <p:nvPr/>
          </p:nvSpPr>
          <p:spPr bwMode="auto">
            <a:xfrm>
              <a:off x="6291407" y="5118032"/>
              <a:ext cx="220943" cy="3783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9" name="Oval 56"/>
            <p:cNvSpPr>
              <a:spLocks noChangeArrowheads="1"/>
            </p:cNvSpPr>
            <p:nvPr/>
          </p:nvSpPr>
          <p:spPr bwMode="auto">
            <a:xfrm>
              <a:off x="6327689" y="5392988"/>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53" name="组 52"/>
          <p:cNvGrpSpPr/>
          <p:nvPr/>
        </p:nvGrpSpPr>
        <p:grpSpPr>
          <a:xfrm>
            <a:off x="8168737" y="2363049"/>
            <a:ext cx="2865741" cy="3586653"/>
            <a:chOff x="3713472" y="2523364"/>
            <a:chExt cx="2865741" cy="3586653"/>
          </a:xfrm>
        </p:grpSpPr>
        <p:grpSp>
          <p:nvGrpSpPr>
            <p:cNvPr id="54" name="组 53"/>
            <p:cNvGrpSpPr/>
            <p:nvPr/>
          </p:nvGrpSpPr>
          <p:grpSpPr>
            <a:xfrm>
              <a:off x="3713472" y="2523364"/>
              <a:ext cx="2203564" cy="3586653"/>
              <a:chOff x="9276547" y="2405183"/>
              <a:chExt cx="2203564" cy="3586653"/>
            </a:xfrm>
          </p:grpSpPr>
          <p:grpSp>
            <p:nvGrpSpPr>
              <p:cNvPr id="59" name="组 58"/>
              <p:cNvGrpSpPr/>
              <p:nvPr/>
            </p:nvGrpSpPr>
            <p:grpSpPr>
              <a:xfrm>
                <a:off x="9276547" y="2405183"/>
                <a:ext cx="2203564" cy="1697332"/>
                <a:chOff x="6218254" y="2906218"/>
                <a:chExt cx="2203564" cy="1697332"/>
              </a:xfrm>
            </p:grpSpPr>
            <p:grpSp>
              <p:nvGrpSpPr>
                <p:cNvPr id="61" name="组 60"/>
                <p:cNvGrpSpPr/>
                <p:nvPr/>
              </p:nvGrpSpPr>
              <p:grpSpPr>
                <a:xfrm>
                  <a:off x="6218254" y="2906218"/>
                  <a:ext cx="1410129" cy="1697332"/>
                  <a:chOff x="3498164" y="2906218"/>
                  <a:chExt cx="1410129" cy="1697332"/>
                </a:xfrm>
              </p:grpSpPr>
              <p:sp>
                <p:nvSpPr>
                  <p:cNvPr id="64" name="Line 51"/>
                  <p:cNvSpPr>
                    <a:spLocks noChangeShapeType="1"/>
                  </p:cNvSpPr>
                  <p:nvPr/>
                </p:nvSpPr>
                <p:spPr bwMode="auto">
                  <a:xfrm flipV="1">
                    <a:off x="3971105" y="3563797"/>
                    <a:ext cx="255455" cy="3740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5" name="Oval 56"/>
                  <p:cNvSpPr>
                    <a:spLocks noChangeArrowheads="1"/>
                  </p:cNvSpPr>
                  <p:nvPr/>
                </p:nvSpPr>
                <p:spPr bwMode="auto">
                  <a:xfrm>
                    <a:off x="3498164"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66"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62" name="Line 51"/>
                <p:cNvSpPr>
                  <a:spLocks noChangeShapeType="1"/>
                </p:cNvSpPr>
                <p:nvPr/>
              </p:nvSpPr>
              <p:spPr bwMode="auto">
                <a:xfrm>
                  <a:off x="7549245" y="3503781"/>
                  <a:ext cx="295541" cy="4341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3" name="Oval 56"/>
                <p:cNvSpPr>
                  <a:spLocks noChangeArrowheads="1"/>
                </p:cNvSpPr>
                <p:nvPr/>
              </p:nvSpPr>
              <p:spPr bwMode="auto">
                <a:xfrm>
                  <a:off x="7622555" y="3811405"/>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60" name="Text Box 57"/>
              <p:cNvSpPr txBox="1">
                <a:spLocks noChangeArrowheads="1"/>
              </p:cNvSpPr>
              <p:nvPr/>
            </p:nvSpPr>
            <p:spPr bwMode="auto">
              <a:xfrm>
                <a:off x="9965665" y="5467961"/>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7</a:t>
                </a:r>
                <a:r>
                  <a:rPr lang="zh-CN" altLang="en-US" sz="2800" dirty="0" smtClean="0"/>
                  <a:t>）</a:t>
                </a:r>
                <a:endParaRPr lang="en-US" altLang="zh-CN" sz="2800" dirty="0"/>
              </a:p>
            </p:txBody>
          </p:sp>
        </p:grpSp>
        <p:sp>
          <p:nvSpPr>
            <p:cNvPr id="55" name="Line 51"/>
            <p:cNvSpPr>
              <a:spLocks noChangeShapeType="1"/>
            </p:cNvSpPr>
            <p:nvPr/>
          </p:nvSpPr>
          <p:spPr bwMode="auto">
            <a:xfrm flipH="1">
              <a:off x="5043019" y="4127655"/>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56" name="Oval 56"/>
            <p:cNvSpPr>
              <a:spLocks noChangeArrowheads="1"/>
            </p:cNvSpPr>
            <p:nvPr/>
          </p:nvSpPr>
          <p:spPr bwMode="auto">
            <a:xfrm>
              <a:off x="4680695" y="4493001"/>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57" name="Line 51"/>
            <p:cNvSpPr>
              <a:spLocks noChangeShapeType="1"/>
            </p:cNvSpPr>
            <p:nvPr/>
          </p:nvSpPr>
          <p:spPr bwMode="auto">
            <a:xfrm>
              <a:off x="5779950" y="4114668"/>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58" name="Oval 56"/>
            <p:cNvSpPr>
              <a:spLocks noChangeArrowheads="1"/>
            </p:cNvSpPr>
            <p:nvPr/>
          </p:nvSpPr>
          <p:spPr bwMode="auto">
            <a:xfrm>
              <a:off x="5779950" y="4493001"/>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67" name="Rectangle 54"/>
          <p:cNvSpPr txBox="1">
            <a:spLocks noChangeArrowheads="1"/>
          </p:cNvSpPr>
          <p:nvPr/>
        </p:nvSpPr>
        <p:spPr bwMode="auto">
          <a:xfrm>
            <a:off x="926252" y="1017867"/>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关键字值如下，试构造其对应的平衡二叉树。</a:t>
            </a:r>
            <a:br>
              <a:rPr lang="zh-CN" altLang="en-US" sz="3200" kern="0" dirty="0" smtClean="0">
                <a:solidFill>
                  <a:schemeClr val="tx1"/>
                </a:solidFill>
                <a:latin typeface="SimSun" charset="-122"/>
                <a:ea typeface="SimSun" charset="-122"/>
                <a:cs typeface="SimSun" charset="-122"/>
              </a:rPr>
            </a:br>
            <a:r>
              <a:rPr lang="en-US" altLang="zh-CN" kern="0" dirty="0" smtClean="0">
                <a:solidFill>
                  <a:srgbClr val="FF0000"/>
                </a:solidFill>
              </a:rPr>
              <a:t>10</a:t>
            </a:r>
            <a:r>
              <a:rPr lang="zh-CN" altLang="en-US" kern="0" dirty="0" smtClean="0">
                <a:solidFill>
                  <a:srgbClr val="FF0000"/>
                </a:solidFill>
              </a:rPr>
              <a:t>，</a:t>
            </a:r>
            <a:r>
              <a:rPr lang="en-US" altLang="zh-CN" kern="0" dirty="0" smtClean="0">
                <a:solidFill>
                  <a:srgbClr val="FF0000"/>
                </a:solidFill>
              </a:rPr>
              <a:t>20</a:t>
            </a:r>
            <a:r>
              <a:rPr lang="zh-CN" altLang="en-US" kern="0" dirty="0" smtClean="0">
                <a:solidFill>
                  <a:srgbClr val="FF0000"/>
                </a:solidFill>
              </a:rPr>
              <a:t>，</a:t>
            </a:r>
            <a:r>
              <a:rPr lang="en-US" altLang="zh-CN" kern="0" dirty="0" smtClean="0">
                <a:solidFill>
                  <a:srgbClr val="FF0000"/>
                </a:solidFill>
              </a:rPr>
              <a:t>18</a:t>
            </a:r>
            <a:r>
              <a:rPr lang="zh-CN" altLang="en-US" kern="0" dirty="0" smtClean="0">
                <a:solidFill>
                  <a:srgbClr val="FF0000"/>
                </a:solidFill>
              </a:rPr>
              <a:t>，</a:t>
            </a:r>
            <a:r>
              <a:rPr lang="en-US" altLang="zh-CN" kern="0" dirty="0" smtClean="0">
                <a:solidFill>
                  <a:srgbClr val="FF0000"/>
                </a:solidFill>
              </a:rPr>
              <a:t>24</a:t>
            </a:r>
            <a:r>
              <a:rPr lang="zh-CN" altLang="en-US" kern="0" dirty="0" smtClean="0">
                <a:solidFill>
                  <a:srgbClr val="FF0000"/>
                </a:solidFill>
              </a:rPr>
              <a:t>，</a:t>
            </a:r>
            <a:r>
              <a:rPr lang="en-US" altLang="zh-CN" kern="0" dirty="0" smtClean="0">
                <a:solidFill>
                  <a:srgbClr val="FF0000"/>
                </a:solidFill>
              </a:rPr>
              <a:t>30</a:t>
            </a:r>
            <a:r>
              <a:rPr lang="zh-CN" altLang="en-US" kern="0" dirty="0" smtClean="0">
                <a:solidFill>
                  <a:srgbClr val="FF0000"/>
                </a:solidFill>
              </a:rPr>
              <a:t>，</a:t>
            </a:r>
            <a:r>
              <a:rPr lang="en-US" altLang="zh-CN" kern="0" dirty="0" smtClean="0">
                <a:solidFill>
                  <a:srgbClr val="FF0000"/>
                </a:solidFill>
              </a:rPr>
              <a:t>8</a:t>
            </a:r>
            <a:r>
              <a:rPr lang="zh-CN" altLang="en-US" kern="0" dirty="0" smtClean="0">
                <a:solidFill>
                  <a:srgbClr val="FF0000"/>
                </a:solidFill>
              </a:rPr>
              <a:t>，</a:t>
            </a:r>
            <a:r>
              <a:rPr lang="en-US" altLang="zh-CN" kern="0" dirty="0" smtClean="0">
                <a:solidFill>
                  <a:srgbClr val="FF0000"/>
                </a:solidFill>
              </a:rPr>
              <a:t>6</a:t>
            </a:r>
            <a:r>
              <a:rPr lang="zh-CN" altLang="en-US" kern="0" dirty="0" smtClean="0">
                <a:solidFill>
                  <a:srgbClr val="FF0000"/>
                </a:solidFill>
              </a:rPr>
              <a:t>，</a:t>
            </a:r>
            <a:r>
              <a:rPr lang="en-US" altLang="zh-CN" kern="0" dirty="0" smtClean="0">
                <a:solidFill>
                  <a:srgbClr val="FF0000"/>
                </a:solidFill>
              </a:rPr>
              <a:t>15</a:t>
            </a:r>
            <a:r>
              <a:rPr lang="zh-CN" altLang="en-US" kern="0" dirty="0" smtClean="0">
                <a:solidFill>
                  <a:srgbClr val="FF0000"/>
                </a:solidFill>
              </a:rPr>
              <a:t>，</a:t>
            </a:r>
            <a:r>
              <a:rPr lang="en-US" altLang="zh-CN" kern="0" dirty="0" smtClean="0">
                <a:solidFill>
                  <a:srgbClr val="FF0000"/>
                </a:solidFill>
              </a:rPr>
              <a:t>4, 12,16</a:t>
            </a:r>
            <a:endParaRPr lang="en-US" altLang="zh-CN" kern="0" dirty="0">
              <a:solidFill>
                <a:srgbClr val="FF0000"/>
              </a:solidFill>
            </a:endParaRPr>
          </a:p>
        </p:txBody>
      </p:sp>
    </p:spTree>
    <p:extLst>
      <p:ext uri="{BB962C8B-B14F-4D97-AF65-F5344CB8AC3E}">
        <p14:creationId xmlns:p14="http://schemas.microsoft.com/office/powerpoint/2010/main" val="2081550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grpSp>
        <p:nvGrpSpPr>
          <p:cNvPr id="5" name="组 4"/>
          <p:cNvGrpSpPr/>
          <p:nvPr/>
        </p:nvGrpSpPr>
        <p:grpSpPr>
          <a:xfrm>
            <a:off x="6882116" y="2792186"/>
            <a:ext cx="1905986" cy="3788575"/>
            <a:chOff x="5729445" y="2205653"/>
            <a:chExt cx="1905986" cy="3788575"/>
          </a:xfrm>
        </p:grpSpPr>
        <p:sp>
          <p:nvSpPr>
            <p:cNvPr id="2" name="任意形状 1"/>
            <p:cNvSpPr/>
            <p:nvPr/>
          </p:nvSpPr>
          <p:spPr bwMode="auto">
            <a:xfrm rot="1541934">
              <a:off x="5795609" y="2485755"/>
              <a:ext cx="1839822" cy="3508473"/>
            </a:xfrm>
            <a:custGeom>
              <a:avLst/>
              <a:gdLst>
                <a:gd name="connsiteX0" fmla="*/ 812800 w 2019334"/>
                <a:gd name="connsiteY0" fmla="*/ 0 h 3022600"/>
                <a:gd name="connsiteX1" fmla="*/ 762000 w 2019334"/>
                <a:gd name="connsiteY1" fmla="*/ 12700 h 3022600"/>
                <a:gd name="connsiteX2" fmla="*/ 635000 w 2019334"/>
                <a:gd name="connsiteY2" fmla="*/ 25400 h 3022600"/>
                <a:gd name="connsiteX3" fmla="*/ 558800 w 2019334"/>
                <a:gd name="connsiteY3" fmla="*/ 50800 h 3022600"/>
                <a:gd name="connsiteX4" fmla="*/ 482600 w 2019334"/>
                <a:gd name="connsiteY4" fmla="*/ 88900 h 3022600"/>
                <a:gd name="connsiteX5" fmla="*/ 393700 w 2019334"/>
                <a:gd name="connsiteY5" fmla="*/ 190500 h 3022600"/>
                <a:gd name="connsiteX6" fmla="*/ 355600 w 2019334"/>
                <a:gd name="connsiteY6" fmla="*/ 266700 h 3022600"/>
                <a:gd name="connsiteX7" fmla="*/ 304800 w 2019334"/>
                <a:gd name="connsiteY7" fmla="*/ 368300 h 3022600"/>
                <a:gd name="connsiteX8" fmla="*/ 279400 w 2019334"/>
                <a:gd name="connsiteY8" fmla="*/ 457200 h 3022600"/>
                <a:gd name="connsiteX9" fmla="*/ 254000 w 2019334"/>
                <a:gd name="connsiteY9" fmla="*/ 533400 h 3022600"/>
                <a:gd name="connsiteX10" fmla="*/ 241300 w 2019334"/>
                <a:gd name="connsiteY10" fmla="*/ 596900 h 3022600"/>
                <a:gd name="connsiteX11" fmla="*/ 228600 w 2019334"/>
                <a:gd name="connsiteY11" fmla="*/ 685800 h 3022600"/>
                <a:gd name="connsiteX12" fmla="*/ 203200 w 2019334"/>
                <a:gd name="connsiteY12" fmla="*/ 762000 h 3022600"/>
                <a:gd name="connsiteX13" fmla="*/ 165100 w 2019334"/>
                <a:gd name="connsiteY13" fmla="*/ 914400 h 3022600"/>
                <a:gd name="connsiteX14" fmla="*/ 152400 w 2019334"/>
                <a:gd name="connsiteY14" fmla="*/ 965200 h 3022600"/>
                <a:gd name="connsiteX15" fmla="*/ 127000 w 2019334"/>
                <a:gd name="connsiteY15" fmla="*/ 1028700 h 3022600"/>
                <a:gd name="connsiteX16" fmla="*/ 101600 w 2019334"/>
                <a:gd name="connsiteY16" fmla="*/ 1155700 h 3022600"/>
                <a:gd name="connsiteX17" fmla="*/ 63500 w 2019334"/>
                <a:gd name="connsiteY17" fmla="*/ 1231900 h 3022600"/>
                <a:gd name="connsiteX18" fmla="*/ 50800 w 2019334"/>
                <a:gd name="connsiteY18" fmla="*/ 1308100 h 3022600"/>
                <a:gd name="connsiteX19" fmla="*/ 38100 w 2019334"/>
                <a:gd name="connsiteY19" fmla="*/ 1358900 h 3022600"/>
                <a:gd name="connsiteX20" fmla="*/ 12700 w 2019334"/>
                <a:gd name="connsiteY20" fmla="*/ 1587500 h 3022600"/>
                <a:gd name="connsiteX21" fmla="*/ 0 w 2019334"/>
                <a:gd name="connsiteY21" fmla="*/ 1651000 h 3022600"/>
                <a:gd name="connsiteX22" fmla="*/ 12700 w 2019334"/>
                <a:gd name="connsiteY22" fmla="*/ 1930400 h 3022600"/>
                <a:gd name="connsiteX23" fmla="*/ 50800 w 2019334"/>
                <a:gd name="connsiteY23" fmla="*/ 2120900 h 3022600"/>
                <a:gd name="connsiteX24" fmla="*/ 63500 w 2019334"/>
                <a:gd name="connsiteY24" fmla="*/ 2209800 h 3022600"/>
                <a:gd name="connsiteX25" fmla="*/ 88900 w 2019334"/>
                <a:gd name="connsiteY25" fmla="*/ 2425700 h 3022600"/>
                <a:gd name="connsiteX26" fmla="*/ 114300 w 2019334"/>
                <a:gd name="connsiteY26" fmla="*/ 2590800 h 3022600"/>
                <a:gd name="connsiteX27" fmla="*/ 139700 w 2019334"/>
                <a:gd name="connsiteY27" fmla="*/ 2692400 h 3022600"/>
                <a:gd name="connsiteX28" fmla="*/ 165100 w 2019334"/>
                <a:gd name="connsiteY28" fmla="*/ 2730500 h 3022600"/>
                <a:gd name="connsiteX29" fmla="*/ 177800 w 2019334"/>
                <a:gd name="connsiteY29" fmla="*/ 2781300 h 3022600"/>
                <a:gd name="connsiteX30" fmla="*/ 254000 w 2019334"/>
                <a:gd name="connsiteY30" fmla="*/ 2857500 h 3022600"/>
                <a:gd name="connsiteX31" fmla="*/ 317500 w 2019334"/>
                <a:gd name="connsiteY31" fmla="*/ 2895600 h 3022600"/>
                <a:gd name="connsiteX32" fmla="*/ 393700 w 2019334"/>
                <a:gd name="connsiteY32" fmla="*/ 2921000 h 3022600"/>
                <a:gd name="connsiteX33" fmla="*/ 431800 w 2019334"/>
                <a:gd name="connsiteY33" fmla="*/ 2946400 h 3022600"/>
                <a:gd name="connsiteX34" fmla="*/ 520700 w 2019334"/>
                <a:gd name="connsiteY34" fmla="*/ 2971800 h 3022600"/>
                <a:gd name="connsiteX35" fmla="*/ 558800 w 2019334"/>
                <a:gd name="connsiteY35" fmla="*/ 2997200 h 3022600"/>
                <a:gd name="connsiteX36" fmla="*/ 698500 w 2019334"/>
                <a:gd name="connsiteY36" fmla="*/ 3022600 h 3022600"/>
                <a:gd name="connsiteX37" fmla="*/ 1003300 w 2019334"/>
                <a:gd name="connsiteY37" fmla="*/ 3009900 h 3022600"/>
                <a:gd name="connsiteX38" fmla="*/ 1155700 w 2019334"/>
                <a:gd name="connsiteY38" fmla="*/ 2933700 h 3022600"/>
                <a:gd name="connsiteX39" fmla="*/ 1231900 w 2019334"/>
                <a:gd name="connsiteY39" fmla="*/ 2895600 h 3022600"/>
                <a:gd name="connsiteX40" fmla="*/ 1308100 w 2019334"/>
                <a:gd name="connsiteY40" fmla="*/ 2857500 h 3022600"/>
                <a:gd name="connsiteX41" fmla="*/ 1384300 w 2019334"/>
                <a:gd name="connsiteY41" fmla="*/ 2806700 h 3022600"/>
                <a:gd name="connsiteX42" fmla="*/ 1485900 w 2019334"/>
                <a:gd name="connsiteY42" fmla="*/ 2692400 h 3022600"/>
                <a:gd name="connsiteX43" fmla="*/ 1524000 w 2019334"/>
                <a:gd name="connsiteY43" fmla="*/ 2654300 h 3022600"/>
                <a:gd name="connsiteX44" fmla="*/ 1574800 w 2019334"/>
                <a:gd name="connsiteY44" fmla="*/ 2578100 h 3022600"/>
                <a:gd name="connsiteX45" fmla="*/ 1600200 w 2019334"/>
                <a:gd name="connsiteY45" fmla="*/ 2540000 h 3022600"/>
                <a:gd name="connsiteX46" fmla="*/ 1676400 w 2019334"/>
                <a:gd name="connsiteY46" fmla="*/ 2451100 h 3022600"/>
                <a:gd name="connsiteX47" fmla="*/ 1714500 w 2019334"/>
                <a:gd name="connsiteY47" fmla="*/ 2374900 h 3022600"/>
                <a:gd name="connsiteX48" fmla="*/ 1752600 w 2019334"/>
                <a:gd name="connsiteY48" fmla="*/ 2349500 h 3022600"/>
                <a:gd name="connsiteX49" fmla="*/ 1816100 w 2019334"/>
                <a:gd name="connsiteY49" fmla="*/ 2260600 h 3022600"/>
                <a:gd name="connsiteX50" fmla="*/ 1854200 w 2019334"/>
                <a:gd name="connsiteY50" fmla="*/ 2222500 h 3022600"/>
                <a:gd name="connsiteX51" fmla="*/ 1943100 w 2019334"/>
                <a:gd name="connsiteY51" fmla="*/ 2108200 h 3022600"/>
                <a:gd name="connsiteX52" fmla="*/ 1981200 w 2019334"/>
                <a:gd name="connsiteY52" fmla="*/ 1993900 h 3022600"/>
                <a:gd name="connsiteX53" fmla="*/ 1993900 w 2019334"/>
                <a:gd name="connsiteY53" fmla="*/ 1955800 h 3022600"/>
                <a:gd name="connsiteX54" fmla="*/ 2006600 w 2019334"/>
                <a:gd name="connsiteY54" fmla="*/ 1917700 h 3022600"/>
                <a:gd name="connsiteX55" fmla="*/ 2019300 w 2019334"/>
                <a:gd name="connsiteY55" fmla="*/ 1828800 h 3022600"/>
                <a:gd name="connsiteX56" fmla="*/ 1993900 w 2019334"/>
                <a:gd name="connsiteY56" fmla="*/ 1358900 h 3022600"/>
                <a:gd name="connsiteX57" fmla="*/ 1981200 w 2019334"/>
                <a:gd name="connsiteY57" fmla="*/ 1244600 h 3022600"/>
                <a:gd name="connsiteX58" fmla="*/ 1943100 w 2019334"/>
                <a:gd name="connsiteY58" fmla="*/ 1155700 h 3022600"/>
                <a:gd name="connsiteX59" fmla="*/ 1917700 w 2019334"/>
                <a:gd name="connsiteY59" fmla="*/ 1054100 h 3022600"/>
                <a:gd name="connsiteX60" fmla="*/ 1892300 w 2019334"/>
                <a:gd name="connsiteY60" fmla="*/ 1003300 h 3022600"/>
                <a:gd name="connsiteX61" fmla="*/ 1879600 w 2019334"/>
                <a:gd name="connsiteY61" fmla="*/ 965200 h 3022600"/>
                <a:gd name="connsiteX62" fmla="*/ 1854200 w 2019334"/>
                <a:gd name="connsiteY62" fmla="*/ 927100 h 3022600"/>
                <a:gd name="connsiteX63" fmla="*/ 1816100 w 2019334"/>
                <a:gd name="connsiteY63" fmla="*/ 838200 h 3022600"/>
                <a:gd name="connsiteX64" fmla="*/ 1790700 w 2019334"/>
                <a:gd name="connsiteY64" fmla="*/ 787400 h 3022600"/>
                <a:gd name="connsiteX65" fmla="*/ 1676400 w 2019334"/>
                <a:gd name="connsiteY65" fmla="*/ 609600 h 3022600"/>
                <a:gd name="connsiteX66" fmla="*/ 1651000 w 2019334"/>
                <a:gd name="connsiteY66" fmla="*/ 571500 h 3022600"/>
                <a:gd name="connsiteX67" fmla="*/ 1600200 w 2019334"/>
                <a:gd name="connsiteY67" fmla="*/ 482600 h 3022600"/>
                <a:gd name="connsiteX68" fmla="*/ 1562100 w 2019334"/>
                <a:gd name="connsiteY68" fmla="*/ 444500 h 3022600"/>
                <a:gd name="connsiteX69" fmla="*/ 1536700 w 2019334"/>
                <a:gd name="connsiteY69" fmla="*/ 406400 h 3022600"/>
                <a:gd name="connsiteX70" fmla="*/ 1498600 w 2019334"/>
                <a:gd name="connsiteY70" fmla="*/ 368300 h 3022600"/>
                <a:gd name="connsiteX71" fmla="*/ 1473200 w 2019334"/>
                <a:gd name="connsiteY71" fmla="*/ 330200 h 3022600"/>
                <a:gd name="connsiteX72" fmla="*/ 1358900 w 2019334"/>
                <a:gd name="connsiteY72" fmla="*/ 241300 h 3022600"/>
                <a:gd name="connsiteX73" fmla="*/ 1244600 w 2019334"/>
                <a:gd name="connsiteY73" fmla="*/ 152400 h 3022600"/>
                <a:gd name="connsiteX74" fmla="*/ 1206500 w 2019334"/>
                <a:gd name="connsiteY74" fmla="*/ 127000 h 3022600"/>
                <a:gd name="connsiteX75" fmla="*/ 1168400 w 2019334"/>
                <a:gd name="connsiteY75" fmla="*/ 101600 h 3022600"/>
                <a:gd name="connsiteX76" fmla="*/ 1130300 w 2019334"/>
                <a:gd name="connsiteY76" fmla="*/ 88900 h 3022600"/>
                <a:gd name="connsiteX77" fmla="*/ 1092200 w 2019334"/>
                <a:gd name="connsiteY77" fmla="*/ 63500 h 3022600"/>
                <a:gd name="connsiteX78" fmla="*/ 1016000 w 2019334"/>
                <a:gd name="connsiteY78" fmla="*/ 38100 h 3022600"/>
                <a:gd name="connsiteX79" fmla="*/ 977900 w 2019334"/>
                <a:gd name="connsiteY79" fmla="*/ 25400 h 3022600"/>
                <a:gd name="connsiteX80" fmla="*/ 939800 w 2019334"/>
                <a:gd name="connsiteY80" fmla="*/ 12700 h 3022600"/>
                <a:gd name="connsiteX81" fmla="*/ 889000 w 2019334"/>
                <a:gd name="connsiteY81" fmla="*/ 0 h 3022600"/>
                <a:gd name="connsiteX82" fmla="*/ 762000 w 2019334"/>
                <a:gd name="connsiteY82" fmla="*/ 12700 h 302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019334" h="3022600">
                  <a:moveTo>
                    <a:pt x="812800" y="0"/>
                  </a:moveTo>
                  <a:cubicBezTo>
                    <a:pt x="795867" y="4233"/>
                    <a:pt x="779279" y="10232"/>
                    <a:pt x="762000" y="12700"/>
                  </a:cubicBezTo>
                  <a:cubicBezTo>
                    <a:pt x="719883" y="18717"/>
                    <a:pt x="676816" y="17560"/>
                    <a:pt x="635000" y="25400"/>
                  </a:cubicBezTo>
                  <a:cubicBezTo>
                    <a:pt x="608685" y="30334"/>
                    <a:pt x="584200" y="42333"/>
                    <a:pt x="558800" y="50800"/>
                  </a:cubicBezTo>
                  <a:cubicBezTo>
                    <a:pt x="506220" y="68327"/>
                    <a:pt x="531839" y="56074"/>
                    <a:pt x="482600" y="88900"/>
                  </a:cubicBezTo>
                  <a:cubicBezTo>
                    <a:pt x="423333" y="177800"/>
                    <a:pt x="457200" y="148167"/>
                    <a:pt x="393700" y="190500"/>
                  </a:cubicBezTo>
                  <a:cubicBezTo>
                    <a:pt x="338036" y="273996"/>
                    <a:pt x="393157" y="184074"/>
                    <a:pt x="355600" y="266700"/>
                  </a:cubicBezTo>
                  <a:cubicBezTo>
                    <a:pt x="339932" y="301170"/>
                    <a:pt x="316774" y="332379"/>
                    <a:pt x="304800" y="368300"/>
                  </a:cubicBezTo>
                  <a:cubicBezTo>
                    <a:pt x="262119" y="496343"/>
                    <a:pt x="327240" y="297732"/>
                    <a:pt x="279400" y="457200"/>
                  </a:cubicBezTo>
                  <a:cubicBezTo>
                    <a:pt x="271707" y="482845"/>
                    <a:pt x="259251" y="507146"/>
                    <a:pt x="254000" y="533400"/>
                  </a:cubicBezTo>
                  <a:cubicBezTo>
                    <a:pt x="249767" y="554567"/>
                    <a:pt x="244849" y="575608"/>
                    <a:pt x="241300" y="596900"/>
                  </a:cubicBezTo>
                  <a:cubicBezTo>
                    <a:pt x="236379" y="626427"/>
                    <a:pt x="235331" y="656632"/>
                    <a:pt x="228600" y="685800"/>
                  </a:cubicBezTo>
                  <a:cubicBezTo>
                    <a:pt x="222580" y="711888"/>
                    <a:pt x="209694" y="736025"/>
                    <a:pt x="203200" y="762000"/>
                  </a:cubicBezTo>
                  <a:lnTo>
                    <a:pt x="165100" y="914400"/>
                  </a:lnTo>
                  <a:cubicBezTo>
                    <a:pt x="160867" y="931333"/>
                    <a:pt x="158882" y="948994"/>
                    <a:pt x="152400" y="965200"/>
                  </a:cubicBezTo>
                  <a:lnTo>
                    <a:pt x="127000" y="1028700"/>
                  </a:lnTo>
                  <a:cubicBezTo>
                    <a:pt x="124135" y="1045890"/>
                    <a:pt x="111934" y="1131588"/>
                    <a:pt x="101600" y="1155700"/>
                  </a:cubicBezTo>
                  <a:cubicBezTo>
                    <a:pt x="69984" y="1229471"/>
                    <a:pt x="79966" y="1157803"/>
                    <a:pt x="63500" y="1231900"/>
                  </a:cubicBezTo>
                  <a:cubicBezTo>
                    <a:pt x="57914" y="1257037"/>
                    <a:pt x="55850" y="1282850"/>
                    <a:pt x="50800" y="1308100"/>
                  </a:cubicBezTo>
                  <a:cubicBezTo>
                    <a:pt x="47377" y="1325216"/>
                    <a:pt x="40969" y="1341683"/>
                    <a:pt x="38100" y="1358900"/>
                  </a:cubicBezTo>
                  <a:cubicBezTo>
                    <a:pt x="22571" y="1452073"/>
                    <a:pt x="25744" y="1489668"/>
                    <a:pt x="12700" y="1587500"/>
                  </a:cubicBezTo>
                  <a:cubicBezTo>
                    <a:pt x="9847" y="1608896"/>
                    <a:pt x="4233" y="1629833"/>
                    <a:pt x="0" y="1651000"/>
                  </a:cubicBezTo>
                  <a:cubicBezTo>
                    <a:pt x="4233" y="1744133"/>
                    <a:pt x="6286" y="1837391"/>
                    <a:pt x="12700" y="1930400"/>
                  </a:cubicBezTo>
                  <a:cubicBezTo>
                    <a:pt x="23902" y="2092834"/>
                    <a:pt x="25644" y="1944807"/>
                    <a:pt x="50800" y="2120900"/>
                  </a:cubicBezTo>
                  <a:cubicBezTo>
                    <a:pt x="55033" y="2150533"/>
                    <a:pt x="59787" y="2180097"/>
                    <a:pt x="63500" y="2209800"/>
                  </a:cubicBezTo>
                  <a:cubicBezTo>
                    <a:pt x="93302" y="2448218"/>
                    <a:pt x="59574" y="2205757"/>
                    <a:pt x="88900" y="2425700"/>
                  </a:cubicBezTo>
                  <a:cubicBezTo>
                    <a:pt x="92718" y="2454337"/>
                    <a:pt x="107452" y="2558842"/>
                    <a:pt x="114300" y="2590800"/>
                  </a:cubicBezTo>
                  <a:cubicBezTo>
                    <a:pt x="121614" y="2624934"/>
                    <a:pt x="120336" y="2663354"/>
                    <a:pt x="139700" y="2692400"/>
                  </a:cubicBezTo>
                  <a:lnTo>
                    <a:pt x="165100" y="2730500"/>
                  </a:lnTo>
                  <a:cubicBezTo>
                    <a:pt x="169333" y="2747433"/>
                    <a:pt x="170924" y="2765257"/>
                    <a:pt x="177800" y="2781300"/>
                  </a:cubicBezTo>
                  <a:cubicBezTo>
                    <a:pt x="194099" y="2819330"/>
                    <a:pt x="219892" y="2834762"/>
                    <a:pt x="254000" y="2857500"/>
                  </a:cubicBezTo>
                  <a:cubicBezTo>
                    <a:pt x="274539" y="2871192"/>
                    <a:pt x="295028" y="2885386"/>
                    <a:pt x="317500" y="2895600"/>
                  </a:cubicBezTo>
                  <a:cubicBezTo>
                    <a:pt x="341874" y="2906679"/>
                    <a:pt x="371423" y="2906148"/>
                    <a:pt x="393700" y="2921000"/>
                  </a:cubicBezTo>
                  <a:cubicBezTo>
                    <a:pt x="406400" y="2929467"/>
                    <a:pt x="417771" y="2940387"/>
                    <a:pt x="431800" y="2946400"/>
                  </a:cubicBezTo>
                  <a:cubicBezTo>
                    <a:pt x="488767" y="2970815"/>
                    <a:pt x="471272" y="2947086"/>
                    <a:pt x="520700" y="2971800"/>
                  </a:cubicBezTo>
                  <a:cubicBezTo>
                    <a:pt x="534352" y="2978626"/>
                    <a:pt x="544771" y="2991187"/>
                    <a:pt x="558800" y="2997200"/>
                  </a:cubicBezTo>
                  <a:cubicBezTo>
                    <a:pt x="588740" y="3010031"/>
                    <a:pt x="677899" y="3019657"/>
                    <a:pt x="698500" y="3022600"/>
                  </a:cubicBezTo>
                  <a:cubicBezTo>
                    <a:pt x="800100" y="3018367"/>
                    <a:pt x="902117" y="3020018"/>
                    <a:pt x="1003300" y="3009900"/>
                  </a:cubicBezTo>
                  <a:cubicBezTo>
                    <a:pt x="1126686" y="2997561"/>
                    <a:pt x="1036442" y="2973453"/>
                    <a:pt x="1155700" y="2933700"/>
                  </a:cubicBezTo>
                  <a:cubicBezTo>
                    <a:pt x="1251465" y="2901778"/>
                    <a:pt x="1133423" y="2944839"/>
                    <a:pt x="1231900" y="2895600"/>
                  </a:cubicBezTo>
                  <a:cubicBezTo>
                    <a:pt x="1289178" y="2866961"/>
                    <a:pt x="1253505" y="2902996"/>
                    <a:pt x="1308100" y="2857500"/>
                  </a:cubicBezTo>
                  <a:cubicBezTo>
                    <a:pt x="1371521" y="2804649"/>
                    <a:pt x="1317343" y="2829019"/>
                    <a:pt x="1384300" y="2806700"/>
                  </a:cubicBezTo>
                  <a:cubicBezTo>
                    <a:pt x="1429625" y="2738712"/>
                    <a:pt x="1398907" y="2779393"/>
                    <a:pt x="1485900" y="2692400"/>
                  </a:cubicBezTo>
                  <a:cubicBezTo>
                    <a:pt x="1498600" y="2679700"/>
                    <a:pt x="1514037" y="2669244"/>
                    <a:pt x="1524000" y="2654300"/>
                  </a:cubicBezTo>
                  <a:lnTo>
                    <a:pt x="1574800" y="2578100"/>
                  </a:lnTo>
                  <a:cubicBezTo>
                    <a:pt x="1583267" y="2565400"/>
                    <a:pt x="1589407" y="2550793"/>
                    <a:pt x="1600200" y="2540000"/>
                  </a:cubicBezTo>
                  <a:cubicBezTo>
                    <a:pt x="1653267" y="2486933"/>
                    <a:pt x="1627524" y="2516268"/>
                    <a:pt x="1676400" y="2451100"/>
                  </a:cubicBezTo>
                  <a:cubicBezTo>
                    <a:pt x="1686729" y="2420112"/>
                    <a:pt x="1689881" y="2399519"/>
                    <a:pt x="1714500" y="2374900"/>
                  </a:cubicBezTo>
                  <a:cubicBezTo>
                    <a:pt x="1725293" y="2364107"/>
                    <a:pt x="1741807" y="2360293"/>
                    <a:pt x="1752600" y="2349500"/>
                  </a:cubicBezTo>
                  <a:cubicBezTo>
                    <a:pt x="1798353" y="2303747"/>
                    <a:pt x="1780044" y="2303867"/>
                    <a:pt x="1816100" y="2260600"/>
                  </a:cubicBezTo>
                  <a:cubicBezTo>
                    <a:pt x="1827598" y="2246802"/>
                    <a:pt x="1843173" y="2236677"/>
                    <a:pt x="1854200" y="2222500"/>
                  </a:cubicBezTo>
                  <a:cubicBezTo>
                    <a:pt x="1960535" y="2085784"/>
                    <a:pt x="1856602" y="2194698"/>
                    <a:pt x="1943100" y="2108200"/>
                  </a:cubicBezTo>
                  <a:lnTo>
                    <a:pt x="1981200" y="1993900"/>
                  </a:lnTo>
                  <a:lnTo>
                    <a:pt x="1993900" y="1955800"/>
                  </a:lnTo>
                  <a:lnTo>
                    <a:pt x="2006600" y="1917700"/>
                  </a:lnTo>
                  <a:cubicBezTo>
                    <a:pt x="2010833" y="1888067"/>
                    <a:pt x="2019300" y="1858734"/>
                    <a:pt x="2019300" y="1828800"/>
                  </a:cubicBezTo>
                  <a:cubicBezTo>
                    <a:pt x="2019300" y="1397264"/>
                    <a:pt x="2021344" y="1578450"/>
                    <a:pt x="1993900" y="1358900"/>
                  </a:cubicBezTo>
                  <a:cubicBezTo>
                    <a:pt x="1989145" y="1320862"/>
                    <a:pt x="1987502" y="1282413"/>
                    <a:pt x="1981200" y="1244600"/>
                  </a:cubicBezTo>
                  <a:cubicBezTo>
                    <a:pt x="1973802" y="1200212"/>
                    <a:pt x="1958522" y="1201966"/>
                    <a:pt x="1943100" y="1155700"/>
                  </a:cubicBezTo>
                  <a:cubicBezTo>
                    <a:pt x="1932061" y="1122582"/>
                    <a:pt x="1933312" y="1085324"/>
                    <a:pt x="1917700" y="1054100"/>
                  </a:cubicBezTo>
                  <a:cubicBezTo>
                    <a:pt x="1909233" y="1037167"/>
                    <a:pt x="1899758" y="1020701"/>
                    <a:pt x="1892300" y="1003300"/>
                  </a:cubicBezTo>
                  <a:cubicBezTo>
                    <a:pt x="1887027" y="990995"/>
                    <a:pt x="1885587" y="977174"/>
                    <a:pt x="1879600" y="965200"/>
                  </a:cubicBezTo>
                  <a:cubicBezTo>
                    <a:pt x="1872774" y="951548"/>
                    <a:pt x="1862667" y="939800"/>
                    <a:pt x="1854200" y="927100"/>
                  </a:cubicBezTo>
                  <a:cubicBezTo>
                    <a:pt x="1833341" y="843662"/>
                    <a:pt x="1855080" y="906415"/>
                    <a:pt x="1816100" y="838200"/>
                  </a:cubicBezTo>
                  <a:cubicBezTo>
                    <a:pt x="1806707" y="821762"/>
                    <a:pt x="1799894" y="803950"/>
                    <a:pt x="1790700" y="787400"/>
                  </a:cubicBezTo>
                  <a:cubicBezTo>
                    <a:pt x="1756440" y="725733"/>
                    <a:pt x="1715478" y="668217"/>
                    <a:pt x="1676400" y="609600"/>
                  </a:cubicBezTo>
                  <a:cubicBezTo>
                    <a:pt x="1667933" y="596900"/>
                    <a:pt x="1657826" y="585152"/>
                    <a:pt x="1651000" y="571500"/>
                  </a:cubicBezTo>
                  <a:cubicBezTo>
                    <a:pt x="1635473" y="540446"/>
                    <a:pt x="1622639" y="509526"/>
                    <a:pt x="1600200" y="482600"/>
                  </a:cubicBezTo>
                  <a:cubicBezTo>
                    <a:pt x="1588702" y="468802"/>
                    <a:pt x="1573598" y="458298"/>
                    <a:pt x="1562100" y="444500"/>
                  </a:cubicBezTo>
                  <a:cubicBezTo>
                    <a:pt x="1552329" y="432774"/>
                    <a:pt x="1546471" y="418126"/>
                    <a:pt x="1536700" y="406400"/>
                  </a:cubicBezTo>
                  <a:cubicBezTo>
                    <a:pt x="1525202" y="392602"/>
                    <a:pt x="1510098" y="382098"/>
                    <a:pt x="1498600" y="368300"/>
                  </a:cubicBezTo>
                  <a:cubicBezTo>
                    <a:pt x="1488829" y="356574"/>
                    <a:pt x="1482971" y="341926"/>
                    <a:pt x="1473200" y="330200"/>
                  </a:cubicBezTo>
                  <a:cubicBezTo>
                    <a:pt x="1383826" y="222951"/>
                    <a:pt x="1500504" y="382904"/>
                    <a:pt x="1358900" y="241300"/>
                  </a:cubicBezTo>
                  <a:cubicBezTo>
                    <a:pt x="1299214" y="181614"/>
                    <a:pt x="1335744" y="213163"/>
                    <a:pt x="1244600" y="152400"/>
                  </a:cubicBezTo>
                  <a:lnTo>
                    <a:pt x="1206500" y="127000"/>
                  </a:lnTo>
                  <a:cubicBezTo>
                    <a:pt x="1193800" y="118533"/>
                    <a:pt x="1182880" y="106427"/>
                    <a:pt x="1168400" y="101600"/>
                  </a:cubicBezTo>
                  <a:cubicBezTo>
                    <a:pt x="1155700" y="97367"/>
                    <a:pt x="1142274" y="94887"/>
                    <a:pt x="1130300" y="88900"/>
                  </a:cubicBezTo>
                  <a:cubicBezTo>
                    <a:pt x="1116648" y="82074"/>
                    <a:pt x="1106148" y="69699"/>
                    <a:pt x="1092200" y="63500"/>
                  </a:cubicBezTo>
                  <a:cubicBezTo>
                    <a:pt x="1067734" y="52626"/>
                    <a:pt x="1041400" y="46567"/>
                    <a:pt x="1016000" y="38100"/>
                  </a:cubicBezTo>
                  <a:lnTo>
                    <a:pt x="977900" y="25400"/>
                  </a:lnTo>
                  <a:cubicBezTo>
                    <a:pt x="965200" y="21167"/>
                    <a:pt x="952787" y="15947"/>
                    <a:pt x="939800" y="12700"/>
                  </a:cubicBezTo>
                  <a:lnTo>
                    <a:pt x="889000" y="0"/>
                  </a:lnTo>
                  <a:cubicBezTo>
                    <a:pt x="787528" y="14496"/>
                    <a:pt x="830034" y="12700"/>
                    <a:pt x="762000" y="12700"/>
                  </a:cubicBezTo>
                </a:path>
              </a:pathLst>
            </a:custGeom>
            <a:noFill/>
            <a:ln w="28575"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3" name="Text Box 57"/>
            <p:cNvSpPr txBox="1">
              <a:spLocks noChangeArrowheads="1"/>
            </p:cNvSpPr>
            <p:nvPr/>
          </p:nvSpPr>
          <p:spPr bwMode="auto">
            <a:xfrm>
              <a:off x="5729445" y="2205653"/>
              <a:ext cx="1136759"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800" smtClean="0">
                  <a:solidFill>
                    <a:srgbClr val="FF0000"/>
                  </a:solidFill>
                </a:rPr>
                <a:t>LL</a:t>
              </a:r>
              <a:r>
                <a:rPr lang="zh-CN" altLang="en-US" sz="2800" dirty="0" smtClean="0">
                  <a:solidFill>
                    <a:srgbClr val="FF0000"/>
                  </a:solidFill>
                </a:rPr>
                <a:t>型</a:t>
              </a:r>
              <a:endParaRPr lang="en-US" altLang="zh-CN" sz="2800" dirty="0">
                <a:solidFill>
                  <a:srgbClr val="FF0000"/>
                </a:solidFill>
              </a:endParaRPr>
            </a:p>
          </p:txBody>
        </p:sp>
      </p:grpSp>
      <p:grpSp>
        <p:nvGrpSpPr>
          <p:cNvPr id="53" name="组 52"/>
          <p:cNvGrpSpPr/>
          <p:nvPr/>
        </p:nvGrpSpPr>
        <p:grpSpPr>
          <a:xfrm>
            <a:off x="346377" y="2427369"/>
            <a:ext cx="2865741" cy="3586653"/>
            <a:chOff x="3713472" y="2523364"/>
            <a:chExt cx="2865741" cy="3586653"/>
          </a:xfrm>
        </p:grpSpPr>
        <p:grpSp>
          <p:nvGrpSpPr>
            <p:cNvPr id="54" name="组 53"/>
            <p:cNvGrpSpPr/>
            <p:nvPr/>
          </p:nvGrpSpPr>
          <p:grpSpPr>
            <a:xfrm>
              <a:off x="3713472" y="2523364"/>
              <a:ext cx="2203564" cy="3586653"/>
              <a:chOff x="9276547" y="2405183"/>
              <a:chExt cx="2203564" cy="3586653"/>
            </a:xfrm>
          </p:grpSpPr>
          <p:grpSp>
            <p:nvGrpSpPr>
              <p:cNvPr id="59" name="组 58"/>
              <p:cNvGrpSpPr/>
              <p:nvPr/>
            </p:nvGrpSpPr>
            <p:grpSpPr>
              <a:xfrm>
                <a:off x="9276547" y="2405183"/>
                <a:ext cx="2203564" cy="1697332"/>
                <a:chOff x="6218254" y="2906218"/>
                <a:chExt cx="2203564" cy="1697332"/>
              </a:xfrm>
            </p:grpSpPr>
            <p:grpSp>
              <p:nvGrpSpPr>
                <p:cNvPr id="61" name="组 60"/>
                <p:cNvGrpSpPr/>
                <p:nvPr/>
              </p:nvGrpSpPr>
              <p:grpSpPr>
                <a:xfrm>
                  <a:off x="6218254" y="2906218"/>
                  <a:ext cx="1410129" cy="1697332"/>
                  <a:chOff x="3498164" y="2906218"/>
                  <a:chExt cx="1410129" cy="1697332"/>
                </a:xfrm>
              </p:grpSpPr>
              <p:sp>
                <p:nvSpPr>
                  <p:cNvPr id="64" name="Line 51"/>
                  <p:cNvSpPr>
                    <a:spLocks noChangeShapeType="1"/>
                  </p:cNvSpPr>
                  <p:nvPr/>
                </p:nvSpPr>
                <p:spPr bwMode="auto">
                  <a:xfrm flipV="1">
                    <a:off x="3971105" y="3563797"/>
                    <a:ext cx="255455" cy="3740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5" name="Oval 56"/>
                  <p:cNvSpPr>
                    <a:spLocks noChangeArrowheads="1"/>
                  </p:cNvSpPr>
                  <p:nvPr/>
                </p:nvSpPr>
                <p:spPr bwMode="auto">
                  <a:xfrm>
                    <a:off x="3498164"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66"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62" name="Line 51"/>
                <p:cNvSpPr>
                  <a:spLocks noChangeShapeType="1"/>
                </p:cNvSpPr>
                <p:nvPr/>
              </p:nvSpPr>
              <p:spPr bwMode="auto">
                <a:xfrm>
                  <a:off x="7549245" y="3503781"/>
                  <a:ext cx="295541" cy="4341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3" name="Oval 56"/>
                <p:cNvSpPr>
                  <a:spLocks noChangeArrowheads="1"/>
                </p:cNvSpPr>
                <p:nvPr/>
              </p:nvSpPr>
              <p:spPr bwMode="auto">
                <a:xfrm>
                  <a:off x="7622555" y="3811405"/>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60" name="Text Box 57"/>
              <p:cNvSpPr txBox="1">
                <a:spLocks noChangeArrowheads="1"/>
              </p:cNvSpPr>
              <p:nvPr/>
            </p:nvSpPr>
            <p:spPr bwMode="auto">
              <a:xfrm>
                <a:off x="9965665" y="5467961"/>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7</a:t>
                </a:r>
                <a:r>
                  <a:rPr lang="zh-CN" altLang="en-US" sz="2800" dirty="0" smtClean="0"/>
                  <a:t>）</a:t>
                </a:r>
                <a:endParaRPr lang="en-US" altLang="zh-CN" sz="2800" dirty="0"/>
              </a:p>
            </p:txBody>
          </p:sp>
        </p:grpSp>
        <p:sp>
          <p:nvSpPr>
            <p:cNvPr id="55" name="Line 51"/>
            <p:cNvSpPr>
              <a:spLocks noChangeShapeType="1"/>
            </p:cNvSpPr>
            <p:nvPr/>
          </p:nvSpPr>
          <p:spPr bwMode="auto">
            <a:xfrm flipH="1">
              <a:off x="5043019" y="4127655"/>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56" name="Oval 56"/>
            <p:cNvSpPr>
              <a:spLocks noChangeArrowheads="1"/>
            </p:cNvSpPr>
            <p:nvPr/>
          </p:nvSpPr>
          <p:spPr bwMode="auto">
            <a:xfrm>
              <a:off x="4680695" y="4493001"/>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57" name="Line 51"/>
            <p:cNvSpPr>
              <a:spLocks noChangeShapeType="1"/>
            </p:cNvSpPr>
            <p:nvPr/>
          </p:nvSpPr>
          <p:spPr bwMode="auto">
            <a:xfrm>
              <a:off x="5779950" y="4114668"/>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58" name="Oval 56"/>
            <p:cNvSpPr>
              <a:spLocks noChangeArrowheads="1"/>
            </p:cNvSpPr>
            <p:nvPr/>
          </p:nvSpPr>
          <p:spPr bwMode="auto">
            <a:xfrm>
              <a:off x="5779950" y="4493001"/>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3" name="组 2"/>
          <p:cNvGrpSpPr/>
          <p:nvPr/>
        </p:nvGrpSpPr>
        <p:grpSpPr>
          <a:xfrm>
            <a:off x="3548943" y="2427369"/>
            <a:ext cx="3231298" cy="3586653"/>
            <a:chOff x="3548943" y="2427369"/>
            <a:chExt cx="3231298" cy="3586653"/>
          </a:xfrm>
        </p:grpSpPr>
        <p:grpSp>
          <p:nvGrpSpPr>
            <p:cNvPr id="50" name="组 49"/>
            <p:cNvGrpSpPr/>
            <p:nvPr/>
          </p:nvGrpSpPr>
          <p:grpSpPr>
            <a:xfrm>
              <a:off x="3914500" y="2427369"/>
              <a:ext cx="2865741" cy="3586653"/>
              <a:chOff x="3713472" y="2523364"/>
              <a:chExt cx="2865741" cy="3586653"/>
            </a:xfrm>
          </p:grpSpPr>
          <p:grpSp>
            <p:nvGrpSpPr>
              <p:cNvPr id="51" name="组 50"/>
              <p:cNvGrpSpPr/>
              <p:nvPr/>
            </p:nvGrpSpPr>
            <p:grpSpPr>
              <a:xfrm>
                <a:off x="3713472" y="2523364"/>
                <a:ext cx="2203564" cy="3586653"/>
                <a:chOff x="9276547" y="2405183"/>
                <a:chExt cx="2203564" cy="3586653"/>
              </a:xfrm>
            </p:grpSpPr>
            <p:grpSp>
              <p:nvGrpSpPr>
                <p:cNvPr id="70" name="组 69"/>
                <p:cNvGrpSpPr/>
                <p:nvPr/>
              </p:nvGrpSpPr>
              <p:grpSpPr>
                <a:xfrm>
                  <a:off x="9276547" y="2405183"/>
                  <a:ext cx="2203564" cy="1697332"/>
                  <a:chOff x="6218254" y="2906218"/>
                  <a:chExt cx="2203564" cy="1697332"/>
                </a:xfrm>
              </p:grpSpPr>
              <p:grpSp>
                <p:nvGrpSpPr>
                  <p:cNvPr id="72" name="组 71"/>
                  <p:cNvGrpSpPr/>
                  <p:nvPr/>
                </p:nvGrpSpPr>
                <p:grpSpPr>
                  <a:xfrm>
                    <a:off x="6218254" y="2906218"/>
                    <a:ext cx="1410129" cy="1697332"/>
                    <a:chOff x="3498164" y="2906218"/>
                    <a:chExt cx="1410129" cy="1697332"/>
                  </a:xfrm>
                </p:grpSpPr>
                <p:sp>
                  <p:nvSpPr>
                    <p:cNvPr id="75" name="Line 51"/>
                    <p:cNvSpPr>
                      <a:spLocks noChangeShapeType="1"/>
                    </p:cNvSpPr>
                    <p:nvPr/>
                  </p:nvSpPr>
                  <p:spPr bwMode="auto">
                    <a:xfrm flipV="1">
                      <a:off x="3971105" y="3563797"/>
                      <a:ext cx="255455" cy="3740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6" name="Oval 56"/>
                    <p:cNvSpPr>
                      <a:spLocks noChangeArrowheads="1"/>
                    </p:cNvSpPr>
                    <p:nvPr/>
                  </p:nvSpPr>
                  <p:spPr bwMode="auto">
                    <a:xfrm>
                      <a:off x="3498164"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sp>
                  <p:nvSpPr>
                    <p:cNvPr id="77"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73" name="Line 51"/>
                  <p:cNvSpPr>
                    <a:spLocks noChangeShapeType="1"/>
                  </p:cNvSpPr>
                  <p:nvPr/>
                </p:nvSpPr>
                <p:spPr bwMode="auto">
                  <a:xfrm>
                    <a:off x="7549245" y="3503781"/>
                    <a:ext cx="295541" cy="4341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4" name="Oval 56"/>
                  <p:cNvSpPr>
                    <a:spLocks noChangeArrowheads="1"/>
                  </p:cNvSpPr>
                  <p:nvPr/>
                </p:nvSpPr>
                <p:spPr bwMode="auto">
                  <a:xfrm>
                    <a:off x="7622555" y="3811405"/>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71" name="Text Box 57"/>
                <p:cNvSpPr txBox="1">
                  <a:spLocks noChangeArrowheads="1"/>
                </p:cNvSpPr>
                <p:nvPr/>
              </p:nvSpPr>
              <p:spPr bwMode="auto">
                <a:xfrm>
                  <a:off x="9965665" y="5467961"/>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8</a:t>
                  </a:r>
                  <a:r>
                    <a:rPr lang="zh-CN" altLang="en-US" sz="2800" dirty="0" smtClean="0"/>
                    <a:t>）</a:t>
                  </a:r>
                  <a:endParaRPr lang="en-US" altLang="zh-CN" sz="2800" dirty="0"/>
                </a:p>
              </p:txBody>
            </p:sp>
          </p:grpSp>
          <p:sp>
            <p:nvSpPr>
              <p:cNvPr id="52" name="Line 51"/>
              <p:cNvSpPr>
                <a:spLocks noChangeShapeType="1"/>
              </p:cNvSpPr>
              <p:nvPr/>
            </p:nvSpPr>
            <p:spPr bwMode="auto">
              <a:xfrm flipH="1">
                <a:off x="5043019" y="4127655"/>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7" name="Oval 56"/>
              <p:cNvSpPr>
                <a:spLocks noChangeArrowheads="1"/>
              </p:cNvSpPr>
              <p:nvPr/>
            </p:nvSpPr>
            <p:spPr bwMode="auto">
              <a:xfrm>
                <a:off x="4680695" y="4493001"/>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68" name="Line 51"/>
              <p:cNvSpPr>
                <a:spLocks noChangeShapeType="1"/>
              </p:cNvSpPr>
              <p:nvPr/>
            </p:nvSpPr>
            <p:spPr bwMode="auto">
              <a:xfrm>
                <a:off x="5779950" y="4114668"/>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9" name="Oval 56"/>
              <p:cNvSpPr>
                <a:spLocks noChangeArrowheads="1"/>
              </p:cNvSpPr>
              <p:nvPr/>
            </p:nvSpPr>
            <p:spPr bwMode="auto">
              <a:xfrm>
                <a:off x="5779950" y="4493001"/>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78" name="Line 51"/>
            <p:cNvSpPr>
              <a:spLocks noChangeShapeType="1"/>
            </p:cNvSpPr>
            <p:nvPr/>
          </p:nvSpPr>
          <p:spPr bwMode="auto">
            <a:xfrm flipH="1">
              <a:off x="3911267" y="4058101"/>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9" name="Oval 56"/>
            <p:cNvSpPr>
              <a:spLocks noChangeArrowheads="1"/>
            </p:cNvSpPr>
            <p:nvPr/>
          </p:nvSpPr>
          <p:spPr bwMode="auto">
            <a:xfrm>
              <a:off x="3548943" y="4414972"/>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8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4" name="组 3"/>
          <p:cNvGrpSpPr/>
          <p:nvPr/>
        </p:nvGrpSpPr>
        <p:grpSpPr>
          <a:xfrm>
            <a:off x="7029951" y="2331374"/>
            <a:ext cx="3668237" cy="3828080"/>
            <a:chOff x="7029951" y="2331374"/>
            <a:chExt cx="3668237" cy="3828080"/>
          </a:xfrm>
        </p:grpSpPr>
        <p:grpSp>
          <p:nvGrpSpPr>
            <p:cNvPr id="103" name="组 102"/>
            <p:cNvGrpSpPr/>
            <p:nvPr/>
          </p:nvGrpSpPr>
          <p:grpSpPr>
            <a:xfrm>
              <a:off x="7466890" y="2331374"/>
              <a:ext cx="3231298" cy="3586653"/>
              <a:chOff x="3548943" y="2427369"/>
              <a:chExt cx="3231298" cy="3586653"/>
            </a:xfrm>
          </p:grpSpPr>
          <p:grpSp>
            <p:nvGrpSpPr>
              <p:cNvPr id="104" name="组 103"/>
              <p:cNvGrpSpPr/>
              <p:nvPr/>
            </p:nvGrpSpPr>
            <p:grpSpPr>
              <a:xfrm>
                <a:off x="3914500" y="2427369"/>
                <a:ext cx="2865741" cy="3586653"/>
                <a:chOff x="3713472" y="2523364"/>
                <a:chExt cx="2865741" cy="3586653"/>
              </a:xfrm>
            </p:grpSpPr>
            <p:grpSp>
              <p:nvGrpSpPr>
                <p:cNvPr id="107" name="组 106"/>
                <p:cNvGrpSpPr/>
                <p:nvPr/>
              </p:nvGrpSpPr>
              <p:grpSpPr>
                <a:xfrm>
                  <a:off x="3713472" y="2523364"/>
                  <a:ext cx="2203564" cy="3586653"/>
                  <a:chOff x="9276547" y="2405183"/>
                  <a:chExt cx="2203564" cy="3586653"/>
                </a:xfrm>
              </p:grpSpPr>
              <p:grpSp>
                <p:nvGrpSpPr>
                  <p:cNvPr id="112" name="组 111"/>
                  <p:cNvGrpSpPr/>
                  <p:nvPr/>
                </p:nvGrpSpPr>
                <p:grpSpPr>
                  <a:xfrm>
                    <a:off x="9276547" y="2405183"/>
                    <a:ext cx="2203564" cy="1697332"/>
                    <a:chOff x="6218254" y="2906218"/>
                    <a:chExt cx="2203564" cy="1697332"/>
                  </a:xfrm>
                </p:grpSpPr>
                <p:grpSp>
                  <p:nvGrpSpPr>
                    <p:cNvPr id="114" name="组 113"/>
                    <p:cNvGrpSpPr/>
                    <p:nvPr/>
                  </p:nvGrpSpPr>
                  <p:grpSpPr>
                    <a:xfrm>
                      <a:off x="6218254" y="2906218"/>
                      <a:ext cx="1410129" cy="1697332"/>
                      <a:chOff x="3498164" y="2906218"/>
                      <a:chExt cx="1410129" cy="1697332"/>
                    </a:xfrm>
                  </p:grpSpPr>
                  <p:sp>
                    <p:nvSpPr>
                      <p:cNvPr id="117" name="Line 51"/>
                      <p:cNvSpPr>
                        <a:spLocks noChangeShapeType="1"/>
                      </p:cNvSpPr>
                      <p:nvPr/>
                    </p:nvSpPr>
                    <p:spPr bwMode="auto">
                      <a:xfrm flipV="1">
                        <a:off x="3971105" y="3563797"/>
                        <a:ext cx="255455" cy="3740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8" name="Oval 56"/>
                      <p:cNvSpPr>
                        <a:spLocks noChangeArrowheads="1"/>
                      </p:cNvSpPr>
                      <p:nvPr/>
                    </p:nvSpPr>
                    <p:spPr bwMode="auto">
                      <a:xfrm>
                        <a:off x="3498164"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sp>
                    <p:nvSpPr>
                      <p:cNvPr id="119"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15" name="Line 51"/>
                    <p:cNvSpPr>
                      <a:spLocks noChangeShapeType="1"/>
                    </p:cNvSpPr>
                    <p:nvPr/>
                  </p:nvSpPr>
                  <p:spPr bwMode="auto">
                    <a:xfrm>
                      <a:off x="7549245" y="3503781"/>
                      <a:ext cx="295541" cy="4341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6" name="Oval 56"/>
                    <p:cNvSpPr>
                      <a:spLocks noChangeArrowheads="1"/>
                    </p:cNvSpPr>
                    <p:nvPr/>
                  </p:nvSpPr>
                  <p:spPr bwMode="auto">
                    <a:xfrm>
                      <a:off x="7622555" y="3811405"/>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13" name="Text Box 57"/>
                  <p:cNvSpPr txBox="1">
                    <a:spLocks noChangeArrowheads="1"/>
                  </p:cNvSpPr>
                  <p:nvPr/>
                </p:nvSpPr>
                <p:spPr bwMode="auto">
                  <a:xfrm>
                    <a:off x="9965665" y="5467961"/>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9</a:t>
                    </a:r>
                    <a:r>
                      <a:rPr lang="zh-CN" altLang="en-US" sz="2800" dirty="0" smtClean="0"/>
                      <a:t>）</a:t>
                    </a:r>
                    <a:endParaRPr lang="en-US" altLang="zh-CN" sz="2800" dirty="0"/>
                  </a:p>
                </p:txBody>
              </p:sp>
            </p:grpSp>
            <p:sp>
              <p:nvSpPr>
                <p:cNvPr id="108" name="Line 51"/>
                <p:cNvSpPr>
                  <a:spLocks noChangeShapeType="1"/>
                </p:cNvSpPr>
                <p:nvPr/>
              </p:nvSpPr>
              <p:spPr bwMode="auto">
                <a:xfrm flipH="1">
                  <a:off x="5043019" y="4127655"/>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9" name="Oval 56"/>
                <p:cNvSpPr>
                  <a:spLocks noChangeArrowheads="1"/>
                </p:cNvSpPr>
                <p:nvPr/>
              </p:nvSpPr>
              <p:spPr bwMode="auto">
                <a:xfrm>
                  <a:off x="4680695" y="4493001"/>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110" name="Line 51"/>
                <p:cNvSpPr>
                  <a:spLocks noChangeShapeType="1"/>
                </p:cNvSpPr>
                <p:nvPr/>
              </p:nvSpPr>
              <p:spPr bwMode="auto">
                <a:xfrm>
                  <a:off x="5779950" y="4114668"/>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1" name="Oval 56"/>
                <p:cNvSpPr>
                  <a:spLocks noChangeArrowheads="1"/>
                </p:cNvSpPr>
                <p:nvPr/>
              </p:nvSpPr>
              <p:spPr bwMode="auto">
                <a:xfrm>
                  <a:off x="5779950" y="4493001"/>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05" name="Line 51"/>
              <p:cNvSpPr>
                <a:spLocks noChangeShapeType="1"/>
              </p:cNvSpPr>
              <p:nvPr/>
            </p:nvSpPr>
            <p:spPr bwMode="auto">
              <a:xfrm flipH="1">
                <a:off x="3911267" y="4058101"/>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6" name="Oval 56"/>
              <p:cNvSpPr>
                <a:spLocks noChangeArrowheads="1"/>
              </p:cNvSpPr>
              <p:nvPr/>
            </p:nvSpPr>
            <p:spPr bwMode="auto">
              <a:xfrm>
                <a:off x="3548943" y="4414972"/>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8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20" name="Line 51"/>
            <p:cNvSpPr>
              <a:spLocks noChangeShapeType="1"/>
            </p:cNvSpPr>
            <p:nvPr/>
          </p:nvSpPr>
          <p:spPr bwMode="auto">
            <a:xfrm flipH="1">
              <a:off x="7392275" y="5003269"/>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1" name="Oval 56"/>
            <p:cNvSpPr>
              <a:spLocks noChangeArrowheads="1"/>
            </p:cNvSpPr>
            <p:nvPr/>
          </p:nvSpPr>
          <p:spPr bwMode="auto">
            <a:xfrm>
              <a:off x="7029951" y="5360140"/>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6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22" name="Rectangle 54"/>
          <p:cNvSpPr txBox="1">
            <a:spLocks noChangeArrowheads="1"/>
          </p:cNvSpPr>
          <p:nvPr/>
        </p:nvSpPr>
        <p:spPr bwMode="auto">
          <a:xfrm>
            <a:off x="930932" y="1080522"/>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关键字值如下，试构造其对应的平衡二叉树。</a:t>
            </a:r>
            <a:br>
              <a:rPr lang="zh-CN" altLang="en-US" sz="3200" kern="0" dirty="0" smtClean="0">
                <a:solidFill>
                  <a:schemeClr val="tx1"/>
                </a:solidFill>
                <a:latin typeface="SimSun" charset="-122"/>
                <a:ea typeface="SimSun" charset="-122"/>
                <a:cs typeface="SimSun" charset="-122"/>
              </a:rPr>
            </a:br>
            <a:r>
              <a:rPr lang="en-US" altLang="zh-CN" kern="0" dirty="0" smtClean="0">
                <a:solidFill>
                  <a:srgbClr val="FF0000"/>
                </a:solidFill>
              </a:rPr>
              <a:t>10</a:t>
            </a:r>
            <a:r>
              <a:rPr lang="zh-CN" altLang="en-US" kern="0" dirty="0" smtClean="0">
                <a:solidFill>
                  <a:srgbClr val="FF0000"/>
                </a:solidFill>
              </a:rPr>
              <a:t>，</a:t>
            </a:r>
            <a:r>
              <a:rPr lang="en-US" altLang="zh-CN" kern="0" dirty="0" smtClean="0">
                <a:solidFill>
                  <a:srgbClr val="FF0000"/>
                </a:solidFill>
              </a:rPr>
              <a:t>20</a:t>
            </a:r>
            <a:r>
              <a:rPr lang="zh-CN" altLang="en-US" kern="0" dirty="0" smtClean="0">
                <a:solidFill>
                  <a:srgbClr val="FF0000"/>
                </a:solidFill>
              </a:rPr>
              <a:t>，</a:t>
            </a:r>
            <a:r>
              <a:rPr lang="en-US" altLang="zh-CN" kern="0" dirty="0" smtClean="0">
                <a:solidFill>
                  <a:srgbClr val="FF0000"/>
                </a:solidFill>
              </a:rPr>
              <a:t>18</a:t>
            </a:r>
            <a:r>
              <a:rPr lang="zh-CN" altLang="en-US" kern="0" dirty="0" smtClean="0">
                <a:solidFill>
                  <a:srgbClr val="FF0000"/>
                </a:solidFill>
              </a:rPr>
              <a:t>，</a:t>
            </a:r>
            <a:r>
              <a:rPr lang="en-US" altLang="zh-CN" kern="0" dirty="0" smtClean="0">
                <a:solidFill>
                  <a:srgbClr val="FF0000"/>
                </a:solidFill>
              </a:rPr>
              <a:t>24</a:t>
            </a:r>
            <a:r>
              <a:rPr lang="zh-CN" altLang="en-US" kern="0" dirty="0" smtClean="0">
                <a:solidFill>
                  <a:srgbClr val="FF0000"/>
                </a:solidFill>
              </a:rPr>
              <a:t>，</a:t>
            </a:r>
            <a:r>
              <a:rPr lang="en-US" altLang="zh-CN" kern="0" dirty="0" smtClean="0">
                <a:solidFill>
                  <a:srgbClr val="FF0000"/>
                </a:solidFill>
              </a:rPr>
              <a:t>30</a:t>
            </a:r>
            <a:r>
              <a:rPr lang="zh-CN" altLang="en-US" kern="0" dirty="0" smtClean="0">
                <a:solidFill>
                  <a:srgbClr val="FF0000"/>
                </a:solidFill>
              </a:rPr>
              <a:t>，</a:t>
            </a:r>
            <a:r>
              <a:rPr lang="en-US" altLang="zh-CN" kern="0" dirty="0" smtClean="0">
                <a:solidFill>
                  <a:srgbClr val="FF0000"/>
                </a:solidFill>
              </a:rPr>
              <a:t>8</a:t>
            </a:r>
            <a:r>
              <a:rPr lang="zh-CN" altLang="en-US" kern="0" dirty="0" smtClean="0">
                <a:solidFill>
                  <a:srgbClr val="FF0000"/>
                </a:solidFill>
              </a:rPr>
              <a:t>，</a:t>
            </a:r>
            <a:r>
              <a:rPr lang="en-US" altLang="zh-CN" kern="0" dirty="0" smtClean="0">
                <a:solidFill>
                  <a:srgbClr val="FF0000"/>
                </a:solidFill>
              </a:rPr>
              <a:t>6</a:t>
            </a:r>
            <a:r>
              <a:rPr lang="zh-CN" altLang="en-US" kern="0" dirty="0" smtClean="0">
                <a:solidFill>
                  <a:srgbClr val="FF0000"/>
                </a:solidFill>
              </a:rPr>
              <a:t>，</a:t>
            </a:r>
            <a:r>
              <a:rPr lang="en-US" altLang="zh-CN" kern="0" dirty="0" smtClean="0">
                <a:solidFill>
                  <a:srgbClr val="FF0000"/>
                </a:solidFill>
              </a:rPr>
              <a:t>15</a:t>
            </a:r>
            <a:r>
              <a:rPr lang="zh-CN" altLang="en-US" kern="0" dirty="0" smtClean="0">
                <a:solidFill>
                  <a:srgbClr val="FF0000"/>
                </a:solidFill>
              </a:rPr>
              <a:t>，</a:t>
            </a:r>
            <a:r>
              <a:rPr lang="en-US" altLang="zh-CN" kern="0" dirty="0" smtClean="0">
                <a:solidFill>
                  <a:srgbClr val="FF0000"/>
                </a:solidFill>
              </a:rPr>
              <a:t>4, 12,16</a:t>
            </a:r>
            <a:endParaRPr lang="en-US" altLang="zh-CN" kern="0" dirty="0">
              <a:solidFill>
                <a:srgbClr val="FF0000"/>
              </a:solidFill>
            </a:endParaRPr>
          </a:p>
        </p:txBody>
      </p:sp>
    </p:spTree>
    <p:extLst>
      <p:ext uri="{BB962C8B-B14F-4D97-AF65-F5344CB8AC3E}">
        <p14:creationId xmlns:p14="http://schemas.microsoft.com/office/powerpoint/2010/main" val="410687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grpSp>
        <p:nvGrpSpPr>
          <p:cNvPr id="5" name="组 4"/>
          <p:cNvGrpSpPr/>
          <p:nvPr/>
        </p:nvGrpSpPr>
        <p:grpSpPr>
          <a:xfrm>
            <a:off x="520546" y="2639786"/>
            <a:ext cx="1905986" cy="3788575"/>
            <a:chOff x="5729445" y="2205653"/>
            <a:chExt cx="1905986" cy="3788575"/>
          </a:xfrm>
        </p:grpSpPr>
        <p:sp>
          <p:nvSpPr>
            <p:cNvPr id="2" name="任意形状 1"/>
            <p:cNvSpPr/>
            <p:nvPr/>
          </p:nvSpPr>
          <p:spPr bwMode="auto">
            <a:xfrm rot="1541934">
              <a:off x="5795609" y="2485755"/>
              <a:ext cx="1839822" cy="3508473"/>
            </a:xfrm>
            <a:custGeom>
              <a:avLst/>
              <a:gdLst>
                <a:gd name="connsiteX0" fmla="*/ 812800 w 2019334"/>
                <a:gd name="connsiteY0" fmla="*/ 0 h 3022600"/>
                <a:gd name="connsiteX1" fmla="*/ 762000 w 2019334"/>
                <a:gd name="connsiteY1" fmla="*/ 12700 h 3022600"/>
                <a:gd name="connsiteX2" fmla="*/ 635000 w 2019334"/>
                <a:gd name="connsiteY2" fmla="*/ 25400 h 3022600"/>
                <a:gd name="connsiteX3" fmla="*/ 558800 w 2019334"/>
                <a:gd name="connsiteY3" fmla="*/ 50800 h 3022600"/>
                <a:gd name="connsiteX4" fmla="*/ 482600 w 2019334"/>
                <a:gd name="connsiteY4" fmla="*/ 88900 h 3022600"/>
                <a:gd name="connsiteX5" fmla="*/ 393700 w 2019334"/>
                <a:gd name="connsiteY5" fmla="*/ 190500 h 3022600"/>
                <a:gd name="connsiteX6" fmla="*/ 355600 w 2019334"/>
                <a:gd name="connsiteY6" fmla="*/ 266700 h 3022600"/>
                <a:gd name="connsiteX7" fmla="*/ 304800 w 2019334"/>
                <a:gd name="connsiteY7" fmla="*/ 368300 h 3022600"/>
                <a:gd name="connsiteX8" fmla="*/ 279400 w 2019334"/>
                <a:gd name="connsiteY8" fmla="*/ 457200 h 3022600"/>
                <a:gd name="connsiteX9" fmla="*/ 254000 w 2019334"/>
                <a:gd name="connsiteY9" fmla="*/ 533400 h 3022600"/>
                <a:gd name="connsiteX10" fmla="*/ 241300 w 2019334"/>
                <a:gd name="connsiteY10" fmla="*/ 596900 h 3022600"/>
                <a:gd name="connsiteX11" fmla="*/ 228600 w 2019334"/>
                <a:gd name="connsiteY11" fmla="*/ 685800 h 3022600"/>
                <a:gd name="connsiteX12" fmla="*/ 203200 w 2019334"/>
                <a:gd name="connsiteY12" fmla="*/ 762000 h 3022600"/>
                <a:gd name="connsiteX13" fmla="*/ 165100 w 2019334"/>
                <a:gd name="connsiteY13" fmla="*/ 914400 h 3022600"/>
                <a:gd name="connsiteX14" fmla="*/ 152400 w 2019334"/>
                <a:gd name="connsiteY14" fmla="*/ 965200 h 3022600"/>
                <a:gd name="connsiteX15" fmla="*/ 127000 w 2019334"/>
                <a:gd name="connsiteY15" fmla="*/ 1028700 h 3022600"/>
                <a:gd name="connsiteX16" fmla="*/ 101600 w 2019334"/>
                <a:gd name="connsiteY16" fmla="*/ 1155700 h 3022600"/>
                <a:gd name="connsiteX17" fmla="*/ 63500 w 2019334"/>
                <a:gd name="connsiteY17" fmla="*/ 1231900 h 3022600"/>
                <a:gd name="connsiteX18" fmla="*/ 50800 w 2019334"/>
                <a:gd name="connsiteY18" fmla="*/ 1308100 h 3022600"/>
                <a:gd name="connsiteX19" fmla="*/ 38100 w 2019334"/>
                <a:gd name="connsiteY19" fmla="*/ 1358900 h 3022600"/>
                <a:gd name="connsiteX20" fmla="*/ 12700 w 2019334"/>
                <a:gd name="connsiteY20" fmla="*/ 1587500 h 3022600"/>
                <a:gd name="connsiteX21" fmla="*/ 0 w 2019334"/>
                <a:gd name="connsiteY21" fmla="*/ 1651000 h 3022600"/>
                <a:gd name="connsiteX22" fmla="*/ 12700 w 2019334"/>
                <a:gd name="connsiteY22" fmla="*/ 1930400 h 3022600"/>
                <a:gd name="connsiteX23" fmla="*/ 50800 w 2019334"/>
                <a:gd name="connsiteY23" fmla="*/ 2120900 h 3022600"/>
                <a:gd name="connsiteX24" fmla="*/ 63500 w 2019334"/>
                <a:gd name="connsiteY24" fmla="*/ 2209800 h 3022600"/>
                <a:gd name="connsiteX25" fmla="*/ 88900 w 2019334"/>
                <a:gd name="connsiteY25" fmla="*/ 2425700 h 3022600"/>
                <a:gd name="connsiteX26" fmla="*/ 114300 w 2019334"/>
                <a:gd name="connsiteY26" fmla="*/ 2590800 h 3022600"/>
                <a:gd name="connsiteX27" fmla="*/ 139700 w 2019334"/>
                <a:gd name="connsiteY27" fmla="*/ 2692400 h 3022600"/>
                <a:gd name="connsiteX28" fmla="*/ 165100 w 2019334"/>
                <a:gd name="connsiteY28" fmla="*/ 2730500 h 3022600"/>
                <a:gd name="connsiteX29" fmla="*/ 177800 w 2019334"/>
                <a:gd name="connsiteY29" fmla="*/ 2781300 h 3022600"/>
                <a:gd name="connsiteX30" fmla="*/ 254000 w 2019334"/>
                <a:gd name="connsiteY30" fmla="*/ 2857500 h 3022600"/>
                <a:gd name="connsiteX31" fmla="*/ 317500 w 2019334"/>
                <a:gd name="connsiteY31" fmla="*/ 2895600 h 3022600"/>
                <a:gd name="connsiteX32" fmla="*/ 393700 w 2019334"/>
                <a:gd name="connsiteY32" fmla="*/ 2921000 h 3022600"/>
                <a:gd name="connsiteX33" fmla="*/ 431800 w 2019334"/>
                <a:gd name="connsiteY33" fmla="*/ 2946400 h 3022600"/>
                <a:gd name="connsiteX34" fmla="*/ 520700 w 2019334"/>
                <a:gd name="connsiteY34" fmla="*/ 2971800 h 3022600"/>
                <a:gd name="connsiteX35" fmla="*/ 558800 w 2019334"/>
                <a:gd name="connsiteY35" fmla="*/ 2997200 h 3022600"/>
                <a:gd name="connsiteX36" fmla="*/ 698500 w 2019334"/>
                <a:gd name="connsiteY36" fmla="*/ 3022600 h 3022600"/>
                <a:gd name="connsiteX37" fmla="*/ 1003300 w 2019334"/>
                <a:gd name="connsiteY37" fmla="*/ 3009900 h 3022600"/>
                <a:gd name="connsiteX38" fmla="*/ 1155700 w 2019334"/>
                <a:gd name="connsiteY38" fmla="*/ 2933700 h 3022600"/>
                <a:gd name="connsiteX39" fmla="*/ 1231900 w 2019334"/>
                <a:gd name="connsiteY39" fmla="*/ 2895600 h 3022600"/>
                <a:gd name="connsiteX40" fmla="*/ 1308100 w 2019334"/>
                <a:gd name="connsiteY40" fmla="*/ 2857500 h 3022600"/>
                <a:gd name="connsiteX41" fmla="*/ 1384300 w 2019334"/>
                <a:gd name="connsiteY41" fmla="*/ 2806700 h 3022600"/>
                <a:gd name="connsiteX42" fmla="*/ 1485900 w 2019334"/>
                <a:gd name="connsiteY42" fmla="*/ 2692400 h 3022600"/>
                <a:gd name="connsiteX43" fmla="*/ 1524000 w 2019334"/>
                <a:gd name="connsiteY43" fmla="*/ 2654300 h 3022600"/>
                <a:gd name="connsiteX44" fmla="*/ 1574800 w 2019334"/>
                <a:gd name="connsiteY44" fmla="*/ 2578100 h 3022600"/>
                <a:gd name="connsiteX45" fmla="*/ 1600200 w 2019334"/>
                <a:gd name="connsiteY45" fmla="*/ 2540000 h 3022600"/>
                <a:gd name="connsiteX46" fmla="*/ 1676400 w 2019334"/>
                <a:gd name="connsiteY46" fmla="*/ 2451100 h 3022600"/>
                <a:gd name="connsiteX47" fmla="*/ 1714500 w 2019334"/>
                <a:gd name="connsiteY47" fmla="*/ 2374900 h 3022600"/>
                <a:gd name="connsiteX48" fmla="*/ 1752600 w 2019334"/>
                <a:gd name="connsiteY48" fmla="*/ 2349500 h 3022600"/>
                <a:gd name="connsiteX49" fmla="*/ 1816100 w 2019334"/>
                <a:gd name="connsiteY49" fmla="*/ 2260600 h 3022600"/>
                <a:gd name="connsiteX50" fmla="*/ 1854200 w 2019334"/>
                <a:gd name="connsiteY50" fmla="*/ 2222500 h 3022600"/>
                <a:gd name="connsiteX51" fmla="*/ 1943100 w 2019334"/>
                <a:gd name="connsiteY51" fmla="*/ 2108200 h 3022600"/>
                <a:gd name="connsiteX52" fmla="*/ 1981200 w 2019334"/>
                <a:gd name="connsiteY52" fmla="*/ 1993900 h 3022600"/>
                <a:gd name="connsiteX53" fmla="*/ 1993900 w 2019334"/>
                <a:gd name="connsiteY53" fmla="*/ 1955800 h 3022600"/>
                <a:gd name="connsiteX54" fmla="*/ 2006600 w 2019334"/>
                <a:gd name="connsiteY54" fmla="*/ 1917700 h 3022600"/>
                <a:gd name="connsiteX55" fmla="*/ 2019300 w 2019334"/>
                <a:gd name="connsiteY55" fmla="*/ 1828800 h 3022600"/>
                <a:gd name="connsiteX56" fmla="*/ 1993900 w 2019334"/>
                <a:gd name="connsiteY56" fmla="*/ 1358900 h 3022600"/>
                <a:gd name="connsiteX57" fmla="*/ 1981200 w 2019334"/>
                <a:gd name="connsiteY57" fmla="*/ 1244600 h 3022600"/>
                <a:gd name="connsiteX58" fmla="*/ 1943100 w 2019334"/>
                <a:gd name="connsiteY58" fmla="*/ 1155700 h 3022600"/>
                <a:gd name="connsiteX59" fmla="*/ 1917700 w 2019334"/>
                <a:gd name="connsiteY59" fmla="*/ 1054100 h 3022600"/>
                <a:gd name="connsiteX60" fmla="*/ 1892300 w 2019334"/>
                <a:gd name="connsiteY60" fmla="*/ 1003300 h 3022600"/>
                <a:gd name="connsiteX61" fmla="*/ 1879600 w 2019334"/>
                <a:gd name="connsiteY61" fmla="*/ 965200 h 3022600"/>
                <a:gd name="connsiteX62" fmla="*/ 1854200 w 2019334"/>
                <a:gd name="connsiteY62" fmla="*/ 927100 h 3022600"/>
                <a:gd name="connsiteX63" fmla="*/ 1816100 w 2019334"/>
                <a:gd name="connsiteY63" fmla="*/ 838200 h 3022600"/>
                <a:gd name="connsiteX64" fmla="*/ 1790700 w 2019334"/>
                <a:gd name="connsiteY64" fmla="*/ 787400 h 3022600"/>
                <a:gd name="connsiteX65" fmla="*/ 1676400 w 2019334"/>
                <a:gd name="connsiteY65" fmla="*/ 609600 h 3022600"/>
                <a:gd name="connsiteX66" fmla="*/ 1651000 w 2019334"/>
                <a:gd name="connsiteY66" fmla="*/ 571500 h 3022600"/>
                <a:gd name="connsiteX67" fmla="*/ 1600200 w 2019334"/>
                <a:gd name="connsiteY67" fmla="*/ 482600 h 3022600"/>
                <a:gd name="connsiteX68" fmla="*/ 1562100 w 2019334"/>
                <a:gd name="connsiteY68" fmla="*/ 444500 h 3022600"/>
                <a:gd name="connsiteX69" fmla="*/ 1536700 w 2019334"/>
                <a:gd name="connsiteY69" fmla="*/ 406400 h 3022600"/>
                <a:gd name="connsiteX70" fmla="*/ 1498600 w 2019334"/>
                <a:gd name="connsiteY70" fmla="*/ 368300 h 3022600"/>
                <a:gd name="connsiteX71" fmla="*/ 1473200 w 2019334"/>
                <a:gd name="connsiteY71" fmla="*/ 330200 h 3022600"/>
                <a:gd name="connsiteX72" fmla="*/ 1358900 w 2019334"/>
                <a:gd name="connsiteY72" fmla="*/ 241300 h 3022600"/>
                <a:gd name="connsiteX73" fmla="*/ 1244600 w 2019334"/>
                <a:gd name="connsiteY73" fmla="*/ 152400 h 3022600"/>
                <a:gd name="connsiteX74" fmla="*/ 1206500 w 2019334"/>
                <a:gd name="connsiteY74" fmla="*/ 127000 h 3022600"/>
                <a:gd name="connsiteX75" fmla="*/ 1168400 w 2019334"/>
                <a:gd name="connsiteY75" fmla="*/ 101600 h 3022600"/>
                <a:gd name="connsiteX76" fmla="*/ 1130300 w 2019334"/>
                <a:gd name="connsiteY76" fmla="*/ 88900 h 3022600"/>
                <a:gd name="connsiteX77" fmla="*/ 1092200 w 2019334"/>
                <a:gd name="connsiteY77" fmla="*/ 63500 h 3022600"/>
                <a:gd name="connsiteX78" fmla="*/ 1016000 w 2019334"/>
                <a:gd name="connsiteY78" fmla="*/ 38100 h 3022600"/>
                <a:gd name="connsiteX79" fmla="*/ 977900 w 2019334"/>
                <a:gd name="connsiteY79" fmla="*/ 25400 h 3022600"/>
                <a:gd name="connsiteX80" fmla="*/ 939800 w 2019334"/>
                <a:gd name="connsiteY80" fmla="*/ 12700 h 3022600"/>
                <a:gd name="connsiteX81" fmla="*/ 889000 w 2019334"/>
                <a:gd name="connsiteY81" fmla="*/ 0 h 3022600"/>
                <a:gd name="connsiteX82" fmla="*/ 762000 w 2019334"/>
                <a:gd name="connsiteY82" fmla="*/ 12700 h 302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019334" h="3022600">
                  <a:moveTo>
                    <a:pt x="812800" y="0"/>
                  </a:moveTo>
                  <a:cubicBezTo>
                    <a:pt x="795867" y="4233"/>
                    <a:pt x="779279" y="10232"/>
                    <a:pt x="762000" y="12700"/>
                  </a:cubicBezTo>
                  <a:cubicBezTo>
                    <a:pt x="719883" y="18717"/>
                    <a:pt x="676816" y="17560"/>
                    <a:pt x="635000" y="25400"/>
                  </a:cubicBezTo>
                  <a:cubicBezTo>
                    <a:pt x="608685" y="30334"/>
                    <a:pt x="584200" y="42333"/>
                    <a:pt x="558800" y="50800"/>
                  </a:cubicBezTo>
                  <a:cubicBezTo>
                    <a:pt x="506220" y="68327"/>
                    <a:pt x="531839" y="56074"/>
                    <a:pt x="482600" y="88900"/>
                  </a:cubicBezTo>
                  <a:cubicBezTo>
                    <a:pt x="423333" y="177800"/>
                    <a:pt x="457200" y="148167"/>
                    <a:pt x="393700" y="190500"/>
                  </a:cubicBezTo>
                  <a:cubicBezTo>
                    <a:pt x="338036" y="273996"/>
                    <a:pt x="393157" y="184074"/>
                    <a:pt x="355600" y="266700"/>
                  </a:cubicBezTo>
                  <a:cubicBezTo>
                    <a:pt x="339932" y="301170"/>
                    <a:pt x="316774" y="332379"/>
                    <a:pt x="304800" y="368300"/>
                  </a:cubicBezTo>
                  <a:cubicBezTo>
                    <a:pt x="262119" y="496343"/>
                    <a:pt x="327240" y="297732"/>
                    <a:pt x="279400" y="457200"/>
                  </a:cubicBezTo>
                  <a:cubicBezTo>
                    <a:pt x="271707" y="482845"/>
                    <a:pt x="259251" y="507146"/>
                    <a:pt x="254000" y="533400"/>
                  </a:cubicBezTo>
                  <a:cubicBezTo>
                    <a:pt x="249767" y="554567"/>
                    <a:pt x="244849" y="575608"/>
                    <a:pt x="241300" y="596900"/>
                  </a:cubicBezTo>
                  <a:cubicBezTo>
                    <a:pt x="236379" y="626427"/>
                    <a:pt x="235331" y="656632"/>
                    <a:pt x="228600" y="685800"/>
                  </a:cubicBezTo>
                  <a:cubicBezTo>
                    <a:pt x="222580" y="711888"/>
                    <a:pt x="209694" y="736025"/>
                    <a:pt x="203200" y="762000"/>
                  </a:cubicBezTo>
                  <a:lnTo>
                    <a:pt x="165100" y="914400"/>
                  </a:lnTo>
                  <a:cubicBezTo>
                    <a:pt x="160867" y="931333"/>
                    <a:pt x="158882" y="948994"/>
                    <a:pt x="152400" y="965200"/>
                  </a:cubicBezTo>
                  <a:lnTo>
                    <a:pt x="127000" y="1028700"/>
                  </a:lnTo>
                  <a:cubicBezTo>
                    <a:pt x="124135" y="1045890"/>
                    <a:pt x="111934" y="1131588"/>
                    <a:pt x="101600" y="1155700"/>
                  </a:cubicBezTo>
                  <a:cubicBezTo>
                    <a:pt x="69984" y="1229471"/>
                    <a:pt x="79966" y="1157803"/>
                    <a:pt x="63500" y="1231900"/>
                  </a:cubicBezTo>
                  <a:cubicBezTo>
                    <a:pt x="57914" y="1257037"/>
                    <a:pt x="55850" y="1282850"/>
                    <a:pt x="50800" y="1308100"/>
                  </a:cubicBezTo>
                  <a:cubicBezTo>
                    <a:pt x="47377" y="1325216"/>
                    <a:pt x="40969" y="1341683"/>
                    <a:pt x="38100" y="1358900"/>
                  </a:cubicBezTo>
                  <a:cubicBezTo>
                    <a:pt x="22571" y="1452073"/>
                    <a:pt x="25744" y="1489668"/>
                    <a:pt x="12700" y="1587500"/>
                  </a:cubicBezTo>
                  <a:cubicBezTo>
                    <a:pt x="9847" y="1608896"/>
                    <a:pt x="4233" y="1629833"/>
                    <a:pt x="0" y="1651000"/>
                  </a:cubicBezTo>
                  <a:cubicBezTo>
                    <a:pt x="4233" y="1744133"/>
                    <a:pt x="6286" y="1837391"/>
                    <a:pt x="12700" y="1930400"/>
                  </a:cubicBezTo>
                  <a:cubicBezTo>
                    <a:pt x="23902" y="2092834"/>
                    <a:pt x="25644" y="1944807"/>
                    <a:pt x="50800" y="2120900"/>
                  </a:cubicBezTo>
                  <a:cubicBezTo>
                    <a:pt x="55033" y="2150533"/>
                    <a:pt x="59787" y="2180097"/>
                    <a:pt x="63500" y="2209800"/>
                  </a:cubicBezTo>
                  <a:cubicBezTo>
                    <a:pt x="93302" y="2448218"/>
                    <a:pt x="59574" y="2205757"/>
                    <a:pt x="88900" y="2425700"/>
                  </a:cubicBezTo>
                  <a:cubicBezTo>
                    <a:pt x="92718" y="2454337"/>
                    <a:pt x="107452" y="2558842"/>
                    <a:pt x="114300" y="2590800"/>
                  </a:cubicBezTo>
                  <a:cubicBezTo>
                    <a:pt x="121614" y="2624934"/>
                    <a:pt x="120336" y="2663354"/>
                    <a:pt x="139700" y="2692400"/>
                  </a:cubicBezTo>
                  <a:lnTo>
                    <a:pt x="165100" y="2730500"/>
                  </a:lnTo>
                  <a:cubicBezTo>
                    <a:pt x="169333" y="2747433"/>
                    <a:pt x="170924" y="2765257"/>
                    <a:pt x="177800" y="2781300"/>
                  </a:cubicBezTo>
                  <a:cubicBezTo>
                    <a:pt x="194099" y="2819330"/>
                    <a:pt x="219892" y="2834762"/>
                    <a:pt x="254000" y="2857500"/>
                  </a:cubicBezTo>
                  <a:cubicBezTo>
                    <a:pt x="274539" y="2871192"/>
                    <a:pt x="295028" y="2885386"/>
                    <a:pt x="317500" y="2895600"/>
                  </a:cubicBezTo>
                  <a:cubicBezTo>
                    <a:pt x="341874" y="2906679"/>
                    <a:pt x="371423" y="2906148"/>
                    <a:pt x="393700" y="2921000"/>
                  </a:cubicBezTo>
                  <a:cubicBezTo>
                    <a:pt x="406400" y="2929467"/>
                    <a:pt x="417771" y="2940387"/>
                    <a:pt x="431800" y="2946400"/>
                  </a:cubicBezTo>
                  <a:cubicBezTo>
                    <a:pt x="488767" y="2970815"/>
                    <a:pt x="471272" y="2947086"/>
                    <a:pt x="520700" y="2971800"/>
                  </a:cubicBezTo>
                  <a:cubicBezTo>
                    <a:pt x="534352" y="2978626"/>
                    <a:pt x="544771" y="2991187"/>
                    <a:pt x="558800" y="2997200"/>
                  </a:cubicBezTo>
                  <a:cubicBezTo>
                    <a:pt x="588740" y="3010031"/>
                    <a:pt x="677899" y="3019657"/>
                    <a:pt x="698500" y="3022600"/>
                  </a:cubicBezTo>
                  <a:cubicBezTo>
                    <a:pt x="800100" y="3018367"/>
                    <a:pt x="902117" y="3020018"/>
                    <a:pt x="1003300" y="3009900"/>
                  </a:cubicBezTo>
                  <a:cubicBezTo>
                    <a:pt x="1126686" y="2997561"/>
                    <a:pt x="1036442" y="2973453"/>
                    <a:pt x="1155700" y="2933700"/>
                  </a:cubicBezTo>
                  <a:cubicBezTo>
                    <a:pt x="1251465" y="2901778"/>
                    <a:pt x="1133423" y="2944839"/>
                    <a:pt x="1231900" y="2895600"/>
                  </a:cubicBezTo>
                  <a:cubicBezTo>
                    <a:pt x="1289178" y="2866961"/>
                    <a:pt x="1253505" y="2902996"/>
                    <a:pt x="1308100" y="2857500"/>
                  </a:cubicBezTo>
                  <a:cubicBezTo>
                    <a:pt x="1371521" y="2804649"/>
                    <a:pt x="1317343" y="2829019"/>
                    <a:pt x="1384300" y="2806700"/>
                  </a:cubicBezTo>
                  <a:cubicBezTo>
                    <a:pt x="1429625" y="2738712"/>
                    <a:pt x="1398907" y="2779393"/>
                    <a:pt x="1485900" y="2692400"/>
                  </a:cubicBezTo>
                  <a:cubicBezTo>
                    <a:pt x="1498600" y="2679700"/>
                    <a:pt x="1514037" y="2669244"/>
                    <a:pt x="1524000" y="2654300"/>
                  </a:cubicBezTo>
                  <a:lnTo>
                    <a:pt x="1574800" y="2578100"/>
                  </a:lnTo>
                  <a:cubicBezTo>
                    <a:pt x="1583267" y="2565400"/>
                    <a:pt x="1589407" y="2550793"/>
                    <a:pt x="1600200" y="2540000"/>
                  </a:cubicBezTo>
                  <a:cubicBezTo>
                    <a:pt x="1653267" y="2486933"/>
                    <a:pt x="1627524" y="2516268"/>
                    <a:pt x="1676400" y="2451100"/>
                  </a:cubicBezTo>
                  <a:cubicBezTo>
                    <a:pt x="1686729" y="2420112"/>
                    <a:pt x="1689881" y="2399519"/>
                    <a:pt x="1714500" y="2374900"/>
                  </a:cubicBezTo>
                  <a:cubicBezTo>
                    <a:pt x="1725293" y="2364107"/>
                    <a:pt x="1741807" y="2360293"/>
                    <a:pt x="1752600" y="2349500"/>
                  </a:cubicBezTo>
                  <a:cubicBezTo>
                    <a:pt x="1798353" y="2303747"/>
                    <a:pt x="1780044" y="2303867"/>
                    <a:pt x="1816100" y="2260600"/>
                  </a:cubicBezTo>
                  <a:cubicBezTo>
                    <a:pt x="1827598" y="2246802"/>
                    <a:pt x="1843173" y="2236677"/>
                    <a:pt x="1854200" y="2222500"/>
                  </a:cubicBezTo>
                  <a:cubicBezTo>
                    <a:pt x="1960535" y="2085784"/>
                    <a:pt x="1856602" y="2194698"/>
                    <a:pt x="1943100" y="2108200"/>
                  </a:cubicBezTo>
                  <a:lnTo>
                    <a:pt x="1981200" y="1993900"/>
                  </a:lnTo>
                  <a:lnTo>
                    <a:pt x="1993900" y="1955800"/>
                  </a:lnTo>
                  <a:lnTo>
                    <a:pt x="2006600" y="1917700"/>
                  </a:lnTo>
                  <a:cubicBezTo>
                    <a:pt x="2010833" y="1888067"/>
                    <a:pt x="2019300" y="1858734"/>
                    <a:pt x="2019300" y="1828800"/>
                  </a:cubicBezTo>
                  <a:cubicBezTo>
                    <a:pt x="2019300" y="1397264"/>
                    <a:pt x="2021344" y="1578450"/>
                    <a:pt x="1993900" y="1358900"/>
                  </a:cubicBezTo>
                  <a:cubicBezTo>
                    <a:pt x="1989145" y="1320862"/>
                    <a:pt x="1987502" y="1282413"/>
                    <a:pt x="1981200" y="1244600"/>
                  </a:cubicBezTo>
                  <a:cubicBezTo>
                    <a:pt x="1973802" y="1200212"/>
                    <a:pt x="1958522" y="1201966"/>
                    <a:pt x="1943100" y="1155700"/>
                  </a:cubicBezTo>
                  <a:cubicBezTo>
                    <a:pt x="1932061" y="1122582"/>
                    <a:pt x="1933312" y="1085324"/>
                    <a:pt x="1917700" y="1054100"/>
                  </a:cubicBezTo>
                  <a:cubicBezTo>
                    <a:pt x="1909233" y="1037167"/>
                    <a:pt x="1899758" y="1020701"/>
                    <a:pt x="1892300" y="1003300"/>
                  </a:cubicBezTo>
                  <a:cubicBezTo>
                    <a:pt x="1887027" y="990995"/>
                    <a:pt x="1885587" y="977174"/>
                    <a:pt x="1879600" y="965200"/>
                  </a:cubicBezTo>
                  <a:cubicBezTo>
                    <a:pt x="1872774" y="951548"/>
                    <a:pt x="1862667" y="939800"/>
                    <a:pt x="1854200" y="927100"/>
                  </a:cubicBezTo>
                  <a:cubicBezTo>
                    <a:pt x="1833341" y="843662"/>
                    <a:pt x="1855080" y="906415"/>
                    <a:pt x="1816100" y="838200"/>
                  </a:cubicBezTo>
                  <a:cubicBezTo>
                    <a:pt x="1806707" y="821762"/>
                    <a:pt x="1799894" y="803950"/>
                    <a:pt x="1790700" y="787400"/>
                  </a:cubicBezTo>
                  <a:cubicBezTo>
                    <a:pt x="1756440" y="725733"/>
                    <a:pt x="1715478" y="668217"/>
                    <a:pt x="1676400" y="609600"/>
                  </a:cubicBezTo>
                  <a:cubicBezTo>
                    <a:pt x="1667933" y="596900"/>
                    <a:pt x="1657826" y="585152"/>
                    <a:pt x="1651000" y="571500"/>
                  </a:cubicBezTo>
                  <a:cubicBezTo>
                    <a:pt x="1635473" y="540446"/>
                    <a:pt x="1622639" y="509526"/>
                    <a:pt x="1600200" y="482600"/>
                  </a:cubicBezTo>
                  <a:cubicBezTo>
                    <a:pt x="1588702" y="468802"/>
                    <a:pt x="1573598" y="458298"/>
                    <a:pt x="1562100" y="444500"/>
                  </a:cubicBezTo>
                  <a:cubicBezTo>
                    <a:pt x="1552329" y="432774"/>
                    <a:pt x="1546471" y="418126"/>
                    <a:pt x="1536700" y="406400"/>
                  </a:cubicBezTo>
                  <a:cubicBezTo>
                    <a:pt x="1525202" y="392602"/>
                    <a:pt x="1510098" y="382098"/>
                    <a:pt x="1498600" y="368300"/>
                  </a:cubicBezTo>
                  <a:cubicBezTo>
                    <a:pt x="1488829" y="356574"/>
                    <a:pt x="1482971" y="341926"/>
                    <a:pt x="1473200" y="330200"/>
                  </a:cubicBezTo>
                  <a:cubicBezTo>
                    <a:pt x="1383826" y="222951"/>
                    <a:pt x="1500504" y="382904"/>
                    <a:pt x="1358900" y="241300"/>
                  </a:cubicBezTo>
                  <a:cubicBezTo>
                    <a:pt x="1299214" y="181614"/>
                    <a:pt x="1335744" y="213163"/>
                    <a:pt x="1244600" y="152400"/>
                  </a:cubicBezTo>
                  <a:lnTo>
                    <a:pt x="1206500" y="127000"/>
                  </a:lnTo>
                  <a:cubicBezTo>
                    <a:pt x="1193800" y="118533"/>
                    <a:pt x="1182880" y="106427"/>
                    <a:pt x="1168400" y="101600"/>
                  </a:cubicBezTo>
                  <a:cubicBezTo>
                    <a:pt x="1155700" y="97367"/>
                    <a:pt x="1142274" y="94887"/>
                    <a:pt x="1130300" y="88900"/>
                  </a:cubicBezTo>
                  <a:cubicBezTo>
                    <a:pt x="1116648" y="82074"/>
                    <a:pt x="1106148" y="69699"/>
                    <a:pt x="1092200" y="63500"/>
                  </a:cubicBezTo>
                  <a:cubicBezTo>
                    <a:pt x="1067734" y="52626"/>
                    <a:pt x="1041400" y="46567"/>
                    <a:pt x="1016000" y="38100"/>
                  </a:cubicBezTo>
                  <a:lnTo>
                    <a:pt x="977900" y="25400"/>
                  </a:lnTo>
                  <a:cubicBezTo>
                    <a:pt x="965200" y="21167"/>
                    <a:pt x="952787" y="15947"/>
                    <a:pt x="939800" y="12700"/>
                  </a:cubicBezTo>
                  <a:lnTo>
                    <a:pt x="889000" y="0"/>
                  </a:lnTo>
                  <a:cubicBezTo>
                    <a:pt x="787528" y="14496"/>
                    <a:pt x="830034" y="12700"/>
                    <a:pt x="762000" y="12700"/>
                  </a:cubicBezTo>
                </a:path>
              </a:pathLst>
            </a:custGeom>
            <a:noFill/>
            <a:ln w="28575"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3" name="Text Box 57"/>
            <p:cNvSpPr txBox="1">
              <a:spLocks noChangeArrowheads="1"/>
            </p:cNvSpPr>
            <p:nvPr/>
          </p:nvSpPr>
          <p:spPr bwMode="auto">
            <a:xfrm>
              <a:off x="5729445" y="2205653"/>
              <a:ext cx="1136759"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800" smtClean="0">
                  <a:solidFill>
                    <a:srgbClr val="FF0000"/>
                  </a:solidFill>
                </a:rPr>
                <a:t>LL</a:t>
              </a:r>
              <a:r>
                <a:rPr lang="zh-CN" altLang="en-US" sz="2800" dirty="0" smtClean="0">
                  <a:solidFill>
                    <a:srgbClr val="FF0000"/>
                  </a:solidFill>
                </a:rPr>
                <a:t>型</a:t>
              </a:r>
              <a:endParaRPr lang="en-US" altLang="zh-CN" sz="2800" dirty="0">
                <a:solidFill>
                  <a:srgbClr val="FF0000"/>
                </a:solidFill>
              </a:endParaRPr>
            </a:p>
          </p:txBody>
        </p:sp>
      </p:grpSp>
      <p:grpSp>
        <p:nvGrpSpPr>
          <p:cNvPr id="103" name="组 102"/>
          <p:cNvGrpSpPr/>
          <p:nvPr/>
        </p:nvGrpSpPr>
        <p:grpSpPr>
          <a:xfrm>
            <a:off x="1091490" y="2377829"/>
            <a:ext cx="3231298" cy="3586653"/>
            <a:chOff x="3548943" y="2427369"/>
            <a:chExt cx="3231298" cy="3586653"/>
          </a:xfrm>
        </p:grpSpPr>
        <p:grpSp>
          <p:nvGrpSpPr>
            <p:cNvPr id="104" name="组 103"/>
            <p:cNvGrpSpPr/>
            <p:nvPr/>
          </p:nvGrpSpPr>
          <p:grpSpPr>
            <a:xfrm>
              <a:off x="3914500" y="2427369"/>
              <a:ext cx="2865741" cy="3586653"/>
              <a:chOff x="3713472" y="2523364"/>
              <a:chExt cx="2865741" cy="3586653"/>
            </a:xfrm>
          </p:grpSpPr>
          <p:grpSp>
            <p:nvGrpSpPr>
              <p:cNvPr id="107" name="组 106"/>
              <p:cNvGrpSpPr/>
              <p:nvPr/>
            </p:nvGrpSpPr>
            <p:grpSpPr>
              <a:xfrm>
                <a:off x="3713472" y="2523364"/>
                <a:ext cx="2203564" cy="3586653"/>
                <a:chOff x="9276547" y="2405183"/>
                <a:chExt cx="2203564" cy="3586653"/>
              </a:xfrm>
            </p:grpSpPr>
            <p:grpSp>
              <p:nvGrpSpPr>
                <p:cNvPr id="112" name="组 111"/>
                <p:cNvGrpSpPr/>
                <p:nvPr/>
              </p:nvGrpSpPr>
              <p:grpSpPr>
                <a:xfrm>
                  <a:off x="9276547" y="2405183"/>
                  <a:ext cx="2203564" cy="1697332"/>
                  <a:chOff x="6218254" y="2906218"/>
                  <a:chExt cx="2203564" cy="1697332"/>
                </a:xfrm>
              </p:grpSpPr>
              <p:grpSp>
                <p:nvGrpSpPr>
                  <p:cNvPr id="114" name="组 113"/>
                  <p:cNvGrpSpPr/>
                  <p:nvPr/>
                </p:nvGrpSpPr>
                <p:grpSpPr>
                  <a:xfrm>
                    <a:off x="6218254" y="2906218"/>
                    <a:ext cx="1410129" cy="1697332"/>
                    <a:chOff x="3498164" y="2906218"/>
                    <a:chExt cx="1410129" cy="1697332"/>
                  </a:xfrm>
                </p:grpSpPr>
                <p:sp>
                  <p:nvSpPr>
                    <p:cNvPr id="117" name="Line 51"/>
                    <p:cNvSpPr>
                      <a:spLocks noChangeShapeType="1"/>
                    </p:cNvSpPr>
                    <p:nvPr/>
                  </p:nvSpPr>
                  <p:spPr bwMode="auto">
                    <a:xfrm flipV="1">
                      <a:off x="3971105" y="3563797"/>
                      <a:ext cx="255455" cy="3740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8" name="Oval 56"/>
                    <p:cNvSpPr>
                      <a:spLocks noChangeArrowheads="1"/>
                    </p:cNvSpPr>
                    <p:nvPr/>
                  </p:nvSpPr>
                  <p:spPr bwMode="auto">
                    <a:xfrm>
                      <a:off x="3498164"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sp>
                  <p:nvSpPr>
                    <p:cNvPr id="119"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15" name="Line 51"/>
                  <p:cNvSpPr>
                    <a:spLocks noChangeShapeType="1"/>
                  </p:cNvSpPr>
                  <p:nvPr/>
                </p:nvSpPr>
                <p:spPr bwMode="auto">
                  <a:xfrm>
                    <a:off x="7549245" y="3503781"/>
                    <a:ext cx="295541" cy="4341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6" name="Oval 56"/>
                  <p:cNvSpPr>
                    <a:spLocks noChangeArrowheads="1"/>
                  </p:cNvSpPr>
                  <p:nvPr/>
                </p:nvSpPr>
                <p:spPr bwMode="auto">
                  <a:xfrm>
                    <a:off x="7622555" y="3811405"/>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13" name="Text Box 57"/>
                <p:cNvSpPr txBox="1">
                  <a:spLocks noChangeArrowheads="1"/>
                </p:cNvSpPr>
                <p:nvPr/>
              </p:nvSpPr>
              <p:spPr bwMode="auto">
                <a:xfrm>
                  <a:off x="9965665" y="5467961"/>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9</a:t>
                  </a:r>
                  <a:r>
                    <a:rPr lang="zh-CN" altLang="en-US" sz="2800" dirty="0" smtClean="0"/>
                    <a:t>）</a:t>
                  </a:r>
                  <a:endParaRPr lang="en-US" altLang="zh-CN" sz="2800" dirty="0"/>
                </a:p>
              </p:txBody>
            </p:sp>
          </p:grpSp>
          <p:sp>
            <p:nvSpPr>
              <p:cNvPr id="108" name="Line 51"/>
              <p:cNvSpPr>
                <a:spLocks noChangeShapeType="1"/>
              </p:cNvSpPr>
              <p:nvPr/>
            </p:nvSpPr>
            <p:spPr bwMode="auto">
              <a:xfrm flipH="1">
                <a:off x="5043019" y="4127655"/>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9" name="Oval 56"/>
              <p:cNvSpPr>
                <a:spLocks noChangeArrowheads="1"/>
              </p:cNvSpPr>
              <p:nvPr/>
            </p:nvSpPr>
            <p:spPr bwMode="auto">
              <a:xfrm>
                <a:off x="4680695" y="4493001"/>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110" name="Line 51"/>
              <p:cNvSpPr>
                <a:spLocks noChangeShapeType="1"/>
              </p:cNvSpPr>
              <p:nvPr/>
            </p:nvSpPr>
            <p:spPr bwMode="auto">
              <a:xfrm>
                <a:off x="5779950" y="4114668"/>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1" name="Oval 56"/>
              <p:cNvSpPr>
                <a:spLocks noChangeArrowheads="1"/>
              </p:cNvSpPr>
              <p:nvPr/>
            </p:nvSpPr>
            <p:spPr bwMode="auto">
              <a:xfrm>
                <a:off x="5779950" y="4493001"/>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05" name="Line 51"/>
            <p:cNvSpPr>
              <a:spLocks noChangeShapeType="1"/>
            </p:cNvSpPr>
            <p:nvPr/>
          </p:nvSpPr>
          <p:spPr bwMode="auto">
            <a:xfrm flipH="1">
              <a:off x="3911267" y="4058101"/>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6" name="Oval 56"/>
            <p:cNvSpPr>
              <a:spLocks noChangeArrowheads="1"/>
            </p:cNvSpPr>
            <p:nvPr/>
          </p:nvSpPr>
          <p:spPr bwMode="auto">
            <a:xfrm>
              <a:off x="3548943" y="4414972"/>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8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grpSp>
        <p:nvGrpSpPr>
          <p:cNvPr id="4" name="组 3"/>
          <p:cNvGrpSpPr/>
          <p:nvPr/>
        </p:nvGrpSpPr>
        <p:grpSpPr>
          <a:xfrm>
            <a:off x="578684" y="5007092"/>
            <a:ext cx="799263" cy="1156185"/>
            <a:chOff x="7029951" y="5003269"/>
            <a:chExt cx="799263" cy="1156185"/>
          </a:xfrm>
        </p:grpSpPr>
        <p:sp>
          <p:nvSpPr>
            <p:cNvPr id="120" name="Line 51"/>
            <p:cNvSpPr>
              <a:spLocks noChangeShapeType="1"/>
            </p:cNvSpPr>
            <p:nvPr/>
          </p:nvSpPr>
          <p:spPr bwMode="auto">
            <a:xfrm flipH="1">
              <a:off x="7392275" y="5003269"/>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1" name="Oval 56"/>
            <p:cNvSpPr>
              <a:spLocks noChangeArrowheads="1"/>
            </p:cNvSpPr>
            <p:nvPr/>
          </p:nvSpPr>
          <p:spPr bwMode="auto">
            <a:xfrm>
              <a:off x="7029951" y="5360140"/>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6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80" name="右箭头 79"/>
          <p:cNvSpPr/>
          <p:nvPr/>
        </p:nvSpPr>
        <p:spPr bwMode="auto">
          <a:xfrm rot="10800000" flipH="1">
            <a:off x="4969988" y="3959900"/>
            <a:ext cx="966541" cy="405268"/>
          </a:xfrm>
          <a:prstGeom prst="rightArrow">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6" name="组 5"/>
          <p:cNvGrpSpPr/>
          <p:nvPr/>
        </p:nvGrpSpPr>
        <p:grpSpPr>
          <a:xfrm>
            <a:off x="6734161" y="2384234"/>
            <a:ext cx="3718813" cy="3586653"/>
            <a:chOff x="5349861" y="2377829"/>
            <a:chExt cx="3718813" cy="3586653"/>
          </a:xfrm>
        </p:grpSpPr>
        <p:grpSp>
          <p:nvGrpSpPr>
            <p:cNvPr id="81" name="组 80"/>
            <p:cNvGrpSpPr/>
            <p:nvPr/>
          </p:nvGrpSpPr>
          <p:grpSpPr>
            <a:xfrm>
              <a:off x="5349861" y="2377829"/>
              <a:ext cx="3718813" cy="3586653"/>
              <a:chOff x="3276594" y="2427369"/>
              <a:chExt cx="3718813" cy="3586653"/>
            </a:xfrm>
          </p:grpSpPr>
          <p:grpSp>
            <p:nvGrpSpPr>
              <p:cNvPr id="82" name="组 81"/>
              <p:cNvGrpSpPr/>
              <p:nvPr/>
            </p:nvGrpSpPr>
            <p:grpSpPr>
              <a:xfrm>
                <a:off x="3788339" y="2427369"/>
                <a:ext cx="3207068" cy="3586653"/>
                <a:chOff x="3587311" y="2523364"/>
                <a:chExt cx="3207068" cy="3586653"/>
              </a:xfrm>
            </p:grpSpPr>
            <p:grpSp>
              <p:nvGrpSpPr>
                <p:cNvPr id="85" name="组 84"/>
                <p:cNvGrpSpPr/>
                <p:nvPr/>
              </p:nvGrpSpPr>
              <p:grpSpPr>
                <a:xfrm>
                  <a:off x="3587311" y="2523364"/>
                  <a:ext cx="2511696" cy="3586653"/>
                  <a:chOff x="9150386" y="2405183"/>
                  <a:chExt cx="2511696" cy="3586653"/>
                </a:xfrm>
              </p:grpSpPr>
              <p:grpSp>
                <p:nvGrpSpPr>
                  <p:cNvPr id="90" name="组 89"/>
                  <p:cNvGrpSpPr/>
                  <p:nvPr/>
                </p:nvGrpSpPr>
                <p:grpSpPr>
                  <a:xfrm>
                    <a:off x="9150386" y="2405183"/>
                    <a:ext cx="2511696" cy="1697332"/>
                    <a:chOff x="6092093" y="2906218"/>
                    <a:chExt cx="2511696" cy="1697332"/>
                  </a:xfrm>
                </p:grpSpPr>
                <p:grpSp>
                  <p:nvGrpSpPr>
                    <p:cNvPr id="92" name="组 91"/>
                    <p:cNvGrpSpPr/>
                    <p:nvPr/>
                  </p:nvGrpSpPr>
                  <p:grpSpPr>
                    <a:xfrm>
                      <a:off x="6092093" y="2906218"/>
                      <a:ext cx="1536290" cy="1669621"/>
                      <a:chOff x="3372003" y="2906218"/>
                      <a:chExt cx="1536290" cy="1669621"/>
                    </a:xfrm>
                  </p:grpSpPr>
                  <p:sp>
                    <p:nvSpPr>
                      <p:cNvPr id="95" name="Line 51"/>
                      <p:cNvSpPr>
                        <a:spLocks noChangeShapeType="1"/>
                      </p:cNvSpPr>
                      <p:nvPr/>
                    </p:nvSpPr>
                    <p:spPr bwMode="auto">
                      <a:xfrm flipV="1">
                        <a:off x="3879956" y="3503781"/>
                        <a:ext cx="291310" cy="32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6" name="Oval 56"/>
                      <p:cNvSpPr>
                        <a:spLocks noChangeArrowheads="1"/>
                      </p:cNvSpPr>
                      <p:nvPr/>
                    </p:nvSpPr>
                    <p:spPr bwMode="auto">
                      <a:xfrm>
                        <a:off x="3372003" y="3793476"/>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8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97"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93" name="Line 51"/>
                    <p:cNvSpPr>
                      <a:spLocks noChangeShapeType="1"/>
                    </p:cNvSpPr>
                    <p:nvPr/>
                  </p:nvSpPr>
                  <p:spPr bwMode="auto">
                    <a:xfrm>
                      <a:off x="7549245" y="3503781"/>
                      <a:ext cx="467851" cy="3589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4" name="Oval 56"/>
                    <p:cNvSpPr>
                      <a:spLocks noChangeArrowheads="1"/>
                    </p:cNvSpPr>
                    <p:nvPr/>
                  </p:nvSpPr>
                  <p:spPr bwMode="auto">
                    <a:xfrm>
                      <a:off x="7804526"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91" name="Text Box 57"/>
                  <p:cNvSpPr txBox="1">
                    <a:spLocks noChangeArrowheads="1"/>
                  </p:cNvSpPr>
                  <p:nvPr/>
                </p:nvSpPr>
                <p:spPr bwMode="auto">
                  <a:xfrm>
                    <a:off x="9965665" y="5467961"/>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10</a:t>
                    </a:r>
                    <a:r>
                      <a:rPr lang="zh-CN" altLang="en-US" sz="2800" dirty="0" smtClean="0"/>
                      <a:t>）</a:t>
                    </a:r>
                    <a:endParaRPr lang="en-US" altLang="zh-CN" sz="2800" dirty="0"/>
                  </a:p>
                </p:txBody>
              </p:sp>
            </p:grpSp>
            <p:sp>
              <p:nvSpPr>
                <p:cNvPr id="86" name="Line 51"/>
                <p:cNvSpPr>
                  <a:spLocks noChangeShapeType="1"/>
                </p:cNvSpPr>
                <p:nvPr/>
              </p:nvSpPr>
              <p:spPr bwMode="auto">
                <a:xfrm flipH="1">
                  <a:off x="5279031" y="4139977"/>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7" name="Oval 56"/>
                <p:cNvSpPr>
                  <a:spLocks noChangeArrowheads="1"/>
                </p:cNvSpPr>
                <p:nvPr/>
              </p:nvSpPr>
              <p:spPr bwMode="auto">
                <a:xfrm>
                  <a:off x="4954452" y="448889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88" name="Line 51"/>
                <p:cNvSpPr>
                  <a:spLocks noChangeShapeType="1"/>
                </p:cNvSpPr>
                <p:nvPr/>
              </p:nvSpPr>
              <p:spPr bwMode="auto">
                <a:xfrm>
                  <a:off x="5910497" y="4052419"/>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9" name="Oval 56"/>
                <p:cNvSpPr>
                  <a:spLocks noChangeArrowheads="1"/>
                </p:cNvSpPr>
                <p:nvPr/>
              </p:nvSpPr>
              <p:spPr bwMode="auto">
                <a:xfrm>
                  <a:off x="5995116" y="4440270"/>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83" name="Line 51"/>
              <p:cNvSpPr>
                <a:spLocks noChangeShapeType="1"/>
              </p:cNvSpPr>
              <p:nvPr/>
            </p:nvSpPr>
            <p:spPr bwMode="auto">
              <a:xfrm flipH="1">
                <a:off x="3758749" y="3995802"/>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4" name="Oval 56"/>
              <p:cNvSpPr>
                <a:spLocks noChangeArrowheads="1"/>
              </p:cNvSpPr>
              <p:nvPr/>
            </p:nvSpPr>
            <p:spPr bwMode="auto">
              <a:xfrm>
                <a:off x="3276594" y="4364823"/>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6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98" name="Line 51"/>
            <p:cNvSpPr>
              <a:spLocks noChangeShapeType="1"/>
            </p:cNvSpPr>
            <p:nvPr/>
          </p:nvSpPr>
          <p:spPr bwMode="auto">
            <a:xfrm>
              <a:off x="6426081" y="3947941"/>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9" name="Oval 56"/>
            <p:cNvSpPr>
              <a:spLocks noChangeArrowheads="1"/>
            </p:cNvSpPr>
            <p:nvPr/>
          </p:nvSpPr>
          <p:spPr bwMode="auto">
            <a:xfrm>
              <a:off x="6302422" y="4391630"/>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00" name="Rectangle 54"/>
          <p:cNvSpPr txBox="1">
            <a:spLocks noChangeArrowheads="1"/>
          </p:cNvSpPr>
          <p:nvPr/>
        </p:nvSpPr>
        <p:spPr bwMode="auto">
          <a:xfrm>
            <a:off x="937665" y="1018788"/>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关键字值如下，试构造其对应的平衡二叉树。</a:t>
            </a:r>
            <a:br>
              <a:rPr lang="zh-CN" altLang="en-US" sz="3200" kern="0" dirty="0" smtClean="0">
                <a:solidFill>
                  <a:schemeClr val="tx1"/>
                </a:solidFill>
                <a:latin typeface="SimSun" charset="-122"/>
                <a:ea typeface="SimSun" charset="-122"/>
                <a:cs typeface="SimSun" charset="-122"/>
              </a:rPr>
            </a:br>
            <a:r>
              <a:rPr lang="en-US" altLang="zh-CN" kern="0" dirty="0" smtClean="0">
                <a:solidFill>
                  <a:srgbClr val="FF0000"/>
                </a:solidFill>
              </a:rPr>
              <a:t>10</a:t>
            </a:r>
            <a:r>
              <a:rPr lang="zh-CN" altLang="en-US" kern="0" dirty="0" smtClean="0">
                <a:solidFill>
                  <a:srgbClr val="FF0000"/>
                </a:solidFill>
              </a:rPr>
              <a:t>，</a:t>
            </a:r>
            <a:r>
              <a:rPr lang="en-US" altLang="zh-CN" kern="0" dirty="0" smtClean="0">
                <a:solidFill>
                  <a:srgbClr val="FF0000"/>
                </a:solidFill>
              </a:rPr>
              <a:t>20</a:t>
            </a:r>
            <a:r>
              <a:rPr lang="zh-CN" altLang="en-US" kern="0" dirty="0" smtClean="0">
                <a:solidFill>
                  <a:srgbClr val="FF0000"/>
                </a:solidFill>
              </a:rPr>
              <a:t>，</a:t>
            </a:r>
            <a:r>
              <a:rPr lang="en-US" altLang="zh-CN" kern="0" dirty="0" smtClean="0">
                <a:solidFill>
                  <a:srgbClr val="FF0000"/>
                </a:solidFill>
              </a:rPr>
              <a:t>18</a:t>
            </a:r>
            <a:r>
              <a:rPr lang="zh-CN" altLang="en-US" kern="0" dirty="0" smtClean="0">
                <a:solidFill>
                  <a:srgbClr val="FF0000"/>
                </a:solidFill>
              </a:rPr>
              <a:t>，</a:t>
            </a:r>
            <a:r>
              <a:rPr lang="en-US" altLang="zh-CN" kern="0" dirty="0" smtClean="0">
                <a:solidFill>
                  <a:srgbClr val="FF0000"/>
                </a:solidFill>
              </a:rPr>
              <a:t>24</a:t>
            </a:r>
            <a:r>
              <a:rPr lang="zh-CN" altLang="en-US" kern="0" dirty="0" smtClean="0">
                <a:solidFill>
                  <a:srgbClr val="FF0000"/>
                </a:solidFill>
              </a:rPr>
              <a:t>，</a:t>
            </a:r>
            <a:r>
              <a:rPr lang="en-US" altLang="zh-CN" kern="0" dirty="0" smtClean="0">
                <a:solidFill>
                  <a:srgbClr val="FF0000"/>
                </a:solidFill>
              </a:rPr>
              <a:t>30</a:t>
            </a:r>
            <a:r>
              <a:rPr lang="zh-CN" altLang="en-US" kern="0" dirty="0" smtClean="0">
                <a:solidFill>
                  <a:srgbClr val="FF0000"/>
                </a:solidFill>
              </a:rPr>
              <a:t>，</a:t>
            </a:r>
            <a:r>
              <a:rPr lang="en-US" altLang="zh-CN" kern="0" dirty="0" smtClean="0">
                <a:solidFill>
                  <a:srgbClr val="FF0000"/>
                </a:solidFill>
              </a:rPr>
              <a:t>8</a:t>
            </a:r>
            <a:r>
              <a:rPr lang="zh-CN" altLang="en-US" kern="0" dirty="0" smtClean="0">
                <a:solidFill>
                  <a:srgbClr val="FF0000"/>
                </a:solidFill>
              </a:rPr>
              <a:t>，</a:t>
            </a:r>
            <a:r>
              <a:rPr lang="en-US" altLang="zh-CN" kern="0" dirty="0" smtClean="0">
                <a:solidFill>
                  <a:srgbClr val="FF0000"/>
                </a:solidFill>
              </a:rPr>
              <a:t>6</a:t>
            </a:r>
            <a:r>
              <a:rPr lang="zh-CN" altLang="en-US" kern="0" dirty="0" smtClean="0">
                <a:solidFill>
                  <a:srgbClr val="FF0000"/>
                </a:solidFill>
              </a:rPr>
              <a:t>，</a:t>
            </a:r>
            <a:r>
              <a:rPr lang="en-US" altLang="zh-CN" kern="0" dirty="0" smtClean="0">
                <a:solidFill>
                  <a:srgbClr val="FF0000"/>
                </a:solidFill>
              </a:rPr>
              <a:t>15</a:t>
            </a:r>
            <a:r>
              <a:rPr lang="zh-CN" altLang="en-US" kern="0" dirty="0" smtClean="0">
                <a:solidFill>
                  <a:srgbClr val="FF0000"/>
                </a:solidFill>
              </a:rPr>
              <a:t>，</a:t>
            </a:r>
            <a:r>
              <a:rPr lang="en-US" altLang="zh-CN" kern="0" dirty="0" smtClean="0">
                <a:solidFill>
                  <a:srgbClr val="FF0000"/>
                </a:solidFill>
              </a:rPr>
              <a:t>4, 12,16</a:t>
            </a:r>
            <a:endParaRPr lang="en-US" altLang="zh-CN" kern="0" dirty="0">
              <a:solidFill>
                <a:srgbClr val="FF0000"/>
              </a:solidFill>
            </a:endParaRPr>
          </a:p>
        </p:txBody>
      </p:sp>
    </p:spTree>
    <p:extLst>
      <p:ext uri="{BB962C8B-B14F-4D97-AF65-F5344CB8AC3E}">
        <p14:creationId xmlns:p14="http://schemas.microsoft.com/office/powerpoint/2010/main" val="951306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grpSp>
        <p:nvGrpSpPr>
          <p:cNvPr id="6" name="组 5"/>
          <p:cNvGrpSpPr/>
          <p:nvPr/>
        </p:nvGrpSpPr>
        <p:grpSpPr>
          <a:xfrm>
            <a:off x="163930" y="2313573"/>
            <a:ext cx="3718813" cy="3803916"/>
            <a:chOff x="5349861" y="2377829"/>
            <a:chExt cx="3718813" cy="3803916"/>
          </a:xfrm>
        </p:grpSpPr>
        <p:grpSp>
          <p:nvGrpSpPr>
            <p:cNvPr id="81" name="组 80"/>
            <p:cNvGrpSpPr/>
            <p:nvPr/>
          </p:nvGrpSpPr>
          <p:grpSpPr>
            <a:xfrm>
              <a:off x="5349861" y="2377829"/>
              <a:ext cx="3718813" cy="3803916"/>
              <a:chOff x="3276594" y="2427369"/>
              <a:chExt cx="3718813" cy="3803916"/>
            </a:xfrm>
          </p:grpSpPr>
          <p:grpSp>
            <p:nvGrpSpPr>
              <p:cNvPr id="82" name="组 81"/>
              <p:cNvGrpSpPr/>
              <p:nvPr/>
            </p:nvGrpSpPr>
            <p:grpSpPr>
              <a:xfrm>
                <a:off x="3522784" y="2427369"/>
                <a:ext cx="3472623" cy="3803916"/>
                <a:chOff x="3321756" y="2523364"/>
                <a:chExt cx="3472623" cy="3803916"/>
              </a:xfrm>
            </p:grpSpPr>
            <p:grpSp>
              <p:nvGrpSpPr>
                <p:cNvPr id="85" name="组 84"/>
                <p:cNvGrpSpPr/>
                <p:nvPr/>
              </p:nvGrpSpPr>
              <p:grpSpPr>
                <a:xfrm>
                  <a:off x="3321756" y="2523364"/>
                  <a:ext cx="2777251" cy="3803916"/>
                  <a:chOff x="8884831" y="2405183"/>
                  <a:chExt cx="2777251" cy="3803916"/>
                </a:xfrm>
              </p:grpSpPr>
              <p:grpSp>
                <p:nvGrpSpPr>
                  <p:cNvPr id="90" name="组 89"/>
                  <p:cNvGrpSpPr/>
                  <p:nvPr/>
                </p:nvGrpSpPr>
                <p:grpSpPr>
                  <a:xfrm>
                    <a:off x="9150386" y="2405183"/>
                    <a:ext cx="2511696" cy="1697332"/>
                    <a:chOff x="6092093" y="2906218"/>
                    <a:chExt cx="2511696" cy="1697332"/>
                  </a:xfrm>
                </p:grpSpPr>
                <p:grpSp>
                  <p:nvGrpSpPr>
                    <p:cNvPr id="92" name="组 91"/>
                    <p:cNvGrpSpPr/>
                    <p:nvPr/>
                  </p:nvGrpSpPr>
                  <p:grpSpPr>
                    <a:xfrm>
                      <a:off x="6092093" y="2906218"/>
                      <a:ext cx="1536290" cy="1669621"/>
                      <a:chOff x="3372003" y="2906218"/>
                      <a:chExt cx="1536290" cy="1669621"/>
                    </a:xfrm>
                  </p:grpSpPr>
                  <p:sp>
                    <p:nvSpPr>
                      <p:cNvPr id="95" name="Line 51"/>
                      <p:cNvSpPr>
                        <a:spLocks noChangeShapeType="1"/>
                      </p:cNvSpPr>
                      <p:nvPr/>
                    </p:nvSpPr>
                    <p:spPr bwMode="auto">
                      <a:xfrm flipV="1">
                        <a:off x="3879956" y="3503781"/>
                        <a:ext cx="291310" cy="32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6" name="Oval 56"/>
                      <p:cNvSpPr>
                        <a:spLocks noChangeArrowheads="1"/>
                      </p:cNvSpPr>
                      <p:nvPr/>
                    </p:nvSpPr>
                    <p:spPr bwMode="auto">
                      <a:xfrm>
                        <a:off x="3372003" y="3793476"/>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8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sp>
                    <p:nvSpPr>
                      <p:cNvPr id="97"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93" name="Line 51"/>
                    <p:cNvSpPr>
                      <a:spLocks noChangeShapeType="1"/>
                    </p:cNvSpPr>
                    <p:nvPr/>
                  </p:nvSpPr>
                  <p:spPr bwMode="auto">
                    <a:xfrm>
                      <a:off x="7549245" y="3503781"/>
                      <a:ext cx="467851" cy="3589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4" name="Oval 56"/>
                    <p:cNvSpPr>
                      <a:spLocks noChangeArrowheads="1"/>
                    </p:cNvSpPr>
                    <p:nvPr/>
                  </p:nvSpPr>
                  <p:spPr bwMode="auto">
                    <a:xfrm>
                      <a:off x="7804526"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91" name="Text Box 57"/>
                  <p:cNvSpPr txBox="1">
                    <a:spLocks noChangeArrowheads="1"/>
                  </p:cNvSpPr>
                  <p:nvPr/>
                </p:nvSpPr>
                <p:spPr bwMode="auto">
                  <a:xfrm>
                    <a:off x="8884831" y="5685224"/>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11</a:t>
                    </a:r>
                    <a:r>
                      <a:rPr lang="zh-CN" altLang="en-US" sz="2800" dirty="0" smtClean="0"/>
                      <a:t>）</a:t>
                    </a:r>
                    <a:endParaRPr lang="en-US" altLang="zh-CN" sz="2800" dirty="0"/>
                  </a:p>
                </p:txBody>
              </p:sp>
            </p:grpSp>
            <p:sp>
              <p:nvSpPr>
                <p:cNvPr id="86" name="Line 51"/>
                <p:cNvSpPr>
                  <a:spLocks noChangeShapeType="1"/>
                </p:cNvSpPr>
                <p:nvPr/>
              </p:nvSpPr>
              <p:spPr bwMode="auto">
                <a:xfrm flipH="1">
                  <a:off x="5279031" y="4139977"/>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7" name="Oval 56"/>
                <p:cNvSpPr>
                  <a:spLocks noChangeArrowheads="1"/>
                </p:cNvSpPr>
                <p:nvPr/>
              </p:nvSpPr>
              <p:spPr bwMode="auto">
                <a:xfrm>
                  <a:off x="4954452" y="448889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88" name="Line 51"/>
                <p:cNvSpPr>
                  <a:spLocks noChangeShapeType="1"/>
                </p:cNvSpPr>
                <p:nvPr/>
              </p:nvSpPr>
              <p:spPr bwMode="auto">
                <a:xfrm>
                  <a:off x="5910497" y="4052419"/>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9" name="Oval 56"/>
                <p:cNvSpPr>
                  <a:spLocks noChangeArrowheads="1"/>
                </p:cNvSpPr>
                <p:nvPr/>
              </p:nvSpPr>
              <p:spPr bwMode="auto">
                <a:xfrm>
                  <a:off x="5995116" y="4440270"/>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83" name="Line 51"/>
              <p:cNvSpPr>
                <a:spLocks noChangeShapeType="1"/>
              </p:cNvSpPr>
              <p:nvPr/>
            </p:nvSpPr>
            <p:spPr bwMode="auto">
              <a:xfrm flipH="1">
                <a:off x="3758749" y="3995802"/>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4" name="Oval 56"/>
              <p:cNvSpPr>
                <a:spLocks noChangeArrowheads="1"/>
              </p:cNvSpPr>
              <p:nvPr/>
            </p:nvSpPr>
            <p:spPr bwMode="auto">
              <a:xfrm>
                <a:off x="3276594" y="437329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6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98" name="Line 51"/>
            <p:cNvSpPr>
              <a:spLocks noChangeShapeType="1"/>
            </p:cNvSpPr>
            <p:nvPr/>
          </p:nvSpPr>
          <p:spPr bwMode="auto">
            <a:xfrm>
              <a:off x="6426081" y="3947941"/>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9" name="Oval 56"/>
            <p:cNvSpPr>
              <a:spLocks noChangeArrowheads="1"/>
            </p:cNvSpPr>
            <p:nvPr/>
          </p:nvSpPr>
          <p:spPr bwMode="auto">
            <a:xfrm>
              <a:off x="6392014" y="433912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solidFill>
                    <a:srgbClr val="FF0000"/>
                  </a:solidFill>
                </a:rPr>
                <a:t>-1</a:t>
              </a:r>
              <a:endParaRPr lang="en-US" altLang="zh-CN" sz="2000" b="0" dirty="0" smtClean="0">
                <a:solidFill>
                  <a:srgbClr val="FF0000"/>
                </a:solidFill>
              </a:endParaRPr>
            </a:p>
          </p:txBody>
        </p:sp>
      </p:grpSp>
      <p:grpSp>
        <p:nvGrpSpPr>
          <p:cNvPr id="3" name="组 2"/>
          <p:cNvGrpSpPr/>
          <p:nvPr/>
        </p:nvGrpSpPr>
        <p:grpSpPr>
          <a:xfrm>
            <a:off x="1643184" y="5009505"/>
            <a:ext cx="799263" cy="1107984"/>
            <a:chOff x="741107" y="5223920"/>
            <a:chExt cx="799263" cy="1107984"/>
          </a:xfrm>
        </p:grpSpPr>
        <p:sp>
          <p:nvSpPr>
            <p:cNvPr id="48" name="Line 51"/>
            <p:cNvSpPr>
              <a:spLocks noChangeShapeType="1"/>
            </p:cNvSpPr>
            <p:nvPr/>
          </p:nvSpPr>
          <p:spPr bwMode="auto">
            <a:xfrm>
              <a:off x="898246" y="5223920"/>
              <a:ext cx="237123" cy="4098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9" name="Oval 56"/>
            <p:cNvSpPr>
              <a:spLocks noChangeArrowheads="1"/>
            </p:cNvSpPr>
            <p:nvPr/>
          </p:nvSpPr>
          <p:spPr bwMode="auto">
            <a:xfrm>
              <a:off x="741107" y="5532590"/>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15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80" name="组 79"/>
          <p:cNvGrpSpPr/>
          <p:nvPr/>
        </p:nvGrpSpPr>
        <p:grpSpPr>
          <a:xfrm>
            <a:off x="7138964" y="2233813"/>
            <a:ext cx="4003635" cy="3783628"/>
            <a:chOff x="8040937" y="2274056"/>
            <a:chExt cx="4003635" cy="3783628"/>
          </a:xfrm>
        </p:grpSpPr>
        <p:grpSp>
          <p:nvGrpSpPr>
            <p:cNvPr id="103" name="组 102"/>
            <p:cNvGrpSpPr/>
            <p:nvPr/>
          </p:nvGrpSpPr>
          <p:grpSpPr>
            <a:xfrm>
              <a:off x="8325759" y="2274056"/>
              <a:ext cx="3718813" cy="3538027"/>
              <a:chOff x="5349861" y="2377829"/>
              <a:chExt cx="3718813" cy="3538027"/>
            </a:xfrm>
          </p:grpSpPr>
          <p:grpSp>
            <p:nvGrpSpPr>
              <p:cNvPr id="109" name="组 108"/>
              <p:cNvGrpSpPr/>
              <p:nvPr/>
            </p:nvGrpSpPr>
            <p:grpSpPr>
              <a:xfrm>
                <a:off x="5349861" y="2377829"/>
                <a:ext cx="3718813" cy="3538027"/>
                <a:chOff x="3276594" y="2427369"/>
                <a:chExt cx="3718813" cy="3538027"/>
              </a:xfrm>
            </p:grpSpPr>
            <p:grpSp>
              <p:nvGrpSpPr>
                <p:cNvPr id="112" name="组 111"/>
                <p:cNvGrpSpPr/>
                <p:nvPr/>
              </p:nvGrpSpPr>
              <p:grpSpPr>
                <a:xfrm>
                  <a:off x="3788339" y="2427369"/>
                  <a:ext cx="3207068" cy="3538027"/>
                  <a:chOff x="3587311" y="2523364"/>
                  <a:chExt cx="3207068" cy="3538027"/>
                </a:xfrm>
              </p:grpSpPr>
              <p:grpSp>
                <p:nvGrpSpPr>
                  <p:cNvPr id="115" name="组 114"/>
                  <p:cNvGrpSpPr/>
                  <p:nvPr/>
                </p:nvGrpSpPr>
                <p:grpSpPr>
                  <a:xfrm>
                    <a:off x="3587311" y="2523364"/>
                    <a:ext cx="2935290" cy="3538027"/>
                    <a:chOff x="9150386" y="2405183"/>
                    <a:chExt cx="2935290" cy="3538027"/>
                  </a:xfrm>
                </p:grpSpPr>
                <p:grpSp>
                  <p:nvGrpSpPr>
                    <p:cNvPr id="120" name="组 119"/>
                    <p:cNvGrpSpPr/>
                    <p:nvPr/>
                  </p:nvGrpSpPr>
                  <p:grpSpPr>
                    <a:xfrm>
                      <a:off x="9150386" y="2405183"/>
                      <a:ext cx="2511696" cy="1697332"/>
                      <a:chOff x="6092093" y="2906218"/>
                      <a:chExt cx="2511696" cy="1697332"/>
                    </a:xfrm>
                  </p:grpSpPr>
                  <p:grpSp>
                    <p:nvGrpSpPr>
                      <p:cNvPr id="138" name="组 137"/>
                      <p:cNvGrpSpPr/>
                      <p:nvPr/>
                    </p:nvGrpSpPr>
                    <p:grpSpPr>
                      <a:xfrm>
                        <a:off x="6092093" y="2906218"/>
                        <a:ext cx="1536290" cy="1669621"/>
                        <a:chOff x="3372003" y="2906218"/>
                        <a:chExt cx="1536290" cy="1669621"/>
                      </a:xfrm>
                    </p:grpSpPr>
                    <p:sp>
                      <p:nvSpPr>
                        <p:cNvPr id="141" name="Line 51"/>
                        <p:cNvSpPr>
                          <a:spLocks noChangeShapeType="1"/>
                        </p:cNvSpPr>
                        <p:nvPr/>
                      </p:nvSpPr>
                      <p:spPr bwMode="auto">
                        <a:xfrm flipV="1">
                          <a:off x="3879956" y="3503781"/>
                          <a:ext cx="291310" cy="32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2" name="Oval 56"/>
                        <p:cNvSpPr>
                          <a:spLocks noChangeArrowheads="1"/>
                        </p:cNvSpPr>
                        <p:nvPr/>
                      </p:nvSpPr>
                      <p:spPr bwMode="auto">
                        <a:xfrm>
                          <a:off x="3372003" y="3793476"/>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8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143"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39" name="Line 51"/>
                      <p:cNvSpPr>
                        <a:spLocks noChangeShapeType="1"/>
                      </p:cNvSpPr>
                      <p:nvPr/>
                    </p:nvSpPr>
                    <p:spPr bwMode="auto">
                      <a:xfrm>
                        <a:off x="7549245" y="3503781"/>
                        <a:ext cx="467851" cy="3589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0" name="Oval 56"/>
                      <p:cNvSpPr>
                        <a:spLocks noChangeArrowheads="1"/>
                      </p:cNvSpPr>
                      <p:nvPr/>
                    </p:nvSpPr>
                    <p:spPr bwMode="auto">
                      <a:xfrm>
                        <a:off x="7804526"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21" name="Text Box 57"/>
                    <p:cNvSpPr txBox="1">
                      <a:spLocks noChangeArrowheads="1"/>
                    </p:cNvSpPr>
                    <p:nvPr/>
                  </p:nvSpPr>
                  <p:spPr bwMode="auto">
                    <a:xfrm>
                      <a:off x="11166513" y="5419335"/>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12</a:t>
                      </a:r>
                      <a:r>
                        <a:rPr lang="zh-CN" altLang="en-US" sz="2800" dirty="0" smtClean="0"/>
                        <a:t>）</a:t>
                      </a:r>
                      <a:endParaRPr lang="en-US" altLang="zh-CN" sz="2800" dirty="0"/>
                    </a:p>
                  </p:txBody>
                </p:sp>
              </p:grpSp>
              <p:sp>
                <p:nvSpPr>
                  <p:cNvPr id="116" name="Line 51"/>
                  <p:cNvSpPr>
                    <a:spLocks noChangeShapeType="1"/>
                  </p:cNvSpPr>
                  <p:nvPr/>
                </p:nvSpPr>
                <p:spPr bwMode="auto">
                  <a:xfrm flipH="1">
                    <a:off x="5279031" y="4139977"/>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7" name="Oval 56"/>
                  <p:cNvSpPr>
                    <a:spLocks noChangeArrowheads="1"/>
                  </p:cNvSpPr>
                  <p:nvPr/>
                </p:nvSpPr>
                <p:spPr bwMode="auto">
                  <a:xfrm>
                    <a:off x="4954452" y="448889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118" name="Line 51"/>
                  <p:cNvSpPr>
                    <a:spLocks noChangeShapeType="1"/>
                  </p:cNvSpPr>
                  <p:nvPr/>
                </p:nvSpPr>
                <p:spPr bwMode="auto">
                  <a:xfrm>
                    <a:off x="5910497" y="4052419"/>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9" name="Oval 56"/>
                  <p:cNvSpPr>
                    <a:spLocks noChangeArrowheads="1"/>
                  </p:cNvSpPr>
                  <p:nvPr/>
                </p:nvSpPr>
                <p:spPr bwMode="auto">
                  <a:xfrm>
                    <a:off x="5995116" y="4440270"/>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13" name="Line 51"/>
                <p:cNvSpPr>
                  <a:spLocks noChangeShapeType="1"/>
                </p:cNvSpPr>
                <p:nvPr/>
              </p:nvSpPr>
              <p:spPr bwMode="auto">
                <a:xfrm flipH="1">
                  <a:off x="3758749" y="3995802"/>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4" name="Oval 56"/>
                <p:cNvSpPr>
                  <a:spLocks noChangeArrowheads="1"/>
                </p:cNvSpPr>
                <p:nvPr/>
              </p:nvSpPr>
              <p:spPr bwMode="auto">
                <a:xfrm>
                  <a:off x="3276594" y="437329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6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10" name="Line 51"/>
              <p:cNvSpPr>
                <a:spLocks noChangeShapeType="1"/>
              </p:cNvSpPr>
              <p:nvPr/>
            </p:nvSpPr>
            <p:spPr bwMode="auto">
              <a:xfrm>
                <a:off x="6426081" y="3947941"/>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1" name="Oval 56"/>
              <p:cNvSpPr>
                <a:spLocks noChangeArrowheads="1"/>
              </p:cNvSpPr>
              <p:nvPr/>
            </p:nvSpPr>
            <p:spPr bwMode="auto">
              <a:xfrm>
                <a:off x="6371457" y="4339123"/>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grpSp>
          <p:nvGrpSpPr>
            <p:cNvPr id="104" name="组 103"/>
            <p:cNvGrpSpPr/>
            <p:nvPr/>
          </p:nvGrpSpPr>
          <p:grpSpPr>
            <a:xfrm>
              <a:off x="9802907" y="4960437"/>
              <a:ext cx="799263" cy="1090623"/>
              <a:chOff x="731047" y="5364804"/>
              <a:chExt cx="799263" cy="1090623"/>
            </a:xfrm>
          </p:grpSpPr>
          <p:sp>
            <p:nvSpPr>
              <p:cNvPr id="107" name="Line 51"/>
              <p:cNvSpPr>
                <a:spLocks noChangeShapeType="1"/>
              </p:cNvSpPr>
              <p:nvPr/>
            </p:nvSpPr>
            <p:spPr bwMode="auto">
              <a:xfrm>
                <a:off x="854778" y="5364804"/>
                <a:ext cx="216341" cy="3182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8" name="Oval 56"/>
              <p:cNvSpPr>
                <a:spLocks noChangeArrowheads="1"/>
              </p:cNvSpPr>
              <p:nvPr/>
            </p:nvSpPr>
            <p:spPr bwMode="auto">
              <a:xfrm>
                <a:off x="731047" y="5656113"/>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15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05" name="Line 51"/>
            <p:cNvSpPr>
              <a:spLocks noChangeShapeType="1"/>
            </p:cNvSpPr>
            <p:nvPr/>
          </p:nvSpPr>
          <p:spPr bwMode="auto">
            <a:xfrm flipH="1">
              <a:off x="8453269" y="5007813"/>
              <a:ext cx="197095" cy="2708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6" name="Oval 56"/>
            <p:cNvSpPr>
              <a:spLocks noChangeArrowheads="1"/>
            </p:cNvSpPr>
            <p:nvPr/>
          </p:nvSpPr>
          <p:spPr bwMode="auto">
            <a:xfrm>
              <a:off x="8040937" y="5278658"/>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4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44" name="Rectangle 54"/>
          <p:cNvSpPr txBox="1">
            <a:spLocks noChangeArrowheads="1"/>
          </p:cNvSpPr>
          <p:nvPr/>
        </p:nvSpPr>
        <p:spPr bwMode="auto">
          <a:xfrm>
            <a:off x="920798" y="1004024"/>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关键字值如下，试构造其对应的平衡二叉树。</a:t>
            </a:r>
            <a:br>
              <a:rPr lang="zh-CN" altLang="en-US" sz="3200" kern="0" dirty="0" smtClean="0">
                <a:solidFill>
                  <a:schemeClr val="tx1"/>
                </a:solidFill>
                <a:latin typeface="SimSun" charset="-122"/>
                <a:ea typeface="SimSun" charset="-122"/>
                <a:cs typeface="SimSun" charset="-122"/>
              </a:rPr>
            </a:br>
            <a:r>
              <a:rPr lang="en-US" altLang="zh-CN" kern="0" dirty="0" smtClean="0">
                <a:solidFill>
                  <a:srgbClr val="FF0000"/>
                </a:solidFill>
              </a:rPr>
              <a:t>10</a:t>
            </a:r>
            <a:r>
              <a:rPr lang="zh-CN" altLang="en-US" kern="0" dirty="0" smtClean="0">
                <a:solidFill>
                  <a:srgbClr val="FF0000"/>
                </a:solidFill>
              </a:rPr>
              <a:t>，</a:t>
            </a:r>
            <a:r>
              <a:rPr lang="en-US" altLang="zh-CN" kern="0" dirty="0" smtClean="0">
                <a:solidFill>
                  <a:srgbClr val="FF0000"/>
                </a:solidFill>
              </a:rPr>
              <a:t>20</a:t>
            </a:r>
            <a:r>
              <a:rPr lang="zh-CN" altLang="en-US" kern="0" dirty="0" smtClean="0">
                <a:solidFill>
                  <a:srgbClr val="FF0000"/>
                </a:solidFill>
              </a:rPr>
              <a:t>，</a:t>
            </a:r>
            <a:r>
              <a:rPr lang="en-US" altLang="zh-CN" kern="0" dirty="0" smtClean="0">
                <a:solidFill>
                  <a:srgbClr val="FF0000"/>
                </a:solidFill>
              </a:rPr>
              <a:t>18</a:t>
            </a:r>
            <a:r>
              <a:rPr lang="zh-CN" altLang="en-US" kern="0" dirty="0" smtClean="0">
                <a:solidFill>
                  <a:srgbClr val="FF0000"/>
                </a:solidFill>
              </a:rPr>
              <a:t>，</a:t>
            </a:r>
            <a:r>
              <a:rPr lang="en-US" altLang="zh-CN" kern="0" dirty="0" smtClean="0">
                <a:solidFill>
                  <a:srgbClr val="FF0000"/>
                </a:solidFill>
              </a:rPr>
              <a:t>24</a:t>
            </a:r>
            <a:r>
              <a:rPr lang="zh-CN" altLang="en-US" kern="0" dirty="0" smtClean="0">
                <a:solidFill>
                  <a:srgbClr val="FF0000"/>
                </a:solidFill>
              </a:rPr>
              <a:t>，</a:t>
            </a:r>
            <a:r>
              <a:rPr lang="en-US" altLang="zh-CN" kern="0" dirty="0" smtClean="0">
                <a:solidFill>
                  <a:srgbClr val="FF0000"/>
                </a:solidFill>
              </a:rPr>
              <a:t>30</a:t>
            </a:r>
            <a:r>
              <a:rPr lang="zh-CN" altLang="en-US" kern="0" dirty="0" smtClean="0">
                <a:solidFill>
                  <a:srgbClr val="FF0000"/>
                </a:solidFill>
              </a:rPr>
              <a:t>，</a:t>
            </a:r>
            <a:r>
              <a:rPr lang="en-US" altLang="zh-CN" kern="0" dirty="0" smtClean="0">
                <a:solidFill>
                  <a:srgbClr val="FF0000"/>
                </a:solidFill>
              </a:rPr>
              <a:t>8</a:t>
            </a:r>
            <a:r>
              <a:rPr lang="zh-CN" altLang="en-US" kern="0" dirty="0" smtClean="0">
                <a:solidFill>
                  <a:srgbClr val="FF0000"/>
                </a:solidFill>
              </a:rPr>
              <a:t>，</a:t>
            </a:r>
            <a:r>
              <a:rPr lang="en-US" altLang="zh-CN" kern="0" dirty="0" smtClean="0">
                <a:solidFill>
                  <a:srgbClr val="FF0000"/>
                </a:solidFill>
              </a:rPr>
              <a:t>6</a:t>
            </a:r>
            <a:r>
              <a:rPr lang="zh-CN" altLang="en-US" kern="0" dirty="0" smtClean="0">
                <a:solidFill>
                  <a:srgbClr val="FF0000"/>
                </a:solidFill>
              </a:rPr>
              <a:t>，</a:t>
            </a:r>
            <a:r>
              <a:rPr lang="en-US" altLang="zh-CN" kern="0" dirty="0" smtClean="0">
                <a:solidFill>
                  <a:srgbClr val="FF0000"/>
                </a:solidFill>
              </a:rPr>
              <a:t>15</a:t>
            </a:r>
            <a:r>
              <a:rPr lang="zh-CN" altLang="en-US" kern="0" dirty="0" smtClean="0">
                <a:solidFill>
                  <a:srgbClr val="FF0000"/>
                </a:solidFill>
              </a:rPr>
              <a:t>，</a:t>
            </a:r>
            <a:r>
              <a:rPr lang="en-US" altLang="zh-CN" kern="0" dirty="0" smtClean="0">
                <a:solidFill>
                  <a:srgbClr val="FF0000"/>
                </a:solidFill>
              </a:rPr>
              <a:t>4, 12,16</a:t>
            </a:r>
            <a:endParaRPr lang="en-US" altLang="zh-CN" kern="0" dirty="0">
              <a:solidFill>
                <a:srgbClr val="FF0000"/>
              </a:solidFill>
            </a:endParaRPr>
          </a:p>
        </p:txBody>
      </p:sp>
    </p:spTree>
    <p:extLst>
      <p:ext uri="{BB962C8B-B14F-4D97-AF65-F5344CB8AC3E}">
        <p14:creationId xmlns:p14="http://schemas.microsoft.com/office/powerpoint/2010/main" val="58704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31" name="Rectangle 54"/>
          <p:cNvSpPr txBox="1">
            <a:spLocks noChangeArrowheads="1"/>
          </p:cNvSpPr>
          <p:nvPr/>
        </p:nvSpPr>
        <p:spPr bwMode="auto">
          <a:xfrm>
            <a:off x="845014" y="940293"/>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关键字值如下，试构造其对应的平衡二叉树。</a:t>
            </a:r>
            <a:br>
              <a:rPr lang="zh-CN" altLang="en-US" sz="3200" kern="0" dirty="0" smtClean="0">
                <a:solidFill>
                  <a:schemeClr val="tx1"/>
                </a:solidFill>
                <a:latin typeface="SimSun" charset="-122"/>
                <a:ea typeface="SimSun" charset="-122"/>
                <a:cs typeface="SimSun" charset="-122"/>
              </a:rPr>
            </a:br>
            <a:r>
              <a:rPr lang="en-US" altLang="zh-CN" kern="0" dirty="0" smtClean="0">
                <a:solidFill>
                  <a:srgbClr val="FF0000"/>
                </a:solidFill>
              </a:rPr>
              <a:t>10</a:t>
            </a:r>
            <a:r>
              <a:rPr lang="zh-CN" altLang="en-US" kern="0" dirty="0" smtClean="0">
                <a:solidFill>
                  <a:srgbClr val="FF0000"/>
                </a:solidFill>
              </a:rPr>
              <a:t>，</a:t>
            </a:r>
            <a:r>
              <a:rPr lang="en-US" altLang="zh-CN" kern="0" dirty="0" smtClean="0">
                <a:solidFill>
                  <a:srgbClr val="FF0000"/>
                </a:solidFill>
              </a:rPr>
              <a:t>20</a:t>
            </a:r>
            <a:r>
              <a:rPr lang="zh-CN" altLang="en-US" kern="0" dirty="0" smtClean="0">
                <a:solidFill>
                  <a:srgbClr val="FF0000"/>
                </a:solidFill>
              </a:rPr>
              <a:t>，</a:t>
            </a:r>
            <a:r>
              <a:rPr lang="en-US" altLang="zh-CN" kern="0" dirty="0" smtClean="0">
                <a:solidFill>
                  <a:srgbClr val="FF0000"/>
                </a:solidFill>
              </a:rPr>
              <a:t>18</a:t>
            </a:r>
            <a:r>
              <a:rPr lang="zh-CN" altLang="en-US" kern="0" dirty="0" smtClean="0">
                <a:solidFill>
                  <a:srgbClr val="FF0000"/>
                </a:solidFill>
              </a:rPr>
              <a:t>，</a:t>
            </a:r>
            <a:r>
              <a:rPr lang="en-US" altLang="zh-CN" kern="0" dirty="0" smtClean="0">
                <a:solidFill>
                  <a:srgbClr val="FF0000"/>
                </a:solidFill>
              </a:rPr>
              <a:t>24</a:t>
            </a:r>
            <a:r>
              <a:rPr lang="zh-CN" altLang="en-US" kern="0" dirty="0" smtClean="0">
                <a:solidFill>
                  <a:srgbClr val="FF0000"/>
                </a:solidFill>
              </a:rPr>
              <a:t>，</a:t>
            </a:r>
            <a:r>
              <a:rPr lang="en-US" altLang="zh-CN" kern="0" dirty="0" smtClean="0">
                <a:solidFill>
                  <a:srgbClr val="FF0000"/>
                </a:solidFill>
              </a:rPr>
              <a:t>30</a:t>
            </a:r>
            <a:r>
              <a:rPr lang="zh-CN" altLang="en-US" kern="0" dirty="0" smtClean="0">
                <a:solidFill>
                  <a:srgbClr val="FF0000"/>
                </a:solidFill>
              </a:rPr>
              <a:t>，</a:t>
            </a:r>
            <a:r>
              <a:rPr lang="en-US" altLang="zh-CN" kern="0" dirty="0" smtClean="0">
                <a:solidFill>
                  <a:srgbClr val="FF0000"/>
                </a:solidFill>
              </a:rPr>
              <a:t>8</a:t>
            </a:r>
            <a:r>
              <a:rPr lang="zh-CN" altLang="en-US" kern="0" dirty="0" smtClean="0">
                <a:solidFill>
                  <a:srgbClr val="FF0000"/>
                </a:solidFill>
              </a:rPr>
              <a:t>，</a:t>
            </a:r>
            <a:r>
              <a:rPr lang="en-US" altLang="zh-CN" kern="0" dirty="0" smtClean="0">
                <a:solidFill>
                  <a:srgbClr val="FF0000"/>
                </a:solidFill>
              </a:rPr>
              <a:t>6</a:t>
            </a:r>
            <a:r>
              <a:rPr lang="zh-CN" altLang="en-US" kern="0" dirty="0" smtClean="0">
                <a:solidFill>
                  <a:srgbClr val="FF0000"/>
                </a:solidFill>
              </a:rPr>
              <a:t>，</a:t>
            </a:r>
            <a:r>
              <a:rPr lang="en-US" altLang="zh-CN" kern="0" dirty="0" smtClean="0">
                <a:solidFill>
                  <a:srgbClr val="FF0000"/>
                </a:solidFill>
              </a:rPr>
              <a:t>15</a:t>
            </a:r>
            <a:r>
              <a:rPr lang="zh-CN" altLang="en-US" kern="0" dirty="0" smtClean="0">
                <a:solidFill>
                  <a:srgbClr val="FF0000"/>
                </a:solidFill>
              </a:rPr>
              <a:t>，</a:t>
            </a:r>
            <a:r>
              <a:rPr lang="en-US" altLang="zh-CN" kern="0" dirty="0" smtClean="0">
                <a:solidFill>
                  <a:srgbClr val="FF0000"/>
                </a:solidFill>
              </a:rPr>
              <a:t>4, 12,16</a:t>
            </a:r>
            <a:endParaRPr lang="en-US" altLang="zh-CN" kern="0" dirty="0">
              <a:solidFill>
                <a:srgbClr val="FF0000"/>
              </a:solidFill>
            </a:endParaRPr>
          </a:p>
        </p:txBody>
      </p:sp>
      <p:grpSp>
        <p:nvGrpSpPr>
          <p:cNvPr id="8" name="组 7"/>
          <p:cNvGrpSpPr/>
          <p:nvPr/>
        </p:nvGrpSpPr>
        <p:grpSpPr>
          <a:xfrm>
            <a:off x="78037" y="2120876"/>
            <a:ext cx="4003635" cy="3783628"/>
            <a:chOff x="8040937" y="2274056"/>
            <a:chExt cx="4003635" cy="3783628"/>
          </a:xfrm>
        </p:grpSpPr>
        <p:grpSp>
          <p:nvGrpSpPr>
            <p:cNvPr id="74" name="组 73"/>
            <p:cNvGrpSpPr/>
            <p:nvPr/>
          </p:nvGrpSpPr>
          <p:grpSpPr>
            <a:xfrm>
              <a:off x="8325759" y="2274056"/>
              <a:ext cx="3718813" cy="3538027"/>
              <a:chOff x="5349861" y="2377829"/>
              <a:chExt cx="3718813" cy="3538027"/>
            </a:xfrm>
          </p:grpSpPr>
          <p:grpSp>
            <p:nvGrpSpPr>
              <p:cNvPr id="75" name="组 74"/>
              <p:cNvGrpSpPr/>
              <p:nvPr/>
            </p:nvGrpSpPr>
            <p:grpSpPr>
              <a:xfrm>
                <a:off x="5349861" y="2377829"/>
                <a:ext cx="3718813" cy="3538027"/>
                <a:chOff x="3276594" y="2427369"/>
                <a:chExt cx="3718813" cy="3538027"/>
              </a:xfrm>
            </p:grpSpPr>
            <p:grpSp>
              <p:nvGrpSpPr>
                <p:cNvPr id="78" name="组 77"/>
                <p:cNvGrpSpPr/>
                <p:nvPr/>
              </p:nvGrpSpPr>
              <p:grpSpPr>
                <a:xfrm>
                  <a:off x="3788339" y="2427369"/>
                  <a:ext cx="3207068" cy="3538027"/>
                  <a:chOff x="3587311" y="2523364"/>
                  <a:chExt cx="3207068" cy="3538027"/>
                </a:xfrm>
              </p:grpSpPr>
              <p:grpSp>
                <p:nvGrpSpPr>
                  <p:cNvPr id="101" name="组 100"/>
                  <p:cNvGrpSpPr/>
                  <p:nvPr/>
                </p:nvGrpSpPr>
                <p:grpSpPr>
                  <a:xfrm>
                    <a:off x="3587311" y="2523364"/>
                    <a:ext cx="2935290" cy="3538027"/>
                    <a:chOff x="9150386" y="2405183"/>
                    <a:chExt cx="2935290" cy="3538027"/>
                  </a:xfrm>
                </p:grpSpPr>
                <p:grpSp>
                  <p:nvGrpSpPr>
                    <p:cNvPr id="125" name="组 124"/>
                    <p:cNvGrpSpPr/>
                    <p:nvPr/>
                  </p:nvGrpSpPr>
                  <p:grpSpPr>
                    <a:xfrm>
                      <a:off x="9150386" y="2405183"/>
                      <a:ext cx="2511696" cy="1697332"/>
                      <a:chOff x="6092093" y="2906218"/>
                      <a:chExt cx="2511696" cy="1697332"/>
                    </a:xfrm>
                  </p:grpSpPr>
                  <p:grpSp>
                    <p:nvGrpSpPr>
                      <p:cNvPr id="127" name="组 126"/>
                      <p:cNvGrpSpPr/>
                      <p:nvPr/>
                    </p:nvGrpSpPr>
                    <p:grpSpPr>
                      <a:xfrm>
                        <a:off x="6092093" y="2906218"/>
                        <a:ext cx="1536290" cy="1669621"/>
                        <a:chOff x="3372003" y="2906218"/>
                        <a:chExt cx="1536290" cy="1669621"/>
                      </a:xfrm>
                    </p:grpSpPr>
                    <p:sp>
                      <p:nvSpPr>
                        <p:cNvPr id="130" name="Line 51"/>
                        <p:cNvSpPr>
                          <a:spLocks noChangeShapeType="1"/>
                        </p:cNvSpPr>
                        <p:nvPr/>
                      </p:nvSpPr>
                      <p:spPr bwMode="auto">
                        <a:xfrm flipV="1">
                          <a:off x="3879956" y="3503781"/>
                          <a:ext cx="291310" cy="32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31" name="Oval 56"/>
                        <p:cNvSpPr>
                          <a:spLocks noChangeArrowheads="1"/>
                        </p:cNvSpPr>
                        <p:nvPr/>
                      </p:nvSpPr>
                      <p:spPr bwMode="auto">
                        <a:xfrm>
                          <a:off x="3372003" y="3793476"/>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8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132"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28" name="Line 51"/>
                      <p:cNvSpPr>
                        <a:spLocks noChangeShapeType="1"/>
                      </p:cNvSpPr>
                      <p:nvPr/>
                    </p:nvSpPr>
                    <p:spPr bwMode="auto">
                      <a:xfrm>
                        <a:off x="7549245" y="3503781"/>
                        <a:ext cx="467851" cy="3589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9" name="Oval 56"/>
                      <p:cNvSpPr>
                        <a:spLocks noChangeArrowheads="1"/>
                      </p:cNvSpPr>
                      <p:nvPr/>
                    </p:nvSpPr>
                    <p:spPr bwMode="auto">
                      <a:xfrm>
                        <a:off x="7804526"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26" name="Text Box 57"/>
                    <p:cNvSpPr txBox="1">
                      <a:spLocks noChangeArrowheads="1"/>
                    </p:cNvSpPr>
                    <p:nvPr/>
                  </p:nvSpPr>
                  <p:spPr bwMode="auto">
                    <a:xfrm>
                      <a:off x="11166513" y="5419335"/>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12</a:t>
                      </a:r>
                      <a:r>
                        <a:rPr lang="zh-CN" altLang="en-US" sz="2800" dirty="0" smtClean="0"/>
                        <a:t>）</a:t>
                      </a:r>
                      <a:endParaRPr lang="en-US" altLang="zh-CN" sz="2800" dirty="0"/>
                    </a:p>
                  </p:txBody>
                </p:sp>
              </p:grpSp>
              <p:sp>
                <p:nvSpPr>
                  <p:cNvPr id="102" name="Line 51"/>
                  <p:cNvSpPr>
                    <a:spLocks noChangeShapeType="1"/>
                  </p:cNvSpPr>
                  <p:nvPr/>
                </p:nvSpPr>
                <p:spPr bwMode="auto">
                  <a:xfrm flipH="1">
                    <a:off x="5279031" y="4139977"/>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2" name="Oval 56"/>
                  <p:cNvSpPr>
                    <a:spLocks noChangeArrowheads="1"/>
                  </p:cNvSpPr>
                  <p:nvPr/>
                </p:nvSpPr>
                <p:spPr bwMode="auto">
                  <a:xfrm>
                    <a:off x="4954452" y="448889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123" name="Line 51"/>
                  <p:cNvSpPr>
                    <a:spLocks noChangeShapeType="1"/>
                  </p:cNvSpPr>
                  <p:nvPr/>
                </p:nvSpPr>
                <p:spPr bwMode="auto">
                  <a:xfrm>
                    <a:off x="5910497" y="4052419"/>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4" name="Oval 56"/>
                  <p:cNvSpPr>
                    <a:spLocks noChangeArrowheads="1"/>
                  </p:cNvSpPr>
                  <p:nvPr/>
                </p:nvSpPr>
                <p:spPr bwMode="auto">
                  <a:xfrm>
                    <a:off x="5995116" y="4440270"/>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79" name="Line 51"/>
                <p:cNvSpPr>
                  <a:spLocks noChangeShapeType="1"/>
                </p:cNvSpPr>
                <p:nvPr/>
              </p:nvSpPr>
              <p:spPr bwMode="auto">
                <a:xfrm flipH="1">
                  <a:off x="3758749" y="3995802"/>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0" name="Oval 56"/>
                <p:cNvSpPr>
                  <a:spLocks noChangeArrowheads="1"/>
                </p:cNvSpPr>
                <p:nvPr/>
              </p:nvSpPr>
              <p:spPr bwMode="auto">
                <a:xfrm>
                  <a:off x="3276594" y="437329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6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76" name="Line 51"/>
              <p:cNvSpPr>
                <a:spLocks noChangeShapeType="1"/>
              </p:cNvSpPr>
              <p:nvPr/>
            </p:nvSpPr>
            <p:spPr bwMode="auto">
              <a:xfrm>
                <a:off x="6426081" y="3947941"/>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7" name="Oval 56"/>
              <p:cNvSpPr>
                <a:spLocks noChangeArrowheads="1"/>
              </p:cNvSpPr>
              <p:nvPr/>
            </p:nvSpPr>
            <p:spPr bwMode="auto">
              <a:xfrm>
                <a:off x="6371457" y="4339123"/>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grpSp>
          <p:nvGrpSpPr>
            <p:cNvPr id="133" name="组 132"/>
            <p:cNvGrpSpPr/>
            <p:nvPr/>
          </p:nvGrpSpPr>
          <p:grpSpPr>
            <a:xfrm>
              <a:off x="9802907" y="4960437"/>
              <a:ext cx="799263" cy="1090623"/>
              <a:chOff x="731047" y="5364804"/>
              <a:chExt cx="799263" cy="1090623"/>
            </a:xfrm>
          </p:grpSpPr>
          <p:sp>
            <p:nvSpPr>
              <p:cNvPr id="134" name="Line 51"/>
              <p:cNvSpPr>
                <a:spLocks noChangeShapeType="1"/>
              </p:cNvSpPr>
              <p:nvPr/>
            </p:nvSpPr>
            <p:spPr bwMode="auto">
              <a:xfrm>
                <a:off x="854778" y="5364804"/>
                <a:ext cx="216341" cy="3182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35" name="Oval 56"/>
              <p:cNvSpPr>
                <a:spLocks noChangeArrowheads="1"/>
              </p:cNvSpPr>
              <p:nvPr/>
            </p:nvSpPr>
            <p:spPr bwMode="auto">
              <a:xfrm>
                <a:off x="731047" y="5656113"/>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15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36" name="Line 51"/>
            <p:cNvSpPr>
              <a:spLocks noChangeShapeType="1"/>
            </p:cNvSpPr>
            <p:nvPr/>
          </p:nvSpPr>
          <p:spPr bwMode="auto">
            <a:xfrm flipH="1">
              <a:off x="8453269" y="5007813"/>
              <a:ext cx="197095" cy="2708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37" name="Oval 56"/>
            <p:cNvSpPr>
              <a:spLocks noChangeArrowheads="1"/>
            </p:cNvSpPr>
            <p:nvPr/>
          </p:nvSpPr>
          <p:spPr bwMode="auto">
            <a:xfrm>
              <a:off x="8040937" y="5278658"/>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4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9" name="组 8"/>
          <p:cNvGrpSpPr/>
          <p:nvPr/>
        </p:nvGrpSpPr>
        <p:grpSpPr>
          <a:xfrm>
            <a:off x="4100741" y="1994886"/>
            <a:ext cx="4003635" cy="4733419"/>
            <a:chOff x="5119937" y="1992936"/>
            <a:chExt cx="4003635" cy="4733419"/>
          </a:xfrm>
        </p:grpSpPr>
        <p:grpSp>
          <p:nvGrpSpPr>
            <p:cNvPr id="138" name="组 137"/>
            <p:cNvGrpSpPr/>
            <p:nvPr/>
          </p:nvGrpSpPr>
          <p:grpSpPr>
            <a:xfrm>
              <a:off x="5119937" y="1992936"/>
              <a:ext cx="4003635" cy="3783628"/>
              <a:chOff x="8040937" y="2274056"/>
              <a:chExt cx="4003635" cy="3783628"/>
            </a:xfrm>
          </p:grpSpPr>
          <p:grpSp>
            <p:nvGrpSpPr>
              <p:cNvPr id="139" name="组 138"/>
              <p:cNvGrpSpPr/>
              <p:nvPr/>
            </p:nvGrpSpPr>
            <p:grpSpPr>
              <a:xfrm>
                <a:off x="8325759" y="2274056"/>
                <a:ext cx="3718813" cy="3538027"/>
                <a:chOff x="5349861" y="2377829"/>
                <a:chExt cx="3718813" cy="3538027"/>
              </a:xfrm>
            </p:grpSpPr>
            <p:grpSp>
              <p:nvGrpSpPr>
                <p:cNvPr id="145" name="组 144"/>
                <p:cNvGrpSpPr/>
                <p:nvPr/>
              </p:nvGrpSpPr>
              <p:grpSpPr>
                <a:xfrm>
                  <a:off x="5349861" y="2377829"/>
                  <a:ext cx="3718813" cy="3538027"/>
                  <a:chOff x="3276594" y="2427369"/>
                  <a:chExt cx="3718813" cy="3538027"/>
                </a:xfrm>
              </p:grpSpPr>
              <p:grpSp>
                <p:nvGrpSpPr>
                  <p:cNvPr id="148" name="组 147"/>
                  <p:cNvGrpSpPr/>
                  <p:nvPr/>
                </p:nvGrpSpPr>
                <p:grpSpPr>
                  <a:xfrm>
                    <a:off x="3788339" y="2427369"/>
                    <a:ext cx="3207068" cy="3538027"/>
                    <a:chOff x="3587311" y="2523364"/>
                    <a:chExt cx="3207068" cy="3538027"/>
                  </a:xfrm>
                </p:grpSpPr>
                <p:grpSp>
                  <p:nvGrpSpPr>
                    <p:cNvPr id="151" name="组 150"/>
                    <p:cNvGrpSpPr/>
                    <p:nvPr/>
                  </p:nvGrpSpPr>
                  <p:grpSpPr>
                    <a:xfrm>
                      <a:off x="3587311" y="2523364"/>
                      <a:ext cx="2935290" cy="3538027"/>
                      <a:chOff x="9150386" y="2405183"/>
                      <a:chExt cx="2935290" cy="3538027"/>
                    </a:xfrm>
                  </p:grpSpPr>
                  <p:grpSp>
                    <p:nvGrpSpPr>
                      <p:cNvPr id="156" name="组 155"/>
                      <p:cNvGrpSpPr/>
                      <p:nvPr/>
                    </p:nvGrpSpPr>
                    <p:grpSpPr>
                      <a:xfrm>
                        <a:off x="9150386" y="2405183"/>
                        <a:ext cx="2511696" cy="1697332"/>
                        <a:chOff x="6092093" y="2906218"/>
                        <a:chExt cx="2511696" cy="1697332"/>
                      </a:xfrm>
                    </p:grpSpPr>
                    <p:grpSp>
                      <p:nvGrpSpPr>
                        <p:cNvPr id="158" name="组 157"/>
                        <p:cNvGrpSpPr/>
                        <p:nvPr/>
                      </p:nvGrpSpPr>
                      <p:grpSpPr>
                        <a:xfrm>
                          <a:off x="6092093" y="2906218"/>
                          <a:ext cx="1536290" cy="1669621"/>
                          <a:chOff x="3372003" y="2906218"/>
                          <a:chExt cx="1536290" cy="1669621"/>
                        </a:xfrm>
                      </p:grpSpPr>
                      <p:sp>
                        <p:nvSpPr>
                          <p:cNvPr id="161" name="Line 51"/>
                          <p:cNvSpPr>
                            <a:spLocks noChangeShapeType="1"/>
                          </p:cNvSpPr>
                          <p:nvPr/>
                        </p:nvSpPr>
                        <p:spPr bwMode="auto">
                          <a:xfrm flipV="1">
                            <a:off x="3879956" y="3503781"/>
                            <a:ext cx="291310" cy="32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62" name="Oval 56"/>
                          <p:cNvSpPr>
                            <a:spLocks noChangeArrowheads="1"/>
                          </p:cNvSpPr>
                          <p:nvPr/>
                        </p:nvSpPr>
                        <p:spPr bwMode="auto">
                          <a:xfrm>
                            <a:off x="3372003" y="3793476"/>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8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sp>
                        <p:nvSpPr>
                          <p:cNvPr id="163"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grpSp>
                    <p:sp>
                      <p:nvSpPr>
                        <p:cNvPr id="159" name="Line 51"/>
                        <p:cNvSpPr>
                          <a:spLocks noChangeShapeType="1"/>
                        </p:cNvSpPr>
                        <p:nvPr/>
                      </p:nvSpPr>
                      <p:spPr bwMode="auto">
                        <a:xfrm>
                          <a:off x="7549245" y="3503781"/>
                          <a:ext cx="467851" cy="3589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60" name="Oval 56"/>
                        <p:cNvSpPr>
                          <a:spLocks noChangeArrowheads="1"/>
                        </p:cNvSpPr>
                        <p:nvPr/>
                      </p:nvSpPr>
                      <p:spPr bwMode="auto">
                        <a:xfrm>
                          <a:off x="7804526"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57" name="Text Box 57"/>
                      <p:cNvSpPr txBox="1">
                        <a:spLocks noChangeArrowheads="1"/>
                      </p:cNvSpPr>
                      <p:nvPr/>
                    </p:nvSpPr>
                    <p:spPr bwMode="auto">
                      <a:xfrm>
                        <a:off x="11166513" y="5419335"/>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13</a:t>
                        </a:r>
                        <a:r>
                          <a:rPr lang="zh-CN" altLang="en-US" sz="2800" dirty="0" smtClean="0"/>
                          <a:t>）</a:t>
                        </a:r>
                        <a:endParaRPr lang="en-US" altLang="zh-CN" sz="2800" dirty="0"/>
                      </a:p>
                    </p:txBody>
                  </p:sp>
                </p:grpSp>
                <p:sp>
                  <p:nvSpPr>
                    <p:cNvPr id="152" name="Line 51"/>
                    <p:cNvSpPr>
                      <a:spLocks noChangeShapeType="1"/>
                    </p:cNvSpPr>
                    <p:nvPr/>
                  </p:nvSpPr>
                  <p:spPr bwMode="auto">
                    <a:xfrm flipH="1">
                      <a:off x="5279031" y="4139977"/>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53" name="Oval 56"/>
                    <p:cNvSpPr>
                      <a:spLocks noChangeArrowheads="1"/>
                    </p:cNvSpPr>
                    <p:nvPr/>
                  </p:nvSpPr>
                  <p:spPr bwMode="auto">
                    <a:xfrm>
                      <a:off x="4954452" y="448889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154" name="Line 51"/>
                    <p:cNvSpPr>
                      <a:spLocks noChangeShapeType="1"/>
                    </p:cNvSpPr>
                    <p:nvPr/>
                  </p:nvSpPr>
                  <p:spPr bwMode="auto">
                    <a:xfrm>
                      <a:off x="5910497" y="4052419"/>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55" name="Oval 56"/>
                    <p:cNvSpPr>
                      <a:spLocks noChangeArrowheads="1"/>
                    </p:cNvSpPr>
                    <p:nvPr/>
                  </p:nvSpPr>
                  <p:spPr bwMode="auto">
                    <a:xfrm>
                      <a:off x="5995116" y="4440270"/>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49" name="Line 51"/>
                  <p:cNvSpPr>
                    <a:spLocks noChangeShapeType="1"/>
                  </p:cNvSpPr>
                  <p:nvPr/>
                </p:nvSpPr>
                <p:spPr bwMode="auto">
                  <a:xfrm flipH="1">
                    <a:off x="3758749" y="3995802"/>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50" name="Oval 56"/>
                  <p:cNvSpPr>
                    <a:spLocks noChangeArrowheads="1"/>
                  </p:cNvSpPr>
                  <p:nvPr/>
                </p:nvSpPr>
                <p:spPr bwMode="auto">
                  <a:xfrm>
                    <a:off x="3276594" y="437329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6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46" name="Line 51"/>
                <p:cNvSpPr>
                  <a:spLocks noChangeShapeType="1"/>
                </p:cNvSpPr>
                <p:nvPr/>
              </p:nvSpPr>
              <p:spPr bwMode="auto">
                <a:xfrm>
                  <a:off x="6426081" y="3947941"/>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7" name="Oval 56"/>
                <p:cNvSpPr>
                  <a:spLocks noChangeArrowheads="1"/>
                </p:cNvSpPr>
                <p:nvPr/>
              </p:nvSpPr>
              <p:spPr bwMode="auto">
                <a:xfrm>
                  <a:off x="6371457" y="4339123"/>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grpSp>
          <p:grpSp>
            <p:nvGrpSpPr>
              <p:cNvPr id="140" name="组 139"/>
              <p:cNvGrpSpPr/>
              <p:nvPr/>
            </p:nvGrpSpPr>
            <p:grpSpPr>
              <a:xfrm>
                <a:off x="10003491" y="4937765"/>
                <a:ext cx="799263" cy="1075353"/>
                <a:chOff x="931631" y="5342132"/>
                <a:chExt cx="799263" cy="1075353"/>
              </a:xfrm>
            </p:grpSpPr>
            <p:sp>
              <p:nvSpPr>
                <p:cNvPr id="143" name="Line 51"/>
                <p:cNvSpPr>
                  <a:spLocks noChangeShapeType="1"/>
                </p:cNvSpPr>
                <p:nvPr/>
              </p:nvSpPr>
              <p:spPr bwMode="auto">
                <a:xfrm>
                  <a:off x="931631" y="5342132"/>
                  <a:ext cx="284822" cy="3408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4" name="Oval 56"/>
                <p:cNvSpPr>
                  <a:spLocks noChangeArrowheads="1"/>
                </p:cNvSpPr>
                <p:nvPr/>
              </p:nvSpPr>
              <p:spPr bwMode="auto">
                <a:xfrm>
                  <a:off x="931631" y="5618171"/>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15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41" name="Line 51"/>
              <p:cNvSpPr>
                <a:spLocks noChangeShapeType="1"/>
              </p:cNvSpPr>
              <p:nvPr/>
            </p:nvSpPr>
            <p:spPr bwMode="auto">
              <a:xfrm flipH="1">
                <a:off x="8453269" y="5007813"/>
                <a:ext cx="197095" cy="2708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2" name="Oval 56"/>
              <p:cNvSpPr>
                <a:spLocks noChangeArrowheads="1"/>
              </p:cNvSpPr>
              <p:nvPr/>
            </p:nvSpPr>
            <p:spPr bwMode="auto">
              <a:xfrm>
                <a:off x="8040937" y="5278658"/>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4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64" name="Line 51"/>
            <p:cNvSpPr>
              <a:spLocks noChangeShapeType="1"/>
            </p:cNvSpPr>
            <p:nvPr/>
          </p:nvSpPr>
          <p:spPr bwMode="auto">
            <a:xfrm flipH="1">
              <a:off x="7050886" y="5639991"/>
              <a:ext cx="254462" cy="4192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65" name="Oval 56"/>
            <p:cNvSpPr>
              <a:spLocks noChangeArrowheads="1"/>
            </p:cNvSpPr>
            <p:nvPr/>
          </p:nvSpPr>
          <p:spPr bwMode="auto">
            <a:xfrm>
              <a:off x="6773880" y="5927041"/>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12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166" name="组 165"/>
          <p:cNvGrpSpPr/>
          <p:nvPr/>
        </p:nvGrpSpPr>
        <p:grpSpPr>
          <a:xfrm>
            <a:off x="8008552" y="2041116"/>
            <a:ext cx="4003635" cy="3783628"/>
            <a:chOff x="5119937" y="1992936"/>
            <a:chExt cx="4003635" cy="3783628"/>
          </a:xfrm>
        </p:grpSpPr>
        <p:grpSp>
          <p:nvGrpSpPr>
            <p:cNvPr id="167" name="组 166"/>
            <p:cNvGrpSpPr/>
            <p:nvPr/>
          </p:nvGrpSpPr>
          <p:grpSpPr>
            <a:xfrm>
              <a:off x="5119937" y="1992936"/>
              <a:ext cx="4003635" cy="3783628"/>
              <a:chOff x="8040937" y="2274056"/>
              <a:chExt cx="4003635" cy="3783628"/>
            </a:xfrm>
          </p:grpSpPr>
          <p:grpSp>
            <p:nvGrpSpPr>
              <p:cNvPr id="170" name="组 169"/>
              <p:cNvGrpSpPr/>
              <p:nvPr/>
            </p:nvGrpSpPr>
            <p:grpSpPr>
              <a:xfrm>
                <a:off x="8325759" y="2274056"/>
                <a:ext cx="3718813" cy="3538027"/>
                <a:chOff x="5349861" y="2377829"/>
                <a:chExt cx="3718813" cy="3538027"/>
              </a:xfrm>
            </p:grpSpPr>
            <p:grpSp>
              <p:nvGrpSpPr>
                <p:cNvPr id="176" name="组 175"/>
                <p:cNvGrpSpPr/>
                <p:nvPr/>
              </p:nvGrpSpPr>
              <p:grpSpPr>
                <a:xfrm>
                  <a:off x="5349861" y="2377829"/>
                  <a:ext cx="3718813" cy="3538027"/>
                  <a:chOff x="3276594" y="2427369"/>
                  <a:chExt cx="3718813" cy="3538027"/>
                </a:xfrm>
              </p:grpSpPr>
              <p:grpSp>
                <p:nvGrpSpPr>
                  <p:cNvPr id="179" name="组 178"/>
                  <p:cNvGrpSpPr/>
                  <p:nvPr/>
                </p:nvGrpSpPr>
                <p:grpSpPr>
                  <a:xfrm>
                    <a:off x="3788339" y="2427369"/>
                    <a:ext cx="3207068" cy="3538027"/>
                    <a:chOff x="3587311" y="2523364"/>
                    <a:chExt cx="3207068" cy="3538027"/>
                  </a:xfrm>
                </p:grpSpPr>
                <p:grpSp>
                  <p:nvGrpSpPr>
                    <p:cNvPr id="182" name="组 181"/>
                    <p:cNvGrpSpPr/>
                    <p:nvPr/>
                  </p:nvGrpSpPr>
                  <p:grpSpPr>
                    <a:xfrm>
                      <a:off x="3587311" y="2523364"/>
                      <a:ext cx="2935290" cy="3538027"/>
                      <a:chOff x="9150386" y="2405183"/>
                      <a:chExt cx="2935290" cy="3538027"/>
                    </a:xfrm>
                  </p:grpSpPr>
                  <p:grpSp>
                    <p:nvGrpSpPr>
                      <p:cNvPr id="187" name="组 186"/>
                      <p:cNvGrpSpPr/>
                      <p:nvPr/>
                    </p:nvGrpSpPr>
                    <p:grpSpPr>
                      <a:xfrm>
                        <a:off x="9150386" y="2405183"/>
                        <a:ext cx="2511696" cy="1697332"/>
                        <a:chOff x="6092093" y="2906218"/>
                        <a:chExt cx="2511696" cy="1697332"/>
                      </a:xfrm>
                    </p:grpSpPr>
                    <p:grpSp>
                      <p:nvGrpSpPr>
                        <p:cNvPr id="189" name="组 188"/>
                        <p:cNvGrpSpPr/>
                        <p:nvPr/>
                      </p:nvGrpSpPr>
                      <p:grpSpPr>
                        <a:xfrm>
                          <a:off x="6092093" y="2906218"/>
                          <a:ext cx="1536290" cy="1669621"/>
                          <a:chOff x="3372003" y="2906218"/>
                          <a:chExt cx="1536290" cy="1669621"/>
                        </a:xfrm>
                      </p:grpSpPr>
                      <p:sp>
                        <p:nvSpPr>
                          <p:cNvPr id="192" name="Line 51"/>
                          <p:cNvSpPr>
                            <a:spLocks noChangeShapeType="1"/>
                          </p:cNvSpPr>
                          <p:nvPr/>
                        </p:nvSpPr>
                        <p:spPr bwMode="auto">
                          <a:xfrm flipV="1">
                            <a:off x="3879956" y="3503781"/>
                            <a:ext cx="291310" cy="32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3" name="Oval 56"/>
                          <p:cNvSpPr>
                            <a:spLocks noChangeArrowheads="1"/>
                          </p:cNvSpPr>
                          <p:nvPr/>
                        </p:nvSpPr>
                        <p:spPr bwMode="auto">
                          <a:xfrm>
                            <a:off x="3372003" y="3793476"/>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8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sp>
                        <p:nvSpPr>
                          <p:cNvPr id="194"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grpSp>
                    <p:sp>
                      <p:nvSpPr>
                        <p:cNvPr id="190" name="Line 51"/>
                        <p:cNvSpPr>
                          <a:spLocks noChangeShapeType="1"/>
                        </p:cNvSpPr>
                        <p:nvPr/>
                      </p:nvSpPr>
                      <p:spPr bwMode="auto">
                        <a:xfrm>
                          <a:off x="7549245" y="3503781"/>
                          <a:ext cx="467851" cy="3589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1" name="Oval 56"/>
                        <p:cNvSpPr>
                          <a:spLocks noChangeArrowheads="1"/>
                        </p:cNvSpPr>
                        <p:nvPr/>
                      </p:nvSpPr>
                      <p:spPr bwMode="auto">
                        <a:xfrm>
                          <a:off x="7804526"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88" name="Text Box 57"/>
                      <p:cNvSpPr txBox="1">
                        <a:spLocks noChangeArrowheads="1"/>
                      </p:cNvSpPr>
                      <p:nvPr/>
                    </p:nvSpPr>
                    <p:spPr bwMode="auto">
                      <a:xfrm>
                        <a:off x="11166513" y="5419335"/>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14</a:t>
                        </a:r>
                        <a:r>
                          <a:rPr lang="zh-CN" altLang="en-US" sz="2800" dirty="0" smtClean="0"/>
                          <a:t>）</a:t>
                        </a:r>
                        <a:endParaRPr lang="en-US" altLang="zh-CN" sz="2800" dirty="0"/>
                      </a:p>
                    </p:txBody>
                  </p:sp>
                </p:grpSp>
                <p:sp>
                  <p:nvSpPr>
                    <p:cNvPr id="183" name="Line 51"/>
                    <p:cNvSpPr>
                      <a:spLocks noChangeShapeType="1"/>
                    </p:cNvSpPr>
                    <p:nvPr/>
                  </p:nvSpPr>
                  <p:spPr bwMode="auto">
                    <a:xfrm flipH="1">
                      <a:off x="5279031" y="4139977"/>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84" name="Oval 56"/>
                    <p:cNvSpPr>
                      <a:spLocks noChangeArrowheads="1"/>
                    </p:cNvSpPr>
                    <p:nvPr/>
                  </p:nvSpPr>
                  <p:spPr bwMode="auto">
                    <a:xfrm>
                      <a:off x="4954452" y="448889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185" name="Line 51"/>
                    <p:cNvSpPr>
                      <a:spLocks noChangeShapeType="1"/>
                    </p:cNvSpPr>
                    <p:nvPr/>
                  </p:nvSpPr>
                  <p:spPr bwMode="auto">
                    <a:xfrm>
                      <a:off x="5910497" y="4052419"/>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86" name="Oval 56"/>
                    <p:cNvSpPr>
                      <a:spLocks noChangeArrowheads="1"/>
                    </p:cNvSpPr>
                    <p:nvPr/>
                  </p:nvSpPr>
                  <p:spPr bwMode="auto">
                    <a:xfrm>
                      <a:off x="5995116" y="4440270"/>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80" name="Line 51"/>
                  <p:cNvSpPr>
                    <a:spLocks noChangeShapeType="1"/>
                  </p:cNvSpPr>
                  <p:nvPr/>
                </p:nvSpPr>
                <p:spPr bwMode="auto">
                  <a:xfrm flipH="1">
                    <a:off x="3758749" y="3995802"/>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81" name="Oval 56"/>
                  <p:cNvSpPr>
                    <a:spLocks noChangeArrowheads="1"/>
                  </p:cNvSpPr>
                  <p:nvPr/>
                </p:nvSpPr>
                <p:spPr bwMode="auto">
                  <a:xfrm>
                    <a:off x="3276594" y="437329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6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77" name="Line 51"/>
                <p:cNvSpPr>
                  <a:spLocks noChangeShapeType="1"/>
                </p:cNvSpPr>
                <p:nvPr/>
              </p:nvSpPr>
              <p:spPr bwMode="auto">
                <a:xfrm>
                  <a:off x="6426081" y="3947941"/>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78" name="Oval 56"/>
                <p:cNvSpPr>
                  <a:spLocks noChangeArrowheads="1"/>
                </p:cNvSpPr>
                <p:nvPr/>
              </p:nvSpPr>
              <p:spPr bwMode="auto">
                <a:xfrm>
                  <a:off x="6371457" y="4339123"/>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12</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grpSp>
            <p:nvGrpSpPr>
              <p:cNvPr id="171" name="组 170"/>
              <p:cNvGrpSpPr/>
              <p:nvPr/>
            </p:nvGrpSpPr>
            <p:grpSpPr>
              <a:xfrm>
                <a:off x="10003491" y="4937765"/>
                <a:ext cx="799263" cy="1075353"/>
                <a:chOff x="931631" y="5342132"/>
                <a:chExt cx="799263" cy="1075353"/>
              </a:xfrm>
            </p:grpSpPr>
            <p:sp>
              <p:nvSpPr>
                <p:cNvPr id="174" name="Line 51"/>
                <p:cNvSpPr>
                  <a:spLocks noChangeShapeType="1"/>
                </p:cNvSpPr>
                <p:nvPr/>
              </p:nvSpPr>
              <p:spPr bwMode="auto">
                <a:xfrm>
                  <a:off x="931631" y="5342132"/>
                  <a:ext cx="284822" cy="3408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75" name="Oval 56"/>
                <p:cNvSpPr>
                  <a:spLocks noChangeArrowheads="1"/>
                </p:cNvSpPr>
                <p:nvPr/>
              </p:nvSpPr>
              <p:spPr bwMode="auto">
                <a:xfrm>
                  <a:off x="931631" y="5618171"/>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15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72" name="Line 51"/>
              <p:cNvSpPr>
                <a:spLocks noChangeShapeType="1"/>
              </p:cNvSpPr>
              <p:nvPr/>
            </p:nvSpPr>
            <p:spPr bwMode="auto">
              <a:xfrm flipH="1">
                <a:off x="8453269" y="5007813"/>
                <a:ext cx="197095" cy="2708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73" name="Oval 56"/>
              <p:cNvSpPr>
                <a:spLocks noChangeArrowheads="1"/>
              </p:cNvSpPr>
              <p:nvPr/>
            </p:nvSpPr>
            <p:spPr bwMode="auto">
              <a:xfrm>
                <a:off x="8040937" y="5278658"/>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4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68" name="Line 51"/>
            <p:cNvSpPr>
              <a:spLocks noChangeShapeType="1"/>
            </p:cNvSpPr>
            <p:nvPr/>
          </p:nvSpPr>
          <p:spPr bwMode="auto">
            <a:xfrm flipH="1">
              <a:off x="6445424" y="4679317"/>
              <a:ext cx="254462" cy="4192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69" name="Oval 56"/>
            <p:cNvSpPr>
              <a:spLocks noChangeArrowheads="1"/>
            </p:cNvSpPr>
            <p:nvPr/>
          </p:nvSpPr>
          <p:spPr bwMode="auto">
            <a:xfrm>
              <a:off x="6168418" y="4966367"/>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6" name="组 5"/>
          <p:cNvGrpSpPr/>
          <p:nvPr/>
        </p:nvGrpSpPr>
        <p:grpSpPr>
          <a:xfrm>
            <a:off x="10587711" y="5631136"/>
            <a:ext cx="799263" cy="1075353"/>
            <a:chOff x="10587711" y="5631136"/>
            <a:chExt cx="799263" cy="1075353"/>
          </a:xfrm>
        </p:grpSpPr>
        <p:sp>
          <p:nvSpPr>
            <p:cNvPr id="195" name="Line 51"/>
            <p:cNvSpPr>
              <a:spLocks noChangeShapeType="1"/>
            </p:cNvSpPr>
            <p:nvPr/>
          </p:nvSpPr>
          <p:spPr bwMode="auto">
            <a:xfrm>
              <a:off x="10587711" y="5631136"/>
              <a:ext cx="284822" cy="3408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6" name="Oval 56"/>
            <p:cNvSpPr>
              <a:spLocks noChangeArrowheads="1"/>
            </p:cNvSpPr>
            <p:nvPr/>
          </p:nvSpPr>
          <p:spPr bwMode="auto">
            <a:xfrm>
              <a:off x="10587711" y="5907175"/>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16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4" name="组 3"/>
          <p:cNvGrpSpPr/>
          <p:nvPr/>
        </p:nvGrpSpPr>
        <p:grpSpPr>
          <a:xfrm>
            <a:off x="4572308" y="3769502"/>
            <a:ext cx="2377565" cy="3061153"/>
            <a:chOff x="8598694" y="1918223"/>
            <a:chExt cx="2377565" cy="3061153"/>
          </a:xfrm>
        </p:grpSpPr>
        <p:sp>
          <p:nvSpPr>
            <p:cNvPr id="197" name="Text Box 57"/>
            <p:cNvSpPr txBox="1">
              <a:spLocks noChangeArrowheads="1"/>
            </p:cNvSpPr>
            <p:nvPr/>
          </p:nvSpPr>
          <p:spPr bwMode="auto">
            <a:xfrm>
              <a:off x="8598694" y="3962077"/>
              <a:ext cx="1136759"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a:spcBef>
                  <a:spcPct val="50000"/>
                </a:spcBef>
              </a:pPr>
              <a:r>
                <a:rPr lang="en-US" altLang="zh-CN" sz="2800" dirty="0">
                  <a:solidFill>
                    <a:srgbClr val="FF0000"/>
                  </a:solidFill>
                </a:rPr>
                <a:t>RL</a:t>
              </a:r>
              <a:r>
                <a:rPr lang="zh-CN" altLang="en-US" sz="2800" dirty="0" smtClean="0">
                  <a:solidFill>
                    <a:srgbClr val="FF0000"/>
                  </a:solidFill>
                </a:rPr>
                <a:t>型</a:t>
              </a:r>
              <a:endParaRPr lang="en-US" altLang="zh-CN" sz="2800" dirty="0">
                <a:solidFill>
                  <a:srgbClr val="FF0000"/>
                </a:solidFill>
              </a:endParaRPr>
            </a:p>
          </p:txBody>
        </p:sp>
        <p:sp>
          <p:nvSpPr>
            <p:cNvPr id="2" name="任意形状 1"/>
            <p:cNvSpPr/>
            <p:nvPr/>
          </p:nvSpPr>
          <p:spPr bwMode="auto">
            <a:xfrm rot="10035298">
              <a:off x="8946443" y="1918223"/>
              <a:ext cx="2029816" cy="3061153"/>
            </a:xfrm>
            <a:custGeom>
              <a:avLst/>
              <a:gdLst>
                <a:gd name="connsiteX0" fmla="*/ 977900 w 1841500"/>
                <a:gd name="connsiteY0" fmla="*/ 76200 h 3061153"/>
                <a:gd name="connsiteX1" fmla="*/ 927100 w 1841500"/>
                <a:gd name="connsiteY1" fmla="*/ 114300 h 3061153"/>
                <a:gd name="connsiteX2" fmla="*/ 889000 w 1841500"/>
                <a:gd name="connsiteY2" fmla="*/ 139700 h 3061153"/>
                <a:gd name="connsiteX3" fmla="*/ 812800 w 1841500"/>
                <a:gd name="connsiteY3" fmla="*/ 215900 h 3061153"/>
                <a:gd name="connsiteX4" fmla="*/ 749300 w 1841500"/>
                <a:gd name="connsiteY4" fmla="*/ 330200 h 3061153"/>
                <a:gd name="connsiteX5" fmla="*/ 723900 w 1841500"/>
                <a:gd name="connsiteY5" fmla="*/ 368300 h 3061153"/>
                <a:gd name="connsiteX6" fmla="*/ 660400 w 1841500"/>
                <a:gd name="connsiteY6" fmla="*/ 444500 h 3061153"/>
                <a:gd name="connsiteX7" fmla="*/ 647700 w 1841500"/>
                <a:gd name="connsiteY7" fmla="*/ 482600 h 3061153"/>
                <a:gd name="connsiteX8" fmla="*/ 596900 w 1841500"/>
                <a:gd name="connsiteY8" fmla="*/ 558800 h 3061153"/>
                <a:gd name="connsiteX9" fmla="*/ 571500 w 1841500"/>
                <a:gd name="connsiteY9" fmla="*/ 596900 h 3061153"/>
                <a:gd name="connsiteX10" fmla="*/ 495300 w 1841500"/>
                <a:gd name="connsiteY10" fmla="*/ 660400 h 3061153"/>
                <a:gd name="connsiteX11" fmla="*/ 457200 w 1841500"/>
                <a:gd name="connsiteY11" fmla="*/ 685800 h 3061153"/>
                <a:gd name="connsiteX12" fmla="*/ 381000 w 1841500"/>
                <a:gd name="connsiteY12" fmla="*/ 762000 h 3061153"/>
                <a:gd name="connsiteX13" fmla="*/ 368300 w 1841500"/>
                <a:gd name="connsiteY13" fmla="*/ 800100 h 3061153"/>
                <a:gd name="connsiteX14" fmla="*/ 279400 w 1841500"/>
                <a:gd name="connsiteY14" fmla="*/ 914400 h 3061153"/>
                <a:gd name="connsiteX15" fmla="*/ 241300 w 1841500"/>
                <a:gd name="connsiteY15" fmla="*/ 990600 h 3061153"/>
                <a:gd name="connsiteX16" fmla="*/ 203200 w 1841500"/>
                <a:gd name="connsiteY16" fmla="*/ 1028700 h 3061153"/>
                <a:gd name="connsiteX17" fmla="*/ 152400 w 1841500"/>
                <a:gd name="connsiteY17" fmla="*/ 1104900 h 3061153"/>
                <a:gd name="connsiteX18" fmla="*/ 88900 w 1841500"/>
                <a:gd name="connsiteY18" fmla="*/ 1193800 h 3061153"/>
                <a:gd name="connsiteX19" fmla="*/ 76200 w 1841500"/>
                <a:gd name="connsiteY19" fmla="*/ 1231900 h 3061153"/>
                <a:gd name="connsiteX20" fmla="*/ 25400 w 1841500"/>
                <a:gd name="connsiteY20" fmla="*/ 1308100 h 3061153"/>
                <a:gd name="connsiteX21" fmla="*/ 0 w 1841500"/>
                <a:gd name="connsiteY21" fmla="*/ 1384300 h 3061153"/>
                <a:gd name="connsiteX22" fmla="*/ 38100 w 1841500"/>
                <a:gd name="connsiteY22" fmla="*/ 1498600 h 3061153"/>
                <a:gd name="connsiteX23" fmla="*/ 50800 w 1841500"/>
                <a:gd name="connsiteY23" fmla="*/ 1536700 h 3061153"/>
                <a:gd name="connsiteX24" fmla="*/ 63500 w 1841500"/>
                <a:gd name="connsiteY24" fmla="*/ 1587500 h 3061153"/>
                <a:gd name="connsiteX25" fmla="*/ 88900 w 1841500"/>
                <a:gd name="connsiteY25" fmla="*/ 1625600 h 3061153"/>
                <a:gd name="connsiteX26" fmla="*/ 114300 w 1841500"/>
                <a:gd name="connsiteY26" fmla="*/ 1701800 h 3061153"/>
                <a:gd name="connsiteX27" fmla="*/ 139700 w 1841500"/>
                <a:gd name="connsiteY27" fmla="*/ 1778000 h 3061153"/>
                <a:gd name="connsiteX28" fmla="*/ 203200 w 1841500"/>
                <a:gd name="connsiteY28" fmla="*/ 1892300 h 3061153"/>
                <a:gd name="connsiteX29" fmla="*/ 228600 w 1841500"/>
                <a:gd name="connsiteY29" fmla="*/ 1930400 h 3061153"/>
                <a:gd name="connsiteX30" fmla="*/ 254000 w 1841500"/>
                <a:gd name="connsiteY30" fmla="*/ 1968500 h 3061153"/>
                <a:gd name="connsiteX31" fmla="*/ 292100 w 1841500"/>
                <a:gd name="connsiteY31" fmla="*/ 2095500 h 3061153"/>
                <a:gd name="connsiteX32" fmla="*/ 304800 w 1841500"/>
                <a:gd name="connsiteY32" fmla="*/ 2133600 h 3061153"/>
                <a:gd name="connsiteX33" fmla="*/ 330200 w 1841500"/>
                <a:gd name="connsiteY33" fmla="*/ 2171700 h 3061153"/>
                <a:gd name="connsiteX34" fmla="*/ 355600 w 1841500"/>
                <a:gd name="connsiteY34" fmla="*/ 2260600 h 3061153"/>
                <a:gd name="connsiteX35" fmla="*/ 381000 w 1841500"/>
                <a:gd name="connsiteY35" fmla="*/ 2336800 h 3061153"/>
                <a:gd name="connsiteX36" fmla="*/ 393700 w 1841500"/>
                <a:gd name="connsiteY36" fmla="*/ 2374900 h 3061153"/>
                <a:gd name="connsiteX37" fmla="*/ 406400 w 1841500"/>
                <a:gd name="connsiteY37" fmla="*/ 2438400 h 3061153"/>
                <a:gd name="connsiteX38" fmla="*/ 431800 w 1841500"/>
                <a:gd name="connsiteY38" fmla="*/ 2514600 h 3061153"/>
                <a:gd name="connsiteX39" fmla="*/ 469900 w 1841500"/>
                <a:gd name="connsiteY39" fmla="*/ 2667000 h 3061153"/>
                <a:gd name="connsiteX40" fmla="*/ 482600 w 1841500"/>
                <a:gd name="connsiteY40" fmla="*/ 2705100 h 3061153"/>
                <a:gd name="connsiteX41" fmla="*/ 520700 w 1841500"/>
                <a:gd name="connsiteY41" fmla="*/ 2743200 h 3061153"/>
                <a:gd name="connsiteX42" fmla="*/ 533400 w 1841500"/>
                <a:gd name="connsiteY42" fmla="*/ 2781300 h 3061153"/>
                <a:gd name="connsiteX43" fmla="*/ 622300 w 1841500"/>
                <a:gd name="connsiteY43" fmla="*/ 2895600 h 3061153"/>
                <a:gd name="connsiteX44" fmla="*/ 698500 w 1841500"/>
                <a:gd name="connsiteY44" fmla="*/ 2946400 h 3061153"/>
                <a:gd name="connsiteX45" fmla="*/ 736600 w 1841500"/>
                <a:gd name="connsiteY45" fmla="*/ 2971800 h 3061153"/>
                <a:gd name="connsiteX46" fmla="*/ 812800 w 1841500"/>
                <a:gd name="connsiteY46" fmla="*/ 2997200 h 3061153"/>
                <a:gd name="connsiteX47" fmla="*/ 850900 w 1841500"/>
                <a:gd name="connsiteY47" fmla="*/ 3022600 h 3061153"/>
                <a:gd name="connsiteX48" fmla="*/ 1003300 w 1841500"/>
                <a:gd name="connsiteY48" fmla="*/ 3060700 h 3061153"/>
                <a:gd name="connsiteX49" fmla="*/ 1257300 w 1841500"/>
                <a:gd name="connsiteY49" fmla="*/ 3035300 h 3061153"/>
                <a:gd name="connsiteX50" fmla="*/ 1295400 w 1841500"/>
                <a:gd name="connsiteY50" fmla="*/ 3009900 h 3061153"/>
                <a:gd name="connsiteX51" fmla="*/ 1358900 w 1841500"/>
                <a:gd name="connsiteY51" fmla="*/ 2959100 h 3061153"/>
                <a:gd name="connsiteX52" fmla="*/ 1397000 w 1841500"/>
                <a:gd name="connsiteY52" fmla="*/ 2921000 h 3061153"/>
                <a:gd name="connsiteX53" fmla="*/ 1435100 w 1841500"/>
                <a:gd name="connsiteY53" fmla="*/ 2895600 h 3061153"/>
                <a:gd name="connsiteX54" fmla="*/ 1447800 w 1841500"/>
                <a:gd name="connsiteY54" fmla="*/ 2832100 h 3061153"/>
                <a:gd name="connsiteX55" fmla="*/ 1422400 w 1841500"/>
                <a:gd name="connsiteY55" fmla="*/ 2705100 h 3061153"/>
                <a:gd name="connsiteX56" fmla="*/ 1397000 w 1841500"/>
                <a:gd name="connsiteY56" fmla="*/ 2667000 h 3061153"/>
                <a:gd name="connsiteX57" fmla="*/ 1371600 w 1841500"/>
                <a:gd name="connsiteY57" fmla="*/ 2590800 h 3061153"/>
                <a:gd name="connsiteX58" fmla="*/ 1409700 w 1841500"/>
                <a:gd name="connsiteY58" fmla="*/ 2463800 h 3061153"/>
                <a:gd name="connsiteX59" fmla="*/ 1422400 w 1841500"/>
                <a:gd name="connsiteY59" fmla="*/ 2425700 h 3061153"/>
                <a:gd name="connsiteX60" fmla="*/ 1435100 w 1841500"/>
                <a:gd name="connsiteY60" fmla="*/ 2387600 h 3061153"/>
                <a:gd name="connsiteX61" fmla="*/ 1397000 w 1841500"/>
                <a:gd name="connsiteY61" fmla="*/ 2171700 h 3061153"/>
                <a:gd name="connsiteX62" fmla="*/ 1384300 w 1841500"/>
                <a:gd name="connsiteY62" fmla="*/ 2108200 h 3061153"/>
                <a:gd name="connsiteX63" fmla="*/ 1358900 w 1841500"/>
                <a:gd name="connsiteY63" fmla="*/ 2032000 h 3061153"/>
                <a:gd name="connsiteX64" fmla="*/ 1346200 w 1841500"/>
                <a:gd name="connsiteY64" fmla="*/ 1993900 h 3061153"/>
                <a:gd name="connsiteX65" fmla="*/ 1320800 w 1841500"/>
                <a:gd name="connsiteY65" fmla="*/ 1955800 h 3061153"/>
                <a:gd name="connsiteX66" fmla="*/ 1282700 w 1841500"/>
                <a:gd name="connsiteY66" fmla="*/ 1816100 h 3061153"/>
                <a:gd name="connsiteX67" fmla="*/ 1320800 w 1841500"/>
                <a:gd name="connsiteY67" fmla="*/ 1663700 h 3061153"/>
                <a:gd name="connsiteX68" fmla="*/ 1346200 w 1841500"/>
                <a:gd name="connsiteY68" fmla="*/ 1625600 h 3061153"/>
                <a:gd name="connsiteX69" fmla="*/ 1358900 w 1841500"/>
                <a:gd name="connsiteY69" fmla="*/ 1587500 h 3061153"/>
                <a:gd name="connsiteX70" fmla="*/ 1409700 w 1841500"/>
                <a:gd name="connsiteY70" fmla="*/ 1511300 h 3061153"/>
                <a:gd name="connsiteX71" fmla="*/ 1435100 w 1841500"/>
                <a:gd name="connsiteY71" fmla="*/ 1473200 h 3061153"/>
                <a:gd name="connsiteX72" fmla="*/ 1460500 w 1841500"/>
                <a:gd name="connsiteY72" fmla="*/ 1435100 h 3061153"/>
                <a:gd name="connsiteX73" fmla="*/ 1498600 w 1841500"/>
                <a:gd name="connsiteY73" fmla="*/ 1397000 h 3061153"/>
                <a:gd name="connsiteX74" fmla="*/ 1511300 w 1841500"/>
                <a:gd name="connsiteY74" fmla="*/ 1358900 h 3061153"/>
                <a:gd name="connsiteX75" fmla="*/ 1562100 w 1841500"/>
                <a:gd name="connsiteY75" fmla="*/ 1282700 h 3061153"/>
                <a:gd name="connsiteX76" fmla="*/ 1587500 w 1841500"/>
                <a:gd name="connsiteY76" fmla="*/ 1244600 h 3061153"/>
                <a:gd name="connsiteX77" fmla="*/ 1651000 w 1841500"/>
                <a:gd name="connsiteY77" fmla="*/ 1155700 h 3061153"/>
                <a:gd name="connsiteX78" fmla="*/ 1663700 w 1841500"/>
                <a:gd name="connsiteY78" fmla="*/ 1117600 h 3061153"/>
                <a:gd name="connsiteX79" fmla="*/ 1689100 w 1841500"/>
                <a:gd name="connsiteY79" fmla="*/ 1079500 h 3061153"/>
                <a:gd name="connsiteX80" fmla="*/ 1701800 w 1841500"/>
                <a:gd name="connsiteY80" fmla="*/ 1028700 h 3061153"/>
                <a:gd name="connsiteX81" fmla="*/ 1727200 w 1841500"/>
                <a:gd name="connsiteY81" fmla="*/ 977900 h 3061153"/>
                <a:gd name="connsiteX82" fmla="*/ 1765300 w 1841500"/>
                <a:gd name="connsiteY82" fmla="*/ 901700 h 3061153"/>
                <a:gd name="connsiteX83" fmla="*/ 1778000 w 1841500"/>
                <a:gd name="connsiteY83" fmla="*/ 850900 h 3061153"/>
                <a:gd name="connsiteX84" fmla="*/ 1790700 w 1841500"/>
                <a:gd name="connsiteY84" fmla="*/ 787400 h 3061153"/>
                <a:gd name="connsiteX85" fmla="*/ 1816100 w 1841500"/>
                <a:gd name="connsiteY85" fmla="*/ 685800 h 3061153"/>
                <a:gd name="connsiteX86" fmla="*/ 1828800 w 1841500"/>
                <a:gd name="connsiteY86" fmla="*/ 571500 h 3061153"/>
                <a:gd name="connsiteX87" fmla="*/ 1841500 w 1841500"/>
                <a:gd name="connsiteY87" fmla="*/ 508000 h 3061153"/>
                <a:gd name="connsiteX88" fmla="*/ 1828800 w 1841500"/>
                <a:gd name="connsiteY88" fmla="*/ 241300 h 3061153"/>
                <a:gd name="connsiteX89" fmla="*/ 1816100 w 1841500"/>
                <a:gd name="connsiteY89" fmla="*/ 190500 h 3061153"/>
                <a:gd name="connsiteX90" fmla="*/ 1778000 w 1841500"/>
                <a:gd name="connsiteY90" fmla="*/ 114300 h 3061153"/>
                <a:gd name="connsiteX91" fmla="*/ 1625600 w 1841500"/>
                <a:gd name="connsiteY91" fmla="*/ 38100 h 3061153"/>
                <a:gd name="connsiteX92" fmla="*/ 1587500 w 1841500"/>
                <a:gd name="connsiteY92" fmla="*/ 25400 h 3061153"/>
                <a:gd name="connsiteX93" fmla="*/ 1549400 w 1841500"/>
                <a:gd name="connsiteY93" fmla="*/ 12700 h 3061153"/>
                <a:gd name="connsiteX94" fmla="*/ 1447800 w 1841500"/>
                <a:gd name="connsiteY94" fmla="*/ 0 h 3061153"/>
                <a:gd name="connsiteX95" fmla="*/ 1155700 w 1841500"/>
                <a:gd name="connsiteY95" fmla="*/ 12700 h 3061153"/>
                <a:gd name="connsiteX96" fmla="*/ 1079500 w 1841500"/>
                <a:gd name="connsiteY96" fmla="*/ 38100 h 3061153"/>
                <a:gd name="connsiteX97" fmla="*/ 1041400 w 1841500"/>
                <a:gd name="connsiteY97" fmla="*/ 50800 h 3061153"/>
                <a:gd name="connsiteX98" fmla="*/ 1003300 w 1841500"/>
                <a:gd name="connsiteY98" fmla="*/ 76200 h 3061153"/>
                <a:gd name="connsiteX99" fmla="*/ 977900 w 1841500"/>
                <a:gd name="connsiteY99" fmla="*/ 76200 h 306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841500" h="3061153">
                  <a:moveTo>
                    <a:pt x="977900" y="76200"/>
                  </a:moveTo>
                  <a:cubicBezTo>
                    <a:pt x="965200" y="82550"/>
                    <a:pt x="944324" y="101997"/>
                    <a:pt x="927100" y="114300"/>
                  </a:cubicBezTo>
                  <a:cubicBezTo>
                    <a:pt x="914680" y="123172"/>
                    <a:pt x="900408" y="129559"/>
                    <a:pt x="889000" y="139700"/>
                  </a:cubicBezTo>
                  <a:cubicBezTo>
                    <a:pt x="862152" y="163565"/>
                    <a:pt x="812800" y="215900"/>
                    <a:pt x="812800" y="215900"/>
                  </a:cubicBezTo>
                  <a:cubicBezTo>
                    <a:pt x="790447" y="282960"/>
                    <a:pt x="807526" y="242861"/>
                    <a:pt x="749300" y="330200"/>
                  </a:cubicBezTo>
                  <a:cubicBezTo>
                    <a:pt x="740833" y="342900"/>
                    <a:pt x="734693" y="357507"/>
                    <a:pt x="723900" y="368300"/>
                  </a:cubicBezTo>
                  <a:cubicBezTo>
                    <a:pt x="695813" y="396387"/>
                    <a:pt x="678081" y="409137"/>
                    <a:pt x="660400" y="444500"/>
                  </a:cubicBezTo>
                  <a:cubicBezTo>
                    <a:pt x="654413" y="456474"/>
                    <a:pt x="654201" y="470898"/>
                    <a:pt x="647700" y="482600"/>
                  </a:cubicBezTo>
                  <a:cubicBezTo>
                    <a:pt x="632875" y="509285"/>
                    <a:pt x="613833" y="533400"/>
                    <a:pt x="596900" y="558800"/>
                  </a:cubicBezTo>
                  <a:cubicBezTo>
                    <a:pt x="588433" y="571500"/>
                    <a:pt x="584200" y="588433"/>
                    <a:pt x="571500" y="596900"/>
                  </a:cubicBezTo>
                  <a:cubicBezTo>
                    <a:pt x="476905" y="659963"/>
                    <a:pt x="593086" y="578912"/>
                    <a:pt x="495300" y="660400"/>
                  </a:cubicBezTo>
                  <a:cubicBezTo>
                    <a:pt x="483574" y="670171"/>
                    <a:pt x="468608" y="675659"/>
                    <a:pt x="457200" y="685800"/>
                  </a:cubicBezTo>
                  <a:cubicBezTo>
                    <a:pt x="430352" y="709665"/>
                    <a:pt x="381000" y="762000"/>
                    <a:pt x="381000" y="762000"/>
                  </a:cubicBezTo>
                  <a:cubicBezTo>
                    <a:pt x="376767" y="774700"/>
                    <a:pt x="374801" y="788398"/>
                    <a:pt x="368300" y="800100"/>
                  </a:cubicBezTo>
                  <a:cubicBezTo>
                    <a:pt x="330323" y="868458"/>
                    <a:pt x="325680" y="868120"/>
                    <a:pt x="279400" y="914400"/>
                  </a:cubicBezTo>
                  <a:cubicBezTo>
                    <a:pt x="266672" y="952585"/>
                    <a:pt x="268655" y="957774"/>
                    <a:pt x="241300" y="990600"/>
                  </a:cubicBezTo>
                  <a:cubicBezTo>
                    <a:pt x="229802" y="1004398"/>
                    <a:pt x="214227" y="1014523"/>
                    <a:pt x="203200" y="1028700"/>
                  </a:cubicBezTo>
                  <a:cubicBezTo>
                    <a:pt x="184458" y="1052797"/>
                    <a:pt x="169333" y="1079500"/>
                    <a:pt x="152400" y="1104900"/>
                  </a:cubicBezTo>
                  <a:cubicBezTo>
                    <a:pt x="115259" y="1160612"/>
                    <a:pt x="136158" y="1130789"/>
                    <a:pt x="88900" y="1193800"/>
                  </a:cubicBezTo>
                  <a:cubicBezTo>
                    <a:pt x="84667" y="1206500"/>
                    <a:pt x="82701" y="1220198"/>
                    <a:pt x="76200" y="1231900"/>
                  </a:cubicBezTo>
                  <a:cubicBezTo>
                    <a:pt x="61375" y="1258585"/>
                    <a:pt x="35053" y="1279140"/>
                    <a:pt x="25400" y="1308100"/>
                  </a:cubicBezTo>
                  <a:lnTo>
                    <a:pt x="0" y="1384300"/>
                  </a:lnTo>
                  <a:lnTo>
                    <a:pt x="38100" y="1498600"/>
                  </a:lnTo>
                  <a:cubicBezTo>
                    <a:pt x="42333" y="1511300"/>
                    <a:pt x="47553" y="1523713"/>
                    <a:pt x="50800" y="1536700"/>
                  </a:cubicBezTo>
                  <a:cubicBezTo>
                    <a:pt x="55033" y="1553633"/>
                    <a:pt x="56624" y="1571457"/>
                    <a:pt x="63500" y="1587500"/>
                  </a:cubicBezTo>
                  <a:cubicBezTo>
                    <a:pt x="69513" y="1601529"/>
                    <a:pt x="82701" y="1611652"/>
                    <a:pt x="88900" y="1625600"/>
                  </a:cubicBezTo>
                  <a:cubicBezTo>
                    <a:pt x="99774" y="1650066"/>
                    <a:pt x="105833" y="1676400"/>
                    <a:pt x="114300" y="1701800"/>
                  </a:cubicBezTo>
                  <a:lnTo>
                    <a:pt x="139700" y="1778000"/>
                  </a:lnTo>
                  <a:cubicBezTo>
                    <a:pt x="162053" y="1845060"/>
                    <a:pt x="144974" y="1804961"/>
                    <a:pt x="203200" y="1892300"/>
                  </a:cubicBezTo>
                  <a:lnTo>
                    <a:pt x="228600" y="1930400"/>
                  </a:lnTo>
                  <a:lnTo>
                    <a:pt x="254000" y="1968500"/>
                  </a:lnTo>
                  <a:cubicBezTo>
                    <a:pt x="273194" y="2045275"/>
                    <a:pt x="261180" y="2002741"/>
                    <a:pt x="292100" y="2095500"/>
                  </a:cubicBezTo>
                  <a:cubicBezTo>
                    <a:pt x="296333" y="2108200"/>
                    <a:pt x="297374" y="2122461"/>
                    <a:pt x="304800" y="2133600"/>
                  </a:cubicBezTo>
                  <a:cubicBezTo>
                    <a:pt x="313267" y="2146300"/>
                    <a:pt x="323374" y="2158048"/>
                    <a:pt x="330200" y="2171700"/>
                  </a:cubicBezTo>
                  <a:cubicBezTo>
                    <a:pt x="340870" y="2193040"/>
                    <a:pt x="349496" y="2240255"/>
                    <a:pt x="355600" y="2260600"/>
                  </a:cubicBezTo>
                  <a:cubicBezTo>
                    <a:pt x="363293" y="2286245"/>
                    <a:pt x="372533" y="2311400"/>
                    <a:pt x="381000" y="2336800"/>
                  </a:cubicBezTo>
                  <a:cubicBezTo>
                    <a:pt x="385233" y="2349500"/>
                    <a:pt x="391075" y="2361773"/>
                    <a:pt x="393700" y="2374900"/>
                  </a:cubicBezTo>
                  <a:cubicBezTo>
                    <a:pt x="397933" y="2396067"/>
                    <a:pt x="400720" y="2417575"/>
                    <a:pt x="406400" y="2438400"/>
                  </a:cubicBezTo>
                  <a:cubicBezTo>
                    <a:pt x="413445" y="2464231"/>
                    <a:pt x="427398" y="2488190"/>
                    <a:pt x="431800" y="2514600"/>
                  </a:cubicBezTo>
                  <a:cubicBezTo>
                    <a:pt x="448902" y="2617210"/>
                    <a:pt x="436357" y="2566371"/>
                    <a:pt x="469900" y="2667000"/>
                  </a:cubicBezTo>
                  <a:cubicBezTo>
                    <a:pt x="474133" y="2679700"/>
                    <a:pt x="473134" y="2695634"/>
                    <a:pt x="482600" y="2705100"/>
                  </a:cubicBezTo>
                  <a:lnTo>
                    <a:pt x="520700" y="2743200"/>
                  </a:lnTo>
                  <a:cubicBezTo>
                    <a:pt x="524933" y="2755900"/>
                    <a:pt x="526899" y="2769598"/>
                    <a:pt x="533400" y="2781300"/>
                  </a:cubicBezTo>
                  <a:cubicBezTo>
                    <a:pt x="554277" y="2818878"/>
                    <a:pt x="586081" y="2867430"/>
                    <a:pt x="622300" y="2895600"/>
                  </a:cubicBezTo>
                  <a:cubicBezTo>
                    <a:pt x="646397" y="2914342"/>
                    <a:pt x="673100" y="2929467"/>
                    <a:pt x="698500" y="2946400"/>
                  </a:cubicBezTo>
                  <a:cubicBezTo>
                    <a:pt x="711200" y="2954867"/>
                    <a:pt x="722120" y="2966973"/>
                    <a:pt x="736600" y="2971800"/>
                  </a:cubicBezTo>
                  <a:cubicBezTo>
                    <a:pt x="762000" y="2980267"/>
                    <a:pt x="790523" y="2982348"/>
                    <a:pt x="812800" y="2997200"/>
                  </a:cubicBezTo>
                  <a:cubicBezTo>
                    <a:pt x="825500" y="3005667"/>
                    <a:pt x="836952" y="3016401"/>
                    <a:pt x="850900" y="3022600"/>
                  </a:cubicBezTo>
                  <a:cubicBezTo>
                    <a:pt x="911277" y="3049434"/>
                    <a:pt x="939403" y="3050051"/>
                    <a:pt x="1003300" y="3060700"/>
                  </a:cubicBezTo>
                  <a:cubicBezTo>
                    <a:pt x="1015918" y="3059958"/>
                    <a:pt x="1191039" y="3068431"/>
                    <a:pt x="1257300" y="3035300"/>
                  </a:cubicBezTo>
                  <a:cubicBezTo>
                    <a:pt x="1270952" y="3028474"/>
                    <a:pt x="1282700" y="3018367"/>
                    <a:pt x="1295400" y="3009900"/>
                  </a:cubicBezTo>
                  <a:cubicBezTo>
                    <a:pt x="1352206" y="2924691"/>
                    <a:pt x="1285288" y="3008175"/>
                    <a:pt x="1358900" y="2959100"/>
                  </a:cubicBezTo>
                  <a:cubicBezTo>
                    <a:pt x="1373844" y="2949137"/>
                    <a:pt x="1383202" y="2932498"/>
                    <a:pt x="1397000" y="2921000"/>
                  </a:cubicBezTo>
                  <a:cubicBezTo>
                    <a:pt x="1408726" y="2911229"/>
                    <a:pt x="1422400" y="2904067"/>
                    <a:pt x="1435100" y="2895600"/>
                  </a:cubicBezTo>
                  <a:cubicBezTo>
                    <a:pt x="1439333" y="2874433"/>
                    <a:pt x="1447800" y="2853686"/>
                    <a:pt x="1447800" y="2832100"/>
                  </a:cubicBezTo>
                  <a:cubicBezTo>
                    <a:pt x="1447800" y="2808699"/>
                    <a:pt x="1438040" y="2736379"/>
                    <a:pt x="1422400" y="2705100"/>
                  </a:cubicBezTo>
                  <a:cubicBezTo>
                    <a:pt x="1415574" y="2691448"/>
                    <a:pt x="1403199" y="2680948"/>
                    <a:pt x="1397000" y="2667000"/>
                  </a:cubicBezTo>
                  <a:cubicBezTo>
                    <a:pt x="1386126" y="2642534"/>
                    <a:pt x="1371600" y="2590800"/>
                    <a:pt x="1371600" y="2590800"/>
                  </a:cubicBezTo>
                  <a:cubicBezTo>
                    <a:pt x="1390794" y="2514025"/>
                    <a:pt x="1378780" y="2556559"/>
                    <a:pt x="1409700" y="2463800"/>
                  </a:cubicBezTo>
                  <a:lnTo>
                    <a:pt x="1422400" y="2425700"/>
                  </a:lnTo>
                  <a:lnTo>
                    <a:pt x="1435100" y="2387600"/>
                  </a:lnTo>
                  <a:cubicBezTo>
                    <a:pt x="1409019" y="2152875"/>
                    <a:pt x="1440372" y="2388559"/>
                    <a:pt x="1397000" y="2171700"/>
                  </a:cubicBezTo>
                  <a:cubicBezTo>
                    <a:pt x="1392767" y="2150533"/>
                    <a:pt x="1389980" y="2129025"/>
                    <a:pt x="1384300" y="2108200"/>
                  </a:cubicBezTo>
                  <a:cubicBezTo>
                    <a:pt x="1377255" y="2082369"/>
                    <a:pt x="1367367" y="2057400"/>
                    <a:pt x="1358900" y="2032000"/>
                  </a:cubicBezTo>
                  <a:cubicBezTo>
                    <a:pt x="1354667" y="2019300"/>
                    <a:pt x="1353626" y="2005039"/>
                    <a:pt x="1346200" y="1993900"/>
                  </a:cubicBezTo>
                  <a:cubicBezTo>
                    <a:pt x="1337733" y="1981200"/>
                    <a:pt x="1326999" y="1969748"/>
                    <a:pt x="1320800" y="1955800"/>
                  </a:cubicBezTo>
                  <a:cubicBezTo>
                    <a:pt x="1297363" y="1903066"/>
                    <a:pt x="1293565" y="1870425"/>
                    <a:pt x="1282700" y="1816100"/>
                  </a:cubicBezTo>
                  <a:cubicBezTo>
                    <a:pt x="1289048" y="1778012"/>
                    <a:pt x="1298438" y="1697243"/>
                    <a:pt x="1320800" y="1663700"/>
                  </a:cubicBezTo>
                  <a:cubicBezTo>
                    <a:pt x="1329267" y="1651000"/>
                    <a:pt x="1339374" y="1639252"/>
                    <a:pt x="1346200" y="1625600"/>
                  </a:cubicBezTo>
                  <a:cubicBezTo>
                    <a:pt x="1352187" y="1613626"/>
                    <a:pt x="1352399" y="1599202"/>
                    <a:pt x="1358900" y="1587500"/>
                  </a:cubicBezTo>
                  <a:cubicBezTo>
                    <a:pt x="1373725" y="1560815"/>
                    <a:pt x="1392767" y="1536700"/>
                    <a:pt x="1409700" y="1511300"/>
                  </a:cubicBezTo>
                  <a:lnTo>
                    <a:pt x="1435100" y="1473200"/>
                  </a:lnTo>
                  <a:cubicBezTo>
                    <a:pt x="1443567" y="1460500"/>
                    <a:pt x="1449707" y="1445893"/>
                    <a:pt x="1460500" y="1435100"/>
                  </a:cubicBezTo>
                  <a:lnTo>
                    <a:pt x="1498600" y="1397000"/>
                  </a:lnTo>
                  <a:cubicBezTo>
                    <a:pt x="1502833" y="1384300"/>
                    <a:pt x="1504799" y="1370602"/>
                    <a:pt x="1511300" y="1358900"/>
                  </a:cubicBezTo>
                  <a:cubicBezTo>
                    <a:pt x="1526125" y="1332215"/>
                    <a:pt x="1545167" y="1308100"/>
                    <a:pt x="1562100" y="1282700"/>
                  </a:cubicBezTo>
                  <a:cubicBezTo>
                    <a:pt x="1570567" y="1270000"/>
                    <a:pt x="1580674" y="1258252"/>
                    <a:pt x="1587500" y="1244600"/>
                  </a:cubicBezTo>
                  <a:cubicBezTo>
                    <a:pt x="1620932" y="1177736"/>
                    <a:pt x="1599513" y="1207187"/>
                    <a:pt x="1651000" y="1155700"/>
                  </a:cubicBezTo>
                  <a:cubicBezTo>
                    <a:pt x="1655233" y="1143000"/>
                    <a:pt x="1657713" y="1129574"/>
                    <a:pt x="1663700" y="1117600"/>
                  </a:cubicBezTo>
                  <a:cubicBezTo>
                    <a:pt x="1670526" y="1103948"/>
                    <a:pt x="1683087" y="1093529"/>
                    <a:pt x="1689100" y="1079500"/>
                  </a:cubicBezTo>
                  <a:cubicBezTo>
                    <a:pt x="1695976" y="1063457"/>
                    <a:pt x="1695671" y="1045043"/>
                    <a:pt x="1701800" y="1028700"/>
                  </a:cubicBezTo>
                  <a:cubicBezTo>
                    <a:pt x="1708447" y="1010973"/>
                    <a:pt x="1719742" y="995301"/>
                    <a:pt x="1727200" y="977900"/>
                  </a:cubicBezTo>
                  <a:cubicBezTo>
                    <a:pt x="1758748" y="904288"/>
                    <a:pt x="1716487" y="974919"/>
                    <a:pt x="1765300" y="901700"/>
                  </a:cubicBezTo>
                  <a:cubicBezTo>
                    <a:pt x="1769533" y="884767"/>
                    <a:pt x="1774214" y="867939"/>
                    <a:pt x="1778000" y="850900"/>
                  </a:cubicBezTo>
                  <a:cubicBezTo>
                    <a:pt x="1782683" y="829828"/>
                    <a:pt x="1785846" y="808433"/>
                    <a:pt x="1790700" y="787400"/>
                  </a:cubicBezTo>
                  <a:cubicBezTo>
                    <a:pt x="1798550" y="753385"/>
                    <a:pt x="1816100" y="685800"/>
                    <a:pt x="1816100" y="685800"/>
                  </a:cubicBezTo>
                  <a:cubicBezTo>
                    <a:pt x="1820333" y="647700"/>
                    <a:pt x="1823379" y="609449"/>
                    <a:pt x="1828800" y="571500"/>
                  </a:cubicBezTo>
                  <a:cubicBezTo>
                    <a:pt x="1831853" y="550131"/>
                    <a:pt x="1841500" y="529586"/>
                    <a:pt x="1841500" y="508000"/>
                  </a:cubicBezTo>
                  <a:cubicBezTo>
                    <a:pt x="1841500" y="418999"/>
                    <a:pt x="1835897" y="330017"/>
                    <a:pt x="1828800" y="241300"/>
                  </a:cubicBezTo>
                  <a:cubicBezTo>
                    <a:pt x="1827408" y="223901"/>
                    <a:pt x="1820895" y="207283"/>
                    <a:pt x="1816100" y="190500"/>
                  </a:cubicBezTo>
                  <a:cubicBezTo>
                    <a:pt x="1808766" y="164833"/>
                    <a:pt x="1799204" y="132853"/>
                    <a:pt x="1778000" y="114300"/>
                  </a:cubicBezTo>
                  <a:cubicBezTo>
                    <a:pt x="1717399" y="61274"/>
                    <a:pt x="1697541" y="62080"/>
                    <a:pt x="1625600" y="38100"/>
                  </a:cubicBezTo>
                  <a:lnTo>
                    <a:pt x="1587500" y="25400"/>
                  </a:lnTo>
                  <a:cubicBezTo>
                    <a:pt x="1574800" y="21167"/>
                    <a:pt x="1562684" y="14360"/>
                    <a:pt x="1549400" y="12700"/>
                  </a:cubicBezTo>
                  <a:lnTo>
                    <a:pt x="1447800" y="0"/>
                  </a:lnTo>
                  <a:cubicBezTo>
                    <a:pt x="1350433" y="4233"/>
                    <a:pt x="1252641" y="2672"/>
                    <a:pt x="1155700" y="12700"/>
                  </a:cubicBezTo>
                  <a:cubicBezTo>
                    <a:pt x="1129068" y="15455"/>
                    <a:pt x="1104900" y="29633"/>
                    <a:pt x="1079500" y="38100"/>
                  </a:cubicBezTo>
                  <a:cubicBezTo>
                    <a:pt x="1066800" y="42333"/>
                    <a:pt x="1052539" y="43374"/>
                    <a:pt x="1041400" y="50800"/>
                  </a:cubicBezTo>
                  <a:cubicBezTo>
                    <a:pt x="1028700" y="59267"/>
                    <a:pt x="1016952" y="69374"/>
                    <a:pt x="1003300" y="76200"/>
                  </a:cubicBezTo>
                  <a:cubicBezTo>
                    <a:pt x="991326" y="82187"/>
                    <a:pt x="990600" y="69850"/>
                    <a:pt x="977900" y="76200"/>
                  </a:cubicBezTo>
                  <a:close/>
                </a:path>
              </a:pathLst>
            </a:custGeom>
            <a:noFill/>
            <a:ln w="38100"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sp>
        <p:nvSpPr>
          <p:cNvPr id="94" name="右箭头 93"/>
          <p:cNvSpPr/>
          <p:nvPr/>
        </p:nvSpPr>
        <p:spPr bwMode="auto">
          <a:xfrm rot="10800000" flipH="1">
            <a:off x="7623791" y="3032428"/>
            <a:ext cx="966541" cy="405268"/>
          </a:xfrm>
          <a:prstGeom prst="rightArrow">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6" name="Text Box 57"/>
          <p:cNvSpPr txBox="1">
            <a:spLocks noChangeArrowheads="1"/>
          </p:cNvSpPr>
          <p:nvPr/>
        </p:nvSpPr>
        <p:spPr bwMode="auto">
          <a:xfrm rot="21492153">
            <a:off x="9856813" y="1505034"/>
            <a:ext cx="1344576"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800" dirty="0" smtClean="0">
                <a:solidFill>
                  <a:srgbClr val="FF0000"/>
                </a:solidFill>
              </a:rPr>
              <a:t>LR</a:t>
            </a:r>
            <a:r>
              <a:rPr lang="zh-CN" altLang="en-US" sz="2800" dirty="0" smtClean="0">
                <a:solidFill>
                  <a:srgbClr val="FF0000"/>
                </a:solidFill>
              </a:rPr>
              <a:t>型</a:t>
            </a:r>
            <a:endParaRPr lang="en-US" altLang="zh-CN" sz="2800" dirty="0">
              <a:solidFill>
                <a:srgbClr val="FF0000"/>
              </a:solidFill>
            </a:endParaRPr>
          </a:p>
        </p:txBody>
      </p:sp>
      <p:sp>
        <p:nvSpPr>
          <p:cNvPr id="5" name="任意形状 4"/>
          <p:cNvSpPr/>
          <p:nvPr/>
        </p:nvSpPr>
        <p:spPr bwMode="auto">
          <a:xfrm>
            <a:off x="8826500" y="1841500"/>
            <a:ext cx="2675870" cy="4851400"/>
          </a:xfrm>
          <a:custGeom>
            <a:avLst/>
            <a:gdLst>
              <a:gd name="connsiteX0" fmla="*/ 1092200 w 2675870"/>
              <a:gd name="connsiteY0" fmla="*/ 50800 h 4851400"/>
              <a:gd name="connsiteX1" fmla="*/ 1041400 w 2675870"/>
              <a:gd name="connsiteY1" fmla="*/ 63500 h 4851400"/>
              <a:gd name="connsiteX2" fmla="*/ 965200 w 2675870"/>
              <a:gd name="connsiteY2" fmla="*/ 76200 h 4851400"/>
              <a:gd name="connsiteX3" fmla="*/ 889000 w 2675870"/>
              <a:gd name="connsiteY3" fmla="*/ 101600 h 4851400"/>
              <a:gd name="connsiteX4" fmla="*/ 850900 w 2675870"/>
              <a:gd name="connsiteY4" fmla="*/ 114300 h 4851400"/>
              <a:gd name="connsiteX5" fmla="*/ 774700 w 2675870"/>
              <a:gd name="connsiteY5" fmla="*/ 165100 h 4851400"/>
              <a:gd name="connsiteX6" fmla="*/ 736600 w 2675870"/>
              <a:gd name="connsiteY6" fmla="*/ 203200 h 4851400"/>
              <a:gd name="connsiteX7" fmla="*/ 660400 w 2675870"/>
              <a:gd name="connsiteY7" fmla="*/ 254000 h 4851400"/>
              <a:gd name="connsiteX8" fmla="*/ 622300 w 2675870"/>
              <a:gd name="connsiteY8" fmla="*/ 279400 h 4851400"/>
              <a:gd name="connsiteX9" fmla="*/ 508000 w 2675870"/>
              <a:gd name="connsiteY9" fmla="*/ 381000 h 4851400"/>
              <a:gd name="connsiteX10" fmla="*/ 482600 w 2675870"/>
              <a:gd name="connsiteY10" fmla="*/ 419100 h 4851400"/>
              <a:gd name="connsiteX11" fmla="*/ 406400 w 2675870"/>
              <a:gd name="connsiteY11" fmla="*/ 495300 h 4851400"/>
              <a:gd name="connsiteX12" fmla="*/ 355600 w 2675870"/>
              <a:gd name="connsiteY12" fmla="*/ 571500 h 4851400"/>
              <a:gd name="connsiteX13" fmla="*/ 330200 w 2675870"/>
              <a:gd name="connsiteY13" fmla="*/ 609600 h 4851400"/>
              <a:gd name="connsiteX14" fmla="*/ 241300 w 2675870"/>
              <a:gd name="connsiteY14" fmla="*/ 723900 h 4851400"/>
              <a:gd name="connsiteX15" fmla="*/ 215900 w 2675870"/>
              <a:gd name="connsiteY15" fmla="*/ 762000 h 4851400"/>
              <a:gd name="connsiteX16" fmla="*/ 177800 w 2675870"/>
              <a:gd name="connsiteY16" fmla="*/ 838200 h 4851400"/>
              <a:gd name="connsiteX17" fmla="*/ 152400 w 2675870"/>
              <a:gd name="connsiteY17" fmla="*/ 914400 h 4851400"/>
              <a:gd name="connsiteX18" fmla="*/ 127000 w 2675870"/>
              <a:gd name="connsiteY18" fmla="*/ 952500 h 4851400"/>
              <a:gd name="connsiteX19" fmla="*/ 101600 w 2675870"/>
              <a:gd name="connsiteY19" fmla="*/ 1028700 h 4851400"/>
              <a:gd name="connsiteX20" fmla="*/ 76200 w 2675870"/>
              <a:gd name="connsiteY20" fmla="*/ 1066800 h 4851400"/>
              <a:gd name="connsiteX21" fmla="*/ 50800 w 2675870"/>
              <a:gd name="connsiteY21" fmla="*/ 1143000 h 4851400"/>
              <a:gd name="connsiteX22" fmla="*/ 38100 w 2675870"/>
              <a:gd name="connsiteY22" fmla="*/ 1181100 h 4851400"/>
              <a:gd name="connsiteX23" fmla="*/ 25400 w 2675870"/>
              <a:gd name="connsiteY23" fmla="*/ 1219200 h 4851400"/>
              <a:gd name="connsiteX24" fmla="*/ 0 w 2675870"/>
              <a:gd name="connsiteY24" fmla="*/ 1333500 h 4851400"/>
              <a:gd name="connsiteX25" fmla="*/ 25400 w 2675870"/>
              <a:gd name="connsiteY25" fmla="*/ 1549400 h 4851400"/>
              <a:gd name="connsiteX26" fmla="*/ 50800 w 2675870"/>
              <a:gd name="connsiteY26" fmla="*/ 1625600 h 4851400"/>
              <a:gd name="connsiteX27" fmla="*/ 76200 w 2675870"/>
              <a:gd name="connsiteY27" fmla="*/ 1778000 h 4851400"/>
              <a:gd name="connsiteX28" fmla="*/ 101600 w 2675870"/>
              <a:gd name="connsiteY28" fmla="*/ 1854200 h 4851400"/>
              <a:gd name="connsiteX29" fmla="*/ 165100 w 2675870"/>
              <a:gd name="connsiteY29" fmla="*/ 1968500 h 4851400"/>
              <a:gd name="connsiteX30" fmla="*/ 203200 w 2675870"/>
              <a:gd name="connsiteY30" fmla="*/ 1993900 h 4851400"/>
              <a:gd name="connsiteX31" fmla="*/ 228600 w 2675870"/>
              <a:gd name="connsiteY31" fmla="*/ 2032000 h 4851400"/>
              <a:gd name="connsiteX32" fmla="*/ 304800 w 2675870"/>
              <a:gd name="connsiteY32" fmla="*/ 2070100 h 4851400"/>
              <a:gd name="connsiteX33" fmla="*/ 381000 w 2675870"/>
              <a:gd name="connsiteY33" fmla="*/ 2108200 h 4851400"/>
              <a:gd name="connsiteX34" fmla="*/ 419100 w 2675870"/>
              <a:gd name="connsiteY34" fmla="*/ 2146300 h 4851400"/>
              <a:gd name="connsiteX35" fmla="*/ 457200 w 2675870"/>
              <a:gd name="connsiteY35" fmla="*/ 2171700 h 4851400"/>
              <a:gd name="connsiteX36" fmla="*/ 495300 w 2675870"/>
              <a:gd name="connsiteY36" fmla="*/ 2298700 h 4851400"/>
              <a:gd name="connsiteX37" fmla="*/ 482600 w 2675870"/>
              <a:gd name="connsiteY37" fmla="*/ 2489200 h 4851400"/>
              <a:gd name="connsiteX38" fmla="*/ 444500 w 2675870"/>
              <a:gd name="connsiteY38" fmla="*/ 2616200 h 4851400"/>
              <a:gd name="connsiteX39" fmla="*/ 419100 w 2675870"/>
              <a:gd name="connsiteY39" fmla="*/ 2717800 h 4851400"/>
              <a:gd name="connsiteX40" fmla="*/ 406400 w 2675870"/>
              <a:gd name="connsiteY40" fmla="*/ 2755900 h 4851400"/>
              <a:gd name="connsiteX41" fmla="*/ 381000 w 2675870"/>
              <a:gd name="connsiteY41" fmla="*/ 2870200 h 4851400"/>
              <a:gd name="connsiteX42" fmla="*/ 368300 w 2675870"/>
              <a:gd name="connsiteY42" fmla="*/ 2921000 h 4851400"/>
              <a:gd name="connsiteX43" fmla="*/ 355600 w 2675870"/>
              <a:gd name="connsiteY43" fmla="*/ 2959100 h 4851400"/>
              <a:gd name="connsiteX44" fmla="*/ 342900 w 2675870"/>
              <a:gd name="connsiteY44" fmla="*/ 3009900 h 4851400"/>
              <a:gd name="connsiteX45" fmla="*/ 330200 w 2675870"/>
              <a:gd name="connsiteY45" fmla="*/ 3048000 h 4851400"/>
              <a:gd name="connsiteX46" fmla="*/ 304800 w 2675870"/>
              <a:gd name="connsiteY46" fmla="*/ 3162300 h 4851400"/>
              <a:gd name="connsiteX47" fmla="*/ 330200 w 2675870"/>
              <a:gd name="connsiteY47" fmla="*/ 3594100 h 4851400"/>
              <a:gd name="connsiteX48" fmla="*/ 342900 w 2675870"/>
              <a:gd name="connsiteY48" fmla="*/ 3632200 h 4851400"/>
              <a:gd name="connsiteX49" fmla="*/ 355600 w 2675870"/>
              <a:gd name="connsiteY49" fmla="*/ 3721100 h 4851400"/>
              <a:gd name="connsiteX50" fmla="*/ 381000 w 2675870"/>
              <a:gd name="connsiteY50" fmla="*/ 3810000 h 4851400"/>
              <a:gd name="connsiteX51" fmla="*/ 406400 w 2675870"/>
              <a:gd name="connsiteY51" fmla="*/ 3911600 h 4851400"/>
              <a:gd name="connsiteX52" fmla="*/ 431800 w 2675870"/>
              <a:gd name="connsiteY52" fmla="*/ 4000500 h 4851400"/>
              <a:gd name="connsiteX53" fmla="*/ 457200 w 2675870"/>
              <a:gd name="connsiteY53" fmla="*/ 4076700 h 4851400"/>
              <a:gd name="connsiteX54" fmla="*/ 469900 w 2675870"/>
              <a:gd name="connsiteY54" fmla="*/ 4114800 h 4851400"/>
              <a:gd name="connsiteX55" fmla="*/ 482600 w 2675870"/>
              <a:gd name="connsiteY55" fmla="*/ 4165600 h 4851400"/>
              <a:gd name="connsiteX56" fmla="*/ 508000 w 2675870"/>
              <a:gd name="connsiteY56" fmla="*/ 4203700 h 4851400"/>
              <a:gd name="connsiteX57" fmla="*/ 520700 w 2675870"/>
              <a:gd name="connsiteY57" fmla="*/ 4241800 h 4851400"/>
              <a:gd name="connsiteX58" fmla="*/ 596900 w 2675870"/>
              <a:gd name="connsiteY58" fmla="*/ 4318000 h 4851400"/>
              <a:gd name="connsiteX59" fmla="*/ 685800 w 2675870"/>
              <a:gd name="connsiteY59" fmla="*/ 4381500 h 4851400"/>
              <a:gd name="connsiteX60" fmla="*/ 825500 w 2675870"/>
              <a:gd name="connsiteY60" fmla="*/ 4508500 h 4851400"/>
              <a:gd name="connsiteX61" fmla="*/ 863600 w 2675870"/>
              <a:gd name="connsiteY61" fmla="*/ 4521200 h 4851400"/>
              <a:gd name="connsiteX62" fmla="*/ 939800 w 2675870"/>
              <a:gd name="connsiteY62" fmla="*/ 4572000 h 4851400"/>
              <a:gd name="connsiteX63" fmla="*/ 1016000 w 2675870"/>
              <a:gd name="connsiteY63" fmla="*/ 4622800 h 4851400"/>
              <a:gd name="connsiteX64" fmla="*/ 1054100 w 2675870"/>
              <a:gd name="connsiteY64" fmla="*/ 4648200 h 4851400"/>
              <a:gd name="connsiteX65" fmla="*/ 1143000 w 2675870"/>
              <a:gd name="connsiteY65" fmla="*/ 4673600 h 4851400"/>
              <a:gd name="connsiteX66" fmla="*/ 1181100 w 2675870"/>
              <a:gd name="connsiteY66" fmla="*/ 4711700 h 4851400"/>
              <a:gd name="connsiteX67" fmla="*/ 1270000 w 2675870"/>
              <a:gd name="connsiteY67" fmla="*/ 4737100 h 4851400"/>
              <a:gd name="connsiteX68" fmla="*/ 1346200 w 2675870"/>
              <a:gd name="connsiteY68" fmla="*/ 4762500 h 4851400"/>
              <a:gd name="connsiteX69" fmla="*/ 1397000 w 2675870"/>
              <a:gd name="connsiteY69" fmla="*/ 4775200 h 4851400"/>
              <a:gd name="connsiteX70" fmla="*/ 1473200 w 2675870"/>
              <a:gd name="connsiteY70" fmla="*/ 4800600 h 4851400"/>
              <a:gd name="connsiteX71" fmla="*/ 1600200 w 2675870"/>
              <a:gd name="connsiteY71" fmla="*/ 4826000 h 4851400"/>
              <a:gd name="connsiteX72" fmla="*/ 1638300 w 2675870"/>
              <a:gd name="connsiteY72" fmla="*/ 4838700 h 4851400"/>
              <a:gd name="connsiteX73" fmla="*/ 1778000 w 2675870"/>
              <a:gd name="connsiteY73" fmla="*/ 4851400 h 4851400"/>
              <a:gd name="connsiteX74" fmla="*/ 2463800 w 2675870"/>
              <a:gd name="connsiteY74" fmla="*/ 4838700 h 4851400"/>
              <a:gd name="connsiteX75" fmla="*/ 2501900 w 2675870"/>
              <a:gd name="connsiteY75" fmla="*/ 4826000 h 4851400"/>
              <a:gd name="connsiteX76" fmla="*/ 2540000 w 2675870"/>
              <a:gd name="connsiteY76" fmla="*/ 4800600 h 4851400"/>
              <a:gd name="connsiteX77" fmla="*/ 2565400 w 2675870"/>
              <a:gd name="connsiteY77" fmla="*/ 4762500 h 4851400"/>
              <a:gd name="connsiteX78" fmla="*/ 2603500 w 2675870"/>
              <a:gd name="connsiteY78" fmla="*/ 4724400 h 4851400"/>
              <a:gd name="connsiteX79" fmla="*/ 2628900 w 2675870"/>
              <a:gd name="connsiteY79" fmla="*/ 4635500 h 4851400"/>
              <a:gd name="connsiteX80" fmla="*/ 2654300 w 2675870"/>
              <a:gd name="connsiteY80" fmla="*/ 4597400 h 4851400"/>
              <a:gd name="connsiteX81" fmla="*/ 2654300 w 2675870"/>
              <a:gd name="connsiteY81" fmla="*/ 4279900 h 4851400"/>
              <a:gd name="connsiteX82" fmla="*/ 2628900 w 2675870"/>
              <a:gd name="connsiteY82" fmla="*/ 4191000 h 4851400"/>
              <a:gd name="connsiteX83" fmla="*/ 2590800 w 2675870"/>
              <a:gd name="connsiteY83" fmla="*/ 4114800 h 4851400"/>
              <a:gd name="connsiteX84" fmla="*/ 2501900 w 2675870"/>
              <a:gd name="connsiteY84" fmla="*/ 4025900 h 4851400"/>
              <a:gd name="connsiteX85" fmla="*/ 2451100 w 2675870"/>
              <a:gd name="connsiteY85" fmla="*/ 3987800 h 4851400"/>
              <a:gd name="connsiteX86" fmla="*/ 2413000 w 2675870"/>
              <a:gd name="connsiteY86" fmla="*/ 3962400 h 4851400"/>
              <a:gd name="connsiteX87" fmla="*/ 2298700 w 2675870"/>
              <a:gd name="connsiteY87" fmla="*/ 3860800 h 4851400"/>
              <a:gd name="connsiteX88" fmla="*/ 2273300 w 2675870"/>
              <a:gd name="connsiteY88" fmla="*/ 3810000 h 4851400"/>
              <a:gd name="connsiteX89" fmla="*/ 2222500 w 2675870"/>
              <a:gd name="connsiteY89" fmla="*/ 3733800 h 4851400"/>
              <a:gd name="connsiteX90" fmla="*/ 2197100 w 2675870"/>
              <a:gd name="connsiteY90" fmla="*/ 3657600 h 4851400"/>
              <a:gd name="connsiteX91" fmla="*/ 2184400 w 2675870"/>
              <a:gd name="connsiteY91" fmla="*/ 3619500 h 4851400"/>
              <a:gd name="connsiteX92" fmla="*/ 2171700 w 2675870"/>
              <a:gd name="connsiteY92" fmla="*/ 3568700 h 4851400"/>
              <a:gd name="connsiteX93" fmla="*/ 2159000 w 2675870"/>
              <a:gd name="connsiteY93" fmla="*/ 3530600 h 4851400"/>
              <a:gd name="connsiteX94" fmla="*/ 2146300 w 2675870"/>
              <a:gd name="connsiteY94" fmla="*/ 3479800 h 4851400"/>
              <a:gd name="connsiteX95" fmla="*/ 2120900 w 2675870"/>
              <a:gd name="connsiteY95" fmla="*/ 3441700 h 4851400"/>
              <a:gd name="connsiteX96" fmla="*/ 2108200 w 2675870"/>
              <a:gd name="connsiteY96" fmla="*/ 3403600 h 4851400"/>
              <a:gd name="connsiteX97" fmla="*/ 2070100 w 2675870"/>
              <a:gd name="connsiteY97" fmla="*/ 3365500 h 4851400"/>
              <a:gd name="connsiteX98" fmla="*/ 2044700 w 2675870"/>
              <a:gd name="connsiteY98" fmla="*/ 3327400 h 4851400"/>
              <a:gd name="connsiteX99" fmla="*/ 2006600 w 2675870"/>
              <a:gd name="connsiteY99" fmla="*/ 3302000 h 4851400"/>
              <a:gd name="connsiteX100" fmla="*/ 1968500 w 2675870"/>
              <a:gd name="connsiteY100" fmla="*/ 3263900 h 4851400"/>
              <a:gd name="connsiteX101" fmla="*/ 1930400 w 2675870"/>
              <a:gd name="connsiteY101" fmla="*/ 3238500 h 4851400"/>
              <a:gd name="connsiteX102" fmla="*/ 1892300 w 2675870"/>
              <a:gd name="connsiteY102" fmla="*/ 3200400 h 4851400"/>
              <a:gd name="connsiteX103" fmla="*/ 1765300 w 2675870"/>
              <a:gd name="connsiteY103" fmla="*/ 3111500 h 4851400"/>
              <a:gd name="connsiteX104" fmla="*/ 1727200 w 2675870"/>
              <a:gd name="connsiteY104" fmla="*/ 3086100 h 4851400"/>
              <a:gd name="connsiteX105" fmla="*/ 1638300 w 2675870"/>
              <a:gd name="connsiteY105" fmla="*/ 3022600 h 4851400"/>
              <a:gd name="connsiteX106" fmla="*/ 1562100 w 2675870"/>
              <a:gd name="connsiteY106" fmla="*/ 2997200 h 4851400"/>
              <a:gd name="connsiteX107" fmla="*/ 1447800 w 2675870"/>
              <a:gd name="connsiteY107" fmla="*/ 2908300 h 4851400"/>
              <a:gd name="connsiteX108" fmla="*/ 1422400 w 2675870"/>
              <a:gd name="connsiteY108" fmla="*/ 2870200 h 4851400"/>
              <a:gd name="connsiteX109" fmla="*/ 1397000 w 2675870"/>
              <a:gd name="connsiteY109" fmla="*/ 2794000 h 4851400"/>
              <a:gd name="connsiteX110" fmla="*/ 1371600 w 2675870"/>
              <a:gd name="connsiteY110" fmla="*/ 2717800 h 4851400"/>
              <a:gd name="connsiteX111" fmla="*/ 1358900 w 2675870"/>
              <a:gd name="connsiteY111" fmla="*/ 2679700 h 4851400"/>
              <a:gd name="connsiteX112" fmla="*/ 1346200 w 2675870"/>
              <a:gd name="connsiteY112" fmla="*/ 2590800 h 4851400"/>
              <a:gd name="connsiteX113" fmla="*/ 1333500 w 2675870"/>
              <a:gd name="connsiteY113" fmla="*/ 2527300 h 4851400"/>
              <a:gd name="connsiteX114" fmla="*/ 1295400 w 2675870"/>
              <a:gd name="connsiteY114" fmla="*/ 2286000 h 4851400"/>
              <a:gd name="connsiteX115" fmla="*/ 1282700 w 2675870"/>
              <a:gd name="connsiteY115" fmla="*/ 2146300 h 4851400"/>
              <a:gd name="connsiteX116" fmla="*/ 1270000 w 2675870"/>
              <a:gd name="connsiteY116" fmla="*/ 2057400 h 4851400"/>
              <a:gd name="connsiteX117" fmla="*/ 1282700 w 2675870"/>
              <a:gd name="connsiteY117" fmla="*/ 1892300 h 4851400"/>
              <a:gd name="connsiteX118" fmla="*/ 1295400 w 2675870"/>
              <a:gd name="connsiteY118" fmla="*/ 1828800 h 4851400"/>
              <a:gd name="connsiteX119" fmla="*/ 1346200 w 2675870"/>
              <a:gd name="connsiteY119" fmla="*/ 1727200 h 4851400"/>
              <a:gd name="connsiteX120" fmla="*/ 1371600 w 2675870"/>
              <a:gd name="connsiteY120" fmla="*/ 1676400 h 4851400"/>
              <a:gd name="connsiteX121" fmla="*/ 1384300 w 2675870"/>
              <a:gd name="connsiteY121" fmla="*/ 1638300 h 4851400"/>
              <a:gd name="connsiteX122" fmla="*/ 1409700 w 2675870"/>
              <a:gd name="connsiteY122" fmla="*/ 1600200 h 4851400"/>
              <a:gd name="connsiteX123" fmla="*/ 1447800 w 2675870"/>
              <a:gd name="connsiteY123" fmla="*/ 1549400 h 4851400"/>
              <a:gd name="connsiteX124" fmla="*/ 1485900 w 2675870"/>
              <a:gd name="connsiteY124" fmla="*/ 1511300 h 4851400"/>
              <a:gd name="connsiteX125" fmla="*/ 1524000 w 2675870"/>
              <a:gd name="connsiteY125" fmla="*/ 1447800 h 4851400"/>
              <a:gd name="connsiteX126" fmla="*/ 1536700 w 2675870"/>
              <a:gd name="connsiteY126" fmla="*/ 1409700 h 4851400"/>
              <a:gd name="connsiteX127" fmla="*/ 1562100 w 2675870"/>
              <a:gd name="connsiteY127" fmla="*/ 1371600 h 4851400"/>
              <a:gd name="connsiteX128" fmla="*/ 1587500 w 2675870"/>
              <a:gd name="connsiteY128" fmla="*/ 1308100 h 4851400"/>
              <a:gd name="connsiteX129" fmla="*/ 1612900 w 2675870"/>
              <a:gd name="connsiteY129" fmla="*/ 1270000 h 4851400"/>
              <a:gd name="connsiteX130" fmla="*/ 1638300 w 2675870"/>
              <a:gd name="connsiteY130" fmla="*/ 1206500 h 4851400"/>
              <a:gd name="connsiteX131" fmla="*/ 1689100 w 2675870"/>
              <a:gd name="connsiteY131" fmla="*/ 1104900 h 4851400"/>
              <a:gd name="connsiteX132" fmla="*/ 1727200 w 2675870"/>
              <a:gd name="connsiteY132" fmla="*/ 977900 h 4851400"/>
              <a:gd name="connsiteX133" fmla="*/ 1752600 w 2675870"/>
              <a:gd name="connsiteY133" fmla="*/ 927100 h 4851400"/>
              <a:gd name="connsiteX134" fmla="*/ 1765300 w 2675870"/>
              <a:gd name="connsiteY134" fmla="*/ 863600 h 4851400"/>
              <a:gd name="connsiteX135" fmla="*/ 1778000 w 2675870"/>
              <a:gd name="connsiteY135" fmla="*/ 812800 h 4851400"/>
              <a:gd name="connsiteX136" fmla="*/ 1790700 w 2675870"/>
              <a:gd name="connsiteY136" fmla="*/ 723900 h 4851400"/>
              <a:gd name="connsiteX137" fmla="*/ 1778000 w 2675870"/>
              <a:gd name="connsiteY137" fmla="*/ 482600 h 4851400"/>
              <a:gd name="connsiteX138" fmla="*/ 1765300 w 2675870"/>
              <a:gd name="connsiteY138" fmla="*/ 431800 h 4851400"/>
              <a:gd name="connsiteX139" fmla="*/ 1739900 w 2675870"/>
              <a:gd name="connsiteY139" fmla="*/ 355600 h 4851400"/>
              <a:gd name="connsiteX140" fmla="*/ 1638300 w 2675870"/>
              <a:gd name="connsiteY140" fmla="*/ 203200 h 4851400"/>
              <a:gd name="connsiteX141" fmla="*/ 1587500 w 2675870"/>
              <a:gd name="connsiteY141" fmla="*/ 127000 h 4851400"/>
              <a:gd name="connsiteX142" fmla="*/ 1524000 w 2675870"/>
              <a:gd name="connsiteY142" fmla="*/ 50800 h 4851400"/>
              <a:gd name="connsiteX143" fmla="*/ 1435100 w 2675870"/>
              <a:gd name="connsiteY143" fmla="*/ 25400 h 4851400"/>
              <a:gd name="connsiteX144" fmla="*/ 1346200 w 2675870"/>
              <a:gd name="connsiteY144" fmla="*/ 0 h 4851400"/>
              <a:gd name="connsiteX145" fmla="*/ 1219200 w 2675870"/>
              <a:gd name="connsiteY145" fmla="*/ 12700 h 4851400"/>
              <a:gd name="connsiteX146" fmla="*/ 1104900 w 2675870"/>
              <a:gd name="connsiteY146" fmla="*/ 50800 h 4851400"/>
              <a:gd name="connsiteX147" fmla="*/ 1092200 w 2675870"/>
              <a:gd name="connsiteY147" fmla="*/ 50800 h 485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675870" h="4851400">
                <a:moveTo>
                  <a:pt x="1092200" y="50800"/>
                </a:moveTo>
                <a:cubicBezTo>
                  <a:pt x="1081617" y="52917"/>
                  <a:pt x="1058516" y="60077"/>
                  <a:pt x="1041400" y="63500"/>
                </a:cubicBezTo>
                <a:cubicBezTo>
                  <a:pt x="1016150" y="68550"/>
                  <a:pt x="990182" y="69955"/>
                  <a:pt x="965200" y="76200"/>
                </a:cubicBezTo>
                <a:cubicBezTo>
                  <a:pt x="939225" y="82694"/>
                  <a:pt x="914400" y="93133"/>
                  <a:pt x="889000" y="101600"/>
                </a:cubicBezTo>
                <a:cubicBezTo>
                  <a:pt x="876300" y="105833"/>
                  <a:pt x="862039" y="106874"/>
                  <a:pt x="850900" y="114300"/>
                </a:cubicBezTo>
                <a:cubicBezTo>
                  <a:pt x="825500" y="131233"/>
                  <a:pt x="796286" y="143514"/>
                  <a:pt x="774700" y="165100"/>
                </a:cubicBezTo>
                <a:cubicBezTo>
                  <a:pt x="762000" y="177800"/>
                  <a:pt x="750777" y="192173"/>
                  <a:pt x="736600" y="203200"/>
                </a:cubicBezTo>
                <a:cubicBezTo>
                  <a:pt x="712503" y="221942"/>
                  <a:pt x="685800" y="237067"/>
                  <a:pt x="660400" y="254000"/>
                </a:cubicBezTo>
                <a:cubicBezTo>
                  <a:pt x="647700" y="262467"/>
                  <a:pt x="633093" y="268607"/>
                  <a:pt x="622300" y="279400"/>
                </a:cubicBezTo>
                <a:cubicBezTo>
                  <a:pt x="535307" y="366393"/>
                  <a:pt x="575988" y="335675"/>
                  <a:pt x="508000" y="381000"/>
                </a:cubicBezTo>
                <a:cubicBezTo>
                  <a:pt x="499533" y="393700"/>
                  <a:pt x="492741" y="407692"/>
                  <a:pt x="482600" y="419100"/>
                </a:cubicBezTo>
                <a:cubicBezTo>
                  <a:pt x="458735" y="445948"/>
                  <a:pt x="426325" y="465412"/>
                  <a:pt x="406400" y="495300"/>
                </a:cubicBezTo>
                <a:lnTo>
                  <a:pt x="355600" y="571500"/>
                </a:lnTo>
                <a:cubicBezTo>
                  <a:pt x="347133" y="584200"/>
                  <a:pt x="340993" y="598807"/>
                  <a:pt x="330200" y="609600"/>
                </a:cubicBezTo>
                <a:cubicBezTo>
                  <a:pt x="270514" y="669286"/>
                  <a:pt x="302063" y="632756"/>
                  <a:pt x="241300" y="723900"/>
                </a:cubicBezTo>
                <a:cubicBezTo>
                  <a:pt x="232833" y="736600"/>
                  <a:pt x="220727" y="747520"/>
                  <a:pt x="215900" y="762000"/>
                </a:cubicBezTo>
                <a:cubicBezTo>
                  <a:pt x="169583" y="900951"/>
                  <a:pt x="243452" y="690484"/>
                  <a:pt x="177800" y="838200"/>
                </a:cubicBezTo>
                <a:cubicBezTo>
                  <a:pt x="166926" y="862666"/>
                  <a:pt x="167252" y="892123"/>
                  <a:pt x="152400" y="914400"/>
                </a:cubicBezTo>
                <a:cubicBezTo>
                  <a:pt x="143933" y="927100"/>
                  <a:pt x="133199" y="938552"/>
                  <a:pt x="127000" y="952500"/>
                </a:cubicBezTo>
                <a:cubicBezTo>
                  <a:pt x="116126" y="976966"/>
                  <a:pt x="116452" y="1006423"/>
                  <a:pt x="101600" y="1028700"/>
                </a:cubicBezTo>
                <a:cubicBezTo>
                  <a:pt x="93133" y="1041400"/>
                  <a:pt x="82399" y="1052852"/>
                  <a:pt x="76200" y="1066800"/>
                </a:cubicBezTo>
                <a:cubicBezTo>
                  <a:pt x="65326" y="1091266"/>
                  <a:pt x="59267" y="1117600"/>
                  <a:pt x="50800" y="1143000"/>
                </a:cubicBezTo>
                <a:lnTo>
                  <a:pt x="38100" y="1181100"/>
                </a:lnTo>
                <a:cubicBezTo>
                  <a:pt x="33867" y="1193800"/>
                  <a:pt x="27601" y="1205995"/>
                  <a:pt x="25400" y="1219200"/>
                </a:cubicBezTo>
                <a:cubicBezTo>
                  <a:pt x="10499" y="1308605"/>
                  <a:pt x="20843" y="1270971"/>
                  <a:pt x="0" y="1333500"/>
                </a:cubicBezTo>
                <a:cubicBezTo>
                  <a:pt x="8349" y="1442043"/>
                  <a:pt x="1112" y="1468440"/>
                  <a:pt x="25400" y="1549400"/>
                </a:cubicBezTo>
                <a:cubicBezTo>
                  <a:pt x="33093" y="1575045"/>
                  <a:pt x="50800" y="1625600"/>
                  <a:pt x="50800" y="1625600"/>
                </a:cubicBezTo>
                <a:cubicBezTo>
                  <a:pt x="56252" y="1663761"/>
                  <a:pt x="65058" y="1737145"/>
                  <a:pt x="76200" y="1778000"/>
                </a:cubicBezTo>
                <a:cubicBezTo>
                  <a:pt x="83245" y="1803831"/>
                  <a:pt x="93133" y="1828800"/>
                  <a:pt x="101600" y="1854200"/>
                </a:cubicBezTo>
                <a:cubicBezTo>
                  <a:pt x="114834" y="1893903"/>
                  <a:pt x="127669" y="1943546"/>
                  <a:pt x="165100" y="1968500"/>
                </a:cubicBezTo>
                <a:lnTo>
                  <a:pt x="203200" y="1993900"/>
                </a:lnTo>
                <a:cubicBezTo>
                  <a:pt x="211667" y="2006600"/>
                  <a:pt x="217807" y="2021207"/>
                  <a:pt x="228600" y="2032000"/>
                </a:cubicBezTo>
                <a:cubicBezTo>
                  <a:pt x="264996" y="2068396"/>
                  <a:pt x="263483" y="2049442"/>
                  <a:pt x="304800" y="2070100"/>
                </a:cubicBezTo>
                <a:cubicBezTo>
                  <a:pt x="403277" y="2119339"/>
                  <a:pt x="285235" y="2076278"/>
                  <a:pt x="381000" y="2108200"/>
                </a:cubicBezTo>
                <a:cubicBezTo>
                  <a:pt x="393700" y="2120900"/>
                  <a:pt x="405302" y="2134802"/>
                  <a:pt x="419100" y="2146300"/>
                </a:cubicBezTo>
                <a:cubicBezTo>
                  <a:pt x="430826" y="2156071"/>
                  <a:pt x="449110" y="2158757"/>
                  <a:pt x="457200" y="2171700"/>
                </a:cubicBezTo>
                <a:cubicBezTo>
                  <a:pt x="470083" y="2192313"/>
                  <a:pt x="487865" y="2268959"/>
                  <a:pt x="495300" y="2298700"/>
                </a:cubicBezTo>
                <a:cubicBezTo>
                  <a:pt x="491067" y="2362200"/>
                  <a:pt x="489262" y="2425909"/>
                  <a:pt x="482600" y="2489200"/>
                </a:cubicBezTo>
                <a:cubicBezTo>
                  <a:pt x="478935" y="2524017"/>
                  <a:pt x="451600" y="2587801"/>
                  <a:pt x="444500" y="2616200"/>
                </a:cubicBezTo>
                <a:cubicBezTo>
                  <a:pt x="436033" y="2650067"/>
                  <a:pt x="430139" y="2684682"/>
                  <a:pt x="419100" y="2717800"/>
                </a:cubicBezTo>
                <a:cubicBezTo>
                  <a:pt x="414867" y="2730500"/>
                  <a:pt x="410078" y="2743028"/>
                  <a:pt x="406400" y="2755900"/>
                </a:cubicBezTo>
                <a:cubicBezTo>
                  <a:pt x="390914" y="2810102"/>
                  <a:pt x="394094" y="2811275"/>
                  <a:pt x="381000" y="2870200"/>
                </a:cubicBezTo>
                <a:cubicBezTo>
                  <a:pt x="377214" y="2887239"/>
                  <a:pt x="373095" y="2904217"/>
                  <a:pt x="368300" y="2921000"/>
                </a:cubicBezTo>
                <a:cubicBezTo>
                  <a:pt x="364622" y="2933872"/>
                  <a:pt x="359278" y="2946228"/>
                  <a:pt x="355600" y="2959100"/>
                </a:cubicBezTo>
                <a:cubicBezTo>
                  <a:pt x="350805" y="2975883"/>
                  <a:pt x="347695" y="2993117"/>
                  <a:pt x="342900" y="3009900"/>
                </a:cubicBezTo>
                <a:cubicBezTo>
                  <a:pt x="339222" y="3022772"/>
                  <a:pt x="333878" y="3035128"/>
                  <a:pt x="330200" y="3048000"/>
                </a:cubicBezTo>
                <a:cubicBezTo>
                  <a:pt x="318243" y="3089849"/>
                  <a:pt x="313530" y="3118652"/>
                  <a:pt x="304800" y="3162300"/>
                </a:cubicBezTo>
                <a:cubicBezTo>
                  <a:pt x="309869" y="3309307"/>
                  <a:pt x="294881" y="3452823"/>
                  <a:pt x="330200" y="3594100"/>
                </a:cubicBezTo>
                <a:cubicBezTo>
                  <a:pt x="333447" y="3607087"/>
                  <a:pt x="338667" y="3619500"/>
                  <a:pt x="342900" y="3632200"/>
                </a:cubicBezTo>
                <a:cubicBezTo>
                  <a:pt x="347133" y="3661833"/>
                  <a:pt x="350245" y="3691649"/>
                  <a:pt x="355600" y="3721100"/>
                </a:cubicBezTo>
                <a:cubicBezTo>
                  <a:pt x="367138" y="3784558"/>
                  <a:pt x="366162" y="3755594"/>
                  <a:pt x="381000" y="3810000"/>
                </a:cubicBezTo>
                <a:cubicBezTo>
                  <a:pt x="390185" y="3843679"/>
                  <a:pt x="395361" y="3878482"/>
                  <a:pt x="406400" y="3911600"/>
                </a:cubicBezTo>
                <a:cubicBezTo>
                  <a:pt x="449081" y="4039643"/>
                  <a:pt x="383960" y="3841032"/>
                  <a:pt x="431800" y="4000500"/>
                </a:cubicBezTo>
                <a:cubicBezTo>
                  <a:pt x="439493" y="4026145"/>
                  <a:pt x="448733" y="4051300"/>
                  <a:pt x="457200" y="4076700"/>
                </a:cubicBezTo>
                <a:cubicBezTo>
                  <a:pt x="461433" y="4089400"/>
                  <a:pt x="466653" y="4101813"/>
                  <a:pt x="469900" y="4114800"/>
                </a:cubicBezTo>
                <a:cubicBezTo>
                  <a:pt x="474133" y="4131733"/>
                  <a:pt x="475724" y="4149557"/>
                  <a:pt x="482600" y="4165600"/>
                </a:cubicBezTo>
                <a:cubicBezTo>
                  <a:pt x="488613" y="4179629"/>
                  <a:pt x="501174" y="4190048"/>
                  <a:pt x="508000" y="4203700"/>
                </a:cubicBezTo>
                <a:cubicBezTo>
                  <a:pt x="513987" y="4215674"/>
                  <a:pt x="512481" y="4231233"/>
                  <a:pt x="520700" y="4241800"/>
                </a:cubicBezTo>
                <a:cubicBezTo>
                  <a:pt x="542753" y="4270154"/>
                  <a:pt x="567012" y="4298075"/>
                  <a:pt x="596900" y="4318000"/>
                </a:cubicBezTo>
                <a:cubicBezTo>
                  <a:pt x="622793" y="4335262"/>
                  <a:pt x="664140" y="4361809"/>
                  <a:pt x="685800" y="4381500"/>
                </a:cubicBezTo>
                <a:cubicBezTo>
                  <a:pt x="729336" y="4421079"/>
                  <a:pt x="771645" y="4477726"/>
                  <a:pt x="825500" y="4508500"/>
                </a:cubicBezTo>
                <a:cubicBezTo>
                  <a:pt x="837123" y="4515142"/>
                  <a:pt x="850900" y="4516967"/>
                  <a:pt x="863600" y="4521200"/>
                </a:cubicBezTo>
                <a:cubicBezTo>
                  <a:pt x="948154" y="4605754"/>
                  <a:pt x="857092" y="4526051"/>
                  <a:pt x="939800" y="4572000"/>
                </a:cubicBezTo>
                <a:cubicBezTo>
                  <a:pt x="966485" y="4586825"/>
                  <a:pt x="990600" y="4605867"/>
                  <a:pt x="1016000" y="4622800"/>
                </a:cubicBezTo>
                <a:cubicBezTo>
                  <a:pt x="1028700" y="4631267"/>
                  <a:pt x="1039620" y="4643373"/>
                  <a:pt x="1054100" y="4648200"/>
                </a:cubicBezTo>
                <a:cubicBezTo>
                  <a:pt x="1108759" y="4666420"/>
                  <a:pt x="1079213" y="4657653"/>
                  <a:pt x="1143000" y="4673600"/>
                </a:cubicBezTo>
                <a:cubicBezTo>
                  <a:pt x="1155700" y="4686300"/>
                  <a:pt x="1166156" y="4701737"/>
                  <a:pt x="1181100" y="4711700"/>
                </a:cubicBezTo>
                <a:cubicBezTo>
                  <a:pt x="1192740" y="4719460"/>
                  <a:pt x="1262302" y="4734791"/>
                  <a:pt x="1270000" y="4737100"/>
                </a:cubicBezTo>
                <a:cubicBezTo>
                  <a:pt x="1295645" y="4744793"/>
                  <a:pt x="1320225" y="4756006"/>
                  <a:pt x="1346200" y="4762500"/>
                </a:cubicBezTo>
                <a:cubicBezTo>
                  <a:pt x="1363133" y="4766733"/>
                  <a:pt x="1380282" y="4770184"/>
                  <a:pt x="1397000" y="4775200"/>
                </a:cubicBezTo>
                <a:cubicBezTo>
                  <a:pt x="1422645" y="4782893"/>
                  <a:pt x="1446946" y="4795349"/>
                  <a:pt x="1473200" y="4800600"/>
                </a:cubicBezTo>
                <a:cubicBezTo>
                  <a:pt x="1515533" y="4809067"/>
                  <a:pt x="1559244" y="4812348"/>
                  <a:pt x="1600200" y="4826000"/>
                </a:cubicBezTo>
                <a:cubicBezTo>
                  <a:pt x="1612900" y="4830233"/>
                  <a:pt x="1625048" y="4836807"/>
                  <a:pt x="1638300" y="4838700"/>
                </a:cubicBezTo>
                <a:cubicBezTo>
                  <a:pt x="1684589" y="4845313"/>
                  <a:pt x="1731433" y="4847167"/>
                  <a:pt x="1778000" y="4851400"/>
                </a:cubicBezTo>
                <a:lnTo>
                  <a:pt x="2463800" y="4838700"/>
                </a:lnTo>
                <a:cubicBezTo>
                  <a:pt x="2477179" y="4838231"/>
                  <a:pt x="2489926" y="4831987"/>
                  <a:pt x="2501900" y="4826000"/>
                </a:cubicBezTo>
                <a:cubicBezTo>
                  <a:pt x="2515552" y="4819174"/>
                  <a:pt x="2527300" y="4809067"/>
                  <a:pt x="2540000" y="4800600"/>
                </a:cubicBezTo>
                <a:cubicBezTo>
                  <a:pt x="2548467" y="4787900"/>
                  <a:pt x="2555629" y="4774226"/>
                  <a:pt x="2565400" y="4762500"/>
                </a:cubicBezTo>
                <a:cubicBezTo>
                  <a:pt x="2576898" y="4748702"/>
                  <a:pt x="2593537" y="4739344"/>
                  <a:pt x="2603500" y="4724400"/>
                </a:cubicBezTo>
                <a:cubicBezTo>
                  <a:pt x="2613386" y="4709572"/>
                  <a:pt x="2623819" y="4647355"/>
                  <a:pt x="2628900" y="4635500"/>
                </a:cubicBezTo>
                <a:cubicBezTo>
                  <a:pt x="2634913" y="4621471"/>
                  <a:pt x="2645833" y="4610100"/>
                  <a:pt x="2654300" y="4597400"/>
                </a:cubicBezTo>
                <a:cubicBezTo>
                  <a:pt x="2686264" y="4469544"/>
                  <a:pt x="2679669" y="4516679"/>
                  <a:pt x="2654300" y="4279900"/>
                </a:cubicBezTo>
                <a:cubicBezTo>
                  <a:pt x="2651017" y="4249256"/>
                  <a:pt x="2637756" y="4220519"/>
                  <a:pt x="2628900" y="4191000"/>
                </a:cubicBezTo>
                <a:cubicBezTo>
                  <a:pt x="2619041" y="4158135"/>
                  <a:pt x="2614884" y="4141560"/>
                  <a:pt x="2590800" y="4114800"/>
                </a:cubicBezTo>
                <a:cubicBezTo>
                  <a:pt x="2562765" y="4083650"/>
                  <a:pt x="2535426" y="4051045"/>
                  <a:pt x="2501900" y="4025900"/>
                </a:cubicBezTo>
                <a:cubicBezTo>
                  <a:pt x="2484967" y="4013200"/>
                  <a:pt x="2468324" y="4000103"/>
                  <a:pt x="2451100" y="3987800"/>
                </a:cubicBezTo>
                <a:cubicBezTo>
                  <a:pt x="2438680" y="3978928"/>
                  <a:pt x="2424408" y="3972541"/>
                  <a:pt x="2413000" y="3962400"/>
                </a:cubicBezTo>
                <a:cubicBezTo>
                  <a:pt x="2282511" y="3846409"/>
                  <a:pt x="2385171" y="3918447"/>
                  <a:pt x="2298700" y="3860800"/>
                </a:cubicBezTo>
                <a:cubicBezTo>
                  <a:pt x="2290233" y="3843867"/>
                  <a:pt x="2283040" y="3826234"/>
                  <a:pt x="2273300" y="3810000"/>
                </a:cubicBezTo>
                <a:cubicBezTo>
                  <a:pt x="2257594" y="3783823"/>
                  <a:pt x="2232153" y="3762760"/>
                  <a:pt x="2222500" y="3733800"/>
                </a:cubicBezTo>
                <a:lnTo>
                  <a:pt x="2197100" y="3657600"/>
                </a:lnTo>
                <a:cubicBezTo>
                  <a:pt x="2192867" y="3644900"/>
                  <a:pt x="2187647" y="3632487"/>
                  <a:pt x="2184400" y="3619500"/>
                </a:cubicBezTo>
                <a:cubicBezTo>
                  <a:pt x="2180167" y="3602567"/>
                  <a:pt x="2176495" y="3585483"/>
                  <a:pt x="2171700" y="3568700"/>
                </a:cubicBezTo>
                <a:cubicBezTo>
                  <a:pt x="2168022" y="3555828"/>
                  <a:pt x="2162678" y="3543472"/>
                  <a:pt x="2159000" y="3530600"/>
                </a:cubicBezTo>
                <a:cubicBezTo>
                  <a:pt x="2154205" y="3513817"/>
                  <a:pt x="2153176" y="3495843"/>
                  <a:pt x="2146300" y="3479800"/>
                </a:cubicBezTo>
                <a:cubicBezTo>
                  <a:pt x="2140287" y="3465771"/>
                  <a:pt x="2127726" y="3455352"/>
                  <a:pt x="2120900" y="3441700"/>
                </a:cubicBezTo>
                <a:cubicBezTo>
                  <a:pt x="2114913" y="3429726"/>
                  <a:pt x="2115626" y="3414739"/>
                  <a:pt x="2108200" y="3403600"/>
                </a:cubicBezTo>
                <a:cubicBezTo>
                  <a:pt x="2098237" y="3388656"/>
                  <a:pt x="2081598" y="3379298"/>
                  <a:pt x="2070100" y="3365500"/>
                </a:cubicBezTo>
                <a:cubicBezTo>
                  <a:pt x="2060329" y="3353774"/>
                  <a:pt x="2055493" y="3338193"/>
                  <a:pt x="2044700" y="3327400"/>
                </a:cubicBezTo>
                <a:cubicBezTo>
                  <a:pt x="2033907" y="3316607"/>
                  <a:pt x="2018326" y="3311771"/>
                  <a:pt x="2006600" y="3302000"/>
                </a:cubicBezTo>
                <a:cubicBezTo>
                  <a:pt x="1992802" y="3290502"/>
                  <a:pt x="1982298" y="3275398"/>
                  <a:pt x="1968500" y="3263900"/>
                </a:cubicBezTo>
                <a:cubicBezTo>
                  <a:pt x="1956774" y="3254129"/>
                  <a:pt x="1942126" y="3248271"/>
                  <a:pt x="1930400" y="3238500"/>
                </a:cubicBezTo>
                <a:cubicBezTo>
                  <a:pt x="1916602" y="3227002"/>
                  <a:pt x="1905937" y="3212089"/>
                  <a:pt x="1892300" y="3200400"/>
                </a:cubicBezTo>
                <a:cubicBezTo>
                  <a:pt x="1859391" y="3172192"/>
                  <a:pt x="1798088" y="3133359"/>
                  <a:pt x="1765300" y="3111500"/>
                </a:cubicBezTo>
                <a:cubicBezTo>
                  <a:pt x="1752600" y="3103033"/>
                  <a:pt x="1739411" y="3095258"/>
                  <a:pt x="1727200" y="3086100"/>
                </a:cubicBezTo>
                <a:cubicBezTo>
                  <a:pt x="1720377" y="3080983"/>
                  <a:pt x="1653494" y="3029353"/>
                  <a:pt x="1638300" y="3022600"/>
                </a:cubicBezTo>
                <a:cubicBezTo>
                  <a:pt x="1613834" y="3011726"/>
                  <a:pt x="1584377" y="3012052"/>
                  <a:pt x="1562100" y="2997200"/>
                </a:cubicBezTo>
                <a:cubicBezTo>
                  <a:pt x="1508998" y="2961799"/>
                  <a:pt x="1485104" y="2953064"/>
                  <a:pt x="1447800" y="2908300"/>
                </a:cubicBezTo>
                <a:cubicBezTo>
                  <a:pt x="1438029" y="2896574"/>
                  <a:pt x="1428599" y="2884148"/>
                  <a:pt x="1422400" y="2870200"/>
                </a:cubicBezTo>
                <a:cubicBezTo>
                  <a:pt x="1411526" y="2845734"/>
                  <a:pt x="1405467" y="2819400"/>
                  <a:pt x="1397000" y="2794000"/>
                </a:cubicBezTo>
                <a:lnTo>
                  <a:pt x="1371600" y="2717800"/>
                </a:lnTo>
                <a:lnTo>
                  <a:pt x="1358900" y="2679700"/>
                </a:lnTo>
                <a:cubicBezTo>
                  <a:pt x="1354667" y="2650067"/>
                  <a:pt x="1351121" y="2620327"/>
                  <a:pt x="1346200" y="2590800"/>
                </a:cubicBezTo>
                <a:cubicBezTo>
                  <a:pt x="1342651" y="2569508"/>
                  <a:pt x="1336867" y="2548622"/>
                  <a:pt x="1333500" y="2527300"/>
                </a:cubicBezTo>
                <a:cubicBezTo>
                  <a:pt x="1290821" y="2256999"/>
                  <a:pt x="1324971" y="2433853"/>
                  <a:pt x="1295400" y="2286000"/>
                </a:cubicBezTo>
                <a:cubicBezTo>
                  <a:pt x="1291167" y="2239433"/>
                  <a:pt x="1287864" y="2192773"/>
                  <a:pt x="1282700" y="2146300"/>
                </a:cubicBezTo>
                <a:cubicBezTo>
                  <a:pt x="1279394" y="2116549"/>
                  <a:pt x="1270000" y="2087334"/>
                  <a:pt x="1270000" y="2057400"/>
                </a:cubicBezTo>
                <a:cubicBezTo>
                  <a:pt x="1270000" y="2002204"/>
                  <a:pt x="1276605" y="1947158"/>
                  <a:pt x="1282700" y="1892300"/>
                </a:cubicBezTo>
                <a:cubicBezTo>
                  <a:pt x="1285084" y="1870846"/>
                  <a:pt x="1287651" y="1848947"/>
                  <a:pt x="1295400" y="1828800"/>
                </a:cubicBezTo>
                <a:cubicBezTo>
                  <a:pt x="1308992" y="1793460"/>
                  <a:pt x="1329267" y="1761067"/>
                  <a:pt x="1346200" y="1727200"/>
                </a:cubicBezTo>
                <a:cubicBezTo>
                  <a:pt x="1354667" y="1710267"/>
                  <a:pt x="1365613" y="1694361"/>
                  <a:pt x="1371600" y="1676400"/>
                </a:cubicBezTo>
                <a:cubicBezTo>
                  <a:pt x="1375833" y="1663700"/>
                  <a:pt x="1378313" y="1650274"/>
                  <a:pt x="1384300" y="1638300"/>
                </a:cubicBezTo>
                <a:cubicBezTo>
                  <a:pt x="1391126" y="1624648"/>
                  <a:pt x="1400828" y="1612620"/>
                  <a:pt x="1409700" y="1600200"/>
                </a:cubicBezTo>
                <a:cubicBezTo>
                  <a:pt x="1422003" y="1582976"/>
                  <a:pt x="1434025" y="1565471"/>
                  <a:pt x="1447800" y="1549400"/>
                </a:cubicBezTo>
                <a:cubicBezTo>
                  <a:pt x="1459489" y="1535763"/>
                  <a:pt x="1475124" y="1525668"/>
                  <a:pt x="1485900" y="1511300"/>
                </a:cubicBezTo>
                <a:cubicBezTo>
                  <a:pt x="1500711" y="1491553"/>
                  <a:pt x="1512961" y="1469878"/>
                  <a:pt x="1524000" y="1447800"/>
                </a:cubicBezTo>
                <a:cubicBezTo>
                  <a:pt x="1529987" y="1435826"/>
                  <a:pt x="1530713" y="1421674"/>
                  <a:pt x="1536700" y="1409700"/>
                </a:cubicBezTo>
                <a:cubicBezTo>
                  <a:pt x="1543526" y="1396048"/>
                  <a:pt x="1555274" y="1385252"/>
                  <a:pt x="1562100" y="1371600"/>
                </a:cubicBezTo>
                <a:cubicBezTo>
                  <a:pt x="1572295" y="1351210"/>
                  <a:pt x="1577305" y="1328490"/>
                  <a:pt x="1587500" y="1308100"/>
                </a:cubicBezTo>
                <a:cubicBezTo>
                  <a:pt x="1594326" y="1294448"/>
                  <a:pt x="1606074" y="1283652"/>
                  <a:pt x="1612900" y="1270000"/>
                </a:cubicBezTo>
                <a:cubicBezTo>
                  <a:pt x="1623095" y="1249610"/>
                  <a:pt x="1628747" y="1227199"/>
                  <a:pt x="1638300" y="1206500"/>
                </a:cubicBezTo>
                <a:cubicBezTo>
                  <a:pt x="1654167" y="1172121"/>
                  <a:pt x="1679917" y="1141634"/>
                  <a:pt x="1689100" y="1104900"/>
                </a:cubicBezTo>
                <a:cubicBezTo>
                  <a:pt x="1701575" y="1055002"/>
                  <a:pt x="1706587" y="1029433"/>
                  <a:pt x="1727200" y="977900"/>
                </a:cubicBezTo>
                <a:cubicBezTo>
                  <a:pt x="1734231" y="960322"/>
                  <a:pt x="1744133" y="944033"/>
                  <a:pt x="1752600" y="927100"/>
                </a:cubicBezTo>
                <a:cubicBezTo>
                  <a:pt x="1756833" y="905933"/>
                  <a:pt x="1760617" y="884672"/>
                  <a:pt x="1765300" y="863600"/>
                </a:cubicBezTo>
                <a:cubicBezTo>
                  <a:pt x="1769086" y="846561"/>
                  <a:pt x="1774878" y="829973"/>
                  <a:pt x="1778000" y="812800"/>
                </a:cubicBezTo>
                <a:cubicBezTo>
                  <a:pt x="1783355" y="783349"/>
                  <a:pt x="1786467" y="753533"/>
                  <a:pt x="1790700" y="723900"/>
                </a:cubicBezTo>
                <a:cubicBezTo>
                  <a:pt x="1786467" y="643467"/>
                  <a:pt x="1784978" y="562842"/>
                  <a:pt x="1778000" y="482600"/>
                </a:cubicBezTo>
                <a:cubicBezTo>
                  <a:pt x="1776488" y="465211"/>
                  <a:pt x="1770316" y="448518"/>
                  <a:pt x="1765300" y="431800"/>
                </a:cubicBezTo>
                <a:cubicBezTo>
                  <a:pt x="1757607" y="406155"/>
                  <a:pt x="1754752" y="377877"/>
                  <a:pt x="1739900" y="355600"/>
                </a:cubicBezTo>
                <a:lnTo>
                  <a:pt x="1638300" y="203200"/>
                </a:lnTo>
                <a:lnTo>
                  <a:pt x="1587500" y="127000"/>
                </a:lnTo>
                <a:cubicBezTo>
                  <a:pt x="1568758" y="98887"/>
                  <a:pt x="1553336" y="70357"/>
                  <a:pt x="1524000" y="50800"/>
                </a:cubicBezTo>
                <a:cubicBezTo>
                  <a:pt x="1512581" y="43187"/>
                  <a:pt x="1442509" y="27517"/>
                  <a:pt x="1435100" y="25400"/>
                </a:cubicBezTo>
                <a:cubicBezTo>
                  <a:pt x="1307563" y="-11039"/>
                  <a:pt x="1505009" y="39702"/>
                  <a:pt x="1346200" y="0"/>
                </a:cubicBezTo>
                <a:cubicBezTo>
                  <a:pt x="1303867" y="4233"/>
                  <a:pt x="1261016" y="4860"/>
                  <a:pt x="1219200" y="12700"/>
                </a:cubicBezTo>
                <a:lnTo>
                  <a:pt x="1104900" y="50800"/>
                </a:lnTo>
                <a:cubicBezTo>
                  <a:pt x="1062784" y="64839"/>
                  <a:pt x="1102783" y="48683"/>
                  <a:pt x="1092200" y="50800"/>
                </a:cubicBezTo>
                <a:close/>
              </a:path>
            </a:pathLst>
          </a:custGeom>
          <a:noFill/>
          <a:ln w="28575"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451848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6" grpId="0" animBg="1"/>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二叉排序树与平衡</a:t>
            </a:r>
            <a:r>
              <a:rPr lang="zh-CN" altLang="en-US" kern="0" dirty="0"/>
              <a:t>二叉</a:t>
            </a:r>
            <a:r>
              <a:rPr lang="zh-CN" altLang="en-US" kern="0" dirty="0" smtClean="0"/>
              <a:t>树</a:t>
            </a:r>
            <a:endParaRPr lang="zh-CN" altLang="en-US" kern="0" dirty="0"/>
          </a:p>
        </p:txBody>
      </p:sp>
      <p:sp>
        <p:nvSpPr>
          <p:cNvPr id="31" name="Rectangle 54"/>
          <p:cNvSpPr txBox="1">
            <a:spLocks noChangeArrowheads="1"/>
          </p:cNvSpPr>
          <p:nvPr/>
        </p:nvSpPr>
        <p:spPr bwMode="auto">
          <a:xfrm>
            <a:off x="952276" y="878925"/>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3200" kern="0" dirty="0" smtClean="0">
                <a:solidFill>
                  <a:schemeClr val="tx1"/>
                </a:solidFill>
                <a:latin typeface="SimSun" charset="-122"/>
                <a:ea typeface="SimSun" charset="-122"/>
                <a:cs typeface="SimSun" charset="-122"/>
              </a:rPr>
              <a:t>关键字值如下，试构造其对应的平衡二叉树。</a:t>
            </a:r>
            <a:br>
              <a:rPr lang="zh-CN" altLang="en-US" sz="3200" kern="0" dirty="0" smtClean="0">
                <a:solidFill>
                  <a:schemeClr val="tx1"/>
                </a:solidFill>
                <a:latin typeface="SimSun" charset="-122"/>
                <a:ea typeface="SimSun" charset="-122"/>
                <a:cs typeface="SimSun" charset="-122"/>
              </a:rPr>
            </a:br>
            <a:r>
              <a:rPr lang="en-US" altLang="zh-CN" kern="0" dirty="0" smtClean="0">
                <a:solidFill>
                  <a:srgbClr val="FF0000"/>
                </a:solidFill>
              </a:rPr>
              <a:t>10</a:t>
            </a:r>
            <a:r>
              <a:rPr lang="zh-CN" altLang="en-US" kern="0" dirty="0" smtClean="0">
                <a:solidFill>
                  <a:srgbClr val="FF0000"/>
                </a:solidFill>
              </a:rPr>
              <a:t>，</a:t>
            </a:r>
            <a:r>
              <a:rPr lang="en-US" altLang="zh-CN" kern="0" dirty="0" smtClean="0">
                <a:solidFill>
                  <a:srgbClr val="FF0000"/>
                </a:solidFill>
              </a:rPr>
              <a:t>20</a:t>
            </a:r>
            <a:r>
              <a:rPr lang="zh-CN" altLang="en-US" kern="0" dirty="0" smtClean="0">
                <a:solidFill>
                  <a:srgbClr val="FF0000"/>
                </a:solidFill>
              </a:rPr>
              <a:t>，</a:t>
            </a:r>
            <a:r>
              <a:rPr lang="en-US" altLang="zh-CN" kern="0" dirty="0" smtClean="0">
                <a:solidFill>
                  <a:srgbClr val="FF0000"/>
                </a:solidFill>
              </a:rPr>
              <a:t>18</a:t>
            </a:r>
            <a:r>
              <a:rPr lang="zh-CN" altLang="en-US" kern="0" dirty="0" smtClean="0">
                <a:solidFill>
                  <a:srgbClr val="FF0000"/>
                </a:solidFill>
              </a:rPr>
              <a:t>，</a:t>
            </a:r>
            <a:r>
              <a:rPr lang="en-US" altLang="zh-CN" kern="0" dirty="0" smtClean="0">
                <a:solidFill>
                  <a:srgbClr val="FF0000"/>
                </a:solidFill>
              </a:rPr>
              <a:t>24</a:t>
            </a:r>
            <a:r>
              <a:rPr lang="zh-CN" altLang="en-US" kern="0" dirty="0" smtClean="0">
                <a:solidFill>
                  <a:srgbClr val="FF0000"/>
                </a:solidFill>
              </a:rPr>
              <a:t>，</a:t>
            </a:r>
            <a:r>
              <a:rPr lang="en-US" altLang="zh-CN" kern="0" dirty="0" smtClean="0">
                <a:solidFill>
                  <a:srgbClr val="FF0000"/>
                </a:solidFill>
              </a:rPr>
              <a:t>30</a:t>
            </a:r>
            <a:r>
              <a:rPr lang="zh-CN" altLang="en-US" kern="0" dirty="0" smtClean="0">
                <a:solidFill>
                  <a:srgbClr val="FF0000"/>
                </a:solidFill>
              </a:rPr>
              <a:t>，</a:t>
            </a:r>
            <a:r>
              <a:rPr lang="en-US" altLang="zh-CN" kern="0" dirty="0" smtClean="0">
                <a:solidFill>
                  <a:srgbClr val="FF0000"/>
                </a:solidFill>
              </a:rPr>
              <a:t>8</a:t>
            </a:r>
            <a:r>
              <a:rPr lang="zh-CN" altLang="en-US" kern="0" dirty="0" smtClean="0">
                <a:solidFill>
                  <a:srgbClr val="FF0000"/>
                </a:solidFill>
              </a:rPr>
              <a:t>，</a:t>
            </a:r>
            <a:r>
              <a:rPr lang="en-US" altLang="zh-CN" kern="0" dirty="0" smtClean="0">
                <a:solidFill>
                  <a:srgbClr val="FF0000"/>
                </a:solidFill>
              </a:rPr>
              <a:t>6</a:t>
            </a:r>
            <a:r>
              <a:rPr lang="zh-CN" altLang="en-US" kern="0" dirty="0" smtClean="0">
                <a:solidFill>
                  <a:srgbClr val="FF0000"/>
                </a:solidFill>
              </a:rPr>
              <a:t>，</a:t>
            </a:r>
            <a:r>
              <a:rPr lang="en-US" altLang="zh-CN" kern="0" dirty="0" smtClean="0">
                <a:solidFill>
                  <a:srgbClr val="FF0000"/>
                </a:solidFill>
              </a:rPr>
              <a:t>15</a:t>
            </a:r>
            <a:r>
              <a:rPr lang="zh-CN" altLang="en-US" kern="0" dirty="0" smtClean="0">
                <a:solidFill>
                  <a:srgbClr val="FF0000"/>
                </a:solidFill>
              </a:rPr>
              <a:t>，</a:t>
            </a:r>
            <a:r>
              <a:rPr lang="en-US" altLang="zh-CN" kern="0" dirty="0" smtClean="0">
                <a:solidFill>
                  <a:srgbClr val="FF0000"/>
                </a:solidFill>
              </a:rPr>
              <a:t>4, 12,16</a:t>
            </a:r>
            <a:endParaRPr lang="en-US" altLang="zh-CN" kern="0" dirty="0">
              <a:solidFill>
                <a:srgbClr val="FF0000"/>
              </a:solidFill>
            </a:endParaRPr>
          </a:p>
        </p:txBody>
      </p:sp>
      <p:grpSp>
        <p:nvGrpSpPr>
          <p:cNvPr id="3" name="组 2"/>
          <p:cNvGrpSpPr/>
          <p:nvPr/>
        </p:nvGrpSpPr>
        <p:grpSpPr>
          <a:xfrm>
            <a:off x="153020" y="2015716"/>
            <a:ext cx="4239167" cy="4665373"/>
            <a:chOff x="7773020" y="2041116"/>
            <a:chExt cx="4239167" cy="4665373"/>
          </a:xfrm>
        </p:grpSpPr>
        <p:grpSp>
          <p:nvGrpSpPr>
            <p:cNvPr id="2" name="组 1"/>
            <p:cNvGrpSpPr/>
            <p:nvPr/>
          </p:nvGrpSpPr>
          <p:grpSpPr>
            <a:xfrm>
              <a:off x="8008552" y="2041116"/>
              <a:ext cx="4003635" cy="4665373"/>
              <a:chOff x="8008552" y="2041116"/>
              <a:chExt cx="4003635" cy="4665373"/>
            </a:xfrm>
          </p:grpSpPr>
          <p:grpSp>
            <p:nvGrpSpPr>
              <p:cNvPr id="166" name="组 165"/>
              <p:cNvGrpSpPr/>
              <p:nvPr/>
            </p:nvGrpSpPr>
            <p:grpSpPr>
              <a:xfrm>
                <a:off x="8008552" y="2041116"/>
                <a:ext cx="4003635" cy="3783628"/>
                <a:chOff x="5119937" y="1992936"/>
                <a:chExt cx="4003635" cy="3783628"/>
              </a:xfrm>
            </p:grpSpPr>
            <p:grpSp>
              <p:nvGrpSpPr>
                <p:cNvPr id="167" name="组 166"/>
                <p:cNvGrpSpPr/>
                <p:nvPr/>
              </p:nvGrpSpPr>
              <p:grpSpPr>
                <a:xfrm>
                  <a:off x="5119937" y="1992936"/>
                  <a:ext cx="4003635" cy="3783628"/>
                  <a:chOff x="8040937" y="2274056"/>
                  <a:chExt cx="4003635" cy="3783628"/>
                </a:xfrm>
              </p:grpSpPr>
              <p:grpSp>
                <p:nvGrpSpPr>
                  <p:cNvPr id="170" name="组 169"/>
                  <p:cNvGrpSpPr/>
                  <p:nvPr/>
                </p:nvGrpSpPr>
                <p:grpSpPr>
                  <a:xfrm>
                    <a:off x="8325759" y="2274056"/>
                    <a:ext cx="3718813" cy="3538027"/>
                    <a:chOff x="5349861" y="2377829"/>
                    <a:chExt cx="3718813" cy="3538027"/>
                  </a:xfrm>
                </p:grpSpPr>
                <p:grpSp>
                  <p:nvGrpSpPr>
                    <p:cNvPr id="176" name="组 175"/>
                    <p:cNvGrpSpPr/>
                    <p:nvPr/>
                  </p:nvGrpSpPr>
                  <p:grpSpPr>
                    <a:xfrm>
                      <a:off x="5349861" y="2377829"/>
                      <a:ext cx="3718813" cy="3538027"/>
                      <a:chOff x="3276594" y="2427369"/>
                      <a:chExt cx="3718813" cy="3538027"/>
                    </a:xfrm>
                  </p:grpSpPr>
                  <p:grpSp>
                    <p:nvGrpSpPr>
                      <p:cNvPr id="179" name="组 178"/>
                      <p:cNvGrpSpPr/>
                      <p:nvPr/>
                    </p:nvGrpSpPr>
                    <p:grpSpPr>
                      <a:xfrm>
                        <a:off x="3788339" y="2427369"/>
                        <a:ext cx="3207068" cy="3538027"/>
                        <a:chOff x="3587311" y="2523364"/>
                        <a:chExt cx="3207068" cy="3538027"/>
                      </a:xfrm>
                    </p:grpSpPr>
                    <p:grpSp>
                      <p:nvGrpSpPr>
                        <p:cNvPr id="182" name="组 181"/>
                        <p:cNvGrpSpPr/>
                        <p:nvPr/>
                      </p:nvGrpSpPr>
                      <p:grpSpPr>
                        <a:xfrm>
                          <a:off x="3587311" y="2523364"/>
                          <a:ext cx="2935290" cy="3538027"/>
                          <a:chOff x="9150386" y="2405183"/>
                          <a:chExt cx="2935290" cy="3538027"/>
                        </a:xfrm>
                      </p:grpSpPr>
                      <p:grpSp>
                        <p:nvGrpSpPr>
                          <p:cNvPr id="187" name="组 186"/>
                          <p:cNvGrpSpPr/>
                          <p:nvPr/>
                        </p:nvGrpSpPr>
                        <p:grpSpPr>
                          <a:xfrm>
                            <a:off x="9150386" y="2405183"/>
                            <a:ext cx="2511696" cy="1697332"/>
                            <a:chOff x="6092093" y="2906218"/>
                            <a:chExt cx="2511696" cy="1697332"/>
                          </a:xfrm>
                        </p:grpSpPr>
                        <p:grpSp>
                          <p:nvGrpSpPr>
                            <p:cNvPr id="189" name="组 188"/>
                            <p:cNvGrpSpPr/>
                            <p:nvPr/>
                          </p:nvGrpSpPr>
                          <p:grpSpPr>
                            <a:xfrm>
                              <a:off x="6092093" y="2906218"/>
                              <a:ext cx="1536290" cy="1669621"/>
                              <a:chOff x="3372003" y="2906218"/>
                              <a:chExt cx="1536290" cy="1669621"/>
                            </a:xfrm>
                          </p:grpSpPr>
                          <p:sp>
                            <p:nvSpPr>
                              <p:cNvPr id="192" name="Line 51"/>
                              <p:cNvSpPr>
                                <a:spLocks noChangeShapeType="1"/>
                              </p:cNvSpPr>
                              <p:nvPr/>
                            </p:nvSpPr>
                            <p:spPr bwMode="auto">
                              <a:xfrm flipV="1">
                                <a:off x="3879956" y="3503781"/>
                                <a:ext cx="291310" cy="32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3" name="Oval 56"/>
                              <p:cNvSpPr>
                                <a:spLocks noChangeArrowheads="1"/>
                              </p:cNvSpPr>
                              <p:nvPr/>
                            </p:nvSpPr>
                            <p:spPr bwMode="auto">
                              <a:xfrm>
                                <a:off x="3372003" y="3793476"/>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8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sp>
                            <p:nvSpPr>
                              <p:cNvPr id="194"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2</a:t>
                                </a:r>
                                <a:endParaRPr lang="en-US" altLang="zh-CN" sz="2000" b="0" dirty="0" smtClean="0">
                                  <a:solidFill>
                                    <a:srgbClr val="FF0000"/>
                                  </a:solidFill>
                                </a:endParaRPr>
                              </a:p>
                            </p:txBody>
                          </p:sp>
                        </p:grpSp>
                        <p:sp>
                          <p:nvSpPr>
                            <p:cNvPr id="190" name="Line 51"/>
                            <p:cNvSpPr>
                              <a:spLocks noChangeShapeType="1"/>
                            </p:cNvSpPr>
                            <p:nvPr/>
                          </p:nvSpPr>
                          <p:spPr bwMode="auto">
                            <a:xfrm>
                              <a:off x="7549245" y="3503781"/>
                              <a:ext cx="467851" cy="3589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1" name="Oval 56"/>
                            <p:cNvSpPr>
                              <a:spLocks noChangeArrowheads="1"/>
                            </p:cNvSpPr>
                            <p:nvPr/>
                          </p:nvSpPr>
                          <p:spPr bwMode="auto">
                            <a:xfrm>
                              <a:off x="7804526" y="3821187"/>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88" name="Text Box 57"/>
                          <p:cNvSpPr txBox="1">
                            <a:spLocks noChangeArrowheads="1"/>
                          </p:cNvSpPr>
                          <p:nvPr/>
                        </p:nvSpPr>
                        <p:spPr bwMode="auto">
                          <a:xfrm>
                            <a:off x="11166513" y="5419335"/>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14</a:t>
                            </a:r>
                            <a:r>
                              <a:rPr lang="zh-CN" altLang="en-US" sz="2800" dirty="0" smtClean="0"/>
                              <a:t>）</a:t>
                            </a:r>
                            <a:endParaRPr lang="en-US" altLang="zh-CN" sz="2800" dirty="0"/>
                          </a:p>
                        </p:txBody>
                      </p:sp>
                    </p:grpSp>
                    <p:sp>
                      <p:nvSpPr>
                        <p:cNvPr id="183" name="Line 51"/>
                        <p:cNvSpPr>
                          <a:spLocks noChangeShapeType="1"/>
                        </p:cNvSpPr>
                        <p:nvPr/>
                      </p:nvSpPr>
                      <p:spPr bwMode="auto">
                        <a:xfrm flipH="1">
                          <a:off x="5279031" y="4139977"/>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84" name="Oval 56"/>
                        <p:cNvSpPr>
                          <a:spLocks noChangeArrowheads="1"/>
                        </p:cNvSpPr>
                        <p:nvPr/>
                      </p:nvSpPr>
                      <p:spPr bwMode="auto">
                        <a:xfrm>
                          <a:off x="4954452" y="448889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sp>
                      <p:nvSpPr>
                        <p:cNvPr id="185" name="Line 51"/>
                        <p:cNvSpPr>
                          <a:spLocks noChangeShapeType="1"/>
                        </p:cNvSpPr>
                        <p:nvPr/>
                      </p:nvSpPr>
                      <p:spPr bwMode="auto">
                        <a:xfrm>
                          <a:off x="5910497" y="4052419"/>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86" name="Oval 56"/>
                        <p:cNvSpPr>
                          <a:spLocks noChangeArrowheads="1"/>
                        </p:cNvSpPr>
                        <p:nvPr/>
                      </p:nvSpPr>
                      <p:spPr bwMode="auto">
                        <a:xfrm>
                          <a:off x="5995116" y="4440270"/>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80" name="Line 51"/>
                      <p:cNvSpPr>
                        <a:spLocks noChangeShapeType="1"/>
                      </p:cNvSpPr>
                      <p:nvPr/>
                    </p:nvSpPr>
                    <p:spPr bwMode="auto">
                      <a:xfrm flipH="1">
                        <a:off x="3758749" y="3995802"/>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81" name="Oval 56"/>
                      <p:cNvSpPr>
                        <a:spLocks noChangeArrowheads="1"/>
                      </p:cNvSpPr>
                      <p:nvPr/>
                    </p:nvSpPr>
                    <p:spPr bwMode="auto">
                      <a:xfrm>
                        <a:off x="3276594" y="437329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6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77" name="Line 51"/>
                    <p:cNvSpPr>
                      <a:spLocks noChangeShapeType="1"/>
                    </p:cNvSpPr>
                    <p:nvPr/>
                  </p:nvSpPr>
                  <p:spPr bwMode="auto">
                    <a:xfrm>
                      <a:off x="6426081" y="3947941"/>
                      <a:ext cx="305046" cy="403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78" name="Oval 56"/>
                    <p:cNvSpPr>
                      <a:spLocks noChangeArrowheads="1"/>
                    </p:cNvSpPr>
                    <p:nvPr/>
                  </p:nvSpPr>
                  <p:spPr bwMode="auto">
                    <a:xfrm>
                      <a:off x="6371457" y="4339123"/>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12</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grpSp>
                <p:nvGrpSpPr>
                  <p:cNvPr id="171" name="组 170"/>
                  <p:cNvGrpSpPr/>
                  <p:nvPr/>
                </p:nvGrpSpPr>
                <p:grpSpPr>
                  <a:xfrm>
                    <a:off x="10003491" y="4937765"/>
                    <a:ext cx="799263" cy="1075353"/>
                    <a:chOff x="931631" y="5342132"/>
                    <a:chExt cx="799263" cy="1075353"/>
                  </a:xfrm>
                </p:grpSpPr>
                <p:sp>
                  <p:nvSpPr>
                    <p:cNvPr id="174" name="Line 51"/>
                    <p:cNvSpPr>
                      <a:spLocks noChangeShapeType="1"/>
                    </p:cNvSpPr>
                    <p:nvPr/>
                  </p:nvSpPr>
                  <p:spPr bwMode="auto">
                    <a:xfrm>
                      <a:off x="931631" y="5342132"/>
                      <a:ext cx="284822" cy="3408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75" name="Oval 56"/>
                    <p:cNvSpPr>
                      <a:spLocks noChangeArrowheads="1"/>
                    </p:cNvSpPr>
                    <p:nvPr/>
                  </p:nvSpPr>
                  <p:spPr bwMode="auto">
                    <a:xfrm>
                      <a:off x="931631" y="5618171"/>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15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72" name="Line 51"/>
                  <p:cNvSpPr>
                    <a:spLocks noChangeShapeType="1"/>
                  </p:cNvSpPr>
                  <p:nvPr/>
                </p:nvSpPr>
                <p:spPr bwMode="auto">
                  <a:xfrm flipH="1">
                    <a:off x="8453269" y="5007813"/>
                    <a:ext cx="197095" cy="2708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73" name="Oval 56"/>
                  <p:cNvSpPr>
                    <a:spLocks noChangeArrowheads="1"/>
                  </p:cNvSpPr>
                  <p:nvPr/>
                </p:nvSpPr>
                <p:spPr bwMode="auto">
                  <a:xfrm>
                    <a:off x="8040937" y="5278658"/>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4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68" name="Line 51"/>
                <p:cNvSpPr>
                  <a:spLocks noChangeShapeType="1"/>
                </p:cNvSpPr>
                <p:nvPr/>
              </p:nvSpPr>
              <p:spPr bwMode="auto">
                <a:xfrm flipH="1">
                  <a:off x="6445424" y="4679317"/>
                  <a:ext cx="254462" cy="4192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69" name="Oval 56"/>
                <p:cNvSpPr>
                  <a:spLocks noChangeArrowheads="1"/>
                </p:cNvSpPr>
                <p:nvPr/>
              </p:nvSpPr>
              <p:spPr bwMode="auto">
                <a:xfrm>
                  <a:off x="6168418" y="4966367"/>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95" name="Line 51"/>
              <p:cNvSpPr>
                <a:spLocks noChangeShapeType="1"/>
              </p:cNvSpPr>
              <p:nvPr/>
            </p:nvSpPr>
            <p:spPr bwMode="auto">
              <a:xfrm>
                <a:off x="10587711" y="5631136"/>
                <a:ext cx="284822" cy="3408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6" name="Oval 56"/>
              <p:cNvSpPr>
                <a:spLocks noChangeArrowheads="1"/>
              </p:cNvSpPr>
              <p:nvPr/>
            </p:nvSpPr>
            <p:spPr bwMode="auto">
              <a:xfrm>
                <a:off x="10587711" y="5907175"/>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16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97" name="Text Box 57"/>
            <p:cNvSpPr txBox="1">
              <a:spLocks noChangeArrowheads="1"/>
            </p:cNvSpPr>
            <p:nvPr/>
          </p:nvSpPr>
          <p:spPr bwMode="auto">
            <a:xfrm>
              <a:off x="7773020" y="2269131"/>
              <a:ext cx="1136759"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en-US" altLang="zh-CN" sz="2800" dirty="0" smtClean="0">
                  <a:solidFill>
                    <a:srgbClr val="FF0000"/>
                  </a:solidFill>
                </a:rPr>
                <a:t>LR</a:t>
              </a:r>
              <a:r>
                <a:rPr lang="zh-CN" altLang="en-US" sz="2800" dirty="0" smtClean="0">
                  <a:solidFill>
                    <a:srgbClr val="FF0000"/>
                  </a:solidFill>
                </a:rPr>
                <a:t>型</a:t>
              </a:r>
              <a:endParaRPr lang="en-US" altLang="zh-CN" sz="2800" dirty="0">
                <a:solidFill>
                  <a:srgbClr val="FF0000"/>
                </a:solidFill>
              </a:endParaRPr>
            </a:p>
          </p:txBody>
        </p:sp>
      </p:grpSp>
      <p:sp>
        <p:nvSpPr>
          <p:cNvPr id="94" name="右箭头 93"/>
          <p:cNvSpPr/>
          <p:nvPr/>
        </p:nvSpPr>
        <p:spPr bwMode="auto">
          <a:xfrm rot="10800000" flipH="1">
            <a:off x="4969988" y="3959900"/>
            <a:ext cx="966541" cy="405268"/>
          </a:xfrm>
          <a:prstGeom prst="rightArrow">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4" name="组 3"/>
          <p:cNvGrpSpPr/>
          <p:nvPr/>
        </p:nvGrpSpPr>
        <p:grpSpPr>
          <a:xfrm>
            <a:off x="6639105" y="2045754"/>
            <a:ext cx="4929351" cy="4185110"/>
            <a:chOff x="6639105" y="2045754"/>
            <a:chExt cx="4929351" cy="4185110"/>
          </a:xfrm>
        </p:grpSpPr>
        <p:grpSp>
          <p:nvGrpSpPr>
            <p:cNvPr id="96" name="组 95"/>
            <p:cNvGrpSpPr/>
            <p:nvPr/>
          </p:nvGrpSpPr>
          <p:grpSpPr>
            <a:xfrm>
              <a:off x="6639105" y="2045754"/>
              <a:ext cx="4929351" cy="4185110"/>
              <a:chOff x="8008552" y="2041116"/>
              <a:chExt cx="4929351" cy="4185110"/>
            </a:xfrm>
          </p:grpSpPr>
          <p:grpSp>
            <p:nvGrpSpPr>
              <p:cNvPr id="105" name="组 104"/>
              <p:cNvGrpSpPr/>
              <p:nvPr/>
            </p:nvGrpSpPr>
            <p:grpSpPr>
              <a:xfrm>
                <a:off x="8008552" y="2041116"/>
                <a:ext cx="4929351" cy="4185110"/>
                <a:chOff x="8040937" y="2274056"/>
                <a:chExt cx="4929351" cy="4185110"/>
              </a:xfrm>
            </p:grpSpPr>
            <p:grpSp>
              <p:nvGrpSpPr>
                <p:cNvPr id="108" name="组 107"/>
                <p:cNvGrpSpPr/>
                <p:nvPr/>
              </p:nvGrpSpPr>
              <p:grpSpPr>
                <a:xfrm>
                  <a:off x="8325759" y="2274056"/>
                  <a:ext cx="4644529" cy="4185110"/>
                  <a:chOff x="5349861" y="2377829"/>
                  <a:chExt cx="4644529" cy="4185110"/>
                </a:xfrm>
              </p:grpSpPr>
              <p:grpSp>
                <p:nvGrpSpPr>
                  <p:cNvPr id="114" name="组 113"/>
                  <p:cNvGrpSpPr/>
                  <p:nvPr/>
                </p:nvGrpSpPr>
                <p:grpSpPr>
                  <a:xfrm>
                    <a:off x="5349861" y="2377829"/>
                    <a:ext cx="3868150" cy="4185110"/>
                    <a:chOff x="3276594" y="2427369"/>
                    <a:chExt cx="3868150" cy="4185110"/>
                  </a:xfrm>
                </p:grpSpPr>
                <p:grpSp>
                  <p:nvGrpSpPr>
                    <p:cNvPr id="117" name="组 116"/>
                    <p:cNvGrpSpPr/>
                    <p:nvPr/>
                  </p:nvGrpSpPr>
                  <p:grpSpPr>
                    <a:xfrm>
                      <a:off x="3788339" y="2427369"/>
                      <a:ext cx="3356405" cy="4185110"/>
                      <a:chOff x="3587311" y="2523364"/>
                      <a:chExt cx="3356405" cy="4185110"/>
                    </a:xfrm>
                  </p:grpSpPr>
                  <p:grpSp>
                    <p:nvGrpSpPr>
                      <p:cNvPr id="120" name="组 119"/>
                      <p:cNvGrpSpPr/>
                      <p:nvPr/>
                    </p:nvGrpSpPr>
                    <p:grpSpPr>
                      <a:xfrm>
                        <a:off x="3587311" y="2523364"/>
                        <a:ext cx="2511696" cy="4185110"/>
                        <a:chOff x="9150386" y="2405183"/>
                        <a:chExt cx="2511696" cy="4185110"/>
                      </a:xfrm>
                    </p:grpSpPr>
                    <p:grpSp>
                      <p:nvGrpSpPr>
                        <p:cNvPr id="201" name="组 200"/>
                        <p:cNvGrpSpPr/>
                        <p:nvPr/>
                      </p:nvGrpSpPr>
                      <p:grpSpPr>
                        <a:xfrm>
                          <a:off x="9150386" y="2405183"/>
                          <a:ext cx="2511696" cy="1695663"/>
                          <a:chOff x="6092093" y="2906218"/>
                          <a:chExt cx="2511696" cy="1695663"/>
                        </a:xfrm>
                      </p:grpSpPr>
                      <p:grpSp>
                        <p:nvGrpSpPr>
                          <p:cNvPr id="203" name="组 202"/>
                          <p:cNvGrpSpPr/>
                          <p:nvPr/>
                        </p:nvGrpSpPr>
                        <p:grpSpPr>
                          <a:xfrm>
                            <a:off x="6092093" y="2906218"/>
                            <a:ext cx="1536290" cy="1669621"/>
                            <a:chOff x="3372003" y="2906218"/>
                            <a:chExt cx="1536290" cy="1669621"/>
                          </a:xfrm>
                        </p:grpSpPr>
                        <p:sp>
                          <p:nvSpPr>
                            <p:cNvPr id="206" name="Line 51"/>
                            <p:cNvSpPr>
                              <a:spLocks noChangeShapeType="1"/>
                            </p:cNvSpPr>
                            <p:nvPr/>
                          </p:nvSpPr>
                          <p:spPr bwMode="auto">
                            <a:xfrm flipV="1">
                              <a:off x="3879956" y="3503781"/>
                              <a:ext cx="291310" cy="32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207" name="Oval 56"/>
                            <p:cNvSpPr>
                              <a:spLocks noChangeArrowheads="1"/>
                            </p:cNvSpPr>
                            <p:nvPr/>
                          </p:nvSpPr>
                          <p:spPr bwMode="auto">
                            <a:xfrm>
                              <a:off x="3372003" y="3793476"/>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8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sp>
                          <p:nvSpPr>
                            <p:cNvPr id="208" name="Oval 56"/>
                            <p:cNvSpPr>
                              <a:spLocks noChangeArrowheads="1"/>
                            </p:cNvSpPr>
                            <p:nvPr/>
                          </p:nvSpPr>
                          <p:spPr bwMode="auto">
                            <a:xfrm>
                              <a:off x="4109030" y="290621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12</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204" name="Line 51"/>
                          <p:cNvSpPr>
                            <a:spLocks noChangeShapeType="1"/>
                          </p:cNvSpPr>
                          <p:nvPr/>
                        </p:nvSpPr>
                        <p:spPr bwMode="auto">
                          <a:xfrm>
                            <a:off x="7549245" y="3503781"/>
                            <a:ext cx="467851" cy="3589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205" name="Oval 56"/>
                          <p:cNvSpPr>
                            <a:spLocks noChangeArrowheads="1"/>
                          </p:cNvSpPr>
                          <p:nvPr/>
                        </p:nvSpPr>
                        <p:spPr bwMode="auto">
                          <a:xfrm>
                            <a:off x="7804526" y="3822855"/>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18</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202" name="Text Box 57"/>
                        <p:cNvSpPr txBox="1">
                          <a:spLocks noChangeArrowheads="1"/>
                        </p:cNvSpPr>
                        <p:nvPr/>
                      </p:nvSpPr>
                      <p:spPr bwMode="auto">
                        <a:xfrm>
                          <a:off x="9624136" y="6066418"/>
                          <a:ext cx="919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hangingPunct="1">
                            <a:spcBef>
                              <a:spcPct val="50000"/>
                            </a:spcBef>
                          </a:pPr>
                          <a:r>
                            <a:rPr lang="zh-CN" altLang="en-US" sz="2800" dirty="0" smtClean="0"/>
                            <a:t>（</a:t>
                          </a:r>
                          <a:r>
                            <a:rPr lang="en-US" altLang="zh-CN" sz="2800" dirty="0" smtClean="0"/>
                            <a:t>15</a:t>
                          </a:r>
                          <a:r>
                            <a:rPr lang="zh-CN" altLang="en-US" sz="2800" dirty="0" smtClean="0"/>
                            <a:t>）</a:t>
                          </a:r>
                          <a:endParaRPr lang="en-US" altLang="zh-CN" sz="2800" dirty="0"/>
                        </a:p>
                      </p:txBody>
                    </p:sp>
                  </p:grpSp>
                  <p:sp>
                    <p:nvSpPr>
                      <p:cNvPr id="121" name="Line 51"/>
                      <p:cNvSpPr>
                        <a:spLocks noChangeShapeType="1"/>
                      </p:cNvSpPr>
                      <p:nvPr/>
                    </p:nvSpPr>
                    <p:spPr bwMode="auto">
                      <a:xfrm flipH="1">
                        <a:off x="5279031" y="4139977"/>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8" name="Oval 56"/>
                      <p:cNvSpPr>
                        <a:spLocks noChangeArrowheads="1"/>
                      </p:cNvSpPr>
                      <p:nvPr/>
                    </p:nvSpPr>
                    <p:spPr bwMode="auto">
                      <a:xfrm>
                        <a:off x="5023201" y="4376341"/>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15</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sp>
                    <p:nvSpPr>
                      <p:cNvPr id="199" name="Line 51"/>
                      <p:cNvSpPr>
                        <a:spLocks noChangeShapeType="1"/>
                      </p:cNvSpPr>
                      <p:nvPr/>
                    </p:nvSpPr>
                    <p:spPr bwMode="auto">
                      <a:xfrm>
                        <a:off x="5999624" y="4078369"/>
                        <a:ext cx="366759" cy="4043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200" name="Oval 56"/>
                      <p:cNvSpPr>
                        <a:spLocks noChangeArrowheads="1"/>
                      </p:cNvSpPr>
                      <p:nvPr/>
                    </p:nvSpPr>
                    <p:spPr bwMode="auto">
                      <a:xfrm>
                        <a:off x="6144453" y="4426250"/>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24</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18" name="Line 51"/>
                    <p:cNvSpPr>
                      <a:spLocks noChangeShapeType="1"/>
                    </p:cNvSpPr>
                    <p:nvPr/>
                  </p:nvSpPr>
                  <p:spPr bwMode="auto">
                    <a:xfrm flipH="1">
                      <a:off x="3758749" y="3995802"/>
                      <a:ext cx="233283" cy="3908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9" name="Oval 56"/>
                    <p:cNvSpPr>
                      <a:spLocks noChangeArrowheads="1"/>
                    </p:cNvSpPr>
                    <p:nvPr/>
                  </p:nvSpPr>
                  <p:spPr bwMode="auto">
                    <a:xfrm>
                      <a:off x="3276594" y="4373299"/>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6  </a:t>
                      </a:r>
                      <a:r>
                        <a:rPr lang="en-US" altLang="zh-CN" sz="2000" dirty="0" smtClean="0"/>
                        <a:t> </a:t>
                      </a:r>
                      <a:r>
                        <a:rPr lang="en-US" altLang="zh-CN" sz="2000" dirty="0" smtClean="0">
                          <a:solidFill>
                            <a:srgbClr val="FF0000"/>
                          </a:solidFill>
                        </a:rPr>
                        <a:t>1</a:t>
                      </a:r>
                      <a:endParaRPr lang="en-US" altLang="zh-CN" sz="2000" b="0" dirty="0" smtClean="0">
                        <a:solidFill>
                          <a:srgbClr val="FF0000"/>
                        </a:solidFill>
                      </a:endParaRPr>
                    </a:p>
                  </p:txBody>
                </p:sp>
              </p:grpSp>
              <p:sp>
                <p:nvSpPr>
                  <p:cNvPr id="115" name="Line 51"/>
                  <p:cNvSpPr>
                    <a:spLocks noChangeShapeType="1"/>
                  </p:cNvSpPr>
                  <p:nvPr/>
                </p:nvSpPr>
                <p:spPr bwMode="auto">
                  <a:xfrm>
                    <a:off x="9080152" y="5011500"/>
                    <a:ext cx="432456" cy="348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6" name="Oval 56"/>
                  <p:cNvSpPr>
                    <a:spLocks noChangeArrowheads="1"/>
                  </p:cNvSpPr>
                  <p:nvPr/>
                </p:nvSpPr>
                <p:spPr bwMode="auto">
                  <a:xfrm>
                    <a:off x="9195127" y="5321222"/>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30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grpSp>
              <p:nvGrpSpPr>
                <p:cNvPr id="109" name="组 108"/>
                <p:cNvGrpSpPr/>
                <p:nvPr/>
              </p:nvGrpSpPr>
              <p:grpSpPr>
                <a:xfrm>
                  <a:off x="9399890" y="3867483"/>
                  <a:ext cx="804755" cy="1028029"/>
                  <a:chOff x="328030" y="4271850"/>
                  <a:chExt cx="804755" cy="1028029"/>
                </a:xfrm>
              </p:grpSpPr>
              <p:sp>
                <p:nvSpPr>
                  <p:cNvPr id="112" name="Line 51"/>
                  <p:cNvSpPr>
                    <a:spLocks noChangeShapeType="1"/>
                  </p:cNvSpPr>
                  <p:nvPr/>
                </p:nvSpPr>
                <p:spPr bwMode="auto">
                  <a:xfrm>
                    <a:off x="328030" y="4271850"/>
                    <a:ext cx="284822" cy="3408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3" name="Oval 56"/>
                  <p:cNvSpPr>
                    <a:spLocks noChangeArrowheads="1"/>
                  </p:cNvSpPr>
                  <p:nvPr/>
                </p:nvSpPr>
                <p:spPr bwMode="auto">
                  <a:xfrm>
                    <a:off x="333522" y="4500565"/>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10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10" name="Line 51"/>
                <p:cNvSpPr>
                  <a:spLocks noChangeShapeType="1"/>
                </p:cNvSpPr>
                <p:nvPr/>
              </p:nvSpPr>
              <p:spPr bwMode="auto">
                <a:xfrm flipH="1">
                  <a:off x="8453269" y="5007813"/>
                  <a:ext cx="197095" cy="2708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1" name="Oval 56"/>
                <p:cNvSpPr>
                  <a:spLocks noChangeArrowheads="1"/>
                </p:cNvSpPr>
                <p:nvPr/>
              </p:nvSpPr>
              <p:spPr bwMode="auto">
                <a:xfrm>
                  <a:off x="8040937" y="5278658"/>
                  <a:ext cx="799263" cy="779026"/>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4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103" name="Line 51"/>
              <p:cNvSpPr>
                <a:spLocks noChangeShapeType="1"/>
              </p:cNvSpPr>
              <p:nvPr/>
            </p:nvSpPr>
            <p:spPr bwMode="auto">
              <a:xfrm>
                <a:off x="10705271" y="4663322"/>
                <a:ext cx="129495" cy="3619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4" name="Oval 56"/>
              <p:cNvSpPr>
                <a:spLocks noChangeArrowheads="1"/>
              </p:cNvSpPr>
              <p:nvPr/>
            </p:nvSpPr>
            <p:spPr bwMode="auto">
              <a:xfrm>
                <a:off x="10359367" y="5042691"/>
                <a:ext cx="799263" cy="799314"/>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16  </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209" name="Line 51"/>
            <p:cNvSpPr>
              <a:spLocks noChangeShapeType="1"/>
            </p:cNvSpPr>
            <p:nvPr/>
          </p:nvSpPr>
          <p:spPr bwMode="auto">
            <a:xfrm flipH="1">
              <a:off x="10172476" y="4702097"/>
              <a:ext cx="187144" cy="345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210" name="Oval 56"/>
            <p:cNvSpPr>
              <a:spLocks noChangeArrowheads="1"/>
            </p:cNvSpPr>
            <p:nvPr/>
          </p:nvSpPr>
          <p:spPr bwMode="auto">
            <a:xfrm>
              <a:off x="9847899" y="5006098"/>
              <a:ext cx="799263" cy="782363"/>
            </a:xfrm>
            <a:prstGeom prst="ellipse">
              <a:avLst/>
            </a:prstGeom>
            <a:solidFill>
              <a:schemeClr val="accent1"/>
            </a:solidFill>
            <a:ln w="9525">
              <a:solidFill>
                <a:schemeClr val="tx1"/>
              </a:solidFill>
              <a:round/>
              <a:headEnd/>
              <a:tailEnd/>
            </a:ln>
          </p:spPr>
          <p:txBody>
            <a:bodyPr wrap="square" anchor="ct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algn="ctr" eaLnBrk="1" latinLnBrk="1" hangingPunct="1">
                <a:lnSpc>
                  <a:spcPts val="1800"/>
                </a:lnSpc>
                <a:spcBef>
                  <a:spcPct val="50000"/>
                </a:spcBef>
              </a:pPr>
              <a:r>
                <a:rPr lang="en-US" altLang="zh-CN" sz="2400" dirty="0" smtClean="0"/>
                <a:t>20</a:t>
              </a:r>
              <a:r>
                <a:rPr lang="en-US" altLang="zh-CN" sz="2000" dirty="0" smtClean="0"/>
                <a:t> </a:t>
              </a:r>
              <a:r>
                <a:rPr lang="en-US" altLang="zh-CN" sz="2000" dirty="0" smtClean="0">
                  <a:solidFill>
                    <a:srgbClr val="FF0000"/>
                  </a:solidFill>
                </a:rPr>
                <a:t>0</a:t>
              </a:r>
              <a:endParaRPr lang="en-US" altLang="zh-CN" sz="2000" b="0" dirty="0" smtClean="0">
                <a:solidFill>
                  <a:srgbClr val="FF0000"/>
                </a:solidFill>
              </a:endParaRPr>
            </a:p>
          </p:txBody>
        </p:sp>
      </p:grpSp>
      <p:sp>
        <p:nvSpPr>
          <p:cNvPr id="74" name="任意形状 73"/>
          <p:cNvSpPr/>
          <p:nvPr/>
        </p:nvSpPr>
        <p:spPr bwMode="auto">
          <a:xfrm>
            <a:off x="1093269" y="1894311"/>
            <a:ext cx="1841500" cy="3061153"/>
          </a:xfrm>
          <a:custGeom>
            <a:avLst/>
            <a:gdLst>
              <a:gd name="connsiteX0" fmla="*/ 977900 w 1841500"/>
              <a:gd name="connsiteY0" fmla="*/ 76200 h 3061153"/>
              <a:gd name="connsiteX1" fmla="*/ 927100 w 1841500"/>
              <a:gd name="connsiteY1" fmla="*/ 114300 h 3061153"/>
              <a:gd name="connsiteX2" fmla="*/ 889000 w 1841500"/>
              <a:gd name="connsiteY2" fmla="*/ 139700 h 3061153"/>
              <a:gd name="connsiteX3" fmla="*/ 812800 w 1841500"/>
              <a:gd name="connsiteY3" fmla="*/ 215900 h 3061153"/>
              <a:gd name="connsiteX4" fmla="*/ 749300 w 1841500"/>
              <a:gd name="connsiteY4" fmla="*/ 330200 h 3061153"/>
              <a:gd name="connsiteX5" fmla="*/ 723900 w 1841500"/>
              <a:gd name="connsiteY5" fmla="*/ 368300 h 3061153"/>
              <a:gd name="connsiteX6" fmla="*/ 660400 w 1841500"/>
              <a:gd name="connsiteY6" fmla="*/ 444500 h 3061153"/>
              <a:gd name="connsiteX7" fmla="*/ 647700 w 1841500"/>
              <a:gd name="connsiteY7" fmla="*/ 482600 h 3061153"/>
              <a:gd name="connsiteX8" fmla="*/ 596900 w 1841500"/>
              <a:gd name="connsiteY8" fmla="*/ 558800 h 3061153"/>
              <a:gd name="connsiteX9" fmla="*/ 571500 w 1841500"/>
              <a:gd name="connsiteY9" fmla="*/ 596900 h 3061153"/>
              <a:gd name="connsiteX10" fmla="*/ 495300 w 1841500"/>
              <a:gd name="connsiteY10" fmla="*/ 660400 h 3061153"/>
              <a:gd name="connsiteX11" fmla="*/ 457200 w 1841500"/>
              <a:gd name="connsiteY11" fmla="*/ 685800 h 3061153"/>
              <a:gd name="connsiteX12" fmla="*/ 381000 w 1841500"/>
              <a:gd name="connsiteY12" fmla="*/ 762000 h 3061153"/>
              <a:gd name="connsiteX13" fmla="*/ 368300 w 1841500"/>
              <a:gd name="connsiteY13" fmla="*/ 800100 h 3061153"/>
              <a:gd name="connsiteX14" fmla="*/ 279400 w 1841500"/>
              <a:gd name="connsiteY14" fmla="*/ 914400 h 3061153"/>
              <a:gd name="connsiteX15" fmla="*/ 241300 w 1841500"/>
              <a:gd name="connsiteY15" fmla="*/ 990600 h 3061153"/>
              <a:gd name="connsiteX16" fmla="*/ 203200 w 1841500"/>
              <a:gd name="connsiteY16" fmla="*/ 1028700 h 3061153"/>
              <a:gd name="connsiteX17" fmla="*/ 152400 w 1841500"/>
              <a:gd name="connsiteY17" fmla="*/ 1104900 h 3061153"/>
              <a:gd name="connsiteX18" fmla="*/ 88900 w 1841500"/>
              <a:gd name="connsiteY18" fmla="*/ 1193800 h 3061153"/>
              <a:gd name="connsiteX19" fmla="*/ 76200 w 1841500"/>
              <a:gd name="connsiteY19" fmla="*/ 1231900 h 3061153"/>
              <a:gd name="connsiteX20" fmla="*/ 25400 w 1841500"/>
              <a:gd name="connsiteY20" fmla="*/ 1308100 h 3061153"/>
              <a:gd name="connsiteX21" fmla="*/ 0 w 1841500"/>
              <a:gd name="connsiteY21" fmla="*/ 1384300 h 3061153"/>
              <a:gd name="connsiteX22" fmla="*/ 38100 w 1841500"/>
              <a:gd name="connsiteY22" fmla="*/ 1498600 h 3061153"/>
              <a:gd name="connsiteX23" fmla="*/ 50800 w 1841500"/>
              <a:gd name="connsiteY23" fmla="*/ 1536700 h 3061153"/>
              <a:gd name="connsiteX24" fmla="*/ 63500 w 1841500"/>
              <a:gd name="connsiteY24" fmla="*/ 1587500 h 3061153"/>
              <a:gd name="connsiteX25" fmla="*/ 88900 w 1841500"/>
              <a:gd name="connsiteY25" fmla="*/ 1625600 h 3061153"/>
              <a:gd name="connsiteX26" fmla="*/ 114300 w 1841500"/>
              <a:gd name="connsiteY26" fmla="*/ 1701800 h 3061153"/>
              <a:gd name="connsiteX27" fmla="*/ 139700 w 1841500"/>
              <a:gd name="connsiteY27" fmla="*/ 1778000 h 3061153"/>
              <a:gd name="connsiteX28" fmla="*/ 203200 w 1841500"/>
              <a:gd name="connsiteY28" fmla="*/ 1892300 h 3061153"/>
              <a:gd name="connsiteX29" fmla="*/ 228600 w 1841500"/>
              <a:gd name="connsiteY29" fmla="*/ 1930400 h 3061153"/>
              <a:gd name="connsiteX30" fmla="*/ 254000 w 1841500"/>
              <a:gd name="connsiteY30" fmla="*/ 1968500 h 3061153"/>
              <a:gd name="connsiteX31" fmla="*/ 292100 w 1841500"/>
              <a:gd name="connsiteY31" fmla="*/ 2095500 h 3061153"/>
              <a:gd name="connsiteX32" fmla="*/ 304800 w 1841500"/>
              <a:gd name="connsiteY32" fmla="*/ 2133600 h 3061153"/>
              <a:gd name="connsiteX33" fmla="*/ 330200 w 1841500"/>
              <a:gd name="connsiteY33" fmla="*/ 2171700 h 3061153"/>
              <a:gd name="connsiteX34" fmla="*/ 355600 w 1841500"/>
              <a:gd name="connsiteY34" fmla="*/ 2260600 h 3061153"/>
              <a:gd name="connsiteX35" fmla="*/ 381000 w 1841500"/>
              <a:gd name="connsiteY35" fmla="*/ 2336800 h 3061153"/>
              <a:gd name="connsiteX36" fmla="*/ 393700 w 1841500"/>
              <a:gd name="connsiteY36" fmla="*/ 2374900 h 3061153"/>
              <a:gd name="connsiteX37" fmla="*/ 406400 w 1841500"/>
              <a:gd name="connsiteY37" fmla="*/ 2438400 h 3061153"/>
              <a:gd name="connsiteX38" fmla="*/ 431800 w 1841500"/>
              <a:gd name="connsiteY38" fmla="*/ 2514600 h 3061153"/>
              <a:gd name="connsiteX39" fmla="*/ 469900 w 1841500"/>
              <a:gd name="connsiteY39" fmla="*/ 2667000 h 3061153"/>
              <a:gd name="connsiteX40" fmla="*/ 482600 w 1841500"/>
              <a:gd name="connsiteY40" fmla="*/ 2705100 h 3061153"/>
              <a:gd name="connsiteX41" fmla="*/ 520700 w 1841500"/>
              <a:gd name="connsiteY41" fmla="*/ 2743200 h 3061153"/>
              <a:gd name="connsiteX42" fmla="*/ 533400 w 1841500"/>
              <a:gd name="connsiteY42" fmla="*/ 2781300 h 3061153"/>
              <a:gd name="connsiteX43" fmla="*/ 622300 w 1841500"/>
              <a:gd name="connsiteY43" fmla="*/ 2895600 h 3061153"/>
              <a:gd name="connsiteX44" fmla="*/ 698500 w 1841500"/>
              <a:gd name="connsiteY44" fmla="*/ 2946400 h 3061153"/>
              <a:gd name="connsiteX45" fmla="*/ 736600 w 1841500"/>
              <a:gd name="connsiteY45" fmla="*/ 2971800 h 3061153"/>
              <a:gd name="connsiteX46" fmla="*/ 812800 w 1841500"/>
              <a:gd name="connsiteY46" fmla="*/ 2997200 h 3061153"/>
              <a:gd name="connsiteX47" fmla="*/ 850900 w 1841500"/>
              <a:gd name="connsiteY47" fmla="*/ 3022600 h 3061153"/>
              <a:gd name="connsiteX48" fmla="*/ 1003300 w 1841500"/>
              <a:gd name="connsiteY48" fmla="*/ 3060700 h 3061153"/>
              <a:gd name="connsiteX49" fmla="*/ 1257300 w 1841500"/>
              <a:gd name="connsiteY49" fmla="*/ 3035300 h 3061153"/>
              <a:gd name="connsiteX50" fmla="*/ 1295400 w 1841500"/>
              <a:gd name="connsiteY50" fmla="*/ 3009900 h 3061153"/>
              <a:gd name="connsiteX51" fmla="*/ 1358900 w 1841500"/>
              <a:gd name="connsiteY51" fmla="*/ 2959100 h 3061153"/>
              <a:gd name="connsiteX52" fmla="*/ 1397000 w 1841500"/>
              <a:gd name="connsiteY52" fmla="*/ 2921000 h 3061153"/>
              <a:gd name="connsiteX53" fmla="*/ 1435100 w 1841500"/>
              <a:gd name="connsiteY53" fmla="*/ 2895600 h 3061153"/>
              <a:gd name="connsiteX54" fmla="*/ 1447800 w 1841500"/>
              <a:gd name="connsiteY54" fmla="*/ 2832100 h 3061153"/>
              <a:gd name="connsiteX55" fmla="*/ 1422400 w 1841500"/>
              <a:gd name="connsiteY55" fmla="*/ 2705100 h 3061153"/>
              <a:gd name="connsiteX56" fmla="*/ 1397000 w 1841500"/>
              <a:gd name="connsiteY56" fmla="*/ 2667000 h 3061153"/>
              <a:gd name="connsiteX57" fmla="*/ 1371600 w 1841500"/>
              <a:gd name="connsiteY57" fmla="*/ 2590800 h 3061153"/>
              <a:gd name="connsiteX58" fmla="*/ 1409700 w 1841500"/>
              <a:gd name="connsiteY58" fmla="*/ 2463800 h 3061153"/>
              <a:gd name="connsiteX59" fmla="*/ 1422400 w 1841500"/>
              <a:gd name="connsiteY59" fmla="*/ 2425700 h 3061153"/>
              <a:gd name="connsiteX60" fmla="*/ 1435100 w 1841500"/>
              <a:gd name="connsiteY60" fmla="*/ 2387600 h 3061153"/>
              <a:gd name="connsiteX61" fmla="*/ 1397000 w 1841500"/>
              <a:gd name="connsiteY61" fmla="*/ 2171700 h 3061153"/>
              <a:gd name="connsiteX62" fmla="*/ 1384300 w 1841500"/>
              <a:gd name="connsiteY62" fmla="*/ 2108200 h 3061153"/>
              <a:gd name="connsiteX63" fmla="*/ 1358900 w 1841500"/>
              <a:gd name="connsiteY63" fmla="*/ 2032000 h 3061153"/>
              <a:gd name="connsiteX64" fmla="*/ 1346200 w 1841500"/>
              <a:gd name="connsiteY64" fmla="*/ 1993900 h 3061153"/>
              <a:gd name="connsiteX65" fmla="*/ 1320800 w 1841500"/>
              <a:gd name="connsiteY65" fmla="*/ 1955800 h 3061153"/>
              <a:gd name="connsiteX66" fmla="*/ 1282700 w 1841500"/>
              <a:gd name="connsiteY66" fmla="*/ 1816100 h 3061153"/>
              <a:gd name="connsiteX67" fmla="*/ 1320800 w 1841500"/>
              <a:gd name="connsiteY67" fmla="*/ 1663700 h 3061153"/>
              <a:gd name="connsiteX68" fmla="*/ 1346200 w 1841500"/>
              <a:gd name="connsiteY68" fmla="*/ 1625600 h 3061153"/>
              <a:gd name="connsiteX69" fmla="*/ 1358900 w 1841500"/>
              <a:gd name="connsiteY69" fmla="*/ 1587500 h 3061153"/>
              <a:gd name="connsiteX70" fmla="*/ 1409700 w 1841500"/>
              <a:gd name="connsiteY70" fmla="*/ 1511300 h 3061153"/>
              <a:gd name="connsiteX71" fmla="*/ 1435100 w 1841500"/>
              <a:gd name="connsiteY71" fmla="*/ 1473200 h 3061153"/>
              <a:gd name="connsiteX72" fmla="*/ 1460500 w 1841500"/>
              <a:gd name="connsiteY72" fmla="*/ 1435100 h 3061153"/>
              <a:gd name="connsiteX73" fmla="*/ 1498600 w 1841500"/>
              <a:gd name="connsiteY73" fmla="*/ 1397000 h 3061153"/>
              <a:gd name="connsiteX74" fmla="*/ 1511300 w 1841500"/>
              <a:gd name="connsiteY74" fmla="*/ 1358900 h 3061153"/>
              <a:gd name="connsiteX75" fmla="*/ 1562100 w 1841500"/>
              <a:gd name="connsiteY75" fmla="*/ 1282700 h 3061153"/>
              <a:gd name="connsiteX76" fmla="*/ 1587500 w 1841500"/>
              <a:gd name="connsiteY76" fmla="*/ 1244600 h 3061153"/>
              <a:gd name="connsiteX77" fmla="*/ 1651000 w 1841500"/>
              <a:gd name="connsiteY77" fmla="*/ 1155700 h 3061153"/>
              <a:gd name="connsiteX78" fmla="*/ 1663700 w 1841500"/>
              <a:gd name="connsiteY78" fmla="*/ 1117600 h 3061153"/>
              <a:gd name="connsiteX79" fmla="*/ 1689100 w 1841500"/>
              <a:gd name="connsiteY79" fmla="*/ 1079500 h 3061153"/>
              <a:gd name="connsiteX80" fmla="*/ 1701800 w 1841500"/>
              <a:gd name="connsiteY80" fmla="*/ 1028700 h 3061153"/>
              <a:gd name="connsiteX81" fmla="*/ 1727200 w 1841500"/>
              <a:gd name="connsiteY81" fmla="*/ 977900 h 3061153"/>
              <a:gd name="connsiteX82" fmla="*/ 1765300 w 1841500"/>
              <a:gd name="connsiteY82" fmla="*/ 901700 h 3061153"/>
              <a:gd name="connsiteX83" fmla="*/ 1778000 w 1841500"/>
              <a:gd name="connsiteY83" fmla="*/ 850900 h 3061153"/>
              <a:gd name="connsiteX84" fmla="*/ 1790700 w 1841500"/>
              <a:gd name="connsiteY84" fmla="*/ 787400 h 3061153"/>
              <a:gd name="connsiteX85" fmla="*/ 1816100 w 1841500"/>
              <a:gd name="connsiteY85" fmla="*/ 685800 h 3061153"/>
              <a:gd name="connsiteX86" fmla="*/ 1828800 w 1841500"/>
              <a:gd name="connsiteY86" fmla="*/ 571500 h 3061153"/>
              <a:gd name="connsiteX87" fmla="*/ 1841500 w 1841500"/>
              <a:gd name="connsiteY87" fmla="*/ 508000 h 3061153"/>
              <a:gd name="connsiteX88" fmla="*/ 1828800 w 1841500"/>
              <a:gd name="connsiteY88" fmla="*/ 241300 h 3061153"/>
              <a:gd name="connsiteX89" fmla="*/ 1816100 w 1841500"/>
              <a:gd name="connsiteY89" fmla="*/ 190500 h 3061153"/>
              <a:gd name="connsiteX90" fmla="*/ 1778000 w 1841500"/>
              <a:gd name="connsiteY90" fmla="*/ 114300 h 3061153"/>
              <a:gd name="connsiteX91" fmla="*/ 1625600 w 1841500"/>
              <a:gd name="connsiteY91" fmla="*/ 38100 h 3061153"/>
              <a:gd name="connsiteX92" fmla="*/ 1587500 w 1841500"/>
              <a:gd name="connsiteY92" fmla="*/ 25400 h 3061153"/>
              <a:gd name="connsiteX93" fmla="*/ 1549400 w 1841500"/>
              <a:gd name="connsiteY93" fmla="*/ 12700 h 3061153"/>
              <a:gd name="connsiteX94" fmla="*/ 1447800 w 1841500"/>
              <a:gd name="connsiteY94" fmla="*/ 0 h 3061153"/>
              <a:gd name="connsiteX95" fmla="*/ 1155700 w 1841500"/>
              <a:gd name="connsiteY95" fmla="*/ 12700 h 3061153"/>
              <a:gd name="connsiteX96" fmla="*/ 1079500 w 1841500"/>
              <a:gd name="connsiteY96" fmla="*/ 38100 h 3061153"/>
              <a:gd name="connsiteX97" fmla="*/ 1041400 w 1841500"/>
              <a:gd name="connsiteY97" fmla="*/ 50800 h 3061153"/>
              <a:gd name="connsiteX98" fmla="*/ 1003300 w 1841500"/>
              <a:gd name="connsiteY98" fmla="*/ 76200 h 3061153"/>
              <a:gd name="connsiteX99" fmla="*/ 977900 w 1841500"/>
              <a:gd name="connsiteY99" fmla="*/ 76200 h 306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841500" h="3061153">
                <a:moveTo>
                  <a:pt x="977900" y="76200"/>
                </a:moveTo>
                <a:cubicBezTo>
                  <a:pt x="965200" y="82550"/>
                  <a:pt x="944324" y="101997"/>
                  <a:pt x="927100" y="114300"/>
                </a:cubicBezTo>
                <a:cubicBezTo>
                  <a:pt x="914680" y="123172"/>
                  <a:pt x="900408" y="129559"/>
                  <a:pt x="889000" y="139700"/>
                </a:cubicBezTo>
                <a:cubicBezTo>
                  <a:pt x="862152" y="163565"/>
                  <a:pt x="812800" y="215900"/>
                  <a:pt x="812800" y="215900"/>
                </a:cubicBezTo>
                <a:cubicBezTo>
                  <a:pt x="790447" y="282960"/>
                  <a:pt x="807526" y="242861"/>
                  <a:pt x="749300" y="330200"/>
                </a:cubicBezTo>
                <a:cubicBezTo>
                  <a:pt x="740833" y="342900"/>
                  <a:pt x="734693" y="357507"/>
                  <a:pt x="723900" y="368300"/>
                </a:cubicBezTo>
                <a:cubicBezTo>
                  <a:pt x="695813" y="396387"/>
                  <a:pt x="678081" y="409137"/>
                  <a:pt x="660400" y="444500"/>
                </a:cubicBezTo>
                <a:cubicBezTo>
                  <a:pt x="654413" y="456474"/>
                  <a:pt x="654201" y="470898"/>
                  <a:pt x="647700" y="482600"/>
                </a:cubicBezTo>
                <a:cubicBezTo>
                  <a:pt x="632875" y="509285"/>
                  <a:pt x="613833" y="533400"/>
                  <a:pt x="596900" y="558800"/>
                </a:cubicBezTo>
                <a:cubicBezTo>
                  <a:pt x="588433" y="571500"/>
                  <a:pt x="584200" y="588433"/>
                  <a:pt x="571500" y="596900"/>
                </a:cubicBezTo>
                <a:cubicBezTo>
                  <a:pt x="476905" y="659963"/>
                  <a:pt x="593086" y="578912"/>
                  <a:pt x="495300" y="660400"/>
                </a:cubicBezTo>
                <a:cubicBezTo>
                  <a:pt x="483574" y="670171"/>
                  <a:pt x="468608" y="675659"/>
                  <a:pt x="457200" y="685800"/>
                </a:cubicBezTo>
                <a:cubicBezTo>
                  <a:pt x="430352" y="709665"/>
                  <a:pt x="381000" y="762000"/>
                  <a:pt x="381000" y="762000"/>
                </a:cubicBezTo>
                <a:cubicBezTo>
                  <a:pt x="376767" y="774700"/>
                  <a:pt x="374801" y="788398"/>
                  <a:pt x="368300" y="800100"/>
                </a:cubicBezTo>
                <a:cubicBezTo>
                  <a:pt x="330323" y="868458"/>
                  <a:pt x="325680" y="868120"/>
                  <a:pt x="279400" y="914400"/>
                </a:cubicBezTo>
                <a:cubicBezTo>
                  <a:pt x="266672" y="952585"/>
                  <a:pt x="268655" y="957774"/>
                  <a:pt x="241300" y="990600"/>
                </a:cubicBezTo>
                <a:cubicBezTo>
                  <a:pt x="229802" y="1004398"/>
                  <a:pt x="214227" y="1014523"/>
                  <a:pt x="203200" y="1028700"/>
                </a:cubicBezTo>
                <a:cubicBezTo>
                  <a:pt x="184458" y="1052797"/>
                  <a:pt x="169333" y="1079500"/>
                  <a:pt x="152400" y="1104900"/>
                </a:cubicBezTo>
                <a:cubicBezTo>
                  <a:pt x="115259" y="1160612"/>
                  <a:pt x="136158" y="1130789"/>
                  <a:pt x="88900" y="1193800"/>
                </a:cubicBezTo>
                <a:cubicBezTo>
                  <a:pt x="84667" y="1206500"/>
                  <a:pt x="82701" y="1220198"/>
                  <a:pt x="76200" y="1231900"/>
                </a:cubicBezTo>
                <a:cubicBezTo>
                  <a:pt x="61375" y="1258585"/>
                  <a:pt x="35053" y="1279140"/>
                  <a:pt x="25400" y="1308100"/>
                </a:cubicBezTo>
                <a:lnTo>
                  <a:pt x="0" y="1384300"/>
                </a:lnTo>
                <a:lnTo>
                  <a:pt x="38100" y="1498600"/>
                </a:lnTo>
                <a:cubicBezTo>
                  <a:pt x="42333" y="1511300"/>
                  <a:pt x="47553" y="1523713"/>
                  <a:pt x="50800" y="1536700"/>
                </a:cubicBezTo>
                <a:cubicBezTo>
                  <a:pt x="55033" y="1553633"/>
                  <a:pt x="56624" y="1571457"/>
                  <a:pt x="63500" y="1587500"/>
                </a:cubicBezTo>
                <a:cubicBezTo>
                  <a:pt x="69513" y="1601529"/>
                  <a:pt x="82701" y="1611652"/>
                  <a:pt x="88900" y="1625600"/>
                </a:cubicBezTo>
                <a:cubicBezTo>
                  <a:pt x="99774" y="1650066"/>
                  <a:pt x="105833" y="1676400"/>
                  <a:pt x="114300" y="1701800"/>
                </a:cubicBezTo>
                <a:lnTo>
                  <a:pt x="139700" y="1778000"/>
                </a:lnTo>
                <a:cubicBezTo>
                  <a:pt x="162053" y="1845060"/>
                  <a:pt x="144974" y="1804961"/>
                  <a:pt x="203200" y="1892300"/>
                </a:cubicBezTo>
                <a:lnTo>
                  <a:pt x="228600" y="1930400"/>
                </a:lnTo>
                <a:lnTo>
                  <a:pt x="254000" y="1968500"/>
                </a:lnTo>
                <a:cubicBezTo>
                  <a:pt x="273194" y="2045275"/>
                  <a:pt x="261180" y="2002741"/>
                  <a:pt x="292100" y="2095500"/>
                </a:cubicBezTo>
                <a:cubicBezTo>
                  <a:pt x="296333" y="2108200"/>
                  <a:pt x="297374" y="2122461"/>
                  <a:pt x="304800" y="2133600"/>
                </a:cubicBezTo>
                <a:cubicBezTo>
                  <a:pt x="313267" y="2146300"/>
                  <a:pt x="323374" y="2158048"/>
                  <a:pt x="330200" y="2171700"/>
                </a:cubicBezTo>
                <a:cubicBezTo>
                  <a:pt x="340870" y="2193040"/>
                  <a:pt x="349496" y="2240255"/>
                  <a:pt x="355600" y="2260600"/>
                </a:cubicBezTo>
                <a:cubicBezTo>
                  <a:pt x="363293" y="2286245"/>
                  <a:pt x="372533" y="2311400"/>
                  <a:pt x="381000" y="2336800"/>
                </a:cubicBezTo>
                <a:cubicBezTo>
                  <a:pt x="385233" y="2349500"/>
                  <a:pt x="391075" y="2361773"/>
                  <a:pt x="393700" y="2374900"/>
                </a:cubicBezTo>
                <a:cubicBezTo>
                  <a:pt x="397933" y="2396067"/>
                  <a:pt x="400720" y="2417575"/>
                  <a:pt x="406400" y="2438400"/>
                </a:cubicBezTo>
                <a:cubicBezTo>
                  <a:pt x="413445" y="2464231"/>
                  <a:pt x="427398" y="2488190"/>
                  <a:pt x="431800" y="2514600"/>
                </a:cubicBezTo>
                <a:cubicBezTo>
                  <a:pt x="448902" y="2617210"/>
                  <a:pt x="436357" y="2566371"/>
                  <a:pt x="469900" y="2667000"/>
                </a:cubicBezTo>
                <a:cubicBezTo>
                  <a:pt x="474133" y="2679700"/>
                  <a:pt x="473134" y="2695634"/>
                  <a:pt x="482600" y="2705100"/>
                </a:cubicBezTo>
                <a:lnTo>
                  <a:pt x="520700" y="2743200"/>
                </a:lnTo>
                <a:cubicBezTo>
                  <a:pt x="524933" y="2755900"/>
                  <a:pt x="526899" y="2769598"/>
                  <a:pt x="533400" y="2781300"/>
                </a:cubicBezTo>
                <a:cubicBezTo>
                  <a:pt x="554277" y="2818878"/>
                  <a:pt x="586081" y="2867430"/>
                  <a:pt x="622300" y="2895600"/>
                </a:cubicBezTo>
                <a:cubicBezTo>
                  <a:pt x="646397" y="2914342"/>
                  <a:pt x="673100" y="2929467"/>
                  <a:pt x="698500" y="2946400"/>
                </a:cubicBezTo>
                <a:cubicBezTo>
                  <a:pt x="711200" y="2954867"/>
                  <a:pt x="722120" y="2966973"/>
                  <a:pt x="736600" y="2971800"/>
                </a:cubicBezTo>
                <a:cubicBezTo>
                  <a:pt x="762000" y="2980267"/>
                  <a:pt x="790523" y="2982348"/>
                  <a:pt x="812800" y="2997200"/>
                </a:cubicBezTo>
                <a:cubicBezTo>
                  <a:pt x="825500" y="3005667"/>
                  <a:pt x="836952" y="3016401"/>
                  <a:pt x="850900" y="3022600"/>
                </a:cubicBezTo>
                <a:cubicBezTo>
                  <a:pt x="911277" y="3049434"/>
                  <a:pt x="939403" y="3050051"/>
                  <a:pt x="1003300" y="3060700"/>
                </a:cubicBezTo>
                <a:cubicBezTo>
                  <a:pt x="1015918" y="3059958"/>
                  <a:pt x="1191039" y="3068431"/>
                  <a:pt x="1257300" y="3035300"/>
                </a:cubicBezTo>
                <a:cubicBezTo>
                  <a:pt x="1270952" y="3028474"/>
                  <a:pt x="1282700" y="3018367"/>
                  <a:pt x="1295400" y="3009900"/>
                </a:cubicBezTo>
                <a:cubicBezTo>
                  <a:pt x="1352206" y="2924691"/>
                  <a:pt x="1285288" y="3008175"/>
                  <a:pt x="1358900" y="2959100"/>
                </a:cubicBezTo>
                <a:cubicBezTo>
                  <a:pt x="1373844" y="2949137"/>
                  <a:pt x="1383202" y="2932498"/>
                  <a:pt x="1397000" y="2921000"/>
                </a:cubicBezTo>
                <a:cubicBezTo>
                  <a:pt x="1408726" y="2911229"/>
                  <a:pt x="1422400" y="2904067"/>
                  <a:pt x="1435100" y="2895600"/>
                </a:cubicBezTo>
                <a:cubicBezTo>
                  <a:pt x="1439333" y="2874433"/>
                  <a:pt x="1447800" y="2853686"/>
                  <a:pt x="1447800" y="2832100"/>
                </a:cubicBezTo>
                <a:cubicBezTo>
                  <a:pt x="1447800" y="2808699"/>
                  <a:pt x="1438040" y="2736379"/>
                  <a:pt x="1422400" y="2705100"/>
                </a:cubicBezTo>
                <a:cubicBezTo>
                  <a:pt x="1415574" y="2691448"/>
                  <a:pt x="1403199" y="2680948"/>
                  <a:pt x="1397000" y="2667000"/>
                </a:cubicBezTo>
                <a:cubicBezTo>
                  <a:pt x="1386126" y="2642534"/>
                  <a:pt x="1371600" y="2590800"/>
                  <a:pt x="1371600" y="2590800"/>
                </a:cubicBezTo>
                <a:cubicBezTo>
                  <a:pt x="1390794" y="2514025"/>
                  <a:pt x="1378780" y="2556559"/>
                  <a:pt x="1409700" y="2463800"/>
                </a:cubicBezTo>
                <a:lnTo>
                  <a:pt x="1422400" y="2425700"/>
                </a:lnTo>
                <a:lnTo>
                  <a:pt x="1435100" y="2387600"/>
                </a:lnTo>
                <a:cubicBezTo>
                  <a:pt x="1409019" y="2152875"/>
                  <a:pt x="1440372" y="2388559"/>
                  <a:pt x="1397000" y="2171700"/>
                </a:cubicBezTo>
                <a:cubicBezTo>
                  <a:pt x="1392767" y="2150533"/>
                  <a:pt x="1389980" y="2129025"/>
                  <a:pt x="1384300" y="2108200"/>
                </a:cubicBezTo>
                <a:cubicBezTo>
                  <a:pt x="1377255" y="2082369"/>
                  <a:pt x="1367367" y="2057400"/>
                  <a:pt x="1358900" y="2032000"/>
                </a:cubicBezTo>
                <a:cubicBezTo>
                  <a:pt x="1354667" y="2019300"/>
                  <a:pt x="1353626" y="2005039"/>
                  <a:pt x="1346200" y="1993900"/>
                </a:cubicBezTo>
                <a:cubicBezTo>
                  <a:pt x="1337733" y="1981200"/>
                  <a:pt x="1326999" y="1969748"/>
                  <a:pt x="1320800" y="1955800"/>
                </a:cubicBezTo>
                <a:cubicBezTo>
                  <a:pt x="1297363" y="1903066"/>
                  <a:pt x="1293565" y="1870425"/>
                  <a:pt x="1282700" y="1816100"/>
                </a:cubicBezTo>
                <a:cubicBezTo>
                  <a:pt x="1289048" y="1778012"/>
                  <a:pt x="1298438" y="1697243"/>
                  <a:pt x="1320800" y="1663700"/>
                </a:cubicBezTo>
                <a:cubicBezTo>
                  <a:pt x="1329267" y="1651000"/>
                  <a:pt x="1339374" y="1639252"/>
                  <a:pt x="1346200" y="1625600"/>
                </a:cubicBezTo>
                <a:cubicBezTo>
                  <a:pt x="1352187" y="1613626"/>
                  <a:pt x="1352399" y="1599202"/>
                  <a:pt x="1358900" y="1587500"/>
                </a:cubicBezTo>
                <a:cubicBezTo>
                  <a:pt x="1373725" y="1560815"/>
                  <a:pt x="1392767" y="1536700"/>
                  <a:pt x="1409700" y="1511300"/>
                </a:cubicBezTo>
                <a:lnTo>
                  <a:pt x="1435100" y="1473200"/>
                </a:lnTo>
                <a:cubicBezTo>
                  <a:pt x="1443567" y="1460500"/>
                  <a:pt x="1449707" y="1445893"/>
                  <a:pt x="1460500" y="1435100"/>
                </a:cubicBezTo>
                <a:lnTo>
                  <a:pt x="1498600" y="1397000"/>
                </a:lnTo>
                <a:cubicBezTo>
                  <a:pt x="1502833" y="1384300"/>
                  <a:pt x="1504799" y="1370602"/>
                  <a:pt x="1511300" y="1358900"/>
                </a:cubicBezTo>
                <a:cubicBezTo>
                  <a:pt x="1526125" y="1332215"/>
                  <a:pt x="1545167" y="1308100"/>
                  <a:pt x="1562100" y="1282700"/>
                </a:cubicBezTo>
                <a:cubicBezTo>
                  <a:pt x="1570567" y="1270000"/>
                  <a:pt x="1580674" y="1258252"/>
                  <a:pt x="1587500" y="1244600"/>
                </a:cubicBezTo>
                <a:cubicBezTo>
                  <a:pt x="1620932" y="1177736"/>
                  <a:pt x="1599513" y="1207187"/>
                  <a:pt x="1651000" y="1155700"/>
                </a:cubicBezTo>
                <a:cubicBezTo>
                  <a:pt x="1655233" y="1143000"/>
                  <a:pt x="1657713" y="1129574"/>
                  <a:pt x="1663700" y="1117600"/>
                </a:cubicBezTo>
                <a:cubicBezTo>
                  <a:pt x="1670526" y="1103948"/>
                  <a:pt x="1683087" y="1093529"/>
                  <a:pt x="1689100" y="1079500"/>
                </a:cubicBezTo>
                <a:cubicBezTo>
                  <a:pt x="1695976" y="1063457"/>
                  <a:pt x="1695671" y="1045043"/>
                  <a:pt x="1701800" y="1028700"/>
                </a:cubicBezTo>
                <a:cubicBezTo>
                  <a:pt x="1708447" y="1010973"/>
                  <a:pt x="1719742" y="995301"/>
                  <a:pt x="1727200" y="977900"/>
                </a:cubicBezTo>
                <a:cubicBezTo>
                  <a:pt x="1758748" y="904288"/>
                  <a:pt x="1716487" y="974919"/>
                  <a:pt x="1765300" y="901700"/>
                </a:cubicBezTo>
                <a:cubicBezTo>
                  <a:pt x="1769533" y="884767"/>
                  <a:pt x="1774214" y="867939"/>
                  <a:pt x="1778000" y="850900"/>
                </a:cubicBezTo>
                <a:cubicBezTo>
                  <a:pt x="1782683" y="829828"/>
                  <a:pt x="1785846" y="808433"/>
                  <a:pt x="1790700" y="787400"/>
                </a:cubicBezTo>
                <a:cubicBezTo>
                  <a:pt x="1798550" y="753385"/>
                  <a:pt x="1816100" y="685800"/>
                  <a:pt x="1816100" y="685800"/>
                </a:cubicBezTo>
                <a:cubicBezTo>
                  <a:pt x="1820333" y="647700"/>
                  <a:pt x="1823379" y="609449"/>
                  <a:pt x="1828800" y="571500"/>
                </a:cubicBezTo>
                <a:cubicBezTo>
                  <a:pt x="1831853" y="550131"/>
                  <a:pt x="1841500" y="529586"/>
                  <a:pt x="1841500" y="508000"/>
                </a:cubicBezTo>
                <a:cubicBezTo>
                  <a:pt x="1841500" y="418999"/>
                  <a:pt x="1835897" y="330017"/>
                  <a:pt x="1828800" y="241300"/>
                </a:cubicBezTo>
                <a:cubicBezTo>
                  <a:pt x="1827408" y="223901"/>
                  <a:pt x="1820895" y="207283"/>
                  <a:pt x="1816100" y="190500"/>
                </a:cubicBezTo>
                <a:cubicBezTo>
                  <a:pt x="1808766" y="164833"/>
                  <a:pt x="1799204" y="132853"/>
                  <a:pt x="1778000" y="114300"/>
                </a:cubicBezTo>
                <a:cubicBezTo>
                  <a:pt x="1717399" y="61274"/>
                  <a:pt x="1697541" y="62080"/>
                  <a:pt x="1625600" y="38100"/>
                </a:cubicBezTo>
                <a:lnTo>
                  <a:pt x="1587500" y="25400"/>
                </a:lnTo>
                <a:cubicBezTo>
                  <a:pt x="1574800" y="21167"/>
                  <a:pt x="1562684" y="14360"/>
                  <a:pt x="1549400" y="12700"/>
                </a:cubicBezTo>
                <a:lnTo>
                  <a:pt x="1447800" y="0"/>
                </a:lnTo>
                <a:cubicBezTo>
                  <a:pt x="1350433" y="4233"/>
                  <a:pt x="1252641" y="2672"/>
                  <a:pt x="1155700" y="12700"/>
                </a:cubicBezTo>
                <a:cubicBezTo>
                  <a:pt x="1129068" y="15455"/>
                  <a:pt x="1104900" y="29633"/>
                  <a:pt x="1079500" y="38100"/>
                </a:cubicBezTo>
                <a:cubicBezTo>
                  <a:pt x="1066800" y="42333"/>
                  <a:pt x="1052539" y="43374"/>
                  <a:pt x="1041400" y="50800"/>
                </a:cubicBezTo>
                <a:cubicBezTo>
                  <a:pt x="1028700" y="59267"/>
                  <a:pt x="1016952" y="69374"/>
                  <a:pt x="1003300" y="76200"/>
                </a:cubicBezTo>
                <a:cubicBezTo>
                  <a:pt x="991326" y="82187"/>
                  <a:pt x="990600" y="69850"/>
                  <a:pt x="977900" y="76200"/>
                </a:cubicBezTo>
                <a:close/>
              </a:path>
            </a:pathLst>
          </a:custGeom>
          <a:noFill/>
          <a:ln w="38100"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540381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7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红黑树</a:t>
            </a:r>
            <a:endParaRPr lang="zh-CN" altLang="en-US" kern="0" dirty="0"/>
          </a:p>
        </p:txBody>
      </p:sp>
      <p:pic>
        <p:nvPicPr>
          <p:cNvPr id="101378" name="Picture 2" descr="https://images0.cnblogs.com/i/497634/201403/2517300742031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143000"/>
            <a:ext cx="8839200" cy="43053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57200" y="5626244"/>
            <a:ext cx="9207500" cy="646331"/>
          </a:xfrm>
          <a:prstGeom prst="rect">
            <a:avLst/>
          </a:prstGeom>
        </p:spPr>
        <p:txBody>
          <a:bodyPr wrap="square">
            <a:spAutoFit/>
          </a:bodyPr>
          <a:lstStyle/>
          <a:p>
            <a:r>
              <a:rPr lang="en-US" altLang="zh-CN" b="1" dirty="0">
                <a:solidFill>
                  <a:srgbClr val="7030A0"/>
                </a:solidFill>
                <a:latin typeface="SimSun" charset="-122"/>
                <a:ea typeface="SimSun" charset="-122"/>
                <a:cs typeface="SimSun" charset="-122"/>
              </a:rPr>
              <a:t>R-B Tree</a:t>
            </a:r>
            <a:r>
              <a:rPr lang="zh-CN" altLang="en-US" b="1" dirty="0">
                <a:solidFill>
                  <a:srgbClr val="7030A0"/>
                </a:solidFill>
                <a:latin typeface="SimSun" charset="-122"/>
                <a:ea typeface="SimSun" charset="-122"/>
                <a:cs typeface="SimSun" charset="-122"/>
              </a:rPr>
              <a:t>，全称是</a:t>
            </a:r>
            <a:r>
              <a:rPr lang="en-US" altLang="zh-CN" b="1" dirty="0">
                <a:solidFill>
                  <a:srgbClr val="7030A0"/>
                </a:solidFill>
                <a:latin typeface="SimSun" charset="-122"/>
                <a:ea typeface="SimSun" charset="-122"/>
                <a:cs typeface="SimSun" charset="-122"/>
              </a:rPr>
              <a:t>Red-Black Tree</a:t>
            </a:r>
            <a:r>
              <a:rPr lang="zh-CN" altLang="en-US" b="1" dirty="0">
                <a:solidFill>
                  <a:srgbClr val="7030A0"/>
                </a:solidFill>
                <a:latin typeface="SimSun" charset="-122"/>
                <a:ea typeface="SimSun" charset="-122"/>
                <a:cs typeface="SimSun" charset="-122"/>
              </a:rPr>
              <a:t>，又称为“红黑树”，它一种特殊的二叉查找树。红黑树的每个节点上都有存储位表示节点的颜色，可以是红</a:t>
            </a:r>
            <a:r>
              <a:rPr lang="en-US" altLang="zh-CN" b="1" dirty="0">
                <a:solidFill>
                  <a:srgbClr val="7030A0"/>
                </a:solidFill>
                <a:latin typeface="SimSun" charset="-122"/>
                <a:ea typeface="SimSun" charset="-122"/>
                <a:cs typeface="SimSun" charset="-122"/>
              </a:rPr>
              <a:t>(Red)</a:t>
            </a:r>
            <a:r>
              <a:rPr lang="zh-CN" altLang="en-US" b="1" dirty="0">
                <a:solidFill>
                  <a:srgbClr val="7030A0"/>
                </a:solidFill>
                <a:latin typeface="SimSun" charset="-122"/>
                <a:ea typeface="SimSun" charset="-122"/>
                <a:cs typeface="SimSun" charset="-122"/>
              </a:rPr>
              <a:t>或黑</a:t>
            </a:r>
            <a:r>
              <a:rPr lang="en-US" altLang="zh-CN" b="1" dirty="0">
                <a:solidFill>
                  <a:srgbClr val="7030A0"/>
                </a:solidFill>
                <a:latin typeface="SimSun" charset="-122"/>
                <a:ea typeface="SimSun" charset="-122"/>
                <a:cs typeface="SimSun" charset="-122"/>
              </a:rPr>
              <a:t>(Black)</a:t>
            </a:r>
            <a:r>
              <a:rPr lang="zh-CN" altLang="en-US" b="1" dirty="0" smtClean="0">
                <a:solidFill>
                  <a:srgbClr val="7030A0"/>
                </a:solidFill>
                <a:latin typeface="SimSun" charset="-122"/>
                <a:ea typeface="SimSun" charset="-122"/>
                <a:cs typeface="SimSun" charset="-122"/>
              </a:rPr>
              <a:t>。</a:t>
            </a:r>
            <a:endParaRPr lang="zh-CN" altLang="en-US" b="1" dirty="0">
              <a:solidFill>
                <a:srgbClr val="7030A0"/>
              </a:solidFill>
              <a:latin typeface="SimSun" charset="-122"/>
              <a:ea typeface="SimSun" charset="-122"/>
              <a:cs typeface="SimSun" charset="-122"/>
            </a:endParaRPr>
          </a:p>
        </p:txBody>
      </p:sp>
    </p:spTree>
    <p:extLst>
      <p:ext uri="{BB962C8B-B14F-4D97-AF65-F5344CB8AC3E}">
        <p14:creationId xmlns:p14="http://schemas.microsoft.com/office/powerpoint/2010/main" val="1309719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smtClean="0"/>
              <a:t>红黑树</a:t>
            </a:r>
            <a:endParaRPr lang="zh-CN" altLang="en-US" kern="0" dirty="0"/>
          </a:p>
        </p:txBody>
      </p:sp>
      <p:pic>
        <p:nvPicPr>
          <p:cNvPr id="101378" name="Picture 2" descr="https://images0.cnblogs.com/i/497634/201403/2517300742031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0" y="1147434"/>
            <a:ext cx="7708900" cy="375476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27000" y="4995678"/>
            <a:ext cx="11506200" cy="1200329"/>
          </a:xfrm>
          <a:prstGeom prst="rect">
            <a:avLst/>
          </a:prstGeom>
        </p:spPr>
        <p:txBody>
          <a:bodyPr wrap="square">
            <a:spAutoFit/>
          </a:bodyPr>
          <a:lstStyle/>
          <a:p>
            <a:r>
              <a:rPr lang="zh-CN" altLang="en-US" b="1" dirty="0" smtClean="0">
                <a:solidFill>
                  <a:srgbClr val="000066"/>
                </a:solidFill>
                <a:latin typeface="PingFang SC" charset="-122"/>
              </a:rPr>
              <a:t>红</a:t>
            </a:r>
            <a:r>
              <a:rPr lang="zh-CN" altLang="en-US" b="1" dirty="0">
                <a:solidFill>
                  <a:srgbClr val="000066"/>
                </a:solidFill>
                <a:latin typeface="PingFang SC" charset="-122"/>
              </a:rPr>
              <a:t>黑树的特性</a:t>
            </a:r>
            <a:r>
              <a:rPr lang="en-US" altLang="zh-CN" dirty="0">
                <a:solidFill>
                  <a:srgbClr val="000066"/>
                </a:solidFill>
                <a:latin typeface="PingFang SC" charset="-122"/>
              </a:rPr>
              <a:t>:</a:t>
            </a:r>
            <a:br>
              <a:rPr lang="en-US" altLang="zh-CN" dirty="0">
                <a:solidFill>
                  <a:srgbClr val="000066"/>
                </a:solidFill>
                <a:latin typeface="PingFang SC" charset="-122"/>
              </a:rPr>
            </a:br>
            <a:r>
              <a:rPr lang="zh-CN" altLang="en-US" b="1" dirty="0">
                <a:solidFill>
                  <a:srgbClr val="7030A0"/>
                </a:solidFill>
                <a:latin typeface="SimSun" charset="-122"/>
                <a:ea typeface="SimSun" charset="-122"/>
                <a:cs typeface="SimSun" charset="-122"/>
              </a:rPr>
              <a:t>（</a:t>
            </a:r>
            <a:r>
              <a:rPr lang="en-US" altLang="zh-CN" b="1" dirty="0">
                <a:solidFill>
                  <a:srgbClr val="7030A0"/>
                </a:solidFill>
                <a:latin typeface="SimSun" charset="-122"/>
                <a:ea typeface="SimSun" charset="-122"/>
                <a:cs typeface="SimSun" charset="-122"/>
              </a:rPr>
              <a:t>1</a:t>
            </a:r>
            <a:r>
              <a:rPr lang="zh-CN" altLang="en-US" b="1" dirty="0">
                <a:solidFill>
                  <a:srgbClr val="7030A0"/>
                </a:solidFill>
                <a:latin typeface="SimSun" charset="-122"/>
                <a:ea typeface="SimSun" charset="-122"/>
                <a:cs typeface="SimSun" charset="-122"/>
              </a:rPr>
              <a:t>）每个节点或者是黑色，或者是红色</a:t>
            </a:r>
            <a:r>
              <a:rPr lang="zh-CN" altLang="en-US" b="1" dirty="0" smtClean="0">
                <a:solidFill>
                  <a:srgbClr val="7030A0"/>
                </a:solidFill>
                <a:latin typeface="SimSun" charset="-122"/>
                <a:ea typeface="SimSun" charset="-122"/>
                <a:cs typeface="SimSun" charset="-122"/>
              </a:rPr>
              <a:t>。</a:t>
            </a:r>
            <a:r>
              <a:rPr lang="zh-CN" altLang="en-US" dirty="0" smtClean="0">
                <a:solidFill>
                  <a:srgbClr val="7030A0"/>
                </a:solidFill>
                <a:latin typeface="SimSun" charset="-122"/>
                <a:ea typeface="SimSun" charset="-122"/>
                <a:cs typeface="SimSun" charset="-122"/>
              </a:rPr>
              <a:t>        </a:t>
            </a:r>
            <a:r>
              <a:rPr lang="zh-CN" altLang="en-US" b="1" dirty="0" smtClean="0">
                <a:solidFill>
                  <a:srgbClr val="7030A0"/>
                </a:solidFill>
                <a:latin typeface="SimSun" charset="-122"/>
                <a:ea typeface="SimSun" charset="-122"/>
                <a:cs typeface="SimSun" charset="-122"/>
              </a:rPr>
              <a:t>（</a:t>
            </a:r>
            <a:r>
              <a:rPr lang="en-US" altLang="zh-CN" b="1" dirty="0">
                <a:solidFill>
                  <a:srgbClr val="7030A0"/>
                </a:solidFill>
                <a:latin typeface="SimSun" charset="-122"/>
                <a:ea typeface="SimSun" charset="-122"/>
                <a:cs typeface="SimSun" charset="-122"/>
              </a:rPr>
              <a:t>2</a:t>
            </a:r>
            <a:r>
              <a:rPr lang="zh-CN" altLang="en-US" b="1" dirty="0">
                <a:solidFill>
                  <a:srgbClr val="7030A0"/>
                </a:solidFill>
                <a:latin typeface="SimSun" charset="-122"/>
                <a:ea typeface="SimSun" charset="-122"/>
                <a:cs typeface="SimSun" charset="-122"/>
              </a:rPr>
              <a:t>）根节点是黑色。</a:t>
            </a:r>
            <a:r>
              <a:rPr lang="zh-CN" altLang="en-US" dirty="0">
                <a:solidFill>
                  <a:srgbClr val="7030A0"/>
                </a:solidFill>
                <a:latin typeface="SimSun" charset="-122"/>
                <a:ea typeface="SimSun" charset="-122"/>
                <a:cs typeface="SimSun" charset="-122"/>
              </a:rPr>
              <a:t/>
            </a:r>
            <a:br>
              <a:rPr lang="zh-CN" altLang="en-US" dirty="0">
                <a:solidFill>
                  <a:srgbClr val="7030A0"/>
                </a:solidFill>
                <a:latin typeface="SimSun" charset="-122"/>
                <a:ea typeface="SimSun" charset="-122"/>
                <a:cs typeface="SimSun" charset="-122"/>
              </a:rPr>
            </a:br>
            <a:r>
              <a:rPr lang="zh-CN" altLang="en-US" b="1" dirty="0">
                <a:solidFill>
                  <a:srgbClr val="7030A0"/>
                </a:solidFill>
                <a:latin typeface="SimSun" charset="-122"/>
                <a:ea typeface="SimSun" charset="-122"/>
                <a:cs typeface="SimSun" charset="-122"/>
              </a:rPr>
              <a:t>（</a:t>
            </a:r>
            <a:r>
              <a:rPr lang="en-US" altLang="zh-CN" b="1" dirty="0">
                <a:solidFill>
                  <a:srgbClr val="7030A0"/>
                </a:solidFill>
                <a:latin typeface="SimSun" charset="-122"/>
                <a:ea typeface="SimSun" charset="-122"/>
                <a:cs typeface="SimSun" charset="-122"/>
              </a:rPr>
              <a:t>3</a:t>
            </a:r>
            <a:r>
              <a:rPr lang="zh-CN" altLang="en-US" b="1" dirty="0">
                <a:solidFill>
                  <a:srgbClr val="7030A0"/>
                </a:solidFill>
                <a:latin typeface="SimSun" charset="-122"/>
                <a:ea typeface="SimSun" charset="-122"/>
                <a:cs typeface="SimSun" charset="-122"/>
              </a:rPr>
              <a:t>）每个叶子节点（</a:t>
            </a:r>
            <a:r>
              <a:rPr lang="en-US" altLang="zh-CN" b="1" dirty="0" smtClean="0">
                <a:solidFill>
                  <a:srgbClr val="7030A0"/>
                </a:solidFill>
                <a:latin typeface="SimSun" charset="-122"/>
                <a:ea typeface="SimSun" charset="-122"/>
                <a:cs typeface="SimSun" charset="-122"/>
              </a:rPr>
              <a:t>NIL</a:t>
            </a:r>
            <a:r>
              <a:rPr lang="zh-CN" altLang="en-US" b="1" dirty="0" smtClean="0">
                <a:solidFill>
                  <a:srgbClr val="7030A0"/>
                </a:solidFill>
                <a:latin typeface="SimSun" charset="-122"/>
                <a:ea typeface="SimSun" charset="-122"/>
                <a:cs typeface="SimSun" charset="-122"/>
              </a:rPr>
              <a:t>或</a:t>
            </a:r>
            <a:r>
              <a:rPr lang="en-US" altLang="zh-CN" b="1" dirty="0" smtClean="0">
                <a:solidFill>
                  <a:srgbClr val="7030A0"/>
                </a:solidFill>
                <a:latin typeface="SimSun" charset="-122"/>
                <a:ea typeface="SimSun" charset="-122"/>
                <a:cs typeface="SimSun" charset="-122"/>
              </a:rPr>
              <a:t>NULL</a:t>
            </a:r>
            <a:r>
              <a:rPr lang="zh-CN" altLang="en-US" b="1" dirty="0" smtClean="0">
                <a:solidFill>
                  <a:srgbClr val="7030A0"/>
                </a:solidFill>
                <a:latin typeface="SimSun" charset="-122"/>
                <a:ea typeface="SimSun" charset="-122"/>
                <a:cs typeface="SimSun" charset="-122"/>
              </a:rPr>
              <a:t>的结点）</a:t>
            </a:r>
            <a:r>
              <a:rPr lang="zh-CN" altLang="en-US" b="1" dirty="0">
                <a:solidFill>
                  <a:srgbClr val="7030A0"/>
                </a:solidFill>
                <a:latin typeface="SimSun" charset="-122"/>
                <a:ea typeface="SimSun" charset="-122"/>
                <a:cs typeface="SimSun" charset="-122"/>
              </a:rPr>
              <a:t>是</a:t>
            </a:r>
            <a:r>
              <a:rPr lang="zh-CN" altLang="en-US" b="1" dirty="0" smtClean="0">
                <a:solidFill>
                  <a:srgbClr val="7030A0"/>
                </a:solidFill>
                <a:latin typeface="SimSun" charset="-122"/>
                <a:ea typeface="SimSun" charset="-122"/>
                <a:cs typeface="SimSun" charset="-122"/>
              </a:rPr>
              <a:t>黑色。 （</a:t>
            </a:r>
            <a:r>
              <a:rPr lang="en-US" altLang="zh-CN" b="1" dirty="0" smtClean="0">
                <a:solidFill>
                  <a:srgbClr val="7030A0"/>
                </a:solidFill>
                <a:latin typeface="SimSun" charset="-122"/>
                <a:ea typeface="SimSun" charset="-122"/>
                <a:cs typeface="SimSun" charset="-122"/>
              </a:rPr>
              <a:t>4</a:t>
            </a:r>
            <a:r>
              <a:rPr lang="zh-CN" altLang="en-US" b="1" dirty="0">
                <a:solidFill>
                  <a:srgbClr val="7030A0"/>
                </a:solidFill>
                <a:latin typeface="SimSun" charset="-122"/>
                <a:ea typeface="SimSun" charset="-122"/>
                <a:cs typeface="SimSun" charset="-122"/>
              </a:rPr>
              <a:t>）如果一个节点是红色的，则它的子节点必须是黑色的。</a:t>
            </a:r>
            <a:r>
              <a:rPr lang="zh-CN" altLang="en-US" dirty="0">
                <a:solidFill>
                  <a:srgbClr val="7030A0"/>
                </a:solidFill>
                <a:latin typeface="SimSun" charset="-122"/>
                <a:ea typeface="SimSun" charset="-122"/>
                <a:cs typeface="SimSun" charset="-122"/>
              </a:rPr>
              <a:t/>
            </a:r>
            <a:br>
              <a:rPr lang="zh-CN" altLang="en-US" dirty="0">
                <a:solidFill>
                  <a:srgbClr val="7030A0"/>
                </a:solidFill>
                <a:latin typeface="SimSun" charset="-122"/>
                <a:ea typeface="SimSun" charset="-122"/>
                <a:cs typeface="SimSun" charset="-122"/>
              </a:rPr>
            </a:br>
            <a:r>
              <a:rPr lang="zh-CN" altLang="en-US" b="1" dirty="0">
                <a:solidFill>
                  <a:srgbClr val="7030A0"/>
                </a:solidFill>
                <a:latin typeface="SimSun" charset="-122"/>
                <a:ea typeface="SimSun" charset="-122"/>
                <a:cs typeface="SimSun" charset="-122"/>
              </a:rPr>
              <a:t>（</a:t>
            </a:r>
            <a:r>
              <a:rPr lang="en-US" altLang="zh-CN" b="1" dirty="0">
                <a:solidFill>
                  <a:srgbClr val="7030A0"/>
                </a:solidFill>
                <a:latin typeface="SimSun" charset="-122"/>
                <a:ea typeface="SimSun" charset="-122"/>
                <a:cs typeface="SimSun" charset="-122"/>
              </a:rPr>
              <a:t>5</a:t>
            </a:r>
            <a:r>
              <a:rPr lang="zh-CN" altLang="en-US" b="1" dirty="0">
                <a:solidFill>
                  <a:srgbClr val="7030A0"/>
                </a:solidFill>
                <a:latin typeface="SimSun" charset="-122"/>
                <a:ea typeface="SimSun" charset="-122"/>
                <a:cs typeface="SimSun" charset="-122"/>
              </a:rPr>
              <a:t>）从一个节点到该节点的子孙节点的所有路径上包含相同数目的黑节点</a:t>
            </a:r>
            <a:r>
              <a:rPr lang="zh-CN" altLang="en-US" b="1" dirty="0" smtClean="0">
                <a:solidFill>
                  <a:srgbClr val="7030A0"/>
                </a:solidFill>
                <a:latin typeface="SimSun" charset="-122"/>
                <a:ea typeface="SimSun" charset="-122"/>
                <a:cs typeface="SimSun" charset="-122"/>
              </a:rPr>
              <a:t>。</a:t>
            </a:r>
            <a:endParaRPr lang="zh-CN" altLang="en-US" dirty="0">
              <a:solidFill>
                <a:srgbClr val="7030A0"/>
              </a:solidFill>
              <a:latin typeface="SimSun" charset="-122"/>
              <a:ea typeface="SimSun" charset="-122"/>
              <a:cs typeface="SimSun" charset="-122"/>
            </a:endParaRPr>
          </a:p>
        </p:txBody>
      </p:sp>
      <p:sp>
        <p:nvSpPr>
          <p:cNvPr id="2" name="矩形 1"/>
          <p:cNvSpPr/>
          <p:nvPr/>
        </p:nvSpPr>
        <p:spPr>
          <a:xfrm>
            <a:off x="8026948" y="1834634"/>
            <a:ext cx="3576620" cy="369332"/>
          </a:xfrm>
          <a:prstGeom prst="rect">
            <a:avLst/>
          </a:prstGeom>
          <a:solidFill>
            <a:schemeClr val="accent2">
              <a:lumMod val="60000"/>
              <a:lumOff val="40000"/>
            </a:schemeClr>
          </a:solidFill>
        </p:spPr>
        <p:txBody>
          <a:bodyPr wrap="none">
            <a:spAutoFit/>
          </a:bodyPr>
          <a:lstStyle/>
          <a:p>
            <a:r>
              <a:rPr lang="zh-CN" altLang="en-US" b="1" dirty="0">
                <a:solidFill>
                  <a:srgbClr val="000066"/>
                </a:solidFill>
                <a:latin typeface="PingFang SC" charset="-122"/>
              </a:rPr>
              <a:t>红黑树的时间复杂度为</a:t>
            </a:r>
            <a:r>
              <a:rPr lang="en-US" altLang="zh-CN" b="1" dirty="0">
                <a:solidFill>
                  <a:srgbClr val="000066"/>
                </a:solidFill>
                <a:latin typeface="PingFang SC" charset="-122"/>
              </a:rPr>
              <a:t>: </a:t>
            </a:r>
            <a:r>
              <a:rPr lang="en-US" altLang="zh-CN" b="1" dirty="0" smtClean="0">
                <a:solidFill>
                  <a:srgbClr val="000066"/>
                </a:solidFill>
                <a:latin typeface="PingFang SC" charset="-122"/>
              </a:rPr>
              <a:t>O(log</a:t>
            </a:r>
            <a:r>
              <a:rPr lang="en-US" altLang="zh-CN" b="1" baseline="-25000" dirty="0" smtClean="0">
                <a:solidFill>
                  <a:srgbClr val="000066"/>
                </a:solidFill>
                <a:latin typeface="PingFang SC" charset="-122"/>
              </a:rPr>
              <a:t>2</a:t>
            </a:r>
            <a:r>
              <a:rPr lang="en-US" altLang="zh-CN" b="1" dirty="0" smtClean="0">
                <a:solidFill>
                  <a:srgbClr val="000066"/>
                </a:solidFill>
                <a:latin typeface="PingFang SC" charset="-122"/>
              </a:rPr>
              <a:t>n</a:t>
            </a:r>
            <a:r>
              <a:rPr lang="en-US" altLang="zh-CN" b="1" dirty="0">
                <a:solidFill>
                  <a:srgbClr val="000066"/>
                </a:solidFill>
                <a:latin typeface="PingFang SC" charset="-122"/>
              </a:rPr>
              <a:t>)</a:t>
            </a:r>
            <a:endParaRPr lang="zh-CN" altLang="en-US" dirty="0"/>
          </a:p>
        </p:txBody>
      </p:sp>
    </p:spTree>
    <p:extLst>
      <p:ext uri="{BB962C8B-B14F-4D97-AF65-F5344CB8AC3E}">
        <p14:creationId xmlns:p14="http://schemas.microsoft.com/office/powerpoint/2010/main" val="62602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31" name="Rectangle 54"/>
          <p:cNvSpPr txBox="1">
            <a:spLocks noChangeArrowheads="1"/>
          </p:cNvSpPr>
          <p:nvPr/>
        </p:nvSpPr>
        <p:spPr bwMode="auto">
          <a:xfrm>
            <a:off x="1079276" y="976089"/>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sz="3200" dirty="0">
                <a:latin typeface="SimSun" charset="-122"/>
                <a:ea typeface="SimSun" charset="-122"/>
                <a:cs typeface="SimSun" charset="-122"/>
              </a:rPr>
              <a:t>B-</a:t>
            </a:r>
            <a:r>
              <a:rPr lang="zh-CN" altLang="en-US" sz="3200" dirty="0">
                <a:latin typeface="SimSun" charset="-122"/>
                <a:ea typeface="SimSun" charset="-122"/>
                <a:cs typeface="SimSun" charset="-122"/>
              </a:rPr>
              <a:t>树又称为</a:t>
            </a:r>
            <a:r>
              <a:rPr lang="zh-CN" altLang="en-US" sz="3200" dirty="0">
                <a:solidFill>
                  <a:srgbClr val="FF0000"/>
                </a:solidFill>
                <a:latin typeface="SimSun" charset="-122"/>
                <a:ea typeface="SimSun" charset="-122"/>
                <a:cs typeface="SimSun" charset="-122"/>
              </a:rPr>
              <a:t>多路平衡</a:t>
            </a:r>
            <a:r>
              <a:rPr lang="zh-CN" altLang="en-US" sz="3200" dirty="0">
                <a:latin typeface="SimSun" charset="-122"/>
                <a:ea typeface="SimSun" charset="-122"/>
                <a:cs typeface="SimSun" charset="-122"/>
              </a:rPr>
              <a:t>查找树，是一种组织和维护外存</a:t>
            </a:r>
            <a:r>
              <a:rPr lang="zh-CN" altLang="en-US" sz="3200" dirty="0" smtClean="0">
                <a:solidFill>
                  <a:srgbClr val="FF0000"/>
                </a:solidFill>
                <a:latin typeface="SimSun" charset="-122"/>
                <a:ea typeface="SimSun" charset="-122"/>
                <a:cs typeface="SimSun" charset="-122"/>
              </a:rPr>
              <a:t>文件</a:t>
            </a:r>
            <a:r>
              <a:rPr lang="zh-CN" altLang="en-US" sz="3200" dirty="0">
                <a:solidFill>
                  <a:srgbClr val="FF0000"/>
                </a:solidFill>
                <a:latin typeface="SimSun" charset="-122"/>
                <a:ea typeface="SimSun" charset="-122"/>
                <a:cs typeface="SimSun" charset="-122"/>
              </a:rPr>
              <a:t>系统</a:t>
            </a:r>
            <a:r>
              <a:rPr lang="zh-CN" altLang="en-US" sz="3200" dirty="0">
                <a:latin typeface="SimSun" charset="-122"/>
                <a:ea typeface="SimSun" charset="-122"/>
                <a:cs typeface="SimSun" charset="-122"/>
              </a:rPr>
              <a:t>非常有效的数据结构。</a:t>
            </a:r>
            <a:endParaRPr lang="en-US" altLang="zh-CN" kern="0" dirty="0">
              <a:solidFill>
                <a:srgbClr val="FF0000"/>
              </a:solidFill>
              <a:latin typeface="SimSun" charset="-122"/>
              <a:ea typeface="SimSun" charset="-122"/>
              <a:cs typeface="SimSun" charset="-122"/>
            </a:endParaRPr>
          </a:p>
        </p:txBody>
      </p:sp>
      <p:pic>
        <p:nvPicPr>
          <p:cNvPr id="7" name="图片 6"/>
          <p:cNvPicPr>
            <a:picLocks noChangeAspect="1"/>
          </p:cNvPicPr>
          <p:nvPr/>
        </p:nvPicPr>
        <p:blipFill>
          <a:blip r:embed="rId2"/>
          <a:stretch>
            <a:fillRect/>
          </a:stretch>
        </p:blipFill>
        <p:spPr>
          <a:xfrm>
            <a:off x="643385" y="2312432"/>
            <a:ext cx="11264900" cy="3073400"/>
          </a:xfrm>
          <a:prstGeom prst="rect">
            <a:avLst/>
          </a:prstGeom>
        </p:spPr>
      </p:pic>
      <p:sp>
        <p:nvSpPr>
          <p:cNvPr id="5" name="矩形 4"/>
          <p:cNvSpPr/>
          <p:nvPr/>
        </p:nvSpPr>
        <p:spPr>
          <a:xfrm>
            <a:off x="8602195" y="2829514"/>
            <a:ext cx="1402948" cy="369332"/>
          </a:xfrm>
          <a:prstGeom prst="rect">
            <a:avLst/>
          </a:prstGeom>
        </p:spPr>
        <p:txBody>
          <a:bodyPr wrap="none">
            <a:spAutoFit/>
          </a:bodyPr>
          <a:lstStyle/>
          <a:p>
            <a:r>
              <a:rPr lang="zh-CN" altLang="en-US" dirty="0">
                <a:solidFill>
                  <a:srgbClr val="FF0000"/>
                </a:solidFill>
              </a:rPr>
              <a:t>一棵</a:t>
            </a:r>
            <a:r>
              <a:rPr lang="en-US" altLang="zh-CN" dirty="0">
                <a:solidFill>
                  <a:srgbClr val="FF0000"/>
                </a:solidFill>
              </a:rPr>
              <a:t>3</a:t>
            </a:r>
            <a:r>
              <a:rPr lang="zh-CN" altLang="en-US" dirty="0">
                <a:solidFill>
                  <a:srgbClr val="FF0000"/>
                </a:solidFill>
              </a:rPr>
              <a:t>阶</a:t>
            </a:r>
            <a:r>
              <a:rPr lang="en-US" altLang="zh-CN" dirty="0">
                <a:solidFill>
                  <a:srgbClr val="FF0000"/>
                </a:solidFill>
              </a:rPr>
              <a:t>B-</a:t>
            </a:r>
            <a:r>
              <a:rPr lang="zh-CN" altLang="en-US" dirty="0" smtClean="0">
                <a:solidFill>
                  <a:srgbClr val="FF0000"/>
                </a:solidFill>
              </a:rPr>
              <a:t>树</a:t>
            </a:r>
            <a:endParaRPr lang="zh-CN" altLang="en-US" dirty="0">
              <a:solidFill>
                <a:srgbClr val="FF0000"/>
              </a:solidFill>
            </a:endParaRPr>
          </a:p>
        </p:txBody>
      </p:sp>
      <p:sp>
        <p:nvSpPr>
          <p:cNvPr id="6" name="Rectangle 54"/>
          <p:cNvSpPr txBox="1">
            <a:spLocks noChangeArrowheads="1"/>
          </p:cNvSpPr>
          <p:nvPr/>
        </p:nvSpPr>
        <p:spPr bwMode="auto">
          <a:xfrm>
            <a:off x="520476" y="4788138"/>
            <a:ext cx="9220200" cy="150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400" dirty="0" smtClean="0">
                <a:latin typeface="SimSun" charset="-122"/>
                <a:ea typeface="SimSun" charset="-122"/>
                <a:cs typeface="SimSun" charset="-122"/>
              </a:rPr>
              <a:t>一棵</a:t>
            </a:r>
            <a:r>
              <a:rPr lang="en-US" altLang="zh-CN" sz="2400" dirty="0" smtClean="0">
                <a:latin typeface="SimSun" charset="-122"/>
                <a:ea typeface="SimSun" charset="-122"/>
                <a:cs typeface="SimSun" charset="-122"/>
              </a:rPr>
              <a:t>m</a:t>
            </a:r>
            <a:r>
              <a:rPr lang="zh-CN" altLang="en-US" sz="2400" dirty="0" smtClean="0">
                <a:latin typeface="SimSun" charset="-122"/>
                <a:ea typeface="SimSun" charset="-122"/>
                <a:cs typeface="SimSun" charset="-122"/>
              </a:rPr>
              <a:t>阶的</a:t>
            </a:r>
            <a:r>
              <a:rPr lang="en-US" altLang="zh-CN" sz="2400" dirty="0" smtClean="0">
                <a:latin typeface="SimSun" charset="-122"/>
                <a:ea typeface="SimSun" charset="-122"/>
                <a:cs typeface="SimSun" charset="-122"/>
              </a:rPr>
              <a:t>B-</a:t>
            </a:r>
            <a:r>
              <a:rPr lang="zh-CN" altLang="en-US" sz="2400" dirty="0" smtClean="0">
                <a:latin typeface="SimSun" charset="-122"/>
                <a:ea typeface="SimSun" charset="-122"/>
                <a:cs typeface="SimSun" charset="-122"/>
              </a:rPr>
              <a:t>树要么是空树，要么是满足下列特点的</a:t>
            </a:r>
            <a:r>
              <a:rPr lang="en-US" altLang="zh-CN" sz="2400" dirty="0" smtClean="0">
                <a:latin typeface="SimSun" charset="-122"/>
                <a:ea typeface="SimSun" charset="-122"/>
                <a:cs typeface="SimSun" charset="-122"/>
              </a:rPr>
              <a:t>m</a:t>
            </a:r>
            <a:r>
              <a:rPr lang="zh-CN" altLang="en-US" sz="2400" dirty="0" smtClean="0">
                <a:latin typeface="SimSun" charset="-122"/>
                <a:ea typeface="SimSun" charset="-122"/>
                <a:cs typeface="SimSun" charset="-122"/>
              </a:rPr>
              <a:t>叉树：</a:t>
            </a:r>
            <a:endParaRPr lang="en-US" altLang="zh-CN" sz="2400" dirty="0" smtClean="0">
              <a:latin typeface="SimSun" charset="-122"/>
              <a:ea typeface="SimSun" charset="-122"/>
              <a:cs typeface="SimSun" charset="-122"/>
            </a:endParaRPr>
          </a:p>
          <a:p>
            <a:pPr eaLnBrk="1" hangingPunct="1"/>
            <a:r>
              <a:rPr lang="zh-CN" altLang="en-US" sz="2000" dirty="0" smtClean="0">
                <a:solidFill>
                  <a:srgbClr val="FF0000"/>
                </a:solidFill>
                <a:latin typeface="SimSun" charset="-122"/>
                <a:ea typeface="SimSun" charset="-122"/>
                <a:cs typeface="SimSun" charset="-122"/>
              </a:rPr>
              <a:t>（</a:t>
            </a:r>
            <a:r>
              <a:rPr lang="en-US" altLang="zh-CN" sz="2000" dirty="0" smtClean="0">
                <a:solidFill>
                  <a:srgbClr val="FF0000"/>
                </a:solidFill>
                <a:latin typeface="SimSun" charset="-122"/>
                <a:ea typeface="SimSun" charset="-122"/>
                <a:cs typeface="SimSun" charset="-122"/>
              </a:rPr>
              <a:t>1</a:t>
            </a:r>
            <a:r>
              <a:rPr lang="zh-CN" altLang="en-US" sz="2000" dirty="0" smtClean="0">
                <a:solidFill>
                  <a:srgbClr val="FF0000"/>
                </a:solidFill>
                <a:latin typeface="SimSun" charset="-122"/>
                <a:ea typeface="SimSun" charset="-122"/>
                <a:cs typeface="SimSun" charset="-122"/>
              </a:rPr>
              <a:t>）树</a:t>
            </a:r>
            <a:r>
              <a:rPr lang="zh-CN" altLang="en-US" sz="2000" dirty="0">
                <a:solidFill>
                  <a:srgbClr val="FF0000"/>
                </a:solidFill>
                <a:latin typeface="SimSun" charset="-122"/>
                <a:ea typeface="SimSun" charset="-122"/>
                <a:cs typeface="SimSun" charset="-122"/>
              </a:rPr>
              <a:t>中</a:t>
            </a:r>
            <a:r>
              <a:rPr lang="zh-CN" altLang="en-US" sz="2000" dirty="0" smtClean="0">
                <a:solidFill>
                  <a:srgbClr val="FF0000"/>
                </a:solidFill>
                <a:latin typeface="SimSun" charset="-122"/>
                <a:ea typeface="SimSun" charset="-122"/>
                <a:cs typeface="SimSun" charset="-122"/>
              </a:rPr>
              <a:t>每个结点</a:t>
            </a:r>
            <a:r>
              <a:rPr lang="zh-CN" altLang="en-US" sz="2000" dirty="0">
                <a:solidFill>
                  <a:srgbClr val="FF0000"/>
                </a:solidFill>
                <a:latin typeface="SimSun" charset="-122"/>
                <a:ea typeface="SimSun" charset="-122"/>
                <a:cs typeface="SimSun" charset="-122"/>
              </a:rPr>
              <a:t>至多有</a:t>
            </a:r>
            <a:r>
              <a:rPr lang="en-US" altLang="zh-CN" sz="2000" i="1" dirty="0" smtClean="0">
                <a:solidFill>
                  <a:srgbClr val="FF0000"/>
                </a:solidFill>
                <a:latin typeface="SimSun" charset="-122"/>
                <a:ea typeface="SimSun" charset="-122"/>
                <a:cs typeface="SimSun" charset="-122"/>
              </a:rPr>
              <a:t>m</a:t>
            </a:r>
            <a:r>
              <a:rPr lang="zh-CN" altLang="en-US" sz="2000" dirty="0" smtClean="0">
                <a:solidFill>
                  <a:srgbClr val="FF0000"/>
                </a:solidFill>
                <a:latin typeface="SimSun" charset="-122"/>
                <a:ea typeface="SimSun" charset="-122"/>
                <a:cs typeface="SimSun" charset="-122"/>
              </a:rPr>
              <a:t>棵子树</a:t>
            </a:r>
            <a:r>
              <a:rPr lang="en-US" altLang="zh-CN" sz="2000" dirty="0">
                <a:solidFill>
                  <a:srgbClr val="FF0000"/>
                </a:solidFill>
                <a:latin typeface="SimSun" charset="-122"/>
                <a:ea typeface="SimSun" charset="-122"/>
                <a:cs typeface="SimSun" charset="-122"/>
              </a:rPr>
              <a:t>(</a:t>
            </a:r>
            <a:r>
              <a:rPr lang="zh-CN" altLang="en-US" sz="2000" dirty="0">
                <a:solidFill>
                  <a:srgbClr val="FF0000"/>
                </a:solidFill>
                <a:latin typeface="SimSun" charset="-122"/>
                <a:ea typeface="SimSun" charset="-122"/>
                <a:cs typeface="SimSun" charset="-122"/>
              </a:rPr>
              <a:t>即至多有</a:t>
            </a:r>
            <a:r>
              <a:rPr lang="en-US" altLang="zh-CN" sz="2000" i="1" dirty="0">
                <a:solidFill>
                  <a:srgbClr val="FF0000"/>
                </a:solidFill>
                <a:latin typeface="SimSun" charset="-122"/>
                <a:ea typeface="SimSun" charset="-122"/>
                <a:cs typeface="SimSun" charset="-122"/>
              </a:rPr>
              <a:t>m</a:t>
            </a:r>
            <a:r>
              <a:rPr lang="en-US" altLang="zh-CN" sz="2000" dirty="0">
                <a:solidFill>
                  <a:srgbClr val="FF0000"/>
                </a:solidFill>
                <a:latin typeface="SimSun" charset="-122"/>
                <a:ea typeface="SimSun" charset="-122"/>
                <a:cs typeface="SimSun" charset="-122"/>
              </a:rPr>
              <a:t>-1</a:t>
            </a:r>
            <a:r>
              <a:rPr lang="zh-CN" altLang="en-US" sz="2000" dirty="0">
                <a:solidFill>
                  <a:srgbClr val="FF0000"/>
                </a:solidFill>
                <a:latin typeface="SimSun" charset="-122"/>
                <a:ea typeface="SimSun" charset="-122"/>
                <a:cs typeface="SimSun" charset="-122"/>
              </a:rPr>
              <a:t>个关键字</a:t>
            </a:r>
            <a:r>
              <a:rPr lang="en-US" altLang="zh-CN" sz="2000" dirty="0">
                <a:solidFill>
                  <a:srgbClr val="FF0000"/>
                </a:solidFill>
                <a:latin typeface="SimSun" charset="-122"/>
                <a:ea typeface="SimSun" charset="-122"/>
                <a:cs typeface="SimSun" charset="-122"/>
              </a:rPr>
              <a:t>)</a:t>
            </a:r>
            <a:endParaRPr lang="en-US" altLang="zh-CN" sz="2000" dirty="0" smtClean="0">
              <a:solidFill>
                <a:srgbClr val="FF0000"/>
              </a:solidFill>
              <a:latin typeface="SimSun" charset="-122"/>
              <a:ea typeface="SimSun" charset="-122"/>
              <a:cs typeface="SimSun" charset="-122"/>
            </a:endParaRPr>
          </a:p>
          <a:p>
            <a:pPr eaLnBrk="1" hangingPunct="1"/>
            <a:r>
              <a:rPr lang="zh-CN" altLang="en-US" sz="2000" dirty="0" smtClean="0">
                <a:solidFill>
                  <a:srgbClr val="FF0000"/>
                </a:solidFill>
                <a:latin typeface="SimSun" charset="-122"/>
                <a:ea typeface="SimSun" charset="-122"/>
                <a:cs typeface="SimSun" charset="-122"/>
              </a:rPr>
              <a:t>（</a:t>
            </a:r>
            <a:r>
              <a:rPr lang="en-US" altLang="zh-CN" sz="2000" dirty="0" smtClean="0">
                <a:solidFill>
                  <a:srgbClr val="FF0000"/>
                </a:solidFill>
                <a:latin typeface="SimSun" charset="-122"/>
                <a:ea typeface="SimSun" charset="-122"/>
                <a:cs typeface="SimSun" charset="-122"/>
              </a:rPr>
              <a:t>2</a:t>
            </a:r>
            <a:r>
              <a:rPr lang="zh-CN" altLang="en-US" sz="2000" dirty="0" smtClean="0">
                <a:solidFill>
                  <a:srgbClr val="FF0000"/>
                </a:solidFill>
                <a:latin typeface="SimSun" charset="-122"/>
                <a:ea typeface="SimSun" charset="-122"/>
                <a:cs typeface="SimSun" charset="-122"/>
              </a:rPr>
              <a:t>）若根结点不是叶子结点，则至少有两棵子树</a:t>
            </a:r>
            <a:endParaRPr lang="en-US" altLang="zh-CN" sz="2800" kern="0" dirty="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269308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31" name="Rectangle 54"/>
          <p:cNvSpPr txBox="1">
            <a:spLocks noChangeArrowheads="1"/>
          </p:cNvSpPr>
          <p:nvPr/>
        </p:nvSpPr>
        <p:spPr bwMode="auto">
          <a:xfrm>
            <a:off x="1053876" y="766006"/>
            <a:ext cx="9220200" cy="11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sz="2800" dirty="0">
                <a:latin typeface="SimSun" charset="-122"/>
                <a:ea typeface="SimSun" charset="-122"/>
                <a:cs typeface="SimSun" charset="-122"/>
              </a:rPr>
              <a:t>B-</a:t>
            </a:r>
            <a:r>
              <a:rPr lang="zh-CN" altLang="en-US" sz="2800" dirty="0">
                <a:latin typeface="SimSun" charset="-122"/>
                <a:ea typeface="SimSun" charset="-122"/>
                <a:cs typeface="SimSun" charset="-122"/>
              </a:rPr>
              <a:t>树又称为</a:t>
            </a:r>
            <a:r>
              <a:rPr lang="zh-CN" altLang="en-US" sz="2800" dirty="0">
                <a:solidFill>
                  <a:srgbClr val="FF0000"/>
                </a:solidFill>
                <a:latin typeface="SimSun" charset="-122"/>
                <a:ea typeface="SimSun" charset="-122"/>
                <a:cs typeface="SimSun" charset="-122"/>
              </a:rPr>
              <a:t>多路平衡</a:t>
            </a:r>
            <a:r>
              <a:rPr lang="zh-CN" altLang="en-US" sz="2800" dirty="0">
                <a:latin typeface="SimSun" charset="-122"/>
                <a:ea typeface="SimSun" charset="-122"/>
                <a:cs typeface="SimSun" charset="-122"/>
              </a:rPr>
              <a:t>查找树，是一种组织和维护外存</a:t>
            </a:r>
            <a:r>
              <a:rPr lang="zh-CN" altLang="en-US" sz="2800" dirty="0" smtClean="0">
                <a:solidFill>
                  <a:srgbClr val="FF0000"/>
                </a:solidFill>
                <a:latin typeface="SimSun" charset="-122"/>
                <a:ea typeface="SimSun" charset="-122"/>
                <a:cs typeface="SimSun" charset="-122"/>
              </a:rPr>
              <a:t>文件</a:t>
            </a:r>
            <a:r>
              <a:rPr lang="zh-CN" altLang="en-US" sz="2800" dirty="0">
                <a:solidFill>
                  <a:srgbClr val="FF0000"/>
                </a:solidFill>
                <a:latin typeface="SimSun" charset="-122"/>
                <a:ea typeface="SimSun" charset="-122"/>
                <a:cs typeface="SimSun" charset="-122"/>
              </a:rPr>
              <a:t>系统</a:t>
            </a:r>
            <a:r>
              <a:rPr lang="zh-CN" altLang="en-US" sz="2800" dirty="0">
                <a:latin typeface="SimSun" charset="-122"/>
                <a:ea typeface="SimSun" charset="-122"/>
                <a:cs typeface="SimSun" charset="-122"/>
              </a:rPr>
              <a:t>非常有效的数据结构。</a:t>
            </a:r>
            <a:endParaRPr lang="en-US" altLang="zh-CN" sz="3200" kern="0" dirty="0">
              <a:solidFill>
                <a:srgbClr val="FF0000"/>
              </a:solidFill>
              <a:latin typeface="SimSun" charset="-122"/>
              <a:ea typeface="SimSun" charset="-122"/>
              <a:cs typeface="SimSun" charset="-122"/>
            </a:endParaRPr>
          </a:p>
        </p:txBody>
      </p:sp>
      <p:pic>
        <p:nvPicPr>
          <p:cNvPr id="7" name="图片 6"/>
          <p:cNvPicPr>
            <a:picLocks noChangeAspect="1"/>
          </p:cNvPicPr>
          <p:nvPr/>
        </p:nvPicPr>
        <p:blipFill>
          <a:blip r:embed="rId2"/>
          <a:stretch>
            <a:fillRect/>
          </a:stretch>
        </p:blipFill>
        <p:spPr>
          <a:xfrm>
            <a:off x="427485" y="1884516"/>
            <a:ext cx="11264900" cy="3073400"/>
          </a:xfrm>
          <a:prstGeom prst="rect">
            <a:avLst/>
          </a:prstGeom>
        </p:spPr>
      </p:pic>
      <p:sp>
        <p:nvSpPr>
          <p:cNvPr id="5" name="矩形 4"/>
          <p:cNvSpPr/>
          <p:nvPr/>
        </p:nvSpPr>
        <p:spPr>
          <a:xfrm>
            <a:off x="8602195" y="2829514"/>
            <a:ext cx="1402948" cy="369332"/>
          </a:xfrm>
          <a:prstGeom prst="rect">
            <a:avLst/>
          </a:prstGeom>
        </p:spPr>
        <p:txBody>
          <a:bodyPr wrap="none">
            <a:spAutoFit/>
          </a:bodyPr>
          <a:lstStyle/>
          <a:p>
            <a:r>
              <a:rPr lang="zh-CN" altLang="en-US" dirty="0">
                <a:solidFill>
                  <a:srgbClr val="FF0000"/>
                </a:solidFill>
              </a:rPr>
              <a:t>一棵</a:t>
            </a:r>
            <a:r>
              <a:rPr lang="en-US" altLang="zh-CN" dirty="0">
                <a:solidFill>
                  <a:srgbClr val="FF0000"/>
                </a:solidFill>
              </a:rPr>
              <a:t>3</a:t>
            </a:r>
            <a:r>
              <a:rPr lang="zh-CN" altLang="en-US" dirty="0">
                <a:solidFill>
                  <a:srgbClr val="FF0000"/>
                </a:solidFill>
              </a:rPr>
              <a:t>阶</a:t>
            </a:r>
            <a:r>
              <a:rPr lang="en-US" altLang="zh-CN" dirty="0">
                <a:solidFill>
                  <a:srgbClr val="FF0000"/>
                </a:solidFill>
              </a:rPr>
              <a:t>B-</a:t>
            </a:r>
            <a:r>
              <a:rPr lang="zh-CN" altLang="en-US" dirty="0" smtClean="0">
                <a:solidFill>
                  <a:srgbClr val="FF0000"/>
                </a:solidFill>
              </a:rPr>
              <a:t>树</a:t>
            </a:r>
            <a:endParaRPr lang="zh-CN" altLang="en-US" dirty="0">
              <a:solidFill>
                <a:srgbClr val="FF0000"/>
              </a:solidFill>
            </a:endParaRPr>
          </a:p>
        </p:txBody>
      </p:sp>
      <p:sp>
        <p:nvSpPr>
          <p:cNvPr id="6" name="Rectangle 54"/>
          <p:cNvSpPr txBox="1">
            <a:spLocks noChangeArrowheads="1"/>
          </p:cNvSpPr>
          <p:nvPr/>
        </p:nvSpPr>
        <p:spPr bwMode="auto">
          <a:xfrm>
            <a:off x="539638" y="4472207"/>
            <a:ext cx="10579324" cy="23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400" dirty="0" smtClean="0">
                <a:latin typeface="SimSun" charset="-122"/>
                <a:ea typeface="SimSun" charset="-122"/>
                <a:cs typeface="SimSun" charset="-122"/>
              </a:rPr>
              <a:t>一棵</a:t>
            </a:r>
            <a:r>
              <a:rPr lang="en-US" altLang="zh-CN" sz="2400" dirty="0" smtClean="0">
                <a:latin typeface="SimSun" charset="-122"/>
                <a:ea typeface="SimSun" charset="-122"/>
                <a:cs typeface="SimSun" charset="-122"/>
              </a:rPr>
              <a:t>m</a:t>
            </a:r>
            <a:r>
              <a:rPr lang="zh-CN" altLang="en-US" sz="2400" dirty="0" smtClean="0">
                <a:latin typeface="SimSun" charset="-122"/>
                <a:ea typeface="SimSun" charset="-122"/>
                <a:cs typeface="SimSun" charset="-122"/>
              </a:rPr>
              <a:t>阶的</a:t>
            </a:r>
            <a:r>
              <a:rPr lang="en-US" altLang="zh-CN" sz="2400" dirty="0" smtClean="0">
                <a:latin typeface="SimSun" charset="-122"/>
                <a:ea typeface="SimSun" charset="-122"/>
                <a:cs typeface="SimSun" charset="-122"/>
              </a:rPr>
              <a:t>B-</a:t>
            </a:r>
            <a:r>
              <a:rPr lang="zh-CN" altLang="en-US" sz="2400" dirty="0" smtClean="0">
                <a:latin typeface="SimSun" charset="-122"/>
                <a:ea typeface="SimSun" charset="-122"/>
                <a:cs typeface="SimSun" charset="-122"/>
              </a:rPr>
              <a:t>树要么是空树，要么是满足下列特点的</a:t>
            </a:r>
            <a:r>
              <a:rPr lang="en-US" altLang="zh-CN" sz="2400" dirty="0" smtClean="0">
                <a:latin typeface="SimSun" charset="-122"/>
                <a:ea typeface="SimSun" charset="-122"/>
                <a:cs typeface="SimSun" charset="-122"/>
              </a:rPr>
              <a:t>m</a:t>
            </a:r>
            <a:r>
              <a:rPr lang="zh-CN" altLang="en-US" sz="2400" dirty="0" smtClean="0">
                <a:latin typeface="SimSun" charset="-122"/>
                <a:ea typeface="SimSun" charset="-122"/>
                <a:cs typeface="SimSun" charset="-122"/>
              </a:rPr>
              <a:t>叉树：</a:t>
            </a:r>
            <a:endParaRPr lang="en-US" altLang="zh-CN" sz="2400" dirty="0" smtClean="0">
              <a:latin typeface="SimSun" charset="-122"/>
              <a:ea typeface="SimSun" charset="-122"/>
              <a:cs typeface="SimSun" charset="-122"/>
            </a:endParaRPr>
          </a:p>
          <a:p>
            <a:r>
              <a:rPr lang="zh-CN" altLang="en-US" sz="2000" dirty="0" smtClean="0">
                <a:solidFill>
                  <a:srgbClr val="FF0000"/>
                </a:solidFill>
                <a:latin typeface="SimSun" charset="-122"/>
                <a:ea typeface="SimSun" charset="-122"/>
                <a:cs typeface="SimSun" charset="-122"/>
              </a:rPr>
              <a:t>（</a:t>
            </a:r>
            <a:r>
              <a:rPr lang="en-US" altLang="zh-CN" sz="2000" dirty="0" smtClean="0">
                <a:solidFill>
                  <a:srgbClr val="FF0000"/>
                </a:solidFill>
                <a:latin typeface="SimSun" charset="-122"/>
                <a:ea typeface="SimSun" charset="-122"/>
                <a:cs typeface="SimSun" charset="-122"/>
              </a:rPr>
              <a:t>3</a:t>
            </a:r>
            <a:r>
              <a:rPr lang="zh-CN" altLang="en-US" sz="2000" dirty="0" smtClean="0">
                <a:solidFill>
                  <a:srgbClr val="FF0000"/>
                </a:solidFill>
                <a:latin typeface="SimSun" charset="-122"/>
                <a:ea typeface="SimSun" charset="-122"/>
                <a:cs typeface="SimSun" charset="-122"/>
              </a:rPr>
              <a:t>）除根</a:t>
            </a:r>
            <a:r>
              <a:rPr lang="zh-CN" altLang="en-US" sz="2000" dirty="0">
                <a:solidFill>
                  <a:srgbClr val="FF0000"/>
                </a:solidFill>
                <a:latin typeface="SimSun" charset="-122"/>
                <a:ea typeface="SimSun" charset="-122"/>
                <a:cs typeface="SimSun" charset="-122"/>
              </a:rPr>
              <a:t>节点外，其他非叶子节子点至少</a:t>
            </a:r>
            <a:r>
              <a:rPr lang="zh-CN" altLang="en-US" sz="2000" dirty="0" smtClean="0">
                <a:solidFill>
                  <a:srgbClr val="FF0000"/>
                </a:solidFill>
                <a:latin typeface="SimSun" charset="-122"/>
                <a:ea typeface="SimSun" charset="-122"/>
                <a:cs typeface="SimSun" charset="-122"/>
              </a:rPr>
              <a:t>有</a:t>
            </a:r>
            <a:r>
              <a:rPr lang="zh-CN" altLang="en-US" sz="2000" dirty="0">
                <a:solidFill>
                  <a:srgbClr val="FF0000"/>
                </a:solidFill>
                <a:latin typeface="SimSun" charset="-122"/>
                <a:ea typeface="SimSun" charset="-122"/>
                <a:cs typeface="SimSun" charset="-122"/>
              </a:rPr>
              <a:t> </a:t>
            </a:r>
            <a:r>
              <a:rPr lang="en-US" altLang="zh-CN" sz="2000" dirty="0" smtClean="0">
                <a:solidFill>
                  <a:srgbClr val="FF0000"/>
                </a:solidFill>
                <a:latin typeface="SimSun" charset="-122"/>
                <a:ea typeface="SimSun" charset="-122"/>
                <a:cs typeface="SimSun" charset="-122"/>
              </a:rPr>
              <a:t>m/2</a:t>
            </a:r>
            <a:r>
              <a:rPr lang="zh-CN" altLang="en-US" sz="2000" dirty="0" smtClean="0">
                <a:solidFill>
                  <a:srgbClr val="FF0000"/>
                </a:solidFill>
                <a:latin typeface="SimSun" charset="-122"/>
                <a:ea typeface="SimSun" charset="-122"/>
                <a:cs typeface="SimSun" charset="-122"/>
              </a:rPr>
              <a:t> 棵子树</a:t>
            </a:r>
            <a:r>
              <a:rPr lang="en-US" altLang="zh-CN" sz="2000" dirty="0" smtClean="0">
                <a:solidFill>
                  <a:srgbClr val="FF0000"/>
                </a:solidFill>
                <a:latin typeface="SimSun" charset="-122"/>
                <a:ea typeface="SimSun" charset="-122"/>
                <a:cs typeface="SimSun" charset="-122"/>
              </a:rPr>
              <a:t>(</a:t>
            </a:r>
            <a:r>
              <a:rPr lang="zh-CN" altLang="en-US" sz="2000" dirty="0">
                <a:solidFill>
                  <a:srgbClr val="FF0000"/>
                </a:solidFill>
                <a:latin typeface="SimSun" charset="-122"/>
                <a:ea typeface="SimSun" charset="-122"/>
                <a:cs typeface="SimSun" charset="-122"/>
              </a:rPr>
              <a:t>即至少有 </a:t>
            </a:r>
            <a:r>
              <a:rPr lang="en-US" altLang="zh-CN" sz="2000" dirty="0" smtClean="0">
                <a:solidFill>
                  <a:srgbClr val="FF0000"/>
                </a:solidFill>
                <a:latin typeface="SimSun" charset="-122"/>
                <a:ea typeface="SimSun" charset="-122"/>
                <a:cs typeface="SimSun" charset="-122"/>
              </a:rPr>
              <a:t>(</a:t>
            </a:r>
            <a:r>
              <a:rPr lang="en-US" altLang="zh-CN" sz="2000" dirty="0">
                <a:solidFill>
                  <a:srgbClr val="FF0000"/>
                </a:solidFill>
                <a:latin typeface="SimSun" charset="-122"/>
                <a:ea typeface="SimSun" charset="-122"/>
                <a:cs typeface="SimSun" charset="-122"/>
              </a:rPr>
              <a:t>m-1)/</a:t>
            </a:r>
            <a:r>
              <a:rPr lang="en-US" altLang="zh-CN" sz="2000" dirty="0" smtClean="0">
                <a:solidFill>
                  <a:srgbClr val="FF0000"/>
                </a:solidFill>
                <a:latin typeface="SimSun" charset="-122"/>
                <a:ea typeface="SimSun" charset="-122"/>
                <a:cs typeface="SimSun" charset="-122"/>
              </a:rPr>
              <a:t>2</a:t>
            </a:r>
            <a:r>
              <a:rPr lang="zh-CN" altLang="en-US" sz="2000" dirty="0" smtClean="0">
                <a:solidFill>
                  <a:srgbClr val="FF0000"/>
                </a:solidFill>
                <a:latin typeface="SimSun" charset="-122"/>
                <a:ea typeface="SimSun" charset="-122"/>
                <a:cs typeface="SimSun" charset="-122"/>
              </a:rPr>
              <a:t> </a:t>
            </a:r>
            <a:r>
              <a:rPr lang="en-US" altLang="zh-CN" sz="2000" dirty="0" smtClean="0">
                <a:solidFill>
                  <a:srgbClr val="FF0000"/>
                </a:solidFill>
                <a:latin typeface="SimSun" charset="-122"/>
                <a:ea typeface="SimSun" charset="-122"/>
                <a:cs typeface="SimSun" charset="-122"/>
              </a:rPr>
              <a:t>-1</a:t>
            </a:r>
            <a:r>
              <a:rPr lang="zh-CN" altLang="en-US" sz="2000" dirty="0" smtClean="0">
                <a:solidFill>
                  <a:srgbClr val="FF0000"/>
                </a:solidFill>
                <a:latin typeface="SimSun" charset="-122"/>
                <a:ea typeface="SimSun" charset="-122"/>
                <a:cs typeface="SimSun" charset="-122"/>
              </a:rPr>
              <a:t>个</a:t>
            </a:r>
            <a:r>
              <a:rPr lang="zh-CN" altLang="en-US" sz="2000" dirty="0">
                <a:solidFill>
                  <a:srgbClr val="FF0000"/>
                </a:solidFill>
                <a:latin typeface="SimSun" charset="-122"/>
                <a:ea typeface="SimSun" charset="-122"/>
                <a:cs typeface="SimSun" charset="-122"/>
              </a:rPr>
              <a:t>关键字</a:t>
            </a:r>
            <a:r>
              <a:rPr lang="en-US" altLang="zh-CN" sz="2000" dirty="0">
                <a:solidFill>
                  <a:srgbClr val="FF0000"/>
                </a:solidFill>
                <a:latin typeface="SimSun" charset="-122"/>
                <a:ea typeface="SimSun" charset="-122"/>
                <a:cs typeface="SimSun" charset="-122"/>
              </a:rPr>
              <a:t>) </a:t>
            </a:r>
            <a:endParaRPr lang="zh-CN" altLang="en-US" sz="2000" dirty="0">
              <a:solidFill>
                <a:srgbClr val="FF0000"/>
              </a:solidFill>
              <a:latin typeface="SimSun" charset="-122"/>
              <a:ea typeface="SimSun" charset="-122"/>
              <a:cs typeface="SimSun" charset="-122"/>
            </a:endParaRPr>
          </a:p>
          <a:p>
            <a:pPr eaLnBrk="1" hangingPunct="1"/>
            <a:r>
              <a:rPr lang="zh-CN" altLang="en-US" sz="2000" dirty="0" smtClean="0">
                <a:solidFill>
                  <a:srgbClr val="FF0000"/>
                </a:solidFill>
                <a:latin typeface="SimSun" charset="-122"/>
                <a:ea typeface="SimSun" charset="-122"/>
                <a:cs typeface="SimSun" charset="-122"/>
              </a:rPr>
              <a:t>（</a:t>
            </a:r>
            <a:r>
              <a:rPr lang="en-US" altLang="zh-CN" sz="2000" dirty="0" smtClean="0">
                <a:solidFill>
                  <a:srgbClr val="FF0000"/>
                </a:solidFill>
                <a:latin typeface="SimSun" charset="-122"/>
                <a:ea typeface="SimSun" charset="-122"/>
                <a:cs typeface="SimSun" charset="-122"/>
              </a:rPr>
              <a:t>4</a:t>
            </a:r>
            <a:r>
              <a:rPr lang="zh-CN" altLang="en-US" sz="2000" dirty="0" smtClean="0">
                <a:solidFill>
                  <a:srgbClr val="FF0000"/>
                </a:solidFill>
                <a:latin typeface="SimSun" charset="-122"/>
                <a:ea typeface="SimSun" charset="-122"/>
                <a:cs typeface="SimSun" charset="-122"/>
              </a:rPr>
              <a:t>）所有非叶子结点包含以下信息：</a:t>
            </a:r>
            <a:endParaRPr lang="en-US" altLang="zh-CN" sz="2000" dirty="0" smtClean="0">
              <a:solidFill>
                <a:srgbClr val="FF0000"/>
              </a:solidFill>
              <a:latin typeface="SimSun" charset="-122"/>
              <a:ea typeface="SimSun" charset="-122"/>
              <a:cs typeface="SimSun" charset="-122"/>
            </a:endParaRPr>
          </a:p>
          <a:p>
            <a:pPr eaLnBrk="1" hangingPunct="1"/>
            <a:r>
              <a:rPr lang="en-US" altLang="zh-CN" sz="2000" dirty="0" smtClean="0">
                <a:solidFill>
                  <a:srgbClr val="7030A0"/>
                </a:solidFill>
                <a:latin typeface="SimSun" charset="-122"/>
                <a:ea typeface="SimSun" charset="-122"/>
                <a:cs typeface="SimSun" charset="-122"/>
              </a:rPr>
              <a:t>     </a:t>
            </a:r>
            <a:r>
              <a:rPr lang="zh-CN" altLang="en-US" sz="2000" dirty="0" smtClean="0">
                <a:solidFill>
                  <a:srgbClr val="7030A0"/>
                </a:solidFill>
                <a:latin typeface="SimSun" charset="-122"/>
                <a:ea typeface="SimSun" charset="-122"/>
                <a:cs typeface="SimSun" charset="-122"/>
              </a:rPr>
              <a:t>（</a:t>
            </a:r>
            <a:r>
              <a:rPr lang="en-US" altLang="zh-CN" sz="2000" dirty="0" smtClean="0">
                <a:solidFill>
                  <a:srgbClr val="7030A0"/>
                </a:solidFill>
                <a:latin typeface="SimSun" charset="-122"/>
                <a:ea typeface="SimSun" charset="-122"/>
                <a:cs typeface="SimSun" charset="-122"/>
              </a:rPr>
              <a:t>n,A</a:t>
            </a:r>
            <a:r>
              <a:rPr lang="en-US" altLang="zh-CN" sz="2000" baseline="-25000" dirty="0" smtClean="0">
                <a:solidFill>
                  <a:srgbClr val="7030A0"/>
                </a:solidFill>
                <a:latin typeface="SimSun" charset="-122"/>
                <a:ea typeface="SimSun" charset="-122"/>
                <a:cs typeface="SimSun" charset="-122"/>
              </a:rPr>
              <a:t>0</a:t>
            </a:r>
            <a:r>
              <a:rPr lang="en-US" altLang="zh-CN" sz="2000" dirty="0" smtClean="0">
                <a:solidFill>
                  <a:srgbClr val="7030A0"/>
                </a:solidFill>
                <a:latin typeface="SimSun" charset="-122"/>
                <a:ea typeface="SimSun" charset="-122"/>
                <a:cs typeface="SimSun" charset="-122"/>
              </a:rPr>
              <a:t>,K</a:t>
            </a:r>
            <a:r>
              <a:rPr lang="en-US" altLang="zh-CN" sz="2000" baseline="-25000" dirty="0">
                <a:solidFill>
                  <a:srgbClr val="7030A0"/>
                </a:solidFill>
                <a:latin typeface="SimSun" charset="-122"/>
                <a:ea typeface="SimSun" charset="-122"/>
                <a:cs typeface="SimSun" charset="-122"/>
              </a:rPr>
              <a:t>1</a:t>
            </a:r>
            <a:r>
              <a:rPr lang="en-US" altLang="zh-CN" sz="2000" dirty="0" smtClean="0">
                <a:solidFill>
                  <a:srgbClr val="7030A0"/>
                </a:solidFill>
                <a:latin typeface="SimSun" charset="-122"/>
                <a:ea typeface="SimSun" charset="-122"/>
                <a:cs typeface="SimSun" charset="-122"/>
              </a:rPr>
              <a:t>,A</a:t>
            </a:r>
            <a:r>
              <a:rPr lang="en-US" altLang="zh-CN" sz="2000" baseline="-25000" dirty="0" smtClean="0">
                <a:solidFill>
                  <a:srgbClr val="7030A0"/>
                </a:solidFill>
                <a:latin typeface="SimSun" charset="-122"/>
                <a:ea typeface="SimSun" charset="-122"/>
                <a:cs typeface="SimSun" charset="-122"/>
              </a:rPr>
              <a:t>1</a:t>
            </a:r>
            <a:r>
              <a:rPr lang="en-US" altLang="zh-CN" sz="2000" dirty="0" smtClean="0">
                <a:solidFill>
                  <a:srgbClr val="7030A0"/>
                </a:solidFill>
                <a:latin typeface="SimSun" charset="-122"/>
                <a:ea typeface="SimSun" charset="-122"/>
                <a:cs typeface="SimSun" charset="-122"/>
              </a:rPr>
              <a:t>,K</a:t>
            </a:r>
            <a:r>
              <a:rPr lang="en-US" altLang="zh-CN" sz="2000" baseline="-25000" dirty="0" smtClean="0">
                <a:solidFill>
                  <a:srgbClr val="7030A0"/>
                </a:solidFill>
                <a:latin typeface="SimSun" charset="-122"/>
                <a:ea typeface="SimSun" charset="-122"/>
                <a:cs typeface="SimSun" charset="-122"/>
              </a:rPr>
              <a:t>2</a:t>
            </a:r>
            <a:r>
              <a:rPr lang="en-US" altLang="zh-CN" sz="2000" dirty="0" smtClean="0">
                <a:solidFill>
                  <a:srgbClr val="7030A0"/>
                </a:solidFill>
                <a:latin typeface="SimSun" charset="-122"/>
                <a:ea typeface="SimSun" charset="-122"/>
                <a:cs typeface="SimSun" charset="-122"/>
              </a:rPr>
              <a:t>,A</a:t>
            </a:r>
            <a:r>
              <a:rPr lang="en-US" altLang="zh-CN" sz="2000" baseline="-25000" dirty="0" smtClean="0">
                <a:solidFill>
                  <a:srgbClr val="7030A0"/>
                </a:solidFill>
                <a:latin typeface="SimSun" charset="-122"/>
                <a:ea typeface="SimSun" charset="-122"/>
                <a:cs typeface="SimSun" charset="-122"/>
              </a:rPr>
              <a:t>2</a:t>
            </a:r>
            <a:r>
              <a:rPr lang="en-US" altLang="zh-CN" sz="2000" dirty="0" smtClean="0">
                <a:solidFill>
                  <a:srgbClr val="7030A0"/>
                </a:solidFill>
                <a:latin typeface="SimSun" charset="-122"/>
                <a:ea typeface="SimSun" charset="-122"/>
                <a:cs typeface="SimSun" charset="-122"/>
              </a:rPr>
              <a:t>……</a:t>
            </a:r>
            <a:r>
              <a:rPr lang="en-US" altLang="zh-CN" sz="2000" dirty="0" err="1" smtClean="0">
                <a:solidFill>
                  <a:srgbClr val="7030A0"/>
                </a:solidFill>
                <a:latin typeface="SimSun" charset="-122"/>
                <a:ea typeface="SimSun" charset="-122"/>
                <a:cs typeface="SimSun" charset="-122"/>
              </a:rPr>
              <a:t>K</a:t>
            </a:r>
            <a:r>
              <a:rPr lang="en-US" altLang="zh-CN" sz="2000" baseline="-25000" dirty="0" err="1" smtClean="0">
                <a:solidFill>
                  <a:srgbClr val="7030A0"/>
                </a:solidFill>
                <a:latin typeface="SimSun" charset="-122"/>
                <a:ea typeface="SimSun" charset="-122"/>
                <a:cs typeface="SimSun" charset="-122"/>
              </a:rPr>
              <a:t>n</a:t>
            </a:r>
            <a:r>
              <a:rPr lang="en-US" altLang="zh-CN" sz="2000" dirty="0" err="1" smtClean="0">
                <a:solidFill>
                  <a:srgbClr val="7030A0"/>
                </a:solidFill>
                <a:latin typeface="SimSun" charset="-122"/>
                <a:ea typeface="SimSun" charset="-122"/>
                <a:cs typeface="SimSun" charset="-122"/>
              </a:rPr>
              <a:t>,A</a:t>
            </a:r>
            <a:r>
              <a:rPr lang="en-US" altLang="zh-CN" sz="2000" baseline="-25000" dirty="0" err="1" smtClean="0">
                <a:solidFill>
                  <a:srgbClr val="7030A0"/>
                </a:solidFill>
                <a:latin typeface="SimSun" charset="-122"/>
                <a:ea typeface="SimSun" charset="-122"/>
                <a:cs typeface="SimSun" charset="-122"/>
              </a:rPr>
              <a:t>n</a:t>
            </a:r>
            <a:r>
              <a:rPr lang="zh-CN" altLang="en-US" sz="2000" dirty="0" smtClean="0">
                <a:solidFill>
                  <a:srgbClr val="7030A0"/>
                </a:solidFill>
                <a:latin typeface="SimSun" charset="-122"/>
                <a:ea typeface="SimSun" charset="-122"/>
                <a:cs typeface="SimSun" charset="-122"/>
              </a:rPr>
              <a:t>）</a:t>
            </a:r>
            <a:r>
              <a:rPr lang="en-US" altLang="zh-CN" sz="2000" dirty="0" smtClean="0">
                <a:solidFill>
                  <a:srgbClr val="7030A0"/>
                </a:solidFill>
                <a:latin typeface="SimSun" charset="-122"/>
                <a:ea typeface="SimSun" charset="-122"/>
                <a:cs typeface="SimSun" charset="-122"/>
              </a:rPr>
              <a:t>(</a:t>
            </a:r>
            <a:r>
              <a:rPr lang="en-US" altLang="zh-CN" sz="2000" dirty="0">
                <a:solidFill>
                  <a:srgbClr val="7030A0"/>
                </a:solidFill>
                <a:latin typeface="SimSun" charset="-122"/>
                <a:ea typeface="SimSun" charset="-122"/>
                <a:cs typeface="SimSun" charset="-122"/>
              </a:rPr>
              <a:t>(m-1)/2</a:t>
            </a:r>
            <a:r>
              <a:rPr lang="zh-CN" altLang="en-US" sz="2000" dirty="0">
                <a:solidFill>
                  <a:srgbClr val="7030A0"/>
                </a:solidFill>
                <a:latin typeface="SimSun" charset="-122"/>
                <a:ea typeface="SimSun" charset="-122"/>
                <a:cs typeface="SimSun" charset="-122"/>
              </a:rPr>
              <a:t> </a:t>
            </a:r>
            <a:r>
              <a:rPr lang="en-US" altLang="zh-CN" sz="2000" dirty="0">
                <a:solidFill>
                  <a:srgbClr val="7030A0"/>
                </a:solidFill>
                <a:latin typeface="SimSun" charset="-122"/>
                <a:ea typeface="SimSun" charset="-122"/>
                <a:cs typeface="SimSun" charset="-122"/>
              </a:rPr>
              <a:t>-1 </a:t>
            </a:r>
            <a:r>
              <a:rPr lang="en-US" altLang="zh-CN" sz="2000" dirty="0" smtClean="0">
                <a:solidFill>
                  <a:srgbClr val="7030A0"/>
                </a:solidFill>
                <a:latin typeface="SimSun" charset="-122"/>
                <a:ea typeface="SimSun" charset="-122"/>
                <a:cs typeface="SimSun" charset="-122"/>
              </a:rPr>
              <a:t>&lt;=n&lt;= m-1)</a:t>
            </a:r>
            <a:endParaRPr lang="en-US" altLang="zh-CN" sz="2000" dirty="0">
              <a:solidFill>
                <a:srgbClr val="7030A0"/>
              </a:solidFill>
              <a:latin typeface="SimSun" charset="-122"/>
              <a:ea typeface="SimSun" charset="-122"/>
              <a:cs typeface="SimSun" charset="-122"/>
            </a:endParaRPr>
          </a:p>
          <a:p>
            <a:pPr eaLnBrk="1" hangingPunct="1"/>
            <a:r>
              <a:rPr lang="zh-CN" altLang="en-US" sz="2000" dirty="0" smtClean="0">
                <a:solidFill>
                  <a:srgbClr val="FF0000"/>
                </a:solidFill>
                <a:latin typeface="SimSun" charset="-122"/>
                <a:ea typeface="SimSun" charset="-122"/>
                <a:cs typeface="SimSun" charset="-122"/>
              </a:rPr>
              <a:t>（</a:t>
            </a:r>
            <a:r>
              <a:rPr lang="en-US" altLang="zh-CN" sz="2000" dirty="0">
                <a:solidFill>
                  <a:srgbClr val="FF0000"/>
                </a:solidFill>
                <a:latin typeface="SimSun" charset="-122"/>
                <a:ea typeface="SimSun" charset="-122"/>
                <a:cs typeface="SimSun" charset="-122"/>
              </a:rPr>
              <a:t>5</a:t>
            </a:r>
            <a:r>
              <a:rPr lang="zh-CN" altLang="en-US" sz="2000" dirty="0">
                <a:solidFill>
                  <a:srgbClr val="FF0000"/>
                </a:solidFill>
                <a:latin typeface="SimSun" charset="-122"/>
                <a:ea typeface="SimSun" charset="-122"/>
                <a:cs typeface="SimSun" charset="-122"/>
              </a:rPr>
              <a:t>）所有外部节点都在同一层上。 </a:t>
            </a:r>
          </a:p>
          <a:p>
            <a:pPr eaLnBrk="1" hangingPunct="1"/>
            <a:endParaRPr lang="en-US" altLang="zh-CN" sz="2800" kern="0" dirty="0">
              <a:solidFill>
                <a:srgbClr val="FF0000"/>
              </a:solidFill>
              <a:latin typeface="SimSun" charset="-122"/>
              <a:ea typeface="SimSun" charset="-122"/>
              <a:cs typeface="SimSun" charset="-122"/>
            </a:endParaRPr>
          </a:p>
        </p:txBody>
      </p:sp>
      <p:grpSp>
        <p:nvGrpSpPr>
          <p:cNvPr id="10" name="组 9"/>
          <p:cNvGrpSpPr/>
          <p:nvPr/>
        </p:nvGrpSpPr>
        <p:grpSpPr>
          <a:xfrm>
            <a:off x="5663976" y="5130800"/>
            <a:ext cx="478621" cy="266700"/>
            <a:chOff x="5663976" y="5295900"/>
            <a:chExt cx="478621" cy="266700"/>
          </a:xfrm>
        </p:grpSpPr>
        <p:grpSp>
          <p:nvGrpSpPr>
            <p:cNvPr id="9" name="组 8"/>
            <p:cNvGrpSpPr/>
            <p:nvPr/>
          </p:nvGrpSpPr>
          <p:grpSpPr>
            <a:xfrm>
              <a:off x="5663976" y="5295900"/>
              <a:ext cx="165324" cy="266700"/>
              <a:chOff x="5663976" y="5295900"/>
              <a:chExt cx="165324" cy="266700"/>
            </a:xfrm>
          </p:grpSpPr>
          <p:cxnSp>
            <p:nvCxnSpPr>
              <p:cNvPr id="3" name="直线连接符 2"/>
              <p:cNvCxnSpPr/>
              <p:nvPr/>
            </p:nvCxnSpPr>
            <p:spPr bwMode="auto">
              <a:xfrm>
                <a:off x="5663976" y="5295900"/>
                <a:ext cx="165324"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8" name="直线连接符 7"/>
              <p:cNvCxnSpPr/>
              <p:nvPr/>
            </p:nvCxnSpPr>
            <p:spPr bwMode="auto">
              <a:xfrm>
                <a:off x="5676676" y="5308600"/>
                <a:ext cx="0" cy="25400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grpSp>
        <p:grpSp>
          <p:nvGrpSpPr>
            <p:cNvPr id="12" name="组 11"/>
            <p:cNvGrpSpPr/>
            <p:nvPr/>
          </p:nvGrpSpPr>
          <p:grpSpPr>
            <a:xfrm>
              <a:off x="5977273" y="5295900"/>
              <a:ext cx="165324" cy="266700"/>
              <a:chOff x="5511576" y="5295900"/>
              <a:chExt cx="165324" cy="266700"/>
            </a:xfrm>
          </p:grpSpPr>
          <p:cxnSp>
            <p:nvCxnSpPr>
              <p:cNvPr id="13" name="直线连接符 12"/>
              <p:cNvCxnSpPr/>
              <p:nvPr/>
            </p:nvCxnSpPr>
            <p:spPr bwMode="auto">
              <a:xfrm>
                <a:off x="5511576" y="5295900"/>
                <a:ext cx="165324"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14" name="直线连接符 13"/>
              <p:cNvCxnSpPr/>
              <p:nvPr/>
            </p:nvCxnSpPr>
            <p:spPr bwMode="auto">
              <a:xfrm>
                <a:off x="5676676" y="5308600"/>
                <a:ext cx="0" cy="25400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grpSp>
      </p:grpSp>
      <p:grpSp>
        <p:nvGrpSpPr>
          <p:cNvPr id="16" name="组 15"/>
          <p:cNvGrpSpPr/>
          <p:nvPr/>
        </p:nvGrpSpPr>
        <p:grpSpPr>
          <a:xfrm>
            <a:off x="8242076" y="5073791"/>
            <a:ext cx="923121" cy="266700"/>
            <a:chOff x="5663976" y="5295900"/>
            <a:chExt cx="923121" cy="266700"/>
          </a:xfrm>
        </p:grpSpPr>
        <p:grpSp>
          <p:nvGrpSpPr>
            <p:cNvPr id="17" name="组 16"/>
            <p:cNvGrpSpPr/>
            <p:nvPr/>
          </p:nvGrpSpPr>
          <p:grpSpPr>
            <a:xfrm>
              <a:off x="5663976" y="5295900"/>
              <a:ext cx="165324" cy="266700"/>
              <a:chOff x="5663976" y="5295900"/>
              <a:chExt cx="165324" cy="266700"/>
            </a:xfrm>
          </p:grpSpPr>
          <p:cxnSp>
            <p:nvCxnSpPr>
              <p:cNvPr id="21" name="直线连接符 20"/>
              <p:cNvCxnSpPr/>
              <p:nvPr/>
            </p:nvCxnSpPr>
            <p:spPr bwMode="auto">
              <a:xfrm>
                <a:off x="5663976" y="5295900"/>
                <a:ext cx="165324"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22" name="直线连接符 21"/>
              <p:cNvCxnSpPr/>
              <p:nvPr/>
            </p:nvCxnSpPr>
            <p:spPr bwMode="auto">
              <a:xfrm>
                <a:off x="5676676" y="5308600"/>
                <a:ext cx="0" cy="25400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grpSp>
        <p:grpSp>
          <p:nvGrpSpPr>
            <p:cNvPr id="18" name="组 17"/>
            <p:cNvGrpSpPr/>
            <p:nvPr/>
          </p:nvGrpSpPr>
          <p:grpSpPr>
            <a:xfrm>
              <a:off x="6421773" y="5295900"/>
              <a:ext cx="165324" cy="266700"/>
              <a:chOff x="5956076" y="5295900"/>
              <a:chExt cx="165324" cy="266700"/>
            </a:xfrm>
          </p:grpSpPr>
          <p:cxnSp>
            <p:nvCxnSpPr>
              <p:cNvPr id="19" name="直线连接符 18"/>
              <p:cNvCxnSpPr/>
              <p:nvPr/>
            </p:nvCxnSpPr>
            <p:spPr bwMode="auto">
              <a:xfrm>
                <a:off x="5956076" y="5295900"/>
                <a:ext cx="165324"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20" name="直线连接符 19"/>
              <p:cNvCxnSpPr/>
              <p:nvPr/>
            </p:nvCxnSpPr>
            <p:spPr bwMode="auto">
              <a:xfrm>
                <a:off x="6121176" y="5308600"/>
                <a:ext cx="0" cy="25400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grpSp>
      </p:grpSp>
      <p:grpSp>
        <p:nvGrpSpPr>
          <p:cNvPr id="23" name="组 22"/>
          <p:cNvGrpSpPr/>
          <p:nvPr/>
        </p:nvGrpSpPr>
        <p:grpSpPr>
          <a:xfrm>
            <a:off x="4806390" y="5735484"/>
            <a:ext cx="923121" cy="266700"/>
            <a:chOff x="5663976" y="5295900"/>
            <a:chExt cx="923121" cy="266700"/>
          </a:xfrm>
        </p:grpSpPr>
        <p:grpSp>
          <p:nvGrpSpPr>
            <p:cNvPr id="24" name="组 23"/>
            <p:cNvGrpSpPr/>
            <p:nvPr/>
          </p:nvGrpSpPr>
          <p:grpSpPr>
            <a:xfrm>
              <a:off x="5663976" y="5295900"/>
              <a:ext cx="165324" cy="266700"/>
              <a:chOff x="5663976" y="5295900"/>
              <a:chExt cx="165324" cy="266700"/>
            </a:xfrm>
          </p:grpSpPr>
          <p:cxnSp>
            <p:nvCxnSpPr>
              <p:cNvPr id="29" name="直线连接符 28"/>
              <p:cNvCxnSpPr/>
              <p:nvPr/>
            </p:nvCxnSpPr>
            <p:spPr bwMode="auto">
              <a:xfrm>
                <a:off x="5663976" y="5295900"/>
                <a:ext cx="165324" cy="0"/>
              </a:xfrm>
              <a:prstGeom prst="line">
                <a:avLst/>
              </a:prstGeom>
              <a:solidFill>
                <a:schemeClr val="accent1"/>
              </a:solidFill>
              <a:ln w="19050" cap="flat" cmpd="sng" algn="ctr">
                <a:solidFill>
                  <a:srgbClr val="7030A0"/>
                </a:solidFill>
                <a:prstDash val="solid"/>
                <a:miter lim="800000"/>
                <a:headEnd type="none" w="med" len="med"/>
                <a:tailEnd type="none" w="med" len="med"/>
              </a:ln>
              <a:effectLst/>
            </p:spPr>
          </p:cxnSp>
          <p:cxnSp>
            <p:nvCxnSpPr>
              <p:cNvPr id="30" name="直线连接符 29"/>
              <p:cNvCxnSpPr/>
              <p:nvPr/>
            </p:nvCxnSpPr>
            <p:spPr bwMode="auto">
              <a:xfrm>
                <a:off x="5676676" y="5308600"/>
                <a:ext cx="0" cy="254000"/>
              </a:xfrm>
              <a:prstGeom prst="line">
                <a:avLst/>
              </a:prstGeom>
              <a:solidFill>
                <a:schemeClr val="accent1"/>
              </a:solidFill>
              <a:ln w="19050" cap="flat" cmpd="sng" algn="ctr">
                <a:solidFill>
                  <a:srgbClr val="7030A0"/>
                </a:solidFill>
                <a:prstDash val="solid"/>
                <a:miter lim="800000"/>
                <a:headEnd type="none" w="med" len="med"/>
                <a:tailEnd type="none" w="med" len="med"/>
              </a:ln>
              <a:effectLst/>
            </p:spPr>
          </p:cxnSp>
        </p:grpSp>
        <p:grpSp>
          <p:nvGrpSpPr>
            <p:cNvPr id="26" name="组 25"/>
            <p:cNvGrpSpPr/>
            <p:nvPr/>
          </p:nvGrpSpPr>
          <p:grpSpPr>
            <a:xfrm>
              <a:off x="6421773" y="5295900"/>
              <a:ext cx="165324" cy="266700"/>
              <a:chOff x="5956076" y="5295900"/>
              <a:chExt cx="165324" cy="266700"/>
            </a:xfrm>
          </p:grpSpPr>
          <p:cxnSp>
            <p:nvCxnSpPr>
              <p:cNvPr id="27" name="直线连接符 26"/>
              <p:cNvCxnSpPr/>
              <p:nvPr/>
            </p:nvCxnSpPr>
            <p:spPr bwMode="auto">
              <a:xfrm>
                <a:off x="5956076" y="5295900"/>
                <a:ext cx="165324" cy="0"/>
              </a:xfrm>
              <a:prstGeom prst="line">
                <a:avLst/>
              </a:prstGeom>
              <a:solidFill>
                <a:schemeClr val="accent1"/>
              </a:solidFill>
              <a:ln w="19050" cap="flat" cmpd="sng" algn="ctr">
                <a:solidFill>
                  <a:srgbClr val="7030A0"/>
                </a:solidFill>
                <a:prstDash val="solid"/>
                <a:miter lim="800000"/>
                <a:headEnd type="none" w="med" len="med"/>
                <a:tailEnd type="none" w="med" len="med"/>
              </a:ln>
              <a:effectLst/>
            </p:spPr>
          </p:cxnSp>
          <p:cxnSp>
            <p:nvCxnSpPr>
              <p:cNvPr id="28" name="直线连接符 27"/>
              <p:cNvCxnSpPr/>
              <p:nvPr/>
            </p:nvCxnSpPr>
            <p:spPr bwMode="auto">
              <a:xfrm>
                <a:off x="6121176" y="5308600"/>
                <a:ext cx="0" cy="254000"/>
              </a:xfrm>
              <a:prstGeom prst="line">
                <a:avLst/>
              </a:prstGeom>
              <a:solidFill>
                <a:schemeClr val="accent1"/>
              </a:solidFill>
              <a:ln w="19050" cap="flat" cmpd="sng" algn="ctr">
                <a:solidFill>
                  <a:srgbClr val="7030A0"/>
                </a:solidFill>
                <a:prstDash val="solid"/>
                <a:miter lim="800000"/>
                <a:headEnd type="none" w="med" len="med"/>
                <a:tailEnd type="none" w="med" len="med"/>
              </a:ln>
              <a:effectLst/>
            </p:spPr>
          </p:cxnSp>
        </p:grpSp>
      </p:grpSp>
      <p:sp>
        <p:nvSpPr>
          <p:cNvPr id="11" name="矩形 10"/>
          <p:cNvSpPr/>
          <p:nvPr/>
        </p:nvSpPr>
        <p:spPr>
          <a:xfrm>
            <a:off x="681092" y="6363327"/>
            <a:ext cx="5955476" cy="400110"/>
          </a:xfrm>
          <a:prstGeom prst="rect">
            <a:avLst/>
          </a:prstGeom>
        </p:spPr>
        <p:txBody>
          <a:bodyPr wrap="none">
            <a:spAutoFit/>
          </a:bodyPr>
          <a:lstStyle/>
          <a:p>
            <a:r>
              <a:rPr kumimoji="1" lang="zh-CN" altLang="en-US" sz="2000" b="1" dirty="0">
                <a:solidFill>
                  <a:srgbClr val="FF0000"/>
                </a:solidFill>
                <a:latin typeface="SimSun" charset="-122"/>
                <a:ea typeface="SimSun" charset="-122"/>
                <a:cs typeface="SimSun" charset="-122"/>
              </a:rPr>
              <a:t>在计算</a:t>
            </a:r>
            <a:r>
              <a:rPr kumimoji="1" lang="en-US" altLang="zh-CN" sz="2000" b="1" dirty="0">
                <a:solidFill>
                  <a:srgbClr val="FF0000"/>
                </a:solidFill>
                <a:latin typeface="SimSun" charset="-122"/>
                <a:ea typeface="SimSun" charset="-122"/>
                <a:cs typeface="SimSun" charset="-122"/>
              </a:rPr>
              <a:t>B-</a:t>
            </a:r>
            <a:r>
              <a:rPr kumimoji="1" lang="zh-CN" altLang="en-US" sz="2000" b="1" dirty="0">
                <a:solidFill>
                  <a:srgbClr val="FF0000"/>
                </a:solidFill>
                <a:latin typeface="SimSun" charset="-122"/>
                <a:ea typeface="SimSun" charset="-122"/>
                <a:cs typeface="SimSun" charset="-122"/>
              </a:rPr>
              <a:t>树的高度时，需要计入最底层的外部节点 </a:t>
            </a:r>
          </a:p>
        </p:txBody>
      </p:sp>
      <p:sp>
        <p:nvSpPr>
          <p:cNvPr id="32" name="矩形 31"/>
          <p:cNvSpPr/>
          <p:nvPr/>
        </p:nvSpPr>
        <p:spPr>
          <a:xfrm>
            <a:off x="8812188" y="2460182"/>
            <a:ext cx="982961" cy="369332"/>
          </a:xfrm>
          <a:prstGeom prst="rect">
            <a:avLst/>
          </a:prstGeom>
        </p:spPr>
        <p:txBody>
          <a:bodyPr wrap="none">
            <a:spAutoFit/>
          </a:bodyPr>
          <a:lstStyle/>
          <a:p>
            <a:r>
              <a:rPr lang="zh-CN" altLang="en-US" dirty="0" smtClean="0">
                <a:solidFill>
                  <a:srgbClr val="FF0000"/>
                </a:solidFill>
              </a:rPr>
              <a:t>高度为</a:t>
            </a:r>
            <a:r>
              <a:rPr lang="en-US" altLang="zh-CN" dirty="0" smtClean="0">
                <a:solidFill>
                  <a:srgbClr val="FF0000"/>
                </a:solidFill>
              </a:rPr>
              <a:t>4</a:t>
            </a:r>
            <a:endParaRPr lang="zh-CN" altLang="en-US" dirty="0">
              <a:solidFill>
                <a:srgbClr val="FF0000"/>
              </a:solidFill>
            </a:endParaRPr>
          </a:p>
        </p:txBody>
      </p:sp>
    </p:spTree>
    <p:extLst>
      <p:ext uri="{BB962C8B-B14F-4D97-AF65-F5344CB8AC3E}">
        <p14:creationId xmlns:p14="http://schemas.microsoft.com/office/powerpoint/2010/main" val="274701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6" name="Object 1026"/>
          <p:cNvGraphicFramePr>
            <a:graphicFrameLocks noChangeAspect="1"/>
          </p:cNvGraphicFramePr>
          <p:nvPr>
            <p:extLst>
              <p:ext uri="{D42A27DB-BD31-4B8C-83A1-F6EECF244321}">
                <p14:modId xmlns:p14="http://schemas.microsoft.com/office/powerpoint/2010/main" val="1079515350"/>
              </p:ext>
            </p:extLst>
          </p:nvPr>
        </p:nvGraphicFramePr>
        <p:xfrm>
          <a:off x="2254251" y="2061166"/>
          <a:ext cx="8188325" cy="1725612"/>
        </p:xfrm>
        <a:graphic>
          <a:graphicData uri="http://schemas.openxmlformats.org/presentationml/2006/ole">
            <mc:AlternateContent xmlns:mc="http://schemas.openxmlformats.org/markup-compatibility/2006">
              <mc:Choice xmlns:v="urn:schemas-microsoft-com:vml" Requires="v">
                <p:oleObj spid="_x0000_s35467" name="文档" r:id="rId3" imgW="8186928" imgH="1728216" progId="Word.Document.8">
                  <p:embed/>
                </p:oleObj>
              </mc:Choice>
              <mc:Fallback>
                <p:oleObj name="文档" r:id="rId3" imgW="8186928" imgH="17282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1" y="2061166"/>
                        <a:ext cx="8188325" cy="172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80227" name="Text Box 1027"/>
          <p:cNvSpPr txBox="1">
            <a:spLocks noChangeArrowheads="1"/>
          </p:cNvSpPr>
          <p:nvPr/>
        </p:nvSpPr>
        <p:spPr bwMode="auto">
          <a:xfrm>
            <a:off x="1587781" y="1497195"/>
            <a:ext cx="1248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t>ST.elem</a:t>
            </a:r>
            <a:endParaRPr lang="en-US" altLang="zh-CN"/>
          </a:p>
        </p:txBody>
      </p:sp>
      <p:sp>
        <p:nvSpPr>
          <p:cNvPr id="180228" name="Line 1028"/>
          <p:cNvSpPr>
            <a:spLocks noChangeShapeType="1"/>
          </p:cNvSpPr>
          <p:nvPr/>
        </p:nvSpPr>
        <p:spPr bwMode="auto">
          <a:xfrm>
            <a:off x="9525000" y="1032828"/>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0229" name="Line 1029"/>
          <p:cNvSpPr>
            <a:spLocks noChangeShapeType="1"/>
          </p:cNvSpPr>
          <p:nvPr/>
        </p:nvSpPr>
        <p:spPr bwMode="auto">
          <a:xfrm>
            <a:off x="6934200" y="1070566"/>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0230" name="Text Box 1030"/>
          <p:cNvSpPr txBox="1">
            <a:spLocks noChangeArrowheads="1"/>
          </p:cNvSpPr>
          <p:nvPr/>
        </p:nvSpPr>
        <p:spPr bwMode="auto">
          <a:xfrm>
            <a:off x="6934200" y="1216835"/>
            <a:ext cx="2600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a:solidFill>
                  <a:srgbClr val="990000"/>
                </a:solidFill>
              </a:rPr>
              <a:t>i</a:t>
            </a:r>
            <a:endParaRPr lang="en-US" altLang="zh-CN"/>
          </a:p>
        </p:txBody>
      </p:sp>
      <p:graphicFrame>
        <p:nvGraphicFramePr>
          <p:cNvPr id="180231" name="Object 1031"/>
          <p:cNvGraphicFramePr>
            <a:graphicFrameLocks noChangeAspect="1"/>
          </p:cNvGraphicFramePr>
          <p:nvPr>
            <p:extLst>
              <p:ext uri="{D42A27DB-BD31-4B8C-83A1-F6EECF244321}">
                <p14:modId xmlns:p14="http://schemas.microsoft.com/office/powerpoint/2010/main" val="894118633"/>
              </p:ext>
            </p:extLst>
          </p:nvPr>
        </p:nvGraphicFramePr>
        <p:xfrm>
          <a:off x="2286001" y="4890666"/>
          <a:ext cx="8188325" cy="1725613"/>
        </p:xfrm>
        <a:graphic>
          <a:graphicData uri="http://schemas.openxmlformats.org/presentationml/2006/ole">
            <mc:AlternateContent xmlns:mc="http://schemas.openxmlformats.org/markup-compatibility/2006">
              <mc:Choice xmlns:v="urn:schemas-microsoft-com:vml" Requires="v">
                <p:oleObj spid="_x0000_s35468" name="文档" r:id="rId5" imgW="8186928" imgH="1728216" progId="Word.Document.8">
                  <p:embed/>
                </p:oleObj>
              </mc:Choice>
              <mc:Fallback>
                <p:oleObj name="文档" r:id="rId5" imgW="8186928" imgH="17282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1" y="4890666"/>
                        <a:ext cx="8188325" cy="172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80232" name="Text Box 1032"/>
          <p:cNvSpPr txBox="1">
            <a:spLocks noChangeArrowheads="1"/>
          </p:cNvSpPr>
          <p:nvPr/>
        </p:nvSpPr>
        <p:spPr bwMode="auto">
          <a:xfrm>
            <a:off x="1814514" y="4352503"/>
            <a:ext cx="1248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800"/>
              <a:t>ST.elem</a:t>
            </a:r>
            <a:endParaRPr lang="en-US" altLang="zh-CN"/>
          </a:p>
        </p:txBody>
      </p:sp>
      <p:sp>
        <p:nvSpPr>
          <p:cNvPr id="180233" name="Line 1033"/>
          <p:cNvSpPr>
            <a:spLocks noChangeShapeType="1"/>
          </p:cNvSpPr>
          <p:nvPr/>
        </p:nvSpPr>
        <p:spPr bwMode="auto">
          <a:xfrm>
            <a:off x="9525000" y="3913341"/>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0234" name="Line 1034"/>
          <p:cNvSpPr>
            <a:spLocks noChangeShapeType="1"/>
          </p:cNvSpPr>
          <p:nvPr/>
        </p:nvSpPr>
        <p:spPr bwMode="auto">
          <a:xfrm>
            <a:off x="2743200" y="3895303"/>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
        <p:nvSpPr>
          <p:cNvPr id="180235" name="Text Box 1035"/>
          <p:cNvSpPr txBox="1">
            <a:spLocks noChangeArrowheads="1"/>
          </p:cNvSpPr>
          <p:nvPr/>
        </p:nvSpPr>
        <p:spPr bwMode="auto">
          <a:xfrm>
            <a:off x="2743200" y="3823866"/>
            <a:ext cx="2600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a:solidFill>
                  <a:srgbClr val="990000"/>
                </a:solidFill>
              </a:rPr>
              <a:t>i</a:t>
            </a:r>
            <a:endParaRPr lang="en-US" altLang="zh-CN"/>
          </a:p>
        </p:txBody>
      </p:sp>
      <p:sp>
        <p:nvSpPr>
          <p:cNvPr id="180236" name="Text Box 1036"/>
          <p:cNvSpPr txBox="1">
            <a:spLocks noChangeArrowheads="1"/>
          </p:cNvSpPr>
          <p:nvPr/>
        </p:nvSpPr>
        <p:spPr bwMode="auto">
          <a:xfrm>
            <a:off x="2286001" y="4814466"/>
            <a:ext cx="6046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solidFill>
                  <a:srgbClr val="CC0000"/>
                </a:solidFill>
              </a:rPr>
              <a:t>60</a:t>
            </a:r>
            <a:endParaRPr lang="en-US" altLang="zh-CN"/>
          </a:p>
        </p:txBody>
      </p:sp>
      <p:sp>
        <p:nvSpPr>
          <p:cNvPr id="180237" name="Text Box 1037"/>
          <p:cNvSpPr txBox="1">
            <a:spLocks noChangeArrowheads="1"/>
          </p:cNvSpPr>
          <p:nvPr/>
        </p:nvSpPr>
        <p:spPr bwMode="auto">
          <a:xfrm>
            <a:off x="9547396" y="1238281"/>
            <a:ext cx="2600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a:solidFill>
                  <a:srgbClr val="990000"/>
                </a:solidFill>
              </a:rPr>
              <a:t>i</a:t>
            </a:r>
            <a:endParaRPr lang="en-US" altLang="zh-CN"/>
          </a:p>
        </p:txBody>
      </p:sp>
      <p:sp>
        <p:nvSpPr>
          <p:cNvPr id="180239" name="Text Box 1039"/>
          <p:cNvSpPr txBox="1">
            <a:spLocks noChangeArrowheads="1"/>
          </p:cNvSpPr>
          <p:nvPr/>
        </p:nvSpPr>
        <p:spPr bwMode="auto">
          <a:xfrm>
            <a:off x="3794125" y="3094776"/>
            <a:ext cx="12811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a:solidFill>
                  <a:srgbClr val="CC0000"/>
                </a:solidFill>
              </a:rPr>
              <a:t>key=64</a:t>
            </a:r>
            <a:endParaRPr lang="en-US" altLang="zh-CN"/>
          </a:p>
        </p:txBody>
      </p:sp>
      <p:sp>
        <p:nvSpPr>
          <p:cNvPr id="180240" name="Text Box 1040"/>
          <p:cNvSpPr txBox="1">
            <a:spLocks noChangeArrowheads="1"/>
          </p:cNvSpPr>
          <p:nvPr/>
        </p:nvSpPr>
        <p:spPr bwMode="auto">
          <a:xfrm>
            <a:off x="3810000" y="6140029"/>
            <a:ext cx="12811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a:solidFill>
                  <a:srgbClr val="CC0000"/>
                </a:solidFill>
              </a:rPr>
              <a:t>key=60</a:t>
            </a:r>
            <a:endParaRPr lang="en-US" altLang="zh-CN"/>
          </a:p>
        </p:txBody>
      </p:sp>
      <p:sp>
        <p:nvSpPr>
          <p:cNvPr id="180241" name="Text Box 1041"/>
          <p:cNvSpPr txBox="1">
            <a:spLocks noChangeArrowheads="1"/>
          </p:cNvSpPr>
          <p:nvPr/>
        </p:nvSpPr>
        <p:spPr bwMode="auto">
          <a:xfrm>
            <a:off x="9677400" y="3900066"/>
            <a:ext cx="2600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200">
                <a:solidFill>
                  <a:srgbClr val="990000"/>
                </a:solidFill>
              </a:rPr>
              <a:t>i</a:t>
            </a:r>
            <a:endParaRPr lang="en-US" altLang="zh-CN"/>
          </a:p>
        </p:txBody>
      </p:sp>
      <p:sp>
        <p:nvSpPr>
          <p:cNvPr id="180243" name="Text Box 1043"/>
          <p:cNvSpPr txBox="1">
            <a:spLocks noChangeArrowheads="1"/>
          </p:cNvSpPr>
          <p:nvPr/>
        </p:nvSpPr>
        <p:spPr bwMode="auto">
          <a:xfrm>
            <a:off x="2245786" y="1995656"/>
            <a:ext cx="6046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solidFill>
                  <a:srgbClr val="CC0000"/>
                </a:solidFill>
              </a:rPr>
              <a:t>64</a:t>
            </a:r>
            <a:endParaRPr lang="en-US" altLang="zh-CN"/>
          </a:p>
        </p:txBody>
      </p:sp>
      <p:sp>
        <p:nvSpPr>
          <p:cNvPr id="180244" name="Rectangle 1044"/>
          <p:cNvSpPr>
            <a:spLocks noChangeArrowheads="1"/>
          </p:cNvSpPr>
          <p:nvPr/>
        </p:nvSpPr>
        <p:spPr bwMode="auto">
          <a:xfrm>
            <a:off x="1311558" y="1158796"/>
            <a:ext cx="2969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b="1" dirty="0">
                <a:solidFill>
                  <a:srgbClr val="A50021"/>
                </a:solidFill>
              </a:rPr>
              <a:t>如何消除比较</a:t>
            </a:r>
            <a:r>
              <a:rPr lang="zh-CN" altLang="en-US" b="1" dirty="0" smtClean="0">
                <a:solidFill>
                  <a:srgbClr val="A50021"/>
                </a:solidFill>
              </a:rPr>
              <a:t>：</a:t>
            </a:r>
            <a:r>
              <a:rPr lang="en-US" altLang="zh-CN" b="1" dirty="0" smtClean="0">
                <a:solidFill>
                  <a:srgbClr val="A50021"/>
                </a:solidFill>
              </a:rPr>
              <a:t>k&lt;=</a:t>
            </a:r>
            <a:r>
              <a:rPr lang="en-US" altLang="zh-CN" b="1" dirty="0" err="1" smtClean="0">
                <a:solidFill>
                  <a:srgbClr val="A50021"/>
                </a:solidFill>
              </a:rPr>
              <a:t>ST.length</a:t>
            </a:r>
            <a:endParaRPr lang="en-US" altLang="zh-CN" b="1" dirty="0">
              <a:solidFill>
                <a:srgbClr val="A50021"/>
              </a:solidFill>
            </a:endParaRPr>
          </a:p>
        </p:txBody>
      </p:sp>
      <p:sp>
        <p:nvSpPr>
          <p:cNvPr id="19" name="Rectangle 1031"/>
          <p:cNvSpPr txBox="1">
            <a:spLocks noChangeArrowheads="1"/>
          </p:cNvSpPr>
          <p:nvPr/>
        </p:nvSpPr>
        <p:spPr>
          <a:xfrm>
            <a:off x="1496293" y="450273"/>
            <a:ext cx="825269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.1</a:t>
            </a:r>
            <a:r>
              <a:rPr lang="zh-CN" altLang="en-US" kern="0"/>
              <a:t> 顺序表的查找</a:t>
            </a:r>
          </a:p>
        </p:txBody>
      </p:sp>
    </p:spTree>
    <p:extLst>
      <p:ext uri="{BB962C8B-B14F-4D97-AF65-F5344CB8AC3E}">
        <p14:creationId xmlns:p14="http://schemas.microsoft.com/office/powerpoint/2010/main" val="906379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wipe(up)">
                                      <p:cBhvr>
                                        <p:cTn id="7" dur="500"/>
                                        <p:tgtEl>
                                          <p:spTgt spid="180226"/>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0227"/>
                                        </p:tgtEl>
                                        <p:attrNameLst>
                                          <p:attrName>style.visibility</p:attrName>
                                        </p:attrNameLst>
                                      </p:cBhvr>
                                      <p:to>
                                        <p:strVal val="visible"/>
                                      </p:to>
                                    </p:set>
                                    <p:anim calcmode="lin" valueType="num">
                                      <p:cBhvr additive="base">
                                        <p:cTn id="11" dur="500" fill="hold"/>
                                        <p:tgtEl>
                                          <p:spTgt spid="180227"/>
                                        </p:tgtEl>
                                        <p:attrNameLst>
                                          <p:attrName>ppt_x</p:attrName>
                                        </p:attrNameLst>
                                      </p:cBhvr>
                                      <p:tavLst>
                                        <p:tav tm="0">
                                          <p:val>
                                            <p:strVal val="0-#ppt_w/2"/>
                                          </p:val>
                                        </p:tav>
                                        <p:tav tm="100000">
                                          <p:val>
                                            <p:strVal val="#ppt_x"/>
                                          </p:val>
                                        </p:tav>
                                      </p:tavLst>
                                    </p:anim>
                                    <p:anim calcmode="lin" valueType="num">
                                      <p:cBhvr additive="base">
                                        <p:cTn id="12" dur="500" fill="hold"/>
                                        <p:tgtEl>
                                          <p:spTgt spid="18022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239"/>
                                        </p:tgtEl>
                                        <p:attrNameLst>
                                          <p:attrName>style.visibility</p:attrName>
                                        </p:attrNameLst>
                                      </p:cBhvr>
                                      <p:to>
                                        <p:strVal val="visible"/>
                                      </p:to>
                                    </p:set>
                                    <p:animEffect transition="in" filter="wipe(left)">
                                      <p:cBhvr>
                                        <p:cTn id="17" dur="500"/>
                                        <p:tgtEl>
                                          <p:spTgt spid="1802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0243"/>
                                        </p:tgtEl>
                                        <p:attrNameLst>
                                          <p:attrName>style.visibility</p:attrName>
                                        </p:attrNameLst>
                                      </p:cBhvr>
                                      <p:to>
                                        <p:strVal val="visible"/>
                                      </p:to>
                                    </p:set>
                                    <p:animEffect transition="in" filter="wipe(left)">
                                      <p:cBhvr>
                                        <p:cTn id="22" dur="500"/>
                                        <p:tgtEl>
                                          <p:spTgt spid="1802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0228"/>
                                        </p:tgtEl>
                                        <p:attrNameLst>
                                          <p:attrName>style.visibility</p:attrName>
                                        </p:attrNameLst>
                                      </p:cBhvr>
                                      <p:to>
                                        <p:strVal val="visible"/>
                                      </p:to>
                                    </p:set>
                                  </p:childTnLst>
                                </p:cTn>
                              </p:par>
                            </p:childTnLst>
                          </p:cTn>
                        </p:par>
                        <p:par>
                          <p:cTn id="27" fill="hold" nodeType="afterGroup">
                            <p:stCondLst>
                              <p:cond delay="0"/>
                            </p:stCondLst>
                            <p:childTnLst>
                              <p:par>
                                <p:cTn id="28" presetID="2" presetClass="entr" presetSubtype="1" fill="hold" grpId="0" nodeType="afterEffect">
                                  <p:stCondLst>
                                    <p:cond delay="0"/>
                                  </p:stCondLst>
                                  <p:childTnLst>
                                    <p:set>
                                      <p:cBhvr>
                                        <p:cTn id="29" dur="1" fill="hold">
                                          <p:stCondLst>
                                            <p:cond delay="0"/>
                                          </p:stCondLst>
                                        </p:cTn>
                                        <p:tgtEl>
                                          <p:spTgt spid="180237"/>
                                        </p:tgtEl>
                                        <p:attrNameLst>
                                          <p:attrName>style.visibility</p:attrName>
                                        </p:attrNameLst>
                                      </p:cBhvr>
                                      <p:to>
                                        <p:strVal val="visible"/>
                                      </p:to>
                                    </p:set>
                                    <p:anim calcmode="lin" valueType="num">
                                      <p:cBhvr additive="base">
                                        <p:cTn id="30" dur="500" fill="hold"/>
                                        <p:tgtEl>
                                          <p:spTgt spid="180237"/>
                                        </p:tgtEl>
                                        <p:attrNameLst>
                                          <p:attrName>ppt_x</p:attrName>
                                        </p:attrNameLst>
                                      </p:cBhvr>
                                      <p:tavLst>
                                        <p:tav tm="0">
                                          <p:val>
                                            <p:strVal val="#ppt_x"/>
                                          </p:val>
                                        </p:tav>
                                        <p:tav tm="100000">
                                          <p:val>
                                            <p:strVal val="#ppt_x"/>
                                          </p:val>
                                        </p:tav>
                                      </p:tavLst>
                                    </p:anim>
                                    <p:anim calcmode="lin" valueType="num">
                                      <p:cBhvr additive="base">
                                        <p:cTn id="31" dur="500" fill="hold"/>
                                        <p:tgtEl>
                                          <p:spTgt spid="18023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80237"/>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802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2" presetClass="entr" presetSubtype="2" fill="hold" nodeType="clickEffect">
                                  <p:stCondLst>
                                    <p:cond delay="0"/>
                                  </p:stCondLst>
                                  <p:childTnLst>
                                    <p:set>
                                      <p:cBhvr>
                                        <p:cTn id="39" dur="1" fill="hold">
                                          <p:stCondLst>
                                            <p:cond delay="0"/>
                                          </p:stCondLst>
                                        </p:cTn>
                                        <p:tgtEl>
                                          <p:spTgt spid="180229"/>
                                        </p:tgtEl>
                                        <p:attrNameLst>
                                          <p:attrName>style.visibility</p:attrName>
                                        </p:attrNameLst>
                                      </p:cBhvr>
                                      <p:to>
                                        <p:strVal val="visible"/>
                                      </p:to>
                                    </p:set>
                                    <p:animEffect transition="in" filter="slide(fromRight)">
                                      <p:cBhvr>
                                        <p:cTn id="40" dur="500"/>
                                        <p:tgtEl>
                                          <p:spTgt spid="180229"/>
                                        </p:tgtEl>
                                      </p:cBhvr>
                                    </p:animEffect>
                                  </p:childTnLst>
                                </p:cTn>
                              </p:par>
                            </p:childTnLst>
                          </p:cTn>
                        </p:par>
                        <p:par>
                          <p:cTn id="41" fill="hold" nodeType="afterGroup">
                            <p:stCondLst>
                              <p:cond delay="500"/>
                            </p:stCondLst>
                            <p:childTnLst>
                              <p:par>
                                <p:cTn id="42" presetID="2" presetClass="entr" presetSubtype="1" fill="hold" grpId="0" nodeType="afterEffect">
                                  <p:stCondLst>
                                    <p:cond delay="0"/>
                                  </p:stCondLst>
                                  <p:childTnLst>
                                    <p:set>
                                      <p:cBhvr>
                                        <p:cTn id="43" dur="1" fill="hold">
                                          <p:stCondLst>
                                            <p:cond delay="0"/>
                                          </p:stCondLst>
                                        </p:cTn>
                                        <p:tgtEl>
                                          <p:spTgt spid="180230"/>
                                        </p:tgtEl>
                                        <p:attrNameLst>
                                          <p:attrName>style.visibility</p:attrName>
                                        </p:attrNameLst>
                                      </p:cBhvr>
                                      <p:to>
                                        <p:strVal val="visible"/>
                                      </p:to>
                                    </p:set>
                                    <p:anim calcmode="lin" valueType="num">
                                      <p:cBhvr additive="base">
                                        <p:cTn id="44" dur="500" fill="hold"/>
                                        <p:tgtEl>
                                          <p:spTgt spid="180230"/>
                                        </p:tgtEl>
                                        <p:attrNameLst>
                                          <p:attrName>ppt_x</p:attrName>
                                        </p:attrNameLst>
                                      </p:cBhvr>
                                      <p:tavLst>
                                        <p:tav tm="0">
                                          <p:val>
                                            <p:strVal val="#ppt_x"/>
                                          </p:val>
                                        </p:tav>
                                        <p:tav tm="100000">
                                          <p:val>
                                            <p:strVal val="#ppt_x"/>
                                          </p:val>
                                        </p:tav>
                                      </p:tavLst>
                                    </p:anim>
                                    <p:anim calcmode="lin" valueType="num">
                                      <p:cBhvr additive="base">
                                        <p:cTn id="45" dur="500" fill="hold"/>
                                        <p:tgtEl>
                                          <p:spTgt spid="180230"/>
                                        </p:tgtEl>
                                        <p:attrNameLst>
                                          <p:attrName>ppt_y</p:attrName>
                                        </p:attrNameLst>
                                      </p:cBhvr>
                                      <p:tavLst>
                                        <p:tav tm="0">
                                          <p:val>
                                            <p:strVal val="0-#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180231"/>
                                        </p:tgtEl>
                                        <p:attrNameLst>
                                          <p:attrName>style.visibility</p:attrName>
                                        </p:attrNameLst>
                                      </p:cBhvr>
                                      <p:to>
                                        <p:strVal val="visible"/>
                                      </p:to>
                                    </p:set>
                                    <p:anim calcmode="lin" valueType="num">
                                      <p:cBhvr additive="base">
                                        <p:cTn id="50" dur="500" fill="hold"/>
                                        <p:tgtEl>
                                          <p:spTgt spid="180231"/>
                                        </p:tgtEl>
                                        <p:attrNameLst>
                                          <p:attrName>ppt_x</p:attrName>
                                        </p:attrNameLst>
                                      </p:cBhvr>
                                      <p:tavLst>
                                        <p:tav tm="0">
                                          <p:val>
                                            <p:strVal val="#ppt_x"/>
                                          </p:val>
                                        </p:tav>
                                        <p:tav tm="100000">
                                          <p:val>
                                            <p:strVal val="#ppt_x"/>
                                          </p:val>
                                        </p:tav>
                                      </p:tavLst>
                                    </p:anim>
                                    <p:anim calcmode="lin" valueType="num">
                                      <p:cBhvr additive="base">
                                        <p:cTn id="51" dur="500" fill="hold"/>
                                        <p:tgtEl>
                                          <p:spTgt spid="180231"/>
                                        </p:tgtEl>
                                        <p:attrNameLst>
                                          <p:attrName>ppt_y</p:attrName>
                                        </p:attrNameLst>
                                      </p:cBhvr>
                                      <p:tavLst>
                                        <p:tav tm="0">
                                          <p:val>
                                            <p:strVal val="1+#ppt_h/2"/>
                                          </p:val>
                                        </p:tav>
                                        <p:tav tm="100000">
                                          <p:val>
                                            <p:strVal val="#ppt_y"/>
                                          </p:val>
                                        </p:tav>
                                      </p:tavLst>
                                    </p:anim>
                                  </p:childTnLst>
                                </p:cTn>
                              </p:par>
                            </p:childTnLst>
                          </p:cTn>
                        </p:par>
                        <p:par>
                          <p:cTn id="52" fill="hold" nodeType="afterGroup">
                            <p:stCondLst>
                              <p:cond delay="500"/>
                            </p:stCondLst>
                            <p:childTnLst>
                              <p:par>
                                <p:cTn id="53" presetID="2" presetClass="entr" presetSubtype="8" fill="hold" grpId="0" nodeType="afterEffect">
                                  <p:stCondLst>
                                    <p:cond delay="0"/>
                                  </p:stCondLst>
                                  <p:childTnLst>
                                    <p:set>
                                      <p:cBhvr>
                                        <p:cTn id="54" dur="1" fill="hold">
                                          <p:stCondLst>
                                            <p:cond delay="0"/>
                                          </p:stCondLst>
                                        </p:cTn>
                                        <p:tgtEl>
                                          <p:spTgt spid="180232"/>
                                        </p:tgtEl>
                                        <p:attrNameLst>
                                          <p:attrName>style.visibility</p:attrName>
                                        </p:attrNameLst>
                                      </p:cBhvr>
                                      <p:to>
                                        <p:strVal val="visible"/>
                                      </p:to>
                                    </p:set>
                                    <p:anim calcmode="lin" valueType="num">
                                      <p:cBhvr additive="base">
                                        <p:cTn id="55" dur="500" fill="hold"/>
                                        <p:tgtEl>
                                          <p:spTgt spid="180232"/>
                                        </p:tgtEl>
                                        <p:attrNameLst>
                                          <p:attrName>ppt_x</p:attrName>
                                        </p:attrNameLst>
                                      </p:cBhvr>
                                      <p:tavLst>
                                        <p:tav tm="0">
                                          <p:val>
                                            <p:strVal val="0-#ppt_w/2"/>
                                          </p:val>
                                        </p:tav>
                                        <p:tav tm="100000">
                                          <p:val>
                                            <p:strVal val="#ppt_x"/>
                                          </p:val>
                                        </p:tav>
                                      </p:tavLst>
                                    </p:anim>
                                    <p:anim calcmode="lin" valueType="num">
                                      <p:cBhvr additive="base">
                                        <p:cTn id="56" dur="500" fill="hold"/>
                                        <p:tgtEl>
                                          <p:spTgt spid="18023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0240"/>
                                        </p:tgtEl>
                                        <p:attrNameLst>
                                          <p:attrName>style.visibility</p:attrName>
                                        </p:attrNameLst>
                                      </p:cBhvr>
                                      <p:to>
                                        <p:strVal val="visible"/>
                                      </p:to>
                                    </p:set>
                                    <p:animEffect transition="in" filter="wipe(left)">
                                      <p:cBhvr>
                                        <p:cTn id="61" dur="500"/>
                                        <p:tgtEl>
                                          <p:spTgt spid="18024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0236"/>
                                        </p:tgtEl>
                                        <p:attrNameLst>
                                          <p:attrName>style.visibility</p:attrName>
                                        </p:attrNameLst>
                                      </p:cBhvr>
                                      <p:to>
                                        <p:strVal val="visible"/>
                                      </p:to>
                                    </p:set>
                                    <p:animEffect transition="in" filter="wipe(left)">
                                      <p:cBhvr>
                                        <p:cTn id="66" dur="500"/>
                                        <p:tgtEl>
                                          <p:spTgt spid="180236"/>
                                        </p:tgtEl>
                                      </p:cBhvr>
                                    </p:animEffect>
                                  </p:childTnLst>
                                </p:cTn>
                              </p:par>
                            </p:childTnLst>
                          </p:cTn>
                        </p:par>
                      </p:childTnLst>
                    </p:cTn>
                  </p:par>
                  <p:par>
                    <p:cTn id="67" fill="hold">
                      <p:stCondLst>
                        <p:cond delay="indefinite"/>
                      </p:stCondLst>
                      <p:childTnLst>
                        <p:par>
                          <p:cTn id="68" fill="hold" nodeType="after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02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80241"/>
                                        </p:tgtEl>
                                        <p:attrNameLst>
                                          <p:attrName>style.visibility</p:attrName>
                                        </p:attrNameLst>
                                      </p:cBhvr>
                                      <p:to>
                                        <p:strVal val="visible"/>
                                      </p:to>
                                    </p:set>
                                    <p:anim calcmode="lin" valueType="num">
                                      <p:cBhvr additive="base">
                                        <p:cTn id="75" dur="500" fill="hold"/>
                                        <p:tgtEl>
                                          <p:spTgt spid="180241"/>
                                        </p:tgtEl>
                                        <p:attrNameLst>
                                          <p:attrName>ppt_x</p:attrName>
                                        </p:attrNameLst>
                                      </p:cBhvr>
                                      <p:tavLst>
                                        <p:tav tm="0">
                                          <p:val>
                                            <p:strVal val="1+#ppt_w/2"/>
                                          </p:val>
                                        </p:tav>
                                        <p:tav tm="100000">
                                          <p:val>
                                            <p:strVal val="#ppt_x"/>
                                          </p:val>
                                        </p:tav>
                                      </p:tavLst>
                                    </p:anim>
                                    <p:anim calcmode="lin" valueType="num">
                                      <p:cBhvr additive="base">
                                        <p:cTn id="76" dur="500" fill="hold"/>
                                        <p:tgtEl>
                                          <p:spTgt spid="18024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0241"/>
                                        </p:tgtEl>
                                        <p:attrNameLst>
                                          <p:attrName>style.visibility</p:attrName>
                                        </p:attrNameLst>
                                      </p:cBhvr>
                                      <p:to>
                                        <p:strVal val="hidden"/>
                                      </p:to>
                                    </p:set>
                                  </p:sub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18023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2" presetClass="entr" presetSubtype="2" fill="hold" nodeType="clickEffect">
                                  <p:stCondLst>
                                    <p:cond delay="0"/>
                                  </p:stCondLst>
                                  <p:childTnLst>
                                    <p:set>
                                      <p:cBhvr>
                                        <p:cTn id="84" dur="1" fill="hold">
                                          <p:stCondLst>
                                            <p:cond delay="0"/>
                                          </p:stCondLst>
                                        </p:cTn>
                                        <p:tgtEl>
                                          <p:spTgt spid="180234"/>
                                        </p:tgtEl>
                                        <p:attrNameLst>
                                          <p:attrName>style.visibility</p:attrName>
                                        </p:attrNameLst>
                                      </p:cBhvr>
                                      <p:to>
                                        <p:strVal val="visible"/>
                                      </p:to>
                                    </p:set>
                                    <p:animEffect transition="in" filter="slide(fromRight)">
                                      <p:cBhvr>
                                        <p:cTn id="85" dur="500"/>
                                        <p:tgtEl>
                                          <p:spTgt spid="180234"/>
                                        </p:tgtEl>
                                      </p:cBhvr>
                                    </p:animEffect>
                                  </p:childTnLst>
                                </p:cTn>
                              </p:par>
                            </p:childTnLst>
                          </p:cTn>
                        </p:par>
                        <p:par>
                          <p:cTn id="86" fill="hold" nodeType="afterGroup">
                            <p:stCondLst>
                              <p:cond delay="500"/>
                            </p:stCondLst>
                            <p:childTnLst>
                              <p:par>
                                <p:cTn id="87" presetID="12" presetClass="entr" presetSubtype="2" fill="hold" grpId="0" nodeType="afterEffect">
                                  <p:stCondLst>
                                    <p:cond delay="0"/>
                                  </p:stCondLst>
                                  <p:childTnLst>
                                    <p:set>
                                      <p:cBhvr>
                                        <p:cTn id="88" dur="1" fill="hold">
                                          <p:stCondLst>
                                            <p:cond delay="0"/>
                                          </p:stCondLst>
                                        </p:cTn>
                                        <p:tgtEl>
                                          <p:spTgt spid="180235"/>
                                        </p:tgtEl>
                                        <p:attrNameLst>
                                          <p:attrName>style.visibility</p:attrName>
                                        </p:attrNameLst>
                                      </p:cBhvr>
                                      <p:to>
                                        <p:strVal val="visible"/>
                                      </p:to>
                                    </p:set>
                                    <p:animEffect transition="in" filter="slide(fromRight)">
                                      <p:cBhvr>
                                        <p:cTn id="89" dur="500"/>
                                        <p:tgtEl>
                                          <p:spTgt spid="18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utoUpdateAnimBg="0"/>
      <p:bldP spid="180228" grpId="0" animBg="1"/>
      <p:bldP spid="180228" grpId="1" animBg="1"/>
      <p:bldP spid="180230" grpId="0" autoUpdateAnimBg="0"/>
      <p:bldP spid="180232" grpId="0" autoUpdateAnimBg="0"/>
      <p:bldP spid="180233" grpId="0" animBg="1"/>
      <p:bldP spid="180233" grpId="1" animBg="1"/>
      <p:bldP spid="180235" grpId="0" autoUpdateAnimBg="0"/>
      <p:bldP spid="180236" grpId="0" autoUpdateAnimBg="0"/>
      <p:bldP spid="180237" grpId="0" autoUpdateAnimBg="0"/>
      <p:bldP spid="180239" grpId="0" autoUpdateAnimBg="0"/>
      <p:bldP spid="180240" grpId="0" autoUpdateAnimBg="0"/>
      <p:bldP spid="180241" grpId="0" autoUpdateAnimBg="0"/>
      <p:bldP spid="180243"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31" name="Rectangle 54"/>
          <p:cNvSpPr txBox="1">
            <a:spLocks noChangeArrowheads="1"/>
          </p:cNvSpPr>
          <p:nvPr/>
        </p:nvSpPr>
        <p:spPr bwMode="auto">
          <a:xfrm>
            <a:off x="1036749" y="1070561"/>
            <a:ext cx="9220200" cy="57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sz="2800" dirty="0">
                <a:latin typeface="SimSun" charset="-122"/>
                <a:ea typeface="SimSun" charset="-122"/>
                <a:cs typeface="SimSun" charset="-122"/>
              </a:rPr>
              <a:t>B-</a:t>
            </a:r>
            <a:r>
              <a:rPr lang="zh-CN" altLang="en-US" sz="2800" dirty="0" smtClean="0">
                <a:latin typeface="SimSun" charset="-122"/>
                <a:ea typeface="SimSun" charset="-122"/>
                <a:cs typeface="SimSun" charset="-122"/>
              </a:rPr>
              <a:t>树的查找</a:t>
            </a:r>
            <a:endParaRPr lang="en-US" altLang="zh-CN" sz="3200" kern="0" dirty="0">
              <a:solidFill>
                <a:srgbClr val="FF0000"/>
              </a:solidFill>
              <a:latin typeface="SimSun" charset="-122"/>
              <a:ea typeface="SimSun" charset="-122"/>
              <a:cs typeface="SimSun" charset="-122"/>
            </a:endParaRPr>
          </a:p>
        </p:txBody>
      </p:sp>
      <p:pic>
        <p:nvPicPr>
          <p:cNvPr id="7" name="图片 6"/>
          <p:cNvPicPr>
            <a:picLocks noChangeAspect="1"/>
          </p:cNvPicPr>
          <p:nvPr/>
        </p:nvPicPr>
        <p:blipFill>
          <a:blip r:embed="rId2"/>
          <a:stretch>
            <a:fillRect/>
          </a:stretch>
        </p:blipFill>
        <p:spPr>
          <a:xfrm>
            <a:off x="427485" y="1696257"/>
            <a:ext cx="11264900" cy="3073400"/>
          </a:xfrm>
          <a:prstGeom prst="rect">
            <a:avLst/>
          </a:prstGeom>
        </p:spPr>
      </p:pic>
      <p:sp>
        <p:nvSpPr>
          <p:cNvPr id="5" name="矩形 4"/>
          <p:cNvSpPr/>
          <p:nvPr/>
        </p:nvSpPr>
        <p:spPr>
          <a:xfrm>
            <a:off x="8602195" y="2829514"/>
            <a:ext cx="1402948" cy="369332"/>
          </a:xfrm>
          <a:prstGeom prst="rect">
            <a:avLst/>
          </a:prstGeom>
        </p:spPr>
        <p:txBody>
          <a:bodyPr wrap="none">
            <a:spAutoFit/>
          </a:bodyPr>
          <a:lstStyle/>
          <a:p>
            <a:r>
              <a:rPr lang="zh-CN" altLang="en-US" dirty="0">
                <a:solidFill>
                  <a:srgbClr val="FF0000"/>
                </a:solidFill>
              </a:rPr>
              <a:t>一棵</a:t>
            </a:r>
            <a:r>
              <a:rPr lang="en-US" altLang="zh-CN" dirty="0">
                <a:solidFill>
                  <a:srgbClr val="FF0000"/>
                </a:solidFill>
              </a:rPr>
              <a:t>3</a:t>
            </a:r>
            <a:r>
              <a:rPr lang="zh-CN" altLang="en-US" dirty="0">
                <a:solidFill>
                  <a:srgbClr val="FF0000"/>
                </a:solidFill>
              </a:rPr>
              <a:t>阶</a:t>
            </a:r>
            <a:r>
              <a:rPr lang="en-US" altLang="zh-CN" dirty="0">
                <a:solidFill>
                  <a:srgbClr val="FF0000"/>
                </a:solidFill>
              </a:rPr>
              <a:t>B-</a:t>
            </a:r>
            <a:r>
              <a:rPr lang="zh-CN" altLang="en-US" dirty="0" smtClean="0">
                <a:solidFill>
                  <a:srgbClr val="FF0000"/>
                </a:solidFill>
              </a:rPr>
              <a:t>树</a:t>
            </a:r>
            <a:endParaRPr lang="zh-CN" altLang="en-US" dirty="0">
              <a:solidFill>
                <a:srgbClr val="FF0000"/>
              </a:solidFill>
            </a:endParaRPr>
          </a:p>
        </p:txBody>
      </p:sp>
      <p:sp>
        <p:nvSpPr>
          <p:cNvPr id="11" name="矩形 10"/>
          <p:cNvSpPr/>
          <p:nvPr/>
        </p:nvSpPr>
        <p:spPr>
          <a:xfrm>
            <a:off x="739213" y="4769657"/>
            <a:ext cx="1441420" cy="523220"/>
          </a:xfrm>
          <a:prstGeom prst="rect">
            <a:avLst/>
          </a:prstGeom>
        </p:spPr>
        <p:txBody>
          <a:bodyPr wrap="none">
            <a:spAutoFit/>
          </a:bodyPr>
          <a:lstStyle/>
          <a:p>
            <a:r>
              <a:rPr kumimoji="1" lang="zh-CN" altLang="en-US" sz="2800" b="1" dirty="0" smtClean="0">
                <a:solidFill>
                  <a:srgbClr val="FF0000"/>
                </a:solidFill>
                <a:latin typeface="SimSun" charset="-122"/>
                <a:ea typeface="SimSun" charset="-122"/>
                <a:cs typeface="SimSun" charset="-122"/>
              </a:rPr>
              <a:t>查找：</a:t>
            </a:r>
            <a:r>
              <a:rPr kumimoji="1" lang="en-US" altLang="zh-CN" sz="2800" b="1" dirty="0" smtClean="0">
                <a:solidFill>
                  <a:srgbClr val="FF0000"/>
                </a:solidFill>
                <a:latin typeface="SimSun" charset="-122"/>
                <a:ea typeface="SimSun" charset="-122"/>
                <a:cs typeface="SimSun" charset="-122"/>
              </a:rPr>
              <a:t>8</a:t>
            </a:r>
            <a:endParaRPr kumimoji="1" lang="zh-CN" altLang="en-US" sz="2800" b="1" dirty="0">
              <a:solidFill>
                <a:srgbClr val="FF0000"/>
              </a:solidFill>
              <a:latin typeface="SimSun" charset="-122"/>
              <a:ea typeface="SimSun" charset="-122"/>
              <a:cs typeface="SimSun" charset="-122"/>
            </a:endParaRPr>
          </a:p>
        </p:txBody>
      </p:sp>
      <p:sp>
        <p:nvSpPr>
          <p:cNvPr id="32" name="矩形 31"/>
          <p:cNvSpPr/>
          <p:nvPr/>
        </p:nvSpPr>
        <p:spPr>
          <a:xfrm>
            <a:off x="8812188" y="2460182"/>
            <a:ext cx="982961" cy="369332"/>
          </a:xfrm>
          <a:prstGeom prst="rect">
            <a:avLst/>
          </a:prstGeom>
        </p:spPr>
        <p:txBody>
          <a:bodyPr wrap="none">
            <a:spAutoFit/>
          </a:bodyPr>
          <a:lstStyle/>
          <a:p>
            <a:r>
              <a:rPr lang="zh-CN" altLang="en-US" dirty="0" smtClean="0">
                <a:solidFill>
                  <a:srgbClr val="FF0000"/>
                </a:solidFill>
              </a:rPr>
              <a:t>高度为</a:t>
            </a:r>
            <a:r>
              <a:rPr lang="en-US" altLang="zh-CN" dirty="0" smtClean="0">
                <a:solidFill>
                  <a:srgbClr val="FF0000"/>
                </a:solidFill>
              </a:rPr>
              <a:t>4</a:t>
            </a:r>
            <a:endParaRPr lang="zh-CN" altLang="en-US" dirty="0">
              <a:solidFill>
                <a:srgbClr val="FF0000"/>
              </a:solidFill>
            </a:endParaRPr>
          </a:p>
        </p:txBody>
      </p:sp>
      <p:sp>
        <p:nvSpPr>
          <p:cNvPr id="2" name="矩形 1"/>
          <p:cNvSpPr>
            <a:spLocks/>
          </p:cNvSpPr>
          <p:nvPr/>
        </p:nvSpPr>
        <p:spPr bwMode="auto">
          <a:xfrm>
            <a:off x="4864101" y="2032000"/>
            <a:ext cx="1117600" cy="402782"/>
          </a:xfrm>
          <a:prstGeom prst="rect">
            <a:avLst/>
          </a:prstGeom>
          <a:solidFill>
            <a:schemeClr val="accent2">
              <a:alpha val="3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15" name="直线箭头连接符 14"/>
          <p:cNvCxnSpPr/>
          <p:nvPr/>
        </p:nvCxnSpPr>
        <p:spPr bwMode="auto">
          <a:xfrm flipH="1">
            <a:off x="3949700" y="2298700"/>
            <a:ext cx="1244600" cy="368300"/>
          </a:xfrm>
          <a:prstGeom prst="straightConnector1">
            <a:avLst/>
          </a:prstGeom>
          <a:solidFill>
            <a:schemeClr val="accent1"/>
          </a:solidFill>
          <a:ln w="57150" cap="flat" cmpd="sng" algn="ctr">
            <a:solidFill>
              <a:srgbClr val="FFFF00"/>
            </a:solidFill>
            <a:prstDash val="solid"/>
            <a:miter lim="800000"/>
            <a:headEnd type="none" w="med" len="med"/>
            <a:tailEnd type="triangle"/>
          </a:ln>
          <a:effectLst/>
        </p:spPr>
      </p:cxnSp>
      <p:sp>
        <p:nvSpPr>
          <p:cNvPr id="33" name="矩形 32"/>
          <p:cNvSpPr>
            <a:spLocks/>
          </p:cNvSpPr>
          <p:nvPr/>
        </p:nvSpPr>
        <p:spPr bwMode="auto">
          <a:xfrm>
            <a:off x="2930737" y="2679700"/>
            <a:ext cx="1117600" cy="402782"/>
          </a:xfrm>
          <a:prstGeom prst="rect">
            <a:avLst/>
          </a:prstGeom>
          <a:solidFill>
            <a:schemeClr val="accent2">
              <a:alpha val="3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34" name="直线箭头连接符 33"/>
          <p:cNvCxnSpPr/>
          <p:nvPr/>
        </p:nvCxnSpPr>
        <p:spPr bwMode="auto">
          <a:xfrm>
            <a:off x="3787544" y="2933700"/>
            <a:ext cx="1076557" cy="609600"/>
          </a:xfrm>
          <a:prstGeom prst="straightConnector1">
            <a:avLst/>
          </a:prstGeom>
          <a:solidFill>
            <a:schemeClr val="accent1"/>
          </a:solidFill>
          <a:ln w="57150" cap="flat" cmpd="sng" algn="ctr">
            <a:solidFill>
              <a:srgbClr val="FFFF00"/>
            </a:solidFill>
            <a:prstDash val="solid"/>
            <a:miter lim="800000"/>
            <a:headEnd type="none" w="med" len="med"/>
            <a:tailEnd type="triangle"/>
          </a:ln>
          <a:effectLst/>
        </p:spPr>
      </p:cxnSp>
      <p:sp>
        <p:nvSpPr>
          <p:cNvPr id="37" name="矩形 36"/>
          <p:cNvSpPr>
            <a:spLocks/>
          </p:cNvSpPr>
          <p:nvPr/>
        </p:nvSpPr>
        <p:spPr bwMode="auto">
          <a:xfrm>
            <a:off x="4279901" y="3526905"/>
            <a:ext cx="1117600" cy="402782"/>
          </a:xfrm>
          <a:prstGeom prst="rect">
            <a:avLst/>
          </a:prstGeom>
          <a:solidFill>
            <a:schemeClr val="accent2">
              <a:alpha val="3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39" name="直线箭头连接符 38"/>
          <p:cNvCxnSpPr/>
          <p:nvPr/>
        </p:nvCxnSpPr>
        <p:spPr bwMode="auto">
          <a:xfrm>
            <a:off x="4787901" y="3929687"/>
            <a:ext cx="0" cy="367780"/>
          </a:xfrm>
          <a:prstGeom prst="straightConnector1">
            <a:avLst/>
          </a:prstGeom>
          <a:solidFill>
            <a:schemeClr val="accent1"/>
          </a:solidFill>
          <a:ln w="57150" cap="flat" cmpd="sng" algn="ctr">
            <a:solidFill>
              <a:srgbClr val="FFFF00"/>
            </a:solidFill>
            <a:prstDash val="solid"/>
            <a:miter lim="800000"/>
            <a:headEnd type="none" w="med" len="med"/>
            <a:tailEnd type="triangle"/>
          </a:ln>
          <a:effectLst/>
        </p:spPr>
      </p:cxnSp>
      <p:sp>
        <p:nvSpPr>
          <p:cNvPr id="42" name="矩形 41"/>
          <p:cNvSpPr/>
          <p:nvPr/>
        </p:nvSpPr>
        <p:spPr>
          <a:xfrm>
            <a:off x="739213" y="5493557"/>
            <a:ext cx="7109639" cy="400110"/>
          </a:xfrm>
          <a:prstGeom prst="rect">
            <a:avLst/>
          </a:prstGeom>
        </p:spPr>
        <p:txBody>
          <a:bodyPr wrap="none">
            <a:spAutoFit/>
          </a:bodyPr>
          <a:lstStyle/>
          <a:p>
            <a:r>
              <a:rPr kumimoji="1" lang="zh-CN" altLang="en-US" sz="2000" b="1" dirty="0" smtClean="0">
                <a:solidFill>
                  <a:srgbClr val="FF0000"/>
                </a:solidFill>
                <a:latin typeface="SimSun" charset="-122"/>
                <a:ea typeface="SimSun" charset="-122"/>
                <a:cs typeface="SimSun" charset="-122"/>
              </a:rPr>
              <a:t>待查关键字所在结点在</a:t>
            </a:r>
            <a:r>
              <a:rPr kumimoji="1" lang="en-US" altLang="zh-CN" sz="2000" b="1" dirty="0" smtClean="0">
                <a:solidFill>
                  <a:srgbClr val="FF0000"/>
                </a:solidFill>
                <a:latin typeface="SimSun" charset="-122"/>
                <a:ea typeface="SimSun" charset="-122"/>
                <a:cs typeface="SimSun" charset="-122"/>
              </a:rPr>
              <a:t>B-</a:t>
            </a:r>
            <a:r>
              <a:rPr kumimoji="1" lang="zh-CN" altLang="en-US" sz="2000" b="1" dirty="0" smtClean="0">
                <a:solidFill>
                  <a:srgbClr val="FF0000"/>
                </a:solidFill>
                <a:latin typeface="SimSun" charset="-122"/>
                <a:ea typeface="SimSun" charset="-122"/>
                <a:cs typeface="SimSun" charset="-122"/>
              </a:rPr>
              <a:t>树的层次是决定查找效率的关键因素</a:t>
            </a:r>
            <a:endParaRPr kumimoji="1" lang="zh-CN" altLang="en-US" sz="2000" b="1" dirty="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527325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33" grpId="0" animBg="1"/>
      <p:bldP spid="37" grpId="0" animBg="1"/>
      <p:bldP spid="4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31" name="Rectangle 54"/>
          <p:cNvSpPr txBox="1">
            <a:spLocks noChangeArrowheads="1"/>
          </p:cNvSpPr>
          <p:nvPr/>
        </p:nvSpPr>
        <p:spPr bwMode="auto">
          <a:xfrm>
            <a:off x="1036749" y="1070561"/>
            <a:ext cx="9220200" cy="57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sz="2800" dirty="0">
                <a:latin typeface="SimSun" charset="-122"/>
                <a:ea typeface="SimSun" charset="-122"/>
                <a:cs typeface="SimSun" charset="-122"/>
              </a:rPr>
              <a:t>B-</a:t>
            </a:r>
            <a:r>
              <a:rPr lang="zh-CN" altLang="en-US" sz="2800" dirty="0" smtClean="0">
                <a:latin typeface="SimSun" charset="-122"/>
                <a:ea typeface="SimSun" charset="-122"/>
                <a:cs typeface="SimSun" charset="-122"/>
              </a:rPr>
              <a:t>树的插入</a:t>
            </a:r>
            <a:endParaRPr lang="en-US" altLang="zh-CN" sz="3200" kern="0" dirty="0">
              <a:solidFill>
                <a:srgbClr val="FF0000"/>
              </a:solidFill>
              <a:latin typeface="SimSun" charset="-122"/>
              <a:ea typeface="SimSun" charset="-122"/>
              <a:cs typeface="SimSun" charset="-122"/>
            </a:endParaRPr>
          </a:p>
        </p:txBody>
      </p:sp>
      <p:pic>
        <p:nvPicPr>
          <p:cNvPr id="3" name="图片 2"/>
          <p:cNvPicPr>
            <a:picLocks noChangeAspect="1"/>
          </p:cNvPicPr>
          <p:nvPr/>
        </p:nvPicPr>
        <p:blipFill>
          <a:blip r:embed="rId2"/>
          <a:stretch>
            <a:fillRect/>
          </a:stretch>
        </p:blipFill>
        <p:spPr>
          <a:xfrm>
            <a:off x="819150" y="2012950"/>
            <a:ext cx="8039100" cy="2298700"/>
          </a:xfrm>
          <a:prstGeom prst="rect">
            <a:avLst/>
          </a:prstGeom>
        </p:spPr>
      </p:pic>
      <p:sp>
        <p:nvSpPr>
          <p:cNvPr id="4" name="矩形 3"/>
          <p:cNvSpPr/>
          <p:nvPr/>
        </p:nvSpPr>
        <p:spPr>
          <a:xfrm>
            <a:off x="577223" y="4461389"/>
            <a:ext cx="10139251" cy="1938992"/>
          </a:xfrm>
          <a:prstGeom prst="rect">
            <a:avLst/>
          </a:prstGeom>
        </p:spPr>
        <p:txBody>
          <a:bodyPr wrap="square">
            <a:spAutoFit/>
          </a:bodyPr>
          <a:lstStyle/>
          <a:p>
            <a:r>
              <a:rPr lang="en-US" altLang="zh-CN" sz="2400" b="1" dirty="0" err="1" smtClean="0">
                <a:solidFill>
                  <a:srgbClr val="FF0000"/>
                </a:solidFill>
                <a:latin typeface="SimSun" charset="-122"/>
                <a:ea typeface="SimSun" charset="-122"/>
                <a:cs typeface="SimSun" charset="-122"/>
              </a:rPr>
              <a:t>i</a:t>
            </a:r>
            <a:r>
              <a:rPr lang="en-US" altLang="zh-CN" sz="2400" b="1" dirty="0" smtClean="0">
                <a:solidFill>
                  <a:srgbClr val="FF0000"/>
                </a:solidFill>
                <a:latin typeface="SimSun" charset="-122"/>
                <a:ea typeface="SimSun" charset="-122"/>
                <a:cs typeface="SimSun" charset="-122"/>
              </a:rPr>
              <a:t>)</a:t>
            </a:r>
            <a:r>
              <a:rPr lang="zh-CN" altLang="en-US" sz="2400" b="1" dirty="0" smtClean="0">
                <a:solidFill>
                  <a:srgbClr val="FF0000"/>
                </a:solidFill>
                <a:latin typeface="SimSun" charset="-122"/>
                <a:ea typeface="SimSun" charset="-122"/>
                <a:cs typeface="SimSun" charset="-122"/>
              </a:rPr>
              <a:t>插入</a:t>
            </a:r>
            <a:r>
              <a:rPr lang="zh-CN" altLang="en-US" sz="2400" b="1" dirty="0">
                <a:solidFill>
                  <a:srgbClr val="FF0000"/>
                </a:solidFill>
                <a:latin typeface="SimSun" charset="-122"/>
                <a:ea typeface="SimSun" charset="-122"/>
                <a:cs typeface="SimSun" charset="-122"/>
              </a:rPr>
              <a:t>节点有空位置，即关键字个数n&lt;m-1:直接把关键字k 有序插入到该节点的合适位置上</a:t>
            </a:r>
            <a:r>
              <a:rPr lang="zh-CN" altLang="en-US" sz="2400" b="1" dirty="0" smtClean="0">
                <a:solidFill>
                  <a:srgbClr val="FF0000"/>
                </a:solidFill>
                <a:latin typeface="SimSun" charset="-122"/>
                <a:ea typeface="SimSun" charset="-122"/>
                <a:cs typeface="SimSun" charset="-122"/>
              </a:rPr>
              <a:t>。</a:t>
            </a:r>
            <a:endParaRPr lang="en-US" altLang="zh-CN" sz="2400" b="1" dirty="0" smtClean="0">
              <a:solidFill>
                <a:srgbClr val="FF0000"/>
              </a:solidFill>
              <a:latin typeface="SimSun" charset="-122"/>
              <a:ea typeface="SimSun" charset="-122"/>
              <a:cs typeface="SimSun" charset="-122"/>
            </a:endParaRPr>
          </a:p>
          <a:p>
            <a:endParaRPr lang="en-US" altLang="zh-CN" sz="2400" b="1" dirty="0" smtClean="0">
              <a:solidFill>
                <a:srgbClr val="FF0000"/>
              </a:solidFill>
              <a:latin typeface="SimSun" charset="-122"/>
              <a:ea typeface="SimSun" charset="-122"/>
              <a:cs typeface="SimSun" charset="-122"/>
            </a:endParaRPr>
          </a:p>
          <a:p>
            <a:r>
              <a:rPr lang="en-US" altLang="zh-CN" sz="2400" b="1" dirty="0">
                <a:solidFill>
                  <a:srgbClr val="FF0000"/>
                </a:solidFill>
                <a:latin typeface="SimSun" charset="-122"/>
                <a:ea typeface="SimSun" charset="-122"/>
                <a:cs typeface="SimSun" charset="-122"/>
              </a:rPr>
              <a:t>ii)</a:t>
            </a:r>
            <a:r>
              <a:rPr lang="zh-CN" altLang="en-US" sz="2400" b="1" dirty="0">
                <a:solidFill>
                  <a:srgbClr val="FF0000"/>
                </a:solidFill>
                <a:latin typeface="SimSun" charset="-122"/>
                <a:ea typeface="SimSun" charset="-122"/>
                <a:cs typeface="SimSun" charset="-122"/>
              </a:rPr>
              <a:t>插入节点没有空位置，即原关键字个数n=m-1 </a:t>
            </a:r>
            <a:r>
              <a:rPr lang="en-US" altLang="zh-CN" sz="2400" b="1" dirty="0" smtClean="0">
                <a:solidFill>
                  <a:srgbClr val="FF0000"/>
                </a:solidFill>
                <a:latin typeface="SimSun" charset="-122"/>
                <a:ea typeface="SimSun" charset="-122"/>
                <a:cs typeface="SimSun" charset="-122"/>
              </a:rPr>
              <a:t>,</a:t>
            </a:r>
            <a:r>
              <a:rPr lang="zh-CN" altLang="en-US" sz="2400" b="1" dirty="0" smtClean="0">
                <a:solidFill>
                  <a:srgbClr val="FF0000"/>
                </a:solidFill>
                <a:latin typeface="SimSun" charset="-122"/>
                <a:ea typeface="SimSun" charset="-122"/>
                <a:cs typeface="SimSun" charset="-122"/>
              </a:rPr>
              <a:t>分裂</a:t>
            </a:r>
            <a:r>
              <a:rPr lang="zh-CN" altLang="en-US" sz="2400" b="1" dirty="0">
                <a:solidFill>
                  <a:srgbClr val="FF0000"/>
                </a:solidFill>
                <a:latin typeface="SimSun" charset="-122"/>
                <a:ea typeface="SimSun" charset="-122"/>
                <a:cs typeface="SimSun" charset="-122"/>
              </a:rPr>
              <a:t>。 </a:t>
            </a:r>
          </a:p>
          <a:p>
            <a:endParaRPr lang="zh-CN" altLang="en-US" sz="2400" b="1" dirty="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15133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31" name="Rectangle 54"/>
          <p:cNvSpPr txBox="1">
            <a:spLocks noChangeArrowheads="1"/>
          </p:cNvSpPr>
          <p:nvPr/>
        </p:nvSpPr>
        <p:spPr bwMode="auto">
          <a:xfrm>
            <a:off x="1036749" y="1070561"/>
            <a:ext cx="9220200" cy="57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sz="2800" dirty="0">
                <a:latin typeface="SimSun" charset="-122"/>
                <a:ea typeface="SimSun" charset="-122"/>
                <a:cs typeface="SimSun" charset="-122"/>
              </a:rPr>
              <a:t>B-</a:t>
            </a:r>
            <a:r>
              <a:rPr lang="zh-CN" altLang="en-US" sz="2800" dirty="0" smtClean="0">
                <a:latin typeface="SimSun" charset="-122"/>
                <a:ea typeface="SimSun" charset="-122"/>
                <a:cs typeface="SimSun" charset="-122"/>
              </a:rPr>
              <a:t>树的插入</a:t>
            </a:r>
            <a:endParaRPr lang="en-US" altLang="zh-CN" sz="3200" kern="0" dirty="0">
              <a:solidFill>
                <a:srgbClr val="FF0000"/>
              </a:solidFill>
              <a:latin typeface="SimSun" charset="-122"/>
              <a:ea typeface="SimSun" charset="-122"/>
              <a:cs typeface="SimSun" charset="-122"/>
            </a:endParaRPr>
          </a:p>
        </p:txBody>
      </p:sp>
      <p:sp>
        <p:nvSpPr>
          <p:cNvPr id="4" name="矩形 3"/>
          <p:cNvSpPr/>
          <p:nvPr/>
        </p:nvSpPr>
        <p:spPr>
          <a:xfrm>
            <a:off x="374023" y="1781689"/>
            <a:ext cx="10139251" cy="830997"/>
          </a:xfrm>
          <a:prstGeom prst="rect">
            <a:avLst/>
          </a:prstGeom>
        </p:spPr>
        <p:txBody>
          <a:bodyPr wrap="square">
            <a:spAutoFit/>
          </a:bodyPr>
          <a:lstStyle/>
          <a:p>
            <a:r>
              <a:rPr lang="en-US" altLang="zh-CN" sz="2400" b="1" smtClean="0">
                <a:solidFill>
                  <a:srgbClr val="FF0000"/>
                </a:solidFill>
                <a:latin typeface="SimSun" charset="-122"/>
                <a:ea typeface="SimSun" charset="-122"/>
                <a:cs typeface="SimSun" charset="-122"/>
              </a:rPr>
              <a:t>ii</a:t>
            </a:r>
            <a:r>
              <a:rPr lang="en-US" altLang="zh-CN" sz="2400" b="1" dirty="0">
                <a:solidFill>
                  <a:srgbClr val="FF0000"/>
                </a:solidFill>
                <a:latin typeface="SimSun" charset="-122"/>
                <a:ea typeface="SimSun" charset="-122"/>
                <a:cs typeface="SimSun" charset="-122"/>
              </a:rPr>
              <a:t>)</a:t>
            </a:r>
            <a:r>
              <a:rPr lang="zh-CN" altLang="en-US" sz="2400" b="1" dirty="0">
                <a:solidFill>
                  <a:srgbClr val="FF0000"/>
                </a:solidFill>
                <a:latin typeface="SimSun" charset="-122"/>
                <a:ea typeface="SimSun" charset="-122"/>
                <a:cs typeface="SimSun" charset="-122"/>
              </a:rPr>
              <a:t>插入节点没有空位置，即原关键字个数n=m-1 </a:t>
            </a:r>
            <a:r>
              <a:rPr lang="en-US" altLang="zh-CN" sz="2400" b="1" dirty="0" smtClean="0">
                <a:solidFill>
                  <a:srgbClr val="FF0000"/>
                </a:solidFill>
                <a:latin typeface="SimSun" charset="-122"/>
                <a:ea typeface="SimSun" charset="-122"/>
                <a:cs typeface="SimSun" charset="-122"/>
              </a:rPr>
              <a:t>,</a:t>
            </a:r>
            <a:r>
              <a:rPr lang="zh-CN" altLang="en-US" sz="2400" b="1" dirty="0" smtClean="0">
                <a:solidFill>
                  <a:srgbClr val="FF0000"/>
                </a:solidFill>
                <a:latin typeface="SimSun" charset="-122"/>
                <a:ea typeface="SimSun" charset="-122"/>
                <a:cs typeface="SimSun" charset="-122"/>
              </a:rPr>
              <a:t>分裂</a:t>
            </a:r>
            <a:r>
              <a:rPr lang="zh-CN" altLang="en-US" sz="2400" b="1" dirty="0">
                <a:solidFill>
                  <a:srgbClr val="FF0000"/>
                </a:solidFill>
                <a:latin typeface="SimSun" charset="-122"/>
                <a:ea typeface="SimSun" charset="-122"/>
                <a:cs typeface="SimSun" charset="-122"/>
              </a:rPr>
              <a:t>。 </a:t>
            </a:r>
          </a:p>
          <a:p>
            <a:endParaRPr lang="zh-CN" altLang="en-US" sz="2400" b="1" dirty="0">
              <a:solidFill>
                <a:srgbClr val="FF0000"/>
              </a:solidFill>
              <a:latin typeface="SimSun" charset="-122"/>
              <a:ea typeface="SimSun" charset="-122"/>
              <a:cs typeface="SimSun" charset="-122"/>
            </a:endParaRPr>
          </a:p>
        </p:txBody>
      </p:sp>
      <p:pic>
        <p:nvPicPr>
          <p:cNvPr id="8" name="图片 7"/>
          <p:cNvPicPr>
            <a:picLocks noChangeAspect="1"/>
          </p:cNvPicPr>
          <p:nvPr/>
        </p:nvPicPr>
        <p:blipFill>
          <a:blip r:embed="rId2"/>
          <a:stretch>
            <a:fillRect/>
          </a:stretch>
        </p:blipFill>
        <p:spPr>
          <a:xfrm>
            <a:off x="584200" y="2432050"/>
            <a:ext cx="7518400" cy="2298700"/>
          </a:xfrm>
          <a:prstGeom prst="rect">
            <a:avLst/>
          </a:prstGeom>
        </p:spPr>
      </p:pic>
      <p:pic>
        <p:nvPicPr>
          <p:cNvPr id="9" name="图片 8"/>
          <p:cNvPicPr>
            <a:picLocks noChangeAspect="1"/>
          </p:cNvPicPr>
          <p:nvPr/>
        </p:nvPicPr>
        <p:blipFill>
          <a:blip r:embed="rId3"/>
          <a:stretch>
            <a:fillRect/>
          </a:stretch>
        </p:blipFill>
        <p:spPr>
          <a:xfrm>
            <a:off x="374023" y="4860411"/>
            <a:ext cx="7632700" cy="1041400"/>
          </a:xfrm>
          <a:prstGeom prst="rect">
            <a:avLst/>
          </a:prstGeom>
        </p:spPr>
      </p:pic>
    </p:spTree>
    <p:extLst>
      <p:ext uri="{BB962C8B-B14F-4D97-AF65-F5344CB8AC3E}">
        <p14:creationId xmlns:p14="http://schemas.microsoft.com/office/powerpoint/2010/main" val="1599855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树的插入</a:t>
            </a:r>
            <a:endParaRPr lang="zh-CN" altLang="en-US" kern="0" dirty="0"/>
          </a:p>
        </p:txBody>
      </p:sp>
      <p:sp>
        <p:nvSpPr>
          <p:cNvPr id="2" name="矩形 1"/>
          <p:cNvSpPr/>
          <p:nvPr/>
        </p:nvSpPr>
        <p:spPr>
          <a:xfrm>
            <a:off x="259722" y="1340190"/>
            <a:ext cx="11055978" cy="830997"/>
          </a:xfrm>
          <a:prstGeom prst="rect">
            <a:avLst/>
          </a:prstGeom>
        </p:spPr>
        <p:txBody>
          <a:bodyPr wrap="square">
            <a:spAutoFit/>
          </a:bodyPr>
          <a:lstStyle/>
          <a:p>
            <a:r>
              <a:rPr lang="zh-CN" altLang="en-US" sz="2400" b="1" dirty="0">
                <a:latin typeface="SimSun" charset="-122"/>
                <a:ea typeface="SimSun" charset="-122"/>
                <a:cs typeface="SimSun" charset="-122"/>
              </a:rPr>
              <a:t>【</a:t>
            </a:r>
            <a:r>
              <a:rPr lang="zh-CN" altLang="en-US" sz="2400" b="1" dirty="0" smtClean="0">
                <a:latin typeface="SimSun" charset="-122"/>
                <a:ea typeface="SimSun" charset="-122"/>
                <a:cs typeface="SimSun" charset="-122"/>
              </a:rPr>
              <a:t>例】 关键字为</a:t>
            </a:r>
            <a:r>
              <a:rPr lang="zh-CN" altLang="en-US" sz="2400" b="1" dirty="0">
                <a:latin typeface="SimSun" charset="-122"/>
                <a:ea typeface="SimSun" charset="-122"/>
                <a:cs typeface="SimSun" charset="-122"/>
              </a:rPr>
              <a:t>:{1,2,6,7,11,4,8,13,10,5,17,9,16,20,3,12,14,18,19,15</a:t>
            </a:r>
            <a:r>
              <a:rPr lang="zh-CN" altLang="en-US" sz="2400" b="1" dirty="0" smtClean="0">
                <a:latin typeface="SimSun" charset="-122"/>
                <a:ea typeface="SimSun" charset="-122"/>
                <a:cs typeface="SimSun" charset="-122"/>
              </a:rPr>
              <a:t>}。</a:t>
            </a:r>
            <a:endParaRPr lang="en-US" altLang="zh-CN" sz="2400" b="1" dirty="0" smtClean="0">
              <a:latin typeface="SimSun" charset="-122"/>
              <a:ea typeface="SimSun" charset="-122"/>
              <a:cs typeface="SimSun" charset="-122"/>
            </a:endParaRPr>
          </a:p>
          <a:p>
            <a:r>
              <a:rPr lang="zh-CN" altLang="en-US" sz="2400" b="1" dirty="0" smtClean="0">
                <a:latin typeface="SimSun" charset="-122"/>
                <a:ea typeface="SimSun" charset="-122"/>
                <a:cs typeface="SimSun" charset="-122"/>
              </a:rPr>
              <a:t>创建</a:t>
            </a:r>
            <a:r>
              <a:rPr lang="zh-CN" altLang="en-US" sz="2400" b="1" dirty="0">
                <a:latin typeface="SimSun" charset="-122"/>
                <a:ea typeface="SimSun" charset="-122"/>
                <a:cs typeface="SimSun" charset="-122"/>
              </a:rPr>
              <a:t>一棵5阶B-树。 </a:t>
            </a:r>
          </a:p>
        </p:txBody>
      </p:sp>
      <p:sp>
        <p:nvSpPr>
          <p:cNvPr id="3" name="矩形 2"/>
          <p:cNvSpPr/>
          <p:nvPr/>
        </p:nvSpPr>
        <p:spPr>
          <a:xfrm>
            <a:off x="2980411" y="1755688"/>
            <a:ext cx="4161717" cy="400110"/>
          </a:xfrm>
          <a:prstGeom prst="rect">
            <a:avLst/>
          </a:prstGeom>
        </p:spPr>
        <p:txBody>
          <a:bodyPr wrap="none">
            <a:spAutoFit/>
          </a:bodyPr>
          <a:lstStyle/>
          <a:p>
            <a:r>
              <a:rPr lang="zh-CN" altLang="en-US" sz="2000" dirty="0">
                <a:solidFill>
                  <a:srgbClr val="FF0000"/>
                </a:solidFill>
              </a:rPr>
              <a:t>注意:最多的关键字个数Max = m-1 = 4</a:t>
            </a:r>
          </a:p>
        </p:txBody>
      </p:sp>
      <p:sp>
        <p:nvSpPr>
          <p:cNvPr id="5" name="矩形 4"/>
          <p:cNvSpPr/>
          <p:nvPr/>
        </p:nvSpPr>
        <p:spPr bwMode="auto">
          <a:xfrm>
            <a:off x="393700" y="2691884"/>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 name="文本框 5"/>
          <p:cNvSpPr txBox="1"/>
          <p:nvPr/>
        </p:nvSpPr>
        <p:spPr>
          <a:xfrm>
            <a:off x="503803" y="2691884"/>
            <a:ext cx="402311"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11" name="文本框 10"/>
          <p:cNvSpPr txBox="1"/>
          <p:nvPr/>
        </p:nvSpPr>
        <p:spPr>
          <a:xfrm>
            <a:off x="842397" y="2691884"/>
            <a:ext cx="402311" cy="369332"/>
          </a:xfrm>
          <a:prstGeom prst="rect">
            <a:avLst/>
          </a:prstGeom>
          <a:noFill/>
        </p:spPr>
        <p:txBody>
          <a:bodyPr wrap="square" rtlCol="0">
            <a:spAutoFit/>
          </a:bodyPr>
          <a:lstStyle/>
          <a:p>
            <a:r>
              <a:rPr kumimoji="1" lang="en-US" altLang="zh-CN" dirty="0" smtClean="0"/>
              <a:t>2</a:t>
            </a:r>
            <a:endParaRPr kumimoji="1" lang="zh-CN" altLang="en-US" dirty="0"/>
          </a:p>
        </p:txBody>
      </p:sp>
      <p:sp>
        <p:nvSpPr>
          <p:cNvPr id="12" name="文本框 11"/>
          <p:cNvSpPr txBox="1"/>
          <p:nvPr/>
        </p:nvSpPr>
        <p:spPr>
          <a:xfrm>
            <a:off x="1193908" y="2691884"/>
            <a:ext cx="402311" cy="369332"/>
          </a:xfrm>
          <a:prstGeom prst="rect">
            <a:avLst/>
          </a:prstGeom>
          <a:noFill/>
        </p:spPr>
        <p:txBody>
          <a:bodyPr wrap="square" rtlCol="0">
            <a:spAutoFit/>
          </a:bodyPr>
          <a:lstStyle/>
          <a:p>
            <a:r>
              <a:rPr kumimoji="1" lang="en-US" altLang="zh-CN" dirty="0" smtClean="0"/>
              <a:t>6</a:t>
            </a:r>
            <a:endParaRPr kumimoji="1" lang="zh-CN" altLang="en-US" dirty="0"/>
          </a:p>
        </p:txBody>
      </p:sp>
      <p:sp>
        <p:nvSpPr>
          <p:cNvPr id="13" name="文本框 12"/>
          <p:cNvSpPr txBox="1"/>
          <p:nvPr/>
        </p:nvSpPr>
        <p:spPr>
          <a:xfrm>
            <a:off x="1576844" y="2691884"/>
            <a:ext cx="402311"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14" name="文本框 13"/>
          <p:cNvSpPr txBox="1"/>
          <p:nvPr/>
        </p:nvSpPr>
        <p:spPr>
          <a:xfrm>
            <a:off x="1828800" y="2691884"/>
            <a:ext cx="402311" cy="369332"/>
          </a:xfrm>
          <a:prstGeom prst="rect">
            <a:avLst/>
          </a:prstGeom>
          <a:noFill/>
        </p:spPr>
        <p:txBody>
          <a:bodyPr wrap="square" rtlCol="0">
            <a:spAutoFit/>
          </a:bodyPr>
          <a:lstStyle/>
          <a:p>
            <a:r>
              <a:rPr kumimoji="1" lang="en-US" altLang="zh-CN" dirty="0" smtClean="0">
                <a:solidFill>
                  <a:srgbClr val="FF0000"/>
                </a:solidFill>
              </a:rPr>
              <a:t>11</a:t>
            </a:r>
            <a:endParaRPr kumimoji="1" lang="zh-CN" altLang="en-US" dirty="0">
              <a:solidFill>
                <a:srgbClr val="FF0000"/>
              </a:solidFill>
            </a:endParaRPr>
          </a:p>
        </p:txBody>
      </p:sp>
      <p:sp>
        <p:nvSpPr>
          <p:cNvPr id="7" name="矩形 6"/>
          <p:cNvSpPr/>
          <p:nvPr/>
        </p:nvSpPr>
        <p:spPr>
          <a:xfrm>
            <a:off x="453518" y="3061216"/>
            <a:ext cx="1707519" cy="400110"/>
          </a:xfrm>
          <a:prstGeom prst="rect">
            <a:avLst/>
          </a:prstGeom>
        </p:spPr>
        <p:txBody>
          <a:bodyPr wrap="none">
            <a:spAutoFit/>
          </a:bodyPr>
          <a:lstStyle/>
          <a:p>
            <a:r>
              <a:rPr lang="zh-CN" altLang="en-US" sz="2000" dirty="0">
                <a:solidFill>
                  <a:srgbClr val="FF0000"/>
                </a:solidFill>
              </a:rPr>
              <a:t>关键字</a:t>
            </a:r>
            <a:r>
              <a:rPr lang="zh-CN" altLang="en-US" sz="2000" dirty="0" smtClean="0">
                <a:solidFill>
                  <a:srgbClr val="FF0000"/>
                </a:solidFill>
              </a:rPr>
              <a:t>个数</a:t>
            </a:r>
            <a:r>
              <a:rPr lang="en-US" altLang="zh-CN" sz="2000" dirty="0">
                <a:solidFill>
                  <a:srgbClr val="FF0000"/>
                </a:solidFill>
              </a:rPr>
              <a:t>&gt;</a:t>
            </a:r>
            <a:r>
              <a:rPr lang="zh-CN" altLang="en-US" sz="2000" dirty="0" smtClean="0">
                <a:solidFill>
                  <a:srgbClr val="FF0000"/>
                </a:solidFill>
              </a:rPr>
              <a:t>4</a:t>
            </a:r>
            <a:endParaRPr lang="zh-CN" altLang="en-US" sz="2000" dirty="0">
              <a:solidFill>
                <a:srgbClr val="FF0000"/>
              </a:solidFill>
            </a:endParaRPr>
          </a:p>
        </p:txBody>
      </p:sp>
      <p:sp>
        <p:nvSpPr>
          <p:cNvPr id="10" name="右箭头 9"/>
          <p:cNvSpPr/>
          <p:nvPr/>
        </p:nvSpPr>
        <p:spPr bwMode="auto">
          <a:xfrm>
            <a:off x="2679700" y="2788166"/>
            <a:ext cx="863600" cy="289471"/>
          </a:xfrm>
          <a:prstGeom prst="rightArrow">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 name="矩形 16"/>
          <p:cNvSpPr/>
          <p:nvPr/>
        </p:nvSpPr>
        <p:spPr>
          <a:xfrm>
            <a:off x="2749773" y="3061216"/>
            <a:ext cx="697627" cy="400110"/>
          </a:xfrm>
          <a:prstGeom prst="rect">
            <a:avLst/>
          </a:prstGeom>
        </p:spPr>
        <p:txBody>
          <a:bodyPr wrap="none">
            <a:spAutoFit/>
          </a:bodyPr>
          <a:lstStyle/>
          <a:p>
            <a:r>
              <a:rPr lang="zh-CN" altLang="en-US" sz="2000" b="1" dirty="0" smtClean="0">
                <a:solidFill>
                  <a:srgbClr val="7030A0"/>
                </a:solidFill>
              </a:rPr>
              <a:t>分裂</a:t>
            </a:r>
            <a:endParaRPr lang="zh-CN" altLang="en-US" sz="2000" b="1" dirty="0">
              <a:solidFill>
                <a:srgbClr val="7030A0"/>
              </a:solidFill>
            </a:endParaRPr>
          </a:p>
        </p:txBody>
      </p:sp>
      <p:sp>
        <p:nvSpPr>
          <p:cNvPr id="18" name="矩形 17"/>
          <p:cNvSpPr/>
          <p:nvPr/>
        </p:nvSpPr>
        <p:spPr bwMode="auto">
          <a:xfrm>
            <a:off x="4119706" y="2386630"/>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9" name="文本框 18"/>
          <p:cNvSpPr txBox="1"/>
          <p:nvPr/>
        </p:nvSpPr>
        <p:spPr>
          <a:xfrm>
            <a:off x="4904952" y="2355396"/>
            <a:ext cx="402311" cy="369332"/>
          </a:xfrm>
          <a:prstGeom prst="rect">
            <a:avLst/>
          </a:prstGeom>
          <a:noFill/>
        </p:spPr>
        <p:txBody>
          <a:bodyPr wrap="square" rtlCol="0">
            <a:spAutoFit/>
          </a:bodyPr>
          <a:lstStyle/>
          <a:p>
            <a:r>
              <a:rPr kumimoji="1" lang="en-US" altLang="zh-CN" dirty="0" smtClean="0"/>
              <a:t>6</a:t>
            </a:r>
            <a:endParaRPr kumimoji="1" lang="zh-CN" altLang="en-US" dirty="0"/>
          </a:p>
        </p:txBody>
      </p:sp>
      <p:cxnSp>
        <p:nvCxnSpPr>
          <p:cNvPr id="16" name="直线箭头连接符 15"/>
          <p:cNvCxnSpPr/>
          <p:nvPr/>
        </p:nvCxnSpPr>
        <p:spPr bwMode="auto">
          <a:xfrm flipH="1">
            <a:off x="4216400" y="2586685"/>
            <a:ext cx="468124" cy="87464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23" name="矩形 22"/>
          <p:cNvSpPr/>
          <p:nvPr/>
        </p:nvSpPr>
        <p:spPr bwMode="auto">
          <a:xfrm>
            <a:off x="3297695" y="3438989"/>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4" name="文本框 23"/>
          <p:cNvSpPr txBox="1"/>
          <p:nvPr/>
        </p:nvSpPr>
        <p:spPr>
          <a:xfrm>
            <a:off x="3552512" y="3438989"/>
            <a:ext cx="402311"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26" name="文本框 25"/>
          <p:cNvSpPr txBox="1"/>
          <p:nvPr/>
        </p:nvSpPr>
        <p:spPr>
          <a:xfrm>
            <a:off x="3891106" y="3438989"/>
            <a:ext cx="402311"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27" name="直线箭头连接符 26"/>
          <p:cNvCxnSpPr/>
          <p:nvPr/>
        </p:nvCxnSpPr>
        <p:spPr bwMode="auto">
          <a:xfrm>
            <a:off x="5608691" y="2586685"/>
            <a:ext cx="769237" cy="85230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28" name="矩形 27"/>
          <p:cNvSpPr/>
          <p:nvPr/>
        </p:nvSpPr>
        <p:spPr bwMode="auto">
          <a:xfrm>
            <a:off x="5638396" y="3417452"/>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9" name="文本框 28"/>
          <p:cNvSpPr txBox="1"/>
          <p:nvPr/>
        </p:nvSpPr>
        <p:spPr>
          <a:xfrm>
            <a:off x="6636685" y="3413601"/>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30" name="文本框 29"/>
          <p:cNvSpPr txBox="1"/>
          <p:nvPr/>
        </p:nvSpPr>
        <p:spPr>
          <a:xfrm>
            <a:off x="5774461" y="3417452"/>
            <a:ext cx="402311"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32" name="文本框 31"/>
          <p:cNvSpPr txBox="1"/>
          <p:nvPr/>
        </p:nvSpPr>
        <p:spPr>
          <a:xfrm>
            <a:off x="4249306" y="3438989"/>
            <a:ext cx="402311"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33" name="文本框 32"/>
          <p:cNvSpPr txBox="1"/>
          <p:nvPr/>
        </p:nvSpPr>
        <p:spPr>
          <a:xfrm>
            <a:off x="6059272" y="3417452"/>
            <a:ext cx="402311" cy="369332"/>
          </a:xfrm>
          <a:prstGeom prst="rect">
            <a:avLst/>
          </a:prstGeom>
          <a:noFill/>
        </p:spPr>
        <p:txBody>
          <a:bodyPr wrap="square" rtlCol="0">
            <a:spAutoFit/>
          </a:bodyPr>
          <a:lstStyle/>
          <a:p>
            <a:r>
              <a:rPr kumimoji="1" lang="en-US" altLang="zh-CN" dirty="0" smtClean="0"/>
              <a:t>8</a:t>
            </a:r>
            <a:endParaRPr kumimoji="1" lang="zh-CN" altLang="en-US" dirty="0"/>
          </a:p>
        </p:txBody>
      </p:sp>
      <p:sp>
        <p:nvSpPr>
          <p:cNvPr id="34" name="文本框 33"/>
          <p:cNvSpPr txBox="1"/>
          <p:nvPr/>
        </p:nvSpPr>
        <p:spPr>
          <a:xfrm>
            <a:off x="6913705" y="3417452"/>
            <a:ext cx="443872" cy="369332"/>
          </a:xfrm>
          <a:prstGeom prst="rect">
            <a:avLst/>
          </a:prstGeom>
          <a:noFill/>
        </p:spPr>
        <p:txBody>
          <a:bodyPr wrap="square" rtlCol="0">
            <a:spAutoFit/>
          </a:bodyPr>
          <a:lstStyle/>
          <a:p>
            <a:r>
              <a:rPr kumimoji="1" lang="en-US" altLang="zh-CN" dirty="0" smtClean="0"/>
              <a:t>13</a:t>
            </a:r>
            <a:endParaRPr kumimoji="1" lang="zh-CN" altLang="en-US" dirty="0"/>
          </a:p>
        </p:txBody>
      </p:sp>
      <p:sp>
        <p:nvSpPr>
          <p:cNvPr id="35" name="文本框 34"/>
          <p:cNvSpPr txBox="1"/>
          <p:nvPr/>
        </p:nvSpPr>
        <p:spPr>
          <a:xfrm>
            <a:off x="6295505" y="3419051"/>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sp>
        <p:nvSpPr>
          <p:cNvPr id="36" name="矩形 35"/>
          <p:cNvSpPr/>
          <p:nvPr/>
        </p:nvSpPr>
        <p:spPr>
          <a:xfrm>
            <a:off x="5703341" y="3803732"/>
            <a:ext cx="1707519" cy="400110"/>
          </a:xfrm>
          <a:prstGeom prst="rect">
            <a:avLst/>
          </a:prstGeom>
        </p:spPr>
        <p:txBody>
          <a:bodyPr wrap="none">
            <a:spAutoFit/>
          </a:bodyPr>
          <a:lstStyle/>
          <a:p>
            <a:r>
              <a:rPr lang="zh-CN" altLang="en-US" sz="2000" dirty="0">
                <a:solidFill>
                  <a:srgbClr val="FF0000"/>
                </a:solidFill>
              </a:rPr>
              <a:t>关键字</a:t>
            </a:r>
            <a:r>
              <a:rPr lang="zh-CN" altLang="en-US" sz="2000" dirty="0" smtClean="0">
                <a:solidFill>
                  <a:srgbClr val="FF0000"/>
                </a:solidFill>
              </a:rPr>
              <a:t>个数</a:t>
            </a:r>
            <a:r>
              <a:rPr lang="en-US" altLang="zh-CN" sz="2000" dirty="0">
                <a:solidFill>
                  <a:srgbClr val="FF0000"/>
                </a:solidFill>
              </a:rPr>
              <a:t>&gt;</a:t>
            </a:r>
            <a:r>
              <a:rPr lang="zh-CN" altLang="en-US" sz="2000" dirty="0" smtClean="0">
                <a:solidFill>
                  <a:srgbClr val="FF0000"/>
                </a:solidFill>
              </a:rPr>
              <a:t>4</a:t>
            </a:r>
            <a:endParaRPr lang="zh-CN" altLang="en-US" sz="2000" dirty="0">
              <a:solidFill>
                <a:srgbClr val="FF0000"/>
              </a:solidFill>
            </a:endParaRPr>
          </a:p>
        </p:txBody>
      </p:sp>
      <p:sp>
        <p:nvSpPr>
          <p:cNvPr id="37" name="右箭头 36"/>
          <p:cNvSpPr/>
          <p:nvPr/>
        </p:nvSpPr>
        <p:spPr bwMode="auto">
          <a:xfrm>
            <a:off x="6913705" y="2605391"/>
            <a:ext cx="863600" cy="289471"/>
          </a:xfrm>
          <a:prstGeom prst="rightArrow">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8" name="矩形 37"/>
          <p:cNvSpPr/>
          <p:nvPr/>
        </p:nvSpPr>
        <p:spPr>
          <a:xfrm>
            <a:off x="6983778" y="2878441"/>
            <a:ext cx="697627" cy="400110"/>
          </a:xfrm>
          <a:prstGeom prst="rect">
            <a:avLst/>
          </a:prstGeom>
        </p:spPr>
        <p:txBody>
          <a:bodyPr wrap="none">
            <a:spAutoFit/>
          </a:bodyPr>
          <a:lstStyle/>
          <a:p>
            <a:r>
              <a:rPr lang="zh-CN" altLang="en-US" sz="2000" b="1" dirty="0" smtClean="0">
                <a:solidFill>
                  <a:srgbClr val="7030A0"/>
                </a:solidFill>
              </a:rPr>
              <a:t>分裂</a:t>
            </a:r>
            <a:endParaRPr lang="zh-CN" altLang="en-US" sz="2000" b="1" dirty="0">
              <a:solidFill>
                <a:srgbClr val="7030A0"/>
              </a:solidFill>
            </a:endParaRPr>
          </a:p>
        </p:txBody>
      </p:sp>
      <p:grpSp>
        <p:nvGrpSpPr>
          <p:cNvPr id="63" name="组 62"/>
          <p:cNvGrpSpPr/>
          <p:nvPr/>
        </p:nvGrpSpPr>
        <p:grpSpPr>
          <a:xfrm>
            <a:off x="7770289" y="2324485"/>
            <a:ext cx="3796086" cy="1470773"/>
            <a:chOff x="7770289" y="2324485"/>
            <a:chExt cx="3796086" cy="1470773"/>
          </a:xfrm>
        </p:grpSpPr>
        <p:grpSp>
          <p:nvGrpSpPr>
            <p:cNvPr id="62" name="组 61"/>
            <p:cNvGrpSpPr/>
            <p:nvPr/>
          </p:nvGrpSpPr>
          <p:grpSpPr>
            <a:xfrm>
              <a:off x="7770289" y="2324485"/>
              <a:ext cx="3796086" cy="1470773"/>
              <a:chOff x="7770289" y="2324485"/>
              <a:chExt cx="3796086" cy="1470773"/>
            </a:xfrm>
          </p:grpSpPr>
          <p:grpSp>
            <p:nvGrpSpPr>
              <p:cNvPr id="54" name="组 53"/>
              <p:cNvGrpSpPr/>
              <p:nvPr/>
            </p:nvGrpSpPr>
            <p:grpSpPr>
              <a:xfrm>
                <a:off x="7770289" y="2324485"/>
                <a:ext cx="3796086" cy="1459225"/>
                <a:chOff x="8519589" y="2324485"/>
                <a:chExt cx="3796086" cy="1459225"/>
              </a:xfrm>
            </p:grpSpPr>
            <p:grpSp>
              <p:nvGrpSpPr>
                <p:cNvPr id="52" name="组 51"/>
                <p:cNvGrpSpPr/>
                <p:nvPr/>
              </p:nvGrpSpPr>
              <p:grpSpPr>
                <a:xfrm>
                  <a:off x="8519589" y="2324485"/>
                  <a:ext cx="3796086" cy="1459225"/>
                  <a:chOff x="8519589" y="2324485"/>
                  <a:chExt cx="3796086" cy="1459225"/>
                </a:xfrm>
              </p:grpSpPr>
              <p:sp>
                <p:nvSpPr>
                  <p:cNvPr id="39" name="矩形 38"/>
                  <p:cNvSpPr/>
                  <p:nvPr/>
                </p:nvSpPr>
                <p:spPr bwMode="auto">
                  <a:xfrm>
                    <a:off x="9229243" y="2324485"/>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40" name="直线箭头连接符 39"/>
                  <p:cNvCxnSpPr/>
                  <p:nvPr/>
                </p:nvCxnSpPr>
                <p:spPr bwMode="auto">
                  <a:xfrm flipH="1">
                    <a:off x="9097002" y="2548647"/>
                    <a:ext cx="468124" cy="87464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41" name="矩形 40"/>
                  <p:cNvSpPr/>
                  <p:nvPr/>
                </p:nvSpPr>
                <p:spPr bwMode="auto">
                  <a:xfrm>
                    <a:off x="8519589" y="3414378"/>
                    <a:ext cx="1243816"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42" name="文本框 41"/>
                  <p:cNvSpPr txBox="1"/>
                  <p:nvPr/>
                </p:nvSpPr>
                <p:spPr>
                  <a:xfrm>
                    <a:off x="8583306" y="3414378"/>
                    <a:ext cx="402311"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43" name="文本框 42"/>
                  <p:cNvSpPr txBox="1"/>
                  <p:nvPr/>
                </p:nvSpPr>
                <p:spPr>
                  <a:xfrm>
                    <a:off x="8898257" y="3414378"/>
                    <a:ext cx="402311"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44" name="直线箭头连接符 43"/>
                  <p:cNvCxnSpPr/>
                  <p:nvPr/>
                </p:nvCxnSpPr>
                <p:spPr bwMode="auto">
                  <a:xfrm>
                    <a:off x="10743188" y="2548647"/>
                    <a:ext cx="769237" cy="85230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45" name="矩形 44"/>
                  <p:cNvSpPr/>
                  <p:nvPr/>
                </p:nvSpPr>
                <p:spPr bwMode="auto">
                  <a:xfrm>
                    <a:off x="11031085" y="3379414"/>
                    <a:ext cx="128459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46" name="文本框 45"/>
                  <p:cNvSpPr txBox="1"/>
                  <p:nvPr/>
                </p:nvSpPr>
                <p:spPr>
                  <a:xfrm>
                    <a:off x="1109931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48" name="文本框 47"/>
                  <p:cNvSpPr txBox="1"/>
                  <p:nvPr/>
                </p:nvSpPr>
                <p:spPr>
                  <a:xfrm>
                    <a:off x="9231692" y="3414378"/>
                    <a:ext cx="402311"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50" name="文本框 49"/>
                  <p:cNvSpPr txBox="1"/>
                  <p:nvPr/>
                </p:nvSpPr>
                <p:spPr>
                  <a:xfrm>
                    <a:off x="11410767" y="3400526"/>
                    <a:ext cx="443872"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53" name="文本框 52"/>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59" name="组 58"/>
              <p:cNvGrpSpPr/>
              <p:nvPr/>
            </p:nvGrpSpPr>
            <p:grpSpPr>
              <a:xfrm>
                <a:off x="9212272" y="3400951"/>
                <a:ext cx="860608" cy="394307"/>
                <a:chOff x="8340020" y="4190415"/>
                <a:chExt cx="860608" cy="394307"/>
              </a:xfrm>
            </p:grpSpPr>
            <p:sp>
              <p:nvSpPr>
                <p:cNvPr id="56" name="矩形 55"/>
                <p:cNvSpPr/>
                <p:nvPr/>
              </p:nvSpPr>
              <p:spPr bwMode="auto">
                <a:xfrm>
                  <a:off x="83400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57" name="文本框 56"/>
                <p:cNvSpPr txBox="1"/>
                <p:nvPr/>
              </p:nvSpPr>
              <p:spPr>
                <a:xfrm>
                  <a:off x="84264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58" name="文本框 57"/>
                <p:cNvSpPr txBox="1"/>
                <p:nvPr/>
              </p:nvSpPr>
              <p:spPr>
                <a:xfrm>
                  <a:off x="86776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60" name="直线箭头连接符 59"/>
              <p:cNvCxnSpPr>
                <a:endCxn id="56" idx="0"/>
              </p:cNvCxnSpPr>
              <p:nvPr/>
            </p:nvCxnSpPr>
            <p:spPr bwMode="auto">
              <a:xfrm>
                <a:off x="9398648" y="2597853"/>
                <a:ext cx="243928" cy="803098"/>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55" name="文本框 54"/>
            <p:cNvSpPr txBox="1"/>
            <p:nvPr/>
          </p:nvSpPr>
          <p:spPr>
            <a:xfrm>
              <a:off x="9564123" y="2363981"/>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64" name="文本框 63"/>
          <p:cNvSpPr txBox="1"/>
          <p:nvPr/>
        </p:nvSpPr>
        <p:spPr>
          <a:xfrm>
            <a:off x="8706663" y="3414378"/>
            <a:ext cx="402311" cy="369332"/>
          </a:xfrm>
          <a:prstGeom prst="rect">
            <a:avLst/>
          </a:prstGeom>
          <a:noFill/>
        </p:spPr>
        <p:txBody>
          <a:bodyPr wrap="square" rtlCol="0">
            <a:spAutoFit/>
          </a:bodyPr>
          <a:lstStyle/>
          <a:p>
            <a:r>
              <a:rPr kumimoji="1" lang="en-US" altLang="zh-CN" smtClean="0"/>
              <a:t>5</a:t>
            </a:r>
            <a:endParaRPr kumimoji="1" lang="zh-CN" altLang="en-US" dirty="0"/>
          </a:p>
        </p:txBody>
      </p:sp>
      <p:sp>
        <p:nvSpPr>
          <p:cNvPr id="65" name="文本框 64"/>
          <p:cNvSpPr txBox="1"/>
          <p:nvPr/>
        </p:nvSpPr>
        <p:spPr>
          <a:xfrm>
            <a:off x="11165489" y="3400526"/>
            <a:ext cx="502597" cy="369332"/>
          </a:xfrm>
          <a:prstGeom prst="rect">
            <a:avLst/>
          </a:prstGeom>
          <a:noFill/>
        </p:spPr>
        <p:txBody>
          <a:bodyPr wrap="square" rtlCol="0">
            <a:spAutoFit/>
          </a:bodyPr>
          <a:lstStyle/>
          <a:p>
            <a:r>
              <a:rPr kumimoji="1" lang="en-US" altLang="zh-CN" dirty="0" smtClean="0"/>
              <a:t>17</a:t>
            </a:r>
            <a:endParaRPr kumimoji="1" lang="zh-CN" altLang="en-US" dirty="0"/>
          </a:p>
        </p:txBody>
      </p:sp>
      <p:sp>
        <p:nvSpPr>
          <p:cNvPr id="66" name="文本框 65"/>
          <p:cNvSpPr txBox="1"/>
          <p:nvPr/>
        </p:nvSpPr>
        <p:spPr>
          <a:xfrm>
            <a:off x="9773649" y="3423288"/>
            <a:ext cx="402311" cy="369332"/>
          </a:xfrm>
          <a:prstGeom prst="rect">
            <a:avLst/>
          </a:prstGeom>
          <a:noFill/>
        </p:spPr>
        <p:txBody>
          <a:bodyPr wrap="square" rtlCol="0">
            <a:spAutoFit/>
          </a:bodyPr>
          <a:lstStyle/>
          <a:p>
            <a:r>
              <a:rPr kumimoji="1" lang="en-US" altLang="zh-CN" dirty="0" smtClean="0"/>
              <a:t>9</a:t>
            </a:r>
            <a:endParaRPr kumimoji="1" lang="zh-CN" altLang="en-US" dirty="0"/>
          </a:p>
        </p:txBody>
      </p:sp>
      <p:sp>
        <p:nvSpPr>
          <p:cNvPr id="67" name="文本框 66"/>
          <p:cNvSpPr txBox="1"/>
          <p:nvPr/>
        </p:nvSpPr>
        <p:spPr>
          <a:xfrm>
            <a:off x="10911201" y="3400526"/>
            <a:ext cx="402311" cy="369332"/>
          </a:xfrm>
          <a:prstGeom prst="rect">
            <a:avLst/>
          </a:prstGeom>
          <a:noFill/>
        </p:spPr>
        <p:txBody>
          <a:bodyPr wrap="square" rtlCol="0">
            <a:spAutoFit/>
          </a:bodyPr>
          <a:lstStyle/>
          <a:p>
            <a:r>
              <a:rPr kumimoji="1" lang="en-US" altLang="zh-CN" smtClean="0"/>
              <a:t>16</a:t>
            </a:r>
            <a:endParaRPr kumimoji="1" lang="zh-CN" altLang="en-US" dirty="0"/>
          </a:p>
        </p:txBody>
      </p:sp>
      <p:grpSp>
        <p:nvGrpSpPr>
          <p:cNvPr id="95" name="组 94"/>
          <p:cNvGrpSpPr/>
          <p:nvPr/>
        </p:nvGrpSpPr>
        <p:grpSpPr>
          <a:xfrm>
            <a:off x="364486" y="4547691"/>
            <a:ext cx="4040982" cy="1470773"/>
            <a:chOff x="259029" y="4579492"/>
            <a:chExt cx="4040982" cy="1470773"/>
          </a:xfrm>
        </p:grpSpPr>
        <p:grpSp>
          <p:nvGrpSpPr>
            <p:cNvPr id="94" name="组 93"/>
            <p:cNvGrpSpPr/>
            <p:nvPr/>
          </p:nvGrpSpPr>
          <p:grpSpPr>
            <a:xfrm>
              <a:off x="259029" y="4579492"/>
              <a:ext cx="4040982" cy="1470773"/>
              <a:chOff x="5512817" y="4595996"/>
              <a:chExt cx="4040982" cy="1470773"/>
            </a:xfrm>
          </p:grpSpPr>
          <p:grpSp>
            <p:nvGrpSpPr>
              <p:cNvPr id="93" name="组 92"/>
              <p:cNvGrpSpPr/>
              <p:nvPr/>
            </p:nvGrpSpPr>
            <p:grpSpPr>
              <a:xfrm>
                <a:off x="5512817" y="4595996"/>
                <a:ext cx="4040982" cy="1470773"/>
                <a:chOff x="5512817" y="4595996"/>
                <a:chExt cx="4040982" cy="1470773"/>
              </a:xfrm>
            </p:grpSpPr>
            <p:grpSp>
              <p:nvGrpSpPr>
                <p:cNvPr id="68" name="组 67"/>
                <p:cNvGrpSpPr/>
                <p:nvPr/>
              </p:nvGrpSpPr>
              <p:grpSpPr>
                <a:xfrm>
                  <a:off x="5512817" y="4595996"/>
                  <a:ext cx="4040982" cy="1470773"/>
                  <a:chOff x="7770289" y="2324485"/>
                  <a:chExt cx="4040982" cy="1470773"/>
                </a:xfrm>
              </p:grpSpPr>
              <p:grpSp>
                <p:nvGrpSpPr>
                  <p:cNvPr id="69" name="组 68"/>
                  <p:cNvGrpSpPr/>
                  <p:nvPr/>
                </p:nvGrpSpPr>
                <p:grpSpPr>
                  <a:xfrm>
                    <a:off x="7770289" y="2324485"/>
                    <a:ext cx="4040982" cy="1470773"/>
                    <a:chOff x="7770289" y="2324485"/>
                    <a:chExt cx="4040982" cy="1470773"/>
                  </a:xfrm>
                </p:grpSpPr>
                <p:grpSp>
                  <p:nvGrpSpPr>
                    <p:cNvPr id="71" name="组 70"/>
                    <p:cNvGrpSpPr/>
                    <p:nvPr/>
                  </p:nvGrpSpPr>
                  <p:grpSpPr>
                    <a:xfrm>
                      <a:off x="7770289" y="2324485"/>
                      <a:ext cx="4040982" cy="1459225"/>
                      <a:chOff x="8519589" y="2324485"/>
                      <a:chExt cx="4040982" cy="1459225"/>
                    </a:xfrm>
                  </p:grpSpPr>
                  <p:grpSp>
                    <p:nvGrpSpPr>
                      <p:cNvPr id="77" name="组 76"/>
                      <p:cNvGrpSpPr/>
                      <p:nvPr/>
                    </p:nvGrpSpPr>
                    <p:grpSpPr>
                      <a:xfrm>
                        <a:off x="8519589" y="2324485"/>
                        <a:ext cx="4040982" cy="1459225"/>
                        <a:chOff x="8519589" y="2324485"/>
                        <a:chExt cx="4040982" cy="1459225"/>
                      </a:xfrm>
                    </p:grpSpPr>
                    <p:sp>
                      <p:nvSpPr>
                        <p:cNvPr id="85" name="矩形 84"/>
                        <p:cNvSpPr/>
                        <p:nvPr/>
                      </p:nvSpPr>
                      <p:spPr bwMode="auto">
                        <a:xfrm>
                          <a:off x="11086912" y="3400526"/>
                          <a:ext cx="1473659"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9" name="矩形 78"/>
                        <p:cNvSpPr/>
                        <p:nvPr/>
                      </p:nvSpPr>
                      <p:spPr bwMode="auto">
                        <a:xfrm>
                          <a:off x="9229243" y="2324485"/>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80" name="直线箭头连接符 79"/>
                        <p:cNvCxnSpPr/>
                        <p:nvPr/>
                      </p:nvCxnSpPr>
                      <p:spPr bwMode="auto">
                        <a:xfrm flipH="1">
                          <a:off x="9097002" y="2548647"/>
                          <a:ext cx="468124" cy="87464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81" name="矩形 80"/>
                        <p:cNvSpPr/>
                        <p:nvPr/>
                      </p:nvSpPr>
                      <p:spPr bwMode="auto">
                        <a:xfrm>
                          <a:off x="8519589" y="3414378"/>
                          <a:ext cx="1243816"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82" name="文本框 81"/>
                        <p:cNvSpPr txBox="1"/>
                        <p:nvPr/>
                      </p:nvSpPr>
                      <p:spPr>
                        <a:xfrm>
                          <a:off x="8583306" y="3414378"/>
                          <a:ext cx="402311"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83" name="文本框 82"/>
                        <p:cNvSpPr txBox="1"/>
                        <p:nvPr/>
                      </p:nvSpPr>
                      <p:spPr>
                        <a:xfrm>
                          <a:off x="8898257" y="3414378"/>
                          <a:ext cx="402311"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84" name="直线箭头连接符 83"/>
                        <p:cNvCxnSpPr/>
                        <p:nvPr/>
                      </p:nvCxnSpPr>
                      <p:spPr bwMode="auto">
                        <a:xfrm>
                          <a:off x="10743188" y="2548647"/>
                          <a:ext cx="769237" cy="85230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86" name="文本框 85"/>
                        <p:cNvSpPr txBox="1"/>
                        <p:nvPr/>
                      </p:nvSpPr>
                      <p:spPr>
                        <a:xfrm>
                          <a:off x="1109931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87" name="文本框 86"/>
                        <p:cNvSpPr txBox="1"/>
                        <p:nvPr/>
                      </p:nvSpPr>
                      <p:spPr>
                        <a:xfrm>
                          <a:off x="9231692" y="3414378"/>
                          <a:ext cx="402311"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88" name="文本框 87"/>
                        <p:cNvSpPr txBox="1"/>
                        <p:nvPr/>
                      </p:nvSpPr>
                      <p:spPr>
                        <a:xfrm>
                          <a:off x="11410767" y="3400526"/>
                          <a:ext cx="443872"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78" name="文本框 77"/>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72" name="组 71"/>
                    <p:cNvGrpSpPr/>
                    <p:nvPr/>
                  </p:nvGrpSpPr>
                  <p:grpSpPr>
                    <a:xfrm>
                      <a:off x="9212272" y="3400951"/>
                      <a:ext cx="860608" cy="394307"/>
                      <a:chOff x="8340020" y="4190415"/>
                      <a:chExt cx="860608" cy="394307"/>
                    </a:xfrm>
                  </p:grpSpPr>
                  <p:sp>
                    <p:nvSpPr>
                      <p:cNvPr id="74" name="矩形 73"/>
                      <p:cNvSpPr/>
                      <p:nvPr/>
                    </p:nvSpPr>
                    <p:spPr bwMode="auto">
                      <a:xfrm>
                        <a:off x="83400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5" name="文本框 74"/>
                      <p:cNvSpPr txBox="1"/>
                      <p:nvPr/>
                    </p:nvSpPr>
                    <p:spPr>
                      <a:xfrm>
                        <a:off x="84264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76" name="文本框 75"/>
                      <p:cNvSpPr txBox="1"/>
                      <p:nvPr/>
                    </p:nvSpPr>
                    <p:spPr>
                      <a:xfrm>
                        <a:off x="86776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73" name="直线箭头连接符 72"/>
                    <p:cNvCxnSpPr/>
                    <p:nvPr/>
                  </p:nvCxnSpPr>
                  <p:spPr bwMode="auto">
                    <a:xfrm>
                      <a:off x="9398648" y="2597853"/>
                      <a:ext cx="243928" cy="803098"/>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70" name="文本框 69"/>
                  <p:cNvSpPr txBox="1"/>
                  <p:nvPr/>
                </p:nvSpPr>
                <p:spPr>
                  <a:xfrm>
                    <a:off x="9564123" y="2363981"/>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92" name="文本框 91"/>
                <p:cNvSpPr txBox="1"/>
                <p:nvPr/>
              </p:nvSpPr>
              <p:spPr>
                <a:xfrm>
                  <a:off x="8954382" y="5661481"/>
                  <a:ext cx="410349" cy="369332"/>
                </a:xfrm>
                <a:prstGeom prst="rect">
                  <a:avLst/>
                </a:prstGeom>
                <a:noFill/>
              </p:spPr>
              <p:txBody>
                <a:bodyPr wrap="square" rtlCol="0">
                  <a:spAutoFit/>
                </a:bodyPr>
                <a:lstStyle/>
                <a:p>
                  <a:r>
                    <a:rPr kumimoji="1" lang="en-US" altLang="zh-CN" smtClean="0"/>
                    <a:t>17</a:t>
                  </a:r>
                  <a:endParaRPr kumimoji="1" lang="zh-CN" altLang="en-US" dirty="0"/>
                </a:p>
              </p:txBody>
            </p:sp>
          </p:grpSp>
          <p:sp>
            <p:nvSpPr>
              <p:cNvPr id="91" name="文本框 90"/>
              <p:cNvSpPr txBox="1"/>
              <p:nvPr/>
            </p:nvSpPr>
            <p:spPr>
              <a:xfrm>
                <a:off x="8653729" y="5672037"/>
                <a:ext cx="402311" cy="369332"/>
              </a:xfrm>
              <a:prstGeom prst="rect">
                <a:avLst/>
              </a:prstGeom>
              <a:noFill/>
            </p:spPr>
            <p:txBody>
              <a:bodyPr wrap="square" rtlCol="0">
                <a:spAutoFit/>
              </a:bodyPr>
              <a:lstStyle/>
              <a:p>
                <a:r>
                  <a:rPr kumimoji="1" lang="en-US" altLang="zh-CN" dirty="0" smtClean="0"/>
                  <a:t>16</a:t>
                </a:r>
                <a:endParaRPr kumimoji="1" lang="zh-CN" altLang="en-US" dirty="0"/>
              </a:p>
            </p:txBody>
          </p:sp>
        </p:grpSp>
        <p:sp>
          <p:nvSpPr>
            <p:cNvPr id="89" name="文本框 88"/>
            <p:cNvSpPr txBox="1"/>
            <p:nvPr/>
          </p:nvSpPr>
          <p:spPr>
            <a:xfrm>
              <a:off x="1206453" y="5677407"/>
              <a:ext cx="402311" cy="369332"/>
            </a:xfrm>
            <a:prstGeom prst="rect">
              <a:avLst/>
            </a:prstGeom>
            <a:noFill/>
          </p:spPr>
          <p:txBody>
            <a:bodyPr wrap="square" rtlCol="0">
              <a:spAutoFit/>
            </a:bodyPr>
            <a:lstStyle/>
            <a:p>
              <a:r>
                <a:rPr kumimoji="1" lang="en-US" altLang="zh-CN" smtClean="0"/>
                <a:t>5</a:t>
              </a:r>
              <a:endParaRPr kumimoji="1" lang="zh-CN" altLang="en-US" dirty="0"/>
            </a:p>
          </p:txBody>
        </p:sp>
        <p:sp>
          <p:nvSpPr>
            <p:cNvPr id="90" name="文本框 89"/>
            <p:cNvSpPr txBox="1"/>
            <p:nvPr/>
          </p:nvSpPr>
          <p:spPr>
            <a:xfrm>
              <a:off x="22607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sp>
        <p:nvSpPr>
          <p:cNvPr id="96" name="文本框 95"/>
          <p:cNvSpPr txBox="1"/>
          <p:nvPr/>
        </p:nvSpPr>
        <p:spPr>
          <a:xfrm>
            <a:off x="4086904" y="5623732"/>
            <a:ext cx="398000" cy="369332"/>
          </a:xfrm>
          <a:prstGeom prst="rect">
            <a:avLst/>
          </a:prstGeom>
          <a:noFill/>
        </p:spPr>
        <p:txBody>
          <a:bodyPr wrap="square" rtlCol="0">
            <a:spAutoFit/>
          </a:bodyPr>
          <a:lstStyle/>
          <a:p>
            <a:r>
              <a:rPr kumimoji="1" lang="en-US" altLang="zh-CN" dirty="0" smtClean="0">
                <a:solidFill>
                  <a:srgbClr val="FF0000"/>
                </a:solidFill>
              </a:rPr>
              <a:t>20</a:t>
            </a:r>
            <a:endParaRPr kumimoji="1" lang="zh-CN" altLang="en-US" dirty="0">
              <a:solidFill>
                <a:srgbClr val="FF0000"/>
              </a:solidFill>
            </a:endParaRPr>
          </a:p>
        </p:txBody>
      </p:sp>
      <p:sp>
        <p:nvSpPr>
          <p:cNvPr id="97" name="矩形 96"/>
          <p:cNvSpPr/>
          <p:nvPr/>
        </p:nvSpPr>
        <p:spPr>
          <a:xfrm>
            <a:off x="2852793" y="6001417"/>
            <a:ext cx="1707519" cy="400110"/>
          </a:xfrm>
          <a:prstGeom prst="rect">
            <a:avLst/>
          </a:prstGeom>
        </p:spPr>
        <p:txBody>
          <a:bodyPr wrap="none">
            <a:spAutoFit/>
          </a:bodyPr>
          <a:lstStyle/>
          <a:p>
            <a:r>
              <a:rPr lang="zh-CN" altLang="en-US" sz="2000" dirty="0">
                <a:solidFill>
                  <a:srgbClr val="FF0000"/>
                </a:solidFill>
              </a:rPr>
              <a:t>关键字</a:t>
            </a:r>
            <a:r>
              <a:rPr lang="zh-CN" altLang="en-US" sz="2000" dirty="0" smtClean="0">
                <a:solidFill>
                  <a:srgbClr val="FF0000"/>
                </a:solidFill>
              </a:rPr>
              <a:t>个数</a:t>
            </a:r>
            <a:r>
              <a:rPr lang="en-US" altLang="zh-CN" sz="2000" dirty="0">
                <a:solidFill>
                  <a:srgbClr val="FF0000"/>
                </a:solidFill>
              </a:rPr>
              <a:t>&gt;</a:t>
            </a:r>
            <a:r>
              <a:rPr lang="zh-CN" altLang="en-US" sz="2000" dirty="0" smtClean="0">
                <a:solidFill>
                  <a:srgbClr val="FF0000"/>
                </a:solidFill>
              </a:rPr>
              <a:t>4</a:t>
            </a:r>
            <a:endParaRPr lang="zh-CN" altLang="en-US" sz="2000" dirty="0">
              <a:solidFill>
                <a:srgbClr val="FF0000"/>
              </a:solidFill>
            </a:endParaRPr>
          </a:p>
        </p:txBody>
      </p:sp>
      <p:sp>
        <p:nvSpPr>
          <p:cNvPr id="98" name="右箭头 97"/>
          <p:cNvSpPr/>
          <p:nvPr/>
        </p:nvSpPr>
        <p:spPr bwMode="auto">
          <a:xfrm>
            <a:off x="4216400" y="4804322"/>
            <a:ext cx="863600" cy="289471"/>
          </a:xfrm>
          <a:prstGeom prst="rightArrow">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9" name="矩形 98"/>
          <p:cNvSpPr/>
          <p:nvPr/>
        </p:nvSpPr>
        <p:spPr>
          <a:xfrm>
            <a:off x="4286473" y="5077372"/>
            <a:ext cx="697627" cy="400110"/>
          </a:xfrm>
          <a:prstGeom prst="rect">
            <a:avLst/>
          </a:prstGeom>
        </p:spPr>
        <p:txBody>
          <a:bodyPr wrap="none">
            <a:spAutoFit/>
          </a:bodyPr>
          <a:lstStyle/>
          <a:p>
            <a:r>
              <a:rPr lang="zh-CN" altLang="en-US" sz="2000" b="1" dirty="0" smtClean="0">
                <a:solidFill>
                  <a:srgbClr val="7030A0"/>
                </a:solidFill>
              </a:rPr>
              <a:t>分裂</a:t>
            </a:r>
            <a:endParaRPr lang="zh-CN" altLang="en-US" sz="2000" b="1" dirty="0">
              <a:solidFill>
                <a:srgbClr val="7030A0"/>
              </a:solidFill>
            </a:endParaRPr>
          </a:p>
        </p:txBody>
      </p:sp>
      <p:grpSp>
        <p:nvGrpSpPr>
          <p:cNvPr id="136" name="组 135"/>
          <p:cNvGrpSpPr/>
          <p:nvPr/>
        </p:nvGrpSpPr>
        <p:grpSpPr>
          <a:xfrm>
            <a:off x="4968224" y="4556754"/>
            <a:ext cx="4229548" cy="1470953"/>
            <a:chOff x="5116610" y="4587187"/>
            <a:chExt cx="4229548" cy="1470953"/>
          </a:xfrm>
        </p:grpSpPr>
        <p:grpSp>
          <p:nvGrpSpPr>
            <p:cNvPr id="100" name="组 99"/>
            <p:cNvGrpSpPr/>
            <p:nvPr/>
          </p:nvGrpSpPr>
          <p:grpSpPr>
            <a:xfrm>
              <a:off x="5116610" y="4587187"/>
              <a:ext cx="3077584" cy="1470953"/>
              <a:chOff x="106629" y="4579492"/>
              <a:chExt cx="3077584" cy="1470953"/>
            </a:xfrm>
          </p:grpSpPr>
          <p:grpSp>
            <p:nvGrpSpPr>
              <p:cNvPr id="106" name="组 105"/>
              <p:cNvGrpSpPr/>
              <p:nvPr/>
            </p:nvGrpSpPr>
            <p:grpSpPr>
              <a:xfrm>
                <a:off x="106629" y="4579492"/>
                <a:ext cx="3077584" cy="1470953"/>
                <a:chOff x="7617889" y="2324485"/>
                <a:chExt cx="3077584" cy="1470953"/>
              </a:xfrm>
            </p:grpSpPr>
            <p:grpSp>
              <p:nvGrpSpPr>
                <p:cNvPr id="108" name="组 107"/>
                <p:cNvGrpSpPr/>
                <p:nvPr/>
              </p:nvGrpSpPr>
              <p:grpSpPr>
                <a:xfrm>
                  <a:off x="7617889" y="2324485"/>
                  <a:ext cx="3077584" cy="1470953"/>
                  <a:chOff x="7617889" y="2324485"/>
                  <a:chExt cx="3077584" cy="1470953"/>
                </a:xfrm>
              </p:grpSpPr>
              <p:grpSp>
                <p:nvGrpSpPr>
                  <p:cNvPr id="110" name="组 109"/>
                  <p:cNvGrpSpPr/>
                  <p:nvPr/>
                </p:nvGrpSpPr>
                <p:grpSpPr>
                  <a:xfrm>
                    <a:off x="7617889" y="2324485"/>
                    <a:ext cx="3077584" cy="1470953"/>
                    <a:chOff x="8367189" y="2324485"/>
                    <a:chExt cx="3077584" cy="1470953"/>
                  </a:xfrm>
                </p:grpSpPr>
                <p:grpSp>
                  <p:nvGrpSpPr>
                    <p:cNvPr id="116" name="组 115"/>
                    <p:cNvGrpSpPr/>
                    <p:nvPr/>
                  </p:nvGrpSpPr>
                  <p:grpSpPr>
                    <a:xfrm>
                      <a:off x="8367189" y="2324485"/>
                      <a:ext cx="3077584" cy="1470953"/>
                      <a:chOff x="8367189" y="2324485"/>
                      <a:chExt cx="3077584" cy="1470953"/>
                    </a:xfrm>
                  </p:grpSpPr>
                  <p:sp>
                    <p:nvSpPr>
                      <p:cNvPr id="118" name="矩形 117"/>
                      <p:cNvSpPr/>
                      <p:nvPr/>
                    </p:nvSpPr>
                    <p:spPr bwMode="auto">
                      <a:xfrm>
                        <a:off x="10655112" y="3400526"/>
                        <a:ext cx="78966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19" name="矩形 118"/>
                      <p:cNvSpPr/>
                      <p:nvPr/>
                    </p:nvSpPr>
                    <p:spPr bwMode="auto">
                      <a:xfrm>
                        <a:off x="9229243" y="2324485"/>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120" name="直线箭头连接符 119"/>
                      <p:cNvCxnSpPr/>
                      <p:nvPr/>
                    </p:nvCxnSpPr>
                    <p:spPr bwMode="auto">
                      <a:xfrm flipH="1">
                        <a:off x="8957302" y="2548647"/>
                        <a:ext cx="468124" cy="87464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121" name="矩形 120"/>
                      <p:cNvSpPr/>
                      <p:nvPr/>
                    </p:nvSpPr>
                    <p:spPr bwMode="auto">
                      <a:xfrm>
                        <a:off x="8367189" y="3414378"/>
                        <a:ext cx="1243816"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2" name="文本框 121"/>
                      <p:cNvSpPr txBox="1"/>
                      <p:nvPr/>
                    </p:nvSpPr>
                    <p:spPr>
                      <a:xfrm>
                        <a:off x="8443606" y="3414378"/>
                        <a:ext cx="402311"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123" name="文本框 122"/>
                      <p:cNvSpPr txBox="1"/>
                      <p:nvPr/>
                    </p:nvSpPr>
                    <p:spPr>
                      <a:xfrm>
                        <a:off x="8758557" y="3414378"/>
                        <a:ext cx="402311"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124" name="直线箭头连接符 123"/>
                      <p:cNvCxnSpPr/>
                      <p:nvPr/>
                    </p:nvCxnSpPr>
                    <p:spPr bwMode="auto">
                      <a:xfrm>
                        <a:off x="10412038" y="2588573"/>
                        <a:ext cx="769237" cy="85230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125" name="文本框 124"/>
                      <p:cNvSpPr txBox="1"/>
                      <p:nvPr/>
                    </p:nvSpPr>
                    <p:spPr>
                      <a:xfrm>
                        <a:off x="1066751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126" name="文本框 125"/>
                      <p:cNvSpPr txBox="1"/>
                      <p:nvPr/>
                    </p:nvSpPr>
                    <p:spPr>
                      <a:xfrm>
                        <a:off x="9030347" y="3426106"/>
                        <a:ext cx="402311"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127" name="文本框 126"/>
                      <p:cNvSpPr txBox="1"/>
                      <p:nvPr/>
                    </p:nvSpPr>
                    <p:spPr>
                      <a:xfrm>
                        <a:off x="10939307" y="3400526"/>
                        <a:ext cx="443872"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117" name="文本框 116"/>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111" name="组 110"/>
                  <p:cNvGrpSpPr/>
                  <p:nvPr/>
                </p:nvGrpSpPr>
                <p:grpSpPr>
                  <a:xfrm>
                    <a:off x="8970972" y="3400951"/>
                    <a:ext cx="860608" cy="394307"/>
                    <a:chOff x="8098720" y="4190415"/>
                    <a:chExt cx="860608" cy="394307"/>
                  </a:xfrm>
                </p:grpSpPr>
                <p:sp>
                  <p:nvSpPr>
                    <p:cNvPr id="113" name="矩形 112"/>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14" name="文本框 113"/>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115" name="文本框 114"/>
                    <p:cNvSpPr txBox="1"/>
                    <p:nvPr/>
                  </p:nvSpPr>
                  <p:spPr>
                    <a:xfrm>
                      <a:off x="84363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112" name="直线箭头连接符 111"/>
                  <p:cNvCxnSpPr/>
                  <p:nvPr/>
                </p:nvCxnSpPr>
                <p:spPr bwMode="auto">
                  <a:xfrm>
                    <a:off x="9119030" y="2597428"/>
                    <a:ext cx="243928" cy="803098"/>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109" name="文本框 108"/>
                <p:cNvSpPr txBox="1"/>
                <p:nvPr/>
              </p:nvSpPr>
              <p:spPr>
                <a:xfrm>
                  <a:off x="9194861" y="2362812"/>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102" name="文本框 101"/>
              <p:cNvSpPr txBox="1"/>
              <p:nvPr/>
            </p:nvSpPr>
            <p:spPr>
              <a:xfrm>
                <a:off x="1015740" y="5677859"/>
                <a:ext cx="402311" cy="369332"/>
              </a:xfrm>
              <a:prstGeom prst="rect">
                <a:avLst/>
              </a:prstGeom>
              <a:noFill/>
            </p:spPr>
            <p:txBody>
              <a:bodyPr wrap="square" rtlCol="0">
                <a:spAutoFit/>
              </a:bodyPr>
              <a:lstStyle/>
              <a:p>
                <a:r>
                  <a:rPr kumimoji="1" lang="en-US" altLang="zh-CN" smtClean="0"/>
                  <a:t>5</a:t>
                </a:r>
                <a:endParaRPr kumimoji="1" lang="zh-CN" altLang="en-US" dirty="0"/>
              </a:p>
            </p:txBody>
          </p:sp>
          <p:sp>
            <p:nvSpPr>
              <p:cNvPr id="103" name="文本框 102"/>
              <p:cNvSpPr txBox="1"/>
              <p:nvPr/>
            </p:nvSpPr>
            <p:spPr>
              <a:xfrm>
                <a:off x="20194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129" name="直线箭头连接符 128"/>
            <p:cNvCxnSpPr/>
            <p:nvPr/>
          </p:nvCxnSpPr>
          <p:spPr bwMode="auto">
            <a:xfrm>
              <a:off x="7735906" y="4835527"/>
              <a:ext cx="978832" cy="841553"/>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134" name="组 133"/>
            <p:cNvGrpSpPr/>
            <p:nvPr/>
          </p:nvGrpSpPr>
          <p:grpSpPr>
            <a:xfrm>
              <a:off x="8367103" y="5663228"/>
              <a:ext cx="979055" cy="369332"/>
              <a:chOff x="9196905" y="6136201"/>
              <a:chExt cx="979055" cy="369332"/>
            </a:xfrm>
          </p:grpSpPr>
          <p:sp>
            <p:nvSpPr>
              <p:cNvPr id="133" name="矩形 132"/>
              <p:cNvSpPr/>
              <p:nvPr/>
            </p:nvSpPr>
            <p:spPr bwMode="auto">
              <a:xfrm>
                <a:off x="9196905" y="6136201"/>
                <a:ext cx="979055"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31" name="文本框 130"/>
              <p:cNvSpPr txBox="1"/>
              <p:nvPr/>
            </p:nvSpPr>
            <p:spPr>
              <a:xfrm>
                <a:off x="9642576" y="6136201"/>
                <a:ext cx="473869" cy="369332"/>
              </a:xfrm>
              <a:prstGeom prst="rect">
                <a:avLst/>
              </a:prstGeom>
              <a:noFill/>
            </p:spPr>
            <p:txBody>
              <a:bodyPr wrap="square" rtlCol="0">
                <a:spAutoFit/>
              </a:bodyPr>
              <a:lstStyle/>
              <a:p>
                <a:r>
                  <a:rPr kumimoji="1" lang="en-US" altLang="zh-CN" dirty="0" smtClean="0"/>
                  <a:t>20</a:t>
                </a:r>
                <a:endParaRPr kumimoji="1" lang="zh-CN" altLang="en-US" dirty="0"/>
              </a:p>
            </p:txBody>
          </p:sp>
          <p:sp>
            <p:nvSpPr>
              <p:cNvPr id="132" name="文本框 131"/>
              <p:cNvSpPr txBox="1"/>
              <p:nvPr/>
            </p:nvSpPr>
            <p:spPr>
              <a:xfrm>
                <a:off x="9243042" y="6136201"/>
                <a:ext cx="402311" cy="369332"/>
              </a:xfrm>
              <a:prstGeom prst="rect">
                <a:avLst/>
              </a:prstGeom>
              <a:noFill/>
            </p:spPr>
            <p:txBody>
              <a:bodyPr wrap="square" rtlCol="0">
                <a:spAutoFit/>
              </a:bodyPr>
              <a:lstStyle/>
              <a:p>
                <a:r>
                  <a:rPr kumimoji="1" lang="en-US" altLang="zh-CN" dirty="0" smtClean="0"/>
                  <a:t>17</a:t>
                </a:r>
                <a:endParaRPr kumimoji="1" lang="zh-CN" altLang="en-US" dirty="0"/>
              </a:p>
            </p:txBody>
          </p:sp>
        </p:grpSp>
      </p:grpSp>
      <p:sp>
        <p:nvSpPr>
          <p:cNvPr id="128" name="文本框 127"/>
          <p:cNvSpPr txBox="1"/>
          <p:nvPr/>
        </p:nvSpPr>
        <p:spPr>
          <a:xfrm>
            <a:off x="7165931" y="4576528"/>
            <a:ext cx="398000" cy="369332"/>
          </a:xfrm>
          <a:prstGeom prst="rect">
            <a:avLst/>
          </a:prstGeom>
          <a:noFill/>
        </p:spPr>
        <p:txBody>
          <a:bodyPr wrap="square" rtlCol="0">
            <a:spAutoFit/>
          </a:bodyPr>
          <a:lstStyle/>
          <a:p>
            <a:r>
              <a:rPr kumimoji="1" lang="en-US" altLang="zh-CN" dirty="0" smtClean="0">
                <a:solidFill>
                  <a:srgbClr val="FF0000"/>
                </a:solidFill>
              </a:rPr>
              <a:t>16</a:t>
            </a:r>
            <a:endParaRPr kumimoji="1" lang="zh-CN" altLang="en-US" dirty="0">
              <a:solidFill>
                <a:srgbClr val="FF0000"/>
              </a:solidFill>
            </a:endParaRPr>
          </a:p>
        </p:txBody>
      </p:sp>
    </p:spTree>
    <p:extLst>
      <p:ext uri="{BB962C8B-B14F-4D97-AF65-F5344CB8AC3E}">
        <p14:creationId xmlns:p14="http://schemas.microsoft.com/office/powerpoint/2010/main" val="745199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9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3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1" grpId="0"/>
      <p:bldP spid="12" grpId="0"/>
      <p:bldP spid="13" grpId="0"/>
      <p:bldP spid="14" grpId="0"/>
      <p:bldP spid="7" grpId="0"/>
      <p:bldP spid="10" grpId="0" animBg="1"/>
      <p:bldP spid="17" grpId="0"/>
      <p:bldP spid="18" grpId="0" animBg="1"/>
      <p:bldP spid="19" grpId="0"/>
      <p:bldP spid="23" grpId="0" animBg="1"/>
      <p:bldP spid="24" grpId="0"/>
      <p:bldP spid="26" grpId="0"/>
      <p:bldP spid="28" grpId="0" animBg="1"/>
      <p:bldP spid="29" grpId="0"/>
      <p:bldP spid="30" grpId="0"/>
      <p:bldP spid="32" grpId="0"/>
      <p:bldP spid="33" grpId="0"/>
      <p:bldP spid="34" grpId="0"/>
      <p:bldP spid="35" grpId="0"/>
      <p:bldP spid="36" grpId="0"/>
      <p:bldP spid="37" grpId="0" animBg="1"/>
      <p:bldP spid="38" grpId="0"/>
      <p:bldP spid="64" grpId="0"/>
      <p:bldP spid="65" grpId="0"/>
      <p:bldP spid="66" grpId="0"/>
      <p:bldP spid="67" grpId="0"/>
      <p:bldP spid="96" grpId="0"/>
      <p:bldP spid="97" grpId="0"/>
      <p:bldP spid="98" grpId="0" animBg="1"/>
      <p:bldP spid="99" grpId="0"/>
      <p:bldP spid="12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树的插入</a:t>
            </a:r>
            <a:endParaRPr lang="zh-CN" altLang="en-US" kern="0" dirty="0"/>
          </a:p>
        </p:txBody>
      </p:sp>
      <p:sp>
        <p:nvSpPr>
          <p:cNvPr id="2" name="矩形 1"/>
          <p:cNvSpPr/>
          <p:nvPr/>
        </p:nvSpPr>
        <p:spPr>
          <a:xfrm>
            <a:off x="259722" y="1340190"/>
            <a:ext cx="11055978" cy="830997"/>
          </a:xfrm>
          <a:prstGeom prst="rect">
            <a:avLst/>
          </a:prstGeom>
        </p:spPr>
        <p:txBody>
          <a:bodyPr wrap="square">
            <a:spAutoFit/>
          </a:bodyPr>
          <a:lstStyle/>
          <a:p>
            <a:r>
              <a:rPr lang="zh-CN" altLang="en-US" sz="2400" b="1" dirty="0">
                <a:latin typeface="SimSun" charset="-122"/>
                <a:ea typeface="SimSun" charset="-122"/>
                <a:cs typeface="SimSun" charset="-122"/>
              </a:rPr>
              <a:t>【</a:t>
            </a:r>
            <a:r>
              <a:rPr lang="zh-CN" altLang="en-US" sz="2400" b="1" dirty="0" smtClean="0">
                <a:latin typeface="SimSun" charset="-122"/>
                <a:ea typeface="SimSun" charset="-122"/>
                <a:cs typeface="SimSun" charset="-122"/>
              </a:rPr>
              <a:t>例】 关键字为</a:t>
            </a:r>
            <a:r>
              <a:rPr lang="zh-CN" altLang="en-US" sz="2400" b="1" dirty="0">
                <a:latin typeface="SimSun" charset="-122"/>
                <a:ea typeface="SimSun" charset="-122"/>
                <a:cs typeface="SimSun" charset="-122"/>
              </a:rPr>
              <a:t>:{1,2,6,7,11,4,8,13,10,5,17,9,16,20,3,12,14,18,19,15</a:t>
            </a:r>
            <a:r>
              <a:rPr lang="zh-CN" altLang="en-US" sz="2400" b="1" dirty="0" smtClean="0">
                <a:latin typeface="SimSun" charset="-122"/>
                <a:ea typeface="SimSun" charset="-122"/>
                <a:cs typeface="SimSun" charset="-122"/>
              </a:rPr>
              <a:t>}。</a:t>
            </a:r>
            <a:endParaRPr lang="en-US" altLang="zh-CN" sz="2400" b="1" dirty="0" smtClean="0">
              <a:latin typeface="SimSun" charset="-122"/>
              <a:ea typeface="SimSun" charset="-122"/>
              <a:cs typeface="SimSun" charset="-122"/>
            </a:endParaRPr>
          </a:p>
          <a:p>
            <a:r>
              <a:rPr lang="zh-CN" altLang="en-US" sz="2400" b="1" dirty="0" smtClean="0">
                <a:latin typeface="SimSun" charset="-122"/>
                <a:ea typeface="SimSun" charset="-122"/>
                <a:cs typeface="SimSun" charset="-122"/>
              </a:rPr>
              <a:t>创建</a:t>
            </a:r>
            <a:r>
              <a:rPr lang="zh-CN" altLang="en-US" sz="2400" b="1" dirty="0">
                <a:latin typeface="SimSun" charset="-122"/>
                <a:ea typeface="SimSun" charset="-122"/>
                <a:cs typeface="SimSun" charset="-122"/>
              </a:rPr>
              <a:t>一棵5阶B-树。 </a:t>
            </a:r>
          </a:p>
        </p:txBody>
      </p:sp>
      <p:sp>
        <p:nvSpPr>
          <p:cNvPr id="3" name="矩形 2"/>
          <p:cNvSpPr/>
          <p:nvPr/>
        </p:nvSpPr>
        <p:spPr>
          <a:xfrm>
            <a:off x="2980411" y="1755688"/>
            <a:ext cx="4161717" cy="400110"/>
          </a:xfrm>
          <a:prstGeom prst="rect">
            <a:avLst/>
          </a:prstGeom>
        </p:spPr>
        <p:txBody>
          <a:bodyPr wrap="none">
            <a:spAutoFit/>
          </a:bodyPr>
          <a:lstStyle/>
          <a:p>
            <a:r>
              <a:rPr lang="zh-CN" altLang="en-US" sz="2000" dirty="0">
                <a:solidFill>
                  <a:srgbClr val="FF0000"/>
                </a:solidFill>
              </a:rPr>
              <a:t>注意:最多的关键字个数Max = m-1 = 4</a:t>
            </a:r>
          </a:p>
        </p:txBody>
      </p:sp>
      <p:sp>
        <p:nvSpPr>
          <p:cNvPr id="97" name="矩形 96"/>
          <p:cNvSpPr/>
          <p:nvPr/>
        </p:nvSpPr>
        <p:spPr>
          <a:xfrm>
            <a:off x="212274" y="3838446"/>
            <a:ext cx="1707519" cy="400110"/>
          </a:xfrm>
          <a:prstGeom prst="rect">
            <a:avLst/>
          </a:prstGeom>
        </p:spPr>
        <p:txBody>
          <a:bodyPr wrap="none">
            <a:spAutoFit/>
          </a:bodyPr>
          <a:lstStyle/>
          <a:p>
            <a:r>
              <a:rPr lang="zh-CN" altLang="en-US" sz="2000" dirty="0">
                <a:solidFill>
                  <a:srgbClr val="FF0000"/>
                </a:solidFill>
              </a:rPr>
              <a:t>关键字</a:t>
            </a:r>
            <a:r>
              <a:rPr lang="zh-CN" altLang="en-US" sz="2000" dirty="0" smtClean="0">
                <a:solidFill>
                  <a:srgbClr val="FF0000"/>
                </a:solidFill>
              </a:rPr>
              <a:t>个数</a:t>
            </a:r>
            <a:r>
              <a:rPr lang="en-US" altLang="zh-CN" sz="2000" dirty="0">
                <a:solidFill>
                  <a:srgbClr val="FF0000"/>
                </a:solidFill>
              </a:rPr>
              <a:t>&gt;</a:t>
            </a:r>
            <a:r>
              <a:rPr lang="zh-CN" altLang="en-US" sz="2000" dirty="0" smtClean="0">
                <a:solidFill>
                  <a:srgbClr val="FF0000"/>
                </a:solidFill>
              </a:rPr>
              <a:t>4</a:t>
            </a:r>
            <a:endParaRPr lang="zh-CN" altLang="en-US" sz="2000" dirty="0">
              <a:solidFill>
                <a:srgbClr val="FF0000"/>
              </a:solidFill>
            </a:endParaRPr>
          </a:p>
        </p:txBody>
      </p:sp>
      <p:sp>
        <p:nvSpPr>
          <p:cNvPr id="98" name="右箭头 97"/>
          <p:cNvSpPr/>
          <p:nvPr/>
        </p:nvSpPr>
        <p:spPr bwMode="auto">
          <a:xfrm>
            <a:off x="4497897" y="2567496"/>
            <a:ext cx="863600" cy="289471"/>
          </a:xfrm>
          <a:prstGeom prst="rightArrow">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9" name="矩形 98"/>
          <p:cNvSpPr/>
          <p:nvPr/>
        </p:nvSpPr>
        <p:spPr>
          <a:xfrm>
            <a:off x="4567970" y="2840546"/>
            <a:ext cx="697627" cy="400110"/>
          </a:xfrm>
          <a:prstGeom prst="rect">
            <a:avLst/>
          </a:prstGeom>
        </p:spPr>
        <p:txBody>
          <a:bodyPr wrap="none">
            <a:spAutoFit/>
          </a:bodyPr>
          <a:lstStyle/>
          <a:p>
            <a:r>
              <a:rPr lang="zh-CN" altLang="en-US" sz="2000" b="1" dirty="0" smtClean="0">
                <a:solidFill>
                  <a:srgbClr val="7030A0"/>
                </a:solidFill>
              </a:rPr>
              <a:t>分裂</a:t>
            </a:r>
            <a:endParaRPr lang="zh-CN" altLang="en-US" sz="2000" b="1" dirty="0">
              <a:solidFill>
                <a:srgbClr val="7030A0"/>
              </a:solidFill>
            </a:endParaRPr>
          </a:p>
        </p:txBody>
      </p:sp>
      <p:grpSp>
        <p:nvGrpSpPr>
          <p:cNvPr id="4" name="组 3"/>
          <p:cNvGrpSpPr/>
          <p:nvPr/>
        </p:nvGrpSpPr>
        <p:grpSpPr>
          <a:xfrm>
            <a:off x="418652" y="2343334"/>
            <a:ext cx="4229548" cy="1470773"/>
            <a:chOff x="418652" y="2343334"/>
            <a:chExt cx="4229548" cy="1470773"/>
          </a:xfrm>
        </p:grpSpPr>
        <p:grpSp>
          <p:nvGrpSpPr>
            <p:cNvPr id="136" name="组 135"/>
            <p:cNvGrpSpPr/>
            <p:nvPr/>
          </p:nvGrpSpPr>
          <p:grpSpPr>
            <a:xfrm>
              <a:off x="418652" y="2343334"/>
              <a:ext cx="4229548" cy="1470773"/>
              <a:chOff x="5116610" y="4587187"/>
              <a:chExt cx="4229548" cy="1470773"/>
            </a:xfrm>
          </p:grpSpPr>
          <p:grpSp>
            <p:nvGrpSpPr>
              <p:cNvPr id="100" name="组 99"/>
              <p:cNvGrpSpPr/>
              <p:nvPr/>
            </p:nvGrpSpPr>
            <p:grpSpPr>
              <a:xfrm>
                <a:off x="5116610" y="4587187"/>
                <a:ext cx="3077584" cy="1470773"/>
                <a:chOff x="106629" y="4579492"/>
                <a:chExt cx="3077584" cy="1470773"/>
              </a:xfrm>
            </p:grpSpPr>
            <p:grpSp>
              <p:nvGrpSpPr>
                <p:cNvPr id="106" name="组 105"/>
                <p:cNvGrpSpPr/>
                <p:nvPr/>
              </p:nvGrpSpPr>
              <p:grpSpPr>
                <a:xfrm>
                  <a:off x="106629" y="4579492"/>
                  <a:ext cx="3077584" cy="1470773"/>
                  <a:chOff x="7617889" y="2324485"/>
                  <a:chExt cx="3077584" cy="1470773"/>
                </a:xfrm>
              </p:grpSpPr>
              <p:grpSp>
                <p:nvGrpSpPr>
                  <p:cNvPr id="108" name="组 107"/>
                  <p:cNvGrpSpPr/>
                  <p:nvPr/>
                </p:nvGrpSpPr>
                <p:grpSpPr>
                  <a:xfrm>
                    <a:off x="7617889" y="2324485"/>
                    <a:ext cx="3077584" cy="1470773"/>
                    <a:chOff x="7617889" y="2324485"/>
                    <a:chExt cx="3077584" cy="1470773"/>
                  </a:xfrm>
                </p:grpSpPr>
                <p:grpSp>
                  <p:nvGrpSpPr>
                    <p:cNvPr id="110" name="组 109"/>
                    <p:cNvGrpSpPr/>
                    <p:nvPr/>
                  </p:nvGrpSpPr>
                  <p:grpSpPr>
                    <a:xfrm>
                      <a:off x="7617889" y="2324485"/>
                      <a:ext cx="3077584" cy="1459225"/>
                      <a:chOff x="8367189" y="2324485"/>
                      <a:chExt cx="3077584" cy="1459225"/>
                    </a:xfrm>
                  </p:grpSpPr>
                  <p:grpSp>
                    <p:nvGrpSpPr>
                      <p:cNvPr id="116" name="组 115"/>
                      <p:cNvGrpSpPr/>
                      <p:nvPr/>
                    </p:nvGrpSpPr>
                    <p:grpSpPr>
                      <a:xfrm>
                        <a:off x="8367189" y="2324485"/>
                        <a:ext cx="3077584" cy="1459225"/>
                        <a:chOff x="8367189" y="2324485"/>
                        <a:chExt cx="3077584" cy="1459225"/>
                      </a:xfrm>
                    </p:grpSpPr>
                    <p:sp>
                      <p:nvSpPr>
                        <p:cNvPr id="118" name="矩形 117"/>
                        <p:cNvSpPr/>
                        <p:nvPr/>
                      </p:nvSpPr>
                      <p:spPr bwMode="auto">
                        <a:xfrm>
                          <a:off x="10655112" y="3400526"/>
                          <a:ext cx="78966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19" name="矩形 118"/>
                        <p:cNvSpPr/>
                        <p:nvPr/>
                      </p:nvSpPr>
                      <p:spPr bwMode="auto">
                        <a:xfrm>
                          <a:off x="9229243" y="2324485"/>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120" name="直线箭头连接符 119"/>
                        <p:cNvCxnSpPr/>
                        <p:nvPr/>
                      </p:nvCxnSpPr>
                      <p:spPr bwMode="auto">
                        <a:xfrm flipH="1">
                          <a:off x="8957302" y="2548647"/>
                          <a:ext cx="468124" cy="87464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121" name="矩形 120"/>
                        <p:cNvSpPr/>
                        <p:nvPr/>
                      </p:nvSpPr>
                      <p:spPr bwMode="auto">
                        <a:xfrm>
                          <a:off x="8367189" y="3414378"/>
                          <a:ext cx="1243816"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2" name="文本框 121"/>
                        <p:cNvSpPr txBox="1"/>
                        <p:nvPr/>
                      </p:nvSpPr>
                      <p:spPr>
                        <a:xfrm>
                          <a:off x="8405101" y="3414378"/>
                          <a:ext cx="402311"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123" name="文本框 122"/>
                        <p:cNvSpPr txBox="1"/>
                        <p:nvPr/>
                      </p:nvSpPr>
                      <p:spPr>
                        <a:xfrm>
                          <a:off x="8683590" y="3414378"/>
                          <a:ext cx="402311"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124" name="直线箭头连接符 123"/>
                        <p:cNvCxnSpPr/>
                        <p:nvPr/>
                      </p:nvCxnSpPr>
                      <p:spPr bwMode="auto">
                        <a:xfrm>
                          <a:off x="10412038" y="2588573"/>
                          <a:ext cx="769237" cy="85230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125" name="文本框 124"/>
                        <p:cNvSpPr txBox="1"/>
                        <p:nvPr/>
                      </p:nvSpPr>
                      <p:spPr>
                        <a:xfrm>
                          <a:off x="1066751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126" name="文本框 125"/>
                        <p:cNvSpPr txBox="1"/>
                        <p:nvPr/>
                      </p:nvSpPr>
                      <p:spPr>
                        <a:xfrm>
                          <a:off x="9118843" y="3413913"/>
                          <a:ext cx="402311"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127" name="文本框 126"/>
                        <p:cNvSpPr txBox="1"/>
                        <p:nvPr/>
                      </p:nvSpPr>
                      <p:spPr>
                        <a:xfrm>
                          <a:off x="10939307" y="3400526"/>
                          <a:ext cx="443872"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117" name="文本框 116"/>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111" name="组 110"/>
                    <p:cNvGrpSpPr/>
                    <p:nvPr/>
                  </p:nvGrpSpPr>
                  <p:grpSpPr>
                    <a:xfrm>
                      <a:off x="8970972" y="3400951"/>
                      <a:ext cx="860608" cy="394307"/>
                      <a:chOff x="8098720" y="4190415"/>
                      <a:chExt cx="860608" cy="394307"/>
                    </a:xfrm>
                  </p:grpSpPr>
                  <p:sp>
                    <p:nvSpPr>
                      <p:cNvPr id="113" name="矩形 112"/>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14" name="文本框 113"/>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115" name="文本框 114"/>
                      <p:cNvSpPr txBox="1"/>
                      <p:nvPr/>
                    </p:nvSpPr>
                    <p:spPr>
                      <a:xfrm>
                        <a:off x="84363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112" name="直线箭头连接符 111"/>
                    <p:cNvCxnSpPr/>
                    <p:nvPr/>
                  </p:nvCxnSpPr>
                  <p:spPr bwMode="auto">
                    <a:xfrm>
                      <a:off x="9119030" y="2597428"/>
                      <a:ext cx="243928" cy="803098"/>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109" name="文本框 108"/>
                  <p:cNvSpPr txBox="1"/>
                  <p:nvPr/>
                </p:nvSpPr>
                <p:spPr>
                  <a:xfrm>
                    <a:off x="9194861" y="2362812"/>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102" name="文本框 101"/>
                <p:cNvSpPr txBox="1"/>
                <p:nvPr/>
              </p:nvSpPr>
              <p:spPr>
                <a:xfrm>
                  <a:off x="1053232" y="5664388"/>
                  <a:ext cx="402311" cy="369332"/>
                </a:xfrm>
                <a:prstGeom prst="rect">
                  <a:avLst/>
                </a:prstGeom>
                <a:noFill/>
              </p:spPr>
              <p:txBody>
                <a:bodyPr wrap="square" rtlCol="0">
                  <a:spAutoFit/>
                </a:bodyPr>
                <a:lstStyle/>
                <a:p>
                  <a:r>
                    <a:rPr kumimoji="1" lang="en-US" altLang="zh-CN" smtClean="0"/>
                    <a:t>5</a:t>
                  </a:r>
                  <a:endParaRPr kumimoji="1" lang="zh-CN" altLang="en-US" dirty="0"/>
                </a:p>
              </p:txBody>
            </p:sp>
            <p:sp>
              <p:nvSpPr>
                <p:cNvPr id="103" name="文本框 102"/>
                <p:cNvSpPr txBox="1"/>
                <p:nvPr/>
              </p:nvSpPr>
              <p:spPr>
                <a:xfrm>
                  <a:off x="20194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129" name="直线箭头连接符 128"/>
              <p:cNvCxnSpPr/>
              <p:nvPr/>
            </p:nvCxnSpPr>
            <p:spPr bwMode="auto">
              <a:xfrm>
                <a:off x="7735906" y="4835527"/>
                <a:ext cx="978832" cy="841553"/>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134" name="组 133"/>
              <p:cNvGrpSpPr/>
              <p:nvPr/>
            </p:nvGrpSpPr>
            <p:grpSpPr>
              <a:xfrm>
                <a:off x="8367103" y="5663228"/>
                <a:ext cx="979055" cy="369332"/>
                <a:chOff x="9196905" y="6136201"/>
                <a:chExt cx="979055" cy="369332"/>
              </a:xfrm>
            </p:grpSpPr>
            <p:sp>
              <p:nvSpPr>
                <p:cNvPr id="133" name="矩形 132"/>
                <p:cNvSpPr/>
                <p:nvPr/>
              </p:nvSpPr>
              <p:spPr bwMode="auto">
                <a:xfrm>
                  <a:off x="9196905" y="6136201"/>
                  <a:ext cx="979055"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31" name="文本框 130"/>
                <p:cNvSpPr txBox="1"/>
                <p:nvPr/>
              </p:nvSpPr>
              <p:spPr>
                <a:xfrm>
                  <a:off x="9642576" y="6136201"/>
                  <a:ext cx="473869" cy="369332"/>
                </a:xfrm>
                <a:prstGeom prst="rect">
                  <a:avLst/>
                </a:prstGeom>
                <a:noFill/>
              </p:spPr>
              <p:txBody>
                <a:bodyPr wrap="square" rtlCol="0">
                  <a:spAutoFit/>
                </a:bodyPr>
                <a:lstStyle/>
                <a:p>
                  <a:r>
                    <a:rPr kumimoji="1" lang="en-US" altLang="zh-CN" dirty="0" smtClean="0"/>
                    <a:t>20</a:t>
                  </a:r>
                  <a:endParaRPr kumimoji="1" lang="zh-CN" altLang="en-US" dirty="0"/>
                </a:p>
              </p:txBody>
            </p:sp>
            <p:sp>
              <p:nvSpPr>
                <p:cNvPr id="132" name="文本框 131"/>
                <p:cNvSpPr txBox="1"/>
                <p:nvPr/>
              </p:nvSpPr>
              <p:spPr>
                <a:xfrm>
                  <a:off x="9243042" y="6136201"/>
                  <a:ext cx="402311" cy="369332"/>
                </a:xfrm>
                <a:prstGeom prst="rect">
                  <a:avLst/>
                </a:prstGeom>
                <a:noFill/>
              </p:spPr>
              <p:txBody>
                <a:bodyPr wrap="square" rtlCol="0">
                  <a:spAutoFit/>
                </a:bodyPr>
                <a:lstStyle/>
                <a:p>
                  <a:r>
                    <a:rPr kumimoji="1" lang="en-US" altLang="zh-CN" dirty="0" smtClean="0"/>
                    <a:t>17</a:t>
                  </a:r>
                  <a:endParaRPr kumimoji="1" lang="zh-CN" altLang="en-US" dirty="0"/>
                </a:p>
              </p:txBody>
            </p:sp>
          </p:grpSp>
        </p:grpSp>
        <p:sp>
          <p:nvSpPr>
            <p:cNvPr id="128" name="文本框 127"/>
            <p:cNvSpPr txBox="1"/>
            <p:nvPr/>
          </p:nvSpPr>
          <p:spPr>
            <a:xfrm>
              <a:off x="2545865" y="2356761"/>
              <a:ext cx="398000" cy="369332"/>
            </a:xfrm>
            <a:prstGeom prst="rect">
              <a:avLst/>
            </a:prstGeom>
            <a:noFill/>
          </p:spPr>
          <p:txBody>
            <a:bodyPr wrap="square" rtlCol="0">
              <a:spAutoFit/>
            </a:bodyPr>
            <a:lstStyle/>
            <a:p>
              <a:r>
                <a:rPr kumimoji="1" lang="en-US" altLang="zh-CN" dirty="0" smtClean="0">
                  <a:solidFill>
                    <a:srgbClr val="FF0000"/>
                  </a:solidFill>
                </a:rPr>
                <a:t>16</a:t>
              </a:r>
              <a:endParaRPr kumimoji="1" lang="zh-CN" altLang="en-US" dirty="0">
                <a:solidFill>
                  <a:srgbClr val="FF0000"/>
                </a:solidFill>
              </a:endParaRPr>
            </a:p>
          </p:txBody>
        </p:sp>
      </p:grpSp>
      <p:sp>
        <p:nvSpPr>
          <p:cNvPr id="130" name="文本框 129"/>
          <p:cNvSpPr txBox="1"/>
          <p:nvPr/>
        </p:nvSpPr>
        <p:spPr>
          <a:xfrm>
            <a:off x="986001" y="3428695"/>
            <a:ext cx="473869" cy="369332"/>
          </a:xfrm>
          <a:prstGeom prst="rect">
            <a:avLst/>
          </a:prstGeom>
          <a:noFill/>
        </p:spPr>
        <p:txBody>
          <a:bodyPr wrap="square" rtlCol="0">
            <a:spAutoFit/>
          </a:bodyPr>
          <a:lstStyle/>
          <a:p>
            <a:r>
              <a:rPr kumimoji="1" lang="en-US" altLang="zh-CN" dirty="0" smtClean="0">
                <a:solidFill>
                  <a:srgbClr val="FF0000"/>
                </a:solidFill>
              </a:rPr>
              <a:t>3</a:t>
            </a:r>
            <a:endParaRPr kumimoji="1" lang="zh-CN" altLang="en-US" dirty="0">
              <a:solidFill>
                <a:srgbClr val="FF0000"/>
              </a:solidFill>
            </a:endParaRPr>
          </a:p>
        </p:txBody>
      </p:sp>
      <p:grpSp>
        <p:nvGrpSpPr>
          <p:cNvPr id="8" name="组 7"/>
          <p:cNvGrpSpPr/>
          <p:nvPr/>
        </p:nvGrpSpPr>
        <p:grpSpPr>
          <a:xfrm>
            <a:off x="5335670" y="2333709"/>
            <a:ext cx="4565265" cy="1470773"/>
            <a:chOff x="5257867" y="2307725"/>
            <a:chExt cx="4565265" cy="1470773"/>
          </a:xfrm>
        </p:grpSpPr>
        <p:grpSp>
          <p:nvGrpSpPr>
            <p:cNvPr id="135" name="组 134"/>
            <p:cNvGrpSpPr/>
            <p:nvPr/>
          </p:nvGrpSpPr>
          <p:grpSpPr>
            <a:xfrm>
              <a:off x="5257867" y="2307725"/>
              <a:ext cx="4565265" cy="1470773"/>
              <a:chOff x="355176" y="2343334"/>
              <a:chExt cx="4565265" cy="1470773"/>
            </a:xfrm>
          </p:grpSpPr>
          <p:grpSp>
            <p:nvGrpSpPr>
              <p:cNvPr id="137" name="组 136"/>
              <p:cNvGrpSpPr/>
              <p:nvPr/>
            </p:nvGrpSpPr>
            <p:grpSpPr>
              <a:xfrm>
                <a:off x="355176" y="2343334"/>
                <a:ext cx="4565265" cy="1470773"/>
                <a:chOff x="5053134" y="4587187"/>
                <a:chExt cx="4565265" cy="1470773"/>
              </a:xfrm>
            </p:grpSpPr>
            <p:grpSp>
              <p:nvGrpSpPr>
                <p:cNvPr id="139" name="组 138"/>
                <p:cNvGrpSpPr/>
                <p:nvPr/>
              </p:nvGrpSpPr>
              <p:grpSpPr>
                <a:xfrm>
                  <a:off x="5053134" y="4587187"/>
                  <a:ext cx="3351772" cy="1470773"/>
                  <a:chOff x="43153" y="4579492"/>
                  <a:chExt cx="3351772" cy="1470773"/>
                </a:xfrm>
              </p:grpSpPr>
              <p:grpSp>
                <p:nvGrpSpPr>
                  <p:cNvPr id="145" name="组 144"/>
                  <p:cNvGrpSpPr/>
                  <p:nvPr/>
                </p:nvGrpSpPr>
                <p:grpSpPr>
                  <a:xfrm>
                    <a:off x="43153" y="4579492"/>
                    <a:ext cx="3351772" cy="1470773"/>
                    <a:chOff x="7554413" y="2324485"/>
                    <a:chExt cx="3351772" cy="1470773"/>
                  </a:xfrm>
                </p:grpSpPr>
                <p:grpSp>
                  <p:nvGrpSpPr>
                    <p:cNvPr id="148" name="组 147"/>
                    <p:cNvGrpSpPr/>
                    <p:nvPr/>
                  </p:nvGrpSpPr>
                  <p:grpSpPr>
                    <a:xfrm>
                      <a:off x="7554413" y="2324485"/>
                      <a:ext cx="3351772" cy="1470773"/>
                      <a:chOff x="7554413" y="2324485"/>
                      <a:chExt cx="3351772" cy="1470773"/>
                    </a:xfrm>
                  </p:grpSpPr>
                  <p:grpSp>
                    <p:nvGrpSpPr>
                      <p:cNvPr id="150" name="组 149"/>
                      <p:cNvGrpSpPr/>
                      <p:nvPr/>
                    </p:nvGrpSpPr>
                    <p:grpSpPr>
                      <a:xfrm>
                        <a:off x="7554413" y="2324485"/>
                        <a:ext cx="3351772" cy="1470773"/>
                        <a:chOff x="8303713" y="2324485"/>
                        <a:chExt cx="3351772" cy="1470773"/>
                      </a:xfrm>
                    </p:grpSpPr>
                    <p:grpSp>
                      <p:nvGrpSpPr>
                        <p:cNvPr id="156" name="组 155"/>
                        <p:cNvGrpSpPr/>
                        <p:nvPr/>
                      </p:nvGrpSpPr>
                      <p:grpSpPr>
                        <a:xfrm>
                          <a:off x="8303713" y="2324485"/>
                          <a:ext cx="3351772" cy="1470773"/>
                          <a:chOff x="8303713" y="2324485"/>
                          <a:chExt cx="3351772" cy="1470773"/>
                        </a:xfrm>
                      </p:grpSpPr>
                      <p:sp>
                        <p:nvSpPr>
                          <p:cNvPr id="158" name="矩形 157"/>
                          <p:cNvSpPr/>
                          <p:nvPr/>
                        </p:nvSpPr>
                        <p:spPr bwMode="auto">
                          <a:xfrm>
                            <a:off x="10655112" y="3400526"/>
                            <a:ext cx="1000373"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9" name="矩形 158"/>
                          <p:cNvSpPr/>
                          <p:nvPr/>
                        </p:nvSpPr>
                        <p:spPr bwMode="auto">
                          <a:xfrm>
                            <a:off x="9229243" y="2324485"/>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160" name="直线箭头连接符 159"/>
                          <p:cNvCxnSpPr>
                            <a:endCxn id="161" idx="0"/>
                          </p:cNvCxnSpPr>
                          <p:nvPr/>
                        </p:nvCxnSpPr>
                        <p:spPr bwMode="auto">
                          <a:xfrm flipH="1">
                            <a:off x="8642245" y="2573042"/>
                            <a:ext cx="592873" cy="8528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161" name="矩形 160"/>
                          <p:cNvSpPr/>
                          <p:nvPr/>
                        </p:nvSpPr>
                        <p:spPr bwMode="auto">
                          <a:xfrm>
                            <a:off x="8303713" y="3425926"/>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62" name="文本框 161"/>
                          <p:cNvSpPr txBox="1"/>
                          <p:nvPr/>
                        </p:nvSpPr>
                        <p:spPr>
                          <a:xfrm>
                            <a:off x="8405102" y="34143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163" name="文本框 162"/>
                          <p:cNvSpPr txBox="1"/>
                          <p:nvPr/>
                        </p:nvSpPr>
                        <p:spPr>
                          <a:xfrm>
                            <a:off x="8683591" y="3414378"/>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164" name="直线箭头连接符 163"/>
                          <p:cNvCxnSpPr/>
                          <p:nvPr/>
                        </p:nvCxnSpPr>
                        <p:spPr bwMode="auto">
                          <a:xfrm>
                            <a:off x="10412038" y="2588573"/>
                            <a:ext cx="769237" cy="85230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165" name="文本框 164"/>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167" name="文本框 166"/>
                          <p:cNvSpPr txBox="1"/>
                          <p:nvPr/>
                        </p:nvSpPr>
                        <p:spPr>
                          <a:xfrm>
                            <a:off x="11077922" y="3400526"/>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157" name="文本框 156"/>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151" name="组 150"/>
                      <p:cNvGrpSpPr/>
                      <p:nvPr/>
                    </p:nvGrpSpPr>
                    <p:grpSpPr>
                      <a:xfrm>
                        <a:off x="8970972" y="3400951"/>
                        <a:ext cx="860608" cy="394307"/>
                        <a:chOff x="8098720" y="4190415"/>
                        <a:chExt cx="860608" cy="394307"/>
                      </a:xfrm>
                    </p:grpSpPr>
                    <p:sp>
                      <p:nvSpPr>
                        <p:cNvPr id="153" name="矩形 152"/>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4" name="文本框 153"/>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155" name="文本框 154"/>
                        <p:cNvSpPr txBox="1"/>
                        <p:nvPr/>
                      </p:nvSpPr>
                      <p:spPr>
                        <a:xfrm>
                          <a:off x="84363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152" name="直线箭头连接符 151"/>
                      <p:cNvCxnSpPr>
                        <a:endCxn id="169" idx="0"/>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149" name="文本框 148"/>
                    <p:cNvSpPr txBox="1"/>
                    <p:nvPr/>
                  </p:nvSpPr>
                  <p:spPr>
                    <a:xfrm>
                      <a:off x="9194861" y="2362812"/>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147" name="文本框 146"/>
                  <p:cNvSpPr txBox="1"/>
                  <p:nvPr/>
                </p:nvSpPr>
                <p:spPr>
                  <a:xfrm>
                    <a:off x="20194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140" name="直线箭头连接符 139"/>
                <p:cNvCxnSpPr>
                  <a:endCxn id="143" idx="0"/>
                </p:cNvCxnSpPr>
                <p:nvPr/>
              </p:nvCxnSpPr>
              <p:spPr bwMode="auto">
                <a:xfrm>
                  <a:off x="7701708" y="4860900"/>
                  <a:ext cx="1679757" cy="802328"/>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141" name="组 140"/>
                <p:cNvGrpSpPr/>
                <p:nvPr/>
              </p:nvGrpSpPr>
              <p:grpSpPr>
                <a:xfrm>
                  <a:off x="8561571" y="5663228"/>
                  <a:ext cx="1056828" cy="369332"/>
                  <a:chOff x="9391373" y="6136201"/>
                  <a:chExt cx="1056828" cy="369332"/>
                </a:xfrm>
              </p:grpSpPr>
              <p:sp>
                <p:nvSpPr>
                  <p:cNvPr id="142" name="矩形 141"/>
                  <p:cNvSpPr/>
                  <p:nvPr/>
                </p:nvSpPr>
                <p:spPr bwMode="auto">
                  <a:xfrm>
                    <a:off x="9391373" y="6136201"/>
                    <a:ext cx="1049072"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43" name="文本框 142"/>
                  <p:cNvSpPr txBox="1"/>
                  <p:nvPr/>
                </p:nvSpPr>
                <p:spPr>
                  <a:xfrm>
                    <a:off x="9974332" y="6136201"/>
                    <a:ext cx="473869" cy="369332"/>
                  </a:xfrm>
                  <a:prstGeom prst="rect">
                    <a:avLst/>
                  </a:prstGeom>
                  <a:noFill/>
                </p:spPr>
                <p:txBody>
                  <a:bodyPr wrap="square" rtlCol="0">
                    <a:spAutoFit/>
                  </a:bodyPr>
                  <a:lstStyle/>
                  <a:p>
                    <a:r>
                      <a:rPr kumimoji="1" lang="en-US" altLang="zh-CN" dirty="0" smtClean="0"/>
                      <a:t>20</a:t>
                    </a:r>
                    <a:endParaRPr kumimoji="1" lang="zh-CN" altLang="en-US" dirty="0"/>
                  </a:p>
                </p:txBody>
              </p:sp>
              <p:sp>
                <p:nvSpPr>
                  <p:cNvPr id="144" name="文本框 143"/>
                  <p:cNvSpPr txBox="1"/>
                  <p:nvPr/>
                </p:nvSpPr>
                <p:spPr>
                  <a:xfrm>
                    <a:off x="9471642" y="6136201"/>
                    <a:ext cx="402311" cy="369332"/>
                  </a:xfrm>
                  <a:prstGeom prst="rect">
                    <a:avLst/>
                  </a:prstGeom>
                  <a:noFill/>
                </p:spPr>
                <p:txBody>
                  <a:bodyPr wrap="square" rtlCol="0">
                    <a:spAutoFit/>
                  </a:bodyPr>
                  <a:lstStyle/>
                  <a:p>
                    <a:r>
                      <a:rPr kumimoji="1" lang="en-US" altLang="zh-CN" dirty="0" smtClean="0"/>
                      <a:t>17</a:t>
                    </a:r>
                    <a:endParaRPr kumimoji="1" lang="zh-CN" altLang="en-US" dirty="0"/>
                  </a:p>
                </p:txBody>
              </p:sp>
            </p:grpSp>
          </p:grpSp>
          <p:sp>
            <p:nvSpPr>
              <p:cNvPr id="138" name="文本框 137"/>
              <p:cNvSpPr txBox="1"/>
              <p:nvPr/>
            </p:nvSpPr>
            <p:spPr>
              <a:xfrm>
                <a:off x="2545865" y="2356761"/>
                <a:ext cx="398000" cy="369332"/>
              </a:xfrm>
              <a:prstGeom prst="rect">
                <a:avLst/>
              </a:prstGeom>
              <a:noFill/>
            </p:spPr>
            <p:txBody>
              <a:bodyPr wrap="square" rtlCol="0">
                <a:spAutoFit/>
              </a:bodyPr>
              <a:lstStyle/>
              <a:p>
                <a:r>
                  <a:rPr kumimoji="1" lang="en-US" altLang="zh-CN" dirty="0" smtClean="0">
                    <a:solidFill>
                      <a:srgbClr val="FF0000"/>
                    </a:solidFill>
                  </a:rPr>
                  <a:t>16</a:t>
                </a:r>
                <a:endParaRPr kumimoji="1" lang="zh-CN" altLang="en-US" dirty="0">
                  <a:solidFill>
                    <a:srgbClr val="FF0000"/>
                  </a:solidFill>
                </a:endParaRPr>
              </a:p>
            </p:txBody>
          </p:sp>
        </p:grpSp>
        <p:sp>
          <p:nvSpPr>
            <p:cNvPr id="168" name="文本框 167"/>
            <p:cNvSpPr txBox="1"/>
            <p:nvPr/>
          </p:nvSpPr>
          <p:spPr>
            <a:xfrm>
              <a:off x="6241248" y="2347396"/>
              <a:ext cx="473869" cy="369332"/>
            </a:xfrm>
            <a:prstGeom prst="rect">
              <a:avLst/>
            </a:prstGeom>
            <a:noFill/>
          </p:spPr>
          <p:txBody>
            <a:bodyPr wrap="square" rtlCol="0">
              <a:spAutoFit/>
            </a:bodyPr>
            <a:lstStyle/>
            <a:p>
              <a:r>
                <a:rPr kumimoji="1" lang="en-US" altLang="zh-CN" dirty="0" smtClean="0">
                  <a:solidFill>
                    <a:srgbClr val="FF0000"/>
                  </a:solidFill>
                </a:rPr>
                <a:t>3</a:t>
              </a:r>
              <a:endParaRPr kumimoji="1" lang="zh-CN" altLang="en-US" dirty="0">
                <a:solidFill>
                  <a:srgbClr val="FF0000"/>
                </a:solidFill>
              </a:endParaRPr>
            </a:p>
          </p:txBody>
        </p:sp>
      </p:grpSp>
      <p:grpSp>
        <p:nvGrpSpPr>
          <p:cNvPr id="31" name="组 30"/>
          <p:cNvGrpSpPr/>
          <p:nvPr/>
        </p:nvGrpSpPr>
        <p:grpSpPr>
          <a:xfrm>
            <a:off x="6040020" y="2561574"/>
            <a:ext cx="1142513" cy="1230179"/>
            <a:chOff x="6040020" y="2561574"/>
            <a:chExt cx="1142513" cy="1230179"/>
          </a:xfrm>
        </p:grpSpPr>
        <p:grpSp>
          <p:nvGrpSpPr>
            <p:cNvPr id="15" name="组 14"/>
            <p:cNvGrpSpPr/>
            <p:nvPr/>
          </p:nvGrpSpPr>
          <p:grpSpPr>
            <a:xfrm>
              <a:off x="6040020" y="3422421"/>
              <a:ext cx="677064" cy="369332"/>
              <a:chOff x="5473743" y="3550018"/>
              <a:chExt cx="677064" cy="369332"/>
            </a:xfrm>
          </p:grpSpPr>
          <p:sp>
            <p:nvSpPr>
              <p:cNvPr id="169" name="矩形 168"/>
              <p:cNvSpPr/>
              <p:nvPr/>
            </p:nvSpPr>
            <p:spPr bwMode="auto">
              <a:xfrm>
                <a:off x="5473743" y="3550018"/>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0" name="文本框 169"/>
              <p:cNvSpPr txBox="1"/>
              <p:nvPr/>
            </p:nvSpPr>
            <p:spPr>
              <a:xfrm>
                <a:off x="5511656" y="3550018"/>
                <a:ext cx="280455"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171" name="文本框 170"/>
              <p:cNvSpPr txBox="1"/>
              <p:nvPr/>
            </p:nvSpPr>
            <p:spPr>
              <a:xfrm>
                <a:off x="5790145" y="3550018"/>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172" name="直线箭头连接符 171"/>
            <p:cNvCxnSpPr>
              <a:endCxn id="153" idx="0"/>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173" name="文本框 172"/>
          <p:cNvSpPr txBox="1"/>
          <p:nvPr/>
        </p:nvSpPr>
        <p:spPr>
          <a:xfrm>
            <a:off x="7880486" y="3419375"/>
            <a:ext cx="402311" cy="369332"/>
          </a:xfrm>
          <a:prstGeom prst="rect">
            <a:avLst/>
          </a:prstGeom>
          <a:noFill/>
        </p:spPr>
        <p:txBody>
          <a:bodyPr wrap="square" rtlCol="0">
            <a:spAutoFit/>
          </a:bodyPr>
          <a:lstStyle/>
          <a:p>
            <a:r>
              <a:rPr kumimoji="1" lang="en-US" altLang="zh-CN" dirty="0" smtClean="0"/>
              <a:t>12</a:t>
            </a:r>
            <a:endParaRPr kumimoji="1" lang="zh-CN" altLang="en-US" dirty="0"/>
          </a:p>
        </p:txBody>
      </p:sp>
      <p:sp>
        <p:nvSpPr>
          <p:cNvPr id="174" name="文本框 173"/>
          <p:cNvSpPr txBox="1"/>
          <p:nvPr/>
        </p:nvSpPr>
        <p:spPr>
          <a:xfrm>
            <a:off x="8341875" y="3409750"/>
            <a:ext cx="401894" cy="369332"/>
          </a:xfrm>
          <a:prstGeom prst="rect">
            <a:avLst/>
          </a:prstGeom>
          <a:noFill/>
        </p:spPr>
        <p:txBody>
          <a:bodyPr wrap="square" rtlCol="0">
            <a:spAutoFit/>
          </a:bodyPr>
          <a:lstStyle/>
          <a:p>
            <a:r>
              <a:rPr kumimoji="1" lang="en-US" altLang="zh-CN" smtClean="0"/>
              <a:t>14</a:t>
            </a:r>
            <a:endParaRPr kumimoji="1" lang="zh-CN" altLang="en-US" dirty="0"/>
          </a:p>
        </p:txBody>
      </p:sp>
      <p:sp>
        <p:nvSpPr>
          <p:cNvPr id="175" name="文本框 174"/>
          <p:cNvSpPr txBox="1"/>
          <p:nvPr/>
        </p:nvSpPr>
        <p:spPr>
          <a:xfrm>
            <a:off x="9167696" y="3418764"/>
            <a:ext cx="401894" cy="369332"/>
          </a:xfrm>
          <a:prstGeom prst="rect">
            <a:avLst/>
          </a:prstGeom>
          <a:noFill/>
        </p:spPr>
        <p:txBody>
          <a:bodyPr wrap="square" rtlCol="0">
            <a:spAutoFit/>
          </a:bodyPr>
          <a:lstStyle/>
          <a:p>
            <a:r>
              <a:rPr kumimoji="1" lang="en-US" altLang="zh-CN" dirty="0" smtClean="0"/>
              <a:t>18</a:t>
            </a:r>
            <a:endParaRPr kumimoji="1" lang="zh-CN" altLang="en-US" dirty="0"/>
          </a:p>
        </p:txBody>
      </p:sp>
      <p:grpSp>
        <p:nvGrpSpPr>
          <p:cNvPr id="104" name="组 103"/>
          <p:cNvGrpSpPr/>
          <p:nvPr/>
        </p:nvGrpSpPr>
        <p:grpSpPr>
          <a:xfrm>
            <a:off x="259722" y="4538749"/>
            <a:ext cx="5075948" cy="1470773"/>
            <a:chOff x="353588" y="5170428"/>
            <a:chExt cx="5075948" cy="1470773"/>
          </a:xfrm>
        </p:grpSpPr>
        <p:grpSp>
          <p:nvGrpSpPr>
            <p:cNvPr id="101" name="组 100"/>
            <p:cNvGrpSpPr/>
            <p:nvPr/>
          </p:nvGrpSpPr>
          <p:grpSpPr>
            <a:xfrm>
              <a:off x="353588" y="5170428"/>
              <a:ext cx="5075948" cy="1470773"/>
              <a:chOff x="456564" y="4598296"/>
              <a:chExt cx="5075948" cy="1470773"/>
            </a:xfrm>
          </p:grpSpPr>
          <p:grpSp>
            <p:nvGrpSpPr>
              <p:cNvPr id="61" name="组 60"/>
              <p:cNvGrpSpPr/>
              <p:nvPr/>
            </p:nvGrpSpPr>
            <p:grpSpPr>
              <a:xfrm>
                <a:off x="456564" y="4598296"/>
                <a:ext cx="5075948" cy="1470773"/>
                <a:chOff x="456564" y="4598296"/>
                <a:chExt cx="5075948" cy="1470773"/>
              </a:xfrm>
            </p:grpSpPr>
            <p:grpSp>
              <p:nvGrpSpPr>
                <p:cNvPr id="176" name="组 175"/>
                <p:cNvGrpSpPr/>
                <p:nvPr/>
              </p:nvGrpSpPr>
              <p:grpSpPr>
                <a:xfrm>
                  <a:off x="456564" y="4598296"/>
                  <a:ext cx="5075948" cy="1470773"/>
                  <a:chOff x="5257867" y="2307725"/>
                  <a:chExt cx="5075948" cy="1470773"/>
                </a:xfrm>
              </p:grpSpPr>
              <p:grpSp>
                <p:nvGrpSpPr>
                  <p:cNvPr id="177" name="组 176"/>
                  <p:cNvGrpSpPr/>
                  <p:nvPr/>
                </p:nvGrpSpPr>
                <p:grpSpPr>
                  <a:xfrm>
                    <a:off x="5257867" y="2307725"/>
                    <a:ext cx="5075948" cy="1470773"/>
                    <a:chOff x="355176" y="2343334"/>
                    <a:chExt cx="5075948" cy="1470773"/>
                  </a:xfrm>
                </p:grpSpPr>
                <p:grpSp>
                  <p:nvGrpSpPr>
                    <p:cNvPr id="179" name="组 178"/>
                    <p:cNvGrpSpPr/>
                    <p:nvPr/>
                  </p:nvGrpSpPr>
                  <p:grpSpPr>
                    <a:xfrm>
                      <a:off x="355176" y="2343334"/>
                      <a:ext cx="5075948" cy="1470773"/>
                      <a:chOff x="5053134" y="4587187"/>
                      <a:chExt cx="5075948" cy="1470773"/>
                    </a:xfrm>
                  </p:grpSpPr>
                  <p:grpSp>
                    <p:nvGrpSpPr>
                      <p:cNvPr id="181" name="组 180"/>
                      <p:cNvGrpSpPr/>
                      <p:nvPr/>
                    </p:nvGrpSpPr>
                    <p:grpSpPr>
                      <a:xfrm>
                        <a:off x="5053134" y="4587187"/>
                        <a:ext cx="3578855" cy="1470773"/>
                        <a:chOff x="43153" y="4579492"/>
                        <a:chExt cx="3578855" cy="1470773"/>
                      </a:xfrm>
                    </p:grpSpPr>
                    <p:grpSp>
                      <p:nvGrpSpPr>
                        <p:cNvPr id="187" name="组 186"/>
                        <p:cNvGrpSpPr/>
                        <p:nvPr/>
                      </p:nvGrpSpPr>
                      <p:grpSpPr>
                        <a:xfrm>
                          <a:off x="43153" y="4579492"/>
                          <a:ext cx="3578855" cy="1470773"/>
                          <a:chOff x="7554413" y="2324485"/>
                          <a:chExt cx="3578855" cy="1470773"/>
                        </a:xfrm>
                      </p:grpSpPr>
                      <p:grpSp>
                        <p:nvGrpSpPr>
                          <p:cNvPr id="189" name="组 188"/>
                          <p:cNvGrpSpPr/>
                          <p:nvPr/>
                        </p:nvGrpSpPr>
                        <p:grpSpPr>
                          <a:xfrm>
                            <a:off x="7554413" y="2324485"/>
                            <a:ext cx="3578855" cy="1470773"/>
                            <a:chOff x="7554413" y="2324485"/>
                            <a:chExt cx="3578855" cy="1470773"/>
                          </a:xfrm>
                        </p:grpSpPr>
                        <p:grpSp>
                          <p:nvGrpSpPr>
                            <p:cNvPr id="191" name="组 190"/>
                            <p:cNvGrpSpPr/>
                            <p:nvPr/>
                          </p:nvGrpSpPr>
                          <p:grpSpPr>
                            <a:xfrm>
                              <a:off x="7554413" y="2324485"/>
                              <a:ext cx="3578855" cy="1470773"/>
                              <a:chOff x="8303713" y="2324485"/>
                              <a:chExt cx="3578855" cy="1470773"/>
                            </a:xfrm>
                          </p:grpSpPr>
                          <p:grpSp>
                            <p:nvGrpSpPr>
                              <p:cNvPr id="197" name="组 196"/>
                              <p:cNvGrpSpPr/>
                              <p:nvPr/>
                            </p:nvGrpSpPr>
                            <p:grpSpPr>
                              <a:xfrm>
                                <a:off x="8303713" y="2324485"/>
                                <a:ext cx="3578855" cy="1470773"/>
                                <a:chOff x="8303713" y="2324485"/>
                                <a:chExt cx="3578855" cy="1470773"/>
                              </a:xfrm>
                            </p:grpSpPr>
                            <p:sp>
                              <p:nvSpPr>
                                <p:cNvPr id="199" name="矩形 198"/>
                                <p:cNvSpPr/>
                                <p:nvPr/>
                              </p:nvSpPr>
                              <p:spPr bwMode="auto">
                                <a:xfrm>
                                  <a:off x="10655112" y="3400526"/>
                                  <a:ext cx="1227456"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00" name="矩形 199"/>
                                <p:cNvSpPr/>
                                <p:nvPr/>
                              </p:nvSpPr>
                              <p:spPr bwMode="auto">
                                <a:xfrm>
                                  <a:off x="9229243" y="2324485"/>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201" name="直线箭头连接符 200"/>
                                <p:cNvCxnSpPr/>
                                <p:nvPr/>
                              </p:nvCxnSpPr>
                              <p:spPr bwMode="auto">
                                <a:xfrm flipH="1">
                                  <a:off x="8642245" y="2573042"/>
                                  <a:ext cx="592873" cy="8528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202" name="矩形 201"/>
                                <p:cNvSpPr/>
                                <p:nvPr/>
                              </p:nvSpPr>
                              <p:spPr bwMode="auto">
                                <a:xfrm>
                                  <a:off x="8303713" y="3425926"/>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03" name="文本框 202"/>
                                <p:cNvSpPr txBox="1"/>
                                <p:nvPr/>
                              </p:nvSpPr>
                              <p:spPr>
                                <a:xfrm>
                                  <a:off x="8405102" y="34143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204" name="文本框 203"/>
                                <p:cNvSpPr txBox="1"/>
                                <p:nvPr/>
                              </p:nvSpPr>
                              <p:spPr>
                                <a:xfrm>
                                  <a:off x="8683591" y="3414378"/>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205" name="直线箭头连接符 204"/>
                                <p:cNvCxnSpPr/>
                                <p:nvPr/>
                              </p:nvCxnSpPr>
                              <p:spPr bwMode="auto">
                                <a:xfrm>
                                  <a:off x="10412038" y="2588573"/>
                                  <a:ext cx="769237" cy="85230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206" name="文本框 205"/>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207" name="文本框 206"/>
                                <p:cNvSpPr txBox="1"/>
                                <p:nvPr/>
                              </p:nvSpPr>
                              <p:spPr>
                                <a:xfrm>
                                  <a:off x="11077922" y="3400526"/>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198" name="文本框 197"/>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192" name="组 191"/>
                            <p:cNvGrpSpPr/>
                            <p:nvPr/>
                          </p:nvGrpSpPr>
                          <p:grpSpPr>
                            <a:xfrm>
                              <a:off x="8970972" y="3400951"/>
                              <a:ext cx="860608" cy="394307"/>
                              <a:chOff x="8098720" y="4190415"/>
                              <a:chExt cx="860608" cy="394307"/>
                            </a:xfrm>
                          </p:grpSpPr>
                          <p:sp>
                            <p:nvSpPr>
                              <p:cNvPr id="194" name="矩形 193"/>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95" name="文本框 194"/>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196" name="文本框 195"/>
                              <p:cNvSpPr txBox="1"/>
                              <p:nvPr/>
                            </p:nvSpPr>
                            <p:spPr>
                              <a:xfrm>
                                <a:off x="84363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193" name="直线箭头连接符 192"/>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190" name="文本框 189"/>
                          <p:cNvSpPr txBox="1"/>
                          <p:nvPr/>
                        </p:nvSpPr>
                        <p:spPr>
                          <a:xfrm>
                            <a:off x="9194861" y="2362812"/>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188" name="文本框 187"/>
                        <p:cNvSpPr txBox="1"/>
                        <p:nvPr/>
                      </p:nvSpPr>
                      <p:spPr>
                        <a:xfrm>
                          <a:off x="20194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182" name="直线箭头连接符 181"/>
                      <p:cNvCxnSpPr/>
                      <p:nvPr/>
                    </p:nvCxnSpPr>
                    <p:spPr bwMode="auto">
                      <a:xfrm>
                        <a:off x="7641823" y="4835744"/>
                        <a:ext cx="1739642" cy="8274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183" name="组 182"/>
                      <p:cNvGrpSpPr/>
                      <p:nvPr/>
                    </p:nvGrpSpPr>
                    <p:grpSpPr>
                      <a:xfrm>
                        <a:off x="8695785" y="5663228"/>
                        <a:ext cx="1433297" cy="369332"/>
                        <a:chOff x="9525587" y="6136201"/>
                        <a:chExt cx="1433297" cy="369332"/>
                      </a:xfrm>
                    </p:grpSpPr>
                    <p:sp>
                      <p:nvSpPr>
                        <p:cNvPr id="184" name="矩形 183"/>
                        <p:cNvSpPr/>
                        <p:nvPr/>
                      </p:nvSpPr>
                      <p:spPr bwMode="auto">
                        <a:xfrm>
                          <a:off x="9525587" y="6136201"/>
                          <a:ext cx="1433297"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85" name="文本框 184"/>
                        <p:cNvSpPr txBox="1"/>
                        <p:nvPr/>
                      </p:nvSpPr>
                      <p:spPr>
                        <a:xfrm>
                          <a:off x="10143614" y="6136201"/>
                          <a:ext cx="473869" cy="369332"/>
                        </a:xfrm>
                        <a:prstGeom prst="rect">
                          <a:avLst/>
                        </a:prstGeom>
                        <a:noFill/>
                      </p:spPr>
                      <p:txBody>
                        <a:bodyPr wrap="square" rtlCol="0">
                          <a:spAutoFit/>
                        </a:bodyPr>
                        <a:lstStyle/>
                        <a:p>
                          <a:r>
                            <a:rPr kumimoji="1" lang="en-US" altLang="zh-CN" dirty="0" smtClean="0"/>
                            <a:t>19</a:t>
                          </a:r>
                          <a:endParaRPr kumimoji="1" lang="zh-CN" altLang="en-US" dirty="0"/>
                        </a:p>
                      </p:txBody>
                    </p:sp>
                    <p:sp>
                      <p:nvSpPr>
                        <p:cNvPr id="186" name="文本框 185"/>
                        <p:cNvSpPr txBox="1"/>
                        <p:nvPr/>
                      </p:nvSpPr>
                      <p:spPr>
                        <a:xfrm>
                          <a:off x="9649442" y="6136201"/>
                          <a:ext cx="402311" cy="369332"/>
                        </a:xfrm>
                        <a:prstGeom prst="rect">
                          <a:avLst/>
                        </a:prstGeom>
                        <a:noFill/>
                      </p:spPr>
                      <p:txBody>
                        <a:bodyPr wrap="square" rtlCol="0">
                          <a:spAutoFit/>
                        </a:bodyPr>
                        <a:lstStyle/>
                        <a:p>
                          <a:r>
                            <a:rPr kumimoji="1" lang="en-US" altLang="zh-CN" dirty="0" smtClean="0"/>
                            <a:t>17</a:t>
                          </a:r>
                          <a:endParaRPr kumimoji="1" lang="zh-CN" altLang="en-US" dirty="0"/>
                        </a:p>
                      </p:txBody>
                    </p:sp>
                  </p:grpSp>
                </p:grpSp>
                <p:sp>
                  <p:nvSpPr>
                    <p:cNvPr id="180" name="文本框 179"/>
                    <p:cNvSpPr txBox="1"/>
                    <p:nvPr/>
                  </p:nvSpPr>
                  <p:spPr>
                    <a:xfrm>
                      <a:off x="2545865" y="2356761"/>
                      <a:ext cx="398000" cy="369332"/>
                    </a:xfrm>
                    <a:prstGeom prst="rect">
                      <a:avLst/>
                    </a:prstGeom>
                    <a:noFill/>
                  </p:spPr>
                  <p:txBody>
                    <a:bodyPr wrap="square" rtlCol="0">
                      <a:spAutoFit/>
                    </a:bodyPr>
                    <a:lstStyle/>
                    <a:p>
                      <a:r>
                        <a:rPr kumimoji="1" lang="en-US" altLang="zh-CN" dirty="0" smtClean="0">
                          <a:solidFill>
                            <a:srgbClr val="FF0000"/>
                          </a:solidFill>
                        </a:rPr>
                        <a:t>16</a:t>
                      </a:r>
                      <a:endParaRPr kumimoji="1" lang="zh-CN" altLang="en-US" dirty="0">
                        <a:solidFill>
                          <a:srgbClr val="FF0000"/>
                        </a:solidFill>
                      </a:endParaRPr>
                    </a:p>
                  </p:txBody>
                </p:sp>
              </p:grpSp>
              <p:sp>
                <p:nvSpPr>
                  <p:cNvPr id="178" name="文本框 177"/>
                  <p:cNvSpPr txBox="1"/>
                  <p:nvPr/>
                </p:nvSpPr>
                <p:spPr>
                  <a:xfrm>
                    <a:off x="6241248" y="2347396"/>
                    <a:ext cx="473869" cy="369332"/>
                  </a:xfrm>
                  <a:prstGeom prst="rect">
                    <a:avLst/>
                  </a:prstGeom>
                  <a:noFill/>
                </p:spPr>
                <p:txBody>
                  <a:bodyPr wrap="square" rtlCol="0">
                    <a:spAutoFit/>
                  </a:bodyPr>
                  <a:lstStyle/>
                  <a:p>
                    <a:r>
                      <a:rPr kumimoji="1" lang="en-US" altLang="zh-CN" dirty="0" smtClean="0">
                        <a:solidFill>
                          <a:srgbClr val="FF0000"/>
                        </a:solidFill>
                      </a:rPr>
                      <a:t>3</a:t>
                    </a:r>
                    <a:endParaRPr kumimoji="1" lang="zh-CN" altLang="en-US" dirty="0">
                      <a:solidFill>
                        <a:srgbClr val="FF0000"/>
                      </a:solidFill>
                    </a:endParaRPr>
                  </a:p>
                </p:txBody>
              </p:sp>
            </p:grpSp>
            <p:sp>
              <p:nvSpPr>
                <p:cNvPr id="209" name="文本框 208"/>
                <p:cNvSpPr txBox="1"/>
                <p:nvPr/>
              </p:nvSpPr>
              <p:spPr>
                <a:xfrm>
                  <a:off x="4466390" y="5683351"/>
                  <a:ext cx="401894" cy="369332"/>
                </a:xfrm>
                <a:prstGeom prst="rect">
                  <a:avLst/>
                </a:prstGeom>
                <a:noFill/>
              </p:spPr>
              <p:txBody>
                <a:bodyPr wrap="square" rtlCol="0">
                  <a:spAutoFit/>
                </a:bodyPr>
                <a:lstStyle/>
                <a:p>
                  <a:r>
                    <a:rPr kumimoji="1" lang="en-US" altLang="zh-CN" dirty="0" smtClean="0"/>
                    <a:t>18</a:t>
                  </a:r>
                  <a:endParaRPr kumimoji="1" lang="zh-CN" altLang="en-US" dirty="0"/>
                </a:p>
              </p:txBody>
            </p:sp>
            <p:grpSp>
              <p:nvGrpSpPr>
                <p:cNvPr id="210" name="组 209"/>
                <p:cNvGrpSpPr/>
                <p:nvPr/>
              </p:nvGrpSpPr>
              <p:grpSpPr>
                <a:xfrm>
                  <a:off x="1162493" y="4822163"/>
                  <a:ext cx="1142513" cy="1230179"/>
                  <a:chOff x="6040020" y="2561574"/>
                  <a:chExt cx="1142513" cy="1230179"/>
                </a:xfrm>
              </p:grpSpPr>
              <p:grpSp>
                <p:nvGrpSpPr>
                  <p:cNvPr id="211" name="组 210"/>
                  <p:cNvGrpSpPr/>
                  <p:nvPr/>
                </p:nvGrpSpPr>
                <p:grpSpPr>
                  <a:xfrm>
                    <a:off x="6040020" y="3422421"/>
                    <a:ext cx="677064" cy="369332"/>
                    <a:chOff x="5473743" y="3550018"/>
                    <a:chExt cx="677064" cy="369332"/>
                  </a:xfrm>
                </p:grpSpPr>
                <p:sp>
                  <p:nvSpPr>
                    <p:cNvPr id="213" name="矩形 212"/>
                    <p:cNvSpPr/>
                    <p:nvPr/>
                  </p:nvSpPr>
                  <p:spPr bwMode="auto">
                    <a:xfrm>
                      <a:off x="5473743" y="3550018"/>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14" name="文本框 213"/>
                    <p:cNvSpPr txBox="1"/>
                    <p:nvPr/>
                  </p:nvSpPr>
                  <p:spPr>
                    <a:xfrm>
                      <a:off x="5511656" y="3550018"/>
                      <a:ext cx="280455"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215" name="文本框 214"/>
                    <p:cNvSpPr txBox="1"/>
                    <p:nvPr/>
                  </p:nvSpPr>
                  <p:spPr>
                    <a:xfrm>
                      <a:off x="5790145" y="3550018"/>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212" name="直线箭头连接符 211"/>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217" name="文本框 216"/>
              <p:cNvSpPr txBox="1"/>
              <p:nvPr/>
            </p:nvSpPr>
            <p:spPr>
              <a:xfrm>
                <a:off x="3006575" y="5681263"/>
                <a:ext cx="473869" cy="369332"/>
              </a:xfrm>
              <a:prstGeom prst="rect">
                <a:avLst/>
              </a:prstGeom>
              <a:noFill/>
            </p:spPr>
            <p:txBody>
              <a:bodyPr wrap="square" rtlCol="0">
                <a:spAutoFit/>
              </a:bodyPr>
              <a:lstStyle/>
              <a:p>
                <a:r>
                  <a:rPr kumimoji="1" lang="en-US" altLang="zh-CN" smtClean="0"/>
                  <a:t>12</a:t>
                </a:r>
                <a:endParaRPr kumimoji="1" lang="zh-CN" altLang="en-US" dirty="0"/>
              </a:p>
            </p:txBody>
          </p:sp>
          <p:sp>
            <p:nvSpPr>
              <p:cNvPr id="218" name="文本框 217"/>
              <p:cNvSpPr txBox="1"/>
              <p:nvPr/>
            </p:nvSpPr>
            <p:spPr>
              <a:xfrm>
                <a:off x="3456064" y="5670764"/>
                <a:ext cx="473869" cy="369332"/>
              </a:xfrm>
              <a:prstGeom prst="rect">
                <a:avLst/>
              </a:prstGeom>
              <a:noFill/>
            </p:spPr>
            <p:txBody>
              <a:bodyPr wrap="square" rtlCol="0">
                <a:spAutoFit/>
              </a:bodyPr>
              <a:lstStyle/>
              <a:p>
                <a:r>
                  <a:rPr kumimoji="1" lang="en-US" altLang="zh-CN" smtClean="0"/>
                  <a:t>14</a:t>
                </a:r>
                <a:endParaRPr kumimoji="1" lang="zh-CN" altLang="en-US" dirty="0"/>
              </a:p>
            </p:txBody>
          </p:sp>
        </p:grpSp>
        <p:sp>
          <p:nvSpPr>
            <p:cNvPr id="216" name="文本框 215"/>
            <p:cNvSpPr txBox="1"/>
            <p:nvPr/>
          </p:nvSpPr>
          <p:spPr>
            <a:xfrm>
              <a:off x="4891871"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sp>
        <p:nvSpPr>
          <p:cNvPr id="219" name="文本框 218"/>
          <p:cNvSpPr txBox="1"/>
          <p:nvPr/>
        </p:nvSpPr>
        <p:spPr>
          <a:xfrm>
            <a:off x="3447094" y="5605776"/>
            <a:ext cx="473869" cy="369332"/>
          </a:xfrm>
          <a:prstGeom prst="rect">
            <a:avLst/>
          </a:prstGeom>
          <a:noFill/>
        </p:spPr>
        <p:txBody>
          <a:bodyPr wrap="square" rtlCol="0">
            <a:spAutoFit/>
          </a:bodyPr>
          <a:lstStyle/>
          <a:p>
            <a:r>
              <a:rPr kumimoji="1" lang="en-US" altLang="zh-CN" dirty="0" smtClean="0">
                <a:solidFill>
                  <a:srgbClr val="FF0000"/>
                </a:solidFill>
              </a:rPr>
              <a:t>15</a:t>
            </a:r>
            <a:endParaRPr kumimoji="1" lang="zh-CN" altLang="en-US" dirty="0">
              <a:solidFill>
                <a:srgbClr val="FF0000"/>
              </a:solidFill>
            </a:endParaRPr>
          </a:p>
        </p:txBody>
      </p:sp>
      <p:sp>
        <p:nvSpPr>
          <p:cNvPr id="220" name="矩形 219"/>
          <p:cNvSpPr/>
          <p:nvPr/>
        </p:nvSpPr>
        <p:spPr>
          <a:xfrm>
            <a:off x="2371089" y="6066984"/>
            <a:ext cx="1707519" cy="400110"/>
          </a:xfrm>
          <a:prstGeom prst="rect">
            <a:avLst/>
          </a:prstGeom>
        </p:spPr>
        <p:txBody>
          <a:bodyPr wrap="none">
            <a:spAutoFit/>
          </a:bodyPr>
          <a:lstStyle/>
          <a:p>
            <a:r>
              <a:rPr lang="zh-CN" altLang="en-US" sz="2000" dirty="0">
                <a:solidFill>
                  <a:srgbClr val="FF0000"/>
                </a:solidFill>
              </a:rPr>
              <a:t>关键字</a:t>
            </a:r>
            <a:r>
              <a:rPr lang="zh-CN" altLang="en-US" sz="2000" dirty="0" smtClean="0">
                <a:solidFill>
                  <a:srgbClr val="FF0000"/>
                </a:solidFill>
              </a:rPr>
              <a:t>个数</a:t>
            </a:r>
            <a:r>
              <a:rPr lang="en-US" altLang="zh-CN" sz="2000" dirty="0">
                <a:solidFill>
                  <a:srgbClr val="FF0000"/>
                </a:solidFill>
              </a:rPr>
              <a:t>&gt;</a:t>
            </a:r>
            <a:r>
              <a:rPr lang="zh-CN" altLang="en-US" sz="2000" dirty="0" smtClean="0">
                <a:solidFill>
                  <a:srgbClr val="FF0000"/>
                </a:solidFill>
              </a:rPr>
              <a:t>4</a:t>
            </a:r>
            <a:endParaRPr lang="zh-CN" altLang="en-US" sz="2000" dirty="0">
              <a:solidFill>
                <a:srgbClr val="FF0000"/>
              </a:solidFill>
            </a:endParaRPr>
          </a:p>
        </p:txBody>
      </p:sp>
      <p:sp>
        <p:nvSpPr>
          <p:cNvPr id="221" name="右箭头 220"/>
          <p:cNvSpPr/>
          <p:nvPr/>
        </p:nvSpPr>
        <p:spPr bwMode="auto">
          <a:xfrm>
            <a:off x="4634805" y="4683050"/>
            <a:ext cx="863600" cy="289471"/>
          </a:xfrm>
          <a:prstGeom prst="rightArrow">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22" name="矩形 221"/>
          <p:cNvSpPr/>
          <p:nvPr/>
        </p:nvSpPr>
        <p:spPr>
          <a:xfrm>
            <a:off x="4704878" y="4956100"/>
            <a:ext cx="697627" cy="400110"/>
          </a:xfrm>
          <a:prstGeom prst="rect">
            <a:avLst/>
          </a:prstGeom>
        </p:spPr>
        <p:txBody>
          <a:bodyPr wrap="none">
            <a:spAutoFit/>
          </a:bodyPr>
          <a:lstStyle/>
          <a:p>
            <a:r>
              <a:rPr lang="zh-CN" altLang="en-US" sz="2000" b="1" dirty="0" smtClean="0">
                <a:solidFill>
                  <a:srgbClr val="7030A0"/>
                </a:solidFill>
              </a:rPr>
              <a:t>分裂</a:t>
            </a:r>
            <a:endParaRPr lang="zh-CN" altLang="en-US" sz="2000" b="1" dirty="0">
              <a:solidFill>
                <a:srgbClr val="7030A0"/>
              </a:solidFill>
            </a:endParaRPr>
          </a:p>
        </p:txBody>
      </p:sp>
      <p:grpSp>
        <p:nvGrpSpPr>
          <p:cNvPr id="275" name="组 274"/>
          <p:cNvGrpSpPr/>
          <p:nvPr/>
        </p:nvGrpSpPr>
        <p:grpSpPr>
          <a:xfrm>
            <a:off x="5899924" y="4538749"/>
            <a:ext cx="5075948" cy="1485724"/>
            <a:chOff x="5899924" y="4538749"/>
            <a:chExt cx="5075948" cy="1485724"/>
          </a:xfrm>
        </p:grpSpPr>
        <p:cxnSp>
          <p:nvCxnSpPr>
            <p:cNvPr id="270" name="直线箭头连接符 269"/>
            <p:cNvCxnSpPr/>
            <p:nvPr/>
          </p:nvCxnSpPr>
          <p:spPr bwMode="auto">
            <a:xfrm>
              <a:off x="8213058" y="4827785"/>
              <a:ext cx="934944" cy="785640"/>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274" name="组 273"/>
            <p:cNvGrpSpPr/>
            <p:nvPr/>
          </p:nvGrpSpPr>
          <p:grpSpPr>
            <a:xfrm>
              <a:off x="5899924" y="4538749"/>
              <a:ext cx="5075948" cy="1485724"/>
              <a:chOff x="5899924" y="4538749"/>
              <a:chExt cx="5075948" cy="1485724"/>
            </a:xfrm>
          </p:grpSpPr>
          <p:grpSp>
            <p:nvGrpSpPr>
              <p:cNvPr id="272" name="组 271"/>
              <p:cNvGrpSpPr/>
              <p:nvPr/>
            </p:nvGrpSpPr>
            <p:grpSpPr>
              <a:xfrm>
                <a:off x="5899924" y="4538749"/>
                <a:ext cx="5075948" cy="1485724"/>
                <a:chOff x="5899924" y="4538749"/>
                <a:chExt cx="5075948" cy="1485724"/>
              </a:xfrm>
            </p:grpSpPr>
            <p:grpSp>
              <p:nvGrpSpPr>
                <p:cNvPr id="223" name="组 222"/>
                <p:cNvGrpSpPr/>
                <p:nvPr/>
              </p:nvGrpSpPr>
              <p:grpSpPr>
                <a:xfrm>
                  <a:off x="5899924" y="4538749"/>
                  <a:ext cx="5075948" cy="1470773"/>
                  <a:chOff x="353588" y="5170428"/>
                  <a:chExt cx="5075948" cy="1470773"/>
                </a:xfrm>
              </p:grpSpPr>
              <p:grpSp>
                <p:nvGrpSpPr>
                  <p:cNvPr id="224" name="组 223"/>
                  <p:cNvGrpSpPr/>
                  <p:nvPr/>
                </p:nvGrpSpPr>
                <p:grpSpPr>
                  <a:xfrm>
                    <a:off x="353588" y="5170428"/>
                    <a:ext cx="5075948" cy="1470773"/>
                    <a:chOff x="456564" y="4598296"/>
                    <a:chExt cx="5075948" cy="1470773"/>
                  </a:xfrm>
                </p:grpSpPr>
                <p:grpSp>
                  <p:nvGrpSpPr>
                    <p:cNvPr id="226" name="组 225"/>
                    <p:cNvGrpSpPr/>
                    <p:nvPr/>
                  </p:nvGrpSpPr>
                  <p:grpSpPr>
                    <a:xfrm>
                      <a:off x="456564" y="4598296"/>
                      <a:ext cx="5075948" cy="1470773"/>
                      <a:chOff x="456564" y="4598296"/>
                      <a:chExt cx="5075948" cy="1470773"/>
                    </a:xfrm>
                  </p:grpSpPr>
                  <p:grpSp>
                    <p:nvGrpSpPr>
                      <p:cNvPr id="229" name="组 228"/>
                      <p:cNvGrpSpPr/>
                      <p:nvPr/>
                    </p:nvGrpSpPr>
                    <p:grpSpPr>
                      <a:xfrm>
                        <a:off x="456564" y="4598296"/>
                        <a:ext cx="5075948" cy="1470773"/>
                        <a:chOff x="5257867" y="2307725"/>
                        <a:chExt cx="5075948" cy="1470773"/>
                      </a:xfrm>
                    </p:grpSpPr>
                    <p:grpSp>
                      <p:nvGrpSpPr>
                        <p:cNvPr id="237" name="组 236"/>
                        <p:cNvGrpSpPr/>
                        <p:nvPr/>
                      </p:nvGrpSpPr>
                      <p:grpSpPr>
                        <a:xfrm>
                          <a:off x="5257867" y="2307725"/>
                          <a:ext cx="5075948" cy="1470773"/>
                          <a:chOff x="355176" y="2343334"/>
                          <a:chExt cx="5075948" cy="1470773"/>
                        </a:xfrm>
                      </p:grpSpPr>
                      <p:grpSp>
                        <p:nvGrpSpPr>
                          <p:cNvPr id="239" name="组 238"/>
                          <p:cNvGrpSpPr/>
                          <p:nvPr/>
                        </p:nvGrpSpPr>
                        <p:grpSpPr>
                          <a:xfrm>
                            <a:off x="355176" y="2343334"/>
                            <a:ext cx="5075948" cy="1470773"/>
                            <a:chOff x="5053134" y="4587187"/>
                            <a:chExt cx="5075948" cy="1470773"/>
                          </a:xfrm>
                        </p:grpSpPr>
                        <p:grpSp>
                          <p:nvGrpSpPr>
                            <p:cNvPr id="241" name="组 240"/>
                            <p:cNvGrpSpPr/>
                            <p:nvPr/>
                          </p:nvGrpSpPr>
                          <p:grpSpPr>
                            <a:xfrm>
                              <a:off x="5053134" y="4587187"/>
                              <a:ext cx="3014170" cy="1470773"/>
                              <a:chOff x="43153" y="4579492"/>
                              <a:chExt cx="3014170" cy="1470773"/>
                            </a:xfrm>
                          </p:grpSpPr>
                          <p:grpSp>
                            <p:nvGrpSpPr>
                              <p:cNvPr id="247" name="组 246"/>
                              <p:cNvGrpSpPr/>
                              <p:nvPr/>
                            </p:nvGrpSpPr>
                            <p:grpSpPr>
                              <a:xfrm>
                                <a:off x="43153" y="4579492"/>
                                <a:ext cx="3014170" cy="1470773"/>
                                <a:chOff x="7554413" y="2324485"/>
                                <a:chExt cx="3014170" cy="1470773"/>
                              </a:xfrm>
                            </p:grpSpPr>
                            <p:grpSp>
                              <p:nvGrpSpPr>
                                <p:cNvPr id="249" name="组 248"/>
                                <p:cNvGrpSpPr/>
                                <p:nvPr/>
                              </p:nvGrpSpPr>
                              <p:grpSpPr>
                                <a:xfrm>
                                  <a:off x="7554413" y="2324485"/>
                                  <a:ext cx="3014170" cy="1470773"/>
                                  <a:chOff x="7554413" y="2324485"/>
                                  <a:chExt cx="3014170" cy="1470773"/>
                                </a:xfrm>
                              </p:grpSpPr>
                              <p:grpSp>
                                <p:nvGrpSpPr>
                                  <p:cNvPr id="251" name="组 250"/>
                                  <p:cNvGrpSpPr/>
                                  <p:nvPr/>
                                </p:nvGrpSpPr>
                                <p:grpSpPr>
                                  <a:xfrm>
                                    <a:off x="7554413" y="2324485"/>
                                    <a:ext cx="3014170" cy="1470773"/>
                                    <a:chOff x="8303713" y="2324485"/>
                                    <a:chExt cx="3014170" cy="1470773"/>
                                  </a:xfrm>
                                </p:grpSpPr>
                                <p:grpSp>
                                  <p:nvGrpSpPr>
                                    <p:cNvPr id="257" name="组 256"/>
                                    <p:cNvGrpSpPr/>
                                    <p:nvPr/>
                                  </p:nvGrpSpPr>
                                  <p:grpSpPr>
                                    <a:xfrm>
                                      <a:off x="8303713" y="2324485"/>
                                      <a:ext cx="3014170" cy="1470773"/>
                                      <a:chOff x="8303713" y="2324485"/>
                                      <a:chExt cx="3014170" cy="1470773"/>
                                    </a:xfrm>
                                  </p:grpSpPr>
                                  <p:sp>
                                    <p:nvSpPr>
                                      <p:cNvPr id="259" name="矩形 258"/>
                                      <p:cNvSpPr/>
                                      <p:nvPr/>
                                    </p:nvSpPr>
                                    <p:spPr bwMode="auto">
                                      <a:xfrm>
                                        <a:off x="10655112" y="3400526"/>
                                        <a:ext cx="6627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60" name="矩形 259"/>
                                      <p:cNvSpPr/>
                                      <p:nvPr/>
                                    </p:nvSpPr>
                                    <p:spPr bwMode="auto">
                                      <a:xfrm>
                                        <a:off x="9229243" y="2324485"/>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261" name="直线箭头连接符 260"/>
                                      <p:cNvCxnSpPr/>
                                      <p:nvPr/>
                                    </p:nvCxnSpPr>
                                    <p:spPr bwMode="auto">
                                      <a:xfrm flipH="1">
                                        <a:off x="8642245" y="2573042"/>
                                        <a:ext cx="592873" cy="8528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262" name="矩形 261"/>
                                      <p:cNvSpPr/>
                                      <p:nvPr/>
                                    </p:nvSpPr>
                                    <p:spPr bwMode="auto">
                                      <a:xfrm>
                                        <a:off x="8303713" y="3425926"/>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63" name="文本框 262"/>
                                      <p:cNvSpPr txBox="1"/>
                                      <p:nvPr/>
                                    </p:nvSpPr>
                                    <p:spPr>
                                      <a:xfrm>
                                        <a:off x="8405102" y="34143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264" name="文本框 263"/>
                                      <p:cNvSpPr txBox="1"/>
                                      <p:nvPr/>
                                    </p:nvSpPr>
                                    <p:spPr>
                                      <a:xfrm>
                                        <a:off x="8683591" y="3414378"/>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265" name="直线箭头连接符 264"/>
                                      <p:cNvCxnSpPr/>
                                      <p:nvPr/>
                                    </p:nvCxnSpPr>
                                    <p:spPr bwMode="auto">
                                      <a:xfrm>
                                        <a:off x="10297416" y="2588573"/>
                                        <a:ext cx="526784" cy="802939"/>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266" name="文本框 265"/>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267" name="文本框 266"/>
                                      <p:cNvSpPr txBox="1"/>
                                      <p:nvPr/>
                                    </p:nvSpPr>
                                    <p:spPr>
                                      <a:xfrm>
                                        <a:off x="10264464" y="2371242"/>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258" name="文本框 257"/>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252" name="组 251"/>
                                  <p:cNvGrpSpPr/>
                                  <p:nvPr/>
                                </p:nvGrpSpPr>
                                <p:grpSpPr>
                                  <a:xfrm>
                                    <a:off x="8970972" y="3400951"/>
                                    <a:ext cx="860608" cy="394307"/>
                                    <a:chOff x="8098720" y="4190415"/>
                                    <a:chExt cx="860608" cy="394307"/>
                                  </a:xfrm>
                                </p:grpSpPr>
                                <p:sp>
                                  <p:nvSpPr>
                                    <p:cNvPr id="254" name="矩形 253"/>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55" name="文本框 254"/>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256" name="文本框 255"/>
                                    <p:cNvSpPr txBox="1"/>
                                    <p:nvPr/>
                                  </p:nvSpPr>
                                  <p:spPr>
                                    <a:xfrm>
                                      <a:off x="84363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253" name="直线箭头连接符 252"/>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250" name="文本框 249"/>
                                <p:cNvSpPr txBox="1"/>
                                <p:nvPr/>
                              </p:nvSpPr>
                              <p:spPr>
                                <a:xfrm>
                                  <a:off x="9194861" y="2362812"/>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248" name="文本框 247"/>
                              <p:cNvSpPr txBox="1"/>
                              <p:nvPr/>
                            </p:nvSpPr>
                            <p:spPr>
                              <a:xfrm>
                                <a:off x="20194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242" name="直线箭头连接符 241"/>
                            <p:cNvCxnSpPr>
                              <a:stCxn id="240" idx="3"/>
                            </p:cNvCxnSpPr>
                            <p:nvPr/>
                          </p:nvCxnSpPr>
                          <p:spPr bwMode="auto">
                            <a:xfrm>
                              <a:off x="7730315" y="4798484"/>
                              <a:ext cx="1651150" cy="86474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243" name="组 242"/>
                            <p:cNvGrpSpPr/>
                            <p:nvPr/>
                          </p:nvGrpSpPr>
                          <p:grpSpPr>
                            <a:xfrm>
                              <a:off x="8817211" y="5663228"/>
                              <a:ext cx="1311871" cy="369332"/>
                              <a:chOff x="9647013" y="6136201"/>
                              <a:chExt cx="1311871" cy="369332"/>
                            </a:xfrm>
                          </p:grpSpPr>
                          <p:sp>
                            <p:nvSpPr>
                              <p:cNvPr id="244" name="矩形 243"/>
                              <p:cNvSpPr/>
                              <p:nvPr/>
                            </p:nvSpPr>
                            <p:spPr bwMode="auto">
                              <a:xfrm>
                                <a:off x="9647013" y="6136201"/>
                                <a:ext cx="13118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45" name="文本框 244"/>
                              <p:cNvSpPr txBox="1"/>
                              <p:nvPr/>
                            </p:nvSpPr>
                            <p:spPr>
                              <a:xfrm>
                                <a:off x="10143614" y="6136201"/>
                                <a:ext cx="473869" cy="369332"/>
                              </a:xfrm>
                              <a:prstGeom prst="rect">
                                <a:avLst/>
                              </a:prstGeom>
                              <a:noFill/>
                            </p:spPr>
                            <p:txBody>
                              <a:bodyPr wrap="square" rtlCol="0">
                                <a:spAutoFit/>
                              </a:bodyPr>
                              <a:lstStyle/>
                              <a:p>
                                <a:r>
                                  <a:rPr kumimoji="1" lang="en-US" altLang="zh-CN" dirty="0" smtClean="0"/>
                                  <a:t>19</a:t>
                                </a:r>
                                <a:endParaRPr kumimoji="1" lang="zh-CN" altLang="en-US" dirty="0"/>
                              </a:p>
                            </p:txBody>
                          </p:sp>
                          <p:sp>
                            <p:nvSpPr>
                              <p:cNvPr id="246" name="文本框 245"/>
                              <p:cNvSpPr txBox="1"/>
                              <p:nvPr/>
                            </p:nvSpPr>
                            <p:spPr>
                              <a:xfrm>
                                <a:off x="9649442" y="6136201"/>
                                <a:ext cx="402311" cy="369332"/>
                              </a:xfrm>
                              <a:prstGeom prst="rect">
                                <a:avLst/>
                              </a:prstGeom>
                              <a:noFill/>
                            </p:spPr>
                            <p:txBody>
                              <a:bodyPr wrap="square" rtlCol="0">
                                <a:spAutoFit/>
                              </a:bodyPr>
                              <a:lstStyle/>
                              <a:p>
                                <a:r>
                                  <a:rPr kumimoji="1" lang="en-US" altLang="zh-CN" dirty="0" smtClean="0"/>
                                  <a:t>17</a:t>
                                </a:r>
                                <a:endParaRPr kumimoji="1" lang="zh-CN" altLang="en-US" dirty="0"/>
                              </a:p>
                            </p:txBody>
                          </p:sp>
                        </p:grpSp>
                      </p:grpSp>
                      <p:sp>
                        <p:nvSpPr>
                          <p:cNvPr id="240" name="文本框 239"/>
                          <p:cNvSpPr txBox="1"/>
                          <p:nvPr/>
                        </p:nvSpPr>
                        <p:spPr>
                          <a:xfrm>
                            <a:off x="2634357" y="2369965"/>
                            <a:ext cx="398000" cy="369332"/>
                          </a:xfrm>
                          <a:prstGeom prst="rect">
                            <a:avLst/>
                          </a:prstGeom>
                          <a:noFill/>
                        </p:spPr>
                        <p:txBody>
                          <a:bodyPr wrap="square" rtlCol="0">
                            <a:spAutoFit/>
                          </a:bodyPr>
                          <a:lstStyle/>
                          <a:p>
                            <a:r>
                              <a:rPr kumimoji="1" lang="en-US" altLang="zh-CN" dirty="0" smtClean="0">
                                <a:solidFill>
                                  <a:srgbClr val="FF0000"/>
                                </a:solidFill>
                              </a:rPr>
                              <a:t>16</a:t>
                            </a:r>
                            <a:endParaRPr kumimoji="1" lang="zh-CN" altLang="en-US" dirty="0">
                              <a:solidFill>
                                <a:srgbClr val="FF0000"/>
                              </a:solidFill>
                            </a:endParaRPr>
                          </a:p>
                        </p:txBody>
                      </p:sp>
                    </p:grpSp>
                    <p:sp>
                      <p:nvSpPr>
                        <p:cNvPr id="238" name="文本框 237"/>
                        <p:cNvSpPr txBox="1"/>
                        <p:nvPr/>
                      </p:nvSpPr>
                      <p:spPr>
                        <a:xfrm>
                          <a:off x="6241248" y="2347396"/>
                          <a:ext cx="473869" cy="369332"/>
                        </a:xfrm>
                        <a:prstGeom prst="rect">
                          <a:avLst/>
                        </a:prstGeom>
                        <a:noFill/>
                      </p:spPr>
                      <p:txBody>
                        <a:bodyPr wrap="square" rtlCol="0">
                          <a:spAutoFit/>
                        </a:bodyPr>
                        <a:lstStyle/>
                        <a:p>
                          <a:r>
                            <a:rPr kumimoji="1" lang="en-US" altLang="zh-CN" dirty="0" smtClean="0">
                              <a:solidFill>
                                <a:srgbClr val="FF0000"/>
                              </a:solidFill>
                            </a:rPr>
                            <a:t>3</a:t>
                          </a:r>
                          <a:endParaRPr kumimoji="1" lang="zh-CN" altLang="en-US" dirty="0">
                            <a:solidFill>
                              <a:srgbClr val="FF0000"/>
                            </a:solidFill>
                          </a:endParaRPr>
                        </a:p>
                      </p:txBody>
                    </p:sp>
                  </p:grpSp>
                  <p:sp>
                    <p:nvSpPr>
                      <p:cNvPr id="230" name="文本框 229"/>
                      <p:cNvSpPr txBox="1"/>
                      <p:nvPr/>
                    </p:nvSpPr>
                    <p:spPr>
                      <a:xfrm>
                        <a:off x="4466390" y="5683351"/>
                        <a:ext cx="401894" cy="369332"/>
                      </a:xfrm>
                      <a:prstGeom prst="rect">
                        <a:avLst/>
                      </a:prstGeom>
                      <a:noFill/>
                    </p:spPr>
                    <p:txBody>
                      <a:bodyPr wrap="square" rtlCol="0">
                        <a:spAutoFit/>
                      </a:bodyPr>
                      <a:lstStyle/>
                      <a:p>
                        <a:r>
                          <a:rPr kumimoji="1" lang="en-US" altLang="zh-CN" dirty="0" smtClean="0"/>
                          <a:t>18</a:t>
                        </a:r>
                        <a:endParaRPr kumimoji="1" lang="zh-CN" altLang="en-US" dirty="0"/>
                      </a:p>
                    </p:txBody>
                  </p:sp>
                  <p:grpSp>
                    <p:nvGrpSpPr>
                      <p:cNvPr id="231" name="组 230"/>
                      <p:cNvGrpSpPr/>
                      <p:nvPr/>
                    </p:nvGrpSpPr>
                    <p:grpSpPr>
                      <a:xfrm>
                        <a:off x="1162493" y="4822163"/>
                        <a:ext cx="1142513" cy="1230179"/>
                        <a:chOff x="6040020" y="2561574"/>
                        <a:chExt cx="1142513" cy="1230179"/>
                      </a:xfrm>
                    </p:grpSpPr>
                    <p:grpSp>
                      <p:nvGrpSpPr>
                        <p:cNvPr id="232" name="组 231"/>
                        <p:cNvGrpSpPr/>
                        <p:nvPr/>
                      </p:nvGrpSpPr>
                      <p:grpSpPr>
                        <a:xfrm>
                          <a:off x="6040020" y="3422421"/>
                          <a:ext cx="677064" cy="369332"/>
                          <a:chOff x="5473743" y="3550018"/>
                          <a:chExt cx="677064" cy="369332"/>
                        </a:xfrm>
                      </p:grpSpPr>
                      <p:sp>
                        <p:nvSpPr>
                          <p:cNvPr id="234" name="矩形 233"/>
                          <p:cNvSpPr/>
                          <p:nvPr/>
                        </p:nvSpPr>
                        <p:spPr bwMode="auto">
                          <a:xfrm>
                            <a:off x="5473743" y="3550018"/>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35" name="文本框 234"/>
                          <p:cNvSpPr txBox="1"/>
                          <p:nvPr/>
                        </p:nvSpPr>
                        <p:spPr>
                          <a:xfrm>
                            <a:off x="5511656" y="3550018"/>
                            <a:ext cx="280455"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236" name="文本框 235"/>
                          <p:cNvSpPr txBox="1"/>
                          <p:nvPr/>
                        </p:nvSpPr>
                        <p:spPr>
                          <a:xfrm>
                            <a:off x="5790145" y="3550018"/>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233" name="直线箭头连接符 232"/>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227" name="文本框 226"/>
                    <p:cNvSpPr txBox="1"/>
                    <p:nvPr/>
                  </p:nvSpPr>
                  <p:spPr>
                    <a:xfrm>
                      <a:off x="3055431" y="5665323"/>
                      <a:ext cx="473869" cy="369332"/>
                    </a:xfrm>
                    <a:prstGeom prst="rect">
                      <a:avLst/>
                    </a:prstGeom>
                    <a:noFill/>
                  </p:spPr>
                  <p:txBody>
                    <a:bodyPr wrap="square" rtlCol="0">
                      <a:spAutoFit/>
                    </a:bodyPr>
                    <a:lstStyle/>
                    <a:p>
                      <a:r>
                        <a:rPr kumimoji="1" lang="en-US" altLang="zh-CN" smtClean="0"/>
                        <a:t>12</a:t>
                      </a:r>
                      <a:endParaRPr kumimoji="1" lang="zh-CN" altLang="en-US" dirty="0"/>
                    </a:p>
                  </p:txBody>
                </p:sp>
              </p:grpSp>
              <p:sp>
                <p:nvSpPr>
                  <p:cNvPr id="225" name="文本框 224"/>
                  <p:cNvSpPr txBox="1"/>
                  <p:nvPr/>
                </p:nvSpPr>
                <p:spPr>
                  <a:xfrm>
                    <a:off x="4891871"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grpSp>
              <p:nvGrpSpPr>
                <p:cNvPr id="271" name="组 270"/>
                <p:cNvGrpSpPr/>
                <p:nvPr/>
              </p:nvGrpSpPr>
              <p:grpSpPr>
                <a:xfrm>
                  <a:off x="8972688" y="5628644"/>
                  <a:ext cx="718173" cy="395829"/>
                  <a:chOff x="8972688" y="5628644"/>
                  <a:chExt cx="718173" cy="395829"/>
                </a:xfrm>
              </p:grpSpPr>
              <p:sp>
                <p:nvSpPr>
                  <p:cNvPr id="269" name="矩形 268"/>
                  <p:cNvSpPr/>
                  <p:nvPr/>
                </p:nvSpPr>
                <p:spPr bwMode="auto">
                  <a:xfrm>
                    <a:off x="8972688" y="5628644"/>
                    <a:ext cx="595662"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68" name="文本框 267"/>
                  <p:cNvSpPr txBox="1"/>
                  <p:nvPr/>
                </p:nvSpPr>
                <p:spPr>
                  <a:xfrm>
                    <a:off x="9241119" y="5655141"/>
                    <a:ext cx="449742" cy="369332"/>
                  </a:xfrm>
                  <a:prstGeom prst="rect">
                    <a:avLst/>
                  </a:prstGeom>
                  <a:noFill/>
                </p:spPr>
                <p:txBody>
                  <a:bodyPr wrap="square" rtlCol="0">
                    <a:spAutoFit/>
                  </a:bodyPr>
                  <a:lstStyle/>
                  <a:p>
                    <a:r>
                      <a:rPr kumimoji="1" lang="en-US" altLang="zh-CN" dirty="0" smtClean="0">
                        <a:solidFill>
                          <a:srgbClr val="FF0000"/>
                        </a:solidFill>
                      </a:rPr>
                      <a:t>15</a:t>
                    </a:r>
                    <a:endParaRPr kumimoji="1" lang="zh-CN" altLang="en-US" dirty="0">
                      <a:solidFill>
                        <a:srgbClr val="FF0000"/>
                      </a:solidFill>
                    </a:endParaRPr>
                  </a:p>
                </p:txBody>
              </p:sp>
            </p:grpSp>
          </p:grpSp>
          <p:sp>
            <p:nvSpPr>
              <p:cNvPr id="273" name="文本框 272"/>
              <p:cNvSpPr txBox="1"/>
              <p:nvPr/>
            </p:nvSpPr>
            <p:spPr>
              <a:xfrm>
                <a:off x="8980717" y="5647442"/>
                <a:ext cx="438220" cy="369332"/>
              </a:xfrm>
              <a:prstGeom prst="rect">
                <a:avLst/>
              </a:prstGeom>
              <a:noFill/>
            </p:spPr>
            <p:txBody>
              <a:bodyPr wrap="square" rtlCol="0">
                <a:spAutoFit/>
              </a:bodyPr>
              <a:lstStyle/>
              <a:p>
                <a:r>
                  <a:rPr kumimoji="1" lang="en-US" altLang="zh-CN" dirty="0" smtClean="0"/>
                  <a:t>14</a:t>
                </a:r>
                <a:endParaRPr kumimoji="1" lang="zh-CN" altLang="en-US" dirty="0"/>
              </a:p>
            </p:txBody>
          </p:sp>
        </p:grpSp>
      </p:grpSp>
      <p:sp>
        <p:nvSpPr>
          <p:cNvPr id="276" name="矩形 275"/>
          <p:cNvSpPr/>
          <p:nvPr/>
        </p:nvSpPr>
        <p:spPr>
          <a:xfrm>
            <a:off x="8748184" y="4505959"/>
            <a:ext cx="1707519" cy="400110"/>
          </a:xfrm>
          <a:prstGeom prst="rect">
            <a:avLst/>
          </a:prstGeom>
        </p:spPr>
        <p:txBody>
          <a:bodyPr wrap="none">
            <a:spAutoFit/>
          </a:bodyPr>
          <a:lstStyle/>
          <a:p>
            <a:r>
              <a:rPr lang="zh-CN" altLang="en-US" sz="2000" dirty="0">
                <a:solidFill>
                  <a:srgbClr val="FF0000"/>
                </a:solidFill>
              </a:rPr>
              <a:t>关键字</a:t>
            </a:r>
            <a:r>
              <a:rPr lang="zh-CN" altLang="en-US" sz="2000" dirty="0" smtClean="0">
                <a:solidFill>
                  <a:srgbClr val="FF0000"/>
                </a:solidFill>
              </a:rPr>
              <a:t>个数</a:t>
            </a:r>
            <a:r>
              <a:rPr lang="en-US" altLang="zh-CN" sz="2000" dirty="0">
                <a:solidFill>
                  <a:srgbClr val="FF0000"/>
                </a:solidFill>
              </a:rPr>
              <a:t>&gt;</a:t>
            </a:r>
            <a:r>
              <a:rPr lang="zh-CN" altLang="en-US" sz="2000" dirty="0" smtClean="0">
                <a:solidFill>
                  <a:srgbClr val="FF0000"/>
                </a:solidFill>
              </a:rPr>
              <a:t>4</a:t>
            </a:r>
            <a:endParaRPr lang="zh-CN" altLang="en-US" sz="2000" dirty="0">
              <a:solidFill>
                <a:srgbClr val="FF0000"/>
              </a:solidFill>
            </a:endParaRPr>
          </a:p>
        </p:txBody>
      </p:sp>
    </p:spTree>
    <p:extLst>
      <p:ext uri="{BB962C8B-B14F-4D97-AF65-F5344CB8AC3E}">
        <p14:creationId xmlns:p14="http://schemas.microsoft.com/office/powerpoint/2010/main" val="176297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animBg="1"/>
      <p:bldP spid="99" grpId="0"/>
      <p:bldP spid="130" grpId="0"/>
      <p:bldP spid="173" grpId="0"/>
      <p:bldP spid="174" grpId="0"/>
      <p:bldP spid="175" grpId="0"/>
      <p:bldP spid="219" grpId="0"/>
      <p:bldP spid="220" grpId="0"/>
      <p:bldP spid="221" grpId="0" animBg="1"/>
      <p:bldP spid="222" grpId="0"/>
      <p:bldP spid="27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树的插入</a:t>
            </a:r>
            <a:endParaRPr lang="zh-CN" altLang="en-US" kern="0" dirty="0"/>
          </a:p>
        </p:txBody>
      </p:sp>
      <p:sp>
        <p:nvSpPr>
          <p:cNvPr id="2" name="矩形 1"/>
          <p:cNvSpPr/>
          <p:nvPr/>
        </p:nvSpPr>
        <p:spPr>
          <a:xfrm>
            <a:off x="259722" y="1340190"/>
            <a:ext cx="11055978" cy="830997"/>
          </a:xfrm>
          <a:prstGeom prst="rect">
            <a:avLst/>
          </a:prstGeom>
        </p:spPr>
        <p:txBody>
          <a:bodyPr wrap="square">
            <a:spAutoFit/>
          </a:bodyPr>
          <a:lstStyle/>
          <a:p>
            <a:r>
              <a:rPr lang="zh-CN" altLang="en-US" sz="2400" b="1" dirty="0">
                <a:latin typeface="SimSun" charset="-122"/>
                <a:ea typeface="SimSun" charset="-122"/>
                <a:cs typeface="SimSun" charset="-122"/>
              </a:rPr>
              <a:t>【</a:t>
            </a:r>
            <a:r>
              <a:rPr lang="zh-CN" altLang="en-US" sz="2400" b="1" dirty="0" smtClean="0">
                <a:latin typeface="SimSun" charset="-122"/>
                <a:ea typeface="SimSun" charset="-122"/>
                <a:cs typeface="SimSun" charset="-122"/>
              </a:rPr>
              <a:t>例】 关键字为</a:t>
            </a:r>
            <a:r>
              <a:rPr lang="zh-CN" altLang="en-US" sz="2400" b="1" dirty="0">
                <a:latin typeface="SimSun" charset="-122"/>
                <a:ea typeface="SimSun" charset="-122"/>
                <a:cs typeface="SimSun" charset="-122"/>
              </a:rPr>
              <a:t>:{1,2,6,7,11,4,8,13,10,5,17,9,16,20,3,12,14,18,19,15</a:t>
            </a:r>
            <a:r>
              <a:rPr lang="zh-CN" altLang="en-US" sz="2400" b="1" dirty="0" smtClean="0">
                <a:latin typeface="SimSun" charset="-122"/>
                <a:ea typeface="SimSun" charset="-122"/>
                <a:cs typeface="SimSun" charset="-122"/>
              </a:rPr>
              <a:t>}。</a:t>
            </a:r>
            <a:endParaRPr lang="en-US" altLang="zh-CN" sz="2400" b="1" dirty="0" smtClean="0">
              <a:latin typeface="SimSun" charset="-122"/>
              <a:ea typeface="SimSun" charset="-122"/>
              <a:cs typeface="SimSun" charset="-122"/>
            </a:endParaRPr>
          </a:p>
          <a:p>
            <a:r>
              <a:rPr lang="zh-CN" altLang="en-US" sz="2400" b="1" dirty="0" smtClean="0">
                <a:latin typeface="SimSun" charset="-122"/>
                <a:ea typeface="SimSun" charset="-122"/>
                <a:cs typeface="SimSun" charset="-122"/>
              </a:rPr>
              <a:t>创建</a:t>
            </a:r>
            <a:r>
              <a:rPr lang="zh-CN" altLang="en-US" sz="2400" b="1" dirty="0">
                <a:latin typeface="SimSun" charset="-122"/>
                <a:ea typeface="SimSun" charset="-122"/>
                <a:cs typeface="SimSun" charset="-122"/>
              </a:rPr>
              <a:t>一棵5阶B-树。 </a:t>
            </a:r>
          </a:p>
        </p:txBody>
      </p:sp>
      <p:sp>
        <p:nvSpPr>
          <p:cNvPr id="3" name="矩形 2"/>
          <p:cNvSpPr/>
          <p:nvPr/>
        </p:nvSpPr>
        <p:spPr>
          <a:xfrm>
            <a:off x="2980411" y="1755688"/>
            <a:ext cx="4161717" cy="400110"/>
          </a:xfrm>
          <a:prstGeom prst="rect">
            <a:avLst/>
          </a:prstGeom>
        </p:spPr>
        <p:txBody>
          <a:bodyPr wrap="none">
            <a:spAutoFit/>
          </a:bodyPr>
          <a:lstStyle/>
          <a:p>
            <a:r>
              <a:rPr lang="zh-CN" altLang="en-US" sz="2000" dirty="0">
                <a:solidFill>
                  <a:srgbClr val="FF0000"/>
                </a:solidFill>
              </a:rPr>
              <a:t>注意:最多的关键字个数Max = m-1 = 4</a:t>
            </a:r>
          </a:p>
        </p:txBody>
      </p:sp>
      <p:grpSp>
        <p:nvGrpSpPr>
          <p:cNvPr id="275" name="组 274"/>
          <p:cNvGrpSpPr/>
          <p:nvPr/>
        </p:nvGrpSpPr>
        <p:grpSpPr>
          <a:xfrm>
            <a:off x="442437" y="2697249"/>
            <a:ext cx="5075948" cy="1485724"/>
            <a:chOff x="5899924" y="4538749"/>
            <a:chExt cx="5075948" cy="1485724"/>
          </a:xfrm>
        </p:grpSpPr>
        <p:grpSp>
          <p:nvGrpSpPr>
            <p:cNvPr id="274" name="组 273"/>
            <p:cNvGrpSpPr/>
            <p:nvPr/>
          </p:nvGrpSpPr>
          <p:grpSpPr>
            <a:xfrm>
              <a:off x="5899924" y="4538749"/>
              <a:ext cx="5075948" cy="1485724"/>
              <a:chOff x="5899924" y="4538749"/>
              <a:chExt cx="5075948" cy="1485724"/>
            </a:xfrm>
          </p:grpSpPr>
          <p:grpSp>
            <p:nvGrpSpPr>
              <p:cNvPr id="272" name="组 271"/>
              <p:cNvGrpSpPr/>
              <p:nvPr/>
            </p:nvGrpSpPr>
            <p:grpSpPr>
              <a:xfrm>
                <a:off x="5899924" y="4538749"/>
                <a:ext cx="5075948" cy="1485724"/>
                <a:chOff x="5899924" y="4538749"/>
                <a:chExt cx="5075948" cy="1485724"/>
              </a:xfrm>
            </p:grpSpPr>
            <p:grpSp>
              <p:nvGrpSpPr>
                <p:cNvPr id="223" name="组 222"/>
                <p:cNvGrpSpPr/>
                <p:nvPr/>
              </p:nvGrpSpPr>
              <p:grpSpPr>
                <a:xfrm>
                  <a:off x="5899924" y="4538749"/>
                  <a:ext cx="5075948" cy="1470773"/>
                  <a:chOff x="353588" y="5170428"/>
                  <a:chExt cx="5075948" cy="1470773"/>
                </a:xfrm>
              </p:grpSpPr>
              <p:grpSp>
                <p:nvGrpSpPr>
                  <p:cNvPr id="224" name="组 223"/>
                  <p:cNvGrpSpPr/>
                  <p:nvPr/>
                </p:nvGrpSpPr>
                <p:grpSpPr>
                  <a:xfrm>
                    <a:off x="353588" y="5170428"/>
                    <a:ext cx="5075948" cy="1470773"/>
                    <a:chOff x="456564" y="4598296"/>
                    <a:chExt cx="5075948" cy="1470773"/>
                  </a:xfrm>
                </p:grpSpPr>
                <p:grpSp>
                  <p:nvGrpSpPr>
                    <p:cNvPr id="226" name="组 225"/>
                    <p:cNvGrpSpPr/>
                    <p:nvPr/>
                  </p:nvGrpSpPr>
                  <p:grpSpPr>
                    <a:xfrm>
                      <a:off x="456564" y="4598296"/>
                      <a:ext cx="5075948" cy="1470773"/>
                      <a:chOff x="456564" y="4598296"/>
                      <a:chExt cx="5075948" cy="1470773"/>
                    </a:xfrm>
                  </p:grpSpPr>
                  <p:grpSp>
                    <p:nvGrpSpPr>
                      <p:cNvPr id="229" name="组 228"/>
                      <p:cNvGrpSpPr/>
                      <p:nvPr/>
                    </p:nvGrpSpPr>
                    <p:grpSpPr>
                      <a:xfrm>
                        <a:off x="456564" y="4598296"/>
                        <a:ext cx="5075948" cy="1470773"/>
                        <a:chOff x="5257867" y="2307725"/>
                        <a:chExt cx="5075948" cy="1470773"/>
                      </a:xfrm>
                    </p:grpSpPr>
                    <p:grpSp>
                      <p:nvGrpSpPr>
                        <p:cNvPr id="237" name="组 236"/>
                        <p:cNvGrpSpPr/>
                        <p:nvPr/>
                      </p:nvGrpSpPr>
                      <p:grpSpPr>
                        <a:xfrm>
                          <a:off x="5257867" y="2307725"/>
                          <a:ext cx="5075948" cy="1470773"/>
                          <a:chOff x="355176" y="2343334"/>
                          <a:chExt cx="5075948" cy="1470773"/>
                        </a:xfrm>
                      </p:grpSpPr>
                      <p:grpSp>
                        <p:nvGrpSpPr>
                          <p:cNvPr id="239" name="组 238"/>
                          <p:cNvGrpSpPr/>
                          <p:nvPr/>
                        </p:nvGrpSpPr>
                        <p:grpSpPr>
                          <a:xfrm>
                            <a:off x="355176" y="2343334"/>
                            <a:ext cx="5075948" cy="1470773"/>
                            <a:chOff x="5053134" y="4587187"/>
                            <a:chExt cx="5075948" cy="1470773"/>
                          </a:xfrm>
                        </p:grpSpPr>
                        <p:grpSp>
                          <p:nvGrpSpPr>
                            <p:cNvPr id="241" name="组 240"/>
                            <p:cNvGrpSpPr/>
                            <p:nvPr/>
                          </p:nvGrpSpPr>
                          <p:grpSpPr>
                            <a:xfrm>
                              <a:off x="5053134" y="4587187"/>
                              <a:ext cx="3014170" cy="1470773"/>
                              <a:chOff x="43153" y="4579492"/>
                              <a:chExt cx="3014170" cy="1470773"/>
                            </a:xfrm>
                          </p:grpSpPr>
                          <p:grpSp>
                            <p:nvGrpSpPr>
                              <p:cNvPr id="247" name="组 246"/>
                              <p:cNvGrpSpPr/>
                              <p:nvPr/>
                            </p:nvGrpSpPr>
                            <p:grpSpPr>
                              <a:xfrm>
                                <a:off x="43153" y="4579492"/>
                                <a:ext cx="3014170" cy="1470773"/>
                                <a:chOff x="7554413" y="2324485"/>
                                <a:chExt cx="3014170" cy="1470773"/>
                              </a:xfrm>
                            </p:grpSpPr>
                            <p:grpSp>
                              <p:nvGrpSpPr>
                                <p:cNvPr id="249" name="组 248"/>
                                <p:cNvGrpSpPr/>
                                <p:nvPr/>
                              </p:nvGrpSpPr>
                              <p:grpSpPr>
                                <a:xfrm>
                                  <a:off x="7554413" y="2324485"/>
                                  <a:ext cx="3014170" cy="1470773"/>
                                  <a:chOff x="7554413" y="2324485"/>
                                  <a:chExt cx="3014170" cy="1470773"/>
                                </a:xfrm>
                              </p:grpSpPr>
                              <p:grpSp>
                                <p:nvGrpSpPr>
                                  <p:cNvPr id="251" name="组 250"/>
                                  <p:cNvGrpSpPr/>
                                  <p:nvPr/>
                                </p:nvGrpSpPr>
                                <p:grpSpPr>
                                  <a:xfrm>
                                    <a:off x="7554413" y="2324485"/>
                                    <a:ext cx="3014170" cy="1470773"/>
                                    <a:chOff x="8303713" y="2324485"/>
                                    <a:chExt cx="3014170" cy="1470773"/>
                                  </a:xfrm>
                                </p:grpSpPr>
                                <p:grpSp>
                                  <p:nvGrpSpPr>
                                    <p:cNvPr id="257" name="组 256"/>
                                    <p:cNvGrpSpPr/>
                                    <p:nvPr/>
                                  </p:nvGrpSpPr>
                                  <p:grpSpPr>
                                    <a:xfrm>
                                      <a:off x="8303713" y="2324485"/>
                                      <a:ext cx="3014170" cy="1470773"/>
                                      <a:chOff x="8303713" y="2324485"/>
                                      <a:chExt cx="3014170" cy="1470773"/>
                                    </a:xfrm>
                                  </p:grpSpPr>
                                  <p:sp>
                                    <p:nvSpPr>
                                      <p:cNvPr id="259" name="矩形 258"/>
                                      <p:cNvSpPr/>
                                      <p:nvPr/>
                                    </p:nvSpPr>
                                    <p:spPr bwMode="auto">
                                      <a:xfrm>
                                        <a:off x="10655112" y="3400526"/>
                                        <a:ext cx="6627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60" name="矩形 259"/>
                                      <p:cNvSpPr/>
                                      <p:nvPr/>
                                    </p:nvSpPr>
                                    <p:spPr bwMode="auto">
                                      <a:xfrm>
                                        <a:off x="9229243" y="2324485"/>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261" name="直线箭头连接符 260"/>
                                      <p:cNvCxnSpPr/>
                                      <p:nvPr/>
                                    </p:nvCxnSpPr>
                                    <p:spPr bwMode="auto">
                                      <a:xfrm flipH="1">
                                        <a:off x="8642245" y="2573042"/>
                                        <a:ext cx="592873" cy="8528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262" name="矩形 261"/>
                                      <p:cNvSpPr/>
                                      <p:nvPr/>
                                    </p:nvSpPr>
                                    <p:spPr bwMode="auto">
                                      <a:xfrm>
                                        <a:off x="8303713" y="3425926"/>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63" name="文本框 262"/>
                                      <p:cNvSpPr txBox="1"/>
                                      <p:nvPr/>
                                    </p:nvSpPr>
                                    <p:spPr>
                                      <a:xfrm>
                                        <a:off x="8405102" y="34143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264" name="文本框 263"/>
                                      <p:cNvSpPr txBox="1"/>
                                      <p:nvPr/>
                                    </p:nvSpPr>
                                    <p:spPr>
                                      <a:xfrm>
                                        <a:off x="8683591" y="3414378"/>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265" name="直线箭头连接符 264"/>
                                      <p:cNvCxnSpPr/>
                                      <p:nvPr/>
                                    </p:nvCxnSpPr>
                                    <p:spPr bwMode="auto">
                                      <a:xfrm>
                                        <a:off x="10297416" y="2588573"/>
                                        <a:ext cx="526784" cy="802939"/>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266" name="文本框 265"/>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267" name="文本框 266"/>
                                      <p:cNvSpPr txBox="1"/>
                                      <p:nvPr/>
                                    </p:nvSpPr>
                                    <p:spPr>
                                      <a:xfrm>
                                        <a:off x="10264464" y="2371242"/>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258" name="文本框 257"/>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252" name="组 251"/>
                                  <p:cNvGrpSpPr/>
                                  <p:nvPr/>
                                </p:nvGrpSpPr>
                                <p:grpSpPr>
                                  <a:xfrm>
                                    <a:off x="8970972" y="3400951"/>
                                    <a:ext cx="860608" cy="394307"/>
                                    <a:chOff x="8098720" y="4190415"/>
                                    <a:chExt cx="860608" cy="394307"/>
                                  </a:xfrm>
                                </p:grpSpPr>
                                <p:sp>
                                  <p:nvSpPr>
                                    <p:cNvPr id="254" name="矩形 253"/>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55" name="文本框 254"/>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256" name="文本框 255"/>
                                    <p:cNvSpPr txBox="1"/>
                                    <p:nvPr/>
                                  </p:nvSpPr>
                                  <p:spPr>
                                    <a:xfrm>
                                      <a:off x="84363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253" name="直线箭头连接符 252"/>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250" name="文本框 249"/>
                                <p:cNvSpPr txBox="1"/>
                                <p:nvPr/>
                              </p:nvSpPr>
                              <p:spPr>
                                <a:xfrm>
                                  <a:off x="9194861" y="2362812"/>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248" name="文本框 247"/>
                              <p:cNvSpPr txBox="1"/>
                              <p:nvPr/>
                            </p:nvSpPr>
                            <p:spPr>
                              <a:xfrm>
                                <a:off x="20194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242" name="直线箭头连接符 241"/>
                            <p:cNvCxnSpPr>
                              <a:stCxn id="240" idx="3"/>
                            </p:cNvCxnSpPr>
                            <p:nvPr/>
                          </p:nvCxnSpPr>
                          <p:spPr bwMode="auto">
                            <a:xfrm>
                              <a:off x="7730315" y="4798484"/>
                              <a:ext cx="1651150" cy="86474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243" name="组 242"/>
                            <p:cNvGrpSpPr/>
                            <p:nvPr/>
                          </p:nvGrpSpPr>
                          <p:grpSpPr>
                            <a:xfrm>
                              <a:off x="8817211" y="5663228"/>
                              <a:ext cx="1311871" cy="369332"/>
                              <a:chOff x="9647013" y="6136201"/>
                              <a:chExt cx="1311871" cy="369332"/>
                            </a:xfrm>
                          </p:grpSpPr>
                          <p:sp>
                            <p:nvSpPr>
                              <p:cNvPr id="244" name="矩形 243"/>
                              <p:cNvSpPr/>
                              <p:nvPr/>
                            </p:nvSpPr>
                            <p:spPr bwMode="auto">
                              <a:xfrm>
                                <a:off x="9647013" y="6136201"/>
                                <a:ext cx="13118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45" name="文本框 244"/>
                              <p:cNvSpPr txBox="1"/>
                              <p:nvPr/>
                            </p:nvSpPr>
                            <p:spPr>
                              <a:xfrm>
                                <a:off x="10143614" y="6136201"/>
                                <a:ext cx="473869" cy="369332"/>
                              </a:xfrm>
                              <a:prstGeom prst="rect">
                                <a:avLst/>
                              </a:prstGeom>
                              <a:noFill/>
                            </p:spPr>
                            <p:txBody>
                              <a:bodyPr wrap="square" rtlCol="0">
                                <a:spAutoFit/>
                              </a:bodyPr>
                              <a:lstStyle/>
                              <a:p>
                                <a:r>
                                  <a:rPr kumimoji="1" lang="en-US" altLang="zh-CN" dirty="0" smtClean="0"/>
                                  <a:t>19</a:t>
                                </a:r>
                                <a:endParaRPr kumimoji="1" lang="zh-CN" altLang="en-US" dirty="0"/>
                              </a:p>
                            </p:txBody>
                          </p:sp>
                          <p:sp>
                            <p:nvSpPr>
                              <p:cNvPr id="246" name="文本框 245"/>
                              <p:cNvSpPr txBox="1"/>
                              <p:nvPr/>
                            </p:nvSpPr>
                            <p:spPr>
                              <a:xfrm>
                                <a:off x="9649442" y="6136201"/>
                                <a:ext cx="402311" cy="369332"/>
                              </a:xfrm>
                              <a:prstGeom prst="rect">
                                <a:avLst/>
                              </a:prstGeom>
                              <a:noFill/>
                            </p:spPr>
                            <p:txBody>
                              <a:bodyPr wrap="square" rtlCol="0">
                                <a:spAutoFit/>
                              </a:bodyPr>
                              <a:lstStyle/>
                              <a:p>
                                <a:r>
                                  <a:rPr kumimoji="1" lang="en-US" altLang="zh-CN" dirty="0" smtClean="0"/>
                                  <a:t>17</a:t>
                                </a:r>
                                <a:endParaRPr kumimoji="1" lang="zh-CN" altLang="en-US" dirty="0"/>
                              </a:p>
                            </p:txBody>
                          </p:sp>
                        </p:grpSp>
                      </p:grpSp>
                      <p:sp>
                        <p:nvSpPr>
                          <p:cNvPr id="240" name="文本框 239"/>
                          <p:cNvSpPr txBox="1"/>
                          <p:nvPr/>
                        </p:nvSpPr>
                        <p:spPr>
                          <a:xfrm>
                            <a:off x="2634357" y="2369965"/>
                            <a:ext cx="398000" cy="369332"/>
                          </a:xfrm>
                          <a:prstGeom prst="rect">
                            <a:avLst/>
                          </a:prstGeom>
                          <a:noFill/>
                        </p:spPr>
                        <p:txBody>
                          <a:bodyPr wrap="square" rtlCol="0">
                            <a:spAutoFit/>
                          </a:bodyPr>
                          <a:lstStyle/>
                          <a:p>
                            <a:r>
                              <a:rPr kumimoji="1" lang="en-US" altLang="zh-CN" dirty="0" smtClean="0">
                                <a:solidFill>
                                  <a:srgbClr val="FF0000"/>
                                </a:solidFill>
                              </a:rPr>
                              <a:t>16</a:t>
                            </a:r>
                            <a:endParaRPr kumimoji="1" lang="zh-CN" altLang="en-US" dirty="0">
                              <a:solidFill>
                                <a:srgbClr val="FF0000"/>
                              </a:solidFill>
                            </a:endParaRPr>
                          </a:p>
                        </p:txBody>
                      </p:sp>
                    </p:grpSp>
                    <p:sp>
                      <p:nvSpPr>
                        <p:cNvPr id="238" name="文本框 237"/>
                        <p:cNvSpPr txBox="1"/>
                        <p:nvPr/>
                      </p:nvSpPr>
                      <p:spPr>
                        <a:xfrm>
                          <a:off x="6241248" y="2347396"/>
                          <a:ext cx="473869" cy="369332"/>
                        </a:xfrm>
                        <a:prstGeom prst="rect">
                          <a:avLst/>
                        </a:prstGeom>
                        <a:noFill/>
                      </p:spPr>
                      <p:txBody>
                        <a:bodyPr wrap="square" rtlCol="0">
                          <a:spAutoFit/>
                        </a:bodyPr>
                        <a:lstStyle/>
                        <a:p>
                          <a:r>
                            <a:rPr kumimoji="1" lang="en-US" altLang="zh-CN" dirty="0" smtClean="0">
                              <a:solidFill>
                                <a:srgbClr val="FF0000"/>
                              </a:solidFill>
                            </a:rPr>
                            <a:t>3</a:t>
                          </a:r>
                          <a:endParaRPr kumimoji="1" lang="zh-CN" altLang="en-US" dirty="0">
                            <a:solidFill>
                              <a:srgbClr val="FF0000"/>
                            </a:solidFill>
                          </a:endParaRPr>
                        </a:p>
                      </p:txBody>
                    </p:sp>
                  </p:grpSp>
                  <p:sp>
                    <p:nvSpPr>
                      <p:cNvPr id="230" name="文本框 229"/>
                      <p:cNvSpPr txBox="1"/>
                      <p:nvPr/>
                    </p:nvSpPr>
                    <p:spPr>
                      <a:xfrm>
                        <a:off x="4466390" y="5683351"/>
                        <a:ext cx="401894" cy="369332"/>
                      </a:xfrm>
                      <a:prstGeom prst="rect">
                        <a:avLst/>
                      </a:prstGeom>
                      <a:noFill/>
                    </p:spPr>
                    <p:txBody>
                      <a:bodyPr wrap="square" rtlCol="0">
                        <a:spAutoFit/>
                      </a:bodyPr>
                      <a:lstStyle/>
                      <a:p>
                        <a:r>
                          <a:rPr kumimoji="1" lang="en-US" altLang="zh-CN" dirty="0" smtClean="0"/>
                          <a:t>18</a:t>
                        </a:r>
                        <a:endParaRPr kumimoji="1" lang="zh-CN" altLang="en-US" dirty="0"/>
                      </a:p>
                    </p:txBody>
                  </p:sp>
                  <p:grpSp>
                    <p:nvGrpSpPr>
                      <p:cNvPr id="231" name="组 230"/>
                      <p:cNvGrpSpPr/>
                      <p:nvPr/>
                    </p:nvGrpSpPr>
                    <p:grpSpPr>
                      <a:xfrm>
                        <a:off x="1162493" y="4822163"/>
                        <a:ext cx="1142513" cy="1230179"/>
                        <a:chOff x="6040020" y="2561574"/>
                        <a:chExt cx="1142513" cy="1230179"/>
                      </a:xfrm>
                    </p:grpSpPr>
                    <p:grpSp>
                      <p:nvGrpSpPr>
                        <p:cNvPr id="232" name="组 231"/>
                        <p:cNvGrpSpPr/>
                        <p:nvPr/>
                      </p:nvGrpSpPr>
                      <p:grpSpPr>
                        <a:xfrm>
                          <a:off x="6040020" y="3422421"/>
                          <a:ext cx="677064" cy="369332"/>
                          <a:chOff x="5473743" y="3550018"/>
                          <a:chExt cx="677064" cy="369332"/>
                        </a:xfrm>
                      </p:grpSpPr>
                      <p:sp>
                        <p:nvSpPr>
                          <p:cNvPr id="234" name="矩形 233"/>
                          <p:cNvSpPr/>
                          <p:nvPr/>
                        </p:nvSpPr>
                        <p:spPr bwMode="auto">
                          <a:xfrm>
                            <a:off x="5473743" y="3550018"/>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35" name="文本框 234"/>
                          <p:cNvSpPr txBox="1"/>
                          <p:nvPr/>
                        </p:nvSpPr>
                        <p:spPr>
                          <a:xfrm>
                            <a:off x="5511656" y="3550018"/>
                            <a:ext cx="280455"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236" name="文本框 235"/>
                          <p:cNvSpPr txBox="1"/>
                          <p:nvPr/>
                        </p:nvSpPr>
                        <p:spPr>
                          <a:xfrm>
                            <a:off x="5790145" y="3550018"/>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233" name="直线箭头连接符 232"/>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227" name="文本框 226"/>
                    <p:cNvSpPr txBox="1"/>
                    <p:nvPr/>
                  </p:nvSpPr>
                  <p:spPr>
                    <a:xfrm>
                      <a:off x="3055431" y="5665323"/>
                      <a:ext cx="473869" cy="369332"/>
                    </a:xfrm>
                    <a:prstGeom prst="rect">
                      <a:avLst/>
                    </a:prstGeom>
                    <a:noFill/>
                  </p:spPr>
                  <p:txBody>
                    <a:bodyPr wrap="square" rtlCol="0">
                      <a:spAutoFit/>
                    </a:bodyPr>
                    <a:lstStyle/>
                    <a:p>
                      <a:r>
                        <a:rPr kumimoji="1" lang="en-US" altLang="zh-CN" smtClean="0"/>
                        <a:t>12</a:t>
                      </a:r>
                      <a:endParaRPr kumimoji="1" lang="zh-CN" altLang="en-US" dirty="0"/>
                    </a:p>
                  </p:txBody>
                </p:sp>
              </p:grpSp>
              <p:sp>
                <p:nvSpPr>
                  <p:cNvPr id="225" name="文本框 224"/>
                  <p:cNvSpPr txBox="1"/>
                  <p:nvPr/>
                </p:nvSpPr>
                <p:spPr>
                  <a:xfrm>
                    <a:off x="4891871"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grpSp>
              <p:nvGrpSpPr>
                <p:cNvPr id="271" name="组 270"/>
                <p:cNvGrpSpPr/>
                <p:nvPr/>
              </p:nvGrpSpPr>
              <p:grpSpPr>
                <a:xfrm>
                  <a:off x="8972688" y="5628644"/>
                  <a:ext cx="718173" cy="395829"/>
                  <a:chOff x="8972688" y="5628644"/>
                  <a:chExt cx="718173" cy="395829"/>
                </a:xfrm>
              </p:grpSpPr>
              <p:sp>
                <p:nvSpPr>
                  <p:cNvPr id="269" name="矩形 268"/>
                  <p:cNvSpPr/>
                  <p:nvPr/>
                </p:nvSpPr>
                <p:spPr bwMode="auto">
                  <a:xfrm>
                    <a:off x="8972688" y="5628644"/>
                    <a:ext cx="595662"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68" name="文本框 267"/>
                  <p:cNvSpPr txBox="1"/>
                  <p:nvPr/>
                </p:nvSpPr>
                <p:spPr>
                  <a:xfrm>
                    <a:off x="9241119" y="5655141"/>
                    <a:ext cx="449742" cy="369332"/>
                  </a:xfrm>
                  <a:prstGeom prst="rect">
                    <a:avLst/>
                  </a:prstGeom>
                  <a:noFill/>
                </p:spPr>
                <p:txBody>
                  <a:bodyPr wrap="square" rtlCol="0">
                    <a:spAutoFit/>
                  </a:bodyPr>
                  <a:lstStyle/>
                  <a:p>
                    <a:r>
                      <a:rPr kumimoji="1" lang="en-US" altLang="zh-CN" dirty="0" smtClean="0">
                        <a:solidFill>
                          <a:srgbClr val="FF0000"/>
                        </a:solidFill>
                      </a:rPr>
                      <a:t>15</a:t>
                    </a:r>
                    <a:endParaRPr kumimoji="1" lang="zh-CN" altLang="en-US" dirty="0">
                      <a:solidFill>
                        <a:srgbClr val="FF0000"/>
                      </a:solidFill>
                    </a:endParaRPr>
                  </a:p>
                </p:txBody>
              </p:sp>
            </p:grpSp>
          </p:grpSp>
          <p:sp>
            <p:nvSpPr>
              <p:cNvPr id="273" name="文本框 272"/>
              <p:cNvSpPr txBox="1"/>
              <p:nvPr/>
            </p:nvSpPr>
            <p:spPr>
              <a:xfrm>
                <a:off x="8980717" y="5647442"/>
                <a:ext cx="438220" cy="369332"/>
              </a:xfrm>
              <a:prstGeom prst="rect">
                <a:avLst/>
              </a:prstGeom>
              <a:noFill/>
            </p:spPr>
            <p:txBody>
              <a:bodyPr wrap="square" rtlCol="0">
                <a:spAutoFit/>
              </a:bodyPr>
              <a:lstStyle/>
              <a:p>
                <a:r>
                  <a:rPr kumimoji="1" lang="en-US" altLang="zh-CN" dirty="0" smtClean="0"/>
                  <a:t>14</a:t>
                </a:r>
                <a:endParaRPr kumimoji="1" lang="zh-CN" altLang="en-US" dirty="0"/>
              </a:p>
            </p:txBody>
          </p:sp>
        </p:grpSp>
        <p:cxnSp>
          <p:nvCxnSpPr>
            <p:cNvPr id="270" name="直线箭头连接符 269"/>
            <p:cNvCxnSpPr/>
            <p:nvPr/>
          </p:nvCxnSpPr>
          <p:spPr bwMode="auto">
            <a:xfrm>
              <a:off x="8213058" y="4827785"/>
              <a:ext cx="934944" cy="785640"/>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276" name="矩形 275"/>
          <p:cNvSpPr/>
          <p:nvPr/>
        </p:nvSpPr>
        <p:spPr>
          <a:xfrm>
            <a:off x="3567002" y="2610485"/>
            <a:ext cx="1707519" cy="400110"/>
          </a:xfrm>
          <a:prstGeom prst="rect">
            <a:avLst/>
          </a:prstGeom>
        </p:spPr>
        <p:txBody>
          <a:bodyPr wrap="none">
            <a:spAutoFit/>
          </a:bodyPr>
          <a:lstStyle/>
          <a:p>
            <a:r>
              <a:rPr lang="zh-CN" altLang="en-US" sz="2000" dirty="0">
                <a:solidFill>
                  <a:srgbClr val="FF0000"/>
                </a:solidFill>
              </a:rPr>
              <a:t>关键字</a:t>
            </a:r>
            <a:r>
              <a:rPr lang="zh-CN" altLang="en-US" sz="2000" dirty="0" smtClean="0">
                <a:solidFill>
                  <a:srgbClr val="FF0000"/>
                </a:solidFill>
              </a:rPr>
              <a:t>个数</a:t>
            </a:r>
            <a:r>
              <a:rPr lang="en-US" altLang="zh-CN" sz="2000" dirty="0">
                <a:solidFill>
                  <a:srgbClr val="FF0000"/>
                </a:solidFill>
              </a:rPr>
              <a:t>&gt;</a:t>
            </a:r>
            <a:r>
              <a:rPr lang="zh-CN" altLang="en-US" sz="2000" dirty="0" smtClean="0">
                <a:solidFill>
                  <a:srgbClr val="FF0000"/>
                </a:solidFill>
              </a:rPr>
              <a:t>4</a:t>
            </a:r>
            <a:endParaRPr lang="zh-CN" altLang="en-US" sz="2000" dirty="0">
              <a:solidFill>
                <a:srgbClr val="FF0000"/>
              </a:solidFill>
            </a:endParaRPr>
          </a:p>
        </p:txBody>
      </p:sp>
      <p:sp>
        <p:nvSpPr>
          <p:cNvPr id="327" name="右箭头 326"/>
          <p:cNvSpPr/>
          <p:nvPr/>
        </p:nvSpPr>
        <p:spPr bwMode="auto">
          <a:xfrm>
            <a:off x="5674988" y="2910249"/>
            <a:ext cx="863600" cy="289471"/>
          </a:xfrm>
          <a:prstGeom prst="rightArrow">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28" name="矩形 327"/>
          <p:cNvSpPr/>
          <p:nvPr/>
        </p:nvSpPr>
        <p:spPr>
          <a:xfrm>
            <a:off x="5745061" y="3183299"/>
            <a:ext cx="697627" cy="400110"/>
          </a:xfrm>
          <a:prstGeom prst="rect">
            <a:avLst/>
          </a:prstGeom>
        </p:spPr>
        <p:txBody>
          <a:bodyPr wrap="none">
            <a:spAutoFit/>
          </a:bodyPr>
          <a:lstStyle/>
          <a:p>
            <a:r>
              <a:rPr lang="zh-CN" altLang="en-US" sz="2000" b="1" dirty="0" smtClean="0">
                <a:solidFill>
                  <a:srgbClr val="7030A0"/>
                </a:solidFill>
              </a:rPr>
              <a:t>分裂</a:t>
            </a:r>
            <a:endParaRPr lang="zh-CN" altLang="en-US" sz="2000" b="1" dirty="0">
              <a:solidFill>
                <a:srgbClr val="7030A0"/>
              </a:solidFill>
            </a:endParaRPr>
          </a:p>
        </p:txBody>
      </p:sp>
      <p:grpSp>
        <p:nvGrpSpPr>
          <p:cNvPr id="17" name="组 16"/>
          <p:cNvGrpSpPr/>
          <p:nvPr/>
        </p:nvGrpSpPr>
        <p:grpSpPr>
          <a:xfrm>
            <a:off x="6555903" y="2457421"/>
            <a:ext cx="5075948" cy="2754648"/>
            <a:chOff x="6514592" y="1986521"/>
            <a:chExt cx="5075948" cy="2754648"/>
          </a:xfrm>
        </p:grpSpPr>
        <p:grpSp>
          <p:nvGrpSpPr>
            <p:cNvPr id="16" name="组 15"/>
            <p:cNvGrpSpPr/>
            <p:nvPr/>
          </p:nvGrpSpPr>
          <p:grpSpPr>
            <a:xfrm>
              <a:off x="6514592" y="1986521"/>
              <a:ext cx="5075948" cy="2754648"/>
              <a:chOff x="6514592" y="1986521"/>
              <a:chExt cx="5075948" cy="2754648"/>
            </a:xfrm>
          </p:grpSpPr>
          <p:sp>
            <p:nvSpPr>
              <p:cNvPr id="332" name="矩形 331"/>
              <p:cNvSpPr/>
              <p:nvPr/>
            </p:nvSpPr>
            <p:spPr bwMode="auto">
              <a:xfrm>
                <a:off x="9595385" y="3255445"/>
                <a:ext cx="96998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30" name="矩形 329"/>
              <p:cNvSpPr/>
              <p:nvPr/>
            </p:nvSpPr>
            <p:spPr bwMode="auto">
              <a:xfrm>
                <a:off x="8091187" y="1998936"/>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4" name="组 13"/>
              <p:cNvGrpSpPr/>
              <p:nvPr/>
            </p:nvGrpSpPr>
            <p:grpSpPr>
              <a:xfrm>
                <a:off x="6514592" y="1986521"/>
                <a:ext cx="5075948" cy="2754648"/>
                <a:chOff x="6514592" y="1986521"/>
                <a:chExt cx="5075948" cy="2754648"/>
              </a:xfrm>
            </p:grpSpPr>
            <p:grpSp>
              <p:nvGrpSpPr>
                <p:cNvPr id="277" name="组 276"/>
                <p:cNvGrpSpPr/>
                <p:nvPr/>
              </p:nvGrpSpPr>
              <p:grpSpPr>
                <a:xfrm>
                  <a:off x="6514592" y="1986521"/>
                  <a:ext cx="5075948" cy="2754648"/>
                  <a:chOff x="5899924" y="3269825"/>
                  <a:chExt cx="5075948" cy="2754648"/>
                </a:xfrm>
              </p:grpSpPr>
              <p:grpSp>
                <p:nvGrpSpPr>
                  <p:cNvPr id="278" name="组 277"/>
                  <p:cNvGrpSpPr/>
                  <p:nvPr/>
                </p:nvGrpSpPr>
                <p:grpSpPr>
                  <a:xfrm>
                    <a:off x="5899924" y="3269825"/>
                    <a:ext cx="5075948" cy="2754648"/>
                    <a:chOff x="5899924" y="3269825"/>
                    <a:chExt cx="5075948" cy="2754648"/>
                  </a:xfrm>
                </p:grpSpPr>
                <p:grpSp>
                  <p:nvGrpSpPr>
                    <p:cNvPr id="280" name="组 279"/>
                    <p:cNvGrpSpPr/>
                    <p:nvPr/>
                  </p:nvGrpSpPr>
                  <p:grpSpPr>
                    <a:xfrm>
                      <a:off x="5899924" y="3269825"/>
                      <a:ext cx="5075948" cy="2739697"/>
                      <a:chOff x="353588" y="3901504"/>
                      <a:chExt cx="5075948" cy="2739697"/>
                    </a:xfrm>
                  </p:grpSpPr>
                  <p:grpSp>
                    <p:nvGrpSpPr>
                      <p:cNvPr id="284" name="组 283"/>
                      <p:cNvGrpSpPr/>
                      <p:nvPr/>
                    </p:nvGrpSpPr>
                    <p:grpSpPr>
                      <a:xfrm>
                        <a:off x="353588" y="3901504"/>
                        <a:ext cx="5075948" cy="2739697"/>
                        <a:chOff x="456564" y="3329372"/>
                        <a:chExt cx="5075948" cy="2739697"/>
                      </a:xfrm>
                    </p:grpSpPr>
                    <p:grpSp>
                      <p:nvGrpSpPr>
                        <p:cNvPr id="286" name="组 285"/>
                        <p:cNvGrpSpPr/>
                        <p:nvPr/>
                      </p:nvGrpSpPr>
                      <p:grpSpPr>
                        <a:xfrm>
                          <a:off x="456564" y="3329372"/>
                          <a:ext cx="5075948" cy="2739697"/>
                          <a:chOff x="456564" y="3329372"/>
                          <a:chExt cx="5075948" cy="2739697"/>
                        </a:xfrm>
                      </p:grpSpPr>
                      <p:grpSp>
                        <p:nvGrpSpPr>
                          <p:cNvPr id="288" name="组 287"/>
                          <p:cNvGrpSpPr/>
                          <p:nvPr/>
                        </p:nvGrpSpPr>
                        <p:grpSpPr>
                          <a:xfrm>
                            <a:off x="456564" y="3329372"/>
                            <a:ext cx="5075948" cy="2739697"/>
                            <a:chOff x="5257867" y="1038801"/>
                            <a:chExt cx="5075948" cy="2739697"/>
                          </a:xfrm>
                        </p:grpSpPr>
                        <p:grpSp>
                          <p:nvGrpSpPr>
                            <p:cNvPr id="296" name="组 295"/>
                            <p:cNvGrpSpPr/>
                            <p:nvPr/>
                          </p:nvGrpSpPr>
                          <p:grpSpPr>
                            <a:xfrm>
                              <a:off x="5257867" y="1038801"/>
                              <a:ext cx="5075948" cy="2739697"/>
                              <a:chOff x="355176" y="1074410"/>
                              <a:chExt cx="5075948" cy="2739697"/>
                            </a:xfrm>
                          </p:grpSpPr>
                          <p:grpSp>
                            <p:nvGrpSpPr>
                              <p:cNvPr id="298" name="组 297"/>
                              <p:cNvGrpSpPr/>
                              <p:nvPr/>
                            </p:nvGrpSpPr>
                            <p:grpSpPr>
                              <a:xfrm>
                                <a:off x="355176" y="1074410"/>
                                <a:ext cx="5075948" cy="2739697"/>
                                <a:chOff x="5053134" y="3318263"/>
                                <a:chExt cx="5075948" cy="2739697"/>
                              </a:xfrm>
                            </p:grpSpPr>
                            <p:grpSp>
                              <p:nvGrpSpPr>
                                <p:cNvPr id="300" name="组 299"/>
                                <p:cNvGrpSpPr/>
                                <p:nvPr/>
                              </p:nvGrpSpPr>
                              <p:grpSpPr>
                                <a:xfrm>
                                  <a:off x="5053134" y="3318263"/>
                                  <a:ext cx="3560732" cy="2739697"/>
                                  <a:chOff x="43153" y="3310568"/>
                                  <a:chExt cx="3560732" cy="2739697"/>
                                </a:xfrm>
                              </p:grpSpPr>
                              <p:grpSp>
                                <p:nvGrpSpPr>
                                  <p:cNvPr id="306" name="组 305"/>
                                  <p:cNvGrpSpPr/>
                                  <p:nvPr/>
                                </p:nvGrpSpPr>
                                <p:grpSpPr>
                                  <a:xfrm>
                                    <a:off x="43153" y="3310568"/>
                                    <a:ext cx="3560732" cy="2739697"/>
                                    <a:chOff x="7554413" y="1055561"/>
                                    <a:chExt cx="3560732" cy="2739697"/>
                                  </a:xfrm>
                                </p:grpSpPr>
                                <p:grpSp>
                                  <p:nvGrpSpPr>
                                    <p:cNvPr id="308" name="组 307"/>
                                    <p:cNvGrpSpPr/>
                                    <p:nvPr/>
                                  </p:nvGrpSpPr>
                                  <p:grpSpPr>
                                    <a:xfrm>
                                      <a:off x="7554413" y="2309193"/>
                                      <a:ext cx="3560732" cy="1486065"/>
                                      <a:chOff x="7554413" y="2309193"/>
                                      <a:chExt cx="3560732" cy="1486065"/>
                                    </a:xfrm>
                                  </p:grpSpPr>
                                  <p:grpSp>
                                    <p:nvGrpSpPr>
                                      <p:cNvPr id="310" name="组 309"/>
                                      <p:cNvGrpSpPr/>
                                      <p:nvPr/>
                                    </p:nvGrpSpPr>
                                    <p:grpSpPr>
                                      <a:xfrm>
                                        <a:off x="7554413" y="2309193"/>
                                        <a:ext cx="3560732" cy="1486065"/>
                                        <a:chOff x="8303713" y="2309193"/>
                                        <a:chExt cx="3560732" cy="1486065"/>
                                      </a:xfrm>
                                    </p:grpSpPr>
                                    <p:grpSp>
                                      <p:nvGrpSpPr>
                                        <p:cNvPr id="316" name="组 315"/>
                                        <p:cNvGrpSpPr/>
                                        <p:nvPr/>
                                      </p:nvGrpSpPr>
                                      <p:grpSpPr>
                                        <a:xfrm>
                                          <a:off x="8303713" y="2309193"/>
                                          <a:ext cx="3560732" cy="1486065"/>
                                          <a:chOff x="8303713" y="2309193"/>
                                          <a:chExt cx="3560732" cy="1486065"/>
                                        </a:xfrm>
                                      </p:grpSpPr>
                                      <p:sp>
                                        <p:nvSpPr>
                                          <p:cNvPr id="318" name="矩形 317"/>
                                          <p:cNvSpPr/>
                                          <p:nvPr/>
                                        </p:nvSpPr>
                                        <p:spPr bwMode="auto">
                                          <a:xfrm>
                                            <a:off x="10655112" y="3400526"/>
                                            <a:ext cx="6627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19" name="矩形 318"/>
                                          <p:cNvSpPr/>
                                          <p:nvPr/>
                                        </p:nvSpPr>
                                        <p:spPr bwMode="auto">
                                          <a:xfrm>
                                            <a:off x="9229243" y="2324485"/>
                                            <a:ext cx="855859"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320" name="直线箭头连接符 319"/>
                                          <p:cNvCxnSpPr/>
                                          <p:nvPr/>
                                        </p:nvCxnSpPr>
                                        <p:spPr bwMode="auto">
                                          <a:xfrm flipH="1">
                                            <a:off x="8642245" y="2573042"/>
                                            <a:ext cx="592873" cy="8528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321" name="矩形 320"/>
                                          <p:cNvSpPr/>
                                          <p:nvPr/>
                                        </p:nvSpPr>
                                        <p:spPr bwMode="auto">
                                          <a:xfrm>
                                            <a:off x="8303713" y="3425926"/>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22" name="文本框 321"/>
                                          <p:cNvSpPr txBox="1"/>
                                          <p:nvPr/>
                                        </p:nvSpPr>
                                        <p:spPr>
                                          <a:xfrm>
                                            <a:off x="8405102" y="34143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323" name="文本框 322"/>
                                          <p:cNvSpPr txBox="1"/>
                                          <p:nvPr/>
                                        </p:nvSpPr>
                                        <p:spPr>
                                          <a:xfrm>
                                            <a:off x="8683591" y="3414378"/>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324" name="直线箭头连接符 323"/>
                                          <p:cNvCxnSpPr/>
                                          <p:nvPr/>
                                        </p:nvCxnSpPr>
                                        <p:spPr bwMode="auto">
                                          <a:xfrm flipH="1">
                                            <a:off x="10993314" y="2584426"/>
                                            <a:ext cx="458246" cy="80708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325" name="文本框 324"/>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326" name="文本框 325"/>
                                          <p:cNvSpPr txBox="1"/>
                                          <p:nvPr/>
                                        </p:nvSpPr>
                                        <p:spPr>
                                          <a:xfrm>
                                            <a:off x="11462551" y="2309193"/>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317" name="文本框 316"/>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311" name="组 310"/>
                                      <p:cNvGrpSpPr/>
                                      <p:nvPr/>
                                    </p:nvGrpSpPr>
                                    <p:grpSpPr>
                                      <a:xfrm>
                                        <a:off x="8970972" y="3400951"/>
                                        <a:ext cx="860608" cy="394307"/>
                                        <a:chOff x="8098720" y="4190415"/>
                                        <a:chExt cx="860608" cy="394307"/>
                                      </a:xfrm>
                                    </p:grpSpPr>
                                    <p:sp>
                                      <p:nvSpPr>
                                        <p:cNvPr id="313" name="矩形 312"/>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14" name="文本框 313"/>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315" name="文本框 314"/>
                                        <p:cNvSpPr txBox="1"/>
                                        <p:nvPr/>
                                      </p:nvSpPr>
                                      <p:spPr>
                                        <a:xfrm>
                                          <a:off x="84363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312" name="直线箭头连接符 311"/>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309" name="文本框 308"/>
                                    <p:cNvSpPr txBox="1"/>
                                    <p:nvPr/>
                                  </p:nvSpPr>
                                  <p:spPr>
                                    <a:xfrm>
                                      <a:off x="9754279" y="1055561"/>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307" name="文本框 306"/>
                                  <p:cNvSpPr txBox="1"/>
                                  <p:nvPr/>
                                </p:nvSpPr>
                                <p:spPr>
                                  <a:xfrm>
                                    <a:off x="20194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301" name="直线箭头连接符 300"/>
                                <p:cNvCxnSpPr>
                                  <a:stCxn id="299" idx="3"/>
                                </p:cNvCxnSpPr>
                                <p:nvPr/>
                              </p:nvCxnSpPr>
                              <p:spPr bwMode="auto">
                                <a:xfrm>
                                  <a:off x="8928402" y="4736435"/>
                                  <a:ext cx="453063" cy="926793"/>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302" name="组 301"/>
                                <p:cNvGrpSpPr/>
                                <p:nvPr/>
                              </p:nvGrpSpPr>
                              <p:grpSpPr>
                                <a:xfrm>
                                  <a:off x="8817211" y="5663228"/>
                                  <a:ext cx="1311871" cy="369332"/>
                                  <a:chOff x="9647013" y="6136201"/>
                                  <a:chExt cx="1311871" cy="369332"/>
                                </a:xfrm>
                              </p:grpSpPr>
                              <p:sp>
                                <p:nvSpPr>
                                  <p:cNvPr id="303" name="矩形 302"/>
                                  <p:cNvSpPr/>
                                  <p:nvPr/>
                                </p:nvSpPr>
                                <p:spPr bwMode="auto">
                                  <a:xfrm>
                                    <a:off x="9647013" y="6136201"/>
                                    <a:ext cx="13118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04" name="文本框 303"/>
                                  <p:cNvSpPr txBox="1"/>
                                  <p:nvPr/>
                                </p:nvSpPr>
                                <p:spPr>
                                  <a:xfrm>
                                    <a:off x="10143614" y="6136201"/>
                                    <a:ext cx="473869" cy="369332"/>
                                  </a:xfrm>
                                  <a:prstGeom prst="rect">
                                    <a:avLst/>
                                  </a:prstGeom>
                                  <a:noFill/>
                                </p:spPr>
                                <p:txBody>
                                  <a:bodyPr wrap="square" rtlCol="0">
                                    <a:spAutoFit/>
                                  </a:bodyPr>
                                  <a:lstStyle/>
                                  <a:p>
                                    <a:r>
                                      <a:rPr kumimoji="1" lang="en-US" altLang="zh-CN" dirty="0" smtClean="0"/>
                                      <a:t>19</a:t>
                                    </a:r>
                                    <a:endParaRPr kumimoji="1" lang="zh-CN" altLang="en-US" dirty="0"/>
                                  </a:p>
                                </p:txBody>
                              </p:sp>
                              <p:sp>
                                <p:nvSpPr>
                                  <p:cNvPr id="305" name="文本框 304"/>
                                  <p:cNvSpPr txBox="1"/>
                                  <p:nvPr/>
                                </p:nvSpPr>
                                <p:spPr>
                                  <a:xfrm>
                                    <a:off x="9649442" y="6136201"/>
                                    <a:ext cx="402311" cy="369332"/>
                                  </a:xfrm>
                                  <a:prstGeom prst="rect">
                                    <a:avLst/>
                                  </a:prstGeom>
                                  <a:noFill/>
                                </p:spPr>
                                <p:txBody>
                                  <a:bodyPr wrap="square" rtlCol="0">
                                    <a:spAutoFit/>
                                  </a:bodyPr>
                                  <a:lstStyle/>
                                  <a:p>
                                    <a:r>
                                      <a:rPr kumimoji="1" lang="en-US" altLang="zh-CN" dirty="0" smtClean="0"/>
                                      <a:t>17</a:t>
                                    </a:r>
                                    <a:endParaRPr kumimoji="1" lang="zh-CN" altLang="en-US" dirty="0"/>
                                  </a:p>
                                </p:txBody>
                              </p:sp>
                            </p:grpSp>
                          </p:grpSp>
                          <p:sp>
                            <p:nvSpPr>
                              <p:cNvPr id="299" name="文本框 298"/>
                              <p:cNvSpPr txBox="1"/>
                              <p:nvPr/>
                            </p:nvSpPr>
                            <p:spPr>
                              <a:xfrm>
                                <a:off x="3832444" y="2307916"/>
                                <a:ext cx="398000" cy="369332"/>
                              </a:xfrm>
                              <a:prstGeom prst="rect">
                                <a:avLst/>
                              </a:prstGeom>
                              <a:noFill/>
                            </p:spPr>
                            <p:txBody>
                              <a:bodyPr wrap="square" rtlCol="0">
                                <a:spAutoFit/>
                              </a:bodyPr>
                              <a:lstStyle/>
                              <a:p>
                                <a:r>
                                  <a:rPr kumimoji="1" lang="en-US" altLang="zh-CN" dirty="0" smtClean="0">
                                    <a:solidFill>
                                      <a:srgbClr val="FF0000"/>
                                    </a:solidFill>
                                  </a:rPr>
                                  <a:t>16</a:t>
                                </a:r>
                                <a:endParaRPr kumimoji="1" lang="zh-CN" altLang="en-US" dirty="0">
                                  <a:solidFill>
                                    <a:srgbClr val="FF0000"/>
                                  </a:solidFill>
                                </a:endParaRPr>
                              </a:p>
                            </p:txBody>
                          </p:sp>
                        </p:grpSp>
                        <p:sp>
                          <p:nvSpPr>
                            <p:cNvPr id="297" name="文本框 296"/>
                            <p:cNvSpPr txBox="1"/>
                            <p:nvPr/>
                          </p:nvSpPr>
                          <p:spPr>
                            <a:xfrm>
                              <a:off x="6241248" y="2347396"/>
                              <a:ext cx="473869" cy="369332"/>
                            </a:xfrm>
                            <a:prstGeom prst="rect">
                              <a:avLst/>
                            </a:prstGeom>
                            <a:noFill/>
                          </p:spPr>
                          <p:txBody>
                            <a:bodyPr wrap="square" rtlCol="0">
                              <a:spAutoFit/>
                            </a:bodyPr>
                            <a:lstStyle/>
                            <a:p>
                              <a:r>
                                <a:rPr kumimoji="1" lang="en-US" altLang="zh-CN" dirty="0" smtClean="0">
                                  <a:solidFill>
                                    <a:srgbClr val="FF0000"/>
                                  </a:solidFill>
                                </a:rPr>
                                <a:t>3</a:t>
                              </a:r>
                              <a:endParaRPr kumimoji="1" lang="zh-CN" altLang="en-US" dirty="0">
                                <a:solidFill>
                                  <a:srgbClr val="FF0000"/>
                                </a:solidFill>
                              </a:endParaRPr>
                            </a:p>
                          </p:txBody>
                        </p:sp>
                      </p:grpSp>
                      <p:sp>
                        <p:nvSpPr>
                          <p:cNvPr id="289" name="文本框 288"/>
                          <p:cNvSpPr txBox="1"/>
                          <p:nvPr/>
                        </p:nvSpPr>
                        <p:spPr>
                          <a:xfrm>
                            <a:off x="4466390" y="5683351"/>
                            <a:ext cx="401894" cy="369332"/>
                          </a:xfrm>
                          <a:prstGeom prst="rect">
                            <a:avLst/>
                          </a:prstGeom>
                          <a:noFill/>
                        </p:spPr>
                        <p:txBody>
                          <a:bodyPr wrap="square" rtlCol="0">
                            <a:spAutoFit/>
                          </a:bodyPr>
                          <a:lstStyle/>
                          <a:p>
                            <a:r>
                              <a:rPr kumimoji="1" lang="en-US" altLang="zh-CN" dirty="0" smtClean="0"/>
                              <a:t>18</a:t>
                            </a:r>
                            <a:endParaRPr kumimoji="1" lang="zh-CN" altLang="en-US" dirty="0"/>
                          </a:p>
                        </p:txBody>
                      </p:sp>
                      <p:grpSp>
                        <p:nvGrpSpPr>
                          <p:cNvPr id="290" name="组 289"/>
                          <p:cNvGrpSpPr/>
                          <p:nvPr/>
                        </p:nvGrpSpPr>
                        <p:grpSpPr>
                          <a:xfrm>
                            <a:off x="1162493" y="4822163"/>
                            <a:ext cx="1142513" cy="1230179"/>
                            <a:chOff x="6040020" y="2561574"/>
                            <a:chExt cx="1142513" cy="1230179"/>
                          </a:xfrm>
                        </p:grpSpPr>
                        <p:grpSp>
                          <p:nvGrpSpPr>
                            <p:cNvPr id="291" name="组 290"/>
                            <p:cNvGrpSpPr/>
                            <p:nvPr/>
                          </p:nvGrpSpPr>
                          <p:grpSpPr>
                            <a:xfrm>
                              <a:off x="6040020" y="3422421"/>
                              <a:ext cx="677064" cy="369332"/>
                              <a:chOff x="5473743" y="3550018"/>
                              <a:chExt cx="677064" cy="369332"/>
                            </a:xfrm>
                          </p:grpSpPr>
                          <p:sp>
                            <p:nvSpPr>
                              <p:cNvPr id="293" name="矩形 292"/>
                              <p:cNvSpPr/>
                              <p:nvPr/>
                            </p:nvSpPr>
                            <p:spPr bwMode="auto">
                              <a:xfrm>
                                <a:off x="5473743" y="3550018"/>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94" name="文本框 293"/>
                              <p:cNvSpPr txBox="1"/>
                              <p:nvPr/>
                            </p:nvSpPr>
                            <p:spPr>
                              <a:xfrm>
                                <a:off x="5511656" y="3550018"/>
                                <a:ext cx="280455"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295" name="文本框 294"/>
                              <p:cNvSpPr txBox="1"/>
                              <p:nvPr/>
                            </p:nvSpPr>
                            <p:spPr>
                              <a:xfrm>
                                <a:off x="5790145" y="3550018"/>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292" name="直线箭头连接符 291"/>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287" name="文本框 286"/>
                        <p:cNvSpPr txBox="1"/>
                        <p:nvPr/>
                      </p:nvSpPr>
                      <p:spPr>
                        <a:xfrm>
                          <a:off x="3055431" y="5665323"/>
                          <a:ext cx="473869" cy="369332"/>
                        </a:xfrm>
                        <a:prstGeom prst="rect">
                          <a:avLst/>
                        </a:prstGeom>
                        <a:noFill/>
                      </p:spPr>
                      <p:txBody>
                        <a:bodyPr wrap="square" rtlCol="0">
                          <a:spAutoFit/>
                        </a:bodyPr>
                        <a:lstStyle/>
                        <a:p>
                          <a:r>
                            <a:rPr kumimoji="1" lang="en-US" altLang="zh-CN" smtClean="0"/>
                            <a:t>12</a:t>
                          </a:r>
                          <a:endParaRPr kumimoji="1" lang="zh-CN" altLang="en-US" dirty="0"/>
                        </a:p>
                      </p:txBody>
                    </p:sp>
                  </p:grpSp>
                  <p:sp>
                    <p:nvSpPr>
                      <p:cNvPr id="285" name="文本框 284"/>
                      <p:cNvSpPr txBox="1"/>
                      <p:nvPr/>
                    </p:nvSpPr>
                    <p:spPr>
                      <a:xfrm>
                        <a:off x="4891871"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grpSp>
                  <p:nvGrpSpPr>
                    <p:cNvPr id="281" name="组 280"/>
                    <p:cNvGrpSpPr/>
                    <p:nvPr/>
                  </p:nvGrpSpPr>
                  <p:grpSpPr>
                    <a:xfrm>
                      <a:off x="8972688" y="5628644"/>
                      <a:ext cx="718173" cy="395829"/>
                      <a:chOff x="8972688" y="5628644"/>
                      <a:chExt cx="718173" cy="395829"/>
                    </a:xfrm>
                  </p:grpSpPr>
                  <p:sp>
                    <p:nvSpPr>
                      <p:cNvPr id="282" name="矩形 281"/>
                      <p:cNvSpPr/>
                      <p:nvPr/>
                    </p:nvSpPr>
                    <p:spPr bwMode="auto">
                      <a:xfrm>
                        <a:off x="8972688" y="5628644"/>
                        <a:ext cx="595662"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83" name="文本框 282"/>
                      <p:cNvSpPr txBox="1"/>
                      <p:nvPr/>
                    </p:nvSpPr>
                    <p:spPr>
                      <a:xfrm>
                        <a:off x="9241119" y="5655141"/>
                        <a:ext cx="449742" cy="369332"/>
                      </a:xfrm>
                      <a:prstGeom prst="rect">
                        <a:avLst/>
                      </a:prstGeom>
                      <a:noFill/>
                    </p:spPr>
                    <p:txBody>
                      <a:bodyPr wrap="square" rtlCol="0">
                        <a:spAutoFit/>
                      </a:bodyPr>
                      <a:lstStyle/>
                      <a:p>
                        <a:r>
                          <a:rPr kumimoji="1" lang="en-US" altLang="zh-CN" dirty="0" smtClean="0">
                            <a:solidFill>
                              <a:srgbClr val="FF0000"/>
                            </a:solidFill>
                          </a:rPr>
                          <a:t>15</a:t>
                        </a:r>
                        <a:endParaRPr kumimoji="1" lang="zh-CN" altLang="en-US" dirty="0">
                          <a:solidFill>
                            <a:srgbClr val="FF0000"/>
                          </a:solidFill>
                        </a:endParaRPr>
                      </a:p>
                    </p:txBody>
                  </p:sp>
                </p:grpSp>
              </p:grpSp>
              <p:sp>
                <p:nvSpPr>
                  <p:cNvPr id="279" name="文本框 278"/>
                  <p:cNvSpPr txBox="1"/>
                  <p:nvPr/>
                </p:nvSpPr>
                <p:spPr>
                  <a:xfrm>
                    <a:off x="8980717" y="5647442"/>
                    <a:ext cx="438220" cy="369332"/>
                  </a:xfrm>
                  <a:prstGeom prst="rect">
                    <a:avLst/>
                  </a:prstGeom>
                  <a:noFill/>
                </p:spPr>
                <p:txBody>
                  <a:bodyPr wrap="square" rtlCol="0">
                    <a:spAutoFit/>
                  </a:bodyPr>
                  <a:lstStyle/>
                  <a:p>
                    <a:r>
                      <a:rPr kumimoji="1" lang="en-US" altLang="zh-CN" dirty="0" smtClean="0"/>
                      <a:t>14</a:t>
                    </a:r>
                    <a:endParaRPr kumimoji="1" lang="zh-CN" altLang="en-US" dirty="0"/>
                  </a:p>
                </p:txBody>
              </p:sp>
            </p:grpSp>
            <p:cxnSp>
              <p:nvCxnSpPr>
                <p:cNvPr id="329" name="直线箭头连接符 328"/>
                <p:cNvCxnSpPr>
                  <a:endCxn id="319" idx="0"/>
                </p:cNvCxnSpPr>
                <p:nvPr/>
              </p:nvCxnSpPr>
              <p:spPr bwMode="auto">
                <a:xfrm flipH="1">
                  <a:off x="7868052" y="2234433"/>
                  <a:ext cx="655495" cy="1021012"/>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331" name="直线箭头连接符 330"/>
                <p:cNvCxnSpPr>
                  <a:endCxn id="299" idx="0"/>
                </p:cNvCxnSpPr>
                <p:nvPr/>
              </p:nvCxnSpPr>
              <p:spPr bwMode="auto">
                <a:xfrm>
                  <a:off x="9418961" y="2290273"/>
                  <a:ext cx="771899" cy="9297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cxnSp>
          <p:nvCxnSpPr>
            <p:cNvPr id="228" name="直线箭头连接符 227"/>
            <p:cNvCxnSpPr>
              <a:endCxn id="282" idx="0"/>
            </p:cNvCxnSpPr>
            <p:nvPr/>
          </p:nvCxnSpPr>
          <p:spPr bwMode="auto">
            <a:xfrm flipH="1">
              <a:off x="9885187" y="3515386"/>
              <a:ext cx="163273" cy="8299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Tree>
    <p:extLst>
      <p:ext uri="{BB962C8B-B14F-4D97-AF65-F5344CB8AC3E}">
        <p14:creationId xmlns:p14="http://schemas.microsoft.com/office/powerpoint/2010/main" val="808831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animBg="1"/>
      <p:bldP spid="32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31" name="Rectangle 54"/>
          <p:cNvSpPr txBox="1">
            <a:spLocks noChangeArrowheads="1"/>
          </p:cNvSpPr>
          <p:nvPr/>
        </p:nvSpPr>
        <p:spPr bwMode="auto">
          <a:xfrm>
            <a:off x="1036749" y="1070561"/>
            <a:ext cx="9220200" cy="57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sz="2800" dirty="0">
                <a:latin typeface="SimSun" charset="-122"/>
                <a:ea typeface="SimSun" charset="-122"/>
                <a:cs typeface="SimSun" charset="-122"/>
              </a:rPr>
              <a:t>B-</a:t>
            </a:r>
            <a:r>
              <a:rPr lang="zh-CN" altLang="en-US" sz="2800" dirty="0" smtClean="0">
                <a:latin typeface="SimSun" charset="-122"/>
                <a:ea typeface="SimSun" charset="-122"/>
                <a:cs typeface="SimSun" charset="-122"/>
              </a:rPr>
              <a:t>树的删除</a:t>
            </a:r>
            <a:endParaRPr lang="en-US" altLang="zh-CN" sz="3200" kern="0" dirty="0">
              <a:solidFill>
                <a:srgbClr val="FF0000"/>
              </a:solidFill>
              <a:latin typeface="SimSun" charset="-122"/>
              <a:ea typeface="SimSun" charset="-122"/>
              <a:cs typeface="SimSun" charset="-122"/>
            </a:endParaRPr>
          </a:p>
        </p:txBody>
      </p:sp>
      <p:sp>
        <p:nvSpPr>
          <p:cNvPr id="4" name="矩形 3"/>
          <p:cNvSpPr/>
          <p:nvPr/>
        </p:nvSpPr>
        <p:spPr>
          <a:xfrm>
            <a:off x="577223" y="3661289"/>
            <a:ext cx="10139251" cy="1938992"/>
          </a:xfrm>
          <a:prstGeom prst="rect">
            <a:avLst/>
          </a:prstGeom>
          <a:solidFill>
            <a:schemeClr val="accent2">
              <a:lumMod val="40000"/>
              <a:lumOff val="60000"/>
            </a:schemeClr>
          </a:solidFill>
        </p:spPr>
        <p:txBody>
          <a:bodyPr wrap="square">
            <a:spAutoFit/>
          </a:bodyPr>
          <a:lstStyle/>
          <a:p>
            <a:r>
              <a:rPr lang="zh-CN" altLang="en-US" sz="2400" b="1" dirty="0" smtClean="0">
                <a:solidFill>
                  <a:srgbClr val="7030A0"/>
                </a:solidFill>
                <a:latin typeface="SimSun" charset="-122"/>
                <a:ea typeface="SimSun" charset="-122"/>
                <a:cs typeface="SimSun" charset="-122"/>
              </a:rPr>
              <a:t>删除</a:t>
            </a:r>
            <a:r>
              <a:rPr lang="zh-CN" altLang="en-US" sz="2400" b="1" dirty="0">
                <a:solidFill>
                  <a:srgbClr val="7030A0"/>
                </a:solidFill>
                <a:latin typeface="SimSun" charset="-122"/>
                <a:ea typeface="SimSun" charset="-122"/>
                <a:cs typeface="SimSun" charset="-122"/>
              </a:rPr>
              <a:t>关键字</a:t>
            </a:r>
            <a:r>
              <a:rPr lang="en-US" altLang="zh-CN" sz="2400" b="1" dirty="0">
                <a:solidFill>
                  <a:srgbClr val="7030A0"/>
                </a:solidFill>
                <a:latin typeface="SimSun" charset="-122"/>
                <a:ea typeface="SimSun" charset="-122"/>
                <a:cs typeface="SimSun" charset="-122"/>
              </a:rPr>
              <a:t>k</a:t>
            </a:r>
            <a:r>
              <a:rPr lang="zh-CN" altLang="en-US" sz="2400" b="1" dirty="0">
                <a:solidFill>
                  <a:srgbClr val="7030A0"/>
                </a:solidFill>
                <a:latin typeface="SimSun" charset="-122"/>
                <a:ea typeface="SimSun" charset="-122"/>
                <a:cs typeface="SimSun" charset="-122"/>
              </a:rPr>
              <a:t>分两种情况</a:t>
            </a:r>
            <a:r>
              <a:rPr lang="en-US" altLang="zh-CN" sz="2400" b="1" dirty="0">
                <a:solidFill>
                  <a:srgbClr val="7030A0"/>
                </a:solidFill>
                <a:latin typeface="SimSun" charset="-122"/>
                <a:ea typeface="SimSun" charset="-122"/>
                <a:cs typeface="SimSun" charset="-122"/>
              </a:rPr>
              <a:t>: </a:t>
            </a:r>
            <a:endParaRPr lang="en-US" altLang="zh-CN" sz="2400" b="1" dirty="0" smtClean="0">
              <a:solidFill>
                <a:srgbClr val="7030A0"/>
              </a:solidFill>
              <a:latin typeface="SimSun" charset="-122"/>
              <a:ea typeface="SimSun" charset="-122"/>
              <a:cs typeface="SimSun" charset="-122"/>
            </a:endParaRPr>
          </a:p>
          <a:p>
            <a:r>
              <a:rPr lang="en-US" altLang="zh-CN" sz="2400" b="1" dirty="0" smtClean="0">
                <a:solidFill>
                  <a:srgbClr val="7030A0"/>
                </a:solidFill>
                <a:latin typeface="SimSun" charset="-122"/>
                <a:ea typeface="SimSun" charset="-122"/>
                <a:cs typeface="SimSun" charset="-122"/>
              </a:rPr>
              <a:t>1</a:t>
            </a:r>
            <a:r>
              <a:rPr lang="zh-CN" altLang="en-US" sz="2400" b="1" dirty="0" smtClean="0">
                <a:solidFill>
                  <a:srgbClr val="7030A0"/>
                </a:solidFill>
                <a:latin typeface="SimSun" charset="-122"/>
                <a:ea typeface="SimSun" charset="-122"/>
                <a:cs typeface="SimSun" charset="-122"/>
              </a:rPr>
              <a:t>）在</a:t>
            </a:r>
            <a:r>
              <a:rPr lang="zh-CN" altLang="en-US" sz="2400" b="1" dirty="0">
                <a:solidFill>
                  <a:srgbClr val="7030A0"/>
                </a:solidFill>
                <a:latin typeface="SimSun" charset="-122"/>
                <a:ea typeface="SimSun" charset="-122"/>
                <a:cs typeface="SimSun" charset="-122"/>
              </a:rPr>
              <a:t>叶子节点层上删除关键字</a:t>
            </a:r>
            <a:r>
              <a:rPr lang="en-US" altLang="zh-CN" sz="2400" b="1" dirty="0">
                <a:solidFill>
                  <a:srgbClr val="7030A0"/>
                </a:solidFill>
                <a:latin typeface="SimSun" charset="-122"/>
                <a:ea typeface="SimSun" charset="-122"/>
                <a:cs typeface="SimSun" charset="-122"/>
              </a:rPr>
              <a:t>k</a:t>
            </a:r>
            <a:r>
              <a:rPr lang="zh-CN" altLang="en-US" sz="2400" b="1" dirty="0">
                <a:solidFill>
                  <a:srgbClr val="7030A0"/>
                </a:solidFill>
                <a:latin typeface="SimSun" charset="-122"/>
                <a:ea typeface="SimSun" charset="-122"/>
                <a:cs typeface="SimSun" charset="-122"/>
              </a:rPr>
              <a:t>。 </a:t>
            </a:r>
          </a:p>
          <a:p>
            <a:r>
              <a:rPr lang="en-US" altLang="zh-CN" sz="2400" b="1" dirty="0" smtClean="0">
                <a:solidFill>
                  <a:srgbClr val="7030A0"/>
                </a:solidFill>
                <a:latin typeface="SimSun" charset="-122"/>
                <a:ea typeface="SimSun" charset="-122"/>
                <a:cs typeface="SimSun" charset="-122"/>
              </a:rPr>
              <a:t>2</a:t>
            </a:r>
            <a:r>
              <a:rPr lang="zh-CN" altLang="en-US" sz="2400" b="1" dirty="0" smtClean="0">
                <a:solidFill>
                  <a:srgbClr val="7030A0"/>
                </a:solidFill>
                <a:latin typeface="SimSun" charset="-122"/>
                <a:ea typeface="SimSun" charset="-122"/>
                <a:cs typeface="SimSun" charset="-122"/>
              </a:rPr>
              <a:t>）在</a:t>
            </a:r>
            <a:r>
              <a:rPr lang="zh-CN" altLang="en-US" sz="2400" b="1" dirty="0">
                <a:solidFill>
                  <a:srgbClr val="7030A0"/>
                </a:solidFill>
                <a:latin typeface="SimSun" charset="-122"/>
                <a:ea typeface="SimSun" charset="-122"/>
                <a:cs typeface="SimSun" charset="-122"/>
              </a:rPr>
              <a:t>非叶子节点层上删除关键字</a:t>
            </a:r>
            <a:r>
              <a:rPr lang="en-US" altLang="zh-CN" sz="2400" b="1" dirty="0">
                <a:solidFill>
                  <a:srgbClr val="7030A0"/>
                </a:solidFill>
                <a:latin typeface="SimSun" charset="-122"/>
                <a:ea typeface="SimSun" charset="-122"/>
                <a:cs typeface="SimSun" charset="-122"/>
              </a:rPr>
              <a:t>k</a:t>
            </a:r>
            <a:r>
              <a:rPr lang="zh-CN" altLang="en-US" sz="2400" b="1" dirty="0">
                <a:solidFill>
                  <a:srgbClr val="7030A0"/>
                </a:solidFill>
                <a:latin typeface="SimSun" charset="-122"/>
                <a:ea typeface="SimSun" charset="-122"/>
                <a:cs typeface="SimSun" charset="-122"/>
              </a:rPr>
              <a:t>。 </a:t>
            </a:r>
            <a:endParaRPr lang="en-US" altLang="zh-CN" sz="2400" b="1" dirty="0" smtClean="0">
              <a:solidFill>
                <a:srgbClr val="7030A0"/>
              </a:solidFill>
              <a:latin typeface="SimSun" charset="-122"/>
              <a:ea typeface="SimSun" charset="-122"/>
              <a:cs typeface="SimSun" charset="-122"/>
            </a:endParaRPr>
          </a:p>
          <a:p>
            <a:r>
              <a:rPr lang="zh-CN" altLang="en-US" sz="2000" b="1" dirty="0" smtClean="0">
                <a:solidFill>
                  <a:srgbClr val="FF0000"/>
                </a:solidFill>
                <a:latin typeface="SimSun" charset="-122"/>
                <a:ea typeface="SimSun" charset="-122"/>
                <a:cs typeface="SimSun" charset="-122"/>
              </a:rPr>
              <a:t>注意</a:t>
            </a:r>
            <a:r>
              <a:rPr lang="en-US" altLang="zh-CN" sz="2000" b="1" dirty="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非根、非叶子节点的关键字最少个数</a:t>
            </a:r>
            <a:r>
              <a:rPr lang="en-US" altLang="zh-CN" sz="2000" b="1" dirty="0" smtClean="0">
                <a:solidFill>
                  <a:srgbClr val="FF0000"/>
                </a:solidFill>
                <a:latin typeface="SimSun" charset="-122"/>
                <a:ea typeface="SimSun" charset="-122"/>
                <a:cs typeface="SimSun" charset="-122"/>
              </a:rPr>
              <a:t>Min=</a:t>
            </a:r>
            <a:r>
              <a:rPr lang="zh-CN" altLang="en-US" sz="2000" b="1" dirty="0" smtClean="0">
                <a:solidFill>
                  <a:srgbClr val="FF0000"/>
                </a:solidFill>
                <a:latin typeface="SimSun" charset="-122"/>
                <a:ea typeface="SimSun" charset="-122"/>
                <a:cs typeface="SimSun" charset="-122"/>
              </a:rPr>
              <a:t> </a:t>
            </a:r>
            <a:r>
              <a:rPr lang="en-US" altLang="zh-CN" sz="2000" b="1" dirty="0" smtClean="0">
                <a:solidFill>
                  <a:srgbClr val="FF0000"/>
                </a:solidFill>
                <a:latin typeface="SimSun" charset="-122"/>
                <a:ea typeface="SimSun" charset="-122"/>
                <a:cs typeface="SimSun" charset="-122"/>
              </a:rPr>
              <a:t>m/2</a:t>
            </a:r>
            <a:r>
              <a:rPr lang="zh-CN" altLang="en-US" sz="2000" b="1" dirty="0" smtClean="0">
                <a:solidFill>
                  <a:srgbClr val="FF0000"/>
                </a:solidFill>
                <a:latin typeface="SimSun" charset="-122"/>
                <a:ea typeface="SimSun" charset="-122"/>
                <a:cs typeface="SimSun" charset="-122"/>
              </a:rPr>
              <a:t> </a:t>
            </a:r>
            <a:r>
              <a:rPr lang="en-US" altLang="zh-CN" sz="2000" b="1" dirty="0" smtClean="0">
                <a:solidFill>
                  <a:srgbClr val="FF0000"/>
                </a:solidFill>
                <a:latin typeface="SimSun" charset="-122"/>
                <a:ea typeface="SimSun" charset="-122"/>
                <a:cs typeface="SimSun" charset="-122"/>
              </a:rPr>
              <a:t>-1</a:t>
            </a:r>
            <a:r>
              <a:rPr lang="en-US" altLang="zh-CN" sz="2400" b="1" dirty="0" smtClean="0">
                <a:solidFill>
                  <a:srgbClr val="7030A0"/>
                </a:solidFill>
                <a:latin typeface="SimSun" charset="-122"/>
                <a:ea typeface="SimSun" charset="-122"/>
                <a:cs typeface="SimSun" charset="-122"/>
              </a:rPr>
              <a:t> </a:t>
            </a:r>
            <a:endParaRPr lang="zh-CN" altLang="en-US" sz="2400" b="1" dirty="0">
              <a:solidFill>
                <a:srgbClr val="7030A0"/>
              </a:solidFill>
              <a:latin typeface="SimSun" charset="-122"/>
              <a:ea typeface="SimSun" charset="-122"/>
              <a:cs typeface="SimSun" charset="-122"/>
            </a:endParaRPr>
          </a:p>
          <a:p>
            <a:endParaRPr lang="en-US" altLang="zh-CN" sz="2400" b="1" dirty="0" smtClean="0">
              <a:solidFill>
                <a:srgbClr val="FF0000"/>
              </a:solidFill>
              <a:latin typeface="SimSun" charset="-122"/>
              <a:ea typeface="SimSun" charset="-122"/>
              <a:cs typeface="SimSun" charset="-122"/>
            </a:endParaRPr>
          </a:p>
        </p:txBody>
      </p:sp>
      <p:sp>
        <p:nvSpPr>
          <p:cNvPr id="6" name="矩形 5"/>
          <p:cNvSpPr/>
          <p:nvPr/>
        </p:nvSpPr>
        <p:spPr>
          <a:xfrm>
            <a:off x="577223" y="1873271"/>
            <a:ext cx="6096000" cy="1200329"/>
          </a:xfrm>
          <a:prstGeom prst="rect">
            <a:avLst/>
          </a:prstGeom>
          <a:solidFill>
            <a:schemeClr val="accent2">
              <a:lumMod val="60000"/>
              <a:lumOff val="40000"/>
            </a:schemeClr>
          </a:solidFill>
        </p:spPr>
        <p:txBody>
          <a:bodyPr>
            <a:spAutoFit/>
          </a:bodyPr>
          <a:lstStyle/>
          <a:p>
            <a:r>
              <a:rPr lang="zh-CN" altLang="en-US" sz="2400" dirty="0">
                <a:solidFill>
                  <a:srgbClr val="7030A0"/>
                </a:solidFill>
                <a:latin typeface="KaiTi" charset="-122"/>
              </a:rPr>
              <a:t>在</a:t>
            </a:r>
            <a:r>
              <a:rPr lang="en-US" altLang="zh-CN" sz="2400" b="1" dirty="0">
                <a:solidFill>
                  <a:srgbClr val="7030A0"/>
                </a:solidFill>
                <a:latin typeface="TimesNewRomanPS" charset="0"/>
              </a:rPr>
              <a:t>B-</a:t>
            </a:r>
            <a:r>
              <a:rPr lang="zh-CN" altLang="en-US" sz="2400" dirty="0">
                <a:solidFill>
                  <a:srgbClr val="7030A0"/>
                </a:solidFill>
                <a:latin typeface="KaiTi" charset="-122"/>
              </a:rPr>
              <a:t>树上删除关键字</a:t>
            </a:r>
            <a:r>
              <a:rPr lang="en-US" altLang="zh-CN" sz="2400" b="1" i="1" dirty="0">
                <a:solidFill>
                  <a:srgbClr val="7030A0"/>
                </a:solidFill>
                <a:latin typeface="TimesNewRomanPS" charset="0"/>
              </a:rPr>
              <a:t>k</a:t>
            </a:r>
            <a:r>
              <a:rPr lang="zh-CN" altLang="en-US" sz="2400" dirty="0">
                <a:solidFill>
                  <a:srgbClr val="7030A0"/>
                </a:solidFill>
                <a:latin typeface="KaiTi" charset="-122"/>
              </a:rPr>
              <a:t>的过程分两步完成</a:t>
            </a:r>
            <a:r>
              <a:rPr lang="en-US" altLang="zh-CN" sz="2400" dirty="0">
                <a:solidFill>
                  <a:srgbClr val="7030A0"/>
                </a:solidFill>
                <a:latin typeface="KaiTi" charset="-122"/>
              </a:rPr>
              <a:t>: </a:t>
            </a:r>
            <a:endParaRPr lang="zh-CN" altLang="en-US" sz="2400" dirty="0">
              <a:solidFill>
                <a:srgbClr val="7030A0"/>
              </a:solidFill>
            </a:endParaRPr>
          </a:p>
          <a:p>
            <a:r>
              <a:rPr lang="en-US" altLang="zh-CN" sz="2400" dirty="0">
                <a:solidFill>
                  <a:srgbClr val="7030A0"/>
                </a:solidFill>
                <a:latin typeface="KaiTi" charset="-122"/>
              </a:rPr>
              <a:t>(</a:t>
            </a:r>
            <a:r>
              <a:rPr lang="en-US" altLang="zh-CN" sz="2400" b="1" dirty="0">
                <a:solidFill>
                  <a:srgbClr val="7030A0"/>
                </a:solidFill>
                <a:latin typeface="TimesNewRomanPS" charset="0"/>
              </a:rPr>
              <a:t>1</a:t>
            </a:r>
            <a:r>
              <a:rPr lang="en-US" altLang="zh-CN" sz="2400" dirty="0">
                <a:solidFill>
                  <a:srgbClr val="7030A0"/>
                </a:solidFill>
                <a:latin typeface="KaiTi" charset="-122"/>
              </a:rPr>
              <a:t>)</a:t>
            </a:r>
            <a:r>
              <a:rPr lang="zh-CN" altLang="en-US" sz="2400" dirty="0">
                <a:solidFill>
                  <a:srgbClr val="7030A0"/>
                </a:solidFill>
                <a:latin typeface="KaiTi" charset="-122"/>
              </a:rPr>
              <a:t>查找关键字</a:t>
            </a:r>
            <a:r>
              <a:rPr lang="en-US" altLang="zh-CN" sz="2400" b="1" i="1" dirty="0">
                <a:solidFill>
                  <a:srgbClr val="7030A0"/>
                </a:solidFill>
                <a:latin typeface="TimesNewRomanPS" charset="0"/>
              </a:rPr>
              <a:t>k</a:t>
            </a:r>
            <a:r>
              <a:rPr lang="zh-CN" altLang="en-US" sz="2400" dirty="0">
                <a:solidFill>
                  <a:srgbClr val="7030A0"/>
                </a:solidFill>
                <a:latin typeface="KaiTi" charset="-122"/>
              </a:rPr>
              <a:t>所在的节点。 </a:t>
            </a:r>
            <a:endParaRPr lang="en-US" altLang="zh-CN" sz="2400" dirty="0" smtClean="0">
              <a:solidFill>
                <a:srgbClr val="7030A0"/>
              </a:solidFill>
              <a:latin typeface="KaiTi" charset="-122"/>
            </a:endParaRPr>
          </a:p>
          <a:p>
            <a:r>
              <a:rPr lang="en-US" altLang="zh-CN" sz="2400" dirty="0" smtClean="0">
                <a:solidFill>
                  <a:srgbClr val="7030A0"/>
                </a:solidFill>
                <a:latin typeface="KaiTi" charset="-122"/>
              </a:rPr>
              <a:t>(</a:t>
            </a:r>
            <a:r>
              <a:rPr lang="en-US" altLang="zh-CN" sz="2400" b="1" dirty="0">
                <a:solidFill>
                  <a:srgbClr val="7030A0"/>
                </a:solidFill>
                <a:latin typeface="TimesNewRomanPS" charset="0"/>
              </a:rPr>
              <a:t>2</a:t>
            </a:r>
            <a:r>
              <a:rPr lang="en-US" altLang="zh-CN" sz="2400" dirty="0">
                <a:solidFill>
                  <a:srgbClr val="7030A0"/>
                </a:solidFill>
                <a:latin typeface="KaiTi" charset="-122"/>
              </a:rPr>
              <a:t>)</a:t>
            </a:r>
            <a:r>
              <a:rPr lang="zh-CN" altLang="en-US" sz="2400" dirty="0">
                <a:solidFill>
                  <a:srgbClr val="7030A0"/>
                </a:solidFill>
                <a:latin typeface="KaiTi" charset="-122"/>
              </a:rPr>
              <a:t>删除关键字</a:t>
            </a:r>
            <a:r>
              <a:rPr lang="en-US" altLang="zh-CN" sz="2400" b="1" i="1" dirty="0">
                <a:solidFill>
                  <a:srgbClr val="7030A0"/>
                </a:solidFill>
                <a:latin typeface="TimesNewRomanPS" charset="0"/>
              </a:rPr>
              <a:t>k</a:t>
            </a:r>
            <a:r>
              <a:rPr lang="zh-CN" altLang="en-US" sz="2400" dirty="0">
                <a:solidFill>
                  <a:srgbClr val="7030A0"/>
                </a:solidFill>
                <a:latin typeface="KaiTi" charset="-122"/>
              </a:rPr>
              <a:t>。 </a:t>
            </a:r>
            <a:endParaRPr lang="zh-CN" altLang="en-US" sz="2400" dirty="0">
              <a:solidFill>
                <a:srgbClr val="7030A0"/>
              </a:solidFill>
              <a:effectLst/>
            </a:endParaRPr>
          </a:p>
        </p:txBody>
      </p:sp>
      <p:grpSp>
        <p:nvGrpSpPr>
          <p:cNvPr id="9" name="组 8"/>
          <p:cNvGrpSpPr/>
          <p:nvPr/>
        </p:nvGrpSpPr>
        <p:grpSpPr>
          <a:xfrm>
            <a:off x="5956076" y="4896394"/>
            <a:ext cx="478621" cy="266700"/>
            <a:chOff x="5663976" y="5295900"/>
            <a:chExt cx="478621" cy="266700"/>
          </a:xfrm>
        </p:grpSpPr>
        <p:grpSp>
          <p:nvGrpSpPr>
            <p:cNvPr id="10" name="组 9"/>
            <p:cNvGrpSpPr/>
            <p:nvPr/>
          </p:nvGrpSpPr>
          <p:grpSpPr>
            <a:xfrm>
              <a:off x="5663976" y="5295900"/>
              <a:ext cx="165324" cy="266700"/>
              <a:chOff x="5663976" y="5295900"/>
              <a:chExt cx="165324" cy="266700"/>
            </a:xfrm>
          </p:grpSpPr>
          <p:cxnSp>
            <p:nvCxnSpPr>
              <p:cNvPr id="14" name="直线连接符 13"/>
              <p:cNvCxnSpPr/>
              <p:nvPr/>
            </p:nvCxnSpPr>
            <p:spPr bwMode="auto">
              <a:xfrm>
                <a:off x="5663976" y="5295900"/>
                <a:ext cx="165324"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15" name="直线连接符 14"/>
              <p:cNvCxnSpPr/>
              <p:nvPr/>
            </p:nvCxnSpPr>
            <p:spPr bwMode="auto">
              <a:xfrm>
                <a:off x="5676676" y="5308600"/>
                <a:ext cx="0" cy="25400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grpSp>
        <p:grpSp>
          <p:nvGrpSpPr>
            <p:cNvPr id="11" name="组 10"/>
            <p:cNvGrpSpPr/>
            <p:nvPr/>
          </p:nvGrpSpPr>
          <p:grpSpPr>
            <a:xfrm>
              <a:off x="5977273" y="5295900"/>
              <a:ext cx="165324" cy="266700"/>
              <a:chOff x="5511576" y="5295900"/>
              <a:chExt cx="165324" cy="266700"/>
            </a:xfrm>
          </p:grpSpPr>
          <p:cxnSp>
            <p:nvCxnSpPr>
              <p:cNvPr id="12" name="直线连接符 11"/>
              <p:cNvCxnSpPr/>
              <p:nvPr/>
            </p:nvCxnSpPr>
            <p:spPr bwMode="auto">
              <a:xfrm>
                <a:off x="5511576" y="5295900"/>
                <a:ext cx="165324"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13" name="直线连接符 12"/>
              <p:cNvCxnSpPr/>
              <p:nvPr/>
            </p:nvCxnSpPr>
            <p:spPr bwMode="auto">
              <a:xfrm>
                <a:off x="5676676" y="5308600"/>
                <a:ext cx="0" cy="25400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grpSp>
      </p:grpSp>
    </p:spTree>
    <p:extLst>
      <p:ext uri="{BB962C8B-B14F-4D97-AF65-F5344CB8AC3E}">
        <p14:creationId xmlns:p14="http://schemas.microsoft.com/office/powerpoint/2010/main" val="452214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31" name="Rectangle 54"/>
          <p:cNvSpPr txBox="1">
            <a:spLocks noChangeArrowheads="1"/>
          </p:cNvSpPr>
          <p:nvPr/>
        </p:nvSpPr>
        <p:spPr bwMode="auto">
          <a:xfrm>
            <a:off x="1036749" y="1070561"/>
            <a:ext cx="9220200" cy="57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sz="2800" dirty="0">
                <a:latin typeface="SimSun" charset="-122"/>
                <a:ea typeface="SimSun" charset="-122"/>
                <a:cs typeface="SimSun" charset="-122"/>
              </a:rPr>
              <a:t>B-</a:t>
            </a:r>
            <a:r>
              <a:rPr lang="zh-CN" altLang="en-US" sz="2800" dirty="0" smtClean="0">
                <a:latin typeface="SimSun" charset="-122"/>
                <a:ea typeface="SimSun" charset="-122"/>
                <a:cs typeface="SimSun" charset="-122"/>
              </a:rPr>
              <a:t>树的删除</a:t>
            </a:r>
            <a:endParaRPr lang="en-US" altLang="zh-CN" sz="3200" kern="0" dirty="0">
              <a:solidFill>
                <a:srgbClr val="FF0000"/>
              </a:solidFill>
              <a:latin typeface="SimSun" charset="-122"/>
              <a:ea typeface="SimSun" charset="-122"/>
              <a:cs typeface="SimSun" charset="-122"/>
            </a:endParaRPr>
          </a:p>
        </p:txBody>
      </p:sp>
      <p:sp>
        <p:nvSpPr>
          <p:cNvPr id="4" name="矩形 3"/>
          <p:cNvSpPr/>
          <p:nvPr/>
        </p:nvSpPr>
        <p:spPr>
          <a:xfrm>
            <a:off x="899151" y="1654344"/>
            <a:ext cx="7038350" cy="830997"/>
          </a:xfrm>
          <a:prstGeom prst="rect">
            <a:avLst/>
          </a:prstGeom>
          <a:solidFill>
            <a:schemeClr val="accent2">
              <a:lumMod val="40000"/>
              <a:lumOff val="60000"/>
            </a:schemeClr>
          </a:solidFill>
        </p:spPr>
        <p:txBody>
          <a:bodyPr wrap="square">
            <a:spAutoFit/>
          </a:bodyPr>
          <a:lstStyle/>
          <a:p>
            <a:r>
              <a:rPr lang="zh-CN" altLang="en-US" sz="2400" b="1" dirty="0" smtClean="0">
                <a:solidFill>
                  <a:srgbClr val="7030A0"/>
                </a:solidFill>
                <a:latin typeface="SimSun" charset="-122"/>
                <a:ea typeface="SimSun" charset="-122"/>
                <a:cs typeface="SimSun" charset="-122"/>
              </a:rPr>
              <a:t> 在</a:t>
            </a:r>
            <a:r>
              <a:rPr lang="zh-CN" altLang="en-US" sz="2400" b="1" dirty="0">
                <a:solidFill>
                  <a:srgbClr val="7030A0"/>
                </a:solidFill>
                <a:latin typeface="SimSun" charset="-122"/>
                <a:ea typeface="SimSun" charset="-122"/>
                <a:cs typeface="SimSun" charset="-122"/>
              </a:rPr>
              <a:t>非叶子节点层上删除关键字</a:t>
            </a:r>
            <a:r>
              <a:rPr lang="en-US" altLang="zh-CN" sz="2400" b="1" dirty="0">
                <a:solidFill>
                  <a:srgbClr val="7030A0"/>
                </a:solidFill>
                <a:latin typeface="SimSun" charset="-122"/>
                <a:ea typeface="SimSun" charset="-122"/>
                <a:cs typeface="SimSun" charset="-122"/>
              </a:rPr>
              <a:t>k</a:t>
            </a:r>
            <a:r>
              <a:rPr lang="zh-CN" altLang="en-US" sz="2400" b="1" dirty="0">
                <a:solidFill>
                  <a:srgbClr val="7030A0"/>
                </a:solidFill>
                <a:latin typeface="SimSun" charset="-122"/>
                <a:ea typeface="SimSun" charset="-122"/>
                <a:cs typeface="SimSun" charset="-122"/>
              </a:rPr>
              <a:t>。 </a:t>
            </a:r>
            <a:endParaRPr lang="en-US" altLang="zh-CN" sz="2400" b="1" dirty="0" smtClean="0">
              <a:solidFill>
                <a:srgbClr val="7030A0"/>
              </a:solidFill>
              <a:latin typeface="SimSun" charset="-122"/>
              <a:ea typeface="SimSun" charset="-122"/>
              <a:cs typeface="SimSun" charset="-122"/>
            </a:endParaRPr>
          </a:p>
          <a:p>
            <a:r>
              <a:rPr lang="zh-CN" altLang="en-US" sz="2000" b="1" dirty="0" smtClean="0">
                <a:solidFill>
                  <a:srgbClr val="FF0000"/>
                </a:solidFill>
                <a:latin typeface="SimSun" charset="-122"/>
                <a:ea typeface="SimSun" charset="-122"/>
                <a:cs typeface="SimSun" charset="-122"/>
              </a:rPr>
              <a:t>注意</a:t>
            </a:r>
            <a:r>
              <a:rPr lang="en-US" altLang="zh-CN" sz="2000" b="1" dirty="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非根、非叶子节点的关键字最少个数</a:t>
            </a:r>
            <a:r>
              <a:rPr lang="en-US" altLang="zh-CN" sz="2000" b="1" dirty="0" smtClean="0">
                <a:solidFill>
                  <a:srgbClr val="FF0000"/>
                </a:solidFill>
                <a:latin typeface="SimSun" charset="-122"/>
                <a:ea typeface="SimSun" charset="-122"/>
                <a:cs typeface="SimSun" charset="-122"/>
              </a:rPr>
              <a:t>Min=</a:t>
            </a:r>
            <a:r>
              <a:rPr lang="zh-CN" altLang="en-US" sz="2000" b="1" dirty="0" smtClean="0">
                <a:solidFill>
                  <a:srgbClr val="FF0000"/>
                </a:solidFill>
                <a:latin typeface="SimSun" charset="-122"/>
                <a:ea typeface="SimSun" charset="-122"/>
                <a:cs typeface="SimSun" charset="-122"/>
              </a:rPr>
              <a:t> </a:t>
            </a:r>
            <a:r>
              <a:rPr lang="en-US" altLang="zh-CN" sz="2000" b="1" dirty="0" smtClean="0">
                <a:solidFill>
                  <a:srgbClr val="FF0000"/>
                </a:solidFill>
                <a:latin typeface="SimSun" charset="-122"/>
                <a:ea typeface="SimSun" charset="-122"/>
                <a:cs typeface="SimSun" charset="-122"/>
              </a:rPr>
              <a:t>m/2</a:t>
            </a:r>
            <a:r>
              <a:rPr lang="zh-CN" altLang="en-US" sz="2000" b="1" dirty="0" smtClean="0">
                <a:solidFill>
                  <a:srgbClr val="FF0000"/>
                </a:solidFill>
                <a:latin typeface="SimSun" charset="-122"/>
                <a:ea typeface="SimSun" charset="-122"/>
                <a:cs typeface="SimSun" charset="-122"/>
              </a:rPr>
              <a:t> </a:t>
            </a:r>
            <a:r>
              <a:rPr lang="en-US" altLang="zh-CN" sz="2000" b="1" dirty="0" smtClean="0">
                <a:solidFill>
                  <a:srgbClr val="FF0000"/>
                </a:solidFill>
                <a:latin typeface="SimSun" charset="-122"/>
                <a:ea typeface="SimSun" charset="-122"/>
                <a:cs typeface="SimSun" charset="-122"/>
              </a:rPr>
              <a:t>-1</a:t>
            </a:r>
            <a:r>
              <a:rPr lang="en-US" altLang="zh-CN" sz="2400" b="1" dirty="0" smtClean="0">
                <a:solidFill>
                  <a:srgbClr val="7030A0"/>
                </a:solidFill>
                <a:latin typeface="SimSun" charset="-122"/>
                <a:ea typeface="SimSun" charset="-122"/>
                <a:cs typeface="SimSun" charset="-122"/>
              </a:rPr>
              <a:t> </a:t>
            </a:r>
            <a:endParaRPr lang="zh-CN" altLang="en-US" sz="2400" b="1" dirty="0">
              <a:solidFill>
                <a:srgbClr val="7030A0"/>
              </a:solidFill>
              <a:latin typeface="SimSun" charset="-122"/>
              <a:ea typeface="SimSun" charset="-122"/>
              <a:cs typeface="SimSun" charset="-122"/>
            </a:endParaRPr>
          </a:p>
        </p:txBody>
      </p:sp>
      <p:grpSp>
        <p:nvGrpSpPr>
          <p:cNvPr id="9" name="组 8"/>
          <p:cNvGrpSpPr/>
          <p:nvPr/>
        </p:nvGrpSpPr>
        <p:grpSpPr>
          <a:xfrm>
            <a:off x="6273576" y="2205941"/>
            <a:ext cx="478621" cy="266700"/>
            <a:chOff x="5663976" y="5295900"/>
            <a:chExt cx="478621" cy="266700"/>
          </a:xfrm>
        </p:grpSpPr>
        <p:grpSp>
          <p:nvGrpSpPr>
            <p:cNvPr id="10" name="组 9"/>
            <p:cNvGrpSpPr/>
            <p:nvPr/>
          </p:nvGrpSpPr>
          <p:grpSpPr>
            <a:xfrm>
              <a:off x="5663976" y="5295900"/>
              <a:ext cx="165324" cy="266700"/>
              <a:chOff x="5663976" y="5295900"/>
              <a:chExt cx="165324" cy="266700"/>
            </a:xfrm>
          </p:grpSpPr>
          <p:cxnSp>
            <p:nvCxnSpPr>
              <p:cNvPr id="14" name="直线连接符 13"/>
              <p:cNvCxnSpPr/>
              <p:nvPr/>
            </p:nvCxnSpPr>
            <p:spPr bwMode="auto">
              <a:xfrm>
                <a:off x="5663976" y="5295900"/>
                <a:ext cx="165324"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15" name="直线连接符 14"/>
              <p:cNvCxnSpPr/>
              <p:nvPr/>
            </p:nvCxnSpPr>
            <p:spPr bwMode="auto">
              <a:xfrm>
                <a:off x="5676676" y="5308600"/>
                <a:ext cx="0" cy="25400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grpSp>
        <p:grpSp>
          <p:nvGrpSpPr>
            <p:cNvPr id="11" name="组 10"/>
            <p:cNvGrpSpPr/>
            <p:nvPr/>
          </p:nvGrpSpPr>
          <p:grpSpPr>
            <a:xfrm>
              <a:off x="5977273" y="5295900"/>
              <a:ext cx="165324" cy="266700"/>
              <a:chOff x="5511576" y="5295900"/>
              <a:chExt cx="165324" cy="266700"/>
            </a:xfrm>
          </p:grpSpPr>
          <p:cxnSp>
            <p:nvCxnSpPr>
              <p:cNvPr id="12" name="直线连接符 11"/>
              <p:cNvCxnSpPr/>
              <p:nvPr/>
            </p:nvCxnSpPr>
            <p:spPr bwMode="auto">
              <a:xfrm>
                <a:off x="5511576" y="5295900"/>
                <a:ext cx="165324"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13" name="直线连接符 12"/>
              <p:cNvCxnSpPr/>
              <p:nvPr/>
            </p:nvCxnSpPr>
            <p:spPr bwMode="auto">
              <a:xfrm>
                <a:off x="5676676" y="5308600"/>
                <a:ext cx="0" cy="25400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grpSp>
      </p:grpSp>
      <p:grpSp>
        <p:nvGrpSpPr>
          <p:cNvPr id="6" name="组 5"/>
          <p:cNvGrpSpPr/>
          <p:nvPr/>
        </p:nvGrpSpPr>
        <p:grpSpPr>
          <a:xfrm>
            <a:off x="3406303" y="2851121"/>
            <a:ext cx="5075948" cy="2746949"/>
            <a:chOff x="3406303" y="2851121"/>
            <a:chExt cx="5075948" cy="2746949"/>
          </a:xfrm>
        </p:grpSpPr>
        <p:grpSp>
          <p:nvGrpSpPr>
            <p:cNvPr id="16" name="组 15"/>
            <p:cNvGrpSpPr/>
            <p:nvPr/>
          </p:nvGrpSpPr>
          <p:grpSpPr>
            <a:xfrm>
              <a:off x="3406303" y="2851121"/>
              <a:ext cx="5075948" cy="2746949"/>
              <a:chOff x="6514592" y="1986521"/>
              <a:chExt cx="5075948" cy="2746949"/>
            </a:xfrm>
          </p:grpSpPr>
          <p:grpSp>
            <p:nvGrpSpPr>
              <p:cNvPr id="17" name="组 16"/>
              <p:cNvGrpSpPr/>
              <p:nvPr/>
            </p:nvGrpSpPr>
            <p:grpSpPr>
              <a:xfrm>
                <a:off x="6514592" y="1986521"/>
                <a:ext cx="5075948" cy="2746949"/>
                <a:chOff x="6514592" y="1986521"/>
                <a:chExt cx="5075948" cy="2746949"/>
              </a:xfrm>
            </p:grpSpPr>
            <p:sp>
              <p:nvSpPr>
                <p:cNvPr id="19" name="矩形 18"/>
                <p:cNvSpPr/>
                <p:nvPr/>
              </p:nvSpPr>
              <p:spPr bwMode="auto">
                <a:xfrm>
                  <a:off x="9595385" y="3255445"/>
                  <a:ext cx="96998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0" name="矩形 19"/>
                <p:cNvSpPr/>
                <p:nvPr/>
              </p:nvSpPr>
              <p:spPr bwMode="auto">
                <a:xfrm>
                  <a:off x="8091187" y="1998936"/>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21" name="组 20"/>
                <p:cNvGrpSpPr/>
                <p:nvPr/>
              </p:nvGrpSpPr>
              <p:grpSpPr>
                <a:xfrm>
                  <a:off x="6514592" y="1986521"/>
                  <a:ext cx="5075948" cy="2746949"/>
                  <a:chOff x="6514592" y="1986521"/>
                  <a:chExt cx="5075948" cy="2746949"/>
                </a:xfrm>
              </p:grpSpPr>
              <p:grpSp>
                <p:nvGrpSpPr>
                  <p:cNvPr id="22" name="组 21"/>
                  <p:cNvGrpSpPr/>
                  <p:nvPr/>
                </p:nvGrpSpPr>
                <p:grpSpPr>
                  <a:xfrm>
                    <a:off x="6514592" y="1986521"/>
                    <a:ext cx="5075948" cy="2746949"/>
                    <a:chOff x="5899924" y="3269825"/>
                    <a:chExt cx="5075948" cy="2746949"/>
                  </a:xfrm>
                </p:grpSpPr>
                <p:grpSp>
                  <p:nvGrpSpPr>
                    <p:cNvPr id="26" name="组 25"/>
                    <p:cNvGrpSpPr/>
                    <p:nvPr/>
                  </p:nvGrpSpPr>
                  <p:grpSpPr>
                    <a:xfrm>
                      <a:off x="5899924" y="3269825"/>
                      <a:ext cx="5075948" cy="2739697"/>
                      <a:chOff x="5899924" y="3269825"/>
                      <a:chExt cx="5075948" cy="2739697"/>
                    </a:xfrm>
                  </p:grpSpPr>
                  <p:grpSp>
                    <p:nvGrpSpPr>
                      <p:cNvPr id="28" name="组 27"/>
                      <p:cNvGrpSpPr/>
                      <p:nvPr/>
                    </p:nvGrpSpPr>
                    <p:grpSpPr>
                      <a:xfrm>
                        <a:off x="5899924" y="3269825"/>
                        <a:ext cx="5075948" cy="2739697"/>
                        <a:chOff x="353588" y="3901504"/>
                        <a:chExt cx="5075948" cy="2739697"/>
                      </a:xfrm>
                    </p:grpSpPr>
                    <p:grpSp>
                      <p:nvGrpSpPr>
                        <p:cNvPr id="33" name="组 32"/>
                        <p:cNvGrpSpPr/>
                        <p:nvPr/>
                      </p:nvGrpSpPr>
                      <p:grpSpPr>
                        <a:xfrm>
                          <a:off x="353588" y="3901504"/>
                          <a:ext cx="5075948" cy="2739697"/>
                          <a:chOff x="456564" y="3329372"/>
                          <a:chExt cx="5075948" cy="2739697"/>
                        </a:xfrm>
                      </p:grpSpPr>
                      <p:grpSp>
                        <p:nvGrpSpPr>
                          <p:cNvPr id="35" name="组 34"/>
                          <p:cNvGrpSpPr/>
                          <p:nvPr/>
                        </p:nvGrpSpPr>
                        <p:grpSpPr>
                          <a:xfrm>
                            <a:off x="456564" y="3329372"/>
                            <a:ext cx="5075948" cy="2739697"/>
                            <a:chOff x="456564" y="3329372"/>
                            <a:chExt cx="5075948" cy="2739697"/>
                          </a:xfrm>
                        </p:grpSpPr>
                        <p:grpSp>
                          <p:nvGrpSpPr>
                            <p:cNvPr id="37" name="组 36"/>
                            <p:cNvGrpSpPr/>
                            <p:nvPr/>
                          </p:nvGrpSpPr>
                          <p:grpSpPr>
                            <a:xfrm>
                              <a:off x="456564" y="3329372"/>
                              <a:ext cx="5075948" cy="2739697"/>
                              <a:chOff x="5257867" y="1038801"/>
                              <a:chExt cx="5075948" cy="2739697"/>
                            </a:xfrm>
                          </p:grpSpPr>
                          <p:grpSp>
                            <p:nvGrpSpPr>
                              <p:cNvPr id="45" name="组 44"/>
                              <p:cNvGrpSpPr/>
                              <p:nvPr/>
                            </p:nvGrpSpPr>
                            <p:grpSpPr>
                              <a:xfrm>
                                <a:off x="5257867" y="1038801"/>
                                <a:ext cx="5075948" cy="2739697"/>
                                <a:chOff x="355176" y="1074410"/>
                                <a:chExt cx="5075948" cy="2739697"/>
                              </a:xfrm>
                            </p:grpSpPr>
                            <p:grpSp>
                              <p:nvGrpSpPr>
                                <p:cNvPr id="47" name="组 46"/>
                                <p:cNvGrpSpPr/>
                                <p:nvPr/>
                              </p:nvGrpSpPr>
                              <p:grpSpPr>
                                <a:xfrm>
                                  <a:off x="355176" y="1074410"/>
                                  <a:ext cx="5075948" cy="2739697"/>
                                  <a:chOff x="5053134" y="3318263"/>
                                  <a:chExt cx="5075948" cy="2739697"/>
                                </a:xfrm>
                              </p:grpSpPr>
                              <p:grpSp>
                                <p:nvGrpSpPr>
                                  <p:cNvPr id="49" name="组 48"/>
                                  <p:cNvGrpSpPr/>
                                  <p:nvPr/>
                                </p:nvGrpSpPr>
                                <p:grpSpPr>
                                  <a:xfrm>
                                    <a:off x="5053134" y="3318263"/>
                                    <a:ext cx="3560732" cy="2739697"/>
                                    <a:chOff x="43153" y="3310568"/>
                                    <a:chExt cx="3560732" cy="2739697"/>
                                  </a:xfrm>
                                </p:grpSpPr>
                                <p:grpSp>
                                  <p:nvGrpSpPr>
                                    <p:cNvPr id="55" name="组 54"/>
                                    <p:cNvGrpSpPr/>
                                    <p:nvPr/>
                                  </p:nvGrpSpPr>
                                  <p:grpSpPr>
                                    <a:xfrm>
                                      <a:off x="43153" y="3310568"/>
                                      <a:ext cx="3560732" cy="2739697"/>
                                      <a:chOff x="7554413" y="1055561"/>
                                      <a:chExt cx="3560732" cy="2739697"/>
                                    </a:xfrm>
                                  </p:grpSpPr>
                                  <p:grpSp>
                                    <p:nvGrpSpPr>
                                      <p:cNvPr id="57" name="组 56"/>
                                      <p:cNvGrpSpPr/>
                                      <p:nvPr/>
                                    </p:nvGrpSpPr>
                                    <p:grpSpPr>
                                      <a:xfrm>
                                        <a:off x="7554413" y="2309193"/>
                                        <a:ext cx="3560732" cy="1486065"/>
                                        <a:chOff x="7554413" y="2309193"/>
                                        <a:chExt cx="3560732" cy="1486065"/>
                                      </a:xfrm>
                                    </p:grpSpPr>
                                    <p:grpSp>
                                      <p:nvGrpSpPr>
                                        <p:cNvPr id="59" name="组 58"/>
                                        <p:cNvGrpSpPr/>
                                        <p:nvPr/>
                                      </p:nvGrpSpPr>
                                      <p:grpSpPr>
                                        <a:xfrm>
                                          <a:off x="7554413" y="2309193"/>
                                          <a:ext cx="3560732" cy="1486065"/>
                                          <a:chOff x="8303713" y="2309193"/>
                                          <a:chExt cx="3560732" cy="1486065"/>
                                        </a:xfrm>
                                      </p:grpSpPr>
                                      <p:grpSp>
                                        <p:nvGrpSpPr>
                                          <p:cNvPr id="65" name="组 64"/>
                                          <p:cNvGrpSpPr/>
                                          <p:nvPr/>
                                        </p:nvGrpSpPr>
                                        <p:grpSpPr>
                                          <a:xfrm>
                                            <a:off x="8303713" y="2309193"/>
                                            <a:ext cx="3560732" cy="1486065"/>
                                            <a:chOff x="8303713" y="2309193"/>
                                            <a:chExt cx="3560732" cy="1486065"/>
                                          </a:xfrm>
                                        </p:grpSpPr>
                                        <p:sp>
                                          <p:nvSpPr>
                                            <p:cNvPr id="67" name="矩形 66"/>
                                            <p:cNvSpPr/>
                                            <p:nvPr/>
                                          </p:nvSpPr>
                                          <p:spPr bwMode="auto">
                                            <a:xfrm>
                                              <a:off x="10655112" y="3400526"/>
                                              <a:ext cx="6627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8" name="矩形 67"/>
                                            <p:cNvSpPr/>
                                            <p:nvPr/>
                                          </p:nvSpPr>
                                          <p:spPr bwMode="auto">
                                            <a:xfrm>
                                              <a:off x="9229243" y="2324485"/>
                                              <a:ext cx="855859"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69" name="直线箭头连接符 68"/>
                                            <p:cNvCxnSpPr/>
                                            <p:nvPr/>
                                          </p:nvCxnSpPr>
                                          <p:spPr bwMode="auto">
                                            <a:xfrm flipH="1">
                                              <a:off x="8642245" y="2573042"/>
                                              <a:ext cx="592873" cy="8528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70" name="矩形 69"/>
                                            <p:cNvSpPr/>
                                            <p:nvPr/>
                                          </p:nvSpPr>
                                          <p:spPr bwMode="auto">
                                            <a:xfrm>
                                              <a:off x="8303713" y="3425926"/>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1" name="文本框 70"/>
                                            <p:cNvSpPr txBox="1"/>
                                            <p:nvPr/>
                                          </p:nvSpPr>
                                          <p:spPr>
                                            <a:xfrm>
                                              <a:off x="8405102" y="34143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72" name="文本框 71"/>
                                            <p:cNvSpPr txBox="1"/>
                                            <p:nvPr/>
                                          </p:nvSpPr>
                                          <p:spPr>
                                            <a:xfrm>
                                              <a:off x="8683591" y="3414378"/>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73" name="直线箭头连接符 72"/>
                                            <p:cNvCxnSpPr/>
                                            <p:nvPr/>
                                          </p:nvCxnSpPr>
                                          <p:spPr bwMode="auto">
                                            <a:xfrm flipH="1">
                                              <a:off x="10993314" y="2584426"/>
                                              <a:ext cx="458246" cy="80708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74" name="文本框 73"/>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75" name="文本框 74"/>
                                            <p:cNvSpPr txBox="1"/>
                                            <p:nvPr/>
                                          </p:nvSpPr>
                                          <p:spPr>
                                            <a:xfrm>
                                              <a:off x="11462551" y="2309193"/>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66" name="文本框 65"/>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60" name="组 59"/>
                                        <p:cNvGrpSpPr/>
                                        <p:nvPr/>
                                      </p:nvGrpSpPr>
                                      <p:grpSpPr>
                                        <a:xfrm>
                                          <a:off x="8970972" y="3400951"/>
                                          <a:ext cx="860608" cy="394307"/>
                                          <a:chOff x="8098720" y="4190415"/>
                                          <a:chExt cx="860608" cy="394307"/>
                                        </a:xfrm>
                                      </p:grpSpPr>
                                      <p:sp>
                                        <p:nvSpPr>
                                          <p:cNvPr id="62" name="矩形 61"/>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3" name="文本框 62"/>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64" name="文本框 63"/>
                                          <p:cNvSpPr txBox="1"/>
                                          <p:nvPr/>
                                        </p:nvSpPr>
                                        <p:spPr>
                                          <a:xfrm>
                                            <a:off x="84363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61" name="直线箭头连接符 60"/>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58" name="文本框 57"/>
                                      <p:cNvSpPr txBox="1"/>
                                      <p:nvPr/>
                                    </p:nvSpPr>
                                    <p:spPr>
                                      <a:xfrm>
                                        <a:off x="9754279" y="1055561"/>
                                        <a:ext cx="443872" cy="369332"/>
                                      </a:xfrm>
                                      <a:prstGeom prst="rect">
                                        <a:avLst/>
                                      </a:prstGeom>
                                      <a:noFill/>
                                    </p:spPr>
                                    <p:txBody>
                                      <a:bodyPr wrap="square" rtlCol="0">
                                        <a:spAutoFit/>
                                      </a:bodyPr>
                                      <a:lstStyle/>
                                      <a:p>
                                        <a:r>
                                          <a:rPr kumimoji="1" lang="en-US" altLang="zh-CN" dirty="0" smtClean="0"/>
                                          <a:t>10</a:t>
                                        </a:r>
                                        <a:endParaRPr kumimoji="1" lang="zh-CN" altLang="en-US" dirty="0"/>
                                      </a:p>
                                    </p:txBody>
                                  </p:sp>
                                </p:grpSp>
                                <p:sp>
                                  <p:nvSpPr>
                                    <p:cNvPr id="56" name="文本框 55"/>
                                    <p:cNvSpPr txBox="1"/>
                                    <p:nvPr/>
                                  </p:nvSpPr>
                                  <p:spPr>
                                    <a:xfrm>
                                      <a:off x="20194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50" name="直线箭头连接符 49"/>
                                  <p:cNvCxnSpPr/>
                                  <p:nvPr/>
                                </p:nvCxnSpPr>
                                <p:spPr bwMode="auto">
                                  <a:xfrm>
                                    <a:off x="8928402" y="4736435"/>
                                    <a:ext cx="453063" cy="926793"/>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51" name="组 50"/>
                                  <p:cNvGrpSpPr/>
                                  <p:nvPr/>
                                </p:nvGrpSpPr>
                                <p:grpSpPr>
                                  <a:xfrm>
                                    <a:off x="9050197" y="5663228"/>
                                    <a:ext cx="1078885" cy="369332"/>
                                    <a:chOff x="9879999" y="6136201"/>
                                    <a:chExt cx="1078885" cy="369332"/>
                                  </a:xfrm>
                                </p:grpSpPr>
                                <p:sp>
                                  <p:nvSpPr>
                                    <p:cNvPr id="52" name="矩形 51"/>
                                    <p:cNvSpPr/>
                                    <p:nvPr/>
                                  </p:nvSpPr>
                                  <p:spPr bwMode="auto">
                                    <a:xfrm>
                                      <a:off x="9879999" y="6136201"/>
                                      <a:ext cx="1078885"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53" name="文本框 52"/>
                                    <p:cNvSpPr txBox="1"/>
                                    <p:nvPr/>
                                  </p:nvSpPr>
                                  <p:spPr>
                                    <a:xfrm>
                                      <a:off x="10143614" y="6136201"/>
                                      <a:ext cx="473869" cy="369332"/>
                                    </a:xfrm>
                                    <a:prstGeom prst="rect">
                                      <a:avLst/>
                                    </a:prstGeom>
                                    <a:noFill/>
                                  </p:spPr>
                                  <p:txBody>
                                    <a:bodyPr wrap="square" rtlCol="0">
                                      <a:spAutoFit/>
                                    </a:bodyPr>
                                    <a:lstStyle/>
                                    <a:p>
                                      <a:r>
                                        <a:rPr kumimoji="1" lang="en-US" altLang="zh-CN" dirty="0" smtClean="0"/>
                                        <a:t>19</a:t>
                                      </a:r>
                                      <a:endParaRPr kumimoji="1" lang="zh-CN" altLang="en-US" dirty="0"/>
                                    </a:p>
                                  </p:txBody>
                                </p:sp>
                              </p:grpSp>
                            </p:grpSp>
                            <p:sp>
                              <p:nvSpPr>
                                <p:cNvPr id="48" name="文本框 47"/>
                                <p:cNvSpPr txBox="1"/>
                                <p:nvPr/>
                              </p:nvSpPr>
                              <p:spPr>
                                <a:xfrm>
                                  <a:off x="3832444" y="2307916"/>
                                  <a:ext cx="398000" cy="369332"/>
                                </a:xfrm>
                                <a:prstGeom prst="rect">
                                  <a:avLst/>
                                </a:prstGeom>
                                <a:noFill/>
                              </p:spPr>
                              <p:txBody>
                                <a:bodyPr wrap="square" rtlCol="0">
                                  <a:spAutoFit/>
                                </a:bodyPr>
                                <a:lstStyle/>
                                <a:p>
                                  <a:r>
                                    <a:rPr kumimoji="1" lang="en-US" altLang="zh-CN" dirty="0" smtClean="0">
                                      <a:solidFill>
                                        <a:srgbClr val="FF0000"/>
                                      </a:solidFill>
                                    </a:rPr>
                                    <a:t>17</a:t>
                                  </a:r>
                                  <a:endParaRPr kumimoji="1" lang="zh-CN" altLang="en-US" dirty="0">
                                    <a:solidFill>
                                      <a:srgbClr val="FF0000"/>
                                    </a:solidFill>
                                  </a:endParaRPr>
                                </a:p>
                              </p:txBody>
                            </p:sp>
                          </p:grpSp>
                          <p:sp>
                            <p:nvSpPr>
                              <p:cNvPr id="46" name="文本框 45"/>
                              <p:cNvSpPr txBox="1"/>
                              <p:nvPr/>
                            </p:nvSpPr>
                            <p:spPr>
                              <a:xfrm>
                                <a:off x="6241248" y="2347396"/>
                                <a:ext cx="473869" cy="369332"/>
                              </a:xfrm>
                              <a:prstGeom prst="rect">
                                <a:avLst/>
                              </a:prstGeom>
                              <a:noFill/>
                            </p:spPr>
                            <p:txBody>
                              <a:bodyPr wrap="square" rtlCol="0">
                                <a:spAutoFit/>
                              </a:bodyPr>
                              <a:lstStyle/>
                              <a:p>
                                <a:r>
                                  <a:rPr kumimoji="1" lang="en-US" altLang="zh-CN" dirty="0" smtClean="0"/>
                                  <a:t>3</a:t>
                                </a:r>
                                <a:endParaRPr kumimoji="1" lang="zh-CN" altLang="en-US" dirty="0"/>
                              </a:p>
                            </p:txBody>
                          </p:sp>
                        </p:grpSp>
                        <p:sp>
                          <p:nvSpPr>
                            <p:cNvPr id="38" name="文本框 37"/>
                            <p:cNvSpPr txBox="1"/>
                            <p:nvPr/>
                          </p:nvSpPr>
                          <p:spPr>
                            <a:xfrm>
                              <a:off x="4466390" y="5683351"/>
                              <a:ext cx="401894" cy="369332"/>
                            </a:xfrm>
                            <a:prstGeom prst="rect">
                              <a:avLst/>
                            </a:prstGeom>
                            <a:noFill/>
                          </p:spPr>
                          <p:txBody>
                            <a:bodyPr wrap="square" rtlCol="0">
                              <a:spAutoFit/>
                            </a:bodyPr>
                            <a:lstStyle/>
                            <a:p>
                              <a:r>
                                <a:rPr kumimoji="1" lang="en-US" altLang="zh-CN" dirty="0" smtClean="0"/>
                                <a:t>18</a:t>
                              </a:r>
                              <a:endParaRPr kumimoji="1" lang="zh-CN" altLang="en-US" dirty="0"/>
                            </a:p>
                          </p:txBody>
                        </p:sp>
                        <p:grpSp>
                          <p:nvGrpSpPr>
                            <p:cNvPr id="39" name="组 38"/>
                            <p:cNvGrpSpPr/>
                            <p:nvPr/>
                          </p:nvGrpSpPr>
                          <p:grpSpPr>
                            <a:xfrm>
                              <a:off x="1162493" y="4822163"/>
                              <a:ext cx="1142513" cy="1230179"/>
                              <a:chOff x="6040020" y="2561574"/>
                              <a:chExt cx="1142513" cy="1230179"/>
                            </a:xfrm>
                          </p:grpSpPr>
                          <p:grpSp>
                            <p:nvGrpSpPr>
                              <p:cNvPr id="40" name="组 39"/>
                              <p:cNvGrpSpPr/>
                              <p:nvPr/>
                            </p:nvGrpSpPr>
                            <p:grpSpPr>
                              <a:xfrm>
                                <a:off x="6040020" y="3422421"/>
                                <a:ext cx="677064" cy="369332"/>
                                <a:chOff x="5473743" y="3550018"/>
                                <a:chExt cx="677064" cy="369332"/>
                              </a:xfrm>
                            </p:grpSpPr>
                            <p:sp>
                              <p:nvSpPr>
                                <p:cNvPr id="42" name="矩形 41"/>
                                <p:cNvSpPr/>
                                <p:nvPr/>
                              </p:nvSpPr>
                              <p:spPr bwMode="auto">
                                <a:xfrm>
                                  <a:off x="5473743" y="3550018"/>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43" name="文本框 42"/>
                                <p:cNvSpPr txBox="1"/>
                                <p:nvPr/>
                              </p:nvSpPr>
                              <p:spPr>
                                <a:xfrm>
                                  <a:off x="5511656" y="3550018"/>
                                  <a:ext cx="280455"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44" name="文本框 43"/>
                                <p:cNvSpPr txBox="1"/>
                                <p:nvPr/>
                              </p:nvSpPr>
                              <p:spPr>
                                <a:xfrm>
                                  <a:off x="5790145" y="3550018"/>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41" name="直线箭头连接符 40"/>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36" name="文本框 35"/>
                          <p:cNvSpPr txBox="1"/>
                          <p:nvPr/>
                        </p:nvSpPr>
                        <p:spPr>
                          <a:xfrm>
                            <a:off x="3055431" y="5665323"/>
                            <a:ext cx="473869" cy="369332"/>
                          </a:xfrm>
                          <a:prstGeom prst="rect">
                            <a:avLst/>
                          </a:prstGeom>
                          <a:noFill/>
                        </p:spPr>
                        <p:txBody>
                          <a:bodyPr wrap="square" rtlCol="0">
                            <a:spAutoFit/>
                          </a:bodyPr>
                          <a:lstStyle/>
                          <a:p>
                            <a:r>
                              <a:rPr kumimoji="1" lang="en-US" altLang="zh-CN" smtClean="0"/>
                              <a:t>12</a:t>
                            </a:r>
                            <a:endParaRPr kumimoji="1" lang="zh-CN" altLang="en-US" dirty="0"/>
                          </a:p>
                        </p:txBody>
                      </p:sp>
                    </p:grpSp>
                    <p:sp>
                      <p:nvSpPr>
                        <p:cNvPr id="34" name="文本框 33"/>
                        <p:cNvSpPr txBox="1"/>
                        <p:nvPr/>
                      </p:nvSpPr>
                      <p:spPr>
                        <a:xfrm>
                          <a:off x="4891871"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grpSp>
                    <p:nvGrpSpPr>
                      <p:cNvPr id="29" name="组 28"/>
                      <p:cNvGrpSpPr/>
                      <p:nvPr/>
                    </p:nvGrpSpPr>
                    <p:grpSpPr>
                      <a:xfrm>
                        <a:off x="8972687" y="5623811"/>
                        <a:ext cx="910390" cy="374165"/>
                        <a:chOff x="8972687" y="5623811"/>
                        <a:chExt cx="910390" cy="374165"/>
                      </a:xfrm>
                    </p:grpSpPr>
                    <p:sp>
                      <p:nvSpPr>
                        <p:cNvPr id="30" name="矩形 29"/>
                        <p:cNvSpPr/>
                        <p:nvPr/>
                      </p:nvSpPr>
                      <p:spPr bwMode="auto">
                        <a:xfrm>
                          <a:off x="8972687" y="5628644"/>
                          <a:ext cx="860503"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2" name="文本框 31"/>
                        <p:cNvSpPr txBox="1"/>
                        <p:nvPr/>
                      </p:nvSpPr>
                      <p:spPr>
                        <a:xfrm>
                          <a:off x="9459789" y="5623811"/>
                          <a:ext cx="423288" cy="369332"/>
                        </a:xfrm>
                        <a:prstGeom prst="rect">
                          <a:avLst/>
                        </a:prstGeom>
                        <a:noFill/>
                      </p:spPr>
                      <p:txBody>
                        <a:bodyPr wrap="square" rtlCol="0">
                          <a:spAutoFit/>
                        </a:bodyPr>
                        <a:lstStyle/>
                        <a:p>
                          <a:r>
                            <a:rPr kumimoji="1" lang="en-US" altLang="zh-CN" dirty="0" smtClean="0">
                              <a:solidFill>
                                <a:srgbClr val="FF0000"/>
                              </a:solidFill>
                            </a:rPr>
                            <a:t>16</a:t>
                          </a:r>
                          <a:endParaRPr kumimoji="1" lang="zh-CN" altLang="en-US" dirty="0">
                            <a:solidFill>
                              <a:srgbClr val="FF0000"/>
                            </a:solidFill>
                          </a:endParaRPr>
                        </a:p>
                      </p:txBody>
                    </p:sp>
                  </p:grpSp>
                </p:grpSp>
                <p:sp>
                  <p:nvSpPr>
                    <p:cNvPr id="27" name="文本框 26"/>
                    <p:cNvSpPr txBox="1"/>
                    <p:nvPr/>
                  </p:nvSpPr>
                  <p:spPr>
                    <a:xfrm>
                      <a:off x="8980717" y="5647442"/>
                      <a:ext cx="438220" cy="369332"/>
                    </a:xfrm>
                    <a:prstGeom prst="rect">
                      <a:avLst/>
                    </a:prstGeom>
                    <a:noFill/>
                  </p:spPr>
                  <p:txBody>
                    <a:bodyPr wrap="square" rtlCol="0">
                      <a:spAutoFit/>
                    </a:bodyPr>
                    <a:lstStyle/>
                    <a:p>
                      <a:r>
                        <a:rPr kumimoji="1" lang="en-US" altLang="zh-CN" dirty="0" smtClean="0"/>
                        <a:t>14</a:t>
                      </a:r>
                      <a:endParaRPr kumimoji="1" lang="zh-CN" altLang="en-US" dirty="0"/>
                    </a:p>
                  </p:txBody>
                </p:sp>
              </p:grpSp>
              <p:cxnSp>
                <p:nvCxnSpPr>
                  <p:cNvPr id="23" name="直线箭头连接符 22"/>
                  <p:cNvCxnSpPr/>
                  <p:nvPr/>
                </p:nvCxnSpPr>
                <p:spPr bwMode="auto">
                  <a:xfrm flipH="1">
                    <a:off x="7868052" y="2234433"/>
                    <a:ext cx="655495" cy="1021012"/>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24" name="直线箭头连接符 23"/>
                  <p:cNvCxnSpPr/>
                  <p:nvPr/>
                </p:nvCxnSpPr>
                <p:spPr bwMode="auto">
                  <a:xfrm>
                    <a:off x="9381865" y="2234433"/>
                    <a:ext cx="808995" cy="98559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cxnSp>
            <p:nvCxnSpPr>
              <p:cNvPr id="18" name="直线箭头连接符 17"/>
              <p:cNvCxnSpPr/>
              <p:nvPr/>
            </p:nvCxnSpPr>
            <p:spPr bwMode="auto">
              <a:xfrm flipH="1">
                <a:off x="9885187" y="3515386"/>
                <a:ext cx="163273" cy="8299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76" name="文本框 75"/>
            <p:cNvSpPr txBox="1"/>
            <p:nvPr/>
          </p:nvSpPr>
          <p:spPr>
            <a:xfrm>
              <a:off x="6726160" y="5217097"/>
              <a:ext cx="438220" cy="369332"/>
            </a:xfrm>
            <a:prstGeom prst="rect">
              <a:avLst/>
            </a:prstGeom>
            <a:noFill/>
          </p:spPr>
          <p:txBody>
            <a:bodyPr wrap="square" rtlCol="0">
              <a:spAutoFit/>
            </a:bodyPr>
            <a:lstStyle/>
            <a:p>
              <a:r>
                <a:rPr kumimoji="1" lang="en-US" altLang="zh-CN" dirty="0" smtClean="0"/>
                <a:t>15</a:t>
              </a:r>
              <a:endParaRPr kumimoji="1" lang="zh-CN" altLang="en-US" dirty="0"/>
            </a:p>
          </p:txBody>
        </p:sp>
      </p:grpSp>
      <p:sp>
        <p:nvSpPr>
          <p:cNvPr id="3" name="矩形 2"/>
          <p:cNvSpPr/>
          <p:nvPr/>
        </p:nvSpPr>
        <p:spPr>
          <a:xfrm>
            <a:off x="7535129" y="4075606"/>
            <a:ext cx="1569660" cy="369332"/>
          </a:xfrm>
          <a:prstGeom prst="rect">
            <a:avLst/>
          </a:prstGeom>
        </p:spPr>
        <p:txBody>
          <a:bodyPr wrap="none">
            <a:spAutoFit/>
          </a:bodyPr>
          <a:lstStyle/>
          <a:p>
            <a:r>
              <a:rPr lang="zh-CN" altLang="en-US" b="1" dirty="0">
                <a:solidFill>
                  <a:srgbClr val="7030A0"/>
                </a:solidFill>
                <a:latin typeface="SimSun" charset="-122"/>
                <a:ea typeface="SimSun" charset="-122"/>
                <a:cs typeface="SimSun" charset="-122"/>
              </a:rPr>
              <a:t>删除</a:t>
            </a:r>
            <a:r>
              <a:rPr lang="zh-CN" altLang="en-US" b="1" dirty="0" smtClean="0">
                <a:solidFill>
                  <a:srgbClr val="7030A0"/>
                </a:solidFill>
                <a:latin typeface="SimSun" charset="-122"/>
                <a:ea typeface="SimSun" charset="-122"/>
                <a:cs typeface="SimSun" charset="-122"/>
              </a:rPr>
              <a:t>关键字</a:t>
            </a:r>
            <a:r>
              <a:rPr lang="en-US" altLang="zh-CN" b="1" dirty="0" smtClean="0">
                <a:solidFill>
                  <a:srgbClr val="7030A0"/>
                </a:solidFill>
                <a:latin typeface="SimSun" charset="-122"/>
                <a:ea typeface="SimSun" charset="-122"/>
                <a:cs typeface="SimSun" charset="-122"/>
              </a:rPr>
              <a:t>17</a:t>
            </a:r>
            <a:endParaRPr lang="zh-CN" altLang="en-US" dirty="0"/>
          </a:p>
        </p:txBody>
      </p:sp>
      <p:sp>
        <p:nvSpPr>
          <p:cNvPr id="5" name="椭圆 4"/>
          <p:cNvSpPr/>
          <p:nvPr/>
        </p:nvSpPr>
        <p:spPr bwMode="auto">
          <a:xfrm>
            <a:off x="6918314" y="4103425"/>
            <a:ext cx="335323" cy="373839"/>
          </a:xfrm>
          <a:prstGeom prst="ellipse">
            <a:avLst/>
          </a:prstGeom>
          <a:noFill/>
          <a:ln w="1905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7" name="椭圆 76"/>
          <p:cNvSpPr/>
          <p:nvPr/>
        </p:nvSpPr>
        <p:spPr bwMode="auto">
          <a:xfrm>
            <a:off x="7007285" y="5220819"/>
            <a:ext cx="335323" cy="373839"/>
          </a:xfrm>
          <a:prstGeom prst="ellipse">
            <a:avLst/>
          </a:prstGeom>
          <a:noFill/>
          <a:ln w="1905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 name="文本框 6"/>
          <p:cNvSpPr txBox="1"/>
          <p:nvPr/>
        </p:nvSpPr>
        <p:spPr>
          <a:xfrm>
            <a:off x="6919486" y="4112704"/>
            <a:ext cx="393700" cy="378195"/>
          </a:xfrm>
          <a:prstGeom prst="rect">
            <a:avLst/>
          </a:prstGeom>
          <a:solidFill>
            <a:schemeClr val="accent5">
              <a:lumMod val="75000"/>
            </a:schemeClr>
          </a:solidFill>
          <a:ln>
            <a:noFill/>
          </a:ln>
        </p:spPr>
        <p:txBody>
          <a:bodyPr wrap="square" rtlCol="0">
            <a:spAutoFit/>
          </a:bodyPr>
          <a:lstStyle/>
          <a:p>
            <a:r>
              <a:rPr kumimoji="1" lang="en-US" altLang="zh-CN" dirty="0" smtClean="0">
                <a:solidFill>
                  <a:srgbClr val="FF0000"/>
                </a:solidFill>
              </a:rPr>
              <a:t>16</a:t>
            </a:r>
            <a:endParaRPr kumimoji="1" lang="zh-CN" altLang="en-US" dirty="0">
              <a:solidFill>
                <a:srgbClr val="FF0000"/>
              </a:solidFill>
            </a:endParaRPr>
          </a:p>
        </p:txBody>
      </p:sp>
      <p:sp>
        <p:nvSpPr>
          <p:cNvPr id="78" name="矩形 77"/>
          <p:cNvSpPr/>
          <p:nvPr/>
        </p:nvSpPr>
        <p:spPr>
          <a:xfrm>
            <a:off x="6210918" y="5685301"/>
            <a:ext cx="1569660" cy="369332"/>
          </a:xfrm>
          <a:prstGeom prst="rect">
            <a:avLst/>
          </a:prstGeom>
        </p:spPr>
        <p:txBody>
          <a:bodyPr wrap="none">
            <a:spAutoFit/>
          </a:bodyPr>
          <a:lstStyle/>
          <a:p>
            <a:r>
              <a:rPr lang="zh-CN" altLang="en-US" b="1" dirty="0">
                <a:solidFill>
                  <a:srgbClr val="7030A0"/>
                </a:solidFill>
                <a:latin typeface="SimSun" charset="-122"/>
                <a:ea typeface="SimSun" charset="-122"/>
                <a:cs typeface="SimSun" charset="-122"/>
              </a:rPr>
              <a:t>删除</a:t>
            </a:r>
            <a:r>
              <a:rPr lang="zh-CN" altLang="en-US" b="1" dirty="0" smtClean="0">
                <a:solidFill>
                  <a:srgbClr val="7030A0"/>
                </a:solidFill>
                <a:latin typeface="SimSun" charset="-122"/>
                <a:ea typeface="SimSun" charset="-122"/>
                <a:cs typeface="SimSun" charset="-122"/>
              </a:rPr>
              <a:t>关键字</a:t>
            </a:r>
            <a:r>
              <a:rPr lang="en-US" altLang="zh-CN" b="1" dirty="0" smtClean="0">
                <a:solidFill>
                  <a:srgbClr val="7030A0"/>
                </a:solidFill>
                <a:latin typeface="SimSun" charset="-122"/>
                <a:ea typeface="SimSun" charset="-122"/>
                <a:cs typeface="SimSun" charset="-122"/>
              </a:rPr>
              <a:t>16</a:t>
            </a:r>
            <a:endParaRPr lang="zh-CN" altLang="en-US" dirty="0"/>
          </a:p>
        </p:txBody>
      </p:sp>
      <p:sp>
        <p:nvSpPr>
          <p:cNvPr id="79" name="文本框 78"/>
          <p:cNvSpPr txBox="1"/>
          <p:nvPr/>
        </p:nvSpPr>
        <p:spPr>
          <a:xfrm flipH="1" flipV="1">
            <a:off x="7059791" y="5251423"/>
            <a:ext cx="201395" cy="276003"/>
          </a:xfrm>
          <a:prstGeom prst="rect">
            <a:avLst/>
          </a:prstGeom>
          <a:solidFill>
            <a:schemeClr val="accent5">
              <a:lumMod val="75000"/>
            </a:schemeClr>
          </a:solidFill>
          <a:ln>
            <a:noFill/>
          </a:ln>
        </p:spPr>
        <p:txBody>
          <a:bodyPr wrap="square" rtlCol="0">
            <a:spAutoFit/>
          </a:bodyPr>
          <a:lstStyle/>
          <a:p>
            <a:endParaRPr kumimoji="1" lang="zh-CN" altLang="en-US" dirty="0">
              <a:solidFill>
                <a:srgbClr val="FF0000"/>
              </a:solidFill>
            </a:endParaRPr>
          </a:p>
        </p:txBody>
      </p:sp>
      <p:sp>
        <p:nvSpPr>
          <p:cNvPr id="2" name="矩形 1"/>
          <p:cNvSpPr/>
          <p:nvPr/>
        </p:nvSpPr>
        <p:spPr>
          <a:xfrm>
            <a:off x="1885296" y="3407164"/>
            <a:ext cx="811441" cy="369332"/>
          </a:xfrm>
          <a:prstGeom prst="rect">
            <a:avLst/>
          </a:prstGeom>
        </p:spPr>
        <p:txBody>
          <a:bodyPr wrap="none">
            <a:spAutoFit/>
          </a:bodyPr>
          <a:lstStyle/>
          <a:p>
            <a:r>
              <a:rPr lang="zh-CN" altLang="en-US" dirty="0" smtClean="0">
                <a:solidFill>
                  <a:srgbClr val="FF0000"/>
                </a:solidFill>
              </a:rPr>
              <a:t>M</a:t>
            </a:r>
            <a:r>
              <a:rPr lang="en-US" altLang="zh-CN" dirty="0" smtClean="0">
                <a:solidFill>
                  <a:srgbClr val="FF0000"/>
                </a:solidFill>
              </a:rPr>
              <a:t>in</a:t>
            </a:r>
            <a:r>
              <a:rPr lang="zh-CN" altLang="en-US" dirty="0" smtClean="0">
                <a:solidFill>
                  <a:srgbClr val="FF0000"/>
                </a:solidFill>
              </a:rPr>
              <a:t> </a:t>
            </a:r>
            <a:r>
              <a:rPr lang="zh-CN" altLang="en-US" dirty="0">
                <a:solidFill>
                  <a:srgbClr val="FF0000"/>
                </a:solidFill>
              </a:rPr>
              <a:t>= </a:t>
            </a:r>
            <a:r>
              <a:rPr lang="en-US" altLang="zh-CN" dirty="0" smtClean="0">
                <a:solidFill>
                  <a:srgbClr val="FF0000"/>
                </a:solidFill>
              </a:rPr>
              <a:t>2</a:t>
            </a:r>
            <a:endParaRPr lang="zh-CN" altLang="en-US" dirty="0">
              <a:solidFill>
                <a:srgbClr val="FF0000"/>
              </a:solidFill>
            </a:endParaRPr>
          </a:p>
        </p:txBody>
      </p:sp>
    </p:spTree>
    <p:extLst>
      <p:ext uri="{BB962C8B-B14F-4D97-AF65-F5344CB8AC3E}">
        <p14:creationId xmlns:p14="http://schemas.microsoft.com/office/powerpoint/2010/main" val="423901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9">
                                            <p:bg/>
                                          </p:spTgt>
                                        </p:tgtEl>
                                        <p:attrNameLst>
                                          <p:attrName>style.visibility</p:attrName>
                                        </p:attrNameLst>
                                      </p:cBhvr>
                                      <p:to>
                                        <p:strVal val="visible"/>
                                      </p:to>
                                    </p:set>
                                  </p:childTnLst>
                                </p:cTn>
                              </p:par>
                              <p:par>
                                <p:cTn id="43" presetID="1" presetClass="entr" presetSubtype="0" fill="hold" grpId="0" nodeType="withEffect" nodePh="1">
                                  <p:stCondLst>
                                    <p:cond delay="0"/>
                                  </p:stCondLst>
                                  <p:endCondLst>
                                    <p:cond evt="begin" delay="0">
                                      <p:tn val="43"/>
                                    </p:cond>
                                  </p:endCondLst>
                                  <p:childTnLst>
                                    <p:set>
                                      <p:cBhvr>
                                        <p:cTn id="44"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5" grpId="0" animBg="1"/>
      <p:bldP spid="5" grpId="1" animBg="1"/>
      <p:bldP spid="77" grpId="0" animBg="1"/>
      <p:bldP spid="77" grpId="1" animBg="1"/>
      <p:bldP spid="7" grpId="0" build="allAtOnce" animBg="1"/>
      <p:bldP spid="78" grpId="0"/>
      <p:bldP spid="79" grpId="0" build="allAtOnce" animBg="1"/>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31" name="Rectangle 54"/>
          <p:cNvSpPr txBox="1">
            <a:spLocks noChangeArrowheads="1"/>
          </p:cNvSpPr>
          <p:nvPr/>
        </p:nvSpPr>
        <p:spPr bwMode="auto">
          <a:xfrm>
            <a:off x="1036749" y="1070561"/>
            <a:ext cx="9220200" cy="57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sz="2800" dirty="0">
                <a:latin typeface="SimSun" charset="-122"/>
                <a:ea typeface="SimSun" charset="-122"/>
                <a:cs typeface="SimSun" charset="-122"/>
              </a:rPr>
              <a:t>B-</a:t>
            </a:r>
            <a:r>
              <a:rPr lang="zh-CN" altLang="en-US" sz="2800" dirty="0" smtClean="0">
                <a:latin typeface="SimSun" charset="-122"/>
                <a:ea typeface="SimSun" charset="-122"/>
                <a:cs typeface="SimSun" charset="-122"/>
              </a:rPr>
              <a:t>树的删除</a:t>
            </a:r>
            <a:endParaRPr lang="en-US" altLang="zh-CN" sz="3200" kern="0" dirty="0">
              <a:solidFill>
                <a:srgbClr val="FF0000"/>
              </a:solidFill>
              <a:latin typeface="SimSun" charset="-122"/>
              <a:ea typeface="SimSun" charset="-122"/>
              <a:cs typeface="SimSun" charset="-122"/>
            </a:endParaRPr>
          </a:p>
        </p:txBody>
      </p:sp>
      <p:grpSp>
        <p:nvGrpSpPr>
          <p:cNvPr id="17" name="组 16"/>
          <p:cNvGrpSpPr/>
          <p:nvPr/>
        </p:nvGrpSpPr>
        <p:grpSpPr>
          <a:xfrm>
            <a:off x="1676490" y="2922930"/>
            <a:ext cx="1837410" cy="393226"/>
            <a:chOff x="10888867" y="1378590"/>
            <a:chExt cx="1837410" cy="393226"/>
          </a:xfrm>
        </p:grpSpPr>
        <p:sp>
          <p:nvSpPr>
            <p:cNvPr id="20" name="矩形 19"/>
            <p:cNvSpPr/>
            <p:nvPr/>
          </p:nvSpPr>
          <p:spPr bwMode="auto">
            <a:xfrm>
              <a:off x="10888867" y="1392104"/>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35" name="组 34"/>
            <p:cNvGrpSpPr/>
            <p:nvPr/>
          </p:nvGrpSpPr>
          <p:grpSpPr>
            <a:xfrm>
              <a:off x="11153744" y="1378590"/>
              <a:ext cx="1194702" cy="393226"/>
              <a:chOff x="5095716" y="2721441"/>
              <a:chExt cx="1194702" cy="393226"/>
            </a:xfrm>
          </p:grpSpPr>
          <p:grpSp>
            <p:nvGrpSpPr>
              <p:cNvPr id="37" name="组 36"/>
              <p:cNvGrpSpPr/>
              <p:nvPr/>
            </p:nvGrpSpPr>
            <p:grpSpPr>
              <a:xfrm>
                <a:off x="5095716" y="2734548"/>
                <a:ext cx="816872" cy="380119"/>
                <a:chOff x="9897019" y="443977"/>
                <a:chExt cx="816872" cy="380119"/>
              </a:xfrm>
            </p:grpSpPr>
            <p:sp>
              <p:nvSpPr>
                <p:cNvPr id="58" name="文本框 57"/>
                <p:cNvSpPr txBox="1"/>
                <p:nvPr/>
              </p:nvSpPr>
              <p:spPr>
                <a:xfrm>
                  <a:off x="10270019" y="443977"/>
                  <a:ext cx="443872" cy="369332"/>
                </a:xfrm>
                <a:prstGeom prst="rect">
                  <a:avLst/>
                </a:prstGeom>
                <a:noFill/>
              </p:spPr>
              <p:txBody>
                <a:bodyPr wrap="square" rtlCol="0">
                  <a:spAutoFit/>
                </a:bodyPr>
                <a:lstStyle/>
                <a:p>
                  <a:r>
                    <a:rPr kumimoji="1" lang="en-US" altLang="zh-CN" dirty="0" smtClean="0"/>
                    <a:t>10</a:t>
                  </a:r>
                  <a:endParaRPr kumimoji="1" lang="zh-CN" altLang="en-US" dirty="0"/>
                </a:p>
              </p:txBody>
            </p:sp>
            <p:sp>
              <p:nvSpPr>
                <p:cNvPr id="46" name="文本框 45"/>
                <p:cNvSpPr txBox="1"/>
                <p:nvPr/>
              </p:nvSpPr>
              <p:spPr>
                <a:xfrm>
                  <a:off x="9897019" y="454764"/>
                  <a:ext cx="473869" cy="369332"/>
                </a:xfrm>
                <a:prstGeom prst="rect">
                  <a:avLst/>
                </a:prstGeom>
                <a:noFill/>
              </p:spPr>
              <p:txBody>
                <a:bodyPr wrap="square" rtlCol="0">
                  <a:spAutoFit/>
                </a:bodyPr>
                <a:lstStyle/>
                <a:p>
                  <a:r>
                    <a:rPr kumimoji="1" lang="en-US" altLang="zh-CN" dirty="0" smtClean="0"/>
                    <a:t>3</a:t>
                  </a:r>
                  <a:endParaRPr kumimoji="1" lang="zh-CN" altLang="en-US" dirty="0"/>
                </a:p>
              </p:txBody>
            </p:sp>
          </p:grpSp>
          <p:sp>
            <p:nvSpPr>
              <p:cNvPr id="38" name="文本框 37"/>
              <p:cNvSpPr txBox="1"/>
              <p:nvPr/>
            </p:nvSpPr>
            <p:spPr>
              <a:xfrm>
                <a:off x="5888524" y="2721441"/>
                <a:ext cx="401894" cy="369332"/>
              </a:xfrm>
              <a:prstGeom prst="rect">
                <a:avLst/>
              </a:prstGeom>
              <a:noFill/>
            </p:spPr>
            <p:txBody>
              <a:bodyPr wrap="square" rtlCol="0">
                <a:spAutoFit/>
              </a:bodyPr>
              <a:lstStyle/>
              <a:p>
                <a:r>
                  <a:rPr kumimoji="1" lang="en-US" altLang="zh-CN" dirty="0" smtClean="0"/>
                  <a:t>18</a:t>
                </a:r>
                <a:endParaRPr kumimoji="1" lang="zh-CN" altLang="en-US" dirty="0"/>
              </a:p>
            </p:txBody>
          </p:sp>
        </p:grpSp>
      </p:grpSp>
      <p:sp>
        <p:nvSpPr>
          <p:cNvPr id="3" name="矩形 2"/>
          <p:cNvSpPr/>
          <p:nvPr/>
        </p:nvSpPr>
        <p:spPr>
          <a:xfrm>
            <a:off x="2314367" y="3645310"/>
            <a:ext cx="1569660" cy="369332"/>
          </a:xfrm>
          <a:prstGeom prst="rect">
            <a:avLst/>
          </a:prstGeom>
          <a:ln>
            <a:noFill/>
          </a:ln>
        </p:spPr>
        <p:txBody>
          <a:bodyPr wrap="none">
            <a:spAutoFit/>
          </a:bodyPr>
          <a:lstStyle/>
          <a:p>
            <a:r>
              <a:rPr lang="zh-CN" altLang="en-US" b="1" dirty="0">
                <a:solidFill>
                  <a:srgbClr val="C00000"/>
                </a:solidFill>
                <a:latin typeface="SimSun" charset="-122"/>
                <a:ea typeface="SimSun" charset="-122"/>
                <a:cs typeface="SimSun" charset="-122"/>
              </a:rPr>
              <a:t>删除</a:t>
            </a:r>
            <a:r>
              <a:rPr lang="zh-CN" altLang="en-US" b="1" dirty="0" smtClean="0">
                <a:solidFill>
                  <a:srgbClr val="C00000"/>
                </a:solidFill>
                <a:latin typeface="SimSun" charset="-122"/>
                <a:ea typeface="SimSun" charset="-122"/>
                <a:cs typeface="SimSun" charset="-122"/>
              </a:rPr>
              <a:t>关键字</a:t>
            </a:r>
            <a:r>
              <a:rPr lang="en-US" altLang="zh-CN" b="1" dirty="0" smtClean="0">
                <a:solidFill>
                  <a:srgbClr val="C00000"/>
                </a:solidFill>
                <a:latin typeface="SimSun" charset="-122"/>
                <a:ea typeface="SimSun" charset="-122"/>
                <a:cs typeface="SimSun" charset="-122"/>
              </a:rPr>
              <a:t>10</a:t>
            </a:r>
            <a:endParaRPr lang="zh-CN" altLang="en-US" dirty="0">
              <a:solidFill>
                <a:srgbClr val="C00000"/>
              </a:solidFill>
            </a:endParaRPr>
          </a:p>
        </p:txBody>
      </p:sp>
      <p:sp>
        <p:nvSpPr>
          <p:cNvPr id="2" name="矩形 1"/>
          <p:cNvSpPr/>
          <p:nvPr/>
        </p:nvSpPr>
        <p:spPr>
          <a:xfrm>
            <a:off x="973961" y="1581247"/>
            <a:ext cx="7779184" cy="830997"/>
          </a:xfrm>
          <a:prstGeom prst="rect">
            <a:avLst/>
          </a:prstGeom>
        </p:spPr>
        <p:txBody>
          <a:bodyPr wrap="square">
            <a:spAutoFit/>
          </a:bodyPr>
          <a:lstStyle/>
          <a:p>
            <a:r>
              <a:rPr lang="zh-CN" altLang="en-US" sz="2400" b="1" dirty="0">
                <a:solidFill>
                  <a:srgbClr val="7030A0"/>
                </a:solidFill>
                <a:latin typeface="+mn-ea"/>
              </a:rPr>
              <a:t>在</a:t>
            </a:r>
            <a:r>
              <a:rPr lang="en-US" altLang="zh-CN" sz="2400" b="1" dirty="0">
                <a:solidFill>
                  <a:srgbClr val="7030A0"/>
                </a:solidFill>
                <a:latin typeface="+mn-ea"/>
              </a:rPr>
              <a:t>B-</a:t>
            </a:r>
            <a:r>
              <a:rPr lang="zh-CN" altLang="en-US" sz="2400" b="1" dirty="0">
                <a:solidFill>
                  <a:srgbClr val="7030A0"/>
                </a:solidFill>
                <a:latin typeface="+mn-ea"/>
              </a:rPr>
              <a:t>树的</a:t>
            </a:r>
            <a:r>
              <a:rPr lang="zh-CN" altLang="en-US" sz="2400" b="1" dirty="0" smtClean="0">
                <a:solidFill>
                  <a:srgbClr val="7030A0"/>
                </a:solidFill>
                <a:latin typeface="+mn-ea"/>
              </a:rPr>
              <a:t>叶子结点</a:t>
            </a:r>
            <a:r>
              <a:rPr lang="en-US" altLang="zh-CN" sz="2400" b="1" i="1" dirty="0">
                <a:solidFill>
                  <a:srgbClr val="7030A0"/>
                </a:solidFill>
                <a:latin typeface="+mn-ea"/>
              </a:rPr>
              <a:t>b</a:t>
            </a:r>
            <a:r>
              <a:rPr lang="zh-CN" altLang="en-US" sz="2400" b="1" dirty="0">
                <a:solidFill>
                  <a:srgbClr val="7030A0"/>
                </a:solidFill>
                <a:latin typeface="+mn-ea"/>
              </a:rPr>
              <a:t>上删除关键字共有以下</a:t>
            </a:r>
            <a:r>
              <a:rPr lang="en-US" altLang="zh-CN" sz="2400" b="1" dirty="0">
                <a:solidFill>
                  <a:srgbClr val="7030A0"/>
                </a:solidFill>
                <a:latin typeface="+mn-ea"/>
              </a:rPr>
              <a:t>3</a:t>
            </a:r>
            <a:r>
              <a:rPr lang="zh-CN" altLang="en-US" sz="2400" b="1" dirty="0">
                <a:solidFill>
                  <a:srgbClr val="7030A0"/>
                </a:solidFill>
                <a:latin typeface="+mn-ea"/>
              </a:rPr>
              <a:t>种</a:t>
            </a:r>
            <a:r>
              <a:rPr lang="zh-CN" altLang="en-US" sz="2400" b="1" dirty="0" smtClean="0">
                <a:solidFill>
                  <a:srgbClr val="7030A0"/>
                </a:solidFill>
                <a:latin typeface="+mn-ea"/>
              </a:rPr>
              <a:t>情况：</a:t>
            </a:r>
            <a:endParaRPr lang="en-US" altLang="zh-CN" sz="2400" b="1" dirty="0" smtClean="0">
              <a:solidFill>
                <a:srgbClr val="7030A0"/>
              </a:solidFill>
              <a:latin typeface="+mn-ea"/>
            </a:endParaRPr>
          </a:p>
          <a:p>
            <a:r>
              <a:rPr lang="en-US" altLang="zh-CN" sz="2400" b="1" dirty="0" smtClean="0">
                <a:solidFill>
                  <a:srgbClr val="7030A0"/>
                </a:solidFill>
                <a:latin typeface="+mn-ea"/>
              </a:rPr>
              <a:t>1</a:t>
            </a:r>
            <a:r>
              <a:rPr lang="zh-CN" altLang="en-US" sz="2400" b="1" dirty="0" smtClean="0">
                <a:solidFill>
                  <a:srgbClr val="7030A0"/>
                </a:solidFill>
                <a:latin typeface="+mn-ea"/>
              </a:rPr>
              <a:t>）</a:t>
            </a:r>
            <a:r>
              <a:rPr lang="en-US" altLang="zh-CN" sz="2400" b="1" dirty="0" smtClean="0">
                <a:solidFill>
                  <a:srgbClr val="7030A0"/>
                </a:solidFill>
                <a:latin typeface="+mn-ea"/>
              </a:rPr>
              <a:t>b</a:t>
            </a:r>
            <a:r>
              <a:rPr lang="zh-CN" altLang="en-US" sz="2400" b="1" dirty="0" smtClean="0">
                <a:solidFill>
                  <a:srgbClr val="7030A0"/>
                </a:solidFill>
                <a:latin typeface="+mn-ea"/>
              </a:rPr>
              <a:t>结点关键字个数大于</a:t>
            </a:r>
            <a:r>
              <a:rPr lang="en-US" altLang="zh-CN" sz="2400" b="1" dirty="0" smtClean="0">
                <a:solidFill>
                  <a:srgbClr val="7030A0"/>
                </a:solidFill>
                <a:latin typeface="+mn-ea"/>
              </a:rPr>
              <a:t>Min</a:t>
            </a:r>
            <a:r>
              <a:rPr lang="zh-CN" altLang="en-US" sz="2400" b="1" dirty="0" smtClean="0">
                <a:solidFill>
                  <a:srgbClr val="7030A0"/>
                </a:solidFill>
                <a:latin typeface="+mn-ea"/>
              </a:rPr>
              <a:t>，可直接删除</a:t>
            </a:r>
            <a:endParaRPr lang="zh-CN" altLang="en-US" sz="2400" b="1" dirty="0">
              <a:solidFill>
                <a:srgbClr val="7030A0"/>
              </a:solidFill>
              <a:latin typeface="+mn-ea"/>
            </a:endParaRPr>
          </a:p>
        </p:txBody>
      </p:sp>
      <p:grpSp>
        <p:nvGrpSpPr>
          <p:cNvPr id="92" name="组 91"/>
          <p:cNvGrpSpPr/>
          <p:nvPr/>
        </p:nvGrpSpPr>
        <p:grpSpPr>
          <a:xfrm>
            <a:off x="1416554" y="3333172"/>
            <a:ext cx="761747" cy="681470"/>
            <a:chOff x="1416554" y="3333172"/>
            <a:chExt cx="761747" cy="681470"/>
          </a:xfrm>
        </p:grpSpPr>
        <p:sp>
          <p:nvSpPr>
            <p:cNvPr id="8" name="矩形 7"/>
            <p:cNvSpPr/>
            <p:nvPr/>
          </p:nvSpPr>
          <p:spPr>
            <a:xfrm>
              <a:off x="1416554" y="3645310"/>
              <a:ext cx="761747" cy="369332"/>
            </a:xfrm>
            <a:prstGeom prst="rect">
              <a:avLst/>
            </a:prstGeom>
          </p:spPr>
          <p:txBody>
            <a:bodyPr wrap="none">
              <a:spAutoFit/>
            </a:bodyPr>
            <a:lstStyle/>
            <a:p>
              <a:r>
                <a:rPr lang="zh-CN" altLang="en-US" dirty="0">
                  <a:solidFill>
                    <a:srgbClr val="C00000"/>
                  </a:solidFill>
                  <a:latin typeface="+mn-ea"/>
                </a:rPr>
                <a:t>结点</a:t>
              </a:r>
              <a:r>
                <a:rPr lang="en-US" altLang="zh-CN" b="1" i="1" dirty="0">
                  <a:solidFill>
                    <a:srgbClr val="C00000"/>
                  </a:solidFill>
                  <a:latin typeface="+mn-ea"/>
                </a:rPr>
                <a:t>b</a:t>
              </a:r>
              <a:endParaRPr lang="zh-CN" altLang="en-US" dirty="0">
                <a:solidFill>
                  <a:srgbClr val="C00000"/>
                </a:solidFill>
              </a:endParaRPr>
            </a:p>
          </p:txBody>
        </p:sp>
        <p:cxnSp>
          <p:nvCxnSpPr>
            <p:cNvPr id="80" name="直线箭头连接符 79"/>
            <p:cNvCxnSpPr>
              <a:stCxn id="8" idx="0"/>
            </p:cNvCxnSpPr>
            <p:nvPr/>
          </p:nvCxnSpPr>
          <p:spPr bwMode="auto">
            <a:xfrm flipV="1">
              <a:off x="1797428" y="3333172"/>
              <a:ext cx="143939" cy="312138"/>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grpSp>
      <p:sp>
        <p:nvSpPr>
          <p:cNvPr id="81" name="矩形 80"/>
          <p:cNvSpPr/>
          <p:nvPr/>
        </p:nvSpPr>
        <p:spPr>
          <a:xfrm>
            <a:off x="566637" y="2502765"/>
            <a:ext cx="814647" cy="369332"/>
          </a:xfrm>
          <a:prstGeom prst="rect">
            <a:avLst/>
          </a:prstGeom>
        </p:spPr>
        <p:txBody>
          <a:bodyPr wrap="none">
            <a:spAutoFit/>
          </a:bodyPr>
          <a:lstStyle/>
          <a:p>
            <a:r>
              <a:rPr lang="en-US" altLang="zh-CN" dirty="0" smtClean="0">
                <a:solidFill>
                  <a:srgbClr val="C00000"/>
                </a:solidFill>
                <a:latin typeface="+mn-ea"/>
              </a:rPr>
              <a:t>Min=2</a:t>
            </a:r>
            <a:endParaRPr lang="zh-CN" altLang="en-US" dirty="0">
              <a:solidFill>
                <a:srgbClr val="C00000"/>
              </a:solidFill>
            </a:endParaRPr>
          </a:p>
        </p:txBody>
      </p:sp>
      <p:sp>
        <p:nvSpPr>
          <p:cNvPr id="84" name="右箭头 83"/>
          <p:cNvSpPr/>
          <p:nvPr/>
        </p:nvSpPr>
        <p:spPr bwMode="auto">
          <a:xfrm>
            <a:off x="4151777" y="2954896"/>
            <a:ext cx="697953" cy="381645"/>
          </a:xfrm>
          <a:prstGeom prst="rightArrow">
            <a:avLst/>
          </a:prstGeom>
          <a:solidFill>
            <a:schemeClr val="accent2">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85" name="组 84"/>
          <p:cNvGrpSpPr/>
          <p:nvPr/>
        </p:nvGrpSpPr>
        <p:grpSpPr>
          <a:xfrm>
            <a:off x="5487607" y="2949105"/>
            <a:ext cx="1370393" cy="393226"/>
            <a:chOff x="10888867" y="1378590"/>
            <a:chExt cx="1837410" cy="393226"/>
          </a:xfrm>
        </p:grpSpPr>
        <p:sp>
          <p:nvSpPr>
            <p:cNvPr id="86" name="矩形 85"/>
            <p:cNvSpPr/>
            <p:nvPr/>
          </p:nvSpPr>
          <p:spPr bwMode="auto">
            <a:xfrm>
              <a:off x="10888867" y="1392104"/>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87" name="组 86"/>
            <p:cNvGrpSpPr/>
            <p:nvPr/>
          </p:nvGrpSpPr>
          <p:grpSpPr>
            <a:xfrm>
              <a:off x="11153744" y="1378590"/>
              <a:ext cx="1329127" cy="393226"/>
              <a:chOff x="5095716" y="2721441"/>
              <a:chExt cx="1329127" cy="393226"/>
            </a:xfrm>
          </p:grpSpPr>
          <p:sp>
            <p:nvSpPr>
              <p:cNvPr id="91" name="文本框 90"/>
              <p:cNvSpPr txBox="1"/>
              <p:nvPr/>
            </p:nvSpPr>
            <p:spPr>
              <a:xfrm>
                <a:off x="5095716" y="2745335"/>
                <a:ext cx="473869" cy="369332"/>
              </a:xfrm>
              <a:prstGeom prst="rect">
                <a:avLst/>
              </a:prstGeom>
              <a:noFill/>
            </p:spPr>
            <p:txBody>
              <a:bodyPr wrap="square" rtlCol="0">
                <a:spAutoFit/>
              </a:bodyPr>
              <a:lstStyle/>
              <a:p>
                <a:r>
                  <a:rPr kumimoji="1" lang="en-US" altLang="zh-CN" dirty="0" smtClean="0"/>
                  <a:t>3</a:t>
                </a:r>
                <a:endParaRPr kumimoji="1" lang="zh-CN" altLang="en-US" dirty="0"/>
              </a:p>
            </p:txBody>
          </p:sp>
          <p:sp>
            <p:nvSpPr>
              <p:cNvPr id="89" name="文本框 88"/>
              <p:cNvSpPr txBox="1"/>
              <p:nvPr/>
            </p:nvSpPr>
            <p:spPr>
              <a:xfrm>
                <a:off x="5888523" y="2721441"/>
                <a:ext cx="536320" cy="369332"/>
              </a:xfrm>
              <a:prstGeom prst="rect">
                <a:avLst/>
              </a:prstGeom>
              <a:noFill/>
            </p:spPr>
            <p:txBody>
              <a:bodyPr wrap="square" rtlCol="0">
                <a:spAutoFit/>
              </a:bodyPr>
              <a:lstStyle/>
              <a:p>
                <a:r>
                  <a:rPr kumimoji="1" lang="en-US" altLang="zh-CN" dirty="0" smtClean="0"/>
                  <a:t>18</a:t>
                </a:r>
                <a:endParaRPr kumimoji="1" lang="zh-CN" altLang="en-US" dirty="0"/>
              </a:p>
            </p:txBody>
          </p:sp>
        </p:grpSp>
      </p:grpSp>
      <p:sp>
        <p:nvSpPr>
          <p:cNvPr id="93" name="矩形 92"/>
          <p:cNvSpPr/>
          <p:nvPr/>
        </p:nvSpPr>
        <p:spPr>
          <a:xfrm>
            <a:off x="973960" y="4095947"/>
            <a:ext cx="8056451" cy="461665"/>
          </a:xfrm>
          <a:prstGeom prst="rect">
            <a:avLst/>
          </a:prstGeom>
        </p:spPr>
        <p:txBody>
          <a:bodyPr wrap="square">
            <a:spAutoFit/>
          </a:bodyPr>
          <a:lstStyle/>
          <a:p>
            <a:r>
              <a:rPr lang="en-US" altLang="zh-CN" sz="2400" b="1" dirty="0" smtClean="0">
                <a:solidFill>
                  <a:srgbClr val="7030A0"/>
                </a:solidFill>
                <a:latin typeface="+mn-ea"/>
              </a:rPr>
              <a:t>2</a:t>
            </a:r>
            <a:r>
              <a:rPr lang="zh-CN" altLang="en-US" sz="2400" b="1" dirty="0" smtClean="0">
                <a:solidFill>
                  <a:srgbClr val="7030A0"/>
                </a:solidFill>
                <a:latin typeface="+mn-ea"/>
              </a:rPr>
              <a:t>）</a:t>
            </a:r>
            <a:r>
              <a:rPr lang="en-US" altLang="zh-CN" sz="2400" b="1" dirty="0" smtClean="0">
                <a:solidFill>
                  <a:srgbClr val="7030A0"/>
                </a:solidFill>
                <a:latin typeface="+mn-ea"/>
              </a:rPr>
              <a:t>b</a:t>
            </a:r>
            <a:r>
              <a:rPr lang="zh-CN" altLang="en-US" sz="2400" b="1" dirty="0">
                <a:solidFill>
                  <a:srgbClr val="7030A0"/>
                </a:solidFill>
                <a:latin typeface="+mn-ea"/>
              </a:rPr>
              <a:t>节点的关键字个数等于</a:t>
            </a:r>
            <a:r>
              <a:rPr lang="en-US" altLang="zh-CN" sz="2400" b="1" dirty="0">
                <a:solidFill>
                  <a:srgbClr val="7030A0"/>
                </a:solidFill>
                <a:latin typeface="+mn-ea"/>
              </a:rPr>
              <a:t>Min</a:t>
            </a:r>
            <a:r>
              <a:rPr lang="zh-CN" altLang="en-US" sz="2400" b="1" dirty="0" smtClean="0">
                <a:solidFill>
                  <a:srgbClr val="7030A0"/>
                </a:solidFill>
                <a:latin typeface="+mn-ea"/>
              </a:rPr>
              <a:t>，若</a:t>
            </a:r>
            <a:r>
              <a:rPr lang="zh-CN" altLang="en-US" sz="2400" b="1" dirty="0">
                <a:solidFill>
                  <a:srgbClr val="7030A0"/>
                </a:solidFill>
                <a:latin typeface="+mn-ea"/>
              </a:rPr>
              <a:t>可以</a:t>
            </a:r>
            <a:r>
              <a:rPr lang="zh-CN" altLang="en-US" sz="2400" b="1" dirty="0">
                <a:solidFill>
                  <a:srgbClr val="C00000"/>
                </a:solidFill>
                <a:latin typeface="+mn-ea"/>
              </a:rPr>
              <a:t>从</a:t>
            </a:r>
            <a:r>
              <a:rPr lang="zh-CN" altLang="en-US" sz="2400" b="1" dirty="0" smtClean="0">
                <a:solidFill>
                  <a:srgbClr val="C00000"/>
                </a:solidFill>
                <a:latin typeface="+mn-ea"/>
              </a:rPr>
              <a:t>兄弟结点</a:t>
            </a:r>
            <a:r>
              <a:rPr lang="zh-CN" altLang="en-US" sz="2400" b="1" dirty="0">
                <a:solidFill>
                  <a:srgbClr val="C00000"/>
                </a:solidFill>
                <a:latin typeface="+mn-ea"/>
              </a:rPr>
              <a:t>借</a:t>
            </a:r>
            <a:r>
              <a:rPr lang="zh-CN" altLang="en-US" sz="2400" b="1" dirty="0">
                <a:solidFill>
                  <a:srgbClr val="7030A0"/>
                </a:solidFill>
                <a:latin typeface="+mn-ea"/>
              </a:rPr>
              <a:t>。 </a:t>
            </a:r>
          </a:p>
        </p:txBody>
      </p:sp>
      <p:grpSp>
        <p:nvGrpSpPr>
          <p:cNvPr id="128" name="组 127"/>
          <p:cNvGrpSpPr/>
          <p:nvPr/>
        </p:nvGrpSpPr>
        <p:grpSpPr>
          <a:xfrm>
            <a:off x="321081" y="4632373"/>
            <a:ext cx="4652398" cy="1360431"/>
            <a:chOff x="321081" y="4632373"/>
            <a:chExt cx="4652398" cy="1360431"/>
          </a:xfrm>
        </p:grpSpPr>
        <p:grpSp>
          <p:nvGrpSpPr>
            <p:cNvPr id="94" name="组 93"/>
            <p:cNvGrpSpPr/>
            <p:nvPr/>
          </p:nvGrpSpPr>
          <p:grpSpPr>
            <a:xfrm>
              <a:off x="1674065" y="5535699"/>
              <a:ext cx="1111746" cy="457105"/>
              <a:chOff x="10888867" y="1392103"/>
              <a:chExt cx="1837410" cy="457105"/>
            </a:xfrm>
          </p:grpSpPr>
          <p:sp>
            <p:nvSpPr>
              <p:cNvPr id="95" name="矩形 94"/>
              <p:cNvSpPr/>
              <p:nvPr/>
            </p:nvSpPr>
            <p:spPr bwMode="auto">
              <a:xfrm>
                <a:off x="10888867" y="1392103"/>
                <a:ext cx="1837410" cy="45710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97" name="组 96"/>
              <p:cNvGrpSpPr/>
              <p:nvPr/>
            </p:nvGrpSpPr>
            <p:grpSpPr>
              <a:xfrm>
                <a:off x="11153742" y="1402484"/>
                <a:ext cx="1308988" cy="371964"/>
                <a:chOff x="9897017" y="454764"/>
                <a:chExt cx="1308988" cy="371964"/>
              </a:xfrm>
            </p:grpSpPr>
            <p:sp>
              <p:nvSpPr>
                <p:cNvPr id="99" name="文本框 98"/>
                <p:cNvSpPr txBox="1"/>
                <p:nvPr/>
              </p:nvSpPr>
              <p:spPr>
                <a:xfrm>
                  <a:off x="10411309" y="457396"/>
                  <a:ext cx="794696" cy="369332"/>
                </a:xfrm>
                <a:prstGeom prst="rect">
                  <a:avLst/>
                </a:prstGeom>
                <a:noFill/>
              </p:spPr>
              <p:txBody>
                <a:bodyPr wrap="square" rtlCol="0">
                  <a:spAutoFit/>
                </a:bodyPr>
                <a:lstStyle/>
                <a:p>
                  <a:r>
                    <a:rPr kumimoji="1" lang="en-US" altLang="zh-CN" dirty="0" smtClean="0"/>
                    <a:t>15</a:t>
                  </a:r>
                  <a:endParaRPr kumimoji="1" lang="zh-CN" altLang="en-US" dirty="0"/>
                </a:p>
              </p:txBody>
            </p:sp>
            <p:sp>
              <p:nvSpPr>
                <p:cNvPr id="100" name="文本框 99"/>
                <p:cNvSpPr txBox="1"/>
                <p:nvPr/>
              </p:nvSpPr>
              <p:spPr>
                <a:xfrm>
                  <a:off x="9897017" y="454764"/>
                  <a:ext cx="861901" cy="369332"/>
                </a:xfrm>
                <a:prstGeom prst="rect">
                  <a:avLst/>
                </a:prstGeom>
                <a:noFill/>
              </p:spPr>
              <p:txBody>
                <a:bodyPr wrap="square" rtlCol="0">
                  <a:spAutoFit/>
                </a:bodyPr>
                <a:lstStyle/>
                <a:p>
                  <a:r>
                    <a:rPr kumimoji="1" lang="en-US" altLang="zh-CN" smtClean="0"/>
                    <a:t>14</a:t>
                  </a:r>
                  <a:endParaRPr kumimoji="1" lang="zh-CN" altLang="en-US" dirty="0"/>
                </a:p>
              </p:txBody>
            </p:sp>
          </p:grpSp>
        </p:grpSp>
        <p:grpSp>
          <p:nvGrpSpPr>
            <p:cNvPr id="101" name="组 100"/>
            <p:cNvGrpSpPr/>
            <p:nvPr/>
          </p:nvGrpSpPr>
          <p:grpSpPr>
            <a:xfrm>
              <a:off x="3136069" y="5490929"/>
              <a:ext cx="1837410" cy="487094"/>
              <a:chOff x="10888867" y="1378590"/>
              <a:chExt cx="1837410" cy="487094"/>
            </a:xfrm>
          </p:grpSpPr>
          <p:sp>
            <p:nvSpPr>
              <p:cNvPr id="102" name="矩形 101"/>
              <p:cNvSpPr/>
              <p:nvPr/>
            </p:nvSpPr>
            <p:spPr bwMode="auto">
              <a:xfrm>
                <a:off x="10888867" y="1392103"/>
                <a:ext cx="1837410" cy="47358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03" name="组 102"/>
              <p:cNvGrpSpPr/>
              <p:nvPr/>
            </p:nvGrpSpPr>
            <p:grpSpPr>
              <a:xfrm>
                <a:off x="11526744" y="1378590"/>
                <a:ext cx="821702" cy="382439"/>
                <a:chOff x="5468716" y="2721441"/>
                <a:chExt cx="821702" cy="382439"/>
              </a:xfrm>
            </p:grpSpPr>
            <p:sp>
              <p:nvSpPr>
                <p:cNvPr id="106" name="文本框 105"/>
                <p:cNvSpPr txBox="1"/>
                <p:nvPr/>
              </p:nvSpPr>
              <p:spPr>
                <a:xfrm>
                  <a:off x="5468716" y="2734548"/>
                  <a:ext cx="443872" cy="369332"/>
                </a:xfrm>
                <a:prstGeom prst="rect">
                  <a:avLst/>
                </a:prstGeom>
                <a:noFill/>
              </p:spPr>
              <p:txBody>
                <a:bodyPr wrap="square" rtlCol="0">
                  <a:spAutoFit/>
                </a:bodyPr>
                <a:lstStyle/>
                <a:p>
                  <a:r>
                    <a:rPr kumimoji="1" lang="en-US" altLang="zh-CN" dirty="0" smtClean="0"/>
                    <a:t>19</a:t>
                  </a:r>
                  <a:endParaRPr kumimoji="1" lang="zh-CN" altLang="en-US" dirty="0"/>
                </a:p>
              </p:txBody>
            </p:sp>
            <p:sp>
              <p:nvSpPr>
                <p:cNvPr id="105" name="文本框 104"/>
                <p:cNvSpPr txBox="1"/>
                <p:nvPr/>
              </p:nvSpPr>
              <p:spPr>
                <a:xfrm>
                  <a:off x="5888524" y="2721441"/>
                  <a:ext cx="401894" cy="369332"/>
                </a:xfrm>
                <a:prstGeom prst="rect">
                  <a:avLst/>
                </a:prstGeom>
                <a:noFill/>
              </p:spPr>
              <p:txBody>
                <a:bodyPr wrap="square" rtlCol="0">
                  <a:spAutoFit/>
                </a:bodyPr>
                <a:lstStyle/>
                <a:p>
                  <a:r>
                    <a:rPr kumimoji="1" lang="en-US" altLang="zh-CN" dirty="0" smtClean="0"/>
                    <a:t>20</a:t>
                  </a:r>
                  <a:endParaRPr kumimoji="1" lang="zh-CN" altLang="en-US" dirty="0"/>
                </a:p>
              </p:txBody>
            </p:sp>
          </p:grpSp>
        </p:grpSp>
        <p:grpSp>
          <p:nvGrpSpPr>
            <p:cNvPr id="108" name="组 107"/>
            <p:cNvGrpSpPr/>
            <p:nvPr/>
          </p:nvGrpSpPr>
          <p:grpSpPr>
            <a:xfrm>
              <a:off x="2314367" y="4632373"/>
              <a:ext cx="1111746" cy="466895"/>
              <a:chOff x="10888867" y="1349103"/>
              <a:chExt cx="1837410" cy="466895"/>
            </a:xfrm>
          </p:grpSpPr>
          <p:sp>
            <p:nvSpPr>
              <p:cNvPr id="109" name="矩形 108"/>
              <p:cNvSpPr/>
              <p:nvPr/>
            </p:nvSpPr>
            <p:spPr bwMode="auto">
              <a:xfrm>
                <a:off x="10888867" y="1349103"/>
                <a:ext cx="1837410" cy="46689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12" name="文本框 111"/>
              <p:cNvSpPr txBox="1"/>
              <p:nvPr/>
            </p:nvSpPr>
            <p:spPr>
              <a:xfrm>
                <a:off x="11153743" y="1402484"/>
                <a:ext cx="861901" cy="369332"/>
              </a:xfrm>
              <a:prstGeom prst="rect">
                <a:avLst/>
              </a:prstGeom>
              <a:noFill/>
            </p:spPr>
            <p:txBody>
              <a:bodyPr wrap="square" rtlCol="0">
                <a:spAutoFit/>
              </a:bodyPr>
              <a:lstStyle/>
              <a:p>
                <a:r>
                  <a:rPr kumimoji="1" lang="en-US" altLang="zh-CN" dirty="0" smtClean="0"/>
                  <a:t>13</a:t>
                </a:r>
                <a:endParaRPr kumimoji="1" lang="zh-CN" altLang="en-US" dirty="0"/>
              </a:p>
            </p:txBody>
          </p:sp>
        </p:grpSp>
        <p:cxnSp>
          <p:nvCxnSpPr>
            <p:cNvPr id="113" name="直线箭头连接符 112"/>
            <p:cNvCxnSpPr/>
            <p:nvPr/>
          </p:nvCxnSpPr>
          <p:spPr bwMode="auto">
            <a:xfrm flipH="1">
              <a:off x="2400057" y="4941284"/>
              <a:ext cx="452584" cy="59441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115" name="直线箭头连接符 114"/>
            <p:cNvCxnSpPr/>
            <p:nvPr/>
          </p:nvCxnSpPr>
          <p:spPr bwMode="auto">
            <a:xfrm>
              <a:off x="3163819" y="4961473"/>
              <a:ext cx="520215" cy="52945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119" name="直线箭头连接符 118"/>
            <p:cNvCxnSpPr/>
            <p:nvPr/>
          </p:nvCxnSpPr>
          <p:spPr bwMode="auto">
            <a:xfrm flipH="1">
              <a:off x="1058944" y="4865128"/>
              <a:ext cx="1358554" cy="6258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121" name="组 120"/>
            <p:cNvGrpSpPr/>
            <p:nvPr/>
          </p:nvGrpSpPr>
          <p:grpSpPr>
            <a:xfrm>
              <a:off x="321081" y="5522688"/>
              <a:ext cx="1052598" cy="470116"/>
              <a:chOff x="10888867" y="1392104"/>
              <a:chExt cx="1837410" cy="470116"/>
            </a:xfrm>
          </p:grpSpPr>
          <p:sp>
            <p:nvSpPr>
              <p:cNvPr id="122" name="矩形 121"/>
              <p:cNvSpPr/>
              <p:nvPr/>
            </p:nvSpPr>
            <p:spPr bwMode="auto">
              <a:xfrm>
                <a:off x="10888867" y="1392104"/>
                <a:ext cx="1837410" cy="47011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23" name="组 122"/>
              <p:cNvGrpSpPr/>
              <p:nvPr/>
            </p:nvGrpSpPr>
            <p:grpSpPr>
              <a:xfrm>
                <a:off x="11153742" y="1402484"/>
                <a:ext cx="1308988" cy="371964"/>
                <a:chOff x="9897017" y="454764"/>
                <a:chExt cx="1308988" cy="371964"/>
              </a:xfrm>
            </p:grpSpPr>
            <p:sp>
              <p:nvSpPr>
                <p:cNvPr id="124" name="文本框 123"/>
                <p:cNvSpPr txBox="1"/>
                <p:nvPr/>
              </p:nvSpPr>
              <p:spPr>
                <a:xfrm>
                  <a:off x="10411309" y="457396"/>
                  <a:ext cx="794696"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125" name="文本框 124"/>
                <p:cNvSpPr txBox="1"/>
                <p:nvPr/>
              </p:nvSpPr>
              <p:spPr>
                <a:xfrm>
                  <a:off x="9897017" y="454764"/>
                  <a:ext cx="861901" cy="369332"/>
                </a:xfrm>
                <a:prstGeom prst="rect">
                  <a:avLst/>
                </a:prstGeom>
                <a:noFill/>
              </p:spPr>
              <p:txBody>
                <a:bodyPr wrap="square" rtlCol="0">
                  <a:spAutoFit/>
                </a:bodyPr>
                <a:lstStyle/>
                <a:p>
                  <a:r>
                    <a:rPr kumimoji="1" lang="en-US" altLang="zh-CN" dirty="0" smtClean="0"/>
                    <a:t>10</a:t>
                  </a:r>
                  <a:endParaRPr kumimoji="1" lang="zh-CN" altLang="en-US" dirty="0"/>
                </a:p>
              </p:txBody>
            </p:sp>
          </p:grpSp>
        </p:grpSp>
      </p:grpSp>
      <p:grpSp>
        <p:nvGrpSpPr>
          <p:cNvPr id="129" name="组 128"/>
          <p:cNvGrpSpPr/>
          <p:nvPr/>
        </p:nvGrpSpPr>
        <p:grpSpPr>
          <a:xfrm>
            <a:off x="1594087" y="5949803"/>
            <a:ext cx="761747" cy="681470"/>
            <a:chOff x="1416554" y="3333172"/>
            <a:chExt cx="761747" cy="681470"/>
          </a:xfrm>
        </p:grpSpPr>
        <p:sp>
          <p:nvSpPr>
            <p:cNvPr id="130" name="矩形 129"/>
            <p:cNvSpPr/>
            <p:nvPr/>
          </p:nvSpPr>
          <p:spPr>
            <a:xfrm>
              <a:off x="1416554" y="3645310"/>
              <a:ext cx="761747" cy="369332"/>
            </a:xfrm>
            <a:prstGeom prst="rect">
              <a:avLst/>
            </a:prstGeom>
          </p:spPr>
          <p:txBody>
            <a:bodyPr wrap="none">
              <a:spAutoFit/>
            </a:bodyPr>
            <a:lstStyle/>
            <a:p>
              <a:r>
                <a:rPr lang="zh-CN" altLang="en-US" dirty="0">
                  <a:solidFill>
                    <a:srgbClr val="C00000"/>
                  </a:solidFill>
                  <a:latin typeface="+mn-ea"/>
                </a:rPr>
                <a:t>结点</a:t>
              </a:r>
              <a:r>
                <a:rPr lang="en-US" altLang="zh-CN" b="1" i="1" dirty="0">
                  <a:solidFill>
                    <a:srgbClr val="C00000"/>
                  </a:solidFill>
                  <a:latin typeface="+mn-ea"/>
                </a:rPr>
                <a:t>b</a:t>
              </a:r>
              <a:endParaRPr lang="zh-CN" altLang="en-US" dirty="0">
                <a:solidFill>
                  <a:srgbClr val="C00000"/>
                </a:solidFill>
              </a:endParaRPr>
            </a:p>
          </p:txBody>
        </p:sp>
        <p:cxnSp>
          <p:nvCxnSpPr>
            <p:cNvPr id="131" name="直线箭头连接符 130"/>
            <p:cNvCxnSpPr/>
            <p:nvPr/>
          </p:nvCxnSpPr>
          <p:spPr bwMode="auto">
            <a:xfrm flipV="1">
              <a:off x="1797428" y="3333172"/>
              <a:ext cx="143939" cy="312138"/>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grpSp>
      <p:sp>
        <p:nvSpPr>
          <p:cNvPr id="132" name="矩形 131"/>
          <p:cNvSpPr/>
          <p:nvPr/>
        </p:nvSpPr>
        <p:spPr>
          <a:xfrm>
            <a:off x="2178301" y="5992805"/>
            <a:ext cx="1569660" cy="369332"/>
          </a:xfrm>
          <a:prstGeom prst="rect">
            <a:avLst/>
          </a:prstGeom>
          <a:ln>
            <a:noFill/>
          </a:ln>
        </p:spPr>
        <p:txBody>
          <a:bodyPr wrap="none">
            <a:spAutoFit/>
          </a:bodyPr>
          <a:lstStyle/>
          <a:p>
            <a:r>
              <a:rPr lang="zh-CN" altLang="en-US" b="1" dirty="0">
                <a:solidFill>
                  <a:srgbClr val="C00000"/>
                </a:solidFill>
                <a:latin typeface="SimSun" charset="-122"/>
                <a:ea typeface="SimSun" charset="-122"/>
                <a:cs typeface="SimSun" charset="-122"/>
              </a:rPr>
              <a:t>删除</a:t>
            </a:r>
            <a:r>
              <a:rPr lang="zh-CN" altLang="en-US" b="1" dirty="0" smtClean="0">
                <a:solidFill>
                  <a:srgbClr val="C00000"/>
                </a:solidFill>
                <a:latin typeface="SimSun" charset="-122"/>
                <a:ea typeface="SimSun" charset="-122"/>
                <a:cs typeface="SimSun" charset="-122"/>
              </a:rPr>
              <a:t>关键字</a:t>
            </a:r>
            <a:r>
              <a:rPr lang="en-US" altLang="zh-CN" b="1" dirty="0" smtClean="0">
                <a:solidFill>
                  <a:srgbClr val="C00000"/>
                </a:solidFill>
                <a:latin typeface="SimSun" charset="-122"/>
                <a:ea typeface="SimSun" charset="-122"/>
                <a:cs typeface="SimSun" charset="-122"/>
              </a:rPr>
              <a:t>15</a:t>
            </a:r>
            <a:endParaRPr lang="zh-CN" altLang="en-US" dirty="0">
              <a:solidFill>
                <a:srgbClr val="C00000"/>
              </a:solidFill>
            </a:endParaRPr>
          </a:p>
        </p:txBody>
      </p:sp>
      <p:sp>
        <p:nvSpPr>
          <p:cNvPr id="133" name="矩形 132"/>
          <p:cNvSpPr/>
          <p:nvPr/>
        </p:nvSpPr>
        <p:spPr>
          <a:xfrm>
            <a:off x="730745" y="4729936"/>
            <a:ext cx="814647" cy="369332"/>
          </a:xfrm>
          <a:prstGeom prst="rect">
            <a:avLst/>
          </a:prstGeom>
        </p:spPr>
        <p:txBody>
          <a:bodyPr wrap="none">
            <a:spAutoFit/>
          </a:bodyPr>
          <a:lstStyle/>
          <a:p>
            <a:r>
              <a:rPr lang="en-US" altLang="zh-CN" dirty="0" smtClean="0">
                <a:solidFill>
                  <a:srgbClr val="C00000"/>
                </a:solidFill>
                <a:latin typeface="+mn-ea"/>
              </a:rPr>
              <a:t>Min=2</a:t>
            </a:r>
            <a:endParaRPr lang="zh-CN" altLang="en-US" dirty="0">
              <a:solidFill>
                <a:srgbClr val="C00000"/>
              </a:solidFill>
            </a:endParaRPr>
          </a:p>
        </p:txBody>
      </p:sp>
      <p:sp>
        <p:nvSpPr>
          <p:cNvPr id="134" name="文本框 133"/>
          <p:cNvSpPr txBox="1"/>
          <p:nvPr/>
        </p:nvSpPr>
        <p:spPr>
          <a:xfrm>
            <a:off x="3264226" y="5517957"/>
            <a:ext cx="473869" cy="369332"/>
          </a:xfrm>
          <a:prstGeom prst="rect">
            <a:avLst/>
          </a:prstGeom>
          <a:solidFill>
            <a:schemeClr val="accent5">
              <a:lumMod val="75000"/>
            </a:schemeClr>
          </a:solidFill>
        </p:spPr>
        <p:txBody>
          <a:bodyPr wrap="square" rtlCol="0">
            <a:spAutoFit/>
          </a:bodyPr>
          <a:lstStyle/>
          <a:p>
            <a:r>
              <a:rPr kumimoji="1" lang="en-US" altLang="zh-CN" dirty="0" smtClean="0"/>
              <a:t>18</a:t>
            </a:r>
            <a:endParaRPr kumimoji="1" lang="zh-CN" altLang="en-US" dirty="0"/>
          </a:p>
        </p:txBody>
      </p:sp>
      <p:sp>
        <p:nvSpPr>
          <p:cNvPr id="135" name="文本框 134"/>
          <p:cNvSpPr txBox="1"/>
          <p:nvPr/>
        </p:nvSpPr>
        <p:spPr>
          <a:xfrm>
            <a:off x="2812851" y="4675374"/>
            <a:ext cx="480840" cy="369332"/>
          </a:xfrm>
          <a:prstGeom prst="rect">
            <a:avLst/>
          </a:prstGeom>
          <a:solidFill>
            <a:schemeClr val="accent5">
              <a:lumMod val="75000"/>
            </a:schemeClr>
          </a:solidFill>
        </p:spPr>
        <p:txBody>
          <a:bodyPr wrap="square" rtlCol="0">
            <a:spAutoFit/>
          </a:bodyPr>
          <a:lstStyle/>
          <a:p>
            <a:r>
              <a:rPr kumimoji="1" lang="en-US" altLang="zh-CN" dirty="0" smtClean="0"/>
              <a:t>17</a:t>
            </a:r>
            <a:endParaRPr kumimoji="1" lang="zh-CN" altLang="en-US" dirty="0"/>
          </a:p>
        </p:txBody>
      </p:sp>
      <p:sp>
        <p:nvSpPr>
          <p:cNvPr id="136" name="右箭头 135"/>
          <p:cNvSpPr/>
          <p:nvPr/>
        </p:nvSpPr>
        <p:spPr bwMode="auto">
          <a:xfrm>
            <a:off x="5297872" y="5099268"/>
            <a:ext cx="697953" cy="381645"/>
          </a:xfrm>
          <a:prstGeom prst="rightArrow">
            <a:avLst/>
          </a:prstGeom>
          <a:solidFill>
            <a:schemeClr val="accent2">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60" name="组 159"/>
          <p:cNvGrpSpPr/>
          <p:nvPr/>
        </p:nvGrpSpPr>
        <p:grpSpPr>
          <a:xfrm>
            <a:off x="5936761" y="4641392"/>
            <a:ext cx="3943878" cy="1285671"/>
            <a:chOff x="5936761" y="4641392"/>
            <a:chExt cx="3943878" cy="1285671"/>
          </a:xfrm>
        </p:grpSpPr>
        <p:grpSp>
          <p:nvGrpSpPr>
            <p:cNvPr id="137" name="组 136"/>
            <p:cNvGrpSpPr/>
            <p:nvPr/>
          </p:nvGrpSpPr>
          <p:grpSpPr>
            <a:xfrm>
              <a:off x="5936761" y="4641392"/>
              <a:ext cx="3943878" cy="1285671"/>
              <a:chOff x="321081" y="4632373"/>
              <a:chExt cx="3943878" cy="1285671"/>
            </a:xfrm>
          </p:grpSpPr>
          <p:grpSp>
            <p:nvGrpSpPr>
              <p:cNvPr id="138" name="组 137"/>
              <p:cNvGrpSpPr/>
              <p:nvPr/>
            </p:nvGrpSpPr>
            <p:grpSpPr>
              <a:xfrm>
                <a:off x="1674065" y="5535700"/>
                <a:ext cx="1111746" cy="382344"/>
                <a:chOff x="10888867" y="1392104"/>
                <a:chExt cx="1837410" cy="382344"/>
              </a:xfrm>
            </p:grpSpPr>
            <p:sp>
              <p:nvSpPr>
                <p:cNvPr id="155" name="矩形 154"/>
                <p:cNvSpPr/>
                <p:nvPr/>
              </p:nvSpPr>
              <p:spPr bwMode="auto">
                <a:xfrm>
                  <a:off x="10888867" y="1392104"/>
                  <a:ext cx="1837410" cy="3797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56" name="组 155"/>
                <p:cNvGrpSpPr/>
                <p:nvPr/>
              </p:nvGrpSpPr>
              <p:grpSpPr>
                <a:xfrm>
                  <a:off x="11153742" y="1402484"/>
                  <a:ext cx="1308988" cy="371964"/>
                  <a:chOff x="9897017" y="454764"/>
                  <a:chExt cx="1308988" cy="371964"/>
                </a:xfrm>
              </p:grpSpPr>
              <p:sp>
                <p:nvSpPr>
                  <p:cNvPr id="157" name="文本框 156"/>
                  <p:cNvSpPr txBox="1"/>
                  <p:nvPr/>
                </p:nvSpPr>
                <p:spPr>
                  <a:xfrm>
                    <a:off x="10411309" y="457396"/>
                    <a:ext cx="794696" cy="369332"/>
                  </a:xfrm>
                  <a:prstGeom prst="rect">
                    <a:avLst/>
                  </a:prstGeom>
                  <a:noFill/>
                </p:spPr>
                <p:txBody>
                  <a:bodyPr wrap="square" rtlCol="0">
                    <a:spAutoFit/>
                  </a:bodyPr>
                  <a:lstStyle/>
                  <a:p>
                    <a:r>
                      <a:rPr kumimoji="1" lang="en-US" altLang="zh-CN" dirty="0" smtClean="0"/>
                      <a:t>17</a:t>
                    </a:r>
                    <a:endParaRPr kumimoji="1" lang="zh-CN" altLang="en-US" dirty="0"/>
                  </a:p>
                </p:txBody>
              </p:sp>
              <p:sp>
                <p:nvSpPr>
                  <p:cNvPr id="158" name="文本框 157"/>
                  <p:cNvSpPr txBox="1"/>
                  <p:nvPr/>
                </p:nvSpPr>
                <p:spPr>
                  <a:xfrm>
                    <a:off x="9897017" y="454764"/>
                    <a:ext cx="861901" cy="369332"/>
                  </a:xfrm>
                  <a:prstGeom prst="rect">
                    <a:avLst/>
                  </a:prstGeom>
                  <a:noFill/>
                </p:spPr>
                <p:txBody>
                  <a:bodyPr wrap="square" rtlCol="0">
                    <a:spAutoFit/>
                  </a:bodyPr>
                  <a:lstStyle/>
                  <a:p>
                    <a:r>
                      <a:rPr kumimoji="1" lang="en-US" altLang="zh-CN" smtClean="0"/>
                      <a:t>14</a:t>
                    </a:r>
                    <a:endParaRPr kumimoji="1" lang="zh-CN" altLang="en-US" dirty="0"/>
                  </a:p>
                </p:txBody>
              </p:sp>
            </p:grpSp>
          </p:grpSp>
          <p:grpSp>
            <p:nvGrpSpPr>
              <p:cNvPr id="139" name="组 138"/>
              <p:cNvGrpSpPr/>
              <p:nvPr/>
            </p:nvGrpSpPr>
            <p:grpSpPr>
              <a:xfrm>
                <a:off x="3136069" y="5504442"/>
                <a:ext cx="1128890" cy="410969"/>
                <a:chOff x="10888867" y="1392103"/>
                <a:chExt cx="1128890" cy="410969"/>
              </a:xfrm>
            </p:grpSpPr>
            <p:sp>
              <p:nvSpPr>
                <p:cNvPr id="151" name="矩形 150"/>
                <p:cNvSpPr/>
                <p:nvPr/>
              </p:nvSpPr>
              <p:spPr bwMode="auto">
                <a:xfrm>
                  <a:off x="10888867" y="1392103"/>
                  <a:ext cx="1128890" cy="410969"/>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52" name="组 151"/>
                <p:cNvGrpSpPr/>
                <p:nvPr/>
              </p:nvGrpSpPr>
              <p:grpSpPr>
                <a:xfrm>
                  <a:off x="10954788" y="1403902"/>
                  <a:ext cx="928247" cy="380308"/>
                  <a:chOff x="4896760" y="2746753"/>
                  <a:chExt cx="928247" cy="380308"/>
                </a:xfrm>
              </p:grpSpPr>
              <p:sp>
                <p:nvSpPr>
                  <p:cNvPr id="153" name="文本框 152"/>
                  <p:cNvSpPr txBox="1"/>
                  <p:nvPr/>
                </p:nvSpPr>
                <p:spPr>
                  <a:xfrm>
                    <a:off x="4896760" y="2757729"/>
                    <a:ext cx="443872" cy="369332"/>
                  </a:xfrm>
                  <a:prstGeom prst="rect">
                    <a:avLst/>
                  </a:prstGeom>
                  <a:noFill/>
                </p:spPr>
                <p:txBody>
                  <a:bodyPr wrap="square" rtlCol="0">
                    <a:spAutoFit/>
                  </a:bodyPr>
                  <a:lstStyle/>
                  <a:p>
                    <a:r>
                      <a:rPr kumimoji="1" lang="en-US" altLang="zh-CN" dirty="0" smtClean="0"/>
                      <a:t>19</a:t>
                    </a:r>
                    <a:endParaRPr kumimoji="1" lang="zh-CN" altLang="en-US" dirty="0"/>
                  </a:p>
                </p:txBody>
              </p:sp>
              <p:sp>
                <p:nvSpPr>
                  <p:cNvPr id="154" name="文本框 153"/>
                  <p:cNvSpPr txBox="1"/>
                  <p:nvPr/>
                </p:nvSpPr>
                <p:spPr>
                  <a:xfrm>
                    <a:off x="5423113" y="2746753"/>
                    <a:ext cx="401894" cy="369332"/>
                  </a:xfrm>
                  <a:prstGeom prst="rect">
                    <a:avLst/>
                  </a:prstGeom>
                  <a:noFill/>
                </p:spPr>
                <p:txBody>
                  <a:bodyPr wrap="square" rtlCol="0">
                    <a:spAutoFit/>
                  </a:bodyPr>
                  <a:lstStyle/>
                  <a:p>
                    <a:r>
                      <a:rPr kumimoji="1" lang="en-US" altLang="zh-CN" dirty="0" smtClean="0"/>
                      <a:t>20</a:t>
                    </a:r>
                    <a:endParaRPr kumimoji="1" lang="zh-CN" altLang="en-US" dirty="0"/>
                  </a:p>
                </p:txBody>
              </p:sp>
            </p:grpSp>
          </p:grpSp>
          <p:grpSp>
            <p:nvGrpSpPr>
              <p:cNvPr id="140" name="组 139"/>
              <p:cNvGrpSpPr/>
              <p:nvPr/>
            </p:nvGrpSpPr>
            <p:grpSpPr>
              <a:xfrm>
                <a:off x="2314367" y="4632373"/>
                <a:ext cx="1111746" cy="466895"/>
                <a:chOff x="10888867" y="1349103"/>
                <a:chExt cx="1837410" cy="466895"/>
              </a:xfrm>
            </p:grpSpPr>
            <p:sp>
              <p:nvSpPr>
                <p:cNvPr id="149" name="矩形 148"/>
                <p:cNvSpPr/>
                <p:nvPr/>
              </p:nvSpPr>
              <p:spPr bwMode="auto">
                <a:xfrm>
                  <a:off x="10888867" y="1349103"/>
                  <a:ext cx="1837410" cy="46689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0" name="文本框 149"/>
                <p:cNvSpPr txBox="1"/>
                <p:nvPr/>
              </p:nvSpPr>
              <p:spPr>
                <a:xfrm>
                  <a:off x="11153743" y="1402484"/>
                  <a:ext cx="861901" cy="369332"/>
                </a:xfrm>
                <a:prstGeom prst="rect">
                  <a:avLst/>
                </a:prstGeom>
                <a:noFill/>
              </p:spPr>
              <p:txBody>
                <a:bodyPr wrap="square" rtlCol="0">
                  <a:spAutoFit/>
                </a:bodyPr>
                <a:lstStyle/>
                <a:p>
                  <a:r>
                    <a:rPr kumimoji="1" lang="en-US" altLang="zh-CN" dirty="0" smtClean="0"/>
                    <a:t>13</a:t>
                  </a:r>
                  <a:endParaRPr kumimoji="1" lang="zh-CN" altLang="en-US" dirty="0"/>
                </a:p>
              </p:txBody>
            </p:sp>
          </p:grpSp>
          <p:cxnSp>
            <p:nvCxnSpPr>
              <p:cNvPr id="141" name="直线箭头连接符 140"/>
              <p:cNvCxnSpPr/>
              <p:nvPr/>
            </p:nvCxnSpPr>
            <p:spPr bwMode="auto">
              <a:xfrm flipH="1">
                <a:off x="2400057" y="4941284"/>
                <a:ext cx="452584" cy="59441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142" name="直线箭头连接符 141"/>
              <p:cNvCxnSpPr/>
              <p:nvPr/>
            </p:nvCxnSpPr>
            <p:spPr bwMode="auto">
              <a:xfrm>
                <a:off x="3163819" y="4961473"/>
                <a:ext cx="520215" cy="52945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143" name="直线箭头连接符 142"/>
              <p:cNvCxnSpPr/>
              <p:nvPr/>
            </p:nvCxnSpPr>
            <p:spPr bwMode="auto">
              <a:xfrm flipH="1">
                <a:off x="1058944" y="4865128"/>
                <a:ext cx="1358554" cy="6258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144" name="组 143"/>
              <p:cNvGrpSpPr/>
              <p:nvPr/>
            </p:nvGrpSpPr>
            <p:grpSpPr>
              <a:xfrm>
                <a:off x="321081" y="5522688"/>
                <a:ext cx="1052598" cy="382344"/>
                <a:chOff x="10888867" y="1392104"/>
                <a:chExt cx="1837410" cy="382344"/>
              </a:xfrm>
            </p:grpSpPr>
            <p:sp>
              <p:nvSpPr>
                <p:cNvPr id="145" name="矩形 144"/>
                <p:cNvSpPr/>
                <p:nvPr/>
              </p:nvSpPr>
              <p:spPr bwMode="auto">
                <a:xfrm>
                  <a:off x="10888867" y="1392104"/>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46" name="组 145"/>
                <p:cNvGrpSpPr/>
                <p:nvPr/>
              </p:nvGrpSpPr>
              <p:grpSpPr>
                <a:xfrm>
                  <a:off x="11153742" y="1402484"/>
                  <a:ext cx="1308988" cy="371964"/>
                  <a:chOff x="9897017" y="454764"/>
                  <a:chExt cx="1308988" cy="371964"/>
                </a:xfrm>
              </p:grpSpPr>
              <p:sp>
                <p:nvSpPr>
                  <p:cNvPr id="147" name="文本框 146"/>
                  <p:cNvSpPr txBox="1"/>
                  <p:nvPr/>
                </p:nvSpPr>
                <p:spPr>
                  <a:xfrm>
                    <a:off x="10411309" y="457396"/>
                    <a:ext cx="794696"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148" name="文本框 147"/>
                  <p:cNvSpPr txBox="1"/>
                  <p:nvPr/>
                </p:nvSpPr>
                <p:spPr>
                  <a:xfrm>
                    <a:off x="9897017" y="454764"/>
                    <a:ext cx="861901" cy="369332"/>
                  </a:xfrm>
                  <a:prstGeom prst="rect">
                    <a:avLst/>
                  </a:prstGeom>
                  <a:noFill/>
                </p:spPr>
                <p:txBody>
                  <a:bodyPr wrap="square" rtlCol="0">
                    <a:spAutoFit/>
                  </a:bodyPr>
                  <a:lstStyle/>
                  <a:p>
                    <a:r>
                      <a:rPr kumimoji="1" lang="en-US" altLang="zh-CN" dirty="0" smtClean="0"/>
                      <a:t>10</a:t>
                    </a:r>
                    <a:endParaRPr kumimoji="1" lang="zh-CN" altLang="en-US" dirty="0"/>
                  </a:p>
                </p:txBody>
              </p:sp>
            </p:grpSp>
          </p:grpSp>
        </p:grpSp>
        <p:sp>
          <p:nvSpPr>
            <p:cNvPr id="159" name="文本框 158"/>
            <p:cNvSpPr txBox="1"/>
            <p:nvPr/>
          </p:nvSpPr>
          <p:spPr>
            <a:xfrm>
              <a:off x="8449494" y="4681857"/>
              <a:ext cx="480840" cy="369332"/>
            </a:xfrm>
            <a:prstGeom prst="rect">
              <a:avLst/>
            </a:prstGeom>
            <a:noFill/>
          </p:spPr>
          <p:txBody>
            <a:bodyPr wrap="square" rtlCol="0">
              <a:spAutoFit/>
            </a:bodyPr>
            <a:lstStyle/>
            <a:p>
              <a:r>
                <a:rPr kumimoji="1" lang="en-US" altLang="zh-CN" dirty="0" smtClean="0"/>
                <a:t>18</a:t>
              </a:r>
              <a:endParaRPr kumimoji="1" lang="zh-CN" altLang="en-US" dirty="0"/>
            </a:p>
          </p:txBody>
        </p:sp>
      </p:grpSp>
    </p:spTree>
    <p:extLst>
      <p:ext uri="{BB962C8B-B14F-4D97-AF65-F5344CB8AC3E}">
        <p14:creationId xmlns:p14="http://schemas.microsoft.com/office/powerpoint/2010/main" val="151848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1"/>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8"/>
                                        </p:tgtEl>
                                        <p:attrNameLst>
                                          <p:attrName>style.visibility</p:attrName>
                                        </p:attrNameLst>
                                      </p:cBhvr>
                                      <p:to>
                                        <p:strVal val="visible"/>
                                      </p:to>
                                    </p:set>
                                  </p:childTnLst>
                                </p:cTn>
                              </p:par>
                              <p:par>
                                <p:cTn id="32" presetID="1" presetClass="entr" presetSubtype="0" fill="hold" grpId="1" nodeType="withEffect">
                                  <p:stCondLst>
                                    <p:cond delay="0"/>
                                  </p:stCondLst>
                                  <p:childTnLst>
                                    <p:set>
                                      <p:cBhvr>
                                        <p:cTn id="33" dur="1" fill="hold">
                                          <p:stCondLst>
                                            <p:cond delay="0"/>
                                          </p:stCondLst>
                                        </p:cTn>
                                        <p:tgtEl>
                                          <p:spTgt spid="134"/>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13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2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2"/>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0.00469 0.01899 L -0.0474 0.1294 " pathEditMode="relative" rAng="0" ptsTypes="AA">
                                      <p:cBhvr>
                                        <p:cTn id="48" dur="2000" fill="hold"/>
                                        <p:tgtEl>
                                          <p:spTgt spid="135"/>
                                        </p:tgtEl>
                                        <p:attrNameLst>
                                          <p:attrName>ppt_x</p:attrName>
                                          <p:attrName>ppt_y</p:attrName>
                                        </p:attrNameLst>
                                      </p:cBhvr>
                                      <p:rCtr x="-2135" y="5509"/>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625 -0.00046 L -0.03724 -0.12523 " pathEditMode="relative" ptsTypes="AA">
                                      <p:cBhvr>
                                        <p:cTn id="52" dur="2000" fill="hold"/>
                                        <p:tgtEl>
                                          <p:spTgt spid="134"/>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1" grpId="0"/>
      <p:bldP spid="84" grpId="0" animBg="1"/>
      <p:bldP spid="93" grpId="0"/>
      <p:bldP spid="132" grpId="0"/>
      <p:bldP spid="133" grpId="0"/>
      <p:bldP spid="134" grpId="0" animBg="1"/>
      <p:bldP spid="134" grpId="1" animBg="1"/>
      <p:bldP spid="135" grpId="0" animBg="1"/>
      <p:bldP spid="135" grpId="1" animBg="1"/>
      <p:bldP spid="13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31" name="Rectangle 54"/>
          <p:cNvSpPr txBox="1">
            <a:spLocks noChangeArrowheads="1"/>
          </p:cNvSpPr>
          <p:nvPr/>
        </p:nvSpPr>
        <p:spPr bwMode="auto">
          <a:xfrm>
            <a:off x="1036749" y="1070561"/>
            <a:ext cx="9220200" cy="57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sz="2800" dirty="0">
                <a:latin typeface="SimSun" charset="-122"/>
                <a:ea typeface="SimSun" charset="-122"/>
                <a:cs typeface="SimSun" charset="-122"/>
              </a:rPr>
              <a:t>B-</a:t>
            </a:r>
            <a:r>
              <a:rPr lang="zh-CN" altLang="en-US" sz="2800" dirty="0" smtClean="0">
                <a:latin typeface="SimSun" charset="-122"/>
                <a:ea typeface="SimSun" charset="-122"/>
                <a:cs typeface="SimSun" charset="-122"/>
              </a:rPr>
              <a:t>树的删除</a:t>
            </a:r>
            <a:endParaRPr lang="en-US" altLang="zh-CN" sz="3200" kern="0" dirty="0">
              <a:solidFill>
                <a:srgbClr val="FF0000"/>
              </a:solidFill>
              <a:latin typeface="SimSun" charset="-122"/>
              <a:ea typeface="SimSun" charset="-122"/>
              <a:cs typeface="SimSun" charset="-122"/>
            </a:endParaRPr>
          </a:p>
        </p:txBody>
      </p:sp>
      <p:sp>
        <p:nvSpPr>
          <p:cNvPr id="2" name="矩形 1"/>
          <p:cNvSpPr/>
          <p:nvPr/>
        </p:nvSpPr>
        <p:spPr>
          <a:xfrm>
            <a:off x="973961" y="1581247"/>
            <a:ext cx="7779184" cy="461665"/>
          </a:xfrm>
          <a:prstGeom prst="rect">
            <a:avLst/>
          </a:prstGeom>
        </p:spPr>
        <p:txBody>
          <a:bodyPr wrap="square">
            <a:spAutoFit/>
          </a:bodyPr>
          <a:lstStyle/>
          <a:p>
            <a:r>
              <a:rPr lang="zh-CN" altLang="en-US" sz="2400" b="1" dirty="0">
                <a:solidFill>
                  <a:srgbClr val="7030A0"/>
                </a:solidFill>
                <a:latin typeface="+mn-ea"/>
              </a:rPr>
              <a:t>在</a:t>
            </a:r>
            <a:r>
              <a:rPr lang="en-US" altLang="zh-CN" sz="2400" b="1" dirty="0">
                <a:solidFill>
                  <a:srgbClr val="7030A0"/>
                </a:solidFill>
                <a:latin typeface="+mn-ea"/>
              </a:rPr>
              <a:t>B-</a:t>
            </a:r>
            <a:r>
              <a:rPr lang="zh-CN" altLang="en-US" sz="2400" b="1" dirty="0">
                <a:solidFill>
                  <a:srgbClr val="7030A0"/>
                </a:solidFill>
                <a:latin typeface="+mn-ea"/>
              </a:rPr>
              <a:t>树的</a:t>
            </a:r>
            <a:r>
              <a:rPr lang="zh-CN" altLang="en-US" sz="2400" b="1" dirty="0" smtClean="0">
                <a:solidFill>
                  <a:srgbClr val="7030A0"/>
                </a:solidFill>
                <a:latin typeface="+mn-ea"/>
              </a:rPr>
              <a:t>叶子结点</a:t>
            </a:r>
            <a:r>
              <a:rPr lang="en-US" altLang="zh-CN" sz="2400" b="1" i="1" dirty="0">
                <a:solidFill>
                  <a:srgbClr val="7030A0"/>
                </a:solidFill>
                <a:latin typeface="+mn-ea"/>
              </a:rPr>
              <a:t>b</a:t>
            </a:r>
            <a:r>
              <a:rPr lang="zh-CN" altLang="en-US" sz="2400" b="1" dirty="0">
                <a:solidFill>
                  <a:srgbClr val="7030A0"/>
                </a:solidFill>
                <a:latin typeface="+mn-ea"/>
              </a:rPr>
              <a:t>上删除关键字共有以下</a:t>
            </a:r>
            <a:r>
              <a:rPr lang="en-US" altLang="zh-CN" sz="2400" b="1" dirty="0">
                <a:solidFill>
                  <a:srgbClr val="7030A0"/>
                </a:solidFill>
                <a:latin typeface="+mn-ea"/>
              </a:rPr>
              <a:t>3</a:t>
            </a:r>
            <a:r>
              <a:rPr lang="zh-CN" altLang="en-US" sz="2400" b="1" dirty="0">
                <a:solidFill>
                  <a:srgbClr val="7030A0"/>
                </a:solidFill>
                <a:latin typeface="+mn-ea"/>
              </a:rPr>
              <a:t>种</a:t>
            </a:r>
            <a:r>
              <a:rPr lang="zh-CN" altLang="en-US" sz="2400" b="1" dirty="0" smtClean="0">
                <a:solidFill>
                  <a:srgbClr val="7030A0"/>
                </a:solidFill>
                <a:latin typeface="+mn-ea"/>
              </a:rPr>
              <a:t>情况：</a:t>
            </a:r>
            <a:endParaRPr lang="en-US" altLang="zh-CN" sz="2400" b="1" dirty="0" smtClean="0">
              <a:solidFill>
                <a:srgbClr val="7030A0"/>
              </a:solidFill>
              <a:latin typeface="+mn-ea"/>
            </a:endParaRPr>
          </a:p>
        </p:txBody>
      </p:sp>
      <p:sp>
        <p:nvSpPr>
          <p:cNvPr id="93" name="矩形 92"/>
          <p:cNvSpPr/>
          <p:nvPr/>
        </p:nvSpPr>
        <p:spPr>
          <a:xfrm>
            <a:off x="995072" y="2000697"/>
            <a:ext cx="8056451" cy="461665"/>
          </a:xfrm>
          <a:prstGeom prst="rect">
            <a:avLst/>
          </a:prstGeom>
        </p:spPr>
        <p:txBody>
          <a:bodyPr wrap="square">
            <a:spAutoFit/>
          </a:bodyPr>
          <a:lstStyle/>
          <a:p>
            <a:r>
              <a:rPr lang="en-US" altLang="zh-CN" sz="2400" b="1" dirty="0" smtClean="0">
                <a:solidFill>
                  <a:srgbClr val="7030A0"/>
                </a:solidFill>
                <a:latin typeface="+mn-ea"/>
              </a:rPr>
              <a:t>3</a:t>
            </a:r>
            <a:r>
              <a:rPr lang="zh-CN" altLang="en-US" sz="2400" b="1" dirty="0" smtClean="0">
                <a:solidFill>
                  <a:srgbClr val="7030A0"/>
                </a:solidFill>
                <a:latin typeface="+mn-ea"/>
              </a:rPr>
              <a:t>）</a:t>
            </a:r>
            <a:r>
              <a:rPr lang="en-US" altLang="zh-CN" sz="2400" b="1" dirty="0" smtClean="0">
                <a:solidFill>
                  <a:srgbClr val="7030A0"/>
                </a:solidFill>
                <a:latin typeface="+mn-ea"/>
              </a:rPr>
              <a:t>b</a:t>
            </a:r>
            <a:r>
              <a:rPr lang="zh-CN" altLang="en-US" sz="2400" b="1" dirty="0">
                <a:solidFill>
                  <a:srgbClr val="7030A0"/>
                </a:solidFill>
                <a:latin typeface="+mn-ea"/>
              </a:rPr>
              <a:t>节点的关键字个数等于</a:t>
            </a:r>
            <a:r>
              <a:rPr lang="en-US" altLang="zh-CN" sz="2400" b="1" dirty="0">
                <a:solidFill>
                  <a:srgbClr val="7030A0"/>
                </a:solidFill>
                <a:latin typeface="+mn-ea"/>
              </a:rPr>
              <a:t>Min</a:t>
            </a:r>
            <a:r>
              <a:rPr lang="zh-CN" altLang="en-US" sz="2400" b="1" dirty="0" smtClean="0">
                <a:solidFill>
                  <a:srgbClr val="7030A0"/>
                </a:solidFill>
                <a:latin typeface="+mn-ea"/>
              </a:rPr>
              <a:t>，若</a:t>
            </a:r>
            <a:r>
              <a:rPr lang="zh-CN" altLang="en-US" sz="2400" b="1" dirty="0" smtClean="0">
                <a:solidFill>
                  <a:srgbClr val="C00000"/>
                </a:solidFill>
                <a:latin typeface="+mn-ea"/>
              </a:rPr>
              <a:t>不可以</a:t>
            </a:r>
            <a:r>
              <a:rPr lang="zh-CN" altLang="en-US" sz="2400" b="1" dirty="0">
                <a:solidFill>
                  <a:srgbClr val="C00000"/>
                </a:solidFill>
                <a:latin typeface="+mn-ea"/>
              </a:rPr>
              <a:t>从</a:t>
            </a:r>
            <a:r>
              <a:rPr lang="zh-CN" altLang="en-US" sz="2400" b="1" dirty="0" smtClean="0">
                <a:solidFill>
                  <a:srgbClr val="C00000"/>
                </a:solidFill>
                <a:latin typeface="+mn-ea"/>
              </a:rPr>
              <a:t>兄弟结点</a:t>
            </a:r>
            <a:r>
              <a:rPr lang="zh-CN" altLang="en-US" sz="2400" b="1" dirty="0">
                <a:solidFill>
                  <a:srgbClr val="C00000"/>
                </a:solidFill>
                <a:latin typeface="+mn-ea"/>
              </a:rPr>
              <a:t>借</a:t>
            </a:r>
            <a:r>
              <a:rPr lang="zh-CN" altLang="en-US" sz="2400" b="1" dirty="0">
                <a:solidFill>
                  <a:srgbClr val="7030A0"/>
                </a:solidFill>
                <a:latin typeface="+mn-ea"/>
              </a:rPr>
              <a:t>。 </a:t>
            </a:r>
          </a:p>
        </p:txBody>
      </p:sp>
      <p:grpSp>
        <p:nvGrpSpPr>
          <p:cNvPr id="128" name="组 127"/>
          <p:cNvGrpSpPr/>
          <p:nvPr/>
        </p:nvGrpSpPr>
        <p:grpSpPr>
          <a:xfrm>
            <a:off x="359181" y="2578103"/>
            <a:ext cx="3996485" cy="1360431"/>
            <a:chOff x="321081" y="4632373"/>
            <a:chExt cx="3996485" cy="1360431"/>
          </a:xfrm>
        </p:grpSpPr>
        <p:grpSp>
          <p:nvGrpSpPr>
            <p:cNvPr id="94" name="组 93"/>
            <p:cNvGrpSpPr/>
            <p:nvPr/>
          </p:nvGrpSpPr>
          <p:grpSpPr>
            <a:xfrm>
              <a:off x="1674065" y="5535699"/>
              <a:ext cx="1111746" cy="457105"/>
              <a:chOff x="10888867" y="1392103"/>
              <a:chExt cx="1837410" cy="457105"/>
            </a:xfrm>
          </p:grpSpPr>
          <p:sp>
            <p:nvSpPr>
              <p:cNvPr id="95" name="矩形 94"/>
              <p:cNvSpPr/>
              <p:nvPr/>
            </p:nvSpPr>
            <p:spPr bwMode="auto">
              <a:xfrm>
                <a:off x="10888867" y="1392103"/>
                <a:ext cx="1837410" cy="45710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97" name="组 96"/>
              <p:cNvGrpSpPr/>
              <p:nvPr/>
            </p:nvGrpSpPr>
            <p:grpSpPr>
              <a:xfrm>
                <a:off x="11153742" y="1402484"/>
                <a:ext cx="1308988" cy="371964"/>
                <a:chOff x="9897017" y="454764"/>
                <a:chExt cx="1308988" cy="371964"/>
              </a:xfrm>
            </p:grpSpPr>
            <p:sp>
              <p:nvSpPr>
                <p:cNvPr id="99" name="文本框 98"/>
                <p:cNvSpPr txBox="1"/>
                <p:nvPr/>
              </p:nvSpPr>
              <p:spPr>
                <a:xfrm>
                  <a:off x="10411309" y="457396"/>
                  <a:ext cx="794696" cy="369332"/>
                </a:xfrm>
                <a:prstGeom prst="rect">
                  <a:avLst/>
                </a:prstGeom>
                <a:noFill/>
              </p:spPr>
              <p:txBody>
                <a:bodyPr wrap="square" rtlCol="0">
                  <a:spAutoFit/>
                </a:bodyPr>
                <a:lstStyle/>
                <a:p>
                  <a:r>
                    <a:rPr kumimoji="1" lang="en-US" altLang="zh-CN" dirty="0" smtClean="0"/>
                    <a:t>15</a:t>
                  </a:r>
                  <a:endParaRPr kumimoji="1" lang="zh-CN" altLang="en-US" dirty="0"/>
                </a:p>
              </p:txBody>
            </p:sp>
            <p:sp>
              <p:nvSpPr>
                <p:cNvPr id="100" name="文本框 99"/>
                <p:cNvSpPr txBox="1"/>
                <p:nvPr/>
              </p:nvSpPr>
              <p:spPr>
                <a:xfrm>
                  <a:off x="9897017" y="454764"/>
                  <a:ext cx="861901" cy="369332"/>
                </a:xfrm>
                <a:prstGeom prst="rect">
                  <a:avLst/>
                </a:prstGeom>
                <a:noFill/>
              </p:spPr>
              <p:txBody>
                <a:bodyPr wrap="square" rtlCol="0">
                  <a:spAutoFit/>
                </a:bodyPr>
                <a:lstStyle/>
                <a:p>
                  <a:r>
                    <a:rPr kumimoji="1" lang="en-US" altLang="zh-CN" smtClean="0"/>
                    <a:t>14</a:t>
                  </a:r>
                  <a:endParaRPr kumimoji="1" lang="zh-CN" altLang="en-US" dirty="0"/>
                </a:p>
              </p:txBody>
            </p:sp>
          </p:grpSp>
        </p:grpSp>
        <p:grpSp>
          <p:nvGrpSpPr>
            <p:cNvPr id="101" name="组 100"/>
            <p:cNvGrpSpPr/>
            <p:nvPr/>
          </p:nvGrpSpPr>
          <p:grpSpPr>
            <a:xfrm>
              <a:off x="3136069" y="5504442"/>
              <a:ext cx="1181497" cy="473581"/>
              <a:chOff x="10888867" y="1392103"/>
              <a:chExt cx="1181497" cy="473581"/>
            </a:xfrm>
          </p:grpSpPr>
          <p:sp>
            <p:nvSpPr>
              <p:cNvPr id="102" name="矩形 101"/>
              <p:cNvSpPr/>
              <p:nvPr/>
            </p:nvSpPr>
            <p:spPr bwMode="auto">
              <a:xfrm>
                <a:off x="10888867" y="1392103"/>
                <a:ext cx="1181497" cy="47358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06" name="文本框 105"/>
              <p:cNvSpPr txBox="1"/>
              <p:nvPr/>
            </p:nvSpPr>
            <p:spPr>
              <a:xfrm>
                <a:off x="11454101" y="1405618"/>
                <a:ext cx="443872" cy="369332"/>
              </a:xfrm>
              <a:prstGeom prst="rect">
                <a:avLst/>
              </a:prstGeom>
              <a:noFill/>
            </p:spPr>
            <p:txBody>
              <a:bodyPr wrap="square" rtlCol="0">
                <a:spAutoFit/>
              </a:bodyPr>
              <a:lstStyle/>
              <a:p>
                <a:r>
                  <a:rPr kumimoji="1" lang="en-US" altLang="zh-CN" dirty="0" smtClean="0"/>
                  <a:t>19</a:t>
                </a:r>
                <a:endParaRPr kumimoji="1" lang="zh-CN" altLang="en-US" dirty="0"/>
              </a:p>
            </p:txBody>
          </p:sp>
        </p:grpSp>
        <p:grpSp>
          <p:nvGrpSpPr>
            <p:cNvPr id="108" name="组 107"/>
            <p:cNvGrpSpPr/>
            <p:nvPr/>
          </p:nvGrpSpPr>
          <p:grpSpPr>
            <a:xfrm>
              <a:off x="2314367" y="4632373"/>
              <a:ext cx="1111746" cy="466895"/>
              <a:chOff x="10888867" y="1349103"/>
              <a:chExt cx="1837410" cy="466895"/>
            </a:xfrm>
          </p:grpSpPr>
          <p:sp>
            <p:nvSpPr>
              <p:cNvPr id="109" name="矩形 108"/>
              <p:cNvSpPr/>
              <p:nvPr/>
            </p:nvSpPr>
            <p:spPr bwMode="auto">
              <a:xfrm>
                <a:off x="10888867" y="1349103"/>
                <a:ext cx="1837410" cy="46689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12" name="文本框 111"/>
              <p:cNvSpPr txBox="1"/>
              <p:nvPr/>
            </p:nvSpPr>
            <p:spPr>
              <a:xfrm>
                <a:off x="11153743" y="1402484"/>
                <a:ext cx="861901" cy="369332"/>
              </a:xfrm>
              <a:prstGeom prst="rect">
                <a:avLst/>
              </a:prstGeom>
              <a:noFill/>
            </p:spPr>
            <p:txBody>
              <a:bodyPr wrap="square" rtlCol="0">
                <a:spAutoFit/>
              </a:bodyPr>
              <a:lstStyle/>
              <a:p>
                <a:r>
                  <a:rPr kumimoji="1" lang="en-US" altLang="zh-CN" dirty="0" smtClean="0"/>
                  <a:t>13</a:t>
                </a:r>
                <a:endParaRPr kumimoji="1" lang="zh-CN" altLang="en-US" dirty="0"/>
              </a:p>
            </p:txBody>
          </p:sp>
        </p:grpSp>
        <p:cxnSp>
          <p:nvCxnSpPr>
            <p:cNvPr id="113" name="直线箭头连接符 112"/>
            <p:cNvCxnSpPr/>
            <p:nvPr/>
          </p:nvCxnSpPr>
          <p:spPr bwMode="auto">
            <a:xfrm flipH="1">
              <a:off x="2400057" y="4941284"/>
              <a:ext cx="452584" cy="59441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115" name="直线箭头连接符 114"/>
            <p:cNvCxnSpPr/>
            <p:nvPr/>
          </p:nvCxnSpPr>
          <p:spPr bwMode="auto">
            <a:xfrm>
              <a:off x="3163819" y="4961473"/>
              <a:ext cx="520215" cy="52945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119" name="直线箭头连接符 118"/>
            <p:cNvCxnSpPr/>
            <p:nvPr/>
          </p:nvCxnSpPr>
          <p:spPr bwMode="auto">
            <a:xfrm flipH="1">
              <a:off x="1058944" y="4865128"/>
              <a:ext cx="1358554" cy="6258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121" name="组 120"/>
            <p:cNvGrpSpPr/>
            <p:nvPr/>
          </p:nvGrpSpPr>
          <p:grpSpPr>
            <a:xfrm>
              <a:off x="321081" y="5522688"/>
              <a:ext cx="1052598" cy="470116"/>
              <a:chOff x="10888867" y="1392104"/>
              <a:chExt cx="1837410" cy="470116"/>
            </a:xfrm>
          </p:grpSpPr>
          <p:sp>
            <p:nvSpPr>
              <p:cNvPr id="122" name="矩形 121"/>
              <p:cNvSpPr/>
              <p:nvPr/>
            </p:nvSpPr>
            <p:spPr bwMode="auto">
              <a:xfrm>
                <a:off x="10888867" y="1392104"/>
                <a:ext cx="1837410" cy="47011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23" name="组 122"/>
              <p:cNvGrpSpPr/>
              <p:nvPr/>
            </p:nvGrpSpPr>
            <p:grpSpPr>
              <a:xfrm>
                <a:off x="11153742" y="1402484"/>
                <a:ext cx="1308988" cy="371964"/>
                <a:chOff x="9897017" y="454764"/>
                <a:chExt cx="1308988" cy="371964"/>
              </a:xfrm>
            </p:grpSpPr>
            <p:sp>
              <p:nvSpPr>
                <p:cNvPr id="124" name="文本框 123"/>
                <p:cNvSpPr txBox="1"/>
                <p:nvPr/>
              </p:nvSpPr>
              <p:spPr>
                <a:xfrm>
                  <a:off x="10411309" y="457396"/>
                  <a:ext cx="794696"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125" name="文本框 124"/>
                <p:cNvSpPr txBox="1"/>
                <p:nvPr/>
              </p:nvSpPr>
              <p:spPr>
                <a:xfrm>
                  <a:off x="9897017" y="454764"/>
                  <a:ext cx="861901" cy="369332"/>
                </a:xfrm>
                <a:prstGeom prst="rect">
                  <a:avLst/>
                </a:prstGeom>
                <a:noFill/>
              </p:spPr>
              <p:txBody>
                <a:bodyPr wrap="square" rtlCol="0">
                  <a:spAutoFit/>
                </a:bodyPr>
                <a:lstStyle/>
                <a:p>
                  <a:r>
                    <a:rPr kumimoji="1" lang="en-US" altLang="zh-CN" dirty="0" smtClean="0"/>
                    <a:t>10</a:t>
                  </a:r>
                  <a:endParaRPr kumimoji="1" lang="zh-CN" altLang="en-US" dirty="0"/>
                </a:p>
              </p:txBody>
            </p:sp>
          </p:grpSp>
        </p:grpSp>
      </p:grpSp>
      <p:grpSp>
        <p:nvGrpSpPr>
          <p:cNvPr id="129" name="组 128"/>
          <p:cNvGrpSpPr/>
          <p:nvPr/>
        </p:nvGrpSpPr>
        <p:grpSpPr>
          <a:xfrm>
            <a:off x="1632187" y="3895533"/>
            <a:ext cx="761747" cy="681470"/>
            <a:chOff x="1416554" y="3333172"/>
            <a:chExt cx="761747" cy="681470"/>
          </a:xfrm>
        </p:grpSpPr>
        <p:sp>
          <p:nvSpPr>
            <p:cNvPr id="130" name="矩形 129"/>
            <p:cNvSpPr/>
            <p:nvPr/>
          </p:nvSpPr>
          <p:spPr>
            <a:xfrm>
              <a:off x="1416554" y="3645310"/>
              <a:ext cx="761747" cy="369332"/>
            </a:xfrm>
            <a:prstGeom prst="rect">
              <a:avLst/>
            </a:prstGeom>
          </p:spPr>
          <p:txBody>
            <a:bodyPr wrap="none">
              <a:spAutoFit/>
            </a:bodyPr>
            <a:lstStyle/>
            <a:p>
              <a:r>
                <a:rPr lang="zh-CN" altLang="en-US" dirty="0">
                  <a:solidFill>
                    <a:srgbClr val="C00000"/>
                  </a:solidFill>
                  <a:latin typeface="+mn-ea"/>
                </a:rPr>
                <a:t>结点</a:t>
              </a:r>
              <a:r>
                <a:rPr lang="en-US" altLang="zh-CN" b="1" i="1" dirty="0">
                  <a:solidFill>
                    <a:srgbClr val="C00000"/>
                  </a:solidFill>
                  <a:latin typeface="+mn-ea"/>
                </a:rPr>
                <a:t>b</a:t>
              </a:r>
              <a:endParaRPr lang="zh-CN" altLang="en-US" dirty="0">
                <a:solidFill>
                  <a:srgbClr val="C00000"/>
                </a:solidFill>
              </a:endParaRPr>
            </a:p>
          </p:txBody>
        </p:sp>
        <p:cxnSp>
          <p:nvCxnSpPr>
            <p:cNvPr id="131" name="直线箭头连接符 130"/>
            <p:cNvCxnSpPr/>
            <p:nvPr/>
          </p:nvCxnSpPr>
          <p:spPr bwMode="auto">
            <a:xfrm flipV="1">
              <a:off x="1797428" y="3333172"/>
              <a:ext cx="143939" cy="312138"/>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grpSp>
      <p:sp>
        <p:nvSpPr>
          <p:cNvPr id="132" name="矩形 131"/>
          <p:cNvSpPr/>
          <p:nvPr/>
        </p:nvSpPr>
        <p:spPr>
          <a:xfrm>
            <a:off x="2216401" y="3938535"/>
            <a:ext cx="1569660" cy="369332"/>
          </a:xfrm>
          <a:prstGeom prst="rect">
            <a:avLst/>
          </a:prstGeom>
          <a:ln>
            <a:noFill/>
          </a:ln>
        </p:spPr>
        <p:txBody>
          <a:bodyPr wrap="none">
            <a:spAutoFit/>
          </a:bodyPr>
          <a:lstStyle/>
          <a:p>
            <a:r>
              <a:rPr lang="zh-CN" altLang="en-US" b="1" dirty="0">
                <a:solidFill>
                  <a:srgbClr val="C00000"/>
                </a:solidFill>
                <a:latin typeface="SimSun" charset="-122"/>
                <a:ea typeface="SimSun" charset="-122"/>
                <a:cs typeface="SimSun" charset="-122"/>
              </a:rPr>
              <a:t>删除</a:t>
            </a:r>
            <a:r>
              <a:rPr lang="zh-CN" altLang="en-US" b="1" dirty="0" smtClean="0">
                <a:solidFill>
                  <a:srgbClr val="C00000"/>
                </a:solidFill>
                <a:latin typeface="SimSun" charset="-122"/>
                <a:ea typeface="SimSun" charset="-122"/>
                <a:cs typeface="SimSun" charset="-122"/>
              </a:rPr>
              <a:t>关键字</a:t>
            </a:r>
            <a:r>
              <a:rPr lang="en-US" altLang="zh-CN" b="1" dirty="0" smtClean="0">
                <a:solidFill>
                  <a:srgbClr val="C00000"/>
                </a:solidFill>
                <a:latin typeface="SimSun" charset="-122"/>
                <a:ea typeface="SimSun" charset="-122"/>
                <a:cs typeface="SimSun" charset="-122"/>
              </a:rPr>
              <a:t>15</a:t>
            </a:r>
            <a:endParaRPr lang="zh-CN" altLang="en-US" dirty="0">
              <a:solidFill>
                <a:srgbClr val="C00000"/>
              </a:solidFill>
            </a:endParaRPr>
          </a:p>
        </p:txBody>
      </p:sp>
      <p:sp>
        <p:nvSpPr>
          <p:cNvPr id="133" name="矩形 132"/>
          <p:cNvSpPr/>
          <p:nvPr/>
        </p:nvSpPr>
        <p:spPr>
          <a:xfrm>
            <a:off x="768845" y="2675666"/>
            <a:ext cx="814647" cy="369332"/>
          </a:xfrm>
          <a:prstGeom prst="rect">
            <a:avLst/>
          </a:prstGeom>
        </p:spPr>
        <p:txBody>
          <a:bodyPr wrap="none">
            <a:spAutoFit/>
          </a:bodyPr>
          <a:lstStyle/>
          <a:p>
            <a:r>
              <a:rPr lang="en-US" altLang="zh-CN" dirty="0" smtClean="0">
                <a:solidFill>
                  <a:srgbClr val="C00000"/>
                </a:solidFill>
                <a:latin typeface="+mn-ea"/>
              </a:rPr>
              <a:t>Min=2</a:t>
            </a:r>
            <a:endParaRPr lang="zh-CN" altLang="en-US" dirty="0">
              <a:solidFill>
                <a:srgbClr val="C00000"/>
              </a:solidFill>
            </a:endParaRPr>
          </a:p>
        </p:txBody>
      </p:sp>
      <p:sp>
        <p:nvSpPr>
          <p:cNvPr id="134" name="文本框 133"/>
          <p:cNvSpPr txBox="1"/>
          <p:nvPr/>
        </p:nvSpPr>
        <p:spPr>
          <a:xfrm>
            <a:off x="3302326" y="3463687"/>
            <a:ext cx="473869" cy="369332"/>
          </a:xfrm>
          <a:prstGeom prst="rect">
            <a:avLst/>
          </a:prstGeom>
          <a:noFill/>
        </p:spPr>
        <p:txBody>
          <a:bodyPr wrap="square" rtlCol="0">
            <a:spAutoFit/>
          </a:bodyPr>
          <a:lstStyle/>
          <a:p>
            <a:r>
              <a:rPr kumimoji="1" lang="en-US" altLang="zh-CN" dirty="0" smtClean="0"/>
              <a:t>18</a:t>
            </a:r>
            <a:endParaRPr kumimoji="1" lang="zh-CN" altLang="en-US" dirty="0"/>
          </a:p>
        </p:txBody>
      </p:sp>
      <p:sp>
        <p:nvSpPr>
          <p:cNvPr id="135" name="文本框 134"/>
          <p:cNvSpPr txBox="1"/>
          <p:nvPr/>
        </p:nvSpPr>
        <p:spPr>
          <a:xfrm>
            <a:off x="2850951" y="2621104"/>
            <a:ext cx="480840" cy="369332"/>
          </a:xfrm>
          <a:prstGeom prst="rect">
            <a:avLst/>
          </a:prstGeom>
          <a:noFill/>
        </p:spPr>
        <p:txBody>
          <a:bodyPr wrap="square" rtlCol="0">
            <a:spAutoFit/>
          </a:bodyPr>
          <a:lstStyle/>
          <a:p>
            <a:r>
              <a:rPr kumimoji="1" lang="en-US" altLang="zh-CN" dirty="0" smtClean="0"/>
              <a:t>17</a:t>
            </a:r>
            <a:endParaRPr kumimoji="1" lang="zh-CN" altLang="en-US" dirty="0"/>
          </a:p>
        </p:txBody>
      </p:sp>
      <p:sp>
        <p:nvSpPr>
          <p:cNvPr id="136" name="右箭头 135"/>
          <p:cNvSpPr/>
          <p:nvPr/>
        </p:nvSpPr>
        <p:spPr bwMode="auto">
          <a:xfrm>
            <a:off x="5436696" y="3095787"/>
            <a:ext cx="697953" cy="381645"/>
          </a:xfrm>
          <a:prstGeom prst="rightArrow">
            <a:avLst/>
          </a:prstGeom>
          <a:solidFill>
            <a:schemeClr val="accent2">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4" name="任意形状 3"/>
          <p:cNvSpPr/>
          <p:nvPr/>
        </p:nvSpPr>
        <p:spPr bwMode="auto">
          <a:xfrm>
            <a:off x="1587500" y="2400260"/>
            <a:ext cx="3302000" cy="1714540"/>
          </a:xfrm>
          <a:custGeom>
            <a:avLst/>
            <a:gdLst>
              <a:gd name="connsiteX0" fmla="*/ 1498600 w 3302000"/>
              <a:gd name="connsiteY0" fmla="*/ 114340 h 1714540"/>
              <a:gd name="connsiteX1" fmla="*/ 1460500 w 3302000"/>
              <a:gd name="connsiteY1" fmla="*/ 165140 h 1714540"/>
              <a:gd name="connsiteX2" fmla="*/ 1384300 w 3302000"/>
              <a:gd name="connsiteY2" fmla="*/ 215940 h 1714540"/>
              <a:gd name="connsiteX3" fmla="*/ 1308100 w 3302000"/>
              <a:gd name="connsiteY3" fmla="*/ 368340 h 1714540"/>
              <a:gd name="connsiteX4" fmla="*/ 1282700 w 3302000"/>
              <a:gd name="connsiteY4" fmla="*/ 457240 h 1714540"/>
              <a:gd name="connsiteX5" fmla="*/ 1168400 w 3302000"/>
              <a:gd name="connsiteY5" fmla="*/ 546140 h 1714540"/>
              <a:gd name="connsiteX6" fmla="*/ 1130300 w 3302000"/>
              <a:gd name="connsiteY6" fmla="*/ 571540 h 1714540"/>
              <a:gd name="connsiteX7" fmla="*/ 1028700 w 3302000"/>
              <a:gd name="connsiteY7" fmla="*/ 685840 h 1714540"/>
              <a:gd name="connsiteX8" fmla="*/ 952500 w 3302000"/>
              <a:gd name="connsiteY8" fmla="*/ 736640 h 1714540"/>
              <a:gd name="connsiteX9" fmla="*/ 863600 w 3302000"/>
              <a:gd name="connsiteY9" fmla="*/ 800140 h 1714540"/>
              <a:gd name="connsiteX10" fmla="*/ 825500 w 3302000"/>
              <a:gd name="connsiteY10" fmla="*/ 825540 h 1714540"/>
              <a:gd name="connsiteX11" fmla="*/ 685800 w 3302000"/>
              <a:gd name="connsiteY11" fmla="*/ 876340 h 1714540"/>
              <a:gd name="connsiteX12" fmla="*/ 647700 w 3302000"/>
              <a:gd name="connsiteY12" fmla="*/ 889040 h 1714540"/>
              <a:gd name="connsiteX13" fmla="*/ 609600 w 3302000"/>
              <a:gd name="connsiteY13" fmla="*/ 914440 h 1714540"/>
              <a:gd name="connsiteX14" fmla="*/ 495300 w 3302000"/>
              <a:gd name="connsiteY14" fmla="*/ 939840 h 1714540"/>
              <a:gd name="connsiteX15" fmla="*/ 393700 w 3302000"/>
              <a:gd name="connsiteY15" fmla="*/ 990640 h 1714540"/>
              <a:gd name="connsiteX16" fmla="*/ 355600 w 3302000"/>
              <a:gd name="connsiteY16" fmla="*/ 1003340 h 1714540"/>
              <a:gd name="connsiteX17" fmla="*/ 317500 w 3302000"/>
              <a:gd name="connsiteY17" fmla="*/ 1028740 h 1714540"/>
              <a:gd name="connsiteX18" fmla="*/ 266700 w 3302000"/>
              <a:gd name="connsiteY18" fmla="*/ 1041440 h 1714540"/>
              <a:gd name="connsiteX19" fmla="*/ 114300 w 3302000"/>
              <a:gd name="connsiteY19" fmla="*/ 1104940 h 1714540"/>
              <a:gd name="connsiteX20" fmla="*/ 38100 w 3302000"/>
              <a:gd name="connsiteY20" fmla="*/ 1168440 h 1714540"/>
              <a:gd name="connsiteX21" fmla="*/ 0 w 3302000"/>
              <a:gd name="connsiteY21" fmla="*/ 1295440 h 1714540"/>
              <a:gd name="connsiteX22" fmla="*/ 38100 w 3302000"/>
              <a:gd name="connsiteY22" fmla="*/ 1498640 h 1714540"/>
              <a:gd name="connsiteX23" fmla="*/ 76200 w 3302000"/>
              <a:gd name="connsiteY23" fmla="*/ 1536740 h 1714540"/>
              <a:gd name="connsiteX24" fmla="*/ 152400 w 3302000"/>
              <a:gd name="connsiteY24" fmla="*/ 1574840 h 1714540"/>
              <a:gd name="connsiteX25" fmla="*/ 317500 w 3302000"/>
              <a:gd name="connsiteY25" fmla="*/ 1612940 h 1714540"/>
              <a:gd name="connsiteX26" fmla="*/ 419100 w 3302000"/>
              <a:gd name="connsiteY26" fmla="*/ 1625640 h 1714540"/>
              <a:gd name="connsiteX27" fmla="*/ 1701800 w 3302000"/>
              <a:gd name="connsiteY27" fmla="*/ 1651040 h 1714540"/>
              <a:gd name="connsiteX28" fmla="*/ 2260600 w 3302000"/>
              <a:gd name="connsiteY28" fmla="*/ 1676440 h 1714540"/>
              <a:gd name="connsiteX29" fmla="*/ 2413000 w 3302000"/>
              <a:gd name="connsiteY29" fmla="*/ 1701840 h 1714540"/>
              <a:gd name="connsiteX30" fmla="*/ 2590800 w 3302000"/>
              <a:gd name="connsiteY30" fmla="*/ 1714540 h 1714540"/>
              <a:gd name="connsiteX31" fmla="*/ 3009900 w 3302000"/>
              <a:gd name="connsiteY31" fmla="*/ 1701840 h 1714540"/>
              <a:gd name="connsiteX32" fmla="*/ 3073400 w 3302000"/>
              <a:gd name="connsiteY32" fmla="*/ 1689140 h 1714540"/>
              <a:gd name="connsiteX33" fmla="*/ 3124200 w 3302000"/>
              <a:gd name="connsiteY33" fmla="*/ 1663740 h 1714540"/>
              <a:gd name="connsiteX34" fmla="*/ 3200400 w 3302000"/>
              <a:gd name="connsiteY34" fmla="*/ 1638340 h 1714540"/>
              <a:gd name="connsiteX35" fmla="*/ 3276600 w 3302000"/>
              <a:gd name="connsiteY35" fmla="*/ 1574840 h 1714540"/>
              <a:gd name="connsiteX36" fmla="*/ 3302000 w 3302000"/>
              <a:gd name="connsiteY36" fmla="*/ 1485940 h 1714540"/>
              <a:gd name="connsiteX37" fmla="*/ 3289300 w 3302000"/>
              <a:gd name="connsiteY37" fmla="*/ 1295440 h 1714540"/>
              <a:gd name="connsiteX38" fmla="*/ 3251200 w 3302000"/>
              <a:gd name="connsiteY38" fmla="*/ 1206540 h 1714540"/>
              <a:gd name="connsiteX39" fmla="*/ 3200400 w 3302000"/>
              <a:gd name="connsiteY39" fmla="*/ 1155740 h 1714540"/>
              <a:gd name="connsiteX40" fmla="*/ 3187700 w 3302000"/>
              <a:gd name="connsiteY40" fmla="*/ 1117640 h 1714540"/>
              <a:gd name="connsiteX41" fmla="*/ 3124200 w 3302000"/>
              <a:gd name="connsiteY41" fmla="*/ 1041440 h 1714540"/>
              <a:gd name="connsiteX42" fmla="*/ 3098800 w 3302000"/>
              <a:gd name="connsiteY42" fmla="*/ 990640 h 1714540"/>
              <a:gd name="connsiteX43" fmla="*/ 3009900 w 3302000"/>
              <a:gd name="connsiteY43" fmla="*/ 889040 h 1714540"/>
              <a:gd name="connsiteX44" fmla="*/ 2895600 w 3302000"/>
              <a:gd name="connsiteY44" fmla="*/ 762040 h 1714540"/>
              <a:gd name="connsiteX45" fmla="*/ 2857500 w 3302000"/>
              <a:gd name="connsiteY45" fmla="*/ 723940 h 1714540"/>
              <a:gd name="connsiteX46" fmla="*/ 2832100 w 3302000"/>
              <a:gd name="connsiteY46" fmla="*/ 685840 h 1714540"/>
              <a:gd name="connsiteX47" fmla="*/ 2755900 w 3302000"/>
              <a:gd name="connsiteY47" fmla="*/ 635040 h 1714540"/>
              <a:gd name="connsiteX48" fmla="*/ 2717800 w 3302000"/>
              <a:gd name="connsiteY48" fmla="*/ 609640 h 1714540"/>
              <a:gd name="connsiteX49" fmla="*/ 2667000 w 3302000"/>
              <a:gd name="connsiteY49" fmla="*/ 558840 h 1714540"/>
              <a:gd name="connsiteX50" fmla="*/ 2616200 w 3302000"/>
              <a:gd name="connsiteY50" fmla="*/ 533440 h 1714540"/>
              <a:gd name="connsiteX51" fmla="*/ 2578100 w 3302000"/>
              <a:gd name="connsiteY51" fmla="*/ 495340 h 1714540"/>
              <a:gd name="connsiteX52" fmla="*/ 2540000 w 3302000"/>
              <a:gd name="connsiteY52" fmla="*/ 469940 h 1714540"/>
              <a:gd name="connsiteX53" fmla="*/ 2501900 w 3302000"/>
              <a:gd name="connsiteY53" fmla="*/ 419140 h 1714540"/>
              <a:gd name="connsiteX54" fmla="*/ 2374900 w 3302000"/>
              <a:gd name="connsiteY54" fmla="*/ 292140 h 1714540"/>
              <a:gd name="connsiteX55" fmla="*/ 2336800 w 3302000"/>
              <a:gd name="connsiteY55" fmla="*/ 254040 h 1714540"/>
              <a:gd name="connsiteX56" fmla="*/ 2260600 w 3302000"/>
              <a:gd name="connsiteY56" fmla="*/ 203240 h 1714540"/>
              <a:gd name="connsiteX57" fmla="*/ 2146300 w 3302000"/>
              <a:gd name="connsiteY57" fmla="*/ 114340 h 1714540"/>
              <a:gd name="connsiteX58" fmla="*/ 2057400 w 3302000"/>
              <a:gd name="connsiteY58" fmla="*/ 63540 h 1714540"/>
              <a:gd name="connsiteX59" fmla="*/ 2019300 w 3302000"/>
              <a:gd name="connsiteY59" fmla="*/ 50840 h 1714540"/>
              <a:gd name="connsiteX60" fmla="*/ 1968500 w 3302000"/>
              <a:gd name="connsiteY60" fmla="*/ 12740 h 1714540"/>
              <a:gd name="connsiteX61" fmla="*/ 1663700 w 3302000"/>
              <a:gd name="connsiteY61" fmla="*/ 12740 h 1714540"/>
              <a:gd name="connsiteX62" fmla="*/ 1587500 w 3302000"/>
              <a:gd name="connsiteY62" fmla="*/ 38140 h 1714540"/>
              <a:gd name="connsiteX63" fmla="*/ 1511300 w 3302000"/>
              <a:gd name="connsiteY63" fmla="*/ 88940 h 1714540"/>
              <a:gd name="connsiteX64" fmla="*/ 1498600 w 3302000"/>
              <a:gd name="connsiteY64" fmla="*/ 114340 h 171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02000" h="1714540">
                <a:moveTo>
                  <a:pt x="1498600" y="114340"/>
                </a:moveTo>
                <a:cubicBezTo>
                  <a:pt x="1485900" y="131273"/>
                  <a:pt x="1476320" y="151078"/>
                  <a:pt x="1460500" y="165140"/>
                </a:cubicBezTo>
                <a:cubicBezTo>
                  <a:pt x="1437684" y="185421"/>
                  <a:pt x="1384300" y="215940"/>
                  <a:pt x="1384300" y="215940"/>
                </a:cubicBezTo>
                <a:cubicBezTo>
                  <a:pt x="1334635" y="290437"/>
                  <a:pt x="1329132" y="284212"/>
                  <a:pt x="1308100" y="368340"/>
                </a:cubicBezTo>
                <a:cubicBezTo>
                  <a:pt x="1306406" y="375114"/>
                  <a:pt x="1289988" y="446308"/>
                  <a:pt x="1282700" y="457240"/>
                </a:cubicBezTo>
                <a:cubicBezTo>
                  <a:pt x="1258826" y="493052"/>
                  <a:pt x="1198676" y="525956"/>
                  <a:pt x="1168400" y="546140"/>
                </a:cubicBezTo>
                <a:lnTo>
                  <a:pt x="1130300" y="571540"/>
                </a:lnTo>
                <a:cubicBezTo>
                  <a:pt x="1099761" y="617349"/>
                  <a:pt x="1080896" y="651043"/>
                  <a:pt x="1028700" y="685840"/>
                </a:cubicBezTo>
                <a:cubicBezTo>
                  <a:pt x="1003300" y="702773"/>
                  <a:pt x="974086" y="715054"/>
                  <a:pt x="952500" y="736640"/>
                </a:cubicBezTo>
                <a:cubicBezTo>
                  <a:pt x="890441" y="798699"/>
                  <a:pt x="941608" y="755564"/>
                  <a:pt x="863600" y="800140"/>
                </a:cubicBezTo>
                <a:cubicBezTo>
                  <a:pt x="850348" y="807713"/>
                  <a:pt x="839152" y="818714"/>
                  <a:pt x="825500" y="825540"/>
                </a:cubicBezTo>
                <a:cubicBezTo>
                  <a:pt x="790156" y="843212"/>
                  <a:pt x="721364" y="864485"/>
                  <a:pt x="685800" y="876340"/>
                </a:cubicBezTo>
                <a:cubicBezTo>
                  <a:pt x="673100" y="880573"/>
                  <a:pt x="658839" y="881614"/>
                  <a:pt x="647700" y="889040"/>
                </a:cubicBezTo>
                <a:cubicBezTo>
                  <a:pt x="635000" y="897507"/>
                  <a:pt x="624080" y="909613"/>
                  <a:pt x="609600" y="914440"/>
                </a:cubicBezTo>
                <a:cubicBezTo>
                  <a:pt x="517540" y="945127"/>
                  <a:pt x="559209" y="910790"/>
                  <a:pt x="495300" y="939840"/>
                </a:cubicBezTo>
                <a:cubicBezTo>
                  <a:pt x="460830" y="955508"/>
                  <a:pt x="429621" y="978666"/>
                  <a:pt x="393700" y="990640"/>
                </a:cubicBezTo>
                <a:cubicBezTo>
                  <a:pt x="381000" y="994873"/>
                  <a:pt x="367574" y="997353"/>
                  <a:pt x="355600" y="1003340"/>
                </a:cubicBezTo>
                <a:cubicBezTo>
                  <a:pt x="341948" y="1010166"/>
                  <a:pt x="331529" y="1022727"/>
                  <a:pt x="317500" y="1028740"/>
                </a:cubicBezTo>
                <a:cubicBezTo>
                  <a:pt x="301457" y="1035616"/>
                  <a:pt x="282812" y="1034727"/>
                  <a:pt x="266700" y="1041440"/>
                </a:cubicBezTo>
                <a:cubicBezTo>
                  <a:pt x="90882" y="1114697"/>
                  <a:pt x="228850" y="1076303"/>
                  <a:pt x="114300" y="1104940"/>
                </a:cubicBezTo>
                <a:cubicBezTo>
                  <a:pt x="90586" y="1120749"/>
                  <a:pt x="52480" y="1142556"/>
                  <a:pt x="38100" y="1168440"/>
                </a:cubicBezTo>
                <a:cubicBezTo>
                  <a:pt x="24046" y="1193738"/>
                  <a:pt x="8199" y="1262645"/>
                  <a:pt x="0" y="1295440"/>
                </a:cubicBezTo>
                <a:cubicBezTo>
                  <a:pt x="1644" y="1311882"/>
                  <a:pt x="7880" y="1468420"/>
                  <a:pt x="38100" y="1498640"/>
                </a:cubicBezTo>
                <a:cubicBezTo>
                  <a:pt x="50800" y="1511340"/>
                  <a:pt x="62402" y="1525242"/>
                  <a:pt x="76200" y="1536740"/>
                </a:cubicBezTo>
                <a:cubicBezTo>
                  <a:pt x="119270" y="1572632"/>
                  <a:pt x="105230" y="1554624"/>
                  <a:pt x="152400" y="1574840"/>
                </a:cubicBezTo>
                <a:cubicBezTo>
                  <a:pt x="258416" y="1620276"/>
                  <a:pt x="142006" y="1592294"/>
                  <a:pt x="317500" y="1612940"/>
                </a:cubicBezTo>
                <a:cubicBezTo>
                  <a:pt x="351396" y="1616928"/>
                  <a:pt x="384983" y="1624701"/>
                  <a:pt x="419100" y="1625640"/>
                </a:cubicBezTo>
                <a:lnTo>
                  <a:pt x="1701800" y="1651040"/>
                </a:lnTo>
                <a:cubicBezTo>
                  <a:pt x="1963881" y="1688480"/>
                  <a:pt x="1666216" y="1649423"/>
                  <a:pt x="2260600" y="1676440"/>
                </a:cubicBezTo>
                <a:cubicBezTo>
                  <a:pt x="2395250" y="1682560"/>
                  <a:pt x="2302566" y="1690215"/>
                  <a:pt x="2413000" y="1701840"/>
                </a:cubicBezTo>
                <a:cubicBezTo>
                  <a:pt x="2472091" y="1708060"/>
                  <a:pt x="2531533" y="1710307"/>
                  <a:pt x="2590800" y="1714540"/>
                </a:cubicBezTo>
                <a:cubicBezTo>
                  <a:pt x="2730500" y="1710307"/>
                  <a:pt x="2870329" y="1709186"/>
                  <a:pt x="3009900" y="1701840"/>
                </a:cubicBezTo>
                <a:cubicBezTo>
                  <a:pt x="3031456" y="1700705"/>
                  <a:pt x="3052922" y="1695966"/>
                  <a:pt x="3073400" y="1689140"/>
                </a:cubicBezTo>
                <a:cubicBezTo>
                  <a:pt x="3091361" y="1683153"/>
                  <a:pt x="3106622" y="1670771"/>
                  <a:pt x="3124200" y="1663740"/>
                </a:cubicBezTo>
                <a:cubicBezTo>
                  <a:pt x="3149059" y="1653796"/>
                  <a:pt x="3175934" y="1649214"/>
                  <a:pt x="3200400" y="1638340"/>
                </a:cubicBezTo>
                <a:cubicBezTo>
                  <a:pt x="3232226" y="1624195"/>
                  <a:pt x="3252674" y="1598766"/>
                  <a:pt x="3276600" y="1574840"/>
                </a:cubicBezTo>
                <a:cubicBezTo>
                  <a:pt x="3282589" y="1556873"/>
                  <a:pt x="3302000" y="1501887"/>
                  <a:pt x="3302000" y="1485940"/>
                </a:cubicBezTo>
                <a:cubicBezTo>
                  <a:pt x="3302000" y="1422299"/>
                  <a:pt x="3296328" y="1358692"/>
                  <a:pt x="3289300" y="1295440"/>
                </a:cubicBezTo>
                <a:cubicBezTo>
                  <a:pt x="3287168" y="1276248"/>
                  <a:pt x="3259175" y="1217174"/>
                  <a:pt x="3251200" y="1206540"/>
                </a:cubicBezTo>
                <a:cubicBezTo>
                  <a:pt x="3236832" y="1187382"/>
                  <a:pt x="3217333" y="1172673"/>
                  <a:pt x="3200400" y="1155740"/>
                </a:cubicBezTo>
                <a:cubicBezTo>
                  <a:pt x="3196167" y="1143040"/>
                  <a:pt x="3195126" y="1128779"/>
                  <a:pt x="3187700" y="1117640"/>
                </a:cubicBezTo>
                <a:cubicBezTo>
                  <a:pt x="3082632" y="960039"/>
                  <a:pt x="3207302" y="1186868"/>
                  <a:pt x="3124200" y="1041440"/>
                </a:cubicBezTo>
                <a:cubicBezTo>
                  <a:pt x="3114807" y="1025002"/>
                  <a:pt x="3109302" y="1006392"/>
                  <a:pt x="3098800" y="990640"/>
                </a:cubicBezTo>
                <a:cubicBezTo>
                  <a:pt x="3040080" y="902560"/>
                  <a:pt x="3064981" y="953301"/>
                  <a:pt x="3009900" y="889040"/>
                </a:cubicBezTo>
                <a:cubicBezTo>
                  <a:pt x="2890595" y="749851"/>
                  <a:pt x="3088001" y="954441"/>
                  <a:pt x="2895600" y="762040"/>
                </a:cubicBezTo>
                <a:cubicBezTo>
                  <a:pt x="2882900" y="749340"/>
                  <a:pt x="2867463" y="738884"/>
                  <a:pt x="2857500" y="723940"/>
                </a:cubicBezTo>
                <a:cubicBezTo>
                  <a:pt x="2849033" y="711240"/>
                  <a:pt x="2843587" y="695891"/>
                  <a:pt x="2832100" y="685840"/>
                </a:cubicBezTo>
                <a:cubicBezTo>
                  <a:pt x="2809126" y="665738"/>
                  <a:pt x="2781300" y="651973"/>
                  <a:pt x="2755900" y="635040"/>
                </a:cubicBezTo>
                <a:cubicBezTo>
                  <a:pt x="2743200" y="626573"/>
                  <a:pt x="2728593" y="620433"/>
                  <a:pt x="2717800" y="609640"/>
                </a:cubicBezTo>
                <a:cubicBezTo>
                  <a:pt x="2700867" y="592707"/>
                  <a:pt x="2686158" y="573208"/>
                  <a:pt x="2667000" y="558840"/>
                </a:cubicBezTo>
                <a:cubicBezTo>
                  <a:pt x="2651854" y="547481"/>
                  <a:pt x="2631606" y="544444"/>
                  <a:pt x="2616200" y="533440"/>
                </a:cubicBezTo>
                <a:cubicBezTo>
                  <a:pt x="2601585" y="523001"/>
                  <a:pt x="2591898" y="506838"/>
                  <a:pt x="2578100" y="495340"/>
                </a:cubicBezTo>
                <a:cubicBezTo>
                  <a:pt x="2566374" y="485569"/>
                  <a:pt x="2550793" y="480733"/>
                  <a:pt x="2540000" y="469940"/>
                </a:cubicBezTo>
                <a:cubicBezTo>
                  <a:pt x="2525033" y="454973"/>
                  <a:pt x="2516060" y="434873"/>
                  <a:pt x="2501900" y="419140"/>
                </a:cubicBezTo>
                <a:lnTo>
                  <a:pt x="2374900" y="292140"/>
                </a:lnTo>
                <a:cubicBezTo>
                  <a:pt x="2362200" y="279440"/>
                  <a:pt x="2351744" y="264003"/>
                  <a:pt x="2336800" y="254040"/>
                </a:cubicBezTo>
                <a:cubicBezTo>
                  <a:pt x="2311400" y="237107"/>
                  <a:pt x="2282186" y="224826"/>
                  <a:pt x="2260600" y="203240"/>
                </a:cubicBezTo>
                <a:cubicBezTo>
                  <a:pt x="2200914" y="143554"/>
                  <a:pt x="2237444" y="175103"/>
                  <a:pt x="2146300" y="114340"/>
                </a:cubicBezTo>
                <a:cubicBezTo>
                  <a:pt x="2108036" y="88831"/>
                  <a:pt x="2102516" y="82876"/>
                  <a:pt x="2057400" y="63540"/>
                </a:cubicBezTo>
                <a:cubicBezTo>
                  <a:pt x="2045095" y="58267"/>
                  <a:pt x="2032000" y="55073"/>
                  <a:pt x="2019300" y="50840"/>
                </a:cubicBezTo>
                <a:cubicBezTo>
                  <a:pt x="2002367" y="38140"/>
                  <a:pt x="1988580" y="19433"/>
                  <a:pt x="1968500" y="12740"/>
                </a:cubicBezTo>
                <a:cubicBezTo>
                  <a:pt x="1888475" y="-13935"/>
                  <a:pt x="1724160" y="8961"/>
                  <a:pt x="1663700" y="12740"/>
                </a:cubicBezTo>
                <a:cubicBezTo>
                  <a:pt x="1638300" y="21207"/>
                  <a:pt x="1609777" y="23288"/>
                  <a:pt x="1587500" y="38140"/>
                </a:cubicBezTo>
                <a:lnTo>
                  <a:pt x="1511300" y="88940"/>
                </a:lnTo>
                <a:lnTo>
                  <a:pt x="1498600" y="114340"/>
                </a:lnTo>
                <a:close/>
              </a:path>
            </a:pathLst>
          </a:custGeom>
          <a:noFill/>
          <a:ln w="38100"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79" name="组 78"/>
          <p:cNvGrpSpPr/>
          <p:nvPr/>
        </p:nvGrpSpPr>
        <p:grpSpPr>
          <a:xfrm>
            <a:off x="4488339" y="2442218"/>
            <a:ext cx="739732" cy="534140"/>
            <a:chOff x="1158634" y="3124709"/>
            <a:chExt cx="739732" cy="534140"/>
          </a:xfrm>
        </p:grpSpPr>
        <p:sp>
          <p:nvSpPr>
            <p:cNvPr id="82" name="矩形 81"/>
            <p:cNvSpPr/>
            <p:nvPr/>
          </p:nvSpPr>
          <p:spPr>
            <a:xfrm>
              <a:off x="1252035" y="3124709"/>
              <a:ext cx="646331" cy="369332"/>
            </a:xfrm>
            <a:prstGeom prst="rect">
              <a:avLst/>
            </a:prstGeom>
          </p:spPr>
          <p:txBody>
            <a:bodyPr wrap="none">
              <a:spAutoFit/>
            </a:bodyPr>
            <a:lstStyle/>
            <a:p>
              <a:r>
                <a:rPr lang="zh-CN" altLang="en-US" dirty="0" smtClean="0">
                  <a:solidFill>
                    <a:srgbClr val="C00000"/>
                  </a:solidFill>
                  <a:latin typeface="+mn-ea"/>
                </a:rPr>
                <a:t>合并</a:t>
              </a:r>
              <a:endParaRPr lang="zh-CN" altLang="en-US" dirty="0">
                <a:solidFill>
                  <a:srgbClr val="C00000"/>
                </a:solidFill>
              </a:endParaRPr>
            </a:p>
          </p:txBody>
        </p:sp>
        <p:cxnSp>
          <p:nvCxnSpPr>
            <p:cNvPr id="83" name="直线箭头连接符 82"/>
            <p:cNvCxnSpPr/>
            <p:nvPr/>
          </p:nvCxnSpPr>
          <p:spPr bwMode="auto">
            <a:xfrm flipH="1">
              <a:off x="1158634" y="3498641"/>
              <a:ext cx="638793" cy="160208"/>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grpSp>
      <p:grpSp>
        <p:nvGrpSpPr>
          <p:cNvPr id="7" name="组 6"/>
          <p:cNvGrpSpPr/>
          <p:nvPr/>
        </p:nvGrpSpPr>
        <p:grpSpPr>
          <a:xfrm>
            <a:off x="6158046" y="2488934"/>
            <a:ext cx="4266469" cy="1360431"/>
            <a:chOff x="6156975" y="2463923"/>
            <a:chExt cx="4266469" cy="1360431"/>
          </a:xfrm>
        </p:grpSpPr>
        <p:grpSp>
          <p:nvGrpSpPr>
            <p:cNvPr id="88" name="组 87"/>
            <p:cNvGrpSpPr/>
            <p:nvPr/>
          </p:nvGrpSpPr>
          <p:grpSpPr>
            <a:xfrm>
              <a:off x="6156975" y="2463923"/>
              <a:ext cx="4266469" cy="1360431"/>
              <a:chOff x="321081" y="4632373"/>
              <a:chExt cx="4266469" cy="1360431"/>
            </a:xfrm>
          </p:grpSpPr>
          <p:grpSp>
            <p:nvGrpSpPr>
              <p:cNvPr id="90" name="组 89"/>
              <p:cNvGrpSpPr/>
              <p:nvPr/>
            </p:nvGrpSpPr>
            <p:grpSpPr>
              <a:xfrm>
                <a:off x="2711292" y="5489181"/>
                <a:ext cx="1876258" cy="457105"/>
                <a:chOff x="12603114" y="1345585"/>
                <a:chExt cx="3100937" cy="457105"/>
              </a:xfrm>
            </p:grpSpPr>
            <p:sp>
              <p:nvSpPr>
                <p:cNvPr id="162" name="矩形 161"/>
                <p:cNvSpPr/>
                <p:nvPr/>
              </p:nvSpPr>
              <p:spPr bwMode="auto">
                <a:xfrm>
                  <a:off x="12603114" y="1345585"/>
                  <a:ext cx="3100937" cy="45710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63" name="组 162"/>
                <p:cNvGrpSpPr/>
                <p:nvPr/>
              </p:nvGrpSpPr>
              <p:grpSpPr>
                <a:xfrm>
                  <a:off x="12795202" y="1376460"/>
                  <a:ext cx="1308988" cy="371964"/>
                  <a:chOff x="11538477" y="428740"/>
                  <a:chExt cx="1308988" cy="371964"/>
                </a:xfrm>
              </p:grpSpPr>
              <p:sp>
                <p:nvSpPr>
                  <p:cNvPr id="164" name="文本框 163"/>
                  <p:cNvSpPr txBox="1"/>
                  <p:nvPr/>
                </p:nvSpPr>
                <p:spPr>
                  <a:xfrm>
                    <a:off x="12052769" y="431372"/>
                    <a:ext cx="794696" cy="369332"/>
                  </a:xfrm>
                  <a:prstGeom prst="rect">
                    <a:avLst/>
                  </a:prstGeom>
                  <a:noFill/>
                </p:spPr>
                <p:txBody>
                  <a:bodyPr wrap="square" rtlCol="0">
                    <a:spAutoFit/>
                  </a:bodyPr>
                  <a:lstStyle/>
                  <a:p>
                    <a:r>
                      <a:rPr kumimoji="1" lang="en-US" altLang="zh-CN" dirty="0" smtClean="0"/>
                      <a:t>15</a:t>
                    </a:r>
                    <a:endParaRPr kumimoji="1" lang="zh-CN" altLang="en-US" dirty="0"/>
                  </a:p>
                </p:txBody>
              </p:sp>
              <p:sp>
                <p:nvSpPr>
                  <p:cNvPr id="165" name="文本框 164"/>
                  <p:cNvSpPr txBox="1"/>
                  <p:nvPr/>
                </p:nvSpPr>
                <p:spPr>
                  <a:xfrm>
                    <a:off x="11538477" y="428740"/>
                    <a:ext cx="861901" cy="369332"/>
                  </a:xfrm>
                  <a:prstGeom prst="rect">
                    <a:avLst/>
                  </a:prstGeom>
                  <a:noFill/>
                </p:spPr>
                <p:txBody>
                  <a:bodyPr wrap="square" rtlCol="0">
                    <a:spAutoFit/>
                  </a:bodyPr>
                  <a:lstStyle/>
                  <a:p>
                    <a:r>
                      <a:rPr kumimoji="1" lang="en-US" altLang="zh-CN" dirty="0" smtClean="0"/>
                      <a:t>14</a:t>
                    </a:r>
                    <a:endParaRPr kumimoji="1" lang="zh-CN" altLang="en-US" dirty="0"/>
                  </a:p>
                </p:txBody>
              </p:sp>
            </p:grpSp>
          </p:grpSp>
          <p:sp>
            <p:nvSpPr>
              <p:cNvPr id="161" name="文本框 160"/>
              <p:cNvSpPr txBox="1"/>
              <p:nvPr/>
            </p:nvSpPr>
            <p:spPr>
              <a:xfrm>
                <a:off x="4099637" y="5517424"/>
                <a:ext cx="443872" cy="369332"/>
              </a:xfrm>
              <a:prstGeom prst="rect">
                <a:avLst/>
              </a:prstGeom>
              <a:noFill/>
            </p:spPr>
            <p:txBody>
              <a:bodyPr wrap="square" rtlCol="0">
                <a:spAutoFit/>
              </a:bodyPr>
              <a:lstStyle/>
              <a:p>
                <a:r>
                  <a:rPr kumimoji="1" lang="en-US" altLang="zh-CN" dirty="0" smtClean="0"/>
                  <a:t>19</a:t>
                </a:r>
                <a:endParaRPr kumimoji="1" lang="zh-CN" altLang="en-US" dirty="0"/>
              </a:p>
            </p:txBody>
          </p:sp>
          <p:grpSp>
            <p:nvGrpSpPr>
              <p:cNvPr id="98" name="组 97"/>
              <p:cNvGrpSpPr/>
              <p:nvPr/>
            </p:nvGrpSpPr>
            <p:grpSpPr>
              <a:xfrm>
                <a:off x="2314367" y="4632373"/>
                <a:ext cx="1111746" cy="466895"/>
                <a:chOff x="10888867" y="1349103"/>
                <a:chExt cx="1837410" cy="466895"/>
              </a:xfrm>
            </p:grpSpPr>
            <p:sp>
              <p:nvSpPr>
                <p:cNvPr id="120" name="矩形 119"/>
                <p:cNvSpPr/>
                <p:nvPr/>
              </p:nvSpPr>
              <p:spPr bwMode="auto">
                <a:xfrm>
                  <a:off x="10888867" y="1349103"/>
                  <a:ext cx="1837410" cy="46689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6" name="文本框 125"/>
                <p:cNvSpPr txBox="1"/>
                <p:nvPr/>
              </p:nvSpPr>
              <p:spPr>
                <a:xfrm>
                  <a:off x="11153743" y="1402484"/>
                  <a:ext cx="861901" cy="369332"/>
                </a:xfrm>
                <a:prstGeom prst="rect">
                  <a:avLst/>
                </a:prstGeom>
                <a:noFill/>
              </p:spPr>
              <p:txBody>
                <a:bodyPr wrap="square" rtlCol="0">
                  <a:spAutoFit/>
                </a:bodyPr>
                <a:lstStyle/>
                <a:p>
                  <a:r>
                    <a:rPr kumimoji="1" lang="en-US" altLang="zh-CN" dirty="0" smtClean="0"/>
                    <a:t>13</a:t>
                  </a:r>
                  <a:endParaRPr kumimoji="1" lang="zh-CN" altLang="en-US" dirty="0"/>
                </a:p>
              </p:txBody>
            </p:sp>
          </p:grpSp>
          <p:cxnSp>
            <p:nvCxnSpPr>
              <p:cNvPr id="107" name="直线箭头连接符 106"/>
              <p:cNvCxnSpPr/>
              <p:nvPr/>
            </p:nvCxnSpPr>
            <p:spPr bwMode="auto">
              <a:xfrm>
                <a:off x="3156402" y="4870420"/>
                <a:ext cx="527632" cy="620509"/>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110" name="直线箭头连接符 109"/>
              <p:cNvCxnSpPr/>
              <p:nvPr/>
            </p:nvCxnSpPr>
            <p:spPr bwMode="auto">
              <a:xfrm flipH="1">
                <a:off x="1058944" y="4865128"/>
                <a:ext cx="1358554" cy="6258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111" name="组 110"/>
              <p:cNvGrpSpPr/>
              <p:nvPr/>
            </p:nvGrpSpPr>
            <p:grpSpPr>
              <a:xfrm>
                <a:off x="321081" y="5522688"/>
                <a:ext cx="1052598" cy="470116"/>
                <a:chOff x="10888867" y="1392104"/>
                <a:chExt cx="1837410" cy="470116"/>
              </a:xfrm>
            </p:grpSpPr>
            <p:sp>
              <p:nvSpPr>
                <p:cNvPr id="114" name="矩形 113"/>
                <p:cNvSpPr/>
                <p:nvPr/>
              </p:nvSpPr>
              <p:spPr bwMode="auto">
                <a:xfrm>
                  <a:off x="10888867" y="1392104"/>
                  <a:ext cx="1837410" cy="47011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16" name="组 115"/>
                <p:cNvGrpSpPr/>
                <p:nvPr/>
              </p:nvGrpSpPr>
              <p:grpSpPr>
                <a:xfrm>
                  <a:off x="11153742" y="1402484"/>
                  <a:ext cx="1308988" cy="371964"/>
                  <a:chOff x="9897017" y="454764"/>
                  <a:chExt cx="1308988" cy="371964"/>
                </a:xfrm>
              </p:grpSpPr>
              <p:sp>
                <p:nvSpPr>
                  <p:cNvPr id="117" name="文本框 116"/>
                  <p:cNvSpPr txBox="1"/>
                  <p:nvPr/>
                </p:nvSpPr>
                <p:spPr>
                  <a:xfrm>
                    <a:off x="10411309" y="457396"/>
                    <a:ext cx="794696"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118" name="文本框 117"/>
                  <p:cNvSpPr txBox="1"/>
                  <p:nvPr/>
                </p:nvSpPr>
                <p:spPr>
                  <a:xfrm>
                    <a:off x="9897017" y="454764"/>
                    <a:ext cx="861901" cy="369332"/>
                  </a:xfrm>
                  <a:prstGeom prst="rect">
                    <a:avLst/>
                  </a:prstGeom>
                  <a:noFill/>
                </p:spPr>
                <p:txBody>
                  <a:bodyPr wrap="square" rtlCol="0">
                    <a:spAutoFit/>
                  </a:bodyPr>
                  <a:lstStyle/>
                  <a:p>
                    <a:r>
                      <a:rPr kumimoji="1" lang="en-US" altLang="zh-CN" dirty="0" smtClean="0"/>
                      <a:t>10</a:t>
                    </a:r>
                    <a:endParaRPr kumimoji="1" lang="zh-CN" altLang="en-US" dirty="0"/>
                  </a:p>
                </p:txBody>
              </p:sp>
            </p:grpSp>
          </p:grpSp>
        </p:grpSp>
        <p:sp>
          <p:nvSpPr>
            <p:cNvPr id="166" name="文本框 165"/>
            <p:cNvSpPr txBox="1"/>
            <p:nvPr/>
          </p:nvSpPr>
          <p:spPr>
            <a:xfrm>
              <a:off x="9279776" y="3353044"/>
              <a:ext cx="443872" cy="369332"/>
            </a:xfrm>
            <a:prstGeom prst="rect">
              <a:avLst/>
            </a:prstGeom>
            <a:noFill/>
          </p:spPr>
          <p:txBody>
            <a:bodyPr wrap="square" rtlCol="0">
              <a:spAutoFit/>
            </a:bodyPr>
            <a:lstStyle/>
            <a:p>
              <a:r>
                <a:rPr kumimoji="1" lang="en-US" altLang="zh-CN" dirty="0" smtClean="0"/>
                <a:t>17</a:t>
              </a:r>
              <a:endParaRPr kumimoji="1" lang="zh-CN" altLang="en-US" dirty="0"/>
            </a:p>
          </p:txBody>
        </p:sp>
        <p:sp>
          <p:nvSpPr>
            <p:cNvPr id="167" name="文本框 166"/>
            <p:cNvSpPr txBox="1"/>
            <p:nvPr/>
          </p:nvSpPr>
          <p:spPr>
            <a:xfrm>
              <a:off x="9656249" y="3348974"/>
              <a:ext cx="443872" cy="369332"/>
            </a:xfrm>
            <a:prstGeom prst="rect">
              <a:avLst/>
            </a:prstGeom>
            <a:noFill/>
          </p:spPr>
          <p:txBody>
            <a:bodyPr wrap="square" rtlCol="0">
              <a:spAutoFit/>
            </a:bodyPr>
            <a:lstStyle/>
            <a:p>
              <a:r>
                <a:rPr kumimoji="1" lang="en-US" altLang="zh-CN" dirty="0" smtClean="0"/>
                <a:t>18</a:t>
              </a:r>
              <a:endParaRPr kumimoji="1" lang="zh-CN" altLang="en-US" dirty="0"/>
            </a:p>
          </p:txBody>
        </p:sp>
      </p:grpSp>
      <p:grpSp>
        <p:nvGrpSpPr>
          <p:cNvPr id="168" name="组 167"/>
          <p:cNvGrpSpPr/>
          <p:nvPr/>
        </p:nvGrpSpPr>
        <p:grpSpPr>
          <a:xfrm>
            <a:off x="8150261" y="3883467"/>
            <a:ext cx="761747" cy="681470"/>
            <a:chOff x="1416554" y="3333172"/>
            <a:chExt cx="761747" cy="681470"/>
          </a:xfrm>
        </p:grpSpPr>
        <p:sp>
          <p:nvSpPr>
            <p:cNvPr id="169" name="矩形 168"/>
            <p:cNvSpPr/>
            <p:nvPr/>
          </p:nvSpPr>
          <p:spPr>
            <a:xfrm>
              <a:off x="1416554" y="3645310"/>
              <a:ext cx="761747" cy="369332"/>
            </a:xfrm>
            <a:prstGeom prst="rect">
              <a:avLst/>
            </a:prstGeom>
          </p:spPr>
          <p:txBody>
            <a:bodyPr wrap="none">
              <a:spAutoFit/>
            </a:bodyPr>
            <a:lstStyle/>
            <a:p>
              <a:r>
                <a:rPr lang="zh-CN" altLang="en-US" dirty="0">
                  <a:solidFill>
                    <a:srgbClr val="C00000"/>
                  </a:solidFill>
                  <a:latin typeface="+mn-ea"/>
                </a:rPr>
                <a:t>结点</a:t>
              </a:r>
              <a:r>
                <a:rPr lang="en-US" altLang="zh-CN" b="1" i="1" dirty="0">
                  <a:solidFill>
                    <a:srgbClr val="C00000"/>
                  </a:solidFill>
                  <a:latin typeface="+mn-ea"/>
                </a:rPr>
                <a:t>b</a:t>
              </a:r>
              <a:endParaRPr lang="zh-CN" altLang="en-US" dirty="0">
                <a:solidFill>
                  <a:srgbClr val="C00000"/>
                </a:solidFill>
              </a:endParaRPr>
            </a:p>
          </p:txBody>
        </p:sp>
        <p:cxnSp>
          <p:nvCxnSpPr>
            <p:cNvPr id="170" name="直线箭头连接符 169"/>
            <p:cNvCxnSpPr/>
            <p:nvPr/>
          </p:nvCxnSpPr>
          <p:spPr bwMode="auto">
            <a:xfrm flipV="1">
              <a:off x="1797428" y="3333172"/>
              <a:ext cx="143939" cy="312138"/>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grpSp>
      <p:sp>
        <p:nvSpPr>
          <p:cNvPr id="171" name="文本框 170"/>
          <p:cNvSpPr txBox="1"/>
          <p:nvPr/>
        </p:nvSpPr>
        <p:spPr>
          <a:xfrm>
            <a:off x="9043563" y="3395415"/>
            <a:ext cx="309075" cy="369332"/>
          </a:xfrm>
          <a:prstGeom prst="rect">
            <a:avLst/>
          </a:prstGeom>
          <a:solidFill>
            <a:schemeClr val="accent1"/>
          </a:solidFill>
        </p:spPr>
        <p:txBody>
          <a:bodyPr wrap="square" rtlCol="0">
            <a:spAutoFit/>
          </a:bodyPr>
          <a:lstStyle/>
          <a:p>
            <a:endParaRPr kumimoji="1" lang="zh-CN" altLang="en-US" dirty="0"/>
          </a:p>
        </p:txBody>
      </p:sp>
      <p:sp>
        <p:nvSpPr>
          <p:cNvPr id="63" name="矩形 62"/>
          <p:cNvSpPr/>
          <p:nvPr/>
        </p:nvSpPr>
        <p:spPr>
          <a:xfrm>
            <a:off x="8815109" y="3863774"/>
            <a:ext cx="1569660" cy="369332"/>
          </a:xfrm>
          <a:prstGeom prst="rect">
            <a:avLst/>
          </a:prstGeom>
          <a:ln>
            <a:noFill/>
          </a:ln>
        </p:spPr>
        <p:txBody>
          <a:bodyPr wrap="none">
            <a:spAutoFit/>
          </a:bodyPr>
          <a:lstStyle/>
          <a:p>
            <a:r>
              <a:rPr lang="zh-CN" altLang="en-US" b="1" dirty="0">
                <a:solidFill>
                  <a:srgbClr val="C00000"/>
                </a:solidFill>
                <a:latin typeface="SimSun" charset="-122"/>
                <a:ea typeface="SimSun" charset="-122"/>
                <a:cs typeface="SimSun" charset="-122"/>
              </a:rPr>
              <a:t>删除</a:t>
            </a:r>
            <a:r>
              <a:rPr lang="zh-CN" altLang="en-US" b="1" dirty="0" smtClean="0">
                <a:solidFill>
                  <a:srgbClr val="C00000"/>
                </a:solidFill>
                <a:latin typeface="SimSun" charset="-122"/>
                <a:ea typeface="SimSun" charset="-122"/>
                <a:cs typeface="SimSun" charset="-122"/>
              </a:rPr>
              <a:t>关键字</a:t>
            </a:r>
            <a:r>
              <a:rPr lang="en-US" altLang="zh-CN" b="1" dirty="0" smtClean="0">
                <a:solidFill>
                  <a:srgbClr val="C00000"/>
                </a:solidFill>
                <a:latin typeface="SimSun" charset="-122"/>
                <a:ea typeface="SimSun" charset="-122"/>
                <a:cs typeface="SimSun" charset="-122"/>
              </a:rPr>
              <a:t>15</a:t>
            </a:r>
            <a:endParaRPr lang="zh-CN" altLang="en-US" dirty="0">
              <a:solidFill>
                <a:srgbClr val="C00000"/>
              </a:solidFill>
            </a:endParaRPr>
          </a:p>
        </p:txBody>
      </p:sp>
    </p:spTree>
    <p:extLst>
      <p:ext uri="{BB962C8B-B14F-4D97-AF65-F5344CB8AC3E}">
        <p14:creationId xmlns:p14="http://schemas.microsoft.com/office/powerpoint/2010/main" val="814783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3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3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6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132" grpId="0"/>
      <p:bldP spid="133" grpId="0"/>
      <p:bldP spid="134" grpId="1"/>
      <p:bldP spid="135" grpId="1"/>
      <p:bldP spid="136" grpId="0" animBg="1"/>
      <p:bldP spid="4" grpId="0" animBg="1"/>
      <p:bldP spid="171" grpId="0" animBg="1"/>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1745673" y="977468"/>
            <a:ext cx="8714508" cy="552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40000"/>
              </a:lnSpc>
              <a:defRPr/>
            </a:pPr>
            <a:r>
              <a:rPr lang="en-US" altLang="zh-CN" sz="2800" b="1" dirty="0" err="1">
                <a:latin typeface="Times New Roman" charset="0"/>
                <a:ea typeface="宋体" charset="-122"/>
              </a:rPr>
              <a:t>int</a:t>
            </a:r>
            <a:r>
              <a:rPr lang="en-US" altLang="zh-CN" sz="2800" b="1" dirty="0">
                <a:latin typeface="Times New Roman" charset="0"/>
                <a:ea typeface="宋体" charset="-122"/>
              </a:rPr>
              <a:t> </a:t>
            </a:r>
            <a:r>
              <a:rPr lang="en-US" altLang="zh-CN" sz="2800" b="1" dirty="0" err="1">
                <a:latin typeface="Times New Roman" charset="0"/>
                <a:ea typeface="宋体" charset="-122"/>
              </a:rPr>
              <a:t>Search_Seq</a:t>
            </a:r>
            <a:r>
              <a:rPr lang="en-US" altLang="zh-CN" sz="2800" b="1" dirty="0">
                <a:latin typeface="Times New Roman" charset="0"/>
                <a:ea typeface="宋体" charset="-122"/>
              </a:rPr>
              <a:t>(</a:t>
            </a:r>
            <a:r>
              <a:rPr lang="en-US" altLang="zh-CN" sz="2800" b="1" dirty="0" err="1">
                <a:latin typeface="Times New Roman" charset="0"/>
                <a:ea typeface="宋体" charset="-122"/>
              </a:rPr>
              <a:t>SSTable</a:t>
            </a:r>
            <a:r>
              <a:rPr lang="en-US" altLang="zh-CN" sz="2800" b="1" dirty="0">
                <a:latin typeface="Times New Roman" charset="0"/>
                <a:ea typeface="宋体" charset="-122"/>
              </a:rPr>
              <a:t> ST, </a:t>
            </a:r>
            <a:r>
              <a:rPr lang="en-US" altLang="zh-CN" sz="2800" b="1" dirty="0" err="1" smtClean="0">
                <a:latin typeface="Times New Roman" charset="0"/>
                <a:ea typeface="宋体" charset="-122"/>
              </a:rPr>
              <a:t>int</a:t>
            </a:r>
            <a:r>
              <a:rPr lang="en-US" altLang="zh-CN" sz="2800" b="1" dirty="0" smtClean="0">
                <a:latin typeface="Times New Roman" charset="0"/>
                <a:ea typeface="宋体" charset="-122"/>
              </a:rPr>
              <a:t> </a:t>
            </a:r>
            <a:r>
              <a:rPr lang="en-US" altLang="zh-CN" sz="2800" b="1" dirty="0">
                <a:latin typeface="Times New Roman" charset="0"/>
                <a:ea typeface="宋体" charset="-122"/>
              </a:rPr>
              <a:t>key) {</a:t>
            </a:r>
          </a:p>
          <a:p>
            <a:pPr>
              <a:lnSpc>
                <a:spcPct val="140000"/>
              </a:lnSpc>
              <a:defRPr/>
            </a:pPr>
            <a:r>
              <a:rPr lang="en-US" altLang="zh-CN" sz="2800" b="1" dirty="0">
                <a:latin typeface="Times New Roman" charset="0"/>
                <a:ea typeface="宋体" charset="-122"/>
              </a:rPr>
              <a:t>   // </a:t>
            </a:r>
            <a:r>
              <a:rPr lang="zh-CN" altLang="en-US" sz="2800" b="1" dirty="0">
                <a:latin typeface="Times New Roman" charset="0"/>
                <a:ea typeface="宋体" charset="-122"/>
              </a:rPr>
              <a:t>在顺序表</a:t>
            </a:r>
            <a:r>
              <a:rPr lang="en-US" altLang="zh-CN" sz="2800" b="1" dirty="0">
                <a:latin typeface="Times New Roman" charset="0"/>
                <a:ea typeface="宋体" charset="-122"/>
              </a:rPr>
              <a:t>ST</a:t>
            </a:r>
            <a:r>
              <a:rPr lang="zh-CN" altLang="en-US" sz="2800" b="1" dirty="0">
                <a:latin typeface="Times New Roman" charset="0"/>
                <a:ea typeface="宋体" charset="-122"/>
              </a:rPr>
              <a:t>中顺序查找其关键字等于</a:t>
            </a:r>
          </a:p>
          <a:p>
            <a:pPr>
              <a:lnSpc>
                <a:spcPct val="140000"/>
              </a:lnSpc>
              <a:defRPr/>
            </a:pPr>
            <a:r>
              <a:rPr lang="zh-CN" altLang="en-US" sz="2800" b="1" dirty="0">
                <a:latin typeface="Times New Roman" charset="0"/>
                <a:ea typeface="宋体" charset="-122"/>
              </a:rPr>
              <a:t>    </a:t>
            </a:r>
            <a:r>
              <a:rPr lang="en-US" altLang="zh-CN" sz="2800" b="1" dirty="0">
                <a:latin typeface="Times New Roman" charset="0"/>
                <a:ea typeface="宋体" charset="-122"/>
              </a:rPr>
              <a:t>//  key</a:t>
            </a:r>
            <a:r>
              <a:rPr lang="zh-CN" altLang="en-US" sz="2800" b="1" dirty="0">
                <a:latin typeface="Times New Roman" charset="0"/>
                <a:ea typeface="宋体" charset="-122"/>
              </a:rPr>
              <a:t>的数据元素。若找到，则函数值为</a:t>
            </a:r>
          </a:p>
          <a:p>
            <a:pPr>
              <a:lnSpc>
                <a:spcPct val="140000"/>
              </a:lnSpc>
              <a:defRPr/>
            </a:pPr>
            <a:r>
              <a:rPr lang="zh-CN" altLang="en-US" sz="2800" b="1" dirty="0">
                <a:latin typeface="Times New Roman" charset="0"/>
                <a:ea typeface="宋体" charset="-122"/>
              </a:rPr>
              <a:t>    </a:t>
            </a:r>
            <a:r>
              <a:rPr lang="en-US" altLang="zh-CN" sz="2800" b="1" dirty="0">
                <a:latin typeface="Times New Roman" charset="0"/>
                <a:ea typeface="宋体" charset="-122"/>
              </a:rPr>
              <a:t>// </a:t>
            </a:r>
            <a:r>
              <a:rPr lang="zh-CN" altLang="en-US" sz="2800" b="1" dirty="0">
                <a:latin typeface="Times New Roman" charset="0"/>
                <a:ea typeface="宋体" charset="-122"/>
              </a:rPr>
              <a:t>该元素在表中的位置，否则为</a:t>
            </a:r>
            <a:r>
              <a:rPr lang="en-US" altLang="zh-CN" sz="2800" b="1" dirty="0">
                <a:latin typeface="Times New Roman" charset="0"/>
                <a:ea typeface="宋体" charset="-122"/>
              </a:rPr>
              <a:t>0</a:t>
            </a:r>
            <a:r>
              <a:rPr lang="zh-CN" altLang="en-US" sz="2800" b="1" dirty="0">
                <a:latin typeface="Times New Roman" charset="0"/>
                <a:ea typeface="宋体" charset="-122"/>
              </a:rPr>
              <a:t>。</a:t>
            </a:r>
          </a:p>
          <a:p>
            <a:pPr>
              <a:lnSpc>
                <a:spcPct val="140000"/>
              </a:lnSpc>
              <a:defRPr/>
            </a:pPr>
            <a:r>
              <a:rPr lang="zh-CN" altLang="en-US" sz="2800" b="1" dirty="0">
                <a:latin typeface="Times New Roman" charset="0"/>
                <a:ea typeface="宋体" charset="-122"/>
              </a:rPr>
              <a:t>   </a:t>
            </a:r>
            <a:r>
              <a:rPr lang="en-US" altLang="zh-CN" sz="2800" b="1" dirty="0" err="1">
                <a:latin typeface="Times New Roman" charset="0"/>
                <a:ea typeface="宋体" charset="-122"/>
              </a:rPr>
              <a:t>ST.elem</a:t>
            </a:r>
            <a:r>
              <a:rPr lang="en-US" altLang="zh-CN" sz="2800" b="1" dirty="0">
                <a:latin typeface="Times New Roman" charset="0"/>
                <a:ea typeface="宋体" charset="-122"/>
              </a:rPr>
              <a:t>[0</a:t>
            </a:r>
            <a:r>
              <a:rPr lang="en-US" altLang="zh-CN" sz="2800" b="1" dirty="0" smtClean="0">
                <a:latin typeface="Times New Roman" charset="0"/>
                <a:ea typeface="宋体" charset="-122"/>
              </a:rPr>
              <a:t>]= </a:t>
            </a:r>
            <a:r>
              <a:rPr lang="en-US" altLang="zh-CN" sz="2800" b="1" dirty="0">
                <a:latin typeface="Times New Roman" charset="0"/>
                <a:ea typeface="宋体" charset="-122"/>
              </a:rPr>
              <a:t>key;      // “</a:t>
            </a:r>
            <a:r>
              <a:rPr lang="zh-CN" altLang="en-US" sz="2800" b="1" dirty="0">
                <a:latin typeface="Times New Roman" charset="0"/>
                <a:ea typeface="宋体" charset="-122"/>
              </a:rPr>
              <a:t>哨兵”</a:t>
            </a:r>
          </a:p>
          <a:p>
            <a:pPr>
              <a:lnSpc>
                <a:spcPct val="140000"/>
              </a:lnSpc>
              <a:defRPr/>
            </a:pPr>
            <a:r>
              <a:rPr lang="zh-CN" altLang="en-US" sz="2800" b="1" dirty="0">
                <a:latin typeface="Times New Roman" charset="0"/>
                <a:ea typeface="宋体" charset="-122"/>
              </a:rPr>
              <a:t>   </a:t>
            </a:r>
            <a:r>
              <a:rPr lang="en-US" altLang="zh-CN" sz="2800" b="1" dirty="0">
                <a:latin typeface="Times New Roman" charset="0"/>
                <a:ea typeface="宋体" charset="-122"/>
              </a:rPr>
              <a:t>for (</a:t>
            </a:r>
            <a:r>
              <a:rPr lang="en-US" altLang="zh-CN" sz="2800" b="1" dirty="0" err="1">
                <a:solidFill>
                  <a:srgbClr val="FF0000"/>
                </a:solidFill>
                <a:latin typeface="Times New Roman" charset="0"/>
                <a:ea typeface="宋体" charset="-122"/>
              </a:rPr>
              <a:t>i</a:t>
            </a:r>
            <a:r>
              <a:rPr lang="en-US" altLang="zh-CN" sz="2800" b="1" dirty="0">
                <a:solidFill>
                  <a:srgbClr val="FF0000"/>
                </a:solidFill>
                <a:latin typeface="Times New Roman" charset="0"/>
                <a:ea typeface="宋体" charset="-122"/>
              </a:rPr>
              <a:t>=</a:t>
            </a:r>
            <a:r>
              <a:rPr lang="en-US" altLang="zh-CN" sz="2800" b="1" dirty="0" err="1">
                <a:solidFill>
                  <a:srgbClr val="FF0000"/>
                </a:solidFill>
                <a:latin typeface="Times New Roman" charset="0"/>
                <a:ea typeface="宋体" charset="-122"/>
              </a:rPr>
              <a:t>ST.length</a:t>
            </a:r>
            <a:r>
              <a:rPr lang="en-US" altLang="zh-CN" sz="2800" b="1" dirty="0">
                <a:solidFill>
                  <a:srgbClr val="FF0000"/>
                </a:solidFill>
                <a:latin typeface="Times New Roman" charset="0"/>
                <a:ea typeface="宋体" charset="-122"/>
              </a:rPr>
              <a:t>; </a:t>
            </a:r>
            <a:r>
              <a:rPr lang="en-US" altLang="zh-CN" sz="2800" b="1" dirty="0" err="1">
                <a:solidFill>
                  <a:srgbClr val="FF0000"/>
                </a:solidFill>
                <a:latin typeface="Times New Roman" charset="0"/>
                <a:ea typeface="宋体" charset="-122"/>
              </a:rPr>
              <a:t>ST.elem</a:t>
            </a:r>
            <a:r>
              <a:rPr lang="en-US" altLang="zh-CN" sz="2800" b="1" dirty="0">
                <a:solidFill>
                  <a:srgbClr val="FF0000"/>
                </a:solidFill>
                <a:latin typeface="Times New Roman" charset="0"/>
                <a:ea typeface="宋体" charset="-122"/>
              </a:rPr>
              <a:t>[</a:t>
            </a:r>
            <a:r>
              <a:rPr lang="en-US" altLang="zh-CN" sz="2800" b="1" dirty="0" err="1">
                <a:solidFill>
                  <a:srgbClr val="FF0000"/>
                </a:solidFill>
                <a:latin typeface="Times New Roman" charset="0"/>
                <a:ea typeface="宋体" charset="-122"/>
              </a:rPr>
              <a:t>i</a:t>
            </a:r>
            <a:r>
              <a:rPr lang="en-US" altLang="zh-CN" sz="2800" b="1" dirty="0" smtClean="0">
                <a:solidFill>
                  <a:srgbClr val="FF0000"/>
                </a:solidFill>
                <a:latin typeface="Times New Roman" charset="0"/>
                <a:ea typeface="宋体" charset="-122"/>
              </a:rPr>
              <a:t>]!=</a:t>
            </a:r>
            <a:r>
              <a:rPr lang="en-US" altLang="zh-CN" sz="2800" b="1" dirty="0">
                <a:solidFill>
                  <a:srgbClr val="FF0000"/>
                </a:solidFill>
                <a:latin typeface="Times New Roman" charset="0"/>
                <a:ea typeface="宋体" charset="-122"/>
              </a:rPr>
              <a:t>key;  --</a:t>
            </a:r>
            <a:r>
              <a:rPr lang="en-US" altLang="zh-CN" sz="2800" b="1" dirty="0" err="1">
                <a:solidFill>
                  <a:srgbClr val="FF0000"/>
                </a:solidFill>
                <a:latin typeface="Times New Roman" charset="0"/>
                <a:ea typeface="宋体" charset="-122"/>
              </a:rPr>
              <a:t>i</a:t>
            </a:r>
            <a:r>
              <a:rPr lang="en-US" altLang="zh-CN" sz="2800" b="1" dirty="0">
                <a:latin typeface="Times New Roman" charset="0"/>
                <a:ea typeface="宋体" charset="-122"/>
              </a:rPr>
              <a:t>);  </a:t>
            </a:r>
          </a:p>
          <a:p>
            <a:pPr>
              <a:lnSpc>
                <a:spcPct val="140000"/>
              </a:lnSpc>
              <a:defRPr/>
            </a:pPr>
            <a:r>
              <a:rPr lang="en-US" altLang="zh-CN" sz="2800" b="1" dirty="0">
                <a:latin typeface="Times New Roman" charset="0"/>
                <a:ea typeface="宋体" charset="-122"/>
              </a:rPr>
              <a:t>                              // </a:t>
            </a:r>
            <a:r>
              <a:rPr lang="zh-CN" altLang="en-US" sz="2800" b="1" dirty="0">
                <a:latin typeface="Times New Roman" charset="0"/>
                <a:ea typeface="宋体" charset="-122"/>
              </a:rPr>
              <a:t>从后往前找</a:t>
            </a:r>
          </a:p>
          <a:p>
            <a:pPr>
              <a:lnSpc>
                <a:spcPct val="140000"/>
              </a:lnSpc>
              <a:defRPr/>
            </a:pPr>
            <a:r>
              <a:rPr lang="zh-CN" altLang="en-US" sz="2800" b="1" dirty="0">
                <a:latin typeface="Times New Roman" charset="0"/>
                <a:ea typeface="宋体" charset="-122"/>
              </a:rPr>
              <a:t>   </a:t>
            </a:r>
            <a:r>
              <a:rPr lang="en-US" altLang="zh-CN" sz="2800" b="1" dirty="0">
                <a:latin typeface="Times New Roman" charset="0"/>
                <a:ea typeface="宋体" charset="-122"/>
              </a:rPr>
              <a:t>return </a:t>
            </a:r>
            <a:r>
              <a:rPr lang="en-US" altLang="zh-CN" sz="2800" b="1" dirty="0" err="1">
                <a:latin typeface="Times New Roman" charset="0"/>
                <a:ea typeface="宋体" charset="-122"/>
              </a:rPr>
              <a:t>i</a:t>
            </a:r>
            <a:r>
              <a:rPr lang="en-US" altLang="zh-CN" sz="2800" b="1" dirty="0">
                <a:latin typeface="Times New Roman" charset="0"/>
                <a:ea typeface="宋体" charset="-122"/>
              </a:rPr>
              <a:t>;            // </a:t>
            </a:r>
            <a:r>
              <a:rPr lang="zh-CN" altLang="en-US" sz="2800" b="1" dirty="0">
                <a:latin typeface="Times New Roman" charset="0"/>
                <a:ea typeface="宋体" charset="-122"/>
              </a:rPr>
              <a:t>找不到时，</a:t>
            </a:r>
            <a:r>
              <a:rPr lang="en-US" altLang="zh-CN" sz="2800" b="1" dirty="0" err="1">
                <a:latin typeface="Times New Roman" charset="0"/>
                <a:ea typeface="宋体" charset="-122"/>
              </a:rPr>
              <a:t>i</a:t>
            </a:r>
            <a:r>
              <a:rPr lang="zh-CN" altLang="en-US" sz="2800" b="1" dirty="0">
                <a:latin typeface="Times New Roman" charset="0"/>
                <a:ea typeface="宋体" charset="-122"/>
              </a:rPr>
              <a:t>为</a:t>
            </a:r>
            <a:r>
              <a:rPr lang="en-US" altLang="zh-CN" sz="2800" b="1" dirty="0">
                <a:latin typeface="Times New Roman" charset="0"/>
                <a:ea typeface="宋体" charset="-122"/>
              </a:rPr>
              <a:t>0</a:t>
            </a:r>
          </a:p>
          <a:p>
            <a:pPr>
              <a:lnSpc>
                <a:spcPct val="140000"/>
              </a:lnSpc>
              <a:defRPr/>
            </a:pPr>
            <a:r>
              <a:rPr lang="en-US" altLang="zh-CN" sz="2800" b="1" dirty="0">
                <a:latin typeface="Times New Roman" charset="0"/>
                <a:ea typeface="宋体" charset="-122"/>
              </a:rPr>
              <a:t>} // </a:t>
            </a:r>
            <a:r>
              <a:rPr lang="en-US" altLang="zh-CN" sz="2800" b="1" dirty="0" err="1">
                <a:latin typeface="Times New Roman" charset="0"/>
                <a:ea typeface="宋体" charset="-122"/>
              </a:rPr>
              <a:t>Search_Seq</a:t>
            </a:r>
            <a:endParaRPr lang="en-US" altLang="zh-CN" sz="2800" b="1" dirty="0">
              <a:latin typeface="Times New Roman" charset="0"/>
              <a:ea typeface="宋体" charset="-122"/>
            </a:endParaRPr>
          </a:p>
        </p:txBody>
      </p:sp>
      <p:sp>
        <p:nvSpPr>
          <p:cNvPr id="3" name="Rectangle 1031"/>
          <p:cNvSpPr txBox="1">
            <a:spLocks noChangeArrowheads="1"/>
          </p:cNvSpPr>
          <p:nvPr/>
        </p:nvSpPr>
        <p:spPr>
          <a:xfrm>
            <a:off x="1482439" y="394855"/>
            <a:ext cx="8252691"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9</a:t>
            </a:r>
            <a:r>
              <a:rPr lang="zh-CN" altLang="en-US" kern="0"/>
              <a:t>.1</a:t>
            </a:r>
            <a:r>
              <a:rPr lang="en-US" altLang="zh-CN" kern="0"/>
              <a:t>.1</a:t>
            </a:r>
            <a:r>
              <a:rPr lang="zh-CN" altLang="en-US" kern="0"/>
              <a:t> 顺序表的查找</a:t>
            </a:r>
          </a:p>
        </p:txBody>
      </p:sp>
    </p:spTree>
    <p:extLst>
      <p:ext uri="{BB962C8B-B14F-4D97-AF65-F5344CB8AC3E}">
        <p14:creationId xmlns:p14="http://schemas.microsoft.com/office/powerpoint/2010/main" val="479208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strips(downLeft)">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2" name="矩形 1"/>
          <p:cNvSpPr/>
          <p:nvPr/>
        </p:nvSpPr>
        <p:spPr>
          <a:xfrm>
            <a:off x="1053917" y="1146827"/>
            <a:ext cx="7779184" cy="461665"/>
          </a:xfrm>
          <a:prstGeom prst="rect">
            <a:avLst/>
          </a:prstGeom>
        </p:spPr>
        <p:txBody>
          <a:bodyPr wrap="square">
            <a:spAutoFit/>
          </a:bodyPr>
          <a:lstStyle/>
          <a:p>
            <a:r>
              <a:rPr lang="zh-CN" altLang="en-US" sz="2400" b="1" dirty="0" smtClean="0">
                <a:solidFill>
                  <a:srgbClr val="7030A0"/>
                </a:solidFill>
                <a:latin typeface="+mn-ea"/>
              </a:rPr>
              <a:t>例：在下列</a:t>
            </a:r>
            <a:r>
              <a:rPr lang="en-US" altLang="zh-CN" sz="2400" b="1" dirty="0" smtClean="0">
                <a:solidFill>
                  <a:srgbClr val="7030A0"/>
                </a:solidFill>
                <a:latin typeface="+mn-ea"/>
              </a:rPr>
              <a:t>B-</a:t>
            </a:r>
            <a:r>
              <a:rPr lang="zh-CN" altLang="en-US" sz="2400" b="1" dirty="0" smtClean="0">
                <a:solidFill>
                  <a:srgbClr val="7030A0"/>
                </a:solidFill>
                <a:latin typeface="+mn-ea"/>
              </a:rPr>
              <a:t>树中删除</a:t>
            </a:r>
            <a:r>
              <a:rPr lang="en-US" altLang="zh-CN" sz="2400" b="1" dirty="0">
                <a:solidFill>
                  <a:srgbClr val="C00000"/>
                </a:solidFill>
                <a:latin typeface="+mn-ea"/>
              </a:rPr>
              <a:t>8,16,15,4</a:t>
            </a:r>
            <a:r>
              <a:rPr lang="zh-CN" altLang="en-US" sz="2400" b="1" dirty="0">
                <a:solidFill>
                  <a:srgbClr val="7030A0"/>
                </a:solidFill>
                <a:latin typeface="+mn-ea"/>
              </a:rPr>
              <a:t>等</a:t>
            </a:r>
            <a:r>
              <a:rPr lang="en-US" altLang="zh-CN" sz="2400" b="1" dirty="0">
                <a:solidFill>
                  <a:srgbClr val="7030A0"/>
                </a:solidFill>
                <a:latin typeface="+mn-ea"/>
              </a:rPr>
              <a:t>4</a:t>
            </a:r>
            <a:r>
              <a:rPr lang="zh-CN" altLang="en-US" sz="2400" b="1" dirty="0">
                <a:solidFill>
                  <a:srgbClr val="7030A0"/>
                </a:solidFill>
                <a:latin typeface="+mn-ea"/>
              </a:rPr>
              <a:t>个关键字 。</a:t>
            </a:r>
          </a:p>
        </p:txBody>
      </p:sp>
      <p:sp>
        <p:nvSpPr>
          <p:cNvPr id="64" name="矩形 63"/>
          <p:cNvSpPr/>
          <p:nvPr/>
        </p:nvSpPr>
        <p:spPr>
          <a:xfrm>
            <a:off x="1213101" y="4411308"/>
            <a:ext cx="1800493" cy="369332"/>
          </a:xfrm>
          <a:prstGeom prst="rect">
            <a:avLst/>
          </a:prstGeom>
          <a:ln>
            <a:noFill/>
          </a:ln>
        </p:spPr>
        <p:txBody>
          <a:bodyPr wrap="none">
            <a:spAutoFit/>
          </a:bodyPr>
          <a:lstStyle/>
          <a:p>
            <a:r>
              <a:rPr lang="en-US" altLang="zh-CN" b="1" dirty="0" smtClean="0">
                <a:solidFill>
                  <a:srgbClr val="C00000"/>
                </a:solidFill>
                <a:latin typeface="SimSun" charset="-122"/>
                <a:ea typeface="SimSun" charset="-122"/>
                <a:cs typeface="SimSun" charset="-122"/>
              </a:rPr>
              <a:t>1</a:t>
            </a:r>
            <a:r>
              <a:rPr lang="zh-CN" altLang="en-US" b="1" dirty="0" smtClean="0">
                <a:solidFill>
                  <a:srgbClr val="C00000"/>
                </a:solidFill>
                <a:latin typeface="SimSun" charset="-122"/>
                <a:ea typeface="SimSun" charset="-122"/>
                <a:cs typeface="SimSun" charset="-122"/>
              </a:rPr>
              <a:t>）删除关键字</a:t>
            </a:r>
            <a:r>
              <a:rPr lang="en-US" altLang="zh-CN" b="1" dirty="0" smtClean="0">
                <a:solidFill>
                  <a:srgbClr val="C00000"/>
                </a:solidFill>
                <a:latin typeface="SimSun" charset="-122"/>
                <a:ea typeface="SimSun" charset="-122"/>
                <a:cs typeface="SimSun" charset="-122"/>
              </a:rPr>
              <a:t>8</a:t>
            </a:r>
            <a:endParaRPr lang="zh-CN" altLang="en-US" dirty="0">
              <a:solidFill>
                <a:srgbClr val="C00000"/>
              </a:solidFill>
            </a:endParaRPr>
          </a:p>
        </p:txBody>
      </p:sp>
      <p:sp>
        <p:nvSpPr>
          <p:cNvPr id="66" name="矩形 65"/>
          <p:cNvSpPr/>
          <p:nvPr/>
        </p:nvSpPr>
        <p:spPr>
          <a:xfrm>
            <a:off x="1213101" y="4880156"/>
            <a:ext cx="1915909" cy="369332"/>
          </a:xfrm>
          <a:prstGeom prst="rect">
            <a:avLst/>
          </a:prstGeom>
          <a:ln>
            <a:noFill/>
          </a:ln>
        </p:spPr>
        <p:txBody>
          <a:bodyPr wrap="none">
            <a:spAutoFit/>
          </a:bodyPr>
          <a:lstStyle/>
          <a:p>
            <a:r>
              <a:rPr lang="en-US" altLang="zh-CN" b="1" dirty="0" smtClean="0">
                <a:solidFill>
                  <a:srgbClr val="C00000"/>
                </a:solidFill>
                <a:latin typeface="SimSun" charset="-122"/>
                <a:ea typeface="SimSun" charset="-122"/>
                <a:cs typeface="SimSun" charset="-122"/>
              </a:rPr>
              <a:t>2</a:t>
            </a:r>
            <a:r>
              <a:rPr lang="zh-CN" altLang="en-US" b="1" dirty="0" smtClean="0">
                <a:solidFill>
                  <a:srgbClr val="C00000"/>
                </a:solidFill>
                <a:latin typeface="SimSun" charset="-122"/>
                <a:ea typeface="SimSun" charset="-122"/>
                <a:cs typeface="SimSun" charset="-122"/>
              </a:rPr>
              <a:t>）删除关键字</a:t>
            </a:r>
            <a:r>
              <a:rPr lang="en-US" altLang="zh-CN" b="1" dirty="0" smtClean="0">
                <a:solidFill>
                  <a:srgbClr val="C00000"/>
                </a:solidFill>
                <a:latin typeface="SimSun" charset="-122"/>
                <a:ea typeface="SimSun" charset="-122"/>
                <a:cs typeface="SimSun" charset="-122"/>
              </a:rPr>
              <a:t>16</a:t>
            </a:r>
            <a:endParaRPr lang="zh-CN" altLang="en-US" dirty="0">
              <a:solidFill>
                <a:srgbClr val="C00000"/>
              </a:solidFill>
            </a:endParaRPr>
          </a:p>
        </p:txBody>
      </p:sp>
      <p:grpSp>
        <p:nvGrpSpPr>
          <p:cNvPr id="73" name="组 72"/>
          <p:cNvGrpSpPr/>
          <p:nvPr/>
        </p:nvGrpSpPr>
        <p:grpSpPr>
          <a:xfrm>
            <a:off x="591036" y="1578751"/>
            <a:ext cx="5075948" cy="2754648"/>
            <a:chOff x="6514592" y="1986521"/>
            <a:chExt cx="5075948" cy="2754648"/>
          </a:xfrm>
        </p:grpSpPr>
        <p:grpSp>
          <p:nvGrpSpPr>
            <p:cNvPr id="74" name="组 73"/>
            <p:cNvGrpSpPr/>
            <p:nvPr/>
          </p:nvGrpSpPr>
          <p:grpSpPr>
            <a:xfrm>
              <a:off x="6514592" y="1986521"/>
              <a:ext cx="5075948" cy="2754648"/>
              <a:chOff x="6514592" y="1986521"/>
              <a:chExt cx="5075948" cy="2754648"/>
            </a:xfrm>
          </p:grpSpPr>
          <p:sp>
            <p:nvSpPr>
              <p:cNvPr id="76" name="矩形 75"/>
              <p:cNvSpPr/>
              <p:nvPr/>
            </p:nvSpPr>
            <p:spPr bwMode="auto">
              <a:xfrm>
                <a:off x="9595385" y="3255445"/>
                <a:ext cx="96998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7" name="矩形 76"/>
              <p:cNvSpPr/>
              <p:nvPr/>
            </p:nvSpPr>
            <p:spPr bwMode="auto">
              <a:xfrm>
                <a:off x="8091187" y="1998936"/>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78" name="组 77"/>
              <p:cNvGrpSpPr/>
              <p:nvPr/>
            </p:nvGrpSpPr>
            <p:grpSpPr>
              <a:xfrm>
                <a:off x="6514592" y="1986521"/>
                <a:ext cx="5075948" cy="2754648"/>
                <a:chOff x="6514592" y="1986521"/>
                <a:chExt cx="5075948" cy="2754648"/>
              </a:xfrm>
            </p:grpSpPr>
            <p:grpSp>
              <p:nvGrpSpPr>
                <p:cNvPr id="80" name="组 79"/>
                <p:cNvGrpSpPr/>
                <p:nvPr/>
              </p:nvGrpSpPr>
              <p:grpSpPr>
                <a:xfrm>
                  <a:off x="6514592" y="1986521"/>
                  <a:ext cx="5075948" cy="2754648"/>
                  <a:chOff x="5899924" y="3269825"/>
                  <a:chExt cx="5075948" cy="2754648"/>
                </a:xfrm>
              </p:grpSpPr>
              <p:grpSp>
                <p:nvGrpSpPr>
                  <p:cNvPr id="85" name="组 84"/>
                  <p:cNvGrpSpPr/>
                  <p:nvPr/>
                </p:nvGrpSpPr>
                <p:grpSpPr>
                  <a:xfrm>
                    <a:off x="5899924" y="3269825"/>
                    <a:ext cx="5075948" cy="2754648"/>
                    <a:chOff x="5899924" y="3269825"/>
                    <a:chExt cx="5075948" cy="2754648"/>
                  </a:xfrm>
                </p:grpSpPr>
                <p:grpSp>
                  <p:nvGrpSpPr>
                    <p:cNvPr id="87" name="组 86"/>
                    <p:cNvGrpSpPr/>
                    <p:nvPr/>
                  </p:nvGrpSpPr>
                  <p:grpSpPr>
                    <a:xfrm>
                      <a:off x="5899924" y="3269825"/>
                      <a:ext cx="5075948" cy="2739697"/>
                      <a:chOff x="353588" y="3901504"/>
                      <a:chExt cx="5075948" cy="2739697"/>
                    </a:xfrm>
                  </p:grpSpPr>
                  <p:grpSp>
                    <p:nvGrpSpPr>
                      <p:cNvPr id="96" name="组 95"/>
                      <p:cNvGrpSpPr/>
                      <p:nvPr/>
                    </p:nvGrpSpPr>
                    <p:grpSpPr>
                      <a:xfrm>
                        <a:off x="353588" y="3901504"/>
                        <a:ext cx="5075948" cy="2739697"/>
                        <a:chOff x="456564" y="3329372"/>
                        <a:chExt cx="5075948" cy="2739697"/>
                      </a:xfrm>
                    </p:grpSpPr>
                    <p:grpSp>
                      <p:nvGrpSpPr>
                        <p:cNvPr id="104" name="组 103"/>
                        <p:cNvGrpSpPr/>
                        <p:nvPr/>
                      </p:nvGrpSpPr>
                      <p:grpSpPr>
                        <a:xfrm>
                          <a:off x="456564" y="3329372"/>
                          <a:ext cx="5075948" cy="2739697"/>
                          <a:chOff x="456564" y="3329372"/>
                          <a:chExt cx="5075948" cy="2739697"/>
                        </a:xfrm>
                      </p:grpSpPr>
                      <p:grpSp>
                        <p:nvGrpSpPr>
                          <p:cNvPr id="127" name="组 126"/>
                          <p:cNvGrpSpPr/>
                          <p:nvPr/>
                        </p:nvGrpSpPr>
                        <p:grpSpPr>
                          <a:xfrm>
                            <a:off x="456564" y="3329372"/>
                            <a:ext cx="5075948" cy="2739697"/>
                            <a:chOff x="5257867" y="1038801"/>
                            <a:chExt cx="5075948" cy="2739697"/>
                          </a:xfrm>
                        </p:grpSpPr>
                        <p:grpSp>
                          <p:nvGrpSpPr>
                            <p:cNvPr id="144" name="组 143"/>
                            <p:cNvGrpSpPr/>
                            <p:nvPr/>
                          </p:nvGrpSpPr>
                          <p:grpSpPr>
                            <a:xfrm>
                              <a:off x="5257867" y="1038801"/>
                              <a:ext cx="5075948" cy="2739697"/>
                              <a:chOff x="355176" y="1074410"/>
                              <a:chExt cx="5075948" cy="2739697"/>
                            </a:xfrm>
                          </p:grpSpPr>
                          <p:grpSp>
                            <p:nvGrpSpPr>
                              <p:cNvPr id="146" name="组 145"/>
                              <p:cNvGrpSpPr/>
                              <p:nvPr/>
                            </p:nvGrpSpPr>
                            <p:grpSpPr>
                              <a:xfrm>
                                <a:off x="355176" y="1074410"/>
                                <a:ext cx="5075948" cy="2739697"/>
                                <a:chOff x="5053134" y="3318263"/>
                                <a:chExt cx="5075948" cy="2739697"/>
                              </a:xfrm>
                            </p:grpSpPr>
                            <p:grpSp>
                              <p:nvGrpSpPr>
                                <p:cNvPr id="148" name="组 147"/>
                                <p:cNvGrpSpPr/>
                                <p:nvPr/>
                              </p:nvGrpSpPr>
                              <p:grpSpPr>
                                <a:xfrm>
                                  <a:off x="5053134" y="3318263"/>
                                  <a:ext cx="3560732" cy="2739697"/>
                                  <a:chOff x="43153" y="3310568"/>
                                  <a:chExt cx="3560732" cy="2739697"/>
                                </a:xfrm>
                              </p:grpSpPr>
                              <p:grpSp>
                                <p:nvGrpSpPr>
                                  <p:cNvPr id="154" name="组 153"/>
                                  <p:cNvGrpSpPr/>
                                  <p:nvPr/>
                                </p:nvGrpSpPr>
                                <p:grpSpPr>
                                  <a:xfrm>
                                    <a:off x="43153" y="3310568"/>
                                    <a:ext cx="3560732" cy="2739697"/>
                                    <a:chOff x="7554413" y="1055561"/>
                                    <a:chExt cx="3560732" cy="2739697"/>
                                  </a:xfrm>
                                </p:grpSpPr>
                                <p:grpSp>
                                  <p:nvGrpSpPr>
                                    <p:cNvPr id="156" name="组 155"/>
                                    <p:cNvGrpSpPr/>
                                    <p:nvPr/>
                                  </p:nvGrpSpPr>
                                  <p:grpSpPr>
                                    <a:xfrm>
                                      <a:off x="7554413" y="2309193"/>
                                      <a:ext cx="3560732" cy="1486065"/>
                                      <a:chOff x="7554413" y="2309193"/>
                                      <a:chExt cx="3560732" cy="1486065"/>
                                    </a:xfrm>
                                  </p:grpSpPr>
                                  <p:grpSp>
                                    <p:nvGrpSpPr>
                                      <p:cNvPr id="158" name="组 157"/>
                                      <p:cNvGrpSpPr/>
                                      <p:nvPr/>
                                    </p:nvGrpSpPr>
                                    <p:grpSpPr>
                                      <a:xfrm>
                                        <a:off x="7554413" y="2309193"/>
                                        <a:ext cx="3560732" cy="1486065"/>
                                        <a:chOff x="8303713" y="2309193"/>
                                        <a:chExt cx="3560732" cy="1486065"/>
                                      </a:xfrm>
                                    </p:grpSpPr>
                                    <p:grpSp>
                                      <p:nvGrpSpPr>
                                        <p:cNvPr id="175" name="组 174"/>
                                        <p:cNvGrpSpPr/>
                                        <p:nvPr/>
                                      </p:nvGrpSpPr>
                                      <p:grpSpPr>
                                        <a:xfrm>
                                          <a:off x="8303713" y="2309193"/>
                                          <a:ext cx="3560732" cy="1486065"/>
                                          <a:chOff x="8303713" y="2309193"/>
                                          <a:chExt cx="3560732" cy="1486065"/>
                                        </a:xfrm>
                                      </p:grpSpPr>
                                      <p:sp>
                                        <p:nvSpPr>
                                          <p:cNvPr id="177" name="矩形 176"/>
                                          <p:cNvSpPr/>
                                          <p:nvPr/>
                                        </p:nvSpPr>
                                        <p:spPr bwMode="auto">
                                          <a:xfrm>
                                            <a:off x="10655112" y="3400526"/>
                                            <a:ext cx="6627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8" name="矩形 177"/>
                                          <p:cNvSpPr/>
                                          <p:nvPr/>
                                        </p:nvSpPr>
                                        <p:spPr bwMode="auto">
                                          <a:xfrm>
                                            <a:off x="9229243" y="2324485"/>
                                            <a:ext cx="855859"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179" name="直线箭头连接符 178"/>
                                          <p:cNvCxnSpPr/>
                                          <p:nvPr/>
                                        </p:nvCxnSpPr>
                                        <p:spPr bwMode="auto">
                                          <a:xfrm flipH="1">
                                            <a:off x="8642245" y="2573042"/>
                                            <a:ext cx="592873" cy="8528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180" name="矩形 179"/>
                                          <p:cNvSpPr/>
                                          <p:nvPr/>
                                        </p:nvSpPr>
                                        <p:spPr bwMode="auto">
                                          <a:xfrm>
                                            <a:off x="8303713" y="3425926"/>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81" name="文本框 180"/>
                                          <p:cNvSpPr txBox="1"/>
                                          <p:nvPr/>
                                        </p:nvSpPr>
                                        <p:spPr>
                                          <a:xfrm>
                                            <a:off x="8405102" y="34143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182" name="文本框 181"/>
                                          <p:cNvSpPr txBox="1"/>
                                          <p:nvPr/>
                                        </p:nvSpPr>
                                        <p:spPr>
                                          <a:xfrm>
                                            <a:off x="8683591" y="3414378"/>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183" name="直线箭头连接符 182"/>
                                          <p:cNvCxnSpPr/>
                                          <p:nvPr/>
                                        </p:nvCxnSpPr>
                                        <p:spPr bwMode="auto">
                                          <a:xfrm flipH="1">
                                            <a:off x="10993314" y="2584426"/>
                                            <a:ext cx="458246" cy="80708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184" name="文本框 183"/>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185" name="文本框 184"/>
                                          <p:cNvSpPr txBox="1"/>
                                          <p:nvPr/>
                                        </p:nvSpPr>
                                        <p:spPr>
                                          <a:xfrm>
                                            <a:off x="11462551" y="2309193"/>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176" name="文本框 175"/>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159" name="组 158"/>
                                      <p:cNvGrpSpPr/>
                                      <p:nvPr/>
                                    </p:nvGrpSpPr>
                                    <p:grpSpPr>
                                      <a:xfrm>
                                        <a:off x="8970972" y="3400951"/>
                                        <a:ext cx="860608" cy="394307"/>
                                        <a:chOff x="8098720" y="4190415"/>
                                        <a:chExt cx="860608" cy="394307"/>
                                      </a:xfrm>
                                    </p:grpSpPr>
                                    <p:sp>
                                      <p:nvSpPr>
                                        <p:cNvPr id="172" name="矩形 171"/>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3" name="文本框 172"/>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174" name="文本框 173"/>
                                        <p:cNvSpPr txBox="1"/>
                                        <p:nvPr/>
                                      </p:nvSpPr>
                                      <p:spPr>
                                        <a:xfrm>
                                          <a:off x="84363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160" name="直线箭头连接符 159"/>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157" name="文本框 156"/>
                                    <p:cNvSpPr txBox="1"/>
                                    <p:nvPr/>
                                  </p:nvSpPr>
                                  <p:spPr>
                                    <a:xfrm>
                                      <a:off x="9754279" y="1055561"/>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155" name="文本框 154"/>
                                  <p:cNvSpPr txBox="1"/>
                                  <p:nvPr/>
                                </p:nvSpPr>
                                <p:spPr>
                                  <a:xfrm>
                                    <a:off x="20194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149" name="直线箭头连接符 148"/>
                                <p:cNvCxnSpPr/>
                                <p:nvPr/>
                              </p:nvCxnSpPr>
                              <p:spPr bwMode="auto">
                                <a:xfrm>
                                  <a:off x="8928402" y="4736435"/>
                                  <a:ext cx="453063" cy="926793"/>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150" name="组 149"/>
                                <p:cNvGrpSpPr/>
                                <p:nvPr/>
                              </p:nvGrpSpPr>
                              <p:grpSpPr>
                                <a:xfrm>
                                  <a:off x="8817211" y="5663228"/>
                                  <a:ext cx="1311871" cy="369332"/>
                                  <a:chOff x="9647013" y="6136201"/>
                                  <a:chExt cx="1311871" cy="369332"/>
                                </a:xfrm>
                              </p:grpSpPr>
                              <p:sp>
                                <p:nvSpPr>
                                  <p:cNvPr id="151" name="矩形 150"/>
                                  <p:cNvSpPr/>
                                  <p:nvPr/>
                                </p:nvSpPr>
                                <p:spPr bwMode="auto">
                                  <a:xfrm>
                                    <a:off x="9647013" y="6136201"/>
                                    <a:ext cx="13118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2" name="文本框 151"/>
                                  <p:cNvSpPr txBox="1"/>
                                  <p:nvPr/>
                                </p:nvSpPr>
                                <p:spPr>
                                  <a:xfrm>
                                    <a:off x="10143614" y="6136201"/>
                                    <a:ext cx="473869" cy="369332"/>
                                  </a:xfrm>
                                  <a:prstGeom prst="rect">
                                    <a:avLst/>
                                  </a:prstGeom>
                                  <a:noFill/>
                                </p:spPr>
                                <p:txBody>
                                  <a:bodyPr wrap="square" rtlCol="0">
                                    <a:spAutoFit/>
                                  </a:bodyPr>
                                  <a:lstStyle/>
                                  <a:p>
                                    <a:r>
                                      <a:rPr kumimoji="1" lang="en-US" altLang="zh-CN" dirty="0" smtClean="0"/>
                                      <a:t>19</a:t>
                                    </a:r>
                                    <a:endParaRPr kumimoji="1" lang="zh-CN" altLang="en-US" dirty="0"/>
                                  </a:p>
                                </p:txBody>
                              </p:sp>
                              <p:sp>
                                <p:nvSpPr>
                                  <p:cNvPr id="153" name="文本框 152"/>
                                  <p:cNvSpPr txBox="1"/>
                                  <p:nvPr/>
                                </p:nvSpPr>
                                <p:spPr>
                                  <a:xfrm>
                                    <a:off x="9649442" y="6136201"/>
                                    <a:ext cx="402311" cy="369332"/>
                                  </a:xfrm>
                                  <a:prstGeom prst="rect">
                                    <a:avLst/>
                                  </a:prstGeom>
                                  <a:noFill/>
                                </p:spPr>
                                <p:txBody>
                                  <a:bodyPr wrap="square" rtlCol="0">
                                    <a:spAutoFit/>
                                  </a:bodyPr>
                                  <a:lstStyle/>
                                  <a:p>
                                    <a:r>
                                      <a:rPr kumimoji="1" lang="en-US" altLang="zh-CN" dirty="0" smtClean="0"/>
                                      <a:t>17</a:t>
                                    </a:r>
                                    <a:endParaRPr kumimoji="1" lang="zh-CN" altLang="en-US" dirty="0"/>
                                  </a:p>
                                </p:txBody>
                              </p:sp>
                            </p:grpSp>
                          </p:grpSp>
                          <p:sp>
                            <p:nvSpPr>
                              <p:cNvPr id="147" name="文本框 146"/>
                              <p:cNvSpPr txBox="1"/>
                              <p:nvPr/>
                            </p:nvSpPr>
                            <p:spPr>
                              <a:xfrm>
                                <a:off x="3832444" y="2307916"/>
                                <a:ext cx="398000" cy="369332"/>
                              </a:xfrm>
                              <a:prstGeom prst="rect">
                                <a:avLst/>
                              </a:prstGeom>
                              <a:noFill/>
                            </p:spPr>
                            <p:txBody>
                              <a:bodyPr wrap="square" rtlCol="0">
                                <a:spAutoFit/>
                              </a:bodyPr>
                              <a:lstStyle/>
                              <a:p>
                                <a:r>
                                  <a:rPr kumimoji="1" lang="en-US" altLang="zh-CN" dirty="0" smtClean="0">
                                    <a:solidFill>
                                      <a:srgbClr val="FF0000"/>
                                    </a:solidFill>
                                  </a:rPr>
                                  <a:t>16</a:t>
                                </a:r>
                                <a:endParaRPr kumimoji="1" lang="zh-CN" altLang="en-US" dirty="0">
                                  <a:solidFill>
                                    <a:srgbClr val="FF0000"/>
                                  </a:solidFill>
                                </a:endParaRPr>
                              </a:p>
                            </p:txBody>
                          </p:sp>
                        </p:grpSp>
                        <p:sp>
                          <p:nvSpPr>
                            <p:cNvPr id="145" name="文本框 144"/>
                            <p:cNvSpPr txBox="1"/>
                            <p:nvPr/>
                          </p:nvSpPr>
                          <p:spPr>
                            <a:xfrm>
                              <a:off x="6241248" y="2347396"/>
                              <a:ext cx="473869" cy="369332"/>
                            </a:xfrm>
                            <a:prstGeom prst="rect">
                              <a:avLst/>
                            </a:prstGeom>
                            <a:noFill/>
                          </p:spPr>
                          <p:txBody>
                            <a:bodyPr wrap="square" rtlCol="0">
                              <a:spAutoFit/>
                            </a:bodyPr>
                            <a:lstStyle/>
                            <a:p>
                              <a:r>
                                <a:rPr kumimoji="1" lang="en-US" altLang="zh-CN" dirty="0" smtClean="0">
                                  <a:solidFill>
                                    <a:srgbClr val="FF0000"/>
                                  </a:solidFill>
                                </a:rPr>
                                <a:t>3</a:t>
                              </a:r>
                              <a:endParaRPr kumimoji="1" lang="zh-CN" altLang="en-US" dirty="0">
                                <a:solidFill>
                                  <a:srgbClr val="FF0000"/>
                                </a:solidFill>
                              </a:endParaRPr>
                            </a:p>
                          </p:txBody>
                        </p:sp>
                      </p:grpSp>
                      <p:sp>
                        <p:nvSpPr>
                          <p:cNvPr id="137" name="文本框 136"/>
                          <p:cNvSpPr txBox="1"/>
                          <p:nvPr/>
                        </p:nvSpPr>
                        <p:spPr>
                          <a:xfrm>
                            <a:off x="4466390" y="5683351"/>
                            <a:ext cx="401894" cy="369332"/>
                          </a:xfrm>
                          <a:prstGeom prst="rect">
                            <a:avLst/>
                          </a:prstGeom>
                          <a:noFill/>
                        </p:spPr>
                        <p:txBody>
                          <a:bodyPr wrap="square" rtlCol="0">
                            <a:spAutoFit/>
                          </a:bodyPr>
                          <a:lstStyle/>
                          <a:p>
                            <a:r>
                              <a:rPr kumimoji="1" lang="en-US" altLang="zh-CN" dirty="0" smtClean="0"/>
                              <a:t>18</a:t>
                            </a:r>
                            <a:endParaRPr kumimoji="1" lang="zh-CN" altLang="en-US" dirty="0"/>
                          </a:p>
                        </p:txBody>
                      </p:sp>
                      <p:grpSp>
                        <p:nvGrpSpPr>
                          <p:cNvPr id="138" name="组 137"/>
                          <p:cNvGrpSpPr/>
                          <p:nvPr/>
                        </p:nvGrpSpPr>
                        <p:grpSpPr>
                          <a:xfrm>
                            <a:off x="1162493" y="4822163"/>
                            <a:ext cx="1142513" cy="1230179"/>
                            <a:chOff x="6040020" y="2561574"/>
                            <a:chExt cx="1142513" cy="1230179"/>
                          </a:xfrm>
                        </p:grpSpPr>
                        <p:grpSp>
                          <p:nvGrpSpPr>
                            <p:cNvPr id="139" name="组 138"/>
                            <p:cNvGrpSpPr/>
                            <p:nvPr/>
                          </p:nvGrpSpPr>
                          <p:grpSpPr>
                            <a:xfrm>
                              <a:off x="6040020" y="3422421"/>
                              <a:ext cx="677064" cy="369332"/>
                              <a:chOff x="5473743" y="3550018"/>
                              <a:chExt cx="677064" cy="369332"/>
                            </a:xfrm>
                          </p:grpSpPr>
                          <p:sp>
                            <p:nvSpPr>
                              <p:cNvPr id="141" name="矩形 140"/>
                              <p:cNvSpPr/>
                              <p:nvPr/>
                            </p:nvSpPr>
                            <p:spPr bwMode="auto">
                              <a:xfrm>
                                <a:off x="5473743" y="3550018"/>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42" name="文本框 141"/>
                              <p:cNvSpPr txBox="1"/>
                              <p:nvPr/>
                            </p:nvSpPr>
                            <p:spPr>
                              <a:xfrm>
                                <a:off x="5511656" y="3550018"/>
                                <a:ext cx="280455"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143" name="文本框 142"/>
                              <p:cNvSpPr txBox="1"/>
                              <p:nvPr/>
                            </p:nvSpPr>
                            <p:spPr>
                              <a:xfrm>
                                <a:off x="5790145" y="3550018"/>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140" name="直线箭头连接符 139"/>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105" name="文本框 104"/>
                        <p:cNvSpPr txBox="1"/>
                        <p:nvPr/>
                      </p:nvSpPr>
                      <p:spPr>
                        <a:xfrm>
                          <a:off x="3055431" y="5665323"/>
                          <a:ext cx="473869" cy="369332"/>
                        </a:xfrm>
                        <a:prstGeom prst="rect">
                          <a:avLst/>
                        </a:prstGeom>
                        <a:noFill/>
                      </p:spPr>
                      <p:txBody>
                        <a:bodyPr wrap="square" rtlCol="0">
                          <a:spAutoFit/>
                        </a:bodyPr>
                        <a:lstStyle/>
                        <a:p>
                          <a:r>
                            <a:rPr kumimoji="1" lang="en-US" altLang="zh-CN" smtClean="0"/>
                            <a:t>12</a:t>
                          </a:r>
                          <a:endParaRPr kumimoji="1" lang="zh-CN" altLang="en-US" dirty="0"/>
                        </a:p>
                      </p:txBody>
                    </p:sp>
                  </p:grpSp>
                  <p:sp>
                    <p:nvSpPr>
                      <p:cNvPr id="103" name="文本框 102"/>
                      <p:cNvSpPr txBox="1"/>
                      <p:nvPr/>
                    </p:nvSpPr>
                    <p:spPr>
                      <a:xfrm>
                        <a:off x="4891871"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grpSp>
                  <p:nvGrpSpPr>
                    <p:cNvPr id="89" name="组 88"/>
                    <p:cNvGrpSpPr/>
                    <p:nvPr/>
                  </p:nvGrpSpPr>
                  <p:grpSpPr>
                    <a:xfrm>
                      <a:off x="8972688" y="5628644"/>
                      <a:ext cx="718173" cy="395829"/>
                      <a:chOff x="8972688" y="5628644"/>
                      <a:chExt cx="718173" cy="395829"/>
                    </a:xfrm>
                  </p:grpSpPr>
                  <p:sp>
                    <p:nvSpPr>
                      <p:cNvPr id="91" name="矩形 90"/>
                      <p:cNvSpPr/>
                      <p:nvPr/>
                    </p:nvSpPr>
                    <p:spPr bwMode="auto">
                      <a:xfrm>
                        <a:off x="8972688" y="5628644"/>
                        <a:ext cx="595662"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2" name="文本框 91"/>
                      <p:cNvSpPr txBox="1"/>
                      <p:nvPr/>
                    </p:nvSpPr>
                    <p:spPr>
                      <a:xfrm>
                        <a:off x="9241119" y="5655141"/>
                        <a:ext cx="449742" cy="369332"/>
                      </a:xfrm>
                      <a:prstGeom prst="rect">
                        <a:avLst/>
                      </a:prstGeom>
                      <a:noFill/>
                    </p:spPr>
                    <p:txBody>
                      <a:bodyPr wrap="square" rtlCol="0">
                        <a:spAutoFit/>
                      </a:bodyPr>
                      <a:lstStyle/>
                      <a:p>
                        <a:r>
                          <a:rPr kumimoji="1" lang="en-US" altLang="zh-CN" dirty="0" smtClean="0">
                            <a:solidFill>
                              <a:srgbClr val="FF0000"/>
                            </a:solidFill>
                          </a:rPr>
                          <a:t>15</a:t>
                        </a:r>
                        <a:endParaRPr kumimoji="1" lang="zh-CN" altLang="en-US" dirty="0">
                          <a:solidFill>
                            <a:srgbClr val="FF0000"/>
                          </a:solidFill>
                        </a:endParaRPr>
                      </a:p>
                    </p:txBody>
                  </p:sp>
                </p:grpSp>
              </p:grpSp>
              <p:sp>
                <p:nvSpPr>
                  <p:cNvPr id="86" name="文本框 85"/>
                  <p:cNvSpPr txBox="1"/>
                  <p:nvPr/>
                </p:nvSpPr>
                <p:spPr>
                  <a:xfrm>
                    <a:off x="8980717" y="5647442"/>
                    <a:ext cx="438220" cy="369332"/>
                  </a:xfrm>
                  <a:prstGeom prst="rect">
                    <a:avLst/>
                  </a:prstGeom>
                  <a:noFill/>
                </p:spPr>
                <p:txBody>
                  <a:bodyPr wrap="square" rtlCol="0">
                    <a:spAutoFit/>
                  </a:bodyPr>
                  <a:lstStyle/>
                  <a:p>
                    <a:r>
                      <a:rPr kumimoji="1" lang="en-US" altLang="zh-CN" dirty="0" smtClean="0"/>
                      <a:t>14</a:t>
                    </a:r>
                    <a:endParaRPr kumimoji="1" lang="zh-CN" altLang="en-US" dirty="0"/>
                  </a:p>
                </p:txBody>
              </p:sp>
            </p:grpSp>
            <p:cxnSp>
              <p:nvCxnSpPr>
                <p:cNvPr id="81" name="直线箭头连接符 80"/>
                <p:cNvCxnSpPr/>
                <p:nvPr/>
              </p:nvCxnSpPr>
              <p:spPr bwMode="auto">
                <a:xfrm flipH="1">
                  <a:off x="7868052" y="2234433"/>
                  <a:ext cx="655495" cy="1021012"/>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84" name="直线箭头连接符 83"/>
                <p:cNvCxnSpPr/>
                <p:nvPr/>
              </p:nvCxnSpPr>
              <p:spPr bwMode="auto">
                <a:xfrm>
                  <a:off x="9418961" y="2290273"/>
                  <a:ext cx="771899" cy="9297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cxnSp>
          <p:nvCxnSpPr>
            <p:cNvPr id="75" name="直线箭头连接符 74"/>
            <p:cNvCxnSpPr/>
            <p:nvPr/>
          </p:nvCxnSpPr>
          <p:spPr bwMode="auto">
            <a:xfrm flipH="1">
              <a:off x="9885187" y="3515386"/>
              <a:ext cx="163273" cy="8299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72" name="椭圆 71"/>
          <p:cNvSpPr/>
          <p:nvPr/>
        </p:nvSpPr>
        <p:spPr bwMode="auto">
          <a:xfrm>
            <a:off x="2350022" y="3916397"/>
            <a:ext cx="300082" cy="396277"/>
          </a:xfrm>
          <a:prstGeom prst="ellipse">
            <a:avLst/>
          </a:prstGeom>
          <a:noFill/>
          <a:ln w="1905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7" name="椭圆 66"/>
          <p:cNvSpPr/>
          <p:nvPr/>
        </p:nvSpPr>
        <p:spPr bwMode="auto">
          <a:xfrm>
            <a:off x="4141897" y="2844196"/>
            <a:ext cx="335323" cy="373839"/>
          </a:xfrm>
          <a:prstGeom prst="ellipse">
            <a:avLst/>
          </a:prstGeom>
          <a:noFill/>
          <a:ln w="1905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8" name="椭圆 67"/>
          <p:cNvSpPr/>
          <p:nvPr/>
        </p:nvSpPr>
        <p:spPr bwMode="auto">
          <a:xfrm>
            <a:off x="4420437" y="3910195"/>
            <a:ext cx="335323" cy="373839"/>
          </a:xfrm>
          <a:prstGeom prst="ellipse">
            <a:avLst/>
          </a:prstGeom>
          <a:noFill/>
          <a:ln w="1905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9" name="矩形 68"/>
          <p:cNvSpPr/>
          <p:nvPr/>
        </p:nvSpPr>
        <p:spPr>
          <a:xfrm>
            <a:off x="4124904" y="2838754"/>
            <a:ext cx="415498" cy="369332"/>
          </a:xfrm>
          <a:prstGeom prst="rect">
            <a:avLst/>
          </a:prstGeom>
          <a:solidFill>
            <a:srgbClr val="C5F5FF"/>
          </a:solidFill>
        </p:spPr>
        <p:txBody>
          <a:bodyPr wrap="none">
            <a:spAutoFit/>
          </a:bodyPr>
          <a:lstStyle/>
          <a:p>
            <a:r>
              <a:rPr lang="en-US" altLang="zh-CN" smtClean="0">
                <a:solidFill>
                  <a:srgbClr val="C00000"/>
                </a:solidFill>
                <a:latin typeface="+mn-ea"/>
              </a:rPr>
              <a:t>17</a:t>
            </a:r>
            <a:endParaRPr lang="zh-CN" altLang="en-US" dirty="0">
              <a:solidFill>
                <a:srgbClr val="C00000"/>
              </a:solidFill>
            </a:endParaRPr>
          </a:p>
        </p:txBody>
      </p:sp>
      <p:sp>
        <p:nvSpPr>
          <p:cNvPr id="70" name="矩形 69"/>
          <p:cNvSpPr/>
          <p:nvPr/>
        </p:nvSpPr>
        <p:spPr>
          <a:xfrm>
            <a:off x="4376602" y="3912946"/>
            <a:ext cx="335323" cy="369332"/>
          </a:xfrm>
          <a:prstGeom prst="rect">
            <a:avLst/>
          </a:prstGeom>
          <a:solidFill>
            <a:srgbClr val="C5F5FF"/>
          </a:solidFill>
        </p:spPr>
        <p:txBody>
          <a:bodyPr wrap="square">
            <a:spAutoFit/>
          </a:bodyPr>
          <a:lstStyle/>
          <a:p>
            <a:endParaRPr lang="zh-CN" altLang="en-US" dirty="0">
              <a:solidFill>
                <a:srgbClr val="C00000"/>
              </a:solidFill>
            </a:endParaRPr>
          </a:p>
        </p:txBody>
      </p:sp>
      <p:sp>
        <p:nvSpPr>
          <p:cNvPr id="186" name="矩形 185"/>
          <p:cNvSpPr/>
          <p:nvPr/>
        </p:nvSpPr>
        <p:spPr>
          <a:xfrm>
            <a:off x="2332189" y="3940455"/>
            <a:ext cx="335323" cy="369332"/>
          </a:xfrm>
          <a:prstGeom prst="rect">
            <a:avLst/>
          </a:prstGeom>
          <a:solidFill>
            <a:srgbClr val="C5F5FF"/>
          </a:solidFill>
        </p:spPr>
        <p:txBody>
          <a:bodyPr wrap="square">
            <a:spAutoFit/>
          </a:bodyPr>
          <a:lstStyle/>
          <a:p>
            <a:endParaRPr lang="zh-CN" altLang="en-US" dirty="0">
              <a:solidFill>
                <a:srgbClr val="C00000"/>
              </a:solidFill>
            </a:endParaRPr>
          </a:p>
        </p:txBody>
      </p:sp>
      <p:sp>
        <p:nvSpPr>
          <p:cNvPr id="187" name="右箭头 186"/>
          <p:cNvSpPr/>
          <p:nvPr/>
        </p:nvSpPr>
        <p:spPr bwMode="auto">
          <a:xfrm>
            <a:off x="5254211" y="2534604"/>
            <a:ext cx="697953" cy="381645"/>
          </a:xfrm>
          <a:prstGeom prst="rightArrow">
            <a:avLst/>
          </a:prstGeom>
          <a:solidFill>
            <a:schemeClr val="accent2">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6" name="组 5"/>
          <p:cNvGrpSpPr/>
          <p:nvPr/>
        </p:nvGrpSpPr>
        <p:grpSpPr>
          <a:xfrm>
            <a:off x="6142612" y="1538400"/>
            <a:ext cx="5075948" cy="2754648"/>
            <a:chOff x="6142612" y="1538400"/>
            <a:chExt cx="5075948" cy="2754648"/>
          </a:xfrm>
        </p:grpSpPr>
        <p:grpSp>
          <p:nvGrpSpPr>
            <p:cNvPr id="188" name="组 187"/>
            <p:cNvGrpSpPr/>
            <p:nvPr/>
          </p:nvGrpSpPr>
          <p:grpSpPr>
            <a:xfrm>
              <a:off x="6142612" y="1538400"/>
              <a:ext cx="5075948" cy="2754648"/>
              <a:chOff x="6514592" y="1986521"/>
              <a:chExt cx="5075948" cy="2754648"/>
            </a:xfrm>
          </p:grpSpPr>
          <p:grpSp>
            <p:nvGrpSpPr>
              <p:cNvPr id="189" name="组 188"/>
              <p:cNvGrpSpPr/>
              <p:nvPr/>
            </p:nvGrpSpPr>
            <p:grpSpPr>
              <a:xfrm>
                <a:off x="6514592" y="1986521"/>
                <a:ext cx="5075948" cy="2754648"/>
                <a:chOff x="6514592" y="1986521"/>
                <a:chExt cx="5075948" cy="2754648"/>
              </a:xfrm>
            </p:grpSpPr>
            <p:sp>
              <p:nvSpPr>
                <p:cNvPr id="191" name="矩形 190"/>
                <p:cNvSpPr/>
                <p:nvPr/>
              </p:nvSpPr>
              <p:spPr bwMode="auto">
                <a:xfrm>
                  <a:off x="9595385" y="3255445"/>
                  <a:ext cx="96998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92" name="矩形 191"/>
                <p:cNvSpPr/>
                <p:nvPr/>
              </p:nvSpPr>
              <p:spPr bwMode="auto">
                <a:xfrm>
                  <a:off x="8091187" y="1998936"/>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93" name="组 192"/>
                <p:cNvGrpSpPr/>
                <p:nvPr/>
              </p:nvGrpSpPr>
              <p:grpSpPr>
                <a:xfrm>
                  <a:off x="6514592" y="1986521"/>
                  <a:ext cx="5075948" cy="2754648"/>
                  <a:chOff x="6514592" y="1986521"/>
                  <a:chExt cx="5075948" cy="2754648"/>
                </a:xfrm>
              </p:grpSpPr>
              <p:grpSp>
                <p:nvGrpSpPr>
                  <p:cNvPr id="194" name="组 193"/>
                  <p:cNvGrpSpPr/>
                  <p:nvPr/>
                </p:nvGrpSpPr>
                <p:grpSpPr>
                  <a:xfrm>
                    <a:off x="6514592" y="1986521"/>
                    <a:ext cx="5075948" cy="2754648"/>
                    <a:chOff x="5899924" y="3269825"/>
                    <a:chExt cx="5075948" cy="2754648"/>
                  </a:xfrm>
                </p:grpSpPr>
                <p:grpSp>
                  <p:nvGrpSpPr>
                    <p:cNvPr id="197" name="组 196"/>
                    <p:cNvGrpSpPr/>
                    <p:nvPr/>
                  </p:nvGrpSpPr>
                  <p:grpSpPr>
                    <a:xfrm>
                      <a:off x="5899924" y="3269825"/>
                      <a:ext cx="5075948" cy="2754648"/>
                      <a:chOff x="5899924" y="3269825"/>
                      <a:chExt cx="5075948" cy="2754648"/>
                    </a:xfrm>
                  </p:grpSpPr>
                  <p:grpSp>
                    <p:nvGrpSpPr>
                      <p:cNvPr id="199" name="组 198"/>
                      <p:cNvGrpSpPr/>
                      <p:nvPr/>
                    </p:nvGrpSpPr>
                    <p:grpSpPr>
                      <a:xfrm>
                        <a:off x="5899924" y="3269825"/>
                        <a:ext cx="5075948" cy="2740087"/>
                        <a:chOff x="353588" y="3901504"/>
                        <a:chExt cx="5075948" cy="2740087"/>
                      </a:xfrm>
                    </p:grpSpPr>
                    <p:grpSp>
                      <p:nvGrpSpPr>
                        <p:cNvPr id="203" name="组 202"/>
                        <p:cNvGrpSpPr/>
                        <p:nvPr/>
                      </p:nvGrpSpPr>
                      <p:grpSpPr>
                        <a:xfrm>
                          <a:off x="353588" y="3901504"/>
                          <a:ext cx="5075948" cy="2740087"/>
                          <a:chOff x="456564" y="3329372"/>
                          <a:chExt cx="5075948" cy="2740087"/>
                        </a:xfrm>
                      </p:grpSpPr>
                      <p:grpSp>
                        <p:nvGrpSpPr>
                          <p:cNvPr id="205" name="组 204"/>
                          <p:cNvGrpSpPr/>
                          <p:nvPr/>
                        </p:nvGrpSpPr>
                        <p:grpSpPr>
                          <a:xfrm>
                            <a:off x="456564" y="3329372"/>
                            <a:ext cx="5075948" cy="2740087"/>
                            <a:chOff x="456564" y="3329372"/>
                            <a:chExt cx="5075948" cy="2740087"/>
                          </a:xfrm>
                        </p:grpSpPr>
                        <p:grpSp>
                          <p:nvGrpSpPr>
                            <p:cNvPr id="207" name="组 206"/>
                            <p:cNvGrpSpPr/>
                            <p:nvPr/>
                          </p:nvGrpSpPr>
                          <p:grpSpPr>
                            <a:xfrm>
                              <a:off x="456564" y="3329372"/>
                              <a:ext cx="5075948" cy="2740087"/>
                              <a:chOff x="5257867" y="1038801"/>
                              <a:chExt cx="5075948" cy="2740087"/>
                            </a:xfrm>
                          </p:grpSpPr>
                          <p:grpSp>
                            <p:nvGrpSpPr>
                              <p:cNvPr id="214" name="组 213"/>
                              <p:cNvGrpSpPr/>
                              <p:nvPr/>
                            </p:nvGrpSpPr>
                            <p:grpSpPr>
                              <a:xfrm>
                                <a:off x="5257867" y="1038801"/>
                                <a:ext cx="5075948" cy="2740087"/>
                                <a:chOff x="355176" y="1074410"/>
                                <a:chExt cx="5075948" cy="2740087"/>
                              </a:xfrm>
                            </p:grpSpPr>
                            <p:grpSp>
                              <p:nvGrpSpPr>
                                <p:cNvPr id="216" name="组 215"/>
                                <p:cNvGrpSpPr/>
                                <p:nvPr/>
                              </p:nvGrpSpPr>
                              <p:grpSpPr>
                                <a:xfrm>
                                  <a:off x="355176" y="1074410"/>
                                  <a:ext cx="5075948" cy="2740087"/>
                                  <a:chOff x="5053134" y="3318263"/>
                                  <a:chExt cx="5075948" cy="2740087"/>
                                </a:xfrm>
                              </p:grpSpPr>
                              <p:grpSp>
                                <p:nvGrpSpPr>
                                  <p:cNvPr id="218" name="组 217"/>
                                  <p:cNvGrpSpPr/>
                                  <p:nvPr/>
                                </p:nvGrpSpPr>
                                <p:grpSpPr>
                                  <a:xfrm>
                                    <a:off x="5053134" y="3318263"/>
                                    <a:ext cx="3560732" cy="2740087"/>
                                    <a:chOff x="43153" y="3310568"/>
                                    <a:chExt cx="3560732" cy="2740087"/>
                                  </a:xfrm>
                                </p:grpSpPr>
                                <p:grpSp>
                                  <p:nvGrpSpPr>
                                    <p:cNvPr id="223" name="组 222"/>
                                    <p:cNvGrpSpPr/>
                                    <p:nvPr/>
                                  </p:nvGrpSpPr>
                                  <p:grpSpPr>
                                    <a:xfrm>
                                      <a:off x="43153" y="3310568"/>
                                      <a:ext cx="3560732" cy="2739697"/>
                                      <a:chOff x="7554413" y="1055561"/>
                                      <a:chExt cx="3560732" cy="2739697"/>
                                    </a:xfrm>
                                  </p:grpSpPr>
                                  <p:grpSp>
                                    <p:nvGrpSpPr>
                                      <p:cNvPr id="225" name="组 224"/>
                                      <p:cNvGrpSpPr/>
                                      <p:nvPr/>
                                    </p:nvGrpSpPr>
                                    <p:grpSpPr>
                                      <a:xfrm>
                                        <a:off x="7554413" y="2309193"/>
                                        <a:ext cx="3560732" cy="1486065"/>
                                        <a:chOff x="7554413" y="2309193"/>
                                        <a:chExt cx="3560732" cy="1486065"/>
                                      </a:xfrm>
                                    </p:grpSpPr>
                                    <p:grpSp>
                                      <p:nvGrpSpPr>
                                        <p:cNvPr id="227" name="组 226"/>
                                        <p:cNvGrpSpPr/>
                                        <p:nvPr/>
                                      </p:nvGrpSpPr>
                                      <p:grpSpPr>
                                        <a:xfrm>
                                          <a:off x="7554413" y="2309193"/>
                                          <a:ext cx="3560732" cy="1486065"/>
                                          <a:chOff x="8303713" y="2309193"/>
                                          <a:chExt cx="3560732" cy="1486065"/>
                                        </a:xfrm>
                                      </p:grpSpPr>
                                      <p:grpSp>
                                        <p:nvGrpSpPr>
                                          <p:cNvPr id="233" name="组 232"/>
                                          <p:cNvGrpSpPr/>
                                          <p:nvPr/>
                                        </p:nvGrpSpPr>
                                        <p:grpSpPr>
                                          <a:xfrm>
                                            <a:off x="8303713" y="2309193"/>
                                            <a:ext cx="3560732" cy="1486065"/>
                                            <a:chOff x="8303713" y="2309193"/>
                                            <a:chExt cx="3560732" cy="1486065"/>
                                          </a:xfrm>
                                        </p:grpSpPr>
                                        <p:sp>
                                          <p:nvSpPr>
                                            <p:cNvPr id="235" name="矩形 234"/>
                                            <p:cNvSpPr/>
                                            <p:nvPr/>
                                          </p:nvSpPr>
                                          <p:spPr bwMode="auto">
                                            <a:xfrm>
                                              <a:off x="10655112" y="3400526"/>
                                              <a:ext cx="6627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36" name="矩形 235"/>
                                            <p:cNvSpPr/>
                                            <p:nvPr/>
                                          </p:nvSpPr>
                                          <p:spPr bwMode="auto">
                                            <a:xfrm>
                                              <a:off x="9229243" y="2324485"/>
                                              <a:ext cx="855859"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237" name="直线箭头连接符 236"/>
                                            <p:cNvCxnSpPr/>
                                            <p:nvPr/>
                                          </p:nvCxnSpPr>
                                          <p:spPr bwMode="auto">
                                            <a:xfrm flipH="1">
                                              <a:off x="8642245" y="2573042"/>
                                              <a:ext cx="592873" cy="8528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238" name="矩形 237"/>
                                            <p:cNvSpPr/>
                                            <p:nvPr/>
                                          </p:nvSpPr>
                                          <p:spPr bwMode="auto">
                                            <a:xfrm>
                                              <a:off x="8303713" y="3425926"/>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39" name="文本框 238"/>
                                            <p:cNvSpPr txBox="1"/>
                                            <p:nvPr/>
                                          </p:nvSpPr>
                                          <p:spPr>
                                            <a:xfrm>
                                              <a:off x="8405102" y="34143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240" name="文本框 239"/>
                                            <p:cNvSpPr txBox="1"/>
                                            <p:nvPr/>
                                          </p:nvSpPr>
                                          <p:spPr>
                                            <a:xfrm>
                                              <a:off x="8683591" y="3414378"/>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241" name="直线箭头连接符 240"/>
                                            <p:cNvCxnSpPr/>
                                            <p:nvPr/>
                                          </p:nvCxnSpPr>
                                          <p:spPr bwMode="auto">
                                            <a:xfrm flipH="1">
                                              <a:off x="10993314" y="2584426"/>
                                              <a:ext cx="458246" cy="80708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242" name="文本框 241"/>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243" name="文本框 242"/>
                                            <p:cNvSpPr txBox="1"/>
                                            <p:nvPr/>
                                          </p:nvSpPr>
                                          <p:spPr>
                                            <a:xfrm>
                                              <a:off x="11462551" y="2309193"/>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234" name="文本框 233"/>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228" name="组 227"/>
                                        <p:cNvGrpSpPr/>
                                        <p:nvPr/>
                                      </p:nvGrpSpPr>
                                      <p:grpSpPr>
                                        <a:xfrm>
                                          <a:off x="8970972" y="3400951"/>
                                          <a:ext cx="860608" cy="394307"/>
                                          <a:chOff x="8098720" y="4190415"/>
                                          <a:chExt cx="860608" cy="394307"/>
                                        </a:xfrm>
                                      </p:grpSpPr>
                                      <p:sp>
                                        <p:nvSpPr>
                                          <p:cNvPr id="230" name="矩形 229"/>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31" name="文本框 230"/>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grpSp>
                                    <p:cxnSp>
                                      <p:nvCxnSpPr>
                                        <p:cNvPr id="229" name="直线箭头连接符 228"/>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226" name="文本框 225"/>
                                      <p:cNvSpPr txBox="1"/>
                                      <p:nvPr/>
                                    </p:nvSpPr>
                                    <p:spPr>
                                      <a:xfrm>
                                        <a:off x="9754279" y="1055561"/>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224" name="文本框 223"/>
                                    <p:cNvSpPr txBox="1"/>
                                    <p:nvPr/>
                                  </p:nvSpPr>
                                  <p:spPr>
                                    <a:xfrm>
                                      <a:off x="1930439" y="5681323"/>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219" name="直线箭头连接符 218"/>
                                  <p:cNvCxnSpPr/>
                                  <p:nvPr/>
                                </p:nvCxnSpPr>
                                <p:spPr bwMode="auto">
                                  <a:xfrm>
                                    <a:off x="8928402" y="4736435"/>
                                    <a:ext cx="453063" cy="926793"/>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220" name="组 219"/>
                                  <p:cNvGrpSpPr/>
                                  <p:nvPr/>
                                </p:nvGrpSpPr>
                                <p:grpSpPr>
                                  <a:xfrm>
                                    <a:off x="8817211" y="5651379"/>
                                    <a:ext cx="1311871" cy="381181"/>
                                    <a:chOff x="9647013" y="6124352"/>
                                    <a:chExt cx="1311871" cy="381181"/>
                                  </a:xfrm>
                                </p:grpSpPr>
                                <p:sp>
                                  <p:nvSpPr>
                                    <p:cNvPr id="221" name="矩形 220"/>
                                    <p:cNvSpPr/>
                                    <p:nvPr/>
                                  </p:nvSpPr>
                                  <p:spPr bwMode="auto">
                                    <a:xfrm>
                                      <a:off x="9647013" y="6136201"/>
                                      <a:ext cx="13118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22" name="文本框 221"/>
                                    <p:cNvSpPr txBox="1"/>
                                    <p:nvPr/>
                                  </p:nvSpPr>
                                  <p:spPr>
                                    <a:xfrm>
                                      <a:off x="10044715" y="6124352"/>
                                      <a:ext cx="473869" cy="369332"/>
                                    </a:xfrm>
                                    <a:prstGeom prst="rect">
                                      <a:avLst/>
                                    </a:prstGeom>
                                    <a:noFill/>
                                  </p:spPr>
                                  <p:txBody>
                                    <a:bodyPr wrap="square" rtlCol="0">
                                      <a:spAutoFit/>
                                    </a:bodyPr>
                                    <a:lstStyle/>
                                    <a:p>
                                      <a:r>
                                        <a:rPr kumimoji="1" lang="en-US" altLang="zh-CN" dirty="0" smtClean="0"/>
                                        <a:t>19</a:t>
                                      </a:r>
                                      <a:endParaRPr kumimoji="1" lang="zh-CN" altLang="en-US" dirty="0"/>
                                    </a:p>
                                  </p:txBody>
                                </p:sp>
                              </p:grpSp>
                            </p:grpSp>
                            <p:sp>
                              <p:nvSpPr>
                                <p:cNvPr id="217" name="文本框 216"/>
                                <p:cNvSpPr txBox="1"/>
                                <p:nvPr/>
                              </p:nvSpPr>
                              <p:spPr>
                                <a:xfrm>
                                  <a:off x="3832444" y="2307916"/>
                                  <a:ext cx="398000" cy="369332"/>
                                </a:xfrm>
                                <a:prstGeom prst="rect">
                                  <a:avLst/>
                                </a:prstGeom>
                                <a:noFill/>
                              </p:spPr>
                              <p:txBody>
                                <a:bodyPr wrap="square" rtlCol="0">
                                  <a:spAutoFit/>
                                </a:bodyPr>
                                <a:lstStyle/>
                                <a:p>
                                  <a:r>
                                    <a:rPr kumimoji="1" lang="en-US" altLang="zh-CN" dirty="0" smtClean="0">
                                      <a:solidFill>
                                        <a:srgbClr val="FF0000"/>
                                      </a:solidFill>
                                    </a:rPr>
                                    <a:t>17</a:t>
                                  </a:r>
                                  <a:endParaRPr kumimoji="1" lang="zh-CN" altLang="en-US" dirty="0">
                                    <a:solidFill>
                                      <a:srgbClr val="FF0000"/>
                                    </a:solidFill>
                                  </a:endParaRPr>
                                </a:p>
                              </p:txBody>
                            </p:sp>
                          </p:grpSp>
                          <p:sp>
                            <p:nvSpPr>
                              <p:cNvPr id="215" name="文本框 214"/>
                              <p:cNvSpPr txBox="1"/>
                              <p:nvPr/>
                            </p:nvSpPr>
                            <p:spPr>
                              <a:xfrm>
                                <a:off x="6241248" y="2347396"/>
                                <a:ext cx="473869" cy="369332"/>
                              </a:xfrm>
                              <a:prstGeom prst="rect">
                                <a:avLst/>
                              </a:prstGeom>
                              <a:noFill/>
                            </p:spPr>
                            <p:txBody>
                              <a:bodyPr wrap="square" rtlCol="0">
                                <a:spAutoFit/>
                              </a:bodyPr>
                              <a:lstStyle/>
                              <a:p>
                                <a:r>
                                  <a:rPr kumimoji="1" lang="en-US" altLang="zh-CN" dirty="0" smtClean="0">
                                    <a:solidFill>
                                      <a:srgbClr val="FF0000"/>
                                    </a:solidFill>
                                  </a:rPr>
                                  <a:t>3</a:t>
                                </a:r>
                                <a:endParaRPr kumimoji="1" lang="zh-CN" altLang="en-US" dirty="0">
                                  <a:solidFill>
                                    <a:srgbClr val="FF0000"/>
                                  </a:solidFill>
                                </a:endParaRPr>
                              </a:p>
                            </p:txBody>
                          </p:sp>
                        </p:grpSp>
                        <p:grpSp>
                          <p:nvGrpSpPr>
                            <p:cNvPr id="208" name="组 207"/>
                            <p:cNvGrpSpPr/>
                            <p:nvPr/>
                          </p:nvGrpSpPr>
                          <p:grpSpPr>
                            <a:xfrm>
                              <a:off x="1162493" y="4822163"/>
                              <a:ext cx="1142513" cy="1230179"/>
                              <a:chOff x="6040020" y="2561574"/>
                              <a:chExt cx="1142513" cy="1230179"/>
                            </a:xfrm>
                          </p:grpSpPr>
                          <p:grpSp>
                            <p:nvGrpSpPr>
                              <p:cNvPr id="209" name="组 208"/>
                              <p:cNvGrpSpPr/>
                              <p:nvPr/>
                            </p:nvGrpSpPr>
                            <p:grpSpPr>
                              <a:xfrm>
                                <a:off x="6040020" y="3422421"/>
                                <a:ext cx="677064" cy="369332"/>
                                <a:chOff x="5473743" y="3550018"/>
                                <a:chExt cx="677064" cy="369332"/>
                              </a:xfrm>
                            </p:grpSpPr>
                            <p:sp>
                              <p:nvSpPr>
                                <p:cNvPr id="211" name="矩形 210"/>
                                <p:cNvSpPr/>
                                <p:nvPr/>
                              </p:nvSpPr>
                              <p:spPr bwMode="auto">
                                <a:xfrm>
                                  <a:off x="5473743" y="3550018"/>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12" name="文本框 211"/>
                                <p:cNvSpPr txBox="1"/>
                                <p:nvPr/>
                              </p:nvSpPr>
                              <p:spPr>
                                <a:xfrm>
                                  <a:off x="5511656" y="3550018"/>
                                  <a:ext cx="280455"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213" name="文本框 212"/>
                                <p:cNvSpPr txBox="1"/>
                                <p:nvPr/>
                              </p:nvSpPr>
                              <p:spPr>
                                <a:xfrm>
                                  <a:off x="5790145" y="3550018"/>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210" name="直线箭头连接符 209"/>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206" name="文本框 205"/>
                          <p:cNvSpPr txBox="1"/>
                          <p:nvPr/>
                        </p:nvSpPr>
                        <p:spPr>
                          <a:xfrm>
                            <a:off x="3055431" y="5665323"/>
                            <a:ext cx="473869" cy="369332"/>
                          </a:xfrm>
                          <a:prstGeom prst="rect">
                            <a:avLst/>
                          </a:prstGeom>
                          <a:noFill/>
                        </p:spPr>
                        <p:txBody>
                          <a:bodyPr wrap="square" rtlCol="0">
                            <a:spAutoFit/>
                          </a:bodyPr>
                          <a:lstStyle/>
                          <a:p>
                            <a:r>
                              <a:rPr kumimoji="1" lang="en-US" altLang="zh-CN" smtClean="0"/>
                              <a:t>12</a:t>
                            </a:r>
                            <a:endParaRPr kumimoji="1" lang="zh-CN" altLang="en-US" dirty="0"/>
                          </a:p>
                        </p:txBody>
                      </p:sp>
                    </p:grpSp>
                    <p:sp>
                      <p:nvSpPr>
                        <p:cNvPr id="204" name="文本框 203"/>
                        <p:cNvSpPr txBox="1"/>
                        <p:nvPr/>
                      </p:nvSpPr>
                      <p:spPr>
                        <a:xfrm>
                          <a:off x="4891871"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grpSp>
                    <p:nvGrpSpPr>
                      <p:cNvPr id="200" name="组 199"/>
                      <p:cNvGrpSpPr/>
                      <p:nvPr/>
                    </p:nvGrpSpPr>
                    <p:grpSpPr>
                      <a:xfrm>
                        <a:off x="8972688" y="5628644"/>
                        <a:ext cx="718173" cy="395829"/>
                        <a:chOff x="8972688" y="5628644"/>
                        <a:chExt cx="718173" cy="395829"/>
                      </a:xfrm>
                    </p:grpSpPr>
                    <p:sp>
                      <p:nvSpPr>
                        <p:cNvPr id="201" name="矩形 200"/>
                        <p:cNvSpPr/>
                        <p:nvPr/>
                      </p:nvSpPr>
                      <p:spPr bwMode="auto">
                        <a:xfrm>
                          <a:off x="8972688" y="5628644"/>
                          <a:ext cx="595662"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02" name="文本框 201"/>
                        <p:cNvSpPr txBox="1"/>
                        <p:nvPr/>
                      </p:nvSpPr>
                      <p:spPr>
                        <a:xfrm>
                          <a:off x="9241119" y="5655141"/>
                          <a:ext cx="449742" cy="369332"/>
                        </a:xfrm>
                        <a:prstGeom prst="rect">
                          <a:avLst/>
                        </a:prstGeom>
                        <a:noFill/>
                      </p:spPr>
                      <p:txBody>
                        <a:bodyPr wrap="square" rtlCol="0">
                          <a:spAutoFit/>
                        </a:bodyPr>
                        <a:lstStyle/>
                        <a:p>
                          <a:r>
                            <a:rPr kumimoji="1" lang="en-US" altLang="zh-CN" dirty="0" smtClean="0">
                              <a:solidFill>
                                <a:srgbClr val="FF0000"/>
                              </a:solidFill>
                            </a:rPr>
                            <a:t>15</a:t>
                          </a:r>
                          <a:endParaRPr kumimoji="1" lang="zh-CN" altLang="en-US" dirty="0">
                            <a:solidFill>
                              <a:srgbClr val="FF0000"/>
                            </a:solidFill>
                          </a:endParaRPr>
                        </a:p>
                      </p:txBody>
                    </p:sp>
                  </p:grpSp>
                </p:grpSp>
                <p:sp>
                  <p:nvSpPr>
                    <p:cNvPr id="198" name="文本框 197"/>
                    <p:cNvSpPr txBox="1"/>
                    <p:nvPr/>
                  </p:nvSpPr>
                  <p:spPr>
                    <a:xfrm>
                      <a:off x="8980717" y="5647442"/>
                      <a:ext cx="438220" cy="369332"/>
                    </a:xfrm>
                    <a:prstGeom prst="rect">
                      <a:avLst/>
                    </a:prstGeom>
                    <a:noFill/>
                  </p:spPr>
                  <p:txBody>
                    <a:bodyPr wrap="square" rtlCol="0">
                      <a:spAutoFit/>
                    </a:bodyPr>
                    <a:lstStyle/>
                    <a:p>
                      <a:r>
                        <a:rPr kumimoji="1" lang="en-US" altLang="zh-CN" dirty="0" smtClean="0"/>
                        <a:t>14</a:t>
                      </a:r>
                      <a:endParaRPr kumimoji="1" lang="zh-CN" altLang="en-US" dirty="0"/>
                    </a:p>
                  </p:txBody>
                </p:sp>
              </p:grpSp>
              <p:cxnSp>
                <p:nvCxnSpPr>
                  <p:cNvPr id="195" name="直线箭头连接符 194"/>
                  <p:cNvCxnSpPr/>
                  <p:nvPr/>
                </p:nvCxnSpPr>
                <p:spPr bwMode="auto">
                  <a:xfrm flipH="1">
                    <a:off x="7868052" y="2234433"/>
                    <a:ext cx="655495" cy="1021012"/>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196" name="直线箭头连接符 195"/>
                  <p:cNvCxnSpPr/>
                  <p:nvPr/>
                </p:nvCxnSpPr>
                <p:spPr bwMode="auto">
                  <a:xfrm>
                    <a:off x="9418961" y="2290273"/>
                    <a:ext cx="771899" cy="9297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cxnSp>
            <p:nvCxnSpPr>
              <p:cNvPr id="190" name="直线箭头连接符 189"/>
              <p:cNvCxnSpPr/>
              <p:nvPr/>
            </p:nvCxnSpPr>
            <p:spPr bwMode="auto">
              <a:xfrm flipH="1">
                <a:off x="9885187" y="3515386"/>
                <a:ext cx="163273" cy="8299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244" name="文本框 243"/>
            <p:cNvSpPr txBox="1"/>
            <p:nvPr/>
          </p:nvSpPr>
          <p:spPr>
            <a:xfrm>
              <a:off x="9959456" y="3884154"/>
              <a:ext cx="473869" cy="369332"/>
            </a:xfrm>
            <a:prstGeom prst="rect">
              <a:avLst/>
            </a:prstGeom>
            <a:noFill/>
          </p:spPr>
          <p:txBody>
            <a:bodyPr wrap="square" rtlCol="0">
              <a:spAutoFit/>
            </a:bodyPr>
            <a:lstStyle/>
            <a:p>
              <a:r>
                <a:rPr kumimoji="1" lang="en-US" altLang="zh-CN" dirty="0" smtClean="0"/>
                <a:t>18</a:t>
              </a:r>
              <a:endParaRPr kumimoji="1" lang="zh-CN" altLang="en-US" dirty="0"/>
            </a:p>
          </p:txBody>
        </p:sp>
      </p:grpSp>
      <p:sp>
        <p:nvSpPr>
          <p:cNvPr id="128" name="矩形 127"/>
          <p:cNvSpPr/>
          <p:nvPr/>
        </p:nvSpPr>
        <p:spPr>
          <a:xfrm>
            <a:off x="795619" y="1926663"/>
            <a:ext cx="814647" cy="369332"/>
          </a:xfrm>
          <a:prstGeom prst="rect">
            <a:avLst/>
          </a:prstGeom>
        </p:spPr>
        <p:txBody>
          <a:bodyPr wrap="none">
            <a:spAutoFit/>
          </a:bodyPr>
          <a:lstStyle/>
          <a:p>
            <a:r>
              <a:rPr lang="en-US" altLang="zh-CN" dirty="0" smtClean="0">
                <a:solidFill>
                  <a:srgbClr val="C00000"/>
                </a:solidFill>
                <a:latin typeface="+mn-ea"/>
              </a:rPr>
              <a:t>Min=2</a:t>
            </a:r>
            <a:endParaRPr lang="zh-CN" altLang="en-US" dirty="0">
              <a:solidFill>
                <a:srgbClr val="C00000"/>
              </a:solidFill>
            </a:endParaRPr>
          </a:p>
        </p:txBody>
      </p:sp>
    </p:spTree>
    <p:extLst>
      <p:ext uri="{BB962C8B-B14F-4D97-AF65-F5344CB8AC3E}">
        <p14:creationId xmlns:p14="http://schemas.microsoft.com/office/powerpoint/2010/main" val="527735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7"/>
                                        </p:tgtEl>
                                        <p:attrNameLst>
                                          <p:attrName>style.visibility</p:attrName>
                                        </p:attrNameLst>
                                      </p:cBhvr>
                                      <p:to>
                                        <p:strVal val="hidden"/>
                                      </p:to>
                                    </p:set>
                                  </p:childTnLst>
                                </p:cTn>
                              </p:par>
                            </p:childTnLst>
                          </p:cTn>
                        </p:par>
                        <p:par>
                          <p:cTn id="35" fill="hold">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6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8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6" grpId="0"/>
      <p:bldP spid="72" grpId="0" animBg="1"/>
      <p:bldP spid="72" grpId="1" animBg="1"/>
      <p:bldP spid="67" grpId="0" animBg="1"/>
      <p:bldP spid="67" grpId="1" animBg="1"/>
      <p:bldP spid="68" grpId="0" animBg="1"/>
      <p:bldP spid="68" grpId="1" animBg="1"/>
      <p:bldP spid="69" grpId="0" animBg="1"/>
      <p:bldP spid="70" grpId="0" animBg="1"/>
      <p:bldP spid="186" grpId="0" animBg="1"/>
      <p:bldP spid="18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2" name="矩形 1"/>
          <p:cNvSpPr/>
          <p:nvPr/>
        </p:nvSpPr>
        <p:spPr>
          <a:xfrm>
            <a:off x="1053917" y="1146827"/>
            <a:ext cx="7779184" cy="461665"/>
          </a:xfrm>
          <a:prstGeom prst="rect">
            <a:avLst/>
          </a:prstGeom>
        </p:spPr>
        <p:txBody>
          <a:bodyPr wrap="square">
            <a:spAutoFit/>
          </a:bodyPr>
          <a:lstStyle/>
          <a:p>
            <a:r>
              <a:rPr lang="zh-CN" altLang="en-US" sz="2400" b="1" dirty="0" smtClean="0">
                <a:solidFill>
                  <a:srgbClr val="7030A0"/>
                </a:solidFill>
                <a:latin typeface="+mn-ea"/>
              </a:rPr>
              <a:t>例：在下列</a:t>
            </a:r>
            <a:r>
              <a:rPr lang="en-US" altLang="zh-CN" sz="2400" b="1" dirty="0" smtClean="0">
                <a:solidFill>
                  <a:srgbClr val="7030A0"/>
                </a:solidFill>
                <a:latin typeface="+mn-ea"/>
              </a:rPr>
              <a:t>B-</a:t>
            </a:r>
            <a:r>
              <a:rPr lang="zh-CN" altLang="en-US" sz="2400" b="1" dirty="0" smtClean="0">
                <a:solidFill>
                  <a:srgbClr val="7030A0"/>
                </a:solidFill>
                <a:latin typeface="+mn-ea"/>
              </a:rPr>
              <a:t>树中删除</a:t>
            </a:r>
            <a:r>
              <a:rPr lang="en-US" altLang="zh-CN" sz="2400" b="1" dirty="0">
                <a:solidFill>
                  <a:srgbClr val="C00000"/>
                </a:solidFill>
                <a:latin typeface="+mn-ea"/>
              </a:rPr>
              <a:t>8,16,15,4</a:t>
            </a:r>
            <a:r>
              <a:rPr lang="zh-CN" altLang="en-US" sz="2400" b="1" dirty="0">
                <a:solidFill>
                  <a:srgbClr val="7030A0"/>
                </a:solidFill>
                <a:latin typeface="+mn-ea"/>
              </a:rPr>
              <a:t>等</a:t>
            </a:r>
            <a:r>
              <a:rPr lang="en-US" altLang="zh-CN" sz="2400" b="1" dirty="0">
                <a:solidFill>
                  <a:srgbClr val="7030A0"/>
                </a:solidFill>
                <a:latin typeface="+mn-ea"/>
              </a:rPr>
              <a:t>4</a:t>
            </a:r>
            <a:r>
              <a:rPr lang="zh-CN" altLang="en-US" sz="2400" b="1" dirty="0">
                <a:solidFill>
                  <a:srgbClr val="7030A0"/>
                </a:solidFill>
                <a:latin typeface="+mn-ea"/>
              </a:rPr>
              <a:t>个关键字 。</a:t>
            </a:r>
          </a:p>
        </p:txBody>
      </p:sp>
      <p:sp>
        <p:nvSpPr>
          <p:cNvPr id="64" name="矩形 63"/>
          <p:cNvSpPr/>
          <p:nvPr/>
        </p:nvSpPr>
        <p:spPr>
          <a:xfrm>
            <a:off x="977140" y="4831741"/>
            <a:ext cx="1915909" cy="369332"/>
          </a:xfrm>
          <a:prstGeom prst="rect">
            <a:avLst/>
          </a:prstGeom>
          <a:ln>
            <a:noFill/>
          </a:ln>
        </p:spPr>
        <p:txBody>
          <a:bodyPr wrap="none">
            <a:spAutoFit/>
          </a:bodyPr>
          <a:lstStyle/>
          <a:p>
            <a:r>
              <a:rPr lang="en-US" altLang="zh-CN" b="1" dirty="0" smtClean="0">
                <a:solidFill>
                  <a:srgbClr val="C00000"/>
                </a:solidFill>
                <a:latin typeface="SimSun" charset="-122"/>
                <a:ea typeface="SimSun" charset="-122"/>
                <a:cs typeface="SimSun" charset="-122"/>
              </a:rPr>
              <a:t>3</a:t>
            </a:r>
            <a:r>
              <a:rPr lang="zh-CN" altLang="en-US" b="1" dirty="0" smtClean="0">
                <a:solidFill>
                  <a:srgbClr val="C00000"/>
                </a:solidFill>
                <a:latin typeface="SimSun" charset="-122"/>
                <a:ea typeface="SimSun" charset="-122"/>
                <a:cs typeface="SimSun" charset="-122"/>
              </a:rPr>
              <a:t>）删除关键字</a:t>
            </a:r>
            <a:r>
              <a:rPr lang="en-US" altLang="zh-CN" b="1" dirty="0" smtClean="0">
                <a:solidFill>
                  <a:srgbClr val="C00000"/>
                </a:solidFill>
                <a:latin typeface="SimSun" charset="-122"/>
                <a:ea typeface="SimSun" charset="-122"/>
                <a:cs typeface="SimSun" charset="-122"/>
              </a:rPr>
              <a:t>15</a:t>
            </a:r>
            <a:endParaRPr lang="zh-CN" altLang="en-US" dirty="0">
              <a:solidFill>
                <a:srgbClr val="C00000"/>
              </a:solidFill>
            </a:endParaRPr>
          </a:p>
        </p:txBody>
      </p:sp>
      <p:grpSp>
        <p:nvGrpSpPr>
          <p:cNvPr id="19" name="组 18"/>
          <p:cNvGrpSpPr/>
          <p:nvPr/>
        </p:nvGrpSpPr>
        <p:grpSpPr>
          <a:xfrm>
            <a:off x="496790" y="1701363"/>
            <a:ext cx="5075948" cy="2754648"/>
            <a:chOff x="6514592" y="1986521"/>
            <a:chExt cx="5075948" cy="2754648"/>
          </a:xfrm>
        </p:grpSpPr>
        <p:grpSp>
          <p:nvGrpSpPr>
            <p:cNvPr id="20" name="组 19"/>
            <p:cNvGrpSpPr/>
            <p:nvPr/>
          </p:nvGrpSpPr>
          <p:grpSpPr>
            <a:xfrm>
              <a:off x="6514592" y="1986521"/>
              <a:ext cx="5075948" cy="2754648"/>
              <a:chOff x="6514592" y="1986521"/>
              <a:chExt cx="5075948" cy="2754648"/>
            </a:xfrm>
          </p:grpSpPr>
          <p:sp>
            <p:nvSpPr>
              <p:cNvPr id="22" name="矩形 21"/>
              <p:cNvSpPr/>
              <p:nvPr/>
            </p:nvSpPr>
            <p:spPr bwMode="auto">
              <a:xfrm>
                <a:off x="9595385" y="3255445"/>
                <a:ext cx="96998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3" name="矩形 22"/>
              <p:cNvSpPr/>
              <p:nvPr/>
            </p:nvSpPr>
            <p:spPr bwMode="auto">
              <a:xfrm>
                <a:off x="8091187" y="1998936"/>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24" name="组 23"/>
              <p:cNvGrpSpPr/>
              <p:nvPr/>
            </p:nvGrpSpPr>
            <p:grpSpPr>
              <a:xfrm>
                <a:off x="6514592" y="1986521"/>
                <a:ext cx="5075948" cy="2754648"/>
                <a:chOff x="6514592" y="1986521"/>
                <a:chExt cx="5075948" cy="2754648"/>
              </a:xfrm>
            </p:grpSpPr>
            <p:grpSp>
              <p:nvGrpSpPr>
                <p:cNvPr id="26" name="组 25"/>
                <p:cNvGrpSpPr/>
                <p:nvPr/>
              </p:nvGrpSpPr>
              <p:grpSpPr>
                <a:xfrm>
                  <a:off x="6514592" y="1986521"/>
                  <a:ext cx="5075948" cy="2754648"/>
                  <a:chOff x="5899924" y="3269825"/>
                  <a:chExt cx="5075948" cy="2754648"/>
                </a:xfrm>
              </p:grpSpPr>
              <p:grpSp>
                <p:nvGrpSpPr>
                  <p:cNvPr id="29" name="组 28"/>
                  <p:cNvGrpSpPr/>
                  <p:nvPr/>
                </p:nvGrpSpPr>
                <p:grpSpPr>
                  <a:xfrm>
                    <a:off x="5899924" y="3269825"/>
                    <a:ext cx="5075948" cy="2754648"/>
                    <a:chOff x="5899924" y="3269825"/>
                    <a:chExt cx="5075948" cy="2754648"/>
                  </a:xfrm>
                </p:grpSpPr>
                <p:grpSp>
                  <p:nvGrpSpPr>
                    <p:cNvPr id="31" name="组 30"/>
                    <p:cNvGrpSpPr/>
                    <p:nvPr/>
                  </p:nvGrpSpPr>
                  <p:grpSpPr>
                    <a:xfrm>
                      <a:off x="5899924" y="3269825"/>
                      <a:ext cx="5075948" cy="2739697"/>
                      <a:chOff x="353588" y="3901504"/>
                      <a:chExt cx="5075948" cy="2739697"/>
                    </a:xfrm>
                  </p:grpSpPr>
                  <p:grpSp>
                    <p:nvGrpSpPr>
                      <p:cNvPr id="35" name="组 34"/>
                      <p:cNvGrpSpPr/>
                      <p:nvPr/>
                    </p:nvGrpSpPr>
                    <p:grpSpPr>
                      <a:xfrm>
                        <a:off x="353588" y="3901504"/>
                        <a:ext cx="5075948" cy="2739697"/>
                        <a:chOff x="456564" y="3329372"/>
                        <a:chExt cx="5075948" cy="2739697"/>
                      </a:xfrm>
                    </p:grpSpPr>
                    <p:grpSp>
                      <p:nvGrpSpPr>
                        <p:cNvPr id="37" name="组 36"/>
                        <p:cNvGrpSpPr/>
                        <p:nvPr/>
                      </p:nvGrpSpPr>
                      <p:grpSpPr>
                        <a:xfrm>
                          <a:off x="456564" y="3329372"/>
                          <a:ext cx="5075948" cy="2739697"/>
                          <a:chOff x="456564" y="3329372"/>
                          <a:chExt cx="5075948" cy="2739697"/>
                        </a:xfrm>
                      </p:grpSpPr>
                      <p:grpSp>
                        <p:nvGrpSpPr>
                          <p:cNvPr id="39" name="组 38"/>
                          <p:cNvGrpSpPr/>
                          <p:nvPr/>
                        </p:nvGrpSpPr>
                        <p:grpSpPr>
                          <a:xfrm>
                            <a:off x="456564" y="3329372"/>
                            <a:ext cx="5075948" cy="2739697"/>
                            <a:chOff x="5257867" y="1038801"/>
                            <a:chExt cx="5075948" cy="2739697"/>
                          </a:xfrm>
                        </p:grpSpPr>
                        <p:grpSp>
                          <p:nvGrpSpPr>
                            <p:cNvPr id="47" name="组 46"/>
                            <p:cNvGrpSpPr/>
                            <p:nvPr/>
                          </p:nvGrpSpPr>
                          <p:grpSpPr>
                            <a:xfrm>
                              <a:off x="5257867" y="1038801"/>
                              <a:ext cx="5075948" cy="2739697"/>
                              <a:chOff x="355176" y="1074410"/>
                              <a:chExt cx="5075948" cy="2739697"/>
                            </a:xfrm>
                          </p:grpSpPr>
                          <p:grpSp>
                            <p:nvGrpSpPr>
                              <p:cNvPr id="49" name="组 48"/>
                              <p:cNvGrpSpPr/>
                              <p:nvPr/>
                            </p:nvGrpSpPr>
                            <p:grpSpPr>
                              <a:xfrm>
                                <a:off x="355176" y="1074410"/>
                                <a:ext cx="5075948" cy="2739697"/>
                                <a:chOff x="5053134" y="3318263"/>
                                <a:chExt cx="5075948" cy="2739697"/>
                              </a:xfrm>
                            </p:grpSpPr>
                            <p:grpSp>
                              <p:nvGrpSpPr>
                                <p:cNvPr id="51" name="组 50"/>
                                <p:cNvGrpSpPr/>
                                <p:nvPr/>
                              </p:nvGrpSpPr>
                              <p:grpSpPr>
                                <a:xfrm>
                                  <a:off x="5053134" y="3318263"/>
                                  <a:ext cx="3560732" cy="2739697"/>
                                  <a:chOff x="43153" y="3310568"/>
                                  <a:chExt cx="3560732" cy="2739697"/>
                                </a:xfrm>
                              </p:grpSpPr>
                              <p:grpSp>
                                <p:nvGrpSpPr>
                                  <p:cNvPr id="57" name="组 56"/>
                                  <p:cNvGrpSpPr/>
                                  <p:nvPr/>
                                </p:nvGrpSpPr>
                                <p:grpSpPr>
                                  <a:xfrm>
                                    <a:off x="43153" y="3310568"/>
                                    <a:ext cx="3560732" cy="2739697"/>
                                    <a:chOff x="7554413" y="1055561"/>
                                    <a:chExt cx="3560732" cy="2739697"/>
                                  </a:xfrm>
                                </p:grpSpPr>
                                <p:grpSp>
                                  <p:nvGrpSpPr>
                                    <p:cNvPr id="59" name="组 58"/>
                                    <p:cNvGrpSpPr/>
                                    <p:nvPr/>
                                  </p:nvGrpSpPr>
                                  <p:grpSpPr>
                                    <a:xfrm>
                                      <a:off x="7554413" y="2309193"/>
                                      <a:ext cx="3560732" cy="1486065"/>
                                      <a:chOff x="7554413" y="2309193"/>
                                      <a:chExt cx="3560732" cy="1486065"/>
                                    </a:xfrm>
                                  </p:grpSpPr>
                                  <p:grpSp>
                                    <p:nvGrpSpPr>
                                      <p:cNvPr id="61" name="组 60"/>
                                      <p:cNvGrpSpPr/>
                                      <p:nvPr/>
                                    </p:nvGrpSpPr>
                                    <p:grpSpPr>
                                      <a:xfrm>
                                        <a:off x="7554413" y="2309193"/>
                                        <a:ext cx="3560732" cy="1486065"/>
                                        <a:chOff x="8303713" y="2309193"/>
                                        <a:chExt cx="3560732" cy="1486065"/>
                                      </a:xfrm>
                                    </p:grpSpPr>
                                    <p:grpSp>
                                      <p:nvGrpSpPr>
                                        <p:cNvPr id="76" name="组 75"/>
                                        <p:cNvGrpSpPr/>
                                        <p:nvPr/>
                                      </p:nvGrpSpPr>
                                      <p:grpSpPr>
                                        <a:xfrm>
                                          <a:off x="8303713" y="2309193"/>
                                          <a:ext cx="3560732" cy="1486065"/>
                                          <a:chOff x="8303713" y="2309193"/>
                                          <a:chExt cx="3560732" cy="1486065"/>
                                        </a:xfrm>
                                      </p:grpSpPr>
                                      <p:sp>
                                        <p:nvSpPr>
                                          <p:cNvPr id="78" name="矩形 77"/>
                                          <p:cNvSpPr/>
                                          <p:nvPr/>
                                        </p:nvSpPr>
                                        <p:spPr bwMode="auto">
                                          <a:xfrm>
                                            <a:off x="10655112" y="3400526"/>
                                            <a:ext cx="6627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9" name="矩形 78"/>
                                          <p:cNvSpPr/>
                                          <p:nvPr/>
                                        </p:nvSpPr>
                                        <p:spPr bwMode="auto">
                                          <a:xfrm>
                                            <a:off x="9229243" y="2324485"/>
                                            <a:ext cx="855859"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80" name="直线箭头连接符 79"/>
                                          <p:cNvCxnSpPr/>
                                          <p:nvPr/>
                                        </p:nvCxnSpPr>
                                        <p:spPr bwMode="auto">
                                          <a:xfrm flipH="1">
                                            <a:off x="8642245" y="2573042"/>
                                            <a:ext cx="592873" cy="8528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81" name="矩形 80"/>
                                          <p:cNvSpPr/>
                                          <p:nvPr/>
                                        </p:nvSpPr>
                                        <p:spPr bwMode="auto">
                                          <a:xfrm>
                                            <a:off x="8303713" y="3425926"/>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82" name="文本框 81"/>
                                          <p:cNvSpPr txBox="1"/>
                                          <p:nvPr/>
                                        </p:nvSpPr>
                                        <p:spPr>
                                          <a:xfrm>
                                            <a:off x="8405102" y="34143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83" name="文本框 82"/>
                                          <p:cNvSpPr txBox="1"/>
                                          <p:nvPr/>
                                        </p:nvSpPr>
                                        <p:spPr>
                                          <a:xfrm>
                                            <a:off x="8683591" y="3414378"/>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84" name="直线箭头连接符 83"/>
                                          <p:cNvCxnSpPr/>
                                          <p:nvPr/>
                                        </p:nvCxnSpPr>
                                        <p:spPr bwMode="auto">
                                          <a:xfrm flipH="1">
                                            <a:off x="10993314" y="2584426"/>
                                            <a:ext cx="458246" cy="80708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85" name="文本框 84"/>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86" name="文本框 85"/>
                                          <p:cNvSpPr txBox="1"/>
                                          <p:nvPr/>
                                        </p:nvSpPr>
                                        <p:spPr>
                                          <a:xfrm>
                                            <a:off x="11462551" y="2309193"/>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77" name="文本框 76"/>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62" name="组 61"/>
                                      <p:cNvGrpSpPr/>
                                      <p:nvPr/>
                                    </p:nvGrpSpPr>
                                    <p:grpSpPr>
                                      <a:xfrm>
                                        <a:off x="8970972" y="3400951"/>
                                        <a:ext cx="860608" cy="394307"/>
                                        <a:chOff x="8098720" y="4190415"/>
                                        <a:chExt cx="860608" cy="394307"/>
                                      </a:xfrm>
                                    </p:grpSpPr>
                                    <p:sp>
                                      <p:nvSpPr>
                                        <p:cNvPr id="73" name="矩形 72"/>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4" name="文本框 73"/>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75" name="文本框 74"/>
                                        <p:cNvSpPr txBox="1"/>
                                        <p:nvPr/>
                                      </p:nvSpPr>
                                      <p:spPr>
                                        <a:xfrm>
                                          <a:off x="84363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65" name="直线箭头连接符 64"/>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60" name="文本框 59"/>
                                    <p:cNvSpPr txBox="1"/>
                                    <p:nvPr/>
                                  </p:nvSpPr>
                                  <p:spPr>
                                    <a:xfrm>
                                      <a:off x="9754279" y="1055561"/>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58" name="文本框 57"/>
                                  <p:cNvSpPr txBox="1"/>
                                  <p:nvPr/>
                                </p:nvSpPr>
                                <p:spPr>
                                  <a:xfrm>
                                    <a:off x="20194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52" name="直线箭头连接符 51"/>
                                <p:cNvCxnSpPr/>
                                <p:nvPr/>
                              </p:nvCxnSpPr>
                              <p:spPr bwMode="auto">
                                <a:xfrm>
                                  <a:off x="8928402" y="4736435"/>
                                  <a:ext cx="453063" cy="926793"/>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53" name="组 52"/>
                                <p:cNvGrpSpPr/>
                                <p:nvPr/>
                              </p:nvGrpSpPr>
                              <p:grpSpPr>
                                <a:xfrm>
                                  <a:off x="8817211" y="5663228"/>
                                  <a:ext cx="1311871" cy="369332"/>
                                  <a:chOff x="9647013" y="6136201"/>
                                  <a:chExt cx="1311871" cy="369332"/>
                                </a:xfrm>
                              </p:grpSpPr>
                              <p:sp>
                                <p:nvSpPr>
                                  <p:cNvPr id="54" name="矩形 53"/>
                                  <p:cNvSpPr/>
                                  <p:nvPr/>
                                </p:nvSpPr>
                                <p:spPr bwMode="auto">
                                  <a:xfrm>
                                    <a:off x="9647013" y="6136201"/>
                                    <a:ext cx="13118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55" name="文本框 54"/>
                                  <p:cNvSpPr txBox="1"/>
                                  <p:nvPr/>
                                </p:nvSpPr>
                                <p:spPr>
                                  <a:xfrm>
                                    <a:off x="10089963" y="6136201"/>
                                    <a:ext cx="473869" cy="369332"/>
                                  </a:xfrm>
                                  <a:prstGeom prst="rect">
                                    <a:avLst/>
                                  </a:prstGeom>
                                  <a:noFill/>
                                </p:spPr>
                                <p:txBody>
                                  <a:bodyPr wrap="square" rtlCol="0">
                                    <a:spAutoFit/>
                                  </a:bodyPr>
                                  <a:lstStyle/>
                                  <a:p>
                                    <a:r>
                                      <a:rPr kumimoji="1" lang="en-US" altLang="zh-CN" dirty="0" smtClean="0"/>
                                      <a:t>19</a:t>
                                    </a:r>
                                    <a:endParaRPr kumimoji="1" lang="zh-CN" altLang="en-US" dirty="0"/>
                                  </a:p>
                                </p:txBody>
                              </p:sp>
                            </p:grpSp>
                          </p:grpSp>
                          <p:sp>
                            <p:nvSpPr>
                              <p:cNvPr id="50" name="文本框 49"/>
                              <p:cNvSpPr txBox="1"/>
                              <p:nvPr/>
                            </p:nvSpPr>
                            <p:spPr>
                              <a:xfrm>
                                <a:off x="3832444" y="2307916"/>
                                <a:ext cx="398000" cy="369332"/>
                              </a:xfrm>
                              <a:prstGeom prst="rect">
                                <a:avLst/>
                              </a:prstGeom>
                              <a:noFill/>
                            </p:spPr>
                            <p:txBody>
                              <a:bodyPr wrap="square" rtlCol="0">
                                <a:spAutoFit/>
                              </a:bodyPr>
                              <a:lstStyle/>
                              <a:p>
                                <a:r>
                                  <a:rPr kumimoji="1" lang="en-US" altLang="zh-CN" dirty="0" smtClean="0">
                                    <a:solidFill>
                                      <a:srgbClr val="FF0000"/>
                                    </a:solidFill>
                                  </a:rPr>
                                  <a:t>17</a:t>
                                </a:r>
                                <a:endParaRPr kumimoji="1" lang="zh-CN" altLang="en-US" dirty="0">
                                  <a:solidFill>
                                    <a:srgbClr val="FF0000"/>
                                  </a:solidFill>
                                </a:endParaRPr>
                              </a:p>
                            </p:txBody>
                          </p:sp>
                        </p:grpSp>
                        <p:sp>
                          <p:nvSpPr>
                            <p:cNvPr id="48" name="文本框 47"/>
                            <p:cNvSpPr txBox="1"/>
                            <p:nvPr/>
                          </p:nvSpPr>
                          <p:spPr>
                            <a:xfrm>
                              <a:off x="6241248" y="2347396"/>
                              <a:ext cx="473869" cy="369332"/>
                            </a:xfrm>
                            <a:prstGeom prst="rect">
                              <a:avLst/>
                            </a:prstGeom>
                            <a:noFill/>
                          </p:spPr>
                          <p:txBody>
                            <a:bodyPr wrap="square" rtlCol="0">
                              <a:spAutoFit/>
                            </a:bodyPr>
                            <a:lstStyle/>
                            <a:p>
                              <a:r>
                                <a:rPr kumimoji="1" lang="en-US" altLang="zh-CN" dirty="0" smtClean="0">
                                  <a:solidFill>
                                    <a:srgbClr val="FF0000"/>
                                  </a:solidFill>
                                </a:rPr>
                                <a:t>3</a:t>
                              </a:r>
                              <a:endParaRPr kumimoji="1" lang="zh-CN" altLang="en-US" dirty="0">
                                <a:solidFill>
                                  <a:srgbClr val="FF0000"/>
                                </a:solidFill>
                              </a:endParaRPr>
                            </a:p>
                          </p:txBody>
                        </p:sp>
                      </p:grpSp>
                      <p:sp>
                        <p:nvSpPr>
                          <p:cNvPr id="40" name="文本框 39"/>
                          <p:cNvSpPr txBox="1"/>
                          <p:nvPr/>
                        </p:nvSpPr>
                        <p:spPr>
                          <a:xfrm>
                            <a:off x="4339158" y="5683010"/>
                            <a:ext cx="401894" cy="369332"/>
                          </a:xfrm>
                          <a:prstGeom prst="rect">
                            <a:avLst/>
                          </a:prstGeom>
                          <a:noFill/>
                        </p:spPr>
                        <p:txBody>
                          <a:bodyPr wrap="square" rtlCol="0">
                            <a:spAutoFit/>
                          </a:bodyPr>
                          <a:lstStyle/>
                          <a:p>
                            <a:r>
                              <a:rPr kumimoji="1" lang="en-US" altLang="zh-CN" dirty="0" smtClean="0"/>
                              <a:t>18</a:t>
                            </a:r>
                            <a:endParaRPr kumimoji="1" lang="zh-CN" altLang="en-US" dirty="0"/>
                          </a:p>
                        </p:txBody>
                      </p:sp>
                      <p:grpSp>
                        <p:nvGrpSpPr>
                          <p:cNvPr id="41" name="组 40"/>
                          <p:cNvGrpSpPr/>
                          <p:nvPr/>
                        </p:nvGrpSpPr>
                        <p:grpSpPr>
                          <a:xfrm>
                            <a:off x="1162493" y="4822163"/>
                            <a:ext cx="1142513" cy="1230179"/>
                            <a:chOff x="6040020" y="2561574"/>
                            <a:chExt cx="1142513" cy="1230179"/>
                          </a:xfrm>
                        </p:grpSpPr>
                        <p:grpSp>
                          <p:nvGrpSpPr>
                            <p:cNvPr id="42" name="组 41"/>
                            <p:cNvGrpSpPr/>
                            <p:nvPr/>
                          </p:nvGrpSpPr>
                          <p:grpSpPr>
                            <a:xfrm>
                              <a:off x="6040020" y="3422421"/>
                              <a:ext cx="677064" cy="369332"/>
                              <a:chOff x="5473743" y="3550018"/>
                              <a:chExt cx="677064" cy="369332"/>
                            </a:xfrm>
                          </p:grpSpPr>
                          <p:sp>
                            <p:nvSpPr>
                              <p:cNvPr id="44" name="矩形 43"/>
                              <p:cNvSpPr/>
                              <p:nvPr/>
                            </p:nvSpPr>
                            <p:spPr bwMode="auto">
                              <a:xfrm>
                                <a:off x="5473743" y="3550018"/>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45" name="文本框 44"/>
                              <p:cNvSpPr txBox="1"/>
                              <p:nvPr/>
                            </p:nvSpPr>
                            <p:spPr>
                              <a:xfrm>
                                <a:off x="5511656" y="3550018"/>
                                <a:ext cx="280455"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46" name="文本框 45"/>
                              <p:cNvSpPr txBox="1"/>
                              <p:nvPr/>
                            </p:nvSpPr>
                            <p:spPr>
                              <a:xfrm>
                                <a:off x="5790145" y="3550018"/>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43" name="直线箭头连接符 42"/>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38" name="文本框 37"/>
                        <p:cNvSpPr txBox="1"/>
                        <p:nvPr/>
                      </p:nvSpPr>
                      <p:spPr>
                        <a:xfrm>
                          <a:off x="3055431" y="5665323"/>
                          <a:ext cx="473869" cy="369332"/>
                        </a:xfrm>
                        <a:prstGeom prst="rect">
                          <a:avLst/>
                        </a:prstGeom>
                        <a:noFill/>
                      </p:spPr>
                      <p:txBody>
                        <a:bodyPr wrap="square" rtlCol="0">
                          <a:spAutoFit/>
                        </a:bodyPr>
                        <a:lstStyle/>
                        <a:p>
                          <a:r>
                            <a:rPr kumimoji="1" lang="en-US" altLang="zh-CN" smtClean="0"/>
                            <a:t>12</a:t>
                          </a:r>
                          <a:endParaRPr kumimoji="1" lang="zh-CN" altLang="en-US" dirty="0"/>
                        </a:p>
                      </p:txBody>
                    </p:sp>
                  </p:grpSp>
                  <p:sp>
                    <p:nvSpPr>
                      <p:cNvPr id="36" name="文本框 35"/>
                      <p:cNvSpPr txBox="1"/>
                      <p:nvPr/>
                    </p:nvSpPr>
                    <p:spPr>
                      <a:xfrm>
                        <a:off x="4891871"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grpSp>
                  <p:nvGrpSpPr>
                    <p:cNvPr id="32" name="组 31"/>
                    <p:cNvGrpSpPr/>
                    <p:nvPr/>
                  </p:nvGrpSpPr>
                  <p:grpSpPr>
                    <a:xfrm>
                      <a:off x="8972688" y="5628644"/>
                      <a:ext cx="718173" cy="395829"/>
                      <a:chOff x="8972688" y="5628644"/>
                      <a:chExt cx="718173" cy="395829"/>
                    </a:xfrm>
                  </p:grpSpPr>
                  <p:sp>
                    <p:nvSpPr>
                      <p:cNvPr id="33" name="矩形 32"/>
                      <p:cNvSpPr/>
                      <p:nvPr/>
                    </p:nvSpPr>
                    <p:spPr bwMode="auto">
                      <a:xfrm>
                        <a:off x="8972688" y="5628644"/>
                        <a:ext cx="595662"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4" name="文本框 33"/>
                      <p:cNvSpPr txBox="1"/>
                      <p:nvPr/>
                    </p:nvSpPr>
                    <p:spPr>
                      <a:xfrm>
                        <a:off x="9241119" y="5655141"/>
                        <a:ext cx="449742" cy="369332"/>
                      </a:xfrm>
                      <a:prstGeom prst="rect">
                        <a:avLst/>
                      </a:prstGeom>
                      <a:noFill/>
                    </p:spPr>
                    <p:txBody>
                      <a:bodyPr wrap="square" rtlCol="0">
                        <a:spAutoFit/>
                      </a:bodyPr>
                      <a:lstStyle/>
                      <a:p>
                        <a:r>
                          <a:rPr kumimoji="1" lang="en-US" altLang="zh-CN" dirty="0" smtClean="0">
                            <a:solidFill>
                              <a:srgbClr val="FF0000"/>
                            </a:solidFill>
                          </a:rPr>
                          <a:t>15</a:t>
                        </a:r>
                        <a:endParaRPr kumimoji="1" lang="zh-CN" altLang="en-US" dirty="0">
                          <a:solidFill>
                            <a:srgbClr val="FF0000"/>
                          </a:solidFill>
                        </a:endParaRPr>
                      </a:p>
                    </p:txBody>
                  </p:sp>
                </p:grpSp>
              </p:grpSp>
              <p:sp>
                <p:nvSpPr>
                  <p:cNvPr id="30" name="文本框 29"/>
                  <p:cNvSpPr txBox="1"/>
                  <p:nvPr/>
                </p:nvSpPr>
                <p:spPr>
                  <a:xfrm>
                    <a:off x="8980717" y="5647442"/>
                    <a:ext cx="438220" cy="369332"/>
                  </a:xfrm>
                  <a:prstGeom prst="rect">
                    <a:avLst/>
                  </a:prstGeom>
                  <a:noFill/>
                </p:spPr>
                <p:txBody>
                  <a:bodyPr wrap="square" rtlCol="0">
                    <a:spAutoFit/>
                  </a:bodyPr>
                  <a:lstStyle/>
                  <a:p>
                    <a:r>
                      <a:rPr kumimoji="1" lang="en-US" altLang="zh-CN" dirty="0" smtClean="0"/>
                      <a:t>14</a:t>
                    </a:r>
                    <a:endParaRPr kumimoji="1" lang="zh-CN" altLang="en-US" dirty="0"/>
                  </a:p>
                </p:txBody>
              </p:sp>
            </p:grpSp>
            <p:cxnSp>
              <p:nvCxnSpPr>
                <p:cNvPr id="27" name="直线箭头连接符 26"/>
                <p:cNvCxnSpPr/>
                <p:nvPr/>
              </p:nvCxnSpPr>
              <p:spPr bwMode="auto">
                <a:xfrm flipH="1">
                  <a:off x="7868052" y="2234433"/>
                  <a:ext cx="655495" cy="1021012"/>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28" name="直线箭头连接符 27"/>
                <p:cNvCxnSpPr/>
                <p:nvPr/>
              </p:nvCxnSpPr>
              <p:spPr bwMode="auto">
                <a:xfrm>
                  <a:off x="9418961" y="2290273"/>
                  <a:ext cx="771899" cy="9297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cxnSp>
          <p:nvCxnSpPr>
            <p:cNvPr id="21" name="直线箭头连接符 20"/>
            <p:cNvCxnSpPr/>
            <p:nvPr/>
          </p:nvCxnSpPr>
          <p:spPr bwMode="auto">
            <a:xfrm flipH="1">
              <a:off x="9885187" y="3515386"/>
              <a:ext cx="163273" cy="8299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16" name="矩形 15"/>
          <p:cNvSpPr/>
          <p:nvPr/>
        </p:nvSpPr>
        <p:spPr>
          <a:xfrm>
            <a:off x="4053118" y="2977863"/>
            <a:ext cx="415498" cy="369332"/>
          </a:xfrm>
          <a:prstGeom prst="rect">
            <a:avLst/>
          </a:prstGeom>
          <a:solidFill>
            <a:srgbClr val="C5F5FF"/>
          </a:solidFill>
        </p:spPr>
        <p:txBody>
          <a:bodyPr wrap="none">
            <a:spAutoFit/>
          </a:bodyPr>
          <a:lstStyle/>
          <a:p>
            <a:r>
              <a:rPr lang="en-US" altLang="zh-CN" smtClean="0">
                <a:solidFill>
                  <a:srgbClr val="C00000"/>
                </a:solidFill>
                <a:latin typeface="+mn-ea"/>
              </a:rPr>
              <a:t>17</a:t>
            </a:r>
            <a:endParaRPr lang="zh-CN" altLang="en-US" dirty="0">
              <a:solidFill>
                <a:srgbClr val="C00000"/>
              </a:solidFill>
            </a:endParaRPr>
          </a:p>
        </p:txBody>
      </p:sp>
      <p:sp>
        <p:nvSpPr>
          <p:cNvPr id="17" name="矩形 16"/>
          <p:cNvSpPr/>
          <p:nvPr/>
        </p:nvSpPr>
        <p:spPr>
          <a:xfrm>
            <a:off x="4372582" y="4036984"/>
            <a:ext cx="415498" cy="369332"/>
          </a:xfrm>
          <a:prstGeom prst="rect">
            <a:avLst/>
          </a:prstGeom>
          <a:solidFill>
            <a:srgbClr val="C5F5FF"/>
          </a:solidFill>
        </p:spPr>
        <p:txBody>
          <a:bodyPr wrap="none">
            <a:spAutoFit/>
          </a:bodyPr>
          <a:lstStyle/>
          <a:p>
            <a:r>
              <a:rPr lang="en-US" altLang="zh-CN" smtClean="0">
                <a:solidFill>
                  <a:srgbClr val="C00000"/>
                </a:solidFill>
                <a:latin typeface="+mn-ea"/>
              </a:rPr>
              <a:t>18</a:t>
            </a:r>
            <a:endParaRPr lang="zh-CN" altLang="en-US" dirty="0">
              <a:solidFill>
                <a:srgbClr val="C00000"/>
              </a:solidFill>
            </a:endParaRPr>
          </a:p>
        </p:txBody>
      </p:sp>
      <p:sp>
        <p:nvSpPr>
          <p:cNvPr id="18" name="矩形 17"/>
          <p:cNvSpPr/>
          <p:nvPr/>
        </p:nvSpPr>
        <p:spPr>
          <a:xfrm>
            <a:off x="4410889" y="4072531"/>
            <a:ext cx="300114" cy="347466"/>
          </a:xfrm>
          <a:prstGeom prst="rect">
            <a:avLst/>
          </a:prstGeom>
          <a:solidFill>
            <a:srgbClr val="C5F5FF"/>
          </a:solidFill>
        </p:spPr>
        <p:txBody>
          <a:bodyPr wrap="square">
            <a:spAutoFit/>
          </a:bodyPr>
          <a:lstStyle/>
          <a:p>
            <a:endParaRPr lang="zh-CN" altLang="en-US" dirty="0">
              <a:solidFill>
                <a:srgbClr val="C00000"/>
              </a:solidFill>
            </a:endParaRPr>
          </a:p>
        </p:txBody>
      </p:sp>
      <p:sp>
        <p:nvSpPr>
          <p:cNvPr id="87" name="右箭头 86"/>
          <p:cNvSpPr/>
          <p:nvPr/>
        </p:nvSpPr>
        <p:spPr bwMode="auto">
          <a:xfrm>
            <a:off x="5436696" y="3095787"/>
            <a:ext cx="697953" cy="381645"/>
          </a:xfrm>
          <a:prstGeom prst="rightArrow">
            <a:avLst/>
          </a:prstGeom>
          <a:solidFill>
            <a:schemeClr val="accent2">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88" name="组 87"/>
          <p:cNvGrpSpPr/>
          <p:nvPr/>
        </p:nvGrpSpPr>
        <p:grpSpPr>
          <a:xfrm>
            <a:off x="6009551" y="1639720"/>
            <a:ext cx="5075948" cy="2754648"/>
            <a:chOff x="6514592" y="1986521"/>
            <a:chExt cx="5075948" cy="2754648"/>
          </a:xfrm>
        </p:grpSpPr>
        <p:grpSp>
          <p:nvGrpSpPr>
            <p:cNvPr id="89" name="组 88"/>
            <p:cNvGrpSpPr/>
            <p:nvPr/>
          </p:nvGrpSpPr>
          <p:grpSpPr>
            <a:xfrm>
              <a:off x="6514592" y="1986521"/>
              <a:ext cx="5075948" cy="2754648"/>
              <a:chOff x="6514592" y="1986521"/>
              <a:chExt cx="5075948" cy="2754648"/>
            </a:xfrm>
          </p:grpSpPr>
          <p:sp>
            <p:nvSpPr>
              <p:cNvPr id="91" name="矩形 90"/>
              <p:cNvSpPr/>
              <p:nvPr/>
            </p:nvSpPr>
            <p:spPr bwMode="auto">
              <a:xfrm>
                <a:off x="9595385" y="3255445"/>
                <a:ext cx="96998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2" name="矩形 91"/>
              <p:cNvSpPr/>
              <p:nvPr/>
            </p:nvSpPr>
            <p:spPr bwMode="auto">
              <a:xfrm>
                <a:off x="8091187" y="1998936"/>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93" name="组 92"/>
              <p:cNvGrpSpPr/>
              <p:nvPr/>
            </p:nvGrpSpPr>
            <p:grpSpPr>
              <a:xfrm>
                <a:off x="6514592" y="1986521"/>
                <a:ext cx="5075948" cy="2754648"/>
                <a:chOff x="6514592" y="1986521"/>
                <a:chExt cx="5075948" cy="2754648"/>
              </a:xfrm>
            </p:grpSpPr>
            <p:grpSp>
              <p:nvGrpSpPr>
                <p:cNvPr id="94" name="组 93"/>
                <p:cNvGrpSpPr/>
                <p:nvPr/>
              </p:nvGrpSpPr>
              <p:grpSpPr>
                <a:xfrm>
                  <a:off x="6514592" y="1986521"/>
                  <a:ext cx="5075948" cy="2754648"/>
                  <a:chOff x="5899924" y="3269825"/>
                  <a:chExt cx="5075948" cy="2754648"/>
                </a:xfrm>
              </p:grpSpPr>
              <p:grpSp>
                <p:nvGrpSpPr>
                  <p:cNvPr id="97" name="组 96"/>
                  <p:cNvGrpSpPr/>
                  <p:nvPr/>
                </p:nvGrpSpPr>
                <p:grpSpPr>
                  <a:xfrm>
                    <a:off x="5899924" y="3269825"/>
                    <a:ext cx="5075948" cy="2754648"/>
                    <a:chOff x="5899924" y="3269825"/>
                    <a:chExt cx="5075948" cy="2754648"/>
                  </a:xfrm>
                </p:grpSpPr>
                <p:grpSp>
                  <p:nvGrpSpPr>
                    <p:cNvPr id="99" name="组 98"/>
                    <p:cNvGrpSpPr/>
                    <p:nvPr/>
                  </p:nvGrpSpPr>
                  <p:grpSpPr>
                    <a:xfrm>
                      <a:off x="5899924" y="3269825"/>
                      <a:ext cx="5075948" cy="2739697"/>
                      <a:chOff x="353588" y="3901504"/>
                      <a:chExt cx="5075948" cy="2739697"/>
                    </a:xfrm>
                  </p:grpSpPr>
                  <p:grpSp>
                    <p:nvGrpSpPr>
                      <p:cNvPr id="103" name="组 102"/>
                      <p:cNvGrpSpPr/>
                      <p:nvPr/>
                    </p:nvGrpSpPr>
                    <p:grpSpPr>
                      <a:xfrm>
                        <a:off x="353588" y="3901504"/>
                        <a:ext cx="5075948" cy="2739697"/>
                        <a:chOff x="456564" y="3329372"/>
                        <a:chExt cx="5075948" cy="2739697"/>
                      </a:xfrm>
                    </p:grpSpPr>
                    <p:grpSp>
                      <p:nvGrpSpPr>
                        <p:cNvPr id="105" name="组 104"/>
                        <p:cNvGrpSpPr/>
                        <p:nvPr/>
                      </p:nvGrpSpPr>
                      <p:grpSpPr>
                        <a:xfrm>
                          <a:off x="456564" y="3329372"/>
                          <a:ext cx="5075948" cy="2739697"/>
                          <a:chOff x="456564" y="3329372"/>
                          <a:chExt cx="5075948" cy="2739697"/>
                        </a:xfrm>
                      </p:grpSpPr>
                      <p:grpSp>
                        <p:nvGrpSpPr>
                          <p:cNvPr id="107" name="组 106"/>
                          <p:cNvGrpSpPr/>
                          <p:nvPr/>
                        </p:nvGrpSpPr>
                        <p:grpSpPr>
                          <a:xfrm>
                            <a:off x="456564" y="3329372"/>
                            <a:ext cx="5075948" cy="2739697"/>
                            <a:chOff x="5257867" y="1038801"/>
                            <a:chExt cx="5075948" cy="2739697"/>
                          </a:xfrm>
                        </p:grpSpPr>
                        <p:grpSp>
                          <p:nvGrpSpPr>
                            <p:cNvPr id="115" name="组 114"/>
                            <p:cNvGrpSpPr/>
                            <p:nvPr/>
                          </p:nvGrpSpPr>
                          <p:grpSpPr>
                            <a:xfrm>
                              <a:off x="5257867" y="1038801"/>
                              <a:ext cx="5075948" cy="2739697"/>
                              <a:chOff x="355176" y="1074410"/>
                              <a:chExt cx="5075948" cy="2739697"/>
                            </a:xfrm>
                          </p:grpSpPr>
                          <p:grpSp>
                            <p:nvGrpSpPr>
                              <p:cNvPr id="117" name="组 116"/>
                              <p:cNvGrpSpPr/>
                              <p:nvPr/>
                            </p:nvGrpSpPr>
                            <p:grpSpPr>
                              <a:xfrm>
                                <a:off x="355176" y="1074410"/>
                                <a:ext cx="5075948" cy="2739697"/>
                                <a:chOff x="5053134" y="3318263"/>
                                <a:chExt cx="5075948" cy="2739697"/>
                              </a:xfrm>
                            </p:grpSpPr>
                            <p:grpSp>
                              <p:nvGrpSpPr>
                                <p:cNvPr id="119" name="组 118"/>
                                <p:cNvGrpSpPr/>
                                <p:nvPr/>
                              </p:nvGrpSpPr>
                              <p:grpSpPr>
                                <a:xfrm>
                                  <a:off x="5053134" y="3318263"/>
                                  <a:ext cx="3560732" cy="2739697"/>
                                  <a:chOff x="43153" y="3310568"/>
                                  <a:chExt cx="3560732" cy="2739697"/>
                                </a:xfrm>
                              </p:grpSpPr>
                              <p:grpSp>
                                <p:nvGrpSpPr>
                                  <p:cNvPr id="124" name="组 123"/>
                                  <p:cNvGrpSpPr/>
                                  <p:nvPr/>
                                </p:nvGrpSpPr>
                                <p:grpSpPr>
                                  <a:xfrm>
                                    <a:off x="43153" y="3310568"/>
                                    <a:ext cx="3560732" cy="2739697"/>
                                    <a:chOff x="7554413" y="1055561"/>
                                    <a:chExt cx="3560732" cy="2739697"/>
                                  </a:xfrm>
                                </p:grpSpPr>
                                <p:grpSp>
                                  <p:nvGrpSpPr>
                                    <p:cNvPr id="126" name="组 125"/>
                                    <p:cNvGrpSpPr/>
                                    <p:nvPr/>
                                  </p:nvGrpSpPr>
                                  <p:grpSpPr>
                                    <a:xfrm>
                                      <a:off x="7554413" y="2309193"/>
                                      <a:ext cx="3560732" cy="1486065"/>
                                      <a:chOff x="7554413" y="2309193"/>
                                      <a:chExt cx="3560732" cy="1486065"/>
                                    </a:xfrm>
                                  </p:grpSpPr>
                                  <p:grpSp>
                                    <p:nvGrpSpPr>
                                      <p:cNvPr id="128" name="组 127"/>
                                      <p:cNvGrpSpPr/>
                                      <p:nvPr/>
                                    </p:nvGrpSpPr>
                                    <p:grpSpPr>
                                      <a:xfrm>
                                        <a:off x="7554413" y="2309193"/>
                                        <a:ext cx="3560732" cy="1486065"/>
                                        <a:chOff x="8303713" y="2309193"/>
                                        <a:chExt cx="3560732" cy="1486065"/>
                                      </a:xfrm>
                                    </p:grpSpPr>
                                    <p:grpSp>
                                      <p:nvGrpSpPr>
                                        <p:cNvPr id="134" name="组 133"/>
                                        <p:cNvGrpSpPr/>
                                        <p:nvPr/>
                                      </p:nvGrpSpPr>
                                      <p:grpSpPr>
                                        <a:xfrm>
                                          <a:off x="8303713" y="2309193"/>
                                          <a:ext cx="3560732" cy="1486065"/>
                                          <a:chOff x="8303713" y="2309193"/>
                                          <a:chExt cx="3560732" cy="1486065"/>
                                        </a:xfrm>
                                      </p:grpSpPr>
                                      <p:sp>
                                        <p:nvSpPr>
                                          <p:cNvPr id="136" name="矩形 135"/>
                                          <p:cNvSpPr/>
                                          <p:nvPr/>
                                        </p:nvSpPr>
                                        <p:spPr bwMode="auto">
                                          <a:xfrm>
                                            <a:off x="10655112" y="3400526"/>
                                            <a:ext cx="6627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37" name="矩形 136"/>
                                          <p:cNvSpPr/>
                                          <p:nvPr/>
                                        </p:nvSpPr>
                                        <p:spPr bwMode="auto">
                                          <a:xfrm>
                                            <a:off x="9229243" y="2324485"/>
                                            <a:ext cx="855859"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138" name="直线箭头连接符 137"/>
                                          <p:cNvCxnSpPr/>
                                          <p:nvPr/>
                                        </p:nvCxnSpPr>
                                        <p:spPr bwMode="auto">
                                          <a:xfrm flipH="1">
                                            <a:off x="8642245" y="2573042"/>
                                            <a:ext cx="592873" cy="8528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139" name="矩形 138"/>
                                          <p:cNvSpPr/>
                                          <p:nvPr/>
                                        </p:nvSpPr>
                                        <p:spPr bwMode="auto">
                                          <a:xfrm>
                                            <a:off x="8303713" y="3425926"/>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40" name="文本框 139"/>
                                          <p:cNvSpPr txBox="1"/>
                                          <p:nvPr/>
                                        </p:nvSpPr>
                                        <p:spPr>
                                          <a:xfrm>
                                            <a:off x="8405102" y="34143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141" name="文本框 140"/>
                                          <p:cNvSpPr txBox="1"/>
                                          <p:nvPr/>
                                        </p:nvSpPr>
                                        <p:spPr>
                                          <a:xfrm>
                                            <a:off x="8683591" y="3414378"/>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142" name="直线箭头连接符 141"/>
                                          <p:cNvCxnSpPr/>
                                          <p:nvPr/>
                                        </p:nvCxnSpPr>
                                        <p:spPr bwMode="auto">
                                          <a:xfrm flipH="1">
                                            <a:off x="10993314" y="2584426"/>
                                            <a:ext cx="458246" cy="80708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143" name="文本框 142"/>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144" name="文本框 143"/>
                                          <p:cNvSpPr txBox="1"/>
                                          <p:nvPr/>
                                        </p:nvSpPr>
                                        <p:spPr>
                                          <a:xfrm>
                                            <a:off x="11462551" y="2309193"/>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135" name="文本框 134"/>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129" name="组 128"/>
                                      <p:cNvGrpSpPr/>
                                      <p:nvPr/>
                                    </p:nvGrpSpPr>
                                    <p:grpSpPr>
                                      <a:xfrm>
                                        <a:off x="8970972" y="3400951"/>
                                        <a:ext cx="860608" cy="394307"/>
                                        <a:chOff x="8098720" y="4190415"/>
                                        <a:chExt cx="860608" cy="394307"/>
                                      </a:xfrm>
                                    </p:grpSpPr>
                                    <p:sp>
                                      <p:nvSpPr>
                                        <p:cNvPr id="131" name="矩形 130"/>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32" name="文本框 131"/>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sp>
                                      <p:nvSpPr>
                                        <p:cNvPr id="133" name="文本框 132"/>
                                        <p:cNvSpPr txBox="1"/>
                                        <p:nvPr/>
                                      </p:nvSpPr>
                                      <p:spPr>
                                        <a:xfrm>
                                          <a:off x="8436316" y="4215390"/>
                                          <a:ext cx="402311" cy="369332"/>
                                        </a:xfrm>
                                        <a:prstGeom prst="rect">
                                          <a:avLst/>
                                        </a:prstGeom>
                                        <a:noFill/>
                                      </p:spPr>
                                      <p:txBody>
                                        <a:bodyPr wrap="square" rtlCol="0">
                                          <a:spAutoFit/>
                                        </a:bodyPr>
                                        <a:lstStyle/>
                                        <a:p>
                                          <a:r>
                                            <a:rPr kumimoji="1" lang="en-US" altLang="zh-CN" dirty="0" smtClean="0"/>
                                            <a:t>8</a:t>
                                          </a:r>
                                          <a:endParaRPr kumimoji="1" lang="zh-CN" altLang="en-US" dirty="0"/>
                                        </a:p>
                                      </p:txBody>
                                    </p:sp>
                                  </p:grpSp>
                                  <p:cxnSp>
                                    <p:nvCxnSpPr>
                                      <p:cNvPr id="130" name="直线箭头连接符 129"/>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127" name="文本框 126"/>
                                    <p:cNvSpPr txBox="1"/>
                                    <p:nvPr/>
                                  </p:nvSpPr>
                                  <p:spPr>
                                    <a:xfrm>
                                      <a:off x="9754279" y="1055561"/>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125" name="文本框 124"/>
                                  <p:cNvSpPr txBox="1"/>
                                  <p:nvPr/>
                                </p:nvSpPr>
                                <p:spPr>
                                  <a:xfrm>
                                    <a:off x="2019491" y="5669385"/>
                                    <a:ext cx="40231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120" name="直线箭头连接符 119"/>
                                <p:cNvCxnSpPr/>
                                <p:nvPr/>
                              </p:nvCxnSpPr>
                              <p:spPr bwMode="auto">
                                <a:xfrm>
                                  <a:off x="8928402" y="4736435"/>
                                  <a:ext cx="453063" cy="926793"/>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121" name="组 120"/>
                                <p:cNvGrpSpPr/>
                                <p:nvPr/>
                              </p:nvGrpSpPr>
                              <p:grpSpPr>
                                <a:xfrm>
                                  <a:off x="8817211" y="5663228"/>
                                  <a:ext cx="1311871" cy="369332"/>
                                  <a:chOff x="9647013" y="6136201"/>
                                  <a:chExt cx="1311871" cy="369332"/>
                                </a:xfrm>
                              </p:grpSpPr>
                              <p:sp>
                                <p:nvSpPr>
                                  <p:cNvPr id="122" name="矩形 121"/>
                                  <p:cNvSpPr/>
                                  <p:nvPr/>
                                </p:nvSpPr>
                                <p:spPr bwMode="auto">
                                  <a:xfrm>
                                    <a:off x="9647013" y="6136201"/>
                                    <a:ext cx="13118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3" name="文本框 122"/>
                                  <p:cNvSpPr txBox="1"/>
                                  <p:nvPr/>
                                </p:nvSpPr>
                                <p:spPr>
                                  <a:xfrm>
                                    <a:off x="9849099" y="6136201"/>
                                    <a:ext cx="473869" cy="369332"/>
                                  </a:xfrm>
                                  <a:prstGeom prst="rect">
                                    <a:avLst/>
                                  </a:prstGeom>
                                  <a:noFill/>
                                </p:spPr>
                                <p:txBody>
                                  <a:bodyPr wrap="square" rtlCol="0">
                                    <a:spAutoFit/>
                                  </a:bodyPr>
                                  <a:lstStyle/>
                                  <a:p>
                                    <a:r>
                                      <a:rPr kumimoji="1" lang="en-US" altLang="zh-CN" dirty="0" smtClean="0"/>
                                      <a:t>19</a:t>
                                    </a:r>
                                    <a:endParaRPr kumimoji="1" lang="zh-CN" altLang="en-US" dirty="0"/>
                                  </a:p>
                                </p:txBody>
                              </p:sp>
                            </p:grpSp>
                          </p:grpSp>
                          <p:sp>
                            <p:nvSpPr>
                              <p:cNvPr id="118" name="文本框 117"/>
                              <p:cNvSpPr txBox="1"/>
                              <p:nvPr/>
                            </p:nvSpPr>
                            <p:spPr>
                              <a:xfrm>
                                <a:off x="3832444" y="2307916"/>
                                <a:ext cx="398000" cy="369332"/>
                              </a:xfrm>
                              <a:prstGeom prst="rect">
                                <a:avLst/>
                              </a:prstGeom>
                              <a:noFill/>
                            </p:spPr>
                            <p:txBody>
                              <a:bodyPr wrap="square" rtlCol="0">
                                <a:spAutoFit/>
                              </a:bodyPr>
                              <a:lstStyle/>
                              <a:p>
                                <a:r>
                                  <a:rPr kumimoji="1" lang="en-US" altLang="zh-CN" dirty="0" smtClean="0">
                                    <a:solidFill>
                                      <a:srgbClr val="FF0000"/>
                                    </a:solidFill>
                                  </a:rPr>
                                  <a:t>18</a:t>
                                </a:r>
                                <a:endParaRPr kumimoji="1" lang="zh-CN" altLang="en-US" dirty="0">
                                  <a:solidFill>
                                    <a:srgbClr val="FF0000"/>
                                  </a:solidFill>
                                </a:endParaRPr>
                              </a:p>
                            </p:txBody>
                          </p:sp>
                        </p:grpSp>
                        <p:sp>
                          <p:nvSpPr>
                            <p:cNvPr id="116" name="文本框 115"/>
                            <p:cNvSpPr txBox="1"/>
                            <p:nvPr/>
                          </p:nvSpPr>
                          <p:spPr>
                            <a:xfrm>
                              <a:off x="6241248" y="2347396"/>
                              <a:ext cx="473869" cy="369332"/>
                            </a:xfrm>
                            <a:prstGeom prst="rect">
                              <a:avLst/>
                            </a:prstGeom>
                            <a:noFill/>
                          </p:spPr>
                          <p:txBody>
                            <a:bodyPr wrap="square" rtlCol="0">
                              <a:spAutoFit/>
                            </a:bodyPr>
                            <a:lstStyle/>
                            <a:p>
                              <a:r>
                                <a:rPr kumimoji="1" lang="en-US" altLang="zh-CN" dirty="0" smtClean="0">
                                  <a:solidFill>
                                    <a:srgbClr val="FF0000"/>
                                  </a:solidFill>
                                </a:rPr>
                                <a:t>3</a:t>
                              </a:r>
                              <a:endParaRPr kumimoji="1" lang="zh-CN" altLang="en-US" dirty="0">
                                <a:solidFill>
                                  <a:srgbClr val="FF0000"/>
                                </a:solidFill>
                              </a:endParaRPr>
                            </a:p>
                          </p:txBody>
                        </p:sp>
                      </p:grpSp>
                      <p:grpSp>
                        <p:nvGrpSpPr>
                          <p:cNvPr id="109" name="组 108"/>
                          <p:cNvGrpSpPr/>
                          <p:nvPr/>
                        </p:nvGrpSpPr>
                        <p:grpSpPr>
                          <a:xfrm>
                            <a:off x="1162493" y="4822163"/>
                            <a:ext cx="1142513" cy="1230179"/>
                            <a:chOff x="6040020" y="2561574"/>
                            <a:chExt cx="1142513" cy="1230179"/>
                          </a:xfrm>
                        </p:grpSpPr>
                        <p:grpSp>
                          <p:nvGrpSpPr>
                            <p:cNvPr id="110" name="组 109"/>
                            <p:cNvGrpSpPr/>
                            <p:nvPr/>
                          </p:nvGrpSpPr>
                          <p:grpSpPr>
                            <a:xfrm>
                              <a:off x="6040020" y="3422421"/>
                              <a:ext cx="677064" cy="369332"/>
                              <a:chOff x="5473743" y="3550018"/>
                              <a:chExt cx="677064" cy="369332"/>
                            </a:xfrm>
                          </p:grpSpPr>
                          <p:sp>
                            <p:nvSpPr>
                              <p:cNvPr id="112" name="矩形 111"/>
                              <p:cNvSpPr/>
                              <p:nvPr/>
                            </p:nvSpPr>
                            <p:spPr bwMode="auto">
                              <a:xfrm>
                                <a:off x="5473743" y="3550018"/>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13" name="文本框 112"/>
                              <p:cNvSpPr txBox="1"/>
                              <p:nvPr/>
                            </p:nvSpPr>
                            <p:spPr>
                              <a:xfrm>
                                <a:off x="5511656" y="3550018"/>
                                <a:ext cx="280455"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114" name="文本框 113"/>
                              <p:cNvSpPr txBox="1"/>
                              <p:nvPr/>
                            </p:nvSpPr>
                            <p:spPr>
                              <a:xfrm>
                                <a:off x="5790145" y="3550018"/>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111" name="直线箭头连接符 110"/>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106" name="文本框 105"/>
                        <p:cNvSpPr txBox="1"/>
                        <p:nvPr/>
                      </p:nvSpPr>
                      <p:spPr>
                        <a:xfrm>
                          <a:off x="3055431" y="5665323"/>
                          <a:ext cx="473869" cy="369332"/>
                        </a:xfrm>
                        <a:prstGeom prst="rect">
                          <a:avLst/>
                        </a:prstGeom>
                        <a:noFill/>
                      </p:spPr>
                      <p:txBody>
                        <a:bodyPr wrap="square" rtlCol="0">
                          <a:spAutoFit/>
                        </a:bodyPr>
                        <a:lstStyle/>
                        <a:p>
                          <a:r>
                            <a:rPr kumimoji="1" lang="en-US" altLang="zh-CN" smtClean="0"/>
                            <a:t>12</a:t>
                          </a:r>
                          <a:endParaRPr kumimoji="1" lang="zh-CN" altLang="en-US" dirty="0"/>
                        </a:p>
                      </p:txBody>
                    </p:sp>
                  </p:grpSp>
                  <p:sp>
                    <p:nvSpPr>
                      <p:cNvPr id="104" name="文本框 103"/>
                      <p:cNvSpPr txBox="1"/>
                      <p:nvPr/>
                    </p:nvSpPr>
                    <p:spPr>
                      <a:xfrm>
                        <a:off x="4891871"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grpSp>
                  <p:nvGrpSpPr>
                    <p:cNvPr id="100" name="组 99"/>
                    <p:cNvGrpSpPr/>
                    <p:nvPr/>
                  </p:nvGrpSpPr>
                  <p:grpSpPr>
                    <a:xfrm>
                      <a:off x="8972688" y="5628644"/>
                      <a:ext cx="718173" cy="395829"/>
                      <a:chOff x="8972688" y="5628644"/>
                      <a:chExt cx="718173" cy="395829"/>
                    </a:xfrm>
                  </p:grpSpPr>
                  <p:sp>
                    <p:nvSpPr>
                      <p:cNvPr id="101" name="矩形 100"/>
                      <p:cNvSpPr/>
                      <p:nvPr/>
                    </p:nvSpPr>
                    <p:spPr bwMode="auto">
                      <a:xfrm>
                        <a:off x="8972688" y="5628644"/>
                        <a:ext cx="595662"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02" name="文本框 101"/>
                      <p:cNvSpPr txBox="1"/>
                      <p:nvPr/>
                    </p:nvSpPr>
                    <p:spPr>
                      <a:xfrm>
                        <a:off x="9241119" y="5655141"/>
                        <a:ext cx="449742" cy="369332"/>
                      </a:xfrm>
                      <a:prstGeom prst="rect">
                        <a:avLst/>
                      </a:prstGeom>
                      <a:noFill/>
                    </p:spPr>
                    <p:txBody>
                      <a:bodyPr wrap="square" rtlCol="0">
                        <a:spAutoFit/>
                      </a:bodyPr>
                      <a:lstStyle/>
                      <a:p>
                        <a:r>
                          <a:rPr kumimoji="1" lang="en-US" altLang="zh-CN" dirty="0" smtClean="0">
                            <a:solidFill>
                              <a:srgbClr val="FF0000"/>
                            </a:solidFill>
                          </a:rPr>
                          <a:t>17</a:t>
                        </a:r>
                        <a:endParaRPr kumimoji="1" lang="zh-CN" altLang="en-US" dirty="0">
                          <a:solidFill>
                            <a:srgbClr val="FF0000"/>
                          </a:solidFill>
                        </a:endParaRPr>
                      </a:p>
                    </p:txBody>
                  </p:sp>
                </p:grpSp>
              </p:grpSp>
              <p:sp>
                <p:nvSpPr>
                  <p:cNvPr id="98" name="文本框 97"/>
                  <p:cNvSpPr txBox="1"/>
                  <p:nvPr/>
                </p:nvSpPr>
                <p:spPr>
                  <a:xfrm>
                    <a:off x="8980717" y="5647442"/>
                    <a:ext cx="438220" cy="369332"/>
                  </a:xfrm>
                  <a:prstGeom prst="rect">
                    <a:avLst/>
                  </a:prstGeom>
                  <a:noFill/>
                </p:spPr>
                <p:txBody>
                  <a:bodyPr wrap="square" rtlCol="0">
                    <a:spAutoFit/>
                  </a:bodyPr>
                  <a:lstStyle/>
                  <a:p>
                    <a:r>
                      <a:rPr kumimoji="1" lang="en-US" altLang="zh-CN" dirty="0" smtClean="0"/>
                      <a:t>14</a:t>
                    </a:r>
                    <a:endParaRPr kumimoji="1" lang="zh-CN" altLang="en-US" dirty="0"/>
                  </a:p>
                </p:txBody>
              </p:sp>
            </p:grpSp>
            <p:cxnSp>
              <p:nvCxnSpPr>
                <p:cNvPr id="95" name="直线箭头连接符 94"/>
                <p:cNvCxnSpPr/>
                <p:nvPr/>
              </p:nvCxnSpPr>
              <p:spPr bwMode="auto">
                <a:xfrm flipH="1">
                  <a:off x="7868052" y="2234433"/>
                  <a:ext cx="655495" cy="1021012"/>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96" name="直线箭头连接符 95"/>
                <p:cNvCxnSpPr/>
                <p:nvPr/>
              </p:nvCxnSpPr>
              <p:spPr bwMode="auto">
                <a:xfrm>
                  <a:off x="9418961" y="2290273"/>
                  <a:ext cx="771899" cy="9297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cxnSp>
          <p:nvCxnSpPr>
            <p:cNvPr id="90" name="直线箭头连接符 89"/>
            <p:cNvCxnSpPr/>
            <p:nvPr/>
          </p:nvCxnSpPr>
          <p:spPr bwMode="auto">
            <a:xfrm flipH="1">
              <a:off x="9885187" y="3515386"/>
              <a:ext cx="163273" cy="8299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Tree>
    <p:extLst>
      <p:ext uri="{BB962C8B-B14F-4D97-AF65-F5344CB8AC3E}">
        <p14:creationId xmlns:p14="http://schemas.microsoft.com/office/powerpoint/2010/main" val="770119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26 0.00023 L -0.01706 0.15995 " pathEditMode="relative" rAng="0" ptsTypes="AA">
                                      <p:cBhvr>
                                        <p:cTn id="6" dur="2000" fill="hold"/>
                                        <p:tgtEl>
                                          <p:spTgt spid="16"/>
                                        </p:tgtEl>
                                        <p:attrNameLst>
                                          <p:attrName>ppt_x</p:attrName>
                                          <p:attrName>ppt_y</p:attrName>
                                        </p:attrNameLst>
                                      </p:cBhvr>
                                      <p:rCtr x="-846" y="7986"/>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1.04167E-6 7.40741E-7 L -0.02643 -0.15417 " pathEditMode="relative" rAng="0" ptsTypes="AA">
                                      <p:cBhvr>
                                        <p:cTn id="10" dur="2000" fill="hold"/>
                                        <p:tgtEl>
                                          <p:spTgt spid="17"/>
                                        </p:tgtEl>
                                        <p:attrNameLst>
                                          <p:attrName>ppt_x</p:attrName>
                                          <p:attrName>ppt_y</p:attrName>
                                        </p:attrNameLst>
                                      </p:cBhvr>
                                      <p:rCtr x="-1328" y="-7708"/>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8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2" name="矩形 1"/>
          <p:cNvSpPr/>
          <p:nvPr/>
        </p:nvSpPr>
        <p:spPr>
          <a:xfrm>
            <a:off x="1053917" y="1146827"/>
            <a:ext cx="7779184" cy="461665"/>
          </a:xfrm>
          <a:prstGeom prst="rect">
            <a:avLst/>
          </a:prstGeom>
        </p:spPr>
        <p:txBody>
          <a:bodyPr wrap="square">
            <a:spAutoFit/>
          </a:bodyPr>
          <a:lstStyle/>
          <a:p>
            <a:r>
              <a:rPr lang="zh-CN" altLang="en-US" sz="2400" b="1" dirty="0" smtClean="0">
                <a:solidFill>
                  <a:srgbClr val="7030A0"/>
                </a:solidFill>
                <a:latin typeface="+mn-ea"/>
              </a:rPr>
              <a:t>例：在下列</a:t>
            </a:r>
            <a:r>
              <a:rPr lang="en-US" altLang="zh-CN" sz="2400" b="1" dirty="0" smtClean="0">
                <a:solidFill>
                  <a:srgbClr val="7030A0"/>
                </a:solidFill>
                <a:latin typeface="+mn-ea"/>
              </a:rPr>
              <a:t>B-</a:t>
            </a:r>
            <a:r>
              <a:rPr lang="zh-CN" altLang="en-US" sz="2400" b="1" dirty="0" smtClean="0">
                <a:solidFill>
                  <a:srgbClr val="7030A0"/>
                </a:solidFill>
                <a:latin typeface="+mn-ea"/>
              </a:rPr>
              <a:t>树中删除</a:t>
            </a:r>
            <a:r>
              <a:rPr lang="en-US" altLang="zh-CN" sz="2400" b="1" dirty="0">
                <a:solidFill>
                  <a:srgbClr val="C00000"/>
                </a:solidFill>
                <a:latin typeface="+mn-ea"/>
              </a:rPr>
              <a:t>8,16,15,4</a:t>
            </a:r>
            <a:r>
              <a:rPr lang="zh-CN" altLang="en-US" sz="2400" b="1" dirty="0">
                <a:solidFill>
                  <a:srgbClr val="7030A0"/>
                </a:solidFill>
                <a:latin typeface="+mn-ea"/>
              </a:rPr>
              <a:t>等</a:t>
            </a:r>
            <a:r>
              <a:rPr lang="en-US" altLang="zh-CN" sz="2400" b="1" dirty="0">
                <a:solidFill>
                  <a:srgbClr val="7030A0"/>
                </a:solidFill>
                <a:latin typeface="+mn-ea"/>
              </a:rPr>
              <a:t>4</a:t>
            </a:r>
            <a:r>
              <a:rPr lang="zh-CN" altLang="en-US" sz="2400" b="1" dirty="0">
                <a:solidFill>
                  <a:srgbClr val="7030A0"/>
                </a:solidFill>
                <a:latin typeface="+mn-ea"/>
              </a:rPr>
              <a:t>个关键字 。</a:t>
            </a:r>
          </a:p>
        </p:txBody>
      </p:sp>
      <p:sp>
        <p:nvSpPr>
          <p:cNvPr id="66" name="矩形 65"/>
          <p:cNvSpPr/>
          <p:nvPr/>
        </p:nvSpPr>
        <p:spPr>
          <a:xfrm>
            <a:off x="423224" y="5159631"/>
            <a:ext cx="1800493" cy="369332"/>
          </a:xfrm>
          <a:prstGeom prst="rect">
            <a:avLst/>
          </a:prstGeom>
          <a:ln>
            <a:noFill/>
          </a:ln>
        </p:spPr>
        <p:txBody>
          <a:bodyPr wrap="none">
            <a:spAutoFit/>
          </a:bodyPr>
          <a:lstStyle/>
          <a:p>
            <a:r>
              <a:rPr lang="en-US" altLang="zh-CN" b="1" dirty="0" smtClean="0">
                <a:solidFill>
                  <a:srgbClr val="C00000"/>
                </a:solidFill>
                <a:latin typeface="SimSun" charset="-122"/>
                <a:ea typeface="SimSun" charset="-122"/>
                <a:cs typeface="SimSun" charset="-122"/>
              </a:rPr>
              <a:t>4</a:t>
            </a:r>
            <a:r>
              <a:rPr lang="zh-CN" altLang="en-US" b="1" dirty="0" smtClean="0">
                <a:solidFill>
                  <a:srgbClr val="C00000"/>
                </a:solidFill>
                <a:latin typeface="SimSun" charset="-122"/>
                <a:ea typeface="SimSun" charset="-122"/>
                <a:cs typeface="SimSun" charset="-122"/>
              </a:rPr>
              <a:t>）删除关键字</a:t>
            </a:r>
            <a:r>
              <a:rPr lang="en-US" altLang="zh-CN" b="1" dirty="0" smtClean="0">
                <a:solidFill>
                  <a:srgbClr val="C00000"/>
                </a:solidFill>
                <a:latin typeface="SimSun" charset="-122"/>
                <a:ea typeface="SimSun" charset="-122"/>
                <a:cs typeface="SimSun" charset="-122"/>
              </a:rPr>
              <a:t>4</a:t>
            </a:r>
            <a:endParaRPr lang="zh-CN" altLang="en-US" dirty="0">
              <a:solidFill>
                <a:srgbClr val="C00000"/>
              </a:solidFill>
            </a:endParaRPr>
          </a:p>
        </p:txBody>
      </p:sp>
      <p:grpSp>
        <p:nvGrpSpPr>
          <p:cNvPr id="11" name="组 10"/>
          <p:cNvGrpSpPr/>
          <p:nvPr/>
        </p:nvGrpSpPr>
        <p:grpSpPr>
          <a:xfrm>
            <a:off x="688503" y="1778100"/>
            <a:ext cx="5075948" cy="2754648"/>
            <a:chOff x="6514592" y="1986521"/>
            <a:chExt cx="5075948" cy="2754648"/>
          </a:xfrm>
        </p:grpSpPr>
        <p:grpSp>
          <p:nvGrpSpPr>
            <p:cNvPr id="12" name="组 11"/>
            <p:cNvGrpSpPr/>
            <p:nvPr/>
          </p:nvGrpSpPr>
          <p:grpSpPr>
            <a:xfrm>
              <a:off x="6514592" y="1986521"/>
              <a:ext cx="5075948" cy="2754648"/>
              <a:chOff x="6514592" y="1986521"/>
              <a:chExt cx="5075948" cy="2754648"/>
            </a:xfrm>
          </p:grpSpPr>
          <p:sp>
            <p:nvSpPr>
              <p:cNvPr id="14" name="矩形 13"/>
              <p:cNvSpPr/>
              <p:nvPr/>
            </p:nvSpPr>
            <p:spPr bwMode="auto">
              <a:xfrm>
                <a:off x="9595385" y="3255445"/>
                <a:ext cx="96998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 name="矩形 14"/>
              <p:cNvSpPr/>
              <p:nvPr/>
            </p:nvSpPr>
            <p:spPr bwMode="auto">
              <a:xfrm>
                <a:off x="8091187" y="1998936"/>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9" name="组 18"/>
              <p:cNvGrpSpPr/>
              <p:nvPr/>
            </p:nvGrpSpPr>
            <p:grpSpPr>
              <a:xfrm>
                <a:off x="6514592" y="1986521"/>
                <a:ext cx="5075948" cy="2754648"/>
                <a:chOff x="6514592" y="1986521"/>
                <a:chExt cx="5075948" cy="2754648"/>
              </a:xfrm>
            </p:grpSpPr>
            <p:grpSp>
              <p:nvGrpSpPr>
                <p:cNvPr id="20" name="组 19"/>
                <p:cNvGrpSpPr/>
                <p:nvPr/>
              </p:nvGrpSpPr>
              <p:grpSpPr>
                <a:xfrm>
                  <a:off x="6514592" y="1986521"/>
                  <a:ext cx="5075948" cy="2754648"/>
                  <a:chOff x="5899924" y="3269825"/>
                  <a:chExt cx="5075948" cy="2754648"/>
                </a:xfrm>
              </p:grpSpPr>
              <p:grpSp>
                <p:nvGrpSpPr>
                  <p:cNvPr id="23" name="组 22"/>
                  <p:cNvGrpSpPr/>
                  <p:nvPr/>
                </p:nvGrpSpPr>
                <p:grpSpPr>
                  <a:xfrm>
                    <a:off x="5899924" y="3269825"/>
                    <a:ext cx="5075948" cy="2754648"/>
                    <a:chOff x="5899924" y="3269825"/>
                    <a:chExt cx="5075948" cy="2754648"/>
                  </a:xfrm>
                </p:grpSpPr>
                <p:grpSp>
                  <p:nvGrpSpPr>
                    <p:cNvPr id="26" name="组 25"/>
                    <p:cNvGrpSpPr/>
                    <p:nvPr/>
                  </p:nvGrpSpPr>
                  <p:grpSpPr>
                    <a:xfrm>
                      <a:off x="5899924" y="3269825"/>
                      <a:ext cx="5075948" cy="2748370"/>
                      <a:chOff x="353588" y="3901504"/>
                      <a:chExt cx="5075948" cy="2748370"/>
                    </a:xfrm>
                  </p:grpSpPr>
                  <p:grpSp>
                    <p:nvGrpSpPr>
                      <p:cNvPr id="30" name="组 29"/>
                      <p:cNvGrpSpPr/>
                      <p:nvPr/>
                    </p:nvGrpSpPr>
                    <p:grpSpPr>
                      <a:xfrm>
                        <a:off x="353588" y="3901504"/>
                        <a:ext cx="5075948" cy="2748370"/>
                        <a:chOff x="456564" y="3329372"/>
                        <a:chExt cx="5075948" cy="2748370"/>
                      </a:xfrm>
                    </p:grpSpPr>
                    <p:grpSp>
                      <p:nvGrpSpPr>
                        <p:cNvPr id="32" name="组 31"/>
                        <p:cNvGrpSpPr/>
                        <p:nvPr/>
                      </p:nvGrpSpPr>
                      <p:grpSpPr>
                        <a:xfrm>
                          <a:off x="456564" y="3329372"/>
                          <a:ext cx="5075948" cy="2748370"/>
                          <a:chOff x="456564" y="3329372"/>
                          <a:chExt cx="5075948" cy="2748370"/>
                        </a:xfrm>
                      </p:grpSpPr>
                      <p:grpSp>
                        <p:nvGrpSpPr>
                          <p:cNvPr id="34" name="组 33"/>
                          <p:cNvGrpSpPr/>
                          <p:nvPr/>
                        </p:nvGrpSpPr>
                        <p:grpSpPr>
                          <a:xfrm>
                            <a:off x="456564" y="3329372"/>
                            <a:ext cx="5075948" cy="2739697"/>
                            <a:chOff x="5257867" y="1038801"/>
                            <a:chExt cx="5075948" cy="2739697"/>
                          </a:xfrm>
                        </p:grpSpPr>
                        <p:grpSp>
                          <p:nvGrpSpPr>
                            <p:cNvPr id="42" name="组 41"/>
                            <p:cNvGrpSpPr/>
                            <p:nvPr/>
                          </p:nvGrpSpPr>
                          <p:grpSpPr>
                            <a:xfrm>
                              <a:off x="5257867" y="1038801"/>
                              <a:ext cx="5075948" cy="2739697"/>
                              <a:chOff x="355176" y="1074410"/>
                              <a:chExt cx="5075948" cy="2739697"/>
                            </a:xfrm>
                          </p:grpSpPr>
                          <p:grpSp>
                            <p:nvGrpSpPr>
                              <p:cNvPr id="44" name="组 43"/>
                              <p:cNvGrpSpPr/>
                              <p:nvPr/>
                            </p:nvGrpSpPr>
                            <p:grpSpPr>
                              <a:xfrm>
                                <a:off x="355176" y="1074410"/>
                                <a:ext cx="5075948" cy="2739697"/>
                                <a:chOff x="5053134" y="3318263"/>
                                <a:chExt cx="5075948" cy="2739697"/>
                              </a:xfrm>
                            </p:grpSpPr>
                            <p:grpSp>
                              <p:nvGrpSpPr>
                                <p:cNvPr id="46" name="组 45"/>
                                <p:cNvGrpSpPr/>
                                <p:nvPr/>
                              </p:nvGrpSpPr>
                              <p:grpSpPr>
                                <a:xfrm>
                                  <a:off x="5053134" y="3318263"/>
                                  <a:ext cx="3560732" cy="2739697"/>
                                  <a:chOff x="43153" y="3310568"/>
                                  <a:chExt cx="3560732" cy="2739697"/>
                                </a:xfrm>
                              </p:grpSpPr>
                              <p:grpSp>
                                <p:nvGrpSpPr>
                                  <p:cNvPr id="52" name="组 51"/>
                                  <p:cNvGrpSpPr/>
                                  <p:nvPr/>
                                </p:nvGrpSpPr>
                                <p:grpSpPr>
                                  <a:xfrm>
                                    <a:off x="43153" y="3310568"/>
                                    <a:ext cx="3560732" cy="2739697"/>
                                    <a:chOff x="7554413" y="1055561"/>
                                    <a:chExt cx="3560732" cy="2739697"/>
                                  </a:xfrm>
                                </p:grpSpPr>
                                <p:grpSp>
                                  <p:nvGrpSpPr>
                                    <p:cNvPr id="54" name="组 53"/>
                                    <p:cNvGrpSpPr/>
                                    <p:nvPr/>
                                  </p:nvGrpSpPr>
                                  <p:grpSpPr>
                                    <a:xfrm>
                                      <a:off x="7554413" y="2309193"/>
                                      <a:ext cx="3560732" cy="1486065"/>
                                      <a:chOff x="7554413" y="2309193"/>
                                      <a:chExt cx="3560732" cy="1486065"/>
                                    </a:xfrm>
                                  </p:grpSpPr>
                                  <p:grpSp>
                                    <p:nvGrpSpPr>
                                      <p:cNvPr id="56" name="组 55"/>
                                      <p:cNvGrpSpPr/>
                                      <p:nvPr/>
                                    </p:nvGrpSpPr>
                                    <p:grpSpPr>
                                      <a:xfrm>
                                        <a:off x="7554413" y="2309193"/>
                                        <a:ext cx="3560732" cy="1486065"/>
                                        <a:chOff x="8303713" y="2309193"/>
                                        <a:chExt cx="3560732" cy="1486065"/>
                                      </a:xfrm>
                                    </p:grpSpPr>
                                    <p:grpSp>
                                      <p:nvGrpSpPr>
                                        <p:cNvPr id="62" name="组 61"/>
                                        <p:cNvGrpSpPr/>
                                        <p:nvPr/>
                                      </p:nvGrpSpPr>
                                      <p:grpSpPr>
                                        <a:xfrm>
                                          <a:off x="8303713" y="2309193"/>
                                          <a:ext cx="3560732" cy="1486065"/>
                                          <a:chOff x="8303713" y="2309193"/>
                                          <a:chExt cx="3560732" cy="1486065"/>
                                        </a:xfrm>
                                      </p:grpSpPr>
                                      <p:sp>
                                        <p:nvSpPr>
                                          <p:cNvPr id="65" name="矩形 64"/>
                                          <p:cNvSpPr/>
                                          <p:nvPr/>
                                        </p:nvSpPr>
                                        <p:spPr bwMode="auto">
                                          <a:xfrm>
                                            <a:off x="10655112" y="3400526"/>
                                            <a:ext cx="6627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7" name="矩形 66"/>
                                          <p:cNvSpPr/>
                                          <p:nvPr/>
                                        </p:nvSpPr>
                                        <p:spPr bwMode="auto">
                                          <a:xfrm>
                                            <a:off x="9229243" y="2324485"/>
                                            <a:ext cx="855859"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cxnSp>
                                        <p:nvCxnSpPr>
                                          <p:cNvPr id="68" name="直线箭头连接符 67"/>
                                          <p:cNvCxnSpPr/>
                                          <p:nvPr/>
                                        </p:nvCxnSpPr>
                                        <p:spPr bwMode="auto">
                                          <a:xfrm flipH="1">
                                            <a:off x="8642245" y="2573042"/>
                                            <a:ext cx="592873" cy="85288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69" name="矩形 68"/>
                                          <p:cNvSpPr/>
                                          <p:nvPr/>
                                        </p:nvSpPr>
                                        <p:spPr bwMode="auto">
                                          <a:xfrm>
                                            <a:off x="8303713" y="3425926"/>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0" name="文本框 69"/>
                                          <p:cNvSpPr txBox="1"/>
                                          <p:nvPr/>
                                        </p:nvSpPr>
                                        <p:spPr>
                                          <a:xfrm>
                                            <a:off x="8405102" y="34143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71" name="文本框 70"/>
                                          <p:cNvSpPr txBox="1"/>
                                          <p:nvPr/>
                                        </p:nvSpPr>
                                        <p:spPr>
                                          <a:xfrm>
                                            <a:off x="8683591" y="3414378"/>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72" name="直线箭头连接符 71"/>
                                          <p:cNvCxnSpPr/>
                                          <p:nvPr/>
                                        </p:nvCxnSpPr>
                                        <p:spPr bwMode="auto">
                                          <a:xfrm flipH="1">
                                            <a:off x="10993314" y="2584426"/>
                                            <a:ext cx="458246" cy="80708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73" name="文本框 72"/>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74" name="文本框 73"/>
                                          <p:cNvSpPr txBox="1"/>
                                          <p:nvPr/>
                                        </p:nvSpPr>
                                        <p:spPr>
                                          <a:xfrm>
                                            <a:off x="11462551" y="2309193"/>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63" name="文本框 62"/>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57" name="组 56"/>
                                      <p:cNvGrpSpPr/>
                                      <p:nvPr/>
                                    </p:nvGrpSpPr>
                                    <p:grpSpPr>
                                      <a:xfrm>
                                        <a:off x="8970972" y="3400951"/>
                                        <a:ext cx="860608" cy="394307"/>
                                        <a:chOff x="8098720" y="4190415"/>
                                        <a:chExt cx="860608" cy="394307"/>
                                      </a:xfrm>
                                    </p:grpSpPr>
                                    <p:sp>
                                      <p:nvSpPr>
                                        <p:cNvPr id="59" name="矩形 58"/>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0" name="文本框 59"/>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grpSp>
                                  <p:cxnSp>
                                    <p:nvCxnSpPr>
                                      <p:cNvPr id="58" name="直线箭头连接符 57"/>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55" name="文本框 54"/>
                                    <p:cNvSpPr txBox="1"/>
                                    <p:nvPr/>
                                  </p:nvSpPr>
                                  <p:spPr>
                                    <a:xfrm>
                                      <a:off x="9754279" y="1055561"/>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53" name="文本框 52"/>
                                  <p:cNvSpPr txBox="1"/>
                                  <p:nvPr/>
                                </p:nvSpPr>
                                <p:spPr>
                                  <a:xfrm>
                                    <a:off x="1892664" y="5680933"/>
                                    <a:ext cx="32829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47" name="直线箭头连接符 46"/>
                                <p:cNvCxnSpPr/>
                                <p:nvPr/>
                              </p:nvCxnSpPr>
                              <p:spPr bwMode="auto">
                                <a:xfrm>
                                  <a:off x="8928402" y="4736435"/>
                                  <a:ext cx="453063" cy="926793"/>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48" name="组 47"/>
                                <p:cNvGrpSpPr/>
                                <p:nvPr/>
                              </p:nvGrpSpPr>
                              <p:grpSpPr>
                                <a:xfrm>
                                  <a:off x="9185471" y="5663228"/>
                                  <a:ext cx="943611" cy="369332"/>
                                  <a:chOff x="10015273" y="6136201"/>
                                  <a:chExt cx="943611" cy="369332"/>
                                </a:xfrm>
                              </p:grpSpPr>
                              <p:sp>
                                <p:nvSpPr>
                                  <p:cNvPr id="49" name="矩形 48"/>
                                  <p:cNvSpPr/>
                                  <p:nvPr/>
                                </p:nvSpPr>
                                <p:spPr bwMode="auto">
                                  <a:xfrm>
                                    <a:off x="10015273" y="6136201"/>
                                    <a:ext cx="94361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50" name="文本框 49"/>
                                  <p:cNvSpPr txBox="1"/>
                                  <p:nvPr/>
                                </p:nvSpPr>
                                <p:spPr>
                                  <a:xfrm>
                                    <a:off x="10143614" y="6136201"/>
                                    <a:ext cx="473869" cy="369332"/>
                                  </a:xfrm>
                                  <a:prstGeom prst="rect">
                                    <a:avLst/>
                                  </a:prstGeom>
                                  <a:noFill/>
                                </p:spPr>
                                <p:txBody>
                                  <a:bodyPr wrap="square" rtlCol="0">
                                    <a:spAutoFit/>
                                  </a:bodyPr>
                                  <a:lstStyle/>
                                  <a:p>
                                    <a:r>
                                      <a:rPr kumimoji="1" lang="en-US" altLang="zh-CN" dirty="0" smtClean="0"/>
                                      <a:t>19</a:t>
                                    </a:r>
                                    <a:endParaRPr kumimoji="1" lang="zh-CN" altLang="en-US" dirty="0"/>
                                  </a:p>
                                </p:txBody>
                              </p:sp>
                            </p:grpSp>
                          </p:grpSp>
                          <p:sp>
                            <p:nvSpPr>
                              <p:cNvPr id="45" name="文本框 44"/>
                              <p:cNvSpPr txBox="1"/>
                              <p:nvPr/>
                            </p:nvSpPr>
                            <p:spPr>
                              <a:xfrm>
                                <a:off x="3832444" y="2307916"/>
                                <a:ext cx="398000" cy="369332"/>
                              </a:xfrm>
                              <a:prstGeom prst="rect">
                                <a:avLst/>
                              </a:prstGeom>
                              <a:noFill/>
                            </p:spPr>
                            <p:txBody>
                              <a:bodyPr wrap="square" rtlCol="0">
                                <a:spAutoFit/>
                              </a:bodyPr>
                              <a:lstStyle/>
                              <a:p>
                                <a:r>
                                  <a:rPr kumimoji="1" lang="en-US" altLang="zh-CN" dirty="0" smtClean="0">
                                    <a:solidFill>
                                      <a:srgbClr val="FF0000"/>
                                    </a:solidFill>
                                  </a:rPr>
                                  <a:t>18</a:t>
                                </a:r>
                                <a:endParaRPr kumimoji="1" lang="zh-CN" altLang="en-US" dirty="0">
                                  <a:solidFill>
                                    <a:srgbClr val="FF0000"/>
                                  </a:solidFill>
                                </a:endParaRPr>
                              </a:p>
                            </p:txBody>
                          </p:sp>
                        </p:grpSp>
                        <p:sp>
                          <p:nvSpPr>
                            <p:cNvPr id="43" name="文本框 42"/>
                            <p:cNvSpPr txBox="1"/>
                            <p:nvPr/>
                          </p:nvSpPr>
                          <p:spPr>
                            <a:xfrm>
                              <a:off x="6241248" y="2347396"/>
                              <a:ext cx="473869" cy="369332"/>
                            </a:xfrm>
                            <a:prstGeom prst="rect">
                              <a:avLst/>
                            </a:prstGeom>
                            <a:noFill/>
                          </p:spPr>
                          <p:txBody>
                            <a:bodyPr wrap="square" rtlCol="0">
                              <a:spAutoFit/>
                            </a:bodyPr>
                            <a:lstStyle/>
                            <a:p>
                              <a:r>
                                <a:rPr kumimoji="1" lang="en-US" altLang="zh-CN" dirty="0" smtClean="0">
                                  <a:solidFill>
                                    <a:srgbClr val="FF0000"/>
                                  </a:solidFill>
                                </a:rPr>
                                <a:t>3</a:t>
                              </a:r>
                              <a:endParaRPr kumimoji="1" lang="zh-CN" altLang="en-US" dirty="0">
                                <a:solidFill>
                                  <a:srgbClr val="FF0000"/>
                                </a:solidFill>
                              </a:endParaRPr>
                            </a:p>
                          </p:txBody>
                        </p:sp>
                      </p:grpSp>
                      <p:grpSp>
                        <p:nvGrpSpPr>
                          <p:cNvPr id="36" name="组 35"/>
                          <p:cNvGrpSpPr/>
                          <p:nvPr/>
                        </p:nvGrpSpPr>
                        <p:grpSpPr>
                          <a:xfrm>
                            <a:off x="1162493" y="4822163"/>
                            <a:ext cx="1142513" cy="1255579"/>
                            <a:chOff x="6040020" y="2561574"/>
                            <a:chExt cx="1142513" cy="1255579"/>
                          </a:xfrm>
                        </p:grpSpPr>
                        <p:grpSp>
                          <p:nvGrpSpPr>
                            <p:cNvPr id="37" name="组 36"/>
                            <p:cNvGrpSpPr/>
                            <p:nvPr/>
                          </p:nvGrpSpPr>
                          <p:grpSpPr>
                            <a:xfrm>
                              <a:off x="6040020" y="3422421"/>
                              <a:ext cx="677064" cy="394732"/>
                              <a:chOff x="5473743" y="3550018"/>
                              <a:chExt cx="677064" cy="394732"/>
                            </a:xfrm>
                          </p:grpSpPr>
                          <p:sp>
                            <p:nvSpPr>
                              <p:cNvPr id="39" name="矩形 38"/>
                              <p:cNvSpPr/>
                              <p:nvPr/>
                            </p:nvSpPr>
                            <p:spPr bwMode="auto">
                              <a:xfrm>
                                <a:off x="5473743" y="3575418"/>
                                <a:ext cx="677064"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40" name="文本框 39"/>
                              <p:cNvSpPr txBox="1"/>
                              <p:nvPr/>
                            </p:nvSpPr>
                            <p:spPr>
                              <a:xfrm>
                                <a:off x="5511656" y="3550018"/>
                                <a:ext cx="280455"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41" name="文本框 40"/>
                              <p:cNvSpPr txBox="1"/>
                              <p:nvPr/>
                            </p:nvSpPr>
                            <p:spPr>
                              <a:xfrm>
                                <a:off x="5790145" y="3550018"/>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38" name="直线箭头连接符 37"/>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33" name="文本框 32"/>
                        <p:cNvSpPr txBox="1"/>
                        <p:nvPr/>
                      </p:nvSpPr>
                      <p:spPr>
                        <a:xfrm>
                          <a:off x="3055431" y="5665323"/>
                          <a:ext cx="473869" cy="369332"/>
                        </a:xfrm>
                        <a:prstGeom prst="rect">
                          <a:avLst/>
                        </a:prstGeom>
                        <a:noFill/>
                      </p:spPr>
                      <p:txBody>
                        <a:bodyPr wrap="square" rtlCol="0">
                          <a:spAutoFit/>
                        </a:bodyPr>
                        <a:lstStyle/>
                        <a:p>
                          <a:r>
                            <a:rPr kumimoji="1" lang="en-US" altLang="zh-CN" smtClean="0"/>
                            <a:t>12</a:t>
                          </a:r>
                          <a:endParaRPr kumimoji="1" lang="zh-CN" altLang="en-US" dirty="0"/>
                        </a:p>
                      </p:txBody>
                    </p:sp>
                  </p:grpSp>
                  <p:sp>
                    <p:nvSpPr>
                      <p:cNvPr id="31" name="文本框 30"/>
                      <p:cNvSpPr txBox="1"/>
                      <p:nvPr/>
                    </p:nvSpPr>
                    <p:spPr>
                      <a:xfrm>
                        <a:off x="4891871"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grpSp>
                  <p:nvGrpSpPr>
                    <p:cNvPr id="27" name="组 26"/>
                    <p:cNvGrpSpPr/>
                    <p:nvPr/>
                  </p:nvGrpSpPr>
                  <p:grpSpPr>
                    <a:xfrm>
                      <a:off x="8998088" y="5628644"/>
                      <a:ext cx="692773" cy="395829"/>
                      <a:chOff x="8998088" y="5628644"/>
                      <a:chExt cx="692773" cy="395829"/>
                    </a:xfrm>
                  </p:grpSpPr>
                  <p:sp>
                    <p:nvSpPr>
                      <p:cNvPr id="28" name="矩形 27"/>
                      <p:cNvSpPr/>
                      <p:nvPr/>
                    </p:nvSpPr>
                    <p:spPr bwMode="auto">
                      <a:xfrm>
                        <a:off x="8998088" y="5628644"/>
                        <a:ext cx="595662"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9" name="文本框 28"/>
                      <p:cNvSpPr txBox="1"/>
                      <p:nvPr/>
                    </p:nvSpPr>
                    <p:spPr>
                      <a:xfrm>
                        <a:off x="9241119" y="5655141"/>
                        <a:ext cx="449742" cy="369332"/>
                      </a:xfrm>
                      <a:prstGeom prst="rect">
                        <a:avLst/>
                      </a:prstGeom>
                      <a:noFill/>
                    </p:spPr>
                    <p:txBody>
                      <a:bodyPr wrap="square" rtlCol="0">
                        <a:spAutoFit/>
                      </a:bodyPr>
                      <a:lstStyle/>
                      <a:p>
                        <a:r>
                          <a:rPr kumimoji="1" lang="en-US" altLang="zh-CN" dirty="0" smtClean="0">
                            <a:solidFill>
                              <a:srgbClr val="FF0000"/>
                            </a:solidFill>
                          </a:rPr>
                          <a:t>17</a:t>
                        </a:r>
                        <a:endParaRPr kumimoji="1" lang="zh-CN" altLang="en-US" dirty="0">
                          <a:solidFill>
                            <a:srgbClr val="FF0000"/>
                          </a:solidFill>
                        </a:endParaRPr>
                      </a:p>
                    </p:txBody>
                  </p:sp>
                </p:grpSp>
              </p:grpSp>
              <p:sp>
                <p:nvSpPr>
                  <p:cNvPr id="24" name="文本框 23"/>
                  <p:cNvSpPr txBox="1"/>
                  <p:nvPr/>
                </p:nvSpPr>
                <p:spPr>
                  <a:xfrm>
                    <a:off x="8980717" y="5647442"/>
                    <a:ext cx="438220" cy="369332"/>
                  </a:xfrm>
                  <a:prstGeom prst="rect">
                    <a:avLst/>
                  </a:prstGeom>
                  <a:noFill/>
                </p:spPr>
                <p:txBody>
                  <a:bodyPr wrap="square" rtlCol="0">
                    <a:spAutoFit/>
                  </a:bodyPr>
                  <a:lstStyle/>
                  <a:p>
                    <a:r>
                      <a:rPr kumimoji="1" lang="en-US" altLang="zh-CN" dirty="0" smtClean="0"/>
                      <a:t>14</a:t>
                    </a:r>
                    <a:endParaRPr kumimoji="1" lang="zh-CN" altLang="en-US" dirty="0"/>
                  </a:p>
                </p:txBody>
              </p:sp>
            </p:grpSp>
            <p:cxnSp>
              <p:nvCxnSpPr>
                <p:cNvPr id="21" name="直线箭头连接符 20"/>
                <p:cNvCxnSpPr/>
                <p:nvPr/>
              </p:nvCxnSpPr>
              <p:spPr bwMode="auto">
                <a:xfrm flipH="1">
                  <a:off x="7868052" y="2234433"/>
                  <a:ext cx="655495" cy="1021012"/>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22" name="直线箭头连接符 21"/>
                <p:cNvCxnSpPr/>
                <p:nvPr/>
              </p:nvCxnSpPr>
              <p:spPr bwMode="auto">
                <a:xfrm>
                  <a:off x="9418961" y="2290273"/>
                  <a:ext cx="771899" cy="9297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cxnSp>
          <p:nvCxnSpPr>
            <p:cNvPr id="13" name="直线箭头连接符 12"/>
            <p:cNvCxnSpPr/>
            <p:nvPr/>
          </p:nvCxnSpPr>
          <p:spPr bwMode="auto">
            <a:xfrm flipH="1">
              <a:off x="9885187" y="3515386"/>
              <a:ext cx="163273" cy="8299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75" name="任意形状 74"/>
          <p:cNvSpPr/>
          <p:nvPr/>
        </p:nvSpPr>
        <p:spPr bwMode="auto">
          <a:xfrm rot="762932">
            <a:off x="659521" y="2983162"/>
            <a:ext cx="1610164" cy="1935047"/>
          </a:xfrm>
          <a:custGeom>
            <a:avLst/>
            <a:gdLst>
              <a:gd name="connsiteX0" fmla="*/ 1498600 w 3302000"/>
              <a:gd name="connsiteY0" fmla="*/ 114340 h 1714540"/>
              <a:gd name="connsiteX1" fmla="*/ 1460500 w 3302000"/>
              <a:gd name="connsiteY1" fmla="*/ 165140 h 1714540"/>
              <a:gd name="connsiteX2" fmla="*/ 1384300 w 3302000"/>
              <a:gd name="connsiteY2" fmla="*/ 215940 h 1714540"/>
              <a:gd name="connsiteX3" fmla="*/ 1308100 w 3302000"/>
              <a:gd name="connsiteY3" fmla="*/ 368340 h 1714540"/>
              <a:gd name="connsiteX4" fmla="*/ 1282700 w 3302000"/>
              <a:gd name="connsiteY4" fmla="*/ 457240 h 1714540"/>
              <a:gd name="connsiteX5" fmla="*/ 1168400 w 3302000"/>
              <a:gd name="connsiteY5" fmla="*/ 546140 h 1714540"/>
              <a:gd name="connsiteX6" fmla="*/ 1130300 w 3302000"/>
              <a:gd name="connsiteY6" fmla="*/ 571540 h 1714540"/>
              <a:gd name="connsiteX7" fmla="*/ 1028700 w 3302000"/>
              <a:gd name="connsiteY7" fmla="*/ 685840 h 1714540"/>
              <a:gd name="connsiteX8" fmla="*/ 952500 w 3302000"/>
              <a:gd name="connsiteY8" fmla="*/ 736640 h 1714540"/>
              <a:gd name="connsiteX9" fmla="*/ 863600 w 3302000"/>
              <a:gd name="connsiteY9" fmla="*/ 800140 h 1714540"/>
              <a:gd name="connsiteX10" fmla="*/ 825500 w 3302000"/>
              <a:gd name="connsiteY10" fmla="*/ 825540 h 1714540"/>
              <a:gd name="connsiteX11" fmla="*/ 685800 w 3302000"/>
              <a:gd name="connsiteY11" fmla="*/ 876340 h 1714540"/>
              <a:gd name="connsiteX12" fmla="*/ 647700 w 3302000"/>
              <a:gd name="connsiteY12" fmla="*/ 889040 h 1714540"/>
              <a:gd name="connsiteX13" fmla="*/ 609600 w 3302000"/>
              <a:gd name="connsiteY13" fmla="*/ 914440 h 1714540"/>
              <a:gd name="connsiteX14" fmla="*/ 495300 w 3302000"/>
              <a:gd name="connsiteY14" fmla="*/ 939840 h 1714540"/>
              <a:gd name="connsiteX15" fmla="*/ 393700 w 3302000"/>
              <a:gd name="connsiteY15" fmla="*/ 990640 h 1714540"/>
              <a:gd name="connsiteX16" fmla="*/ 355600 w 3302000"/>
              <a:gd name="connsiteY16" fmla="*/ 1003340 h 1714540"/>
              <a:gd name="connsiteX17" fmla="*/ 317500 w 3302000"/>
              <a:gd name="connsiteY17" fmla="*/ 1028740 h 1714540"/>
              <a:gd name="connsiteX18" fmla="*/ 266700 w 3302000"/>
              <a:gd name="connsiteY18" fmla="*/ 1041440 h 1714540"/>
              <a:gd name="connsiteX19" fmla="*/ 114300 w 3302000"/>
              <a:gd name="connsiteY19" fmla="*/ 1104940 h 1714540"/>
              <a:gd name="connsiteX20" fmla="*/ 38100 w 3302000"/>
              <a:gd name="connsiteY20" fmla="*/ 1168440 h 1714540"/>
              <a:gd name="connsiteX21" fmla="*/ 0 w 3302000"/>
              <a:gd name="connsiteY21" fmla="*/ 1295440 h 1714540"/>
              <a:gd name="connsiteX22" fmla="*/ 38100 w 3302000"/>
              <a:gd name="connsiteY22" fmla="*/ 1498640 h 1714540"/>
              <a:gd name="connsiteX23" fmla="*/ 76200 w 3302000"/>
              <a:gd name="connsiteY23" fmla="*/ 1536740 h 1714540"/>
              <a:gd name="connsiteX24" fmla="*/ 152400 w 3302000"/>
              <a:gd name="connsiteY24" fmla="*/ 1574840 h 1714540"/>
              <a:gd name="connsiteX25" fmla="*/ 317500 w 3302000"/>
              <a:gd name="connsiteY25" fmla="*/ 1612940 h 1714540"/>
              <a:gd name="connsiteX26" fmla="*/ 419100 w 3302000"/>
              <a:gd name="connsiteY26" fmla="*/ 1625640 h 1714540"/>
              <a:gd name="connsiteX27" fmla="*/ 1701800 w 3302000"/>
              <a:gd name="connsiteY27" fmla="*/ 1651040 h 1714540"/>
              <a:gd name="connsiteX28" fmla="*/ 2260600 w 3302000"/>
              <a:gd name="connsiteY28" fmla="*/ 1676440 h 1714540"/>
              <a:gd name="connsiteX29" fmla="*/ 2413000 w 3302000"/>
              <a:gd name="connsiteY29" fmla="*/ 1701840 h 1714540"/>
              <a:gd name="connsiteX30" fmla="*/ 2590800 w 3302000"/>
              <a:gd name="connsiteY30" fmla="*/ 1714540 h 1714540"/>
              <a:gd name="connsiteX31" fmla="*/ 3009900 w 3302000"/>
              <a:gd name="connsiteY31" fmla="*/ 1701840 h 1714540"/>
              <a:gd name="connsiteX32" fmla="*/ 3073400 w 3302000"/>
              <a:gd name="connsiteY32" fmla="*/ 1689140 h 1714540"/>
              <a:gd name="connsiteX33" fmla="*/ 3124200 w 3302000"/>
              <a:gd name="connsiteY33" fmla="*/ 1663740 h 1714540"/>
              <a:gd name="connsiteX34" fmla="*/ 3200400 w 3302000"/>
              <a:gd name="connsiteY34" fmla="*/ 1638340 h 1714540"/>
              <a:gd name="connsiteX35" fmla="*/ 3276600 w 3302000"/>
              <a:gd name="connsiteY35" fmla="*/ 1574840 h 1714540"/>
              <a:gd name="connsiteX36" fmla="*/ 3302000 w 3302000"/>
              <a:gd name="connsiteY36" fmla="*/ 1485940 h 1714540"/>
              <a:gd name="connsiteX37" fmla="*/ 3289300 w 3302000"/>
              <a:gd name="connsiteY37" fmla="*/ 1295440 h 1714540"/>
              <a:gd name="connsiteX38" fmla="*/ 3251200 w 3302000"/>
              <a:gd name="connsiteY38" fmla="*/ 1206540 h 1714540"/>
              <a:gd name="connsiteX39" fmla="*/ 3200400 w 3302000"/>
              <a:gd name="connsiteY39" fmla="*/ 1155740 h 1714540"/>
              <a:gd name="connsiteX40" fmla="*/ 3187700 w 3302000"/>
              <a:gd name="connsiteY40" fmla="*/ 1117640 h 1714540"/>
              <a:gd name="connsiteX41" fmla="*/ 3124200 w 3302000"/>
              <a:gd name="connsiteY41" fmla="*/ 1041440 h 1714540"/>
              <a:gd name="connsiteX42" fmla="*/ 3098800 w 3302000"/>
              <a:gd name="connsiteY42" fmla="*/ 990640 h 1714540"/>
              <a:gd name="connsiteX43" fmla="*/ 3009900 w 3302000"/>
              <a:gd name="connsiteY43" fmla="*/ 889040 h 1714540"/>
              <a:gd name="connsiteX44" fmla="*/ 2895600 w 3302000"/>
              <a:gd name="connsiteY44" fmla="*/ 762040 h 1714540"/>
              <a:gd name="connsiteX45" fmla="*/ 2857500 w 3302000"/>
              <a:gd name="connsiteY45" fmla="*/ 723940 h 1714540"/>
              <a:gd name="connsiteX46" fmla="*/ 2832100 w 3302000"/>
              <a:gd name="connsiteY46" fmla="*/ 685840 h 1714540"/>
              <a:gd name="connsiteX47" fmla="*/ 2755900 w 3302000"/>
              <a:gd name="connsiteY47" fmla="*/ 635040 h 1714540"/>
              <a:gd name="connsiteX48" fmla="*/ 2717800 w 3302000"/>
              <a:gd name="connsiteY48" fmla="*/ 609640 h 1714540"/>
              <a:gd name="connsiteX49" fmla="*/ 2667000 w 3302000"/>
              <a:gd name="connsiteY49" fmla="*/ 558840 h 1714540"/>
              <a:gd name="connsiteX50" fmla="*/ 2616200 w 3302000"/>
              <a:gd name="connsiteY50" fmla="*/ 533440 h 1714540"/>
              <a:gd name="connsiteX51" fmla="*/ 2578100 w 3302000"/>
              <a:gd name="connsiteY51" fmla="*/ 495340 h 1714540"/>
              <a:gd name="connsiteX52" fmla="*/ 2540000 w 3302000"/>
              <a:gd name="connsiteY52" fmla="*/ 469940 h 1714540"/>
              <a:gd name="connsiteX53" fmla="*/ 2501900 w 3302000"/>
              <a:gd name="connsiteY53" fmla="*/ 419140 h 1714540"/>
              <a:gd name="connsiteX54" fmla="*/ 2374900 w 3302000"/>
              <a:gd name="connsiteY54" fmla="*/ 292140 h 1714540"/>
              <a:gd name="connsiteX55" fmla="*/ 2336800 w 3302000"/>
              <a:gd name="connsiteY55" fmla="*/ 254040 h 1714540"/>
              <a:gd name="connsiteX56" fmla="*/ 2260600 w 3302000"/>
              <a:gd name="connsiteY56" fmla="*/ 203240 h 1714540"/>
              <a:gd name="connsiteX57" fmla="*/ 2146300 w 3302000"/>
              <a:gd name="connsiteY57" fmla="*/ 114340 h 1714540"/>
              <a:gd name="connsiteX58" fmla="*/ 2057400 w 3302000"/>
              <a:gd name="connsiteY58" fmla="*/ 63540 h 1714540"/>
              <a:gd name="connsiteX59" fmla="*/ 2019300 w 3302000"/>
              <a:gd name="connsiteY59" fmla="*/ 50840 h 1714540"/>
              <a:gd name="connsiteX60" fmla="*/ 1968500 w 3302000"/>
              <a:gd name="connsiteY60" fmla="*/ 12740 h 1714540"/>
              <a:gd name="connsiteX61" fmla="*/ 1663700 w 3302000"/>
              <a:gd name="connsiteY61" fmla="*/ 12740 h 1714540"/>
              <a:gd name="connsiteX62" fmla="*/ 1587500 w 3302000"/>
              <a:gd name="connsiteY62" fmla="*/ 38140 h 1714540"/>
              <a:gd name="connsiteX63" fmla="*/ 1511300 w 3302000"/>
              <a:gd name="connsiteY63" fmla="*/ 88940 h 1714540"/>
              <a:gd name="connsiteX64" fmla="*/ 1498600 w 3302000"/>
              <a:gd name="connsiteY64" fmla="*/ 114340 h 171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02000" h="1714540">
                <a:moveTo>
                  <a:pt x="1498600" y="114340"/>
                </a:moveTo>
                <a:cubicBezTo>
                  <a:pt x="1485900" y="131273"/>
                  <a:pt x="1476320" y="151078"/>
                  <a:pt x="1460500" y="165140"/>
                </a:cubicBezTo>
                <a:cubicBezTo>
                  <a:pt x="1437684" y="185421"/>
                  <a:pt x="1384300" y="215940"/>
                  <a:pt x="1384300" y="215940"/>
                </a:cubicBezTo>
                <a:cubicBezTo>
                  <a:pt x="1334635" y="290437"/>
                  <a:pt x="1329132" y="284212"/>
                  <a:pt x="1308100" y="368340"/>
                </a:cubicBezTo>
                <a:cubicBezTo>
                  <a:pt x="1306406" y="375114"/>
                  <a:pt x="1289988" y="446308"/>
                  <a:pt x="1282700" y="457240"/>
                </a:cubicBezTo>
                <a:cubicBezTo>
                  <a:pt x="1258826" y="493052"/>
                  <a:pt x="1198676" y="525956"/>
                  <a:pt x="1168400" y="546140"/>
                </a:cubicBezTo>
                <a:lnTo>
                  <a:pt x="1130300" y="571540"/>
                </a:lnTo>
                <a:cubicBezTo>
                  <a:pt x="1099761" y="617349"/>
                  <a:pt x="1080896" y="651043"/>
                  <a:pt x="1028700" y="685840"/>
                </a:cubicBezTo>
                <a:cubicBezTo>
                  <a:pt x="1003300" y="702773"/>
                  <a:pt x="974086" y="715054"/>
                  <a:pt x="952500" y="736640"/>
                </a:cubicBezTo>
                <a:cubicBezTo>
                  <a:pt x="890441" y="798699"/>
                  <a:pt x="941608" y="755564"/>
                  <a:pt x="863600" y="800140"/>
                </a:cubicBezTo>
                <a:cubicBezTo>
                  <a:pt x="850348" y="807713"/>
                  <a:pt x="839152" y="818714"/>
                  <a:pt x="825500" y="825540"/>
                </a:cubicBezTo>
                <a:cubicBezTo>
                  <a:pt x="790156" y="843212"/>
                  <a:pt x="721364" y="864485"/>
                  <a:pt x="685800" y="876340"/>
                </a:cubicBezTo>
                <a:cubicBezTo>
                  <a:pt x="673100" y="880573"/>
                  <a:pt x="658839" y="881614"/>
                  <a:pt x="647700" y="889040"/>
                </a:cubicBezTo>
                <a:cubicBezTo>
                  <a:pt x="635000" y="897507"/>
                  <a:pt x="624080" y="909613"/>
                  <a:pt x="609600" y="914440"/>
                </a:cubicBezTo>
                <a:cubicBezTo>
                  <a:pt x="517540" y="945127"/>
                  <a:pt x="559209" y="910790"/>
                  <a:pt x="495300" y="939840"/>
                </a:cubicBezTo>
                <a:cubicBezTo>
                  <a:pt x="460830" y="955508"/>
                  <a:pt x="429621" y="978666"/>
                  <a:pt x="393700" y="990640"/>
                </a:cubicBezTo>
                <a:cubicBezTo>
                  <a:pt x="381000" y="994873"/>
                  <a:pt x="367574" y="997353"/>
                  <a:pt x="355600" y="1003340"/>
                </a:cubicBezTo>
                <a:cubicBezTo>
                  <a:pt x="341948" y="1010166"/>
                  <a:pt x="331529" y="1022727"/>
                  <a:pt x="317500" y="1028740"/>
                </a:cubicBezTo>
                <a:cubicBezTo>
                  <a:pt x="301457" y="1035616"/>
                  <a:pt x="282812" y="1034727"/>
                  <a:pt x="266700" y="1041440"/>
                </a:cubicBezTo>
                <a:cubicBezTo>
                  <a:pt x="90882" y="1114697"/>
                  <a:pt x="228850" y="1076303"/>
                  <a:pt x="114300" y="1104940"/>
                </a:cubicBezTo>
                <a:cubicBezTo>
                  <a:pt x="90586" y="1120749"/>
                  <a:pt x="52480" y="1142556"/>
                  <a:pt x="38100" y="1168440"/>
                </a:cubicBezTo>
                <a:cubicBezTo>
                  <a:pt x="24046" y="1193738"/>
                  <a:pt x="8199" y="1262645"/>
                  <a:pt x="0" y="1295440"/>
                </a:cubicBezTo>
                <a:cubicBezTo>
                  <a:pt x="1644" y="1311882"/>
                  <a:pt x="7880" y="1468420"/>
                  <a:pt x="38100" y="1498640"/>
                </a:cubicBezTo>
                <a:cubicBezTo>
                  <a:pt x="50800" y="1511340"/>
                  <a:pt x="62402" y="1525242"/>
                  <a:pt x="76200" y="1536740"/>
                </a:cubicBezTo>
                <a:cubicBezTo>
                  <a:pt x="119270" y="1572632"/>
                  <a:pt x="105230" y="1554624"/>
                  <a:pt x="152400" y="1574840"/>
                </a:cubicBezTo>
                <a:cubicBezTo>
                  <a:pt x="258416" y="1620276"/>
                  <a:pt x="142006" y="1592294"/>
                  <a:pt x="317500" y="1612940"/>
                </a:cubicBezTo>
                <a:cubicBezTo>
                  <a:pt x="351396" y="1616928"/>
                  <a:pt x="384983" y="1624701"/>
                  <a:pt x="419100" y="1625640"/>
                </a:cubicBezTo>
                <a:lnTo>
                  <a:pt x="1701800" y="1651040"/>
                </a:lnTo>
                <a:cubicBezTo>
                  <a:pt x="1963881" y="1688480"/>
                  <a:pt x="1666216" y="1649423"/>
                  <a:pt x="2260600" y="1676440"/>
                </a:cubicBezTo>
                <a:cubicBezTo>
                  <a:pt x="2395250" y="1682560"/>
                  <a:pt x="2302566" y="1690215"/>
                  <a:pt x="2413000" y="1701840"/>
                </a:cubicBezTo>
                <a:cubicBezTo>
                  <a:pt x="2472091" y="1708060"/>
                  <a:pt x="2531533" y="1710307"/>
                  <a:pt x="2590800" y="1714540"/>
                </a:cubicBezTo>
                <a:cubicBezTo>
                  <a:pt x="2730500" y="1710307"/>
                  <a:pt x="2870329" y="1709186"/>
                  <a:pt x="3009900" y="1701840"/>
                </a:cubicBezTo>
                <a:cubicBezTo>
                  <a:pt x="3031456" y="1700705"/>
                  <a:pt x="3052922" y="1695966"/>
                  <a:pt x="3073400" y="1689140"/>
                </a:cubicBezTo>
                <a:cubicBezTo>
                  <a:pt x="3091361" y="1683153"/>
                  <a:pt x="3106622" y="1670771"/>
                  <a:pt x="3124200" y="1663740"/>
                </a:cubicBezTo>
                <a:cubicBezTo>
                  <a:pt x="3149059" y="1653796"/>
                  <a:pt x="3175934" y="1649214"/>
                  <a:pt x="3200400" y="1638340"/>
                </a:cubicBezTo>
                <a:cubicBezTo>
                  <a:pt x="3232226" y="1624195"/>
                  <a:pt x="3252674" y="1598766"/>
                  <a:pt x="3276600" y="1574840"/>
                </a:cubicBezTo>
                <a:cubicBezTo>
                  <a:pt x="3282589" y="1556873"/>
                  <a:pt x="3302000" y="1501887"/>
                  <a:pt x="3302000" y="1485940"/>
                </a:cubicBezTo>
                <a:cubicBezTo>
                  <a:pt x="3302000" y="1422299"/>
                  <a:pt x="3296328" y="1358692"/>
                  <a:pt x="3289300" y="1295440"/>
                </a:cubicBezTo>
                <a:cubicBezTo>
                  <a:pt x="3287168" y="1276248"/>
                  <a:pt x="3259175" y="1217174"/>
                  <a:pt x="3251200" y="1206540"/>
                </a:cubicBezTo>
                <a:cubicBezTo>
                  <a:pt x="3236832" y="1187382"/>
                  <a:pt x="3217333" y="1172673"/>
                  <a:pt x="3200400" y="1155740"/>
                </a:cubicBezTo>
                <a:cubicBezTo>
                  <a:pt x="3196167" y="1143040"/>
                  <a:pt x="3195126" y="1128779"/>
                  <a:pt x="3187700" y="1117640"/>
                </a:cubicBezTo>
                <a:cubicBezTo>
                  <a:pt x="3082632" y="960039"/>
                  <a:pt x="3207302" y="1186868"/>
                  <a:pt x="3124200" y="1041440"/>
                </a:cubicBezTo>
                <a:cubicBezTo>
                  <a:pt x="3114807" y="1025002"/>
                  <a:pt x="3109302" y="1006392"/>
                  <a:pt x="3098800" y="990640"/>
                </a:cubicBezTo>
                <a:cubicBezTo>
                  <a:pt x="3040080" y="902560"/>
                  <a:pt x="3064981" y="953301"/>
                  <a:pt x="3009900" y="889040"/>
                </a:cubicBezTo>
                <a:cubicBezTo>
                  <a:pt x="2890595" y="749851"/>
                  <a:pt x="3088001" y="954441"/>
                  <a:pt x="2895600" y="762040"/>
                </a:cubicBezTo>
                <a:cubicBezTo>
                  <a:pt x="2882900" y="749340"/>
                  <a:pt x="2867463" y="738884"/>
                  <a:pt x="2857500" y="723940"/>
                </a:cubicBezTo>
                <a:cubicBezTo>
                  <a:pt x="2849033" y="711240"/>
                  <a:pt x="2843587" y="695891"/>
                  <a:pt x="2832100" y="685840"/>
                </a:cubicBezTo>
                <a:cubicBezTo>
                  <a:pt x="2809126" y="665738"/>
                  <a:pt x="2781300" y="651973"/>
                  <a:pt x="2755900" y="635040"/>
                </a:cubicBezTo>
                <a:cubicBezTo>
                  <a:pt x="2743200" y="626573"/>
                  <a:pt x="2728593" y="620433"/>
                  <a:pt x="2717800" y="609640"/>
                </a:cubicBezTo>
                <a:cubicBezTo>
                  <a:pt x="2700867" y="592707"/>
                  <a:pt x="2686158" y="573208"/>
                  <a:pt x="2667000" y="558840"/>
                </a:cubicBezTo>
                <a:cubicBezTo>
                  <a:pt x="2651854" y="547481"/>
                  <a:pt x="2631606" y="544444"/>
                  <a:pt x="2616200" y="533440"/>
                </a:cubicBezTo>
                <a:cubicBezTo>
                  <a:pt x="2601585" y="523001"/>
                  <a:pt x="2591898" y="506838"/>
                  <a:pt x="2578100" y="495340"/>
                </a:cubicBezTo>
                <a:cubicBezTo>
                  <a:pt x="2566374" y="485569"/>
                  <a:pt x="2550793" y="480733"/>
                  <a:pt x="2540000" y="469940"/>
                </a:cubicBezTo>
                <a:cubicBezTo>
                  <a:pt x="2525033" y="454973"/>
                  <a:pt x="2516060" y="434873"/>
                  <a:pt x="2501900" y="419140"/>
                </a:cubicBezTo>
                <a:lnTo>
                  <a:pt x="2374900" y="292140"/>
                </a:lnTo>
                <a:cubicBezTo>
                  <a:pt x="2362200" y="279440"/>
                  <a:pt x="2351744" y="264003"/>
                  <a:pt x="2336800" y="254040"/>
                </a:cubicBezTo>
                <a:cubicBezTo>
                  <a:pt x="2311400" y="237107"/>
                  <a:pt x="2282186" y="224826"/>
                  <a:pt x="2260600" y="203240"/>
                </a:cubicBezTo>
                <a:cubicBezTo>
                  <a:pt x="2200914" y="143554"/>
                  <a:pt x="2237444" y="175103"/>
                  <a:pt x="2146300" y="114340"/>
                </a:cubicBezTo>
                <a:cubicBezTo>
                  <a:pt x="2108036" y="88831"/>
                  <a:pt x="2102516" y="82876"/>
                  <a:pt x="2057400" y="63540"/>
                </a:cubicBezTo>
                <a:cubicBezTo>
                  <a:pt x="2045095" y="58267"/>
                  <a:pt x="2032000" y="55073"/>
                  <a:pt x="2019300" y="50840"/>
                </a:cubicBezTo>
                <a:cubicBezTo>
                  <a:pt x="2002367" y="38140"/>
                  <a:pt x="1988580" y="19433"/>
                  <a:pt x="1968500" y="12740"/>
                </a:cubicBezTo>
                <a:cubicBezTo>
                  <a:pt x="1888475" y="-13935"/>
                  <a:pt x="1724160" y="8961"/>
                  <a:pt x="1663700" y="12740"/>
                </a:cubicBezTo>
                <a:cubicBezTo>
                  <a:pt x="1638300" y="21207"/>
                  <a:pt x="1609777" y="23288"/>
                  <a:pt x="1587500" y="38140"/>
                </a:cubicBezTo>
                <a:lnTo>
                  <a:pt x="1511300" y="88940"/>
                </a:lnTo>
                <a:lnTo>
                  <a:pt x="1498600" y="114340"/>
                </a:lnTo>
                <a:close/>
              </a:path>
            </a:pathLst>
          </a:custGeom>
          <a:noFill/>
          <a:ln w="38100"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76" name="组 75"/>
          <p:cNvGrpSpPr/>
          <p:nvPr/>
        </p:nvGrpSpPr>
        <p:grpSpPr>
          <a:xfrm>
            <a:off x="532239" y="2826711"/>
            <a:ext cx="646331" cy="835230"/>
            <a:chOff x="1252035" y="3124709"/>
            <a:chExt cx="646331" cy="835230"/>
          </a:xfrm>
        </p:grpSpPr>
        <p:sp>
          <p:nvSpPr>
            <p:cNvPr id="77" name="矩形 76"/>
            <p:cNvSpPr/>
            <p:nvPr/>
          </p:nvSpPr>
          <p:spPr>
            <a:xfrm>
              <a:off x="1252035" y="3124709"/>
              <a:ext cx="646331" cy="369332"/>
            </a:xfrm>
            <a:prstGeom prst="rect">
              <a:avLst/>
            </a:prstGeom>
          </p:spPr>
          <p:txBody>
            <a:bodyPr wrap="none">
              <a:spAutoFit/>
            </a:bodyPr>
            <a:lstStyle/>
            <a:p>
              <a:r>
                <a:rPr lang="zh-CN" altLang="en-US" dirty="0" smtClean="0">
                  <a:solidFill>
                    <a:srgbClr val="C00000"/>
                  </a:solidFill>
                  <a:latin typeface="+mn-ea"/>
                </a:rPr>
                <a:t>合并</a:t>
              </a:r>
              <a:endParaRPr lang="zh-CN" altLang="en-US" dirty="0">
                <a:solidFill>
                  <a:srgbClr val="C00000"/>
                </a:solidFill>
              </a:endParaRPr>
            </a:p>
          </p:txBody>
        </p:sp>
        <p:cxnSp>
          <p:nvCxnSpPr>
            <p:cNvPr id="78" name="直线箭头连接符 77"/>
            <p:cNvCxnSpPr>
              <a:stCxn id="77" idx="2"/>
            </p:cNvCxnSpPr>
            <p:nvPr/>
          </p:nvCxnSpPr>
          <p:spPr bwMode="auto">
            <a:xfrm>
              <a:off x="1575201" y="3494041"/>
              <a:ext cx="212977" cy="465898"/>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grpSp>
      <p:sp>
        <p:nvSpPr>
          <p:cNvPr id="79" name="右箭头 78"/>
          <p:cNvSpPr/>
          <p:nvPr/>
        </p:nvSpPr>
        <p:spPr bwMode="auto">
          <a:xfrm>
            <a:off x="5436696" y="3095787"/>
            <a:ext cx="697953" cy="381645"/>
          </a:xfrm>
          <a:prstGeom prst="rightArrow">
            <a:avLst/>
          </a:prstGeom>
          <a:solidFill>
            <a:schemeClr val="accent2">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80" name="组 79"/>
          <p:cNvGrpSpPr/>
          <p:nvPr/>
        </p:nvGrpSpPr>
        <p:grpSpPr>
          <a:xfrm>
            <a:off x="6248368" y="1742099"/>
            <a:ext cx="5169466" cy="2754648"/>
            <a:chOff x="6421074" y="1986521"/>
            <a:chExt cx="5169466" cy="2754648"/>
          </a:xfrm>
        </p:grpSpPr>
        <p:grpSp>
          <p:nvGrpSpPr>
            <p:cNvPr id="81" name="组 80"/>
            <p:cNvGrpSpPr/>
            <p:nvPr/>
          </p:nvGrpSpPr>
          <p:grpSpPr>
            <a:xfrm>
              <a:off x="6421074" y="1986521"/>
              <a:ext cx="5169466" cy="2754648"/>
              <a:chOff x="6421074" y="1986521"/>
              <a:chExt cx="5169466" cy="2754648"/>
            </a:xfrm>
          </p:grpSpPr>
          <p:sp>
            <p:nvSpPr>
              <p:cNvPr id="83" name="矩形 82"/>
              <p:cNvSpPr/>
              <p:nvPr/>
            </p:nvSpPr>
            <p:spPr bwMode="auto">
              <a:xfrm>
                <a:off x="9595385" y="3255445"/>
                <a:ext cx="96998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84" name="矩形 83"/>
              <p:cNvSpPr/>
              <p:nvPr/>
            </p:nvSpPr>
            <p:spPr bwMode="auto">
              <a:xfrm>
                <a:off x="8091187" y="1998936"/>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85" name="组 84"/>
              <p:cNvGrpSpPr/>
              <p:nvPr/>
            </p:nvGrpSpPr>
            <p:grpSpPr>
              <a:xfrm>
                <a:off x="6421074" y="1986521"/>
                <a:ext cx="5169466" cy="2754648"/>
                <a:chOff x="6421074" y="1986521"/>
                <a:chExt cx="5169466" cy="2754648"/>
              </a:xfrm>
            </p:grpSpPr>
            <p:grpSp>
              <p:nvGrpSpPr>
                <p:cNvPr id="86" name="组 85"/>
                <p:cNvGrpSpPr/>
                <p:nvPr/>
              </p:nvGrpSpPr>
              <p:grpSpPr>
                <a:xfrm>
                  <a:off x="6421074" y="1986521"/>
                  <a:ext cx="5169466" cy="2754648"/>
                  <a:chOff x="5806406" y="3269825"/>
                  <a:chExt cx="5169466" cy="2754648"/>
                </a:xfrm>
              </p:grpSpPr>
              <p:grpSp>
                <p:nvGrpSpPr>
                  <p:cNvPr id="89" name="组 88"/>
                  <p:cNvGrpSpPr/>
                  <p:nvPr/>
                </p:nvGrpSpPr>
                <p:grpSpPr>
                  <a:xfrm>
                    <a:off x="5806406" y="3269825"/>
                    <a:ext cx="5169466" cy="2754648"/>
                    <a:chOff x="5806406" y="3269825"/>
                    <a:chExt cx="5169466" cy="2754648"/>
                  </a:xfrm>
                </p:grpSpPr>
                <p:grpSp>
                  <p:nvGrpSpPr>
                    <p:cNvPr id="91" name="组 90"/>
                    <p:cNvGrpSpPr/>
                    <p:nvPr/>
                  </p:nvGrpSpPr>
                  <p:grpSpPr>
                    <a:xfrm>
                      <a:off x="5806406" y="3269825"/>
                      <a:ext cx="5169466" cy="2739697"/>
                      <a:chOff x="260070" y="3901504"/>
                      <a:chExt cx="5169466" cy="2739697"/>
                    </a:xfrm>
                  </p:grpSpPr>
                  <p:grpSp>
                    <p:nvGrpSpPr>
                      <p:cNvPr id="95" name="组 94"/>
                      <p:cNvGrpSpPr/>
                      <p:nvPr/>
                    </p:nvGrpSpPr>
                    <p:grpSpPr>
                      <a:xfrm>
                        <a:off x="260070" y="3901504"/>
                        <a:ext cx="5169466" cy="2739697"/>
                        <a:chOff x="363046" y="3329372"/>
                        <a:chExt cx="5169466" cy="2739697"/>
                      </a:xfrm>
                    </p:grpSpPr>
                    <p:grpSp>
                      <p:nvGrpSpPr>
                        <p:cNvPr id="97" name="组 96"/>
                        <p:cNvGrpSpPr/>
                        <p:nvPr/>
                      </p:nvGrpSpPr>
                      <p:grpSpPr>
                        <a:xfrm>
                          <a:off x="363046" y="3329372"/>
                          <a:ext cx="5169466" cy="2739697"/>
                          <a:chOff x="363046" y="3329372"/>
                          <a:chExt cx="5169466" cy="2739697"/>
                        </a:xfrm>
                      </p:grpSpPr>
                      <p:grpSp>
                        <p:nvGrpSpPr>
                          <p:cNvPr id="99" name="组 98"/>
                          <p:cNvGrpSpPr/>
                          <p:nvPr/>
                        </p:nvGrpSpPr>
                        <p:grpSpPr>
                          <a:xfrm>
                            <a:off x="363046" y="3329372"/>
                            <a:ext cx="5169466" cy="2739697"/>
                            <a:chOff x="5164349" y="1038801"/>
                            <a:chExt cx="5169466" cy="2739697"/>
                          </a:xfrm>
                        </p:grpSpPr>
                        <p:grpSp>
                          <p:nvGrpSpPr>
                            <p:cNvPr id="106" name="组 105"/>
                            <p:cNvGrpSpPr/>
                            <p:nvPr/>
                          </p:nvGrpSpPr>
                          <p:grpSpPr>
                            <a:xfrm>
                              <a:off x="5164349" y="1038801"/>
                              <a:ext cx="5169466" cy="2739697"/>
                              <a:chOff x="261658" y="1074410"/>
                              <a:chExt cx="5169466" cy="2739697"/>
                            </a:xfrm>
                          </p:grpSpPr>
                          <p:grpSp>
                            <p:nvGrpSpPr>
                              <p:cNvPr id="108" name="组 107"/>
                              <p:cNvGrpSpPr/>
                              <p:nvPr/>
                            </p:nvGrpSpPr>
                            <p:grpSpPr>
                              <a:xfrm>
                                <a:off x="261658" y="1074410"/>
                                <a:ext cx="5169466" cy="2739697"/>
                                <a:chOff x="4959616" y="3318263"/>
                                <a:chExt cx="5169466" cy="2739697"/>
                              </a:xfrm>
                            </p:grpSpPr>
                            <p:grpSp>
                              <p:nvGrpSpPr>
                                <p:cNvPr id="110" name="组 109"/>
                                <p:cNvGrpSpPr/>
                                <p:nvPr/>
                              </p:nvGrpSpPr>
                              <p:grpSpPr>
                                <a:xfrm>
                                  <a:off x="4959616" y="3318263"/>
                                  <a:ext cx="3654250" cy="2739697"/>
                                  <a:chOff x="-50365" y="3310568"/>
                                  <a:chExt cx="3654250" cy="2739697"/>
                                </a:xfrm>
                              </p:grpSpPr>
                              <p:grpSp>
                                <p:nvGrpSpPr>
                                  <p:cNvPr id="115" name="组 114"/>
                                  <p:cNvGrpSpPr/>
                                  <p:nvPr/>
                                </p:nvGrpSpPr>
                                <p:grpSpPr>
                                  <a:xfrm>
                                    <a:off x="-50365" y="3310568"/>
                                    <a:ext cx="3654250" cy="2739697"/>
                                    <a:chOff x="7460895" y="1055561"/>
                                    <a:chExt cx="3654250" cy="2739697"/>
                                  </a:xfrm>
                                </p:grpSpPr>
                                <p:grpSp>
                                  <p:nvGrpSpPr>
                                    <p:cNvPr id="117" name="组 116"/>
                                    <p:cNvGrpSpPr/>
                                    <p:nvPr/>
                                  </p:nvGrpSpPr>
                                  <p:grpSpPr>
                                    <a:xfrm>
                                      <a:off x="7460895" y="2309193"/>
                                      <a:ext cx="3654250" cy="1486065"/>
                                      <a:chOff x="7460895" y="2309193"/>
                                      <a:chExt cx="3654250" cy="1486065"/>
                                    </a:xfrm>
                                  </p:grpSpPr>
                                  <p:grpSp>
                                    <p:nvGrpSpPr>
                                      <p:cNvPr id="119" name="组 118"/>
                                      <p:cNvGrpSpPr/>
                                      <p:nvPr/>
                                    </p:nvGrpSpPr>
                                    <p:grpSpPr>
                                      <a:xfrm>
                                        <a:off x="7460895" y="2309193"/>
                                        <a:ext cx="3654250" cy="1486065"/>
                                        <a:chOff x="8210195" y="2309193"/>
                                        <a:chExt cx="3654250" cy="1486065"/>
                                      </a:xfrm>
                                    </p:grpSpPr>
                                    <p:grpSp>
                                      <p:nvGrpSpPr>
                                        <p:cNvPr id="124" name="组 123"/>
                                        <p:cNvGrpSpPr/>
                                        <p:nvPr/>
                                      </p:nvGrpSpPr>
                                      <p:grpSpPr>
                                        <a:xfrm>
                                          <a:off x="8210195" y="2309193"/>
                                          <a:ext cx="3654250" cy="1486065"/>
                                          <a:chOff x="8210195" y="2309193"/>
                                          <a:chExt cx="3654250" cy="1486065"/>
                                        </a:xfrm>
                                      </p:grpSpPr>
                                      <p:sp>
                                        <p:nvSpPr>
                                          <p:cNvPr id="126" name="矩形 125"/>
                                          <p:cNvSpPr/>
                                          <p:nvPr/>
                                        </p:nvSpPr>
                                        <p:spPr bwMode="auto">
                                          <a:xfrm>
                                            <a:off x="10655112" y="3400526"/>
                                            <a:ext cx="6627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7" name="矩形 126"/>
                                          <p:cNvSpPr/>
                                          <p:nvPr/>
                                        </p:nvSpPr>
                                        <p:spPr bwMode="auto">
                                          <a:xfrm>
                                            <a:off x="9229243" y="2324485"/>
                                            <a:ext cx="855859"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9" name="矩形 128"/>
                                          <p:cNvSpPr/>
                                          <p:nvPr/>
                                        </p:nvSpPr>
                                        <p:spPr bwMode="auto">
                                          <a:xfrm>
                                            <a:off x="8227133" y="3425926"/>
                                            <a:ext cx="140471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30" name="文本框 129"/>
                                          <p:cNvSpPr txBox="1"/>
                                          <p:nvPr/>
                                        </p:nvSpPr>
                                        <p:spPr>
                                          <a:xfrm>
                                            <a:off x="8210195" y="3419678"/>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131" name="文本框 130"/>
                                          <p:cNvSpPr txBox="1"/>
                                          <p:nvPr/>
                                        </p:nvSpPr>
                                        <p:spPr>
                                          <a:xfrm>
                                            <a:off x="8490054" y="3416493"/>
                                            <a:ext cx="280455" cy="369332"/>
                                          </a:xfrm>
                                          <a:prstGeom prst="rect">
                                            <a:avLst/>
                                          </a:prstGeom>
                                          <a:noFill/>
                                        </p:spPr>
                                        <p:txBody>
                                          <a:bodyPr wrap="square" rtlCol="0">
                                            <a:spAutoFit/>
                                          </a:bodyPr>
                                          <a:lstStyle/>
                                          <a:p>
                                            <a:r>
                                              <a:rPr kumimoji="1" lang="en-US" altLang="zh-CN" dirty="0" smtClean="0"/>
                                              <a:t>2</a:t>
                                            </a:r>
                                            <a:endParaRPr kumimoji="1" lang="zh-CN" altLang="en-US" dirty="0"/>
                                          </a:p>
                                        </p:txBody>
                                      </p:sp>
                                      <p:cxnSp>
                                        <p:nvCxnSpPr>
                                          <p:cNvPr id="132" name="直线箭头连接符 131"/>
                                          <p:cNvCxnSpPr/>
                                          <p:nvPr/>
                                        </p:nvCxnSpPr>
                                        <p:spPr bwMode="auto">
                                          <a:xfrm flipH="1">
                                            <a:off x="10993314" y="2584426"/>
                                            <a:ext cx="458246" cy="80708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sp>
                                        <p:nvSpPr>
                                          <p:cNvPr id="133" name="文本框 132"/>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134" name="文本框 133"/>
                                          <p:cNvSpPr txBox="1"/>
                                          <p:nvPr/>
                                        </p:nvSpPr>
                                        <p:spPr>
                                          <a:xfrm>
                                            <a:off x="11462551" y="2309193"/>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125" name="文本框 124"/>
                                        <p:cNvSpPr txBox="1"/>
                                        <p:nvPr/>
                                      </p:nvSpPr>
                                      <p:spPr>
                                        <a:xfrm>
                                          <a:off x="9547617" y="237124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120" name="组 119"/>
                                      <p:cNvGrpSpPr/>
                                      <p:nvPr/>
                                    </p:nvGrpSpPr>
                                    <p:grpSpPr>
                                      <a:xfrm>
                                        <a:off x="8970972" y="3400951"/>
                                        <a:ext cx="860608" cy="394307"/>
                                        <a:chOff x="8098720" y="4190415"/>
                                        <a:chExt cx="860608" cy="394307"/>
                                      </a:xfrm>
                                    </p:grpSpPr>
                                    <p:sp>
                                      <p:nvSpPr>
                                        <p:cNvPr id="122" name="矩形 121"/>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3" name="文本框 122"/>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grpSp>
                                  <p:cxnSp>
                                    <p:nvCxnSpPr>
                                      <p:cNvPr id="121" name="直线箭头连接符 120"/>
                                      <p:cNvCxnSpPr/>
                                      <p:nvPr/>
                                    </p:nvCxnSpPr>
                                    <p:spPr bwMode="auto">
                                      <a:xfrm flipH="1">
                                        <a:off x="8597295" y="2584426"/>
                                        <a:ext cx="230007" cy="82877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118" name="文本框 117"/>
                                    <p:cNvSpPr txBox="1"/>
                                    <p:nvPr/>
                                  </p:nvSpPr>
                                  <p:spPr>
                                    <a:xfrm>
                                      <a:off x="9754279" y="1055561"/>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116" name="文本框 115"/>
                                  <p:cNvSpPr txBox="1"/>
                                  <p:nvPr/>
                                </p:nvSpPr>
                                <p:spPr>
                                  <a:xfrm>
                                    <a:off x="1892664" y="5680933"/>
                                    <a:ext cx="328291" cy="369332"/>
                                  </a:xfrm>
                                  <a:prstGeom prst="rect">
                                    <a:avLst/>
                                  </a:prstGeom>
                                  <a:noFill/>
                                </p:spPr>
                                <p:txBody>
                                  <a:bodyPr wrap="square" rtlCol="0">
                                    <a:spAutoFit/>
                                  </a:bodyPr>
                                  <a:lstStyle/>
                                  <a:p>
                                    <a:r>
                                      <a:rPr kumimoji="1" lang="en-US" altLang="zh-CN" dirty="0" smtClean="0"/>
                                      <a:t>9</a:t>
                                    </a:r>
                                    <a:endParaRPr kumimoji="1" lang="zh-CN" altLang="en-US" dirty="0"/>
                                  </a:p>
                                </p:txBody>
                              </p:sp>
                            </p:grpSp>
                            <p:cxnSp>
                              <p:nvCxnSpPr>
                                <p:cNvPr id="111" name="直线箭头连接符 110"/>
                                <p:cNvCxnSpPr/>
                                <p:nvPr/>
                              </p:nvCxnSpPr>
                              <p:spPr bwMode="auto">
                                <a:xfrm>
                                  <a:off x="8928402" y="4736435"/>
                                  <a:ext cx="453063" cy="926793"/>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nvGrpSpPr>
                                <p:cNvPr id="112" name="组 111"/>
                                <p:cNvGrpSpPr/>
                                <p:nvPr/>
                              </p:nvGrpSpPr>
                              <p:grpSpPr>
                                <a:xfrm>
                                  <a:off x="9185471" y="5663228"/>
                                  <a:ext cx="943611" cy="369332"/>
                                  <a:chOff x="10015273" y="6136201"/>
                                  <a:chExt cx="943611" cy="369332"/>
                                </a:xfrm>
                              </p:grpSpPr>
                              <p:sp>
                                <p:nvSpPr>
                                  <p:cNvPr id="113" name="矩形 112"/>
                                  <p:cNvSpPr/>
                                  <p:nvPr/>
                                </p:nvSpPr>
                                <p:spPr bwMode="auto">
                                  <a:xfrm>
                                    <a:off x="10015273" y="6136201"/>
                                    <a:ext cx="94361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14" name="文本框 113"/>
                                  <p:cNvSpPr txBox="1"/>
                                  <p:nvPr/>
                                </p:nvSpPr>
                                <p:spPr>
                                  <a:xfrm>
                                    <a:off x="10143614" y="6136201"/>
                                    <a:ext cx="473869" cy="369332"/>
                                  </a:xfrm>
                                  <a:prstGeom prst="rect">
                                    <a:avLst/>
                                  </a:prstGeom>
                                  <a:noFill/>
                                </p:spPr>
                                <p:txBody>
                                  <a:bodyPr wrap="square" rtlCol="0">
                                    <a:spAutoFit/>
                                  </a:bodyPr>
                                  <a:lstStyle/>
                                  <a:p>
                                    <a:r>
                                      <a:rPr kumimoji="1" lang="en-US" altLang="zh-CN" dirty="0" smtClean="0"/>
                                      <a:t>19</a:t>
                                    </a:r>
                                    <a:endParaRPr kumimoji="1" lang="zh-CN" altLang="en-US" dirty="0"/>
                                  </a:p>
                                </p:txBody>
                              </p:sp>
                            </p:grpSp>
                          </p:grpSp>
                          <p:sp>
                            <p:nvSpPr>
                              <p:cNvPr id="109" name="文本框 108"/>
                              <p:cNvSpPr txBox="1"/>
                              <p:nvPr/>
                            </p:nvSpPr>
                            <p:spPr>
                              <a:xfrm>
                                <a:off x="3832444" y="2307916"/>
                                <a:ext cx="398000" cy="369332"/>
                              </a:xfrm>
                              <a:prstGeom prst="rect">
                                <a:avLst/>
                              </a:prstGeom>
                              <a:noFill/>
                            </p:spPr>
                            <p:txBody>
                              <a:bodyPr wrap="square" rtlCol="0">
                                <a:spAutoFit/>
                              </a:bodyPr>
                              <a:lstStyle/>
                              <a:p>
                                <a:r>
                                  <a:rPr kumimoji="1" lang="en-US" altLang="zh-CN" dirty="0" smtClean="0">
                                    <a:solidFill>
                                      <a:srgbClr val="FF0000"/>
                                    </a:solidFill>
                                  </a:rPr>
                                  <a:t>18</a:t>
                                </a:r>
                                <a:endParaRPr kumimoji="1" lang="zh-CN" altLang="en-US" dirty="0">
                                  <a:solidFill>
                                    <a:srgbClr val="FF0000"/>
                                  </a:solidFill>
                                </a:endParaRPr>
                              </a:p>
                            </p:txBody>
                          </p:sp>
                        </p:grpSp>
                        <p:sp>
                          <p:nvSpPr>
                            <p:cNvPr id="107" name="文本框 106"/>
                            <p:cNvSpPr txBox="1"/>
                            <p:nvPr/>
                          </p:nvSpPr>
                          <p:spPr>
                            <a:xfrm>
                              <a:off x="6040934" y="3390421"/>
                              <a:ext cx="473869" cy="369332"/>
                            </a:xfrm>
                            <a:prstGeom prst="rect">
                              <a:avLst/>
                            </a:prstGeom>
                            <a:noFill/>
                          </p:spPr>
                          <p:txBody>
                            <a:bodyPr wrap="square" rtlCol="0">
                              <a:spAutoFit/>
                            </a:bodyPr>
                            <a:lstStyle/>
                            <a:p>
                              <a:r>
                                <a:rPr kumimoji="1" lang="en-US" altLang="zh-CN" dirty="0" smtClean="0"/>
                                <a:t>4</a:t>
                              </a:r>
                              <a:endParaRPr kumimoji="1" lang="zh-CN" altLang="en-US" dirty="0"/>
                            </a:p>
                          </p:txBody>
                        </p:sp>
                      </p:grpSp>
                      <p:grpSp>
                        <p:nvGrpSpPr>
                          <p:cNvPr id="100" name="组 99"/>
                          <p:cNvGrpSpPr/>
                          <p:nvPr/>
                        </p:nvGrpSpPr>
                        <p:grpSpPr>
                          <a:xfrm>
                            <a:off x="981674" y="4822163"/>
                            <a:ext cx="1323332" cy="1228161"/>
                            <a:chOff x="5859201" y="2561574"/>
                            <a:chExt cx="1323332" cy="1228161"/>
                          </a:xfrm>
                        </p:grpSpPr>
                        <p:grpSp>
                          <p:nvGrpSpPr>
                            <p:cNvPr id="101" name="组 100"/>
                            <p:cNvGrpSpPr/>
                            <p:nvPr/>
                          </p:nvGrpSpPr>
                          <p:grpSpPr>
                            <a:xfrm>
                              <a:off x="5859201" y="3420403"/>
                              <a:ext cx="761175" cy="369332"/>
                              <a:chOff x="5292924" y="3548000"/>
                              <a:chExt cx="761175" cy="369332"/>
                            </a:xfrm>
                          </p:grpSpPr>
                          <p:sp>
                            <p:nvSpPr>
                              <p:cNvPr id="104" name="文本框 103"/>
                              <p:cNvSpPr txBox="1"/>
                              <p:nvPr/>
                            </p:nvSpPr>
                            <p:spPr>
                              <a:xfrm>
                                <a:off x="5292924" y="3548000"/>
                                <a:ext cx="280455" cy="369332"/>
                              </a:xfrm>
                              <a:prstGeom prst="rect">
                                <a:avLst/>
                              </a:prstGeom>
                              <a:noFill/>
                            </p:spPr>
                            <p:txBody>
                              <a:bodyPr wrap="square" rtlCol="0">
                                <a:spAutoFit/>
                              </a:bodyPr>
                              <a:lstStyle/>
                              <a:p>
                                <a:r>
                                  <a:rPr kumimoji="1" lang="en-US" altLang="zh-CN" dirty="0" smtClean="0"/>
                                  <a:t>3</a:t>
                                </a:r>
                                <a:endParaRPr kumimoji="1" lang="zh-CN" altLang="en-US" dirty="0"/>
                              </a:p>
                            </p:txBody>
                          </p:sp>
                          <p:sp>
                            <p:nvSpPr>
                              <p:cNvPr id="105" name="文本框 104"/>
                              <p:cNvSpPr txBox="1"/>
                              <p:nvPr/>
                            </p:nvSpPr>
                            <p:spPr>
                              <a:xfrm>
                                <a:off x="5773644" y="3548000"/>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102" name="直线箭头连接符 101"/>
                            <p:cNvCxnSpPr/>
                            <p:nvPr/>
                          </p:nvCxnSpPr>
                          <p:spPr bwMode="auto">
                            <a:xfrm>
                              <a:off x="6910686" y="2561574"/>
                              <a:ext cx="271847" cy="848601"/>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98" name="文本框 97"/>
                        <p:cNvSpPr txBox="1"/>
                        <p:nvPr/>
                      </p:nvSpPr>
                      <p:spPr>
                        <a:xfrm>
                          <a:off x="3055431" y="5665323"/>
                          <a:ext cx="473869" cy="369332"/>
                        </a:xfrm>
                        <a:prstGeom prst="rect">
                          <a:avLst/>
                        </a:prstGeom>
                        <a:noFill/>
                      </p:spPr>
                      <p:txBody>
                        <a:bodyPr wrap="square" rtlCol="0">
                          <a:spAutoFit/>
                        </a:bodyPr>
                        <a:lstStyle/>
                        <a:p>
                          <a:r>
                            <a:rPr kumimoji="1" lang="en-US" altLang="zh-CN" smtClean="0"/>
                            <a:t>12</a:t>
                          </a:r>
                          <a:endParaRPr kumimoji="1" lang="zh-CN" altLang="en-US" dirty="0"/>
                        </a:p>
                      </p:txBody>
                    </p:sp>
                  </p:grpSp>
                  <p:sp>
                    <p:nvSpPr>
                      <p:cNvPr id="96" name="文本框 95"/>
                      <p:cNvSpPr txBox="1"/>
                      <p:nvPr/>
                    </p:nvSpPr>
                    <p:spPr>
                      <a:xfrm>
                        <a:off x="4891871"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grpSp>
                  <p:nvGrpSpPr>
                    <p:cNvPr id="92" name="组 91"/>
                    <p:cNvGrpSpPr/>
                    <p:nvPr/>
                  </p:nvGrpSpPr>
                  <p:grpSpPr>
                    <a:xfrm>
                      <a:off x="8998088" y="5628644"/>
                      <a:ext cx="692773" cy="395829"/>
                      <a:chOff x="8998088" y="5628644"/>
                      <a:chExt cx="692773" cy="395829"/>
                    </a:xfrm>
                  </p:grpSpPr>
                  <p:sp>
                    <p:nvSpPr>
                      <p:cNvPr id="93" name="矩形 92"/>
                      <p:cNvSpPr/>
                      <p:nvPr/>
                    </p:nvSpPr>
                    <p:spPr bwMode="auto">
                      <a:xfrm>
                        <a:off x="8998088" y="5628644"/>
                        <a:ext cx="595662"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4" name="文本框 93"/>
                      <p:cNvSpPr txBox="1"/>
                      <p:nvPr/>
                    </p:nvSpPr>
                    <p:spPr>
                      <a:xfrm>
                        <a:off x="9241119" y="5655141"/>
                        <a:ext cx="449742" cy="369332"/>
                      </a:xfrm>
                      <a:prstGeom prst="rect">
                        <a:avLst/>
                      </a:prstGeom>
                      <a:noFill/>
                    </p:spPr>
                    <p:txBody>
                      <a:bodyPr wrap="square" rtlCol="0">
                        <a:spAutoFit/>
                      </a:bodyPr>
                      <a:lstStyle/>
                      <a:p>
                        <a:r>
                          <a:rPr kumimoji="1" lang="en-US" altLang="zh-CN" dirty="0" smtClean="0">
                            <a:solidFill>
                              <a:srgbClr val="FF0000"/>
                            </a:solidFill>
                          </a:rPr>
                          <a:t>17</a:t>
                        </a:r>
                        <a:endParaRPr kumimoji="1" lang="zh-CN" altLang="en-US" dirty="0">
                          <a:solidFill>
                            <a:srgbClr val="FF0000"/>
                          </a:solidFill>
                        </a:endParaRPr>
                      </a:p>
                    </p:txBody>
                  </p:sp>
                </p:grpSp>
              </p:grpSp>
              <p:sp>
                <p:nvSpPr>
                  <p:cNvPr id="90" name="文本框 89"/>
                  <p:cNvSpPr txBox="1"/>
                  <p:nvPr/>
                </p:nvSpPr>
                <p:spPr>
                  <a:xfrm>
                    <a:off x="8980717" y="5647442"/>
                    <a:ext cx="438220" cy="369332"/>
                  </a:xfrm>
                  <a:prstGeom prst="rect">
                    <a:avLst/>
                  </a:prstGeom>
                  <a:noFill/>
                </p:spPr>
                <p:txBody>
                  <a:bodyPr wrap="square" rtlCol="0">
                    <a:spAutoFit/>
                  </a:bodyPr>
                  <a:lstStyle/>
                  <a:p>
                    <a:r>
                      <a:rPr kumimoji="1" lang="en-US" altLang="zh-CN" dirty="0" smtClean="0"/>
                      <a:t>14</a:t>
                    </a:r>
                    <a:endParaRPr kumimoji="1" lang="zh-CN" altLang="en-US" dirty="0"/>
                  </a:p>
                </p:txBody>
              </p:sp>
            </p:grpSp>
            <p:cxnSp>
              <p:nvCxnSpPr>
                <p:cNvPr id="87" name="直线箭头连接符 86"/>
                <p:cNvCxnSpPr/>
                <p:nvPr/>
              </p:nvCxnSpPr>
              <p:spPr bwMode="auto">
                <a:xfrm flipH="1">
                  <a:off x="7868052" y="2234433"/>
                  <a:ext cx="655495" cy="1021012"/>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88" name="直线箭头连接符 87"/>
                <p:cNvCxnSpPr/>
                <p:nvPr/>
              </p:nvCxnSpPr>
              <p:spPr bwMode="auto">
                <a:xfrm>
                  <a:off x="9418961" y="2290273"/>
                  <a:ext cx="771899" cy="9297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cxnSp>
          <p:nvCxnSpPr>
            <p:cNvPr id="82" name="直线箭头连接符 81"/>
            <p:cNvCxnSpPr/>
            <p:nvPr/>
          </p:nvCxnSpPr>
          <p:spPr bwMode="auto">
            <a:xfrm flipH="1">
              <a:off x="9885187" y="3515386"/>
              <a:ext cx="163273" cy="829954"/>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135" name="矩形 134"/>
          <p:cNvSpPr/>
          <p:nvPr/>
        </p:nvSpPr>
        <p:spPr>
          <a:xfrm>
            <a:off x="5925658" y="2543366"/>
            <a:ext cx="1569660" cy="369332"/>
          </a:xfrm>
          <a:prstGeom prst="rect">
            <a:avLst/>
          </a:prstGeom>
          <a:ln>
            <a:noFill/>
          </a:ln>
        </p:spPr>
        <p:txBody>
          <a:bodyPr wrap="none">
            <a:spAutoFit/>
          </a:bodyPr>
          <a:lstStyle/>
          <a:p>
            <a:r>
              <a:rPr lang="zh-CN" altLang="en-US" b="1" dirty="0" smtClean="0">
                <a:solidFill>
                  <a:srgbClr val="C00000"/>
                </a:solidFill>
                <a:latin typeface="SimSun" charset="-122"/>
                <a:ea typeface="SimSun" charset="-122"/>
                <a:cs typeface="SimSun" charset="-122"/>
              </a:rPr>
              <a:t>关键字个数</a:t>
            </a:r>
            <a:r>
              <a:rPr lang="en-US" altLang="zh-CN" b="1" dirty="0" smtClean="0">
                <a:solidFill>
                  <a:srgbClr val="C00000"/>
                </a:solidFill>
                <a:latin typeface="SimSun" charset="-122"/>
                <a:ea typeface="SimSun" charset="-122"/>
                <a:cs typeface="SimSun" charset="-122"/>
              </a:rPr>
              <a:t>&lt;</a:t>
            </a:r>
            <a:r>
              <a:rPr lang="en-US" altLang="zh-CN" b="1" dirty="0">
                <a:solidFill>
                  <a:srgbClr val="C00000"/>
                </a:solidFill>
                <a:latin typeface="SimSun" charset="-122"/>
                <a:ea typeface="SimSun" charset="-122"/>
                <a:cs typeface="SimSun" charset="-122"/>
              </a:rPr>
              <a:t>2</a:t>
            </a:r>
            <a:endParaRPr lang="zh-CN" altLang="en-US" dirty="0">
              <a:solidFill>
                <a:srgbClr val="C00000"/>
              </a:solidFill>
            </a:endParaRPr>
          </a:p>
        </p:txBody>
      </p:sp>
      <p:sp>
        <p:nvSpPr>
          <p:cNvPr id="136" name="矩形 135"/>
          <p:cNvSpPr/>
          <p:nvPr/>
        </p:nvSpPr>
        <p:spPr>
          <a:xfrm>
            <a:off x="795619" y="1926663"/>
            <a:ext cx="814647" cy="369332"/>
          </a:xfrm>
          <a:prstGeom prst="rect">
            <a:avLst/>
          </a:prstGeom>
        </p:spPr>
        <p:txBody>
          <a:bodyPr wrap="none">
            <a:spAutoFit/>
          </a:bodyPr>
          <a:lstStyle/>
          <a:p>
            <a:r>
              <a:rPr lang="en-US" altLang="zh-CN" dirty="0" smtClean="0">
                <a:solidFill>
                  <a:srgbClr val="C00000"/>
                </a:solidFill>
                <a:latin typeface="+mn-ea"/>
              </a:rPr>
              <a:t>Min=2</a:t>
            </a:r>
            <a:endParaRPr lang="zh-CN" altLang="en-US" dirty="0">
              <a:solidFill>
                <a:srgbClr val="C00000"/>
              </a:solidFill>
            </a:endParaRPr>
          </a:p>
        </p:txBody>
      </p:sp>
      <p:sp>
        <p:nvSpPr>
          <p:cNvPr id="137" name="任意形状 136"/>
          <p:cNvSpPr/>
          <p:nvPr/>
        </p:nvSpPr>
        <p:spPr bwMode="auto">
          <a:xfrm>
            <a:off x="6866996" y="952500"/>
            <a:ext cx="3735568" cy="2709441"/>
          </a:xfrm>
          <a:custGeom>
            <a:avLst/>
            <a:gdLst>
              <a:gd name="connsiteX0" fmla="*/ 1498600 w 3302000"/>
              <a:gd name="connsiteY0" fmla="*/ 114340 h 1714540"/>
              <a:gd name="connsiteX1" fmla="*/ 1460500 w 3302000"/>
              <a:gd name="connsiteY1" fmla="*/ 165140 h 1714540"/>
              <a:gd name="connsiteX2" fmla="*/ 1384300 w 3302000"/>
              <a:gd name="connsiteY2" fmla="*/ 215940 h 1714540"/>
              <a:gd name="connsiteX3" fmla="*/ 1308100 w 3302000"/>
              <a:gd name="connsiteY3" fmla="*/ 368340 h 1714540"/>
              <a:gd name="connsiteX4" fmla="*/ 1282700 w 3302000"/>
              <a:gd name="connsiteY4" fmla="*/ 457240 h 1714540"/>
              <a:gd name="connsiteX5" fmla="*/ 1168400 w 3302000"/>
              <a:gd name="connsiteY5" fmla="*/ 546140 h 1714540"/>
              <a:gd name="connsiteX6" fmla="*/ 1130300 w 3302000"/>
              <a:gd name="connsiteY6" fmla="*/ 571540 h 1714540"/>
              <a:gd name="connsiteX7" fmla="*/ 1028700 w 3302000"/>
              <a:gd name="connsiteY7" fmla="*/ 685840 h 1714540"/>
              <a:gd name="connsiteX8" fmla="*/ 952500 w 3302000"/>
              <a:gd name="connsiteY8" fmla="*/ 736640 h 1714540"/>
              <a:gd name="connsiteX9" fmla="*/ 863600 w 3302000"/>
              <a:gd name="connsiteY9" fmla="*/ 800140 h 1714540"/>
              <a:gd name="connsiteX10" fmla="*/ 825500 w 3302000"/>
              <a:gd name="connsiteY10" fmla="*/ 825540 h 1714540"/>
              <a:gd name="connsiteX11" fmla="*/ 685800 w 3302000"/>
              <a:gd name="connsiteY11" fmla="*/ 876340 h 1714540"/>
              <a:gd name="connsiteX12" fmla="*/ 647700 w 3302000"/>
              <a:gd name="connsiteY12" fmla="*/ 889040 h 1714540"/>
              <a:gd name="connsiteX13" fmla="*/ 609600 w 3302000"/>
              <a:gd name="connsiteY13" fmla="*/ 914440 h 1714540"/>
              <a:gd name="connsiteX14" fmla="*/ 495300 w 3302000"/>
              <a:gd name="connsiteY14" fmla="*/ 939840 h 1714540"/>
              <a:gd name="connsiteX15" fmla="*/ 393700 w 3302000"/>
              <a:gd name="connsiteY15" fmla="*/ 990640 h 1714540"/>
              <a:gd name="connsiteX16" fmla="*/ 355600 w 3302000"/>
              <a:gd name="connsiteY16" fmla="*/ 1003340 h 1714540"/>
              <a:gd name="connsiteX17" fmla="*/ 317500 w 3302000"/>
              <a:gd name="connsiteY17" fmla="*/ 1028740 h 1714540"/>
              <a:gd name="connsiteX18" fmla="*/ 266700 w 3302000"/>
              <a:gd name="connsiteY18" fmla="*/ 1041440 h 1714540"/>
              <a:gd name="connsiteX19" fmla="*/ 114300 w 3302000"/>
              <a:gd name="connsiteY19" fmla="*/ 1104940 h 1714540"/>
              <a:gd name="connsiteX20" fmla="*/ 38100 w 3302000"/>
              <a:gd name="connsiteY20" fmla="*/ 1168440 h 1714540"/>
              <a:gd name="connsiteX21" fmla="*/ 0 w 3302000"/>
              <a:gd name="connsiteY21" fmla="*/ 1295440 h 1714540"/>
              <a:gd name="connsiteX22" fmla="*/ 38100 w 3302000"/>
              <a:gd name="connsiteY22" fmla="*/ 1498640 h 1714540"/>
              <a:gd name="connsiteX23" fmla="*/ 76200 w 3302000"/>
              <a:gd name="connsiteY23" fmla="*/ 1536740 h 1714540"/>
              <a:gd name="connsiteX24" fmla="*/ 152400 w 3302000"/>
              <a:gd name="connsiteY24" fmla="*/ 1574840 h 1714540"/>
              <a:gd name="connsiteX25" fmla="*/ 317500 w 3302000"/>
              <a:gd name="connsiteY25" fmla="*/ 1612940 h 1714540"/>
              <a:gd name="connsiteX26" fmla="*/ 419100 w 3302000"/>
              <a:gd name="connsiteY26" fmla="*/ 1625640 h 1714540"/>
              <a:gd name="connsiteX27" fmla="*/ 1701800 w 3302000"/>
              <a:gd name="connsiteY27" fmla="*/ 1651040 h 1714540"/>
              <a:gd name="connsiteX28" fmla="*/ 2260600 w 3302000"/>
              <a:gd name="connsiteY28" fmla="*/ 1676440 h 1714540"/>
              <a:gd name="connsiteX29" fmla="*/ 2413000 w 3302000"/>
              <a:gd name="connsiteY29" fmla="*/ 1701840 h 1714540"/>
              <a:gd name="connsiteX30" fmla="*/ 2590800 w 3302000"/>
              <a:gd name="connsiteY30" fmla="*/ 1714540 h 1714540"/>
              <a:gd name="connsiteX31" fmla="*/ 3009900 w 3302000"/>
              <a:gd name="connsiteY31" fmla="*/ 1701840 h 1714540"/>
              <a:gd name="connsiteX32" fmla="*/ 3073400 w 3302000"/>
              <a:gd name="connsiteY32" fmla="*/ 1689140 h 1714540"/>
              <a:gd name="connsiteX33" fmla="*/ 3124200 w 3302000"/>
              <a:gd name="connsiteY33" fmla="*/ 1663740 h 1714540"/>
              <a:gd name="connsiteX34" fmla="*/ 3200400 w 3302000"/>
              <a:gd name="connsiteY34" fmla="*/ 1638340 h 1714540"/>
              <a:gd name="connsiteX35" fmla="*/ 3276600 w 3302000"/>
              <a:gd name="connsiteY35" fmla="*/ 1574840 h 1714540"/>
              <a:gd name="connsiteX36" fmla="*/ 3302000 w 3302000"/>
              <a:gd name="connsiteY36" fmla="*/ 1485940 h 1714540"/>
              <a:gd name="connsiteX37" fmla="*/ 3289300 w 3302000"/>
              <a:gd name="connsiteY37" fmla="*/ 1295440 h 1714540"/>
              <a:gd name="connsiteX38" fmla="*/ 3251200 w 3302000"/>
              <a:gd name="connsiteY38" fmla="*/ 1206540 h 1714540"/>
              <a:gd name="connsiteX39" fmla="*/ 3200400 w 3302000"/>
              <a:gd name="connsiteY39" fmla="*/ 1155740 h 1714540"/>
              <a:gd name="connsiteX40" fmla="*/ 3187700 w 3302000"/>
              <a:gd name="connsiteY40" fmla="*/ 1117640 h 1714540"/>
              <a:gd name="connsiteX41" fmla="*/ 3124200 w 3302000"/>
              <a:gd name="connsiteY41" fmla="*/ 1041440 h 1714540"/>
              <a:gd name="connsiteX42" fmla="*/ 3098800 w 3302000"/>
              <a:gd name="connsiteY42" fmla="*/ 990640 h 1714540"/>
              <a:gd name="connsiteX43" fmla="*/ 3009900 w 3302000"/>
              <a:gd name="connsiteY43" fmla="*/ 889040 h 1714540"/>
              <a:gd name="connsiteX44" fmla="*/ 2895600 w 3302000"/>
              <a:gd name="connsiteY44" fmla="*/ 762040 h 1714540"/>
              <a:gd name="connsiteX45" fmla="*/ 2857500 w 3302000"/>
              <a:gd name="connsiteY45" fmla="*/ 723940 h 1714540"/>
              <a:gd name="connsiteX46" fmla="*/ 2832100 w 3302000"/>
              <a:gd name="connsiteY46" fmla="*/ 685840 h 1714540"/>
              <a:gd name="connsiteX47" fmla="*/ 2755900 w 3302000"/>
              <a:gd name="connsiteY47" fmla="*/ 635040 h 1714540"/>
              <a:gd name="connsiteX48" fmla="*/ 2717800 w 3302000"/>
              <a:gd name="connsiteY48" fmla="*/ 609640 h 1714540"/>
              <a:gd name="connsiteX49" fmla="*/ 2667000 w 3302000"/>
              <a:gd name="connsiteY49" fmla="*/ 558840 h 1714540"/>
              <a:gd name="connsiteX50" fmla="*/ 2616200 w 3302000"/>
              <a:gd name="connsiteY50" fmla="*/ 533440 h 1714540"/>
              <a:gd name="connsiteX51" fmla="*/ 2578100 w 3302000"/>
              <a:gd name="connsiteY51" fmla="*/ 495340 h 1714540"/>
              <a:gd name="connsiteX52" fmla="*/ 2540000 w 3302000"/>
              <a:gd name="connsiteY52" fmla="*/ 469940 h 1714540"/>
              <a:gd name="connsiteX53" fmla="*/ 2501900 w 3302000"/>
              <a:gd name="connsiteY53" fmla="*/ 419140 h 1714540"/>
              <a:gd name="connsiteX54" fmla="*/ 2374900 w 3302000"/>
              <a:gd name="connsiteY54" fmla="*/ 292140 h 1714540"/>
              <a:gd name="connsiteX55" fmla="*/ 2336800 w 3302000"/>
              <a:gd name="connsiteY55" fmla="*/ 254040 h 1714540"/>
              <a:gd name="connsiteX56" fmla="*/ 2260600 w 3302000"/>
              <a:gd name="connsiteY56" fmla="*/ 203240 h 1714540"/>
              <a:gd name="connsiteX57" fmla="*/ 2146300 w 3302000"/>
              <a:gd name="connsiteY57" fmla="*/ 114340 h 1714540"/>
              <a:gd name="connsiteX58" fmla="*/ 2057400 w 3302000"/>
              <a:gd name="connsiteY58" fmla="*/ 63540 h 1714540"/>
              <a:gd name="connsiteX59" fmla="*/ 2019300 w 3302000"/>
              <a:gd name="connsiteY59" fmla="*/ 50840 h 1714540"/>
              <a:gd name="connsiteX60" fmla="*/ 1968500 w 3302000"/>
              <a:gd name="connsiteY60" fmla="*/ 12740 h 1714540"/>
              <a:gd name="connsiteX61" fmla="*/ 1663700 w 3302000"/>
              <a:gd name="connsiteY61" fmla="*/ 12740 h 1714540"/>
              <a:gd name="connsiteX62" fmla="*/ 1587500 w 3302000"/>
              <a:gd name="connsiteY62" fmla="*/ 38140 h 1714540"/>
              <a:gd name="connsiteX63" fmla="*/ 1511300 w 3302000"/>
              <a:gd name="connsiteY63" fmla="*/ 88940 h 1714540"/>
              <a:gd name="connsiteX64" fmla="*/ 1498600 w 3302000"/>
              <a:gd name="connsiteY64" fmla="*/ 114340 h 171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02000" h="1714540">
                <a:moveTo>
                  <a:pt x="1498600" y="114340"/>
                </a:moveTo>
                <a:cubicBezTo>
                  <a:pt x="1485900" y="131273"/>
                  <a:pt x="1476320" y="151078"/>
                  <a:pt x="1460500" y="165140"/>
                </a:cubicBezTo>
                <a:cubicBezTo>
                  <a:pt x="1437684" y="185421"/>
                  <a:pt x="1384300" y="215940"/>
                  <a:pt x="1384300" y="215940"/>
                </a:cubicBezTo>
                <a:cubicBezTo>
                  <a:pt x="1334635" y="290437"/>
                  <a:pt x="1329132" y="284212"/>
                  <a:pt x="1308100" y="368340"/>
                </a:cubicBezTo>
                <a:cubicBezTo>
                  <a:pt x="1306406" y="375114"/>
                  <a:pt x="1289988" y="446308"/>
                  <a:pt x="1282700" y="457240"/>
                </a:cubicBezTo>
                <a:cubicBezTo>
                  <a:pt x="1258826" y="493052"/>
                  <a:pt x="1198676" y="525956"/>
                  <a:pt x="1168400" y="546140"/>
                </a:cubicBezTo>
                <a:lnTo>
                  <a:pt x="1130300" y="571540"/>
                </a:lnTo>
                <a:cubicBezTo>
                  <a:pt x="1099761" y="617349"/>
                  <a:pt x="1080896" y="651043"/>
                  <a:pt x="1028700" y="685840"/>
                </a:cubicBezTo>
                <a:cubicBezTo>
                  <a:pt x="1003300" y="702773"/>
                  <a:pt x="974086" y="715054"/>
                  <a:pt x="952500" y="736640"/>
                </a:cubicBezTo>
                <a:cubicBezTo>
                  <a:pt x="890441" y="798699"/>
                  <a:pt x="941608" y="755564"/>
                  <a:pt x="863600" y="800140"/>
                </a:cubicBezTo>
                <a:cubicBezTo>
                  <a:pt x="850348" y="807713"/>
                  <a:pt x="839152" y="818714"/>
                  <a:pt x="825500" y="825540"/>
                </a:cubicBezTo>
                <a:cubicBezTo>
                  <a:pt x="790156" y="843212"/>
                  <a:pt x="721364" y="864485"/>
                  <a:pt x="685800" y="876340"/>
                </a:cubicBezTo>
                <a:cubicBezTo>
                  <a:pt x="673100" y="880573"/>
                  <a:pt x="658839" y="881614"/>
                  <a:pt x="647700" y="889040"/>
                </a:cubicBezTo>
                <a:cubicBezTo>
                  <a:pt x="635000" y="897507"/>
                  <a:pt x="624080" y="909613"/>
                  <a:pt x="609600" y="914440"/>
                </a:cubicBezTo>
                <a:cubicBezTo>
                  <a:pt x="517540" y="945127"/>
                  <a:pt x="559209" y="910790"/>
                  <a:pt x="495300" y="939840"/>
                </a:cubicBezTo>
                <a:cubicBezTo>
                  <a:pt x="460830" y="955508"/>
                  <a:pt x="429621" y="978666"/>
                  <a:pt x="393700" y="990640"/>
                </a:cubicBezTo>
                <a:cubicBezTo>
                  <a:pt x="381000" y="994873"/>
                  <a:pt x="367574" y="997353"/>
                  <a:pt x="355600" y="1003340"/>
                </a:cubicBezTo>
                <a:cubicBezTo>
                  <a:pt x="341948" y="1010166"/>
                  <a:pt x="331529" y="1022727"/>
                  <a:pt x="317500" y="1028740"/>
                </a:cubicBezTo>
                <a:cubicBezTo>
                  <a:pt x="301457" y="1035616"/>
                  <a:pt x="282812" y="1034727"/>
                  <a:pt x="266700" y="1041440"/>
                </a:cubicBezTo>
                <a:cubicBezTo>
                  <a:pt x="90882" y="1114697"/>
                  <a:pt x="228850" y="1076303"/>
                  <a:pt x="114300" y="1104940"/>
                </a:cubicBezTo>
                <a:cubicBezTo>
                  <a:pt x="90586" y="1120749"/>
                  <a:pt x="52480" y="1142556"/>
                  <a:pt x="38100" y="1168440"/>
                </a:cubicBezTo>
                <a:cubicBezTo>
                  <a:pt x="24046" y="1193738"/>
                  <a:pt x="8199" y="1262645"/>
                  <a:pt x="0" y="1295440"/>
                </a:cubicBezTo>
                <a:cubicBezTo>
                  <a:pt x="1644" y="1311882"/>
                  <a:pt x="7880" y="1468420"/>
                  <a:pt x="38100" y="1498640"/>
                </a:cubicBezTo>
                <a:cubicBezTo>
                  <a:pt x="50800" y="1511340"/>
                  <a:pt x="62402" y="1525242"/>
                  <a:pt x="76200" y="1536740"/>
                </a:cubicBezTo>
                <a:cubicBezTo>
                  <a:pt x="119270" y="1572632"/>
                  <a:pt x="105230" y="1554624"/>
                  <a:pt x="152400" y="1574840"/>
                </a:cubicBezTo>
                <a:cubicBezTo>
                  <a:pt x="258416" y="1620276"/>
                  <a:pt x="142006" y="1592294"/>
                  <a:pt x="317500" y="1612940"/>
                </a:cubicBezTo>
                <a:cubicBezTo>
                  <a:pt x="351396" y="1616928"/>
                  <a:pt x="384983" y="1624701"/>
                  <a:pt x="419100" y="1625640"/>
                </a:cubicBezTo>
                <a:lnTo>
                  <a:pt x="1701800" y="1651040"/>
                </a:lnTo>
                <a:cubicBezTo>
                  <a:pt x="1963881" y="1688480"/>
                  <a:pt x="1666216" y="1649423"/>
                  <a:pt x="2260600" y="1676440"/>
                </a:cubicBezTo>
                <a:cubicBezTo>
                  <a:pt x="2395250" y="1682560"/>
                  <a:pt x="2302566" y="1690215"/>
                  <a:pt x="2413000" y="1701840"/>
                </a:cubicBezTo>
                <a:cubicBezTo>
                  <a:pt x="2472091" y="1708060"/>
                  <a:pt x="2531533" y="1710307"/>
                  <a:pt x="2590800" y="1714540"/>
                </a:cubicBezTo>
                <a:cubicBezTo>
                  <a:pt x="2730500" y="1710307"/>
                  <a:pt x="2870329" y="1709186"/>
                  <a:pt x="3009900" y="1701840"/>
                </a:cubicBezTo>
                <a:cubicBezTo>
                  <a:pt x="3031456" y="1700705"/>
                  <a:pt x="3052922" y="1695966"/>
                  <a:pt x="3073400" y="1689140"/>
                </a:cubicBezTo>
                <a:cubicBezTo>
                  <a:pt x="3091361" y="1683153"/>
                  <a:pt x="3106622" y="1670771"/>
                  <a:pt x="3124200" y="1663740"/>
                </a:cubicBezTo>
                <a:cubicBezTo>
                  <a:pt x="3149059" y="1653796"/>
                  <a:pt x="3175934" y="1649214"/>
                  <a:pt x="3200400" y="1638340"/>
                </a:cubicBezTo>
                <a:cubicBezTo>
                  <a:pt x="3232226" y="1624195"/>
                  <a:pt x="3252674" y="1598766"/>
                  <a:pt x="3276600" y="1574840"/>
                </a:cubicBezTo>
                <a:cubicBezTo>
                  <a:pt x="3282589" y="1556873"/>
                  <a:pt x="3302000" y="1501887"/>
                  <a:pt x="3302000" y="1485940"/>
                </a:cubicBezTo>
                <a:cubicBezTo>
                  <a:pt x="3302000" y="1422299"/>
                  <a:pt x="3296328" y="1358692"/>
                  <a:pt x="3289300" y="1295440"/>
                </a:cubicBezTo>
                <a:cubicBezTo>
                  <a:pt x="3287168" y="1276248"/>
                  <a:pt x="3259175" y="1217174"/>
                  <a:pt x="3251200" y="1206540"/>
                </a:cubicBezTo>
                <a:cubicBezTo>
                  <a:pt x="3236832" y="1187382"/>
                  <a:pt x="3217333" y="1172673"/>
                  <a:pt x="3200400" y="1155740"/>
                </a:cubicBezTo>
                <a:cubicBezTo>
                  <a:pt x="3196167" y="1143040"/>
                  <a:pt x="3195126" y="1128779"/>
                  <a:pt x="3187700" y="1117640"/>
                </a:cubicBezTo>
                <a:cubicBezTo>
                  <a:pt x="3082632" y="960039"/>
                  <a:pt x="3207302" y="1186868"/>
                  <a:pt x="3124200" y="1041440"/>
                </a:cubicBezTo>
                <a:cubicBezTo>
                  <a:pt x="3114807" y="1025002"/>
                  <a:pt x="3109302" y="1006392"/>
                  <a:pt x="3098800" y="990640"/>
                </a:cubicBezTo>
                <a:cubicBezTo>
                  <a:pt x="3040080" y="902560"/>
                  <a:pt x="3064981" y="953301"/>
                  <a:pt x="3009900" y="889040"/>
                </a:cubicBezTo>
                <a:cubicBezTo>
                  <a:pt x="2890595" y="749851"/>
                  <a:pt x="3088001" y="954441"/>
                  <a:pt x="2895600" y="762040"/>
                </a:cubicBezTo>
                <a:cubicBezTo>
                  <a:pt x="2882900" y="749340"/>
                  <a:pt x="2867463" y="738884"/>
                  <a:pt x="2857500" y="723940"/>
                </a:cubicBezTo>
                <a:cubicBezTo>
                  <a:pt x="2849033" y="711240"/>
                  <a:pt x="2843587" y="695891"/>
                  <a:pt x="2832100" y="685840"/>
                </a:cubicBezTo>
                <a:cubicBezTo>
                  <a:pt x="2809126" y="665738"/>
                  <a:pt x="2781300" y="651973"/>
                  <a:pt x="2755900" y="635040"/>
                </a:cubicBezTo>
                <a:cubicBezTo>
                  <a:pt x="2743200" y="626573"/>
                  <a:pt x="2728593" y="620433"/>
                  <a:pt x="2717800" y="609640"/>
                </a:cubicBezTo>
                <a:cubicBezTo>
                  <a:pt x="2700867" y="592707"/>
                  <a:pt x="2686158" y="573208"/>
                  <a:pt x="2667000" y="558840"/>
                </a:cubicBezTo>
                <a:cubicBezTo>
                  <a:pt x="2651854" y="547481"/>
                  <a:pt x="2631606" y="544444"/>
                  <a:pt x="2616200" y="533440"/>
                </a:cubicBezTo>
                <a:cubicBezTo>
                  <a:pt x="2601585" y="523001"/>
                  <a:pt x="2591898" y="506838"/>
                  <a:pt x="2578100" y="495340"/>
                </a:cubicBezTo>
                <a:cubicBezTo>
                  <a:pt x="2566374" y="485569"/>
                  <a:pt x="2550793" y="480733"/>
                  <a:pt x="2540000" y="469940"/>
                </a:cubicBezTo>
                <a:cubicBezTo>
                  <a:pt x="2525033" y="454973"/>
                  <a:pt x="2516060" y="434873"/>
                  <a:pt x="2501900" y="419140"/>
                </a:cubicBezTo>
                <a:lnTo>
                  <a:pt x="2374900" y="292140"/>
                </a:lnTo>
                <a:cubicBezTo>
                  <a:pt x="2362200" y="279440"/>
                  <a:pt x="2351744" y="264003"/>
                  <a:pt x="2336800" y="254040"/>
                </a:cubicBezTo>
                <a:cubicBezTo>
                  <a:pt x="2311400" y="237107"/>
                  <a:pt x="2282186" y="224826"/>
                  <a:pt x="2260600" y="203240"/>
                </a:cubicBezTo>
                <a:cubicBezTo>
                  <a:pt x="2200914" y="143554"/>
                  <a:pt x="2237444" y="175103"/>
                  <a:pt x="2146300" y="114340"/>
                </a:cubicBezTo>
                <a:cubicBezTo>
                  <a:pt x="2108036" y="88831"/>
                  <a:pt x="2102516" y="82876"/>
                  <a:pt x="2057400" y="63540"/>
                </a:cubicBezTo>
                <a:cubicBezTo>
                  <a:pt x="2045095" y="58267"/>
                  <a:pt x="2032000" y="55073"/>
                  <a:pt x="2019300" y="50840"/>
                </a:cubicBezTo>
                <a:cubicBezTo>
                  <a:pt x="2002367" y="38140"/>
                  <a:pt x="1988580" y="19433"/>
                  <a:pt x="1968500" y="12740"/>
                </a:cubicBezTo>
                <a:cubicBezTo>
                  <a:pt x="1888475" y="-13935"/>
                  <a:pt x="1724160" y="8961"/>
                  <a:pt x="1663700" y="12740"/>
                </a:cubicBezTo>
                <a:cubicBezTo>
                  <a:pt x="1638300" y="21207"/>
                  <a:pt x="1609777" y="23288"/>
                  <a:pt x="1587500" y="38140"/>
                </a:cubicBezTo>
                <a:lnTo>
                  <a:pt x="1511300" y="88940"/>
                </a:lnTo>
                <a:lnTo>
                  <a:pt x="1498600" y="114340"/>
                </a:lnTo>
                <a:close/>
              </a:path>
            </a:pathLst>
          </a:custGeom>
          <a:noFill/>
          <a:ln w="38100"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38" name="组 137"/>
          <p:cNvGrpSpPr/>
          <p:nvPr/>
        </p:nvGrpSpPr>
        <p:grpSpPr>
          <a:xfrm>
            <a:off x="7073150" y="1341715"/>
            <a:ext cx="646331" cy="835230"/>
            <a:chOff x="1252035" y="3124709"/>
            <a:chExt cx="646331" cy="835230"/>
          </a:xfrm>
        </p:grpSpPr>
        <p:sp>
          <p:nvSpPr>
            <p:cNvPr id="139" name="矩形 138"/>
            <p:cNvSpPr/>
            <p:nvPr/>
          </p:nvSpPr>
          <p:spPr>
            <a:xfrm>
              <a:off x="1252035" y="3124709"/>
              <a:ext cx="646331" cy="369332"/>
            </a:xfrm>
            <a:prstGeom prst="rect">
              <a:avLst/>
            </a:prstGeom>
          </p:spPr>
          <p:txBody>
            <a:bodyPr wrap="none">
              <a:spAutoFit/>
            </a:bodyPr>
            <a:lstStyle/>
            <a:p>
              <a:r>
                <a:rPr lang="zh-CN" altLang="en-US" dirty="0" smtClean="0">
                  <a:solidFill>
                    <a:srgbClr val="C00000"/>
                  </a:solidFill>
                  <a:latin typeface="+mn-ea"/>
                </a:rPr>
                <a:t>合并</a:t>
              </a:r>
              <a:endParaRPr lang="zh-CN" altLang="en-US" dirty="0">
                <a:solidFill>
                  <a:srgbClr val="C00000"/>
                </a:solidFill>
              </a:endParaRPr>
            </a:p>
          </p:txBody>
        </p:sp>
        <p:cxnSp>
          <p:nvCxnSpPr>
            <p:cNvPr id="140" name="直线箭头连接符 139"/>
            <p:cNvCxnSpPr/>
            <p:nvPr/>
          </p:nvCxnSpPr>
          <p:spPr bwMode="auto">
            <a:xfrm>
              <a:off x="1575201" y="3494041"/>
              <a:ext cx="212977" cy="465898"/>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grpSp>
      <p:sp>
        <p:nvSpPr>
          <p:cNvPr id="141" name="右箭头 140"/>
          <p:cNvSpPr/>
          <p:nvPr/>
        </p:nvSpPr>
        <p:spPr bwMode="auto">
          <a:xfrm>
            <a:off x="3575653" y="5686610"/>
            <a:ext cx="697953" cy="381645"/>
          </a:xfrm>
          <a:prstGeom prst="rightArrow">
            <a:avLst/>
          </a:prstGeom>
          <a:solidFill>
            <a:schemeClr val="accent2">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99" name="组 198"/>
          <p:cNvGrpSpPr/>
          <p:nvPr/>
        </p:nvGrpSpPr>
        <p:grpSpPr>
          <a:xfrm>
            <a:off x="4456469" y="4871233"/>
            <a:ext cx="4816809" cy="1662675"/>
            <a:chOff x="4794540" y="4937997"/>
            <a:chExt cx="4816809" cy="1662675"/>
          </a:xfrm>
        </p:grpSpPr>
        <p:grpSp>
          <p:nvGrpSpPr>
            <p:cNvPr id="142" name="组 141"/>
            <p:cNvGrpSpPr/>
            <p:nvPr/>
          </p:nvGrpSpPr>
          <p:grpSpPr>
            <a:xfrm>
              <a:off x="4794540" y="4937997"/>
              <a:ext cx="4816809" cy="1662675"/>
              <a:chOff x="6438012" y="3078494"/>
              <a:chExt cx="4816809" cy="1662675"/>
            </a:xfrm>
          </p:grpSpPr>
          <p:grpSp>
            <p:nvGrpSpPr>
              <p:cNvPr id="143" name="组 142"/>
              <p:cNvGrpSpPr/>
              <p:nvPr/>
            </p:nvGrpSpPr>
            <p:grpSpPr>
              <a:xfrm>
                <a:off x="6438012" y="3078494"/>
                <a:ext cx="4816809" cy="1662675"/>
                <a:chOff x="6438012" y="3078494"/>
                <a:chExt cx="4816809" cy="1662675"/>
              </a:xfrm>
            </p:grpSpPr>
            <p:sp>
              <p:nvSpPr>
                <p:cNvPr id="146" name="矩形 145"/>
                <p:cNvSpPr/>
                <p:nvPr/>
              </p:nvSpPr>
              <p:spPr bwMode="auto">
                <a:xfrm>
                  <a:off x="7984347" y="3078494"/>
                  <a:ext cx="1837410"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pSp>
              <p:nvGrpSpPr>
                <p:cNvPr id="148" name="组 147"/>
                <p:cNvGrpSpPr/>
                <p:nvPr/>
              </p:nvGrpSpPr>
              <p:grpSpPr>
                <a:xfrm>
                  <a:off x="6438012" y="3080297"/>
                  <a:ext cx="4816809" cy="1660872"/>
                  <a:chOff x="5823344" y="4363601"/>
                  <a:chExt cx="4816809" cy="1660872"/>
                </a:xfrm>
              </p:grpSpPr>
              <p:grpSp>
                <p:nvGrpSpPr>
                  <p:cNvPr id="151" name="组 150"/>
                  <p:cNvGrpSpPr/>
                  <p:nvPr/>
                </p:nvGrpSpPr>
                <p:grpSpPr>
                  <a:xfrm>
                    <a:off x="5823344" y="4363601"/>
                    <a:ext cx="4816809" cy="1660872"/>
                    <a:chOff x="5823344" y="4363601"/>
                    <a:chExt cx="4816809" cy="1660872"/>
                  </a:xfrm>
                </p:grpSpPr>
                <p:grpSp>
                  <p:nvGrpSpPr>
                    <p:cNvPr id="153" name="组 152"/>
                    <p:cNvGrpSpPr/>
                    <p:nvPr/>
                  </p:nvGrpSpPr>
                  <p:grpSpPr>
                    <a:xfrm>
                      <a:off x="5823344" y="4363601"/>
                      <a:ext cx="4816809" cy="1660872"/>
                      <a:chOff x="277008" y="4995280"/>
                      <a:chExt cx="4816809" cy="1660872"/>
                    </a:xfrm>
                  </p:grpSpPr>
                  <p:grpSp>
                    <p:nvGrpSpPr>
                      <p:cNvPr id="157" name="组 156"/>
                      <p:cNvGrpSpPr/>
                      <p:nvPr/>
                    </p:nvGrpSpPr>
                    <p:grpSpPr>
                      <a:xfrm>
                        <a:off x="277008" y="4995280"/>
                        <a:ext cx="4816809" cy="1660872"/>
                        <a:chOff x="379984" y="4423148"/>
                        <a:chExt cx="4816809" cy="1660872"/>
                      </a:xfrm>
                    </p:grpSpPr>
                    <p:grpSp>
                      <p:nvGrpSpPr>
                        <p:cNvPr id="159" name="组 158"/>
                        <p:cNvGrpSpPr/>
                        <p:nvPr/>
                      </p:nvGrpSpPr>
                      <p:grpSpPr>
                        <a:xfrm>
                          <a:off x="379984" y="4423148"/>
                          <a:ext cx="4816809" cy="1660872"/>
                          <a:chOff x="379984" y="4423148"/>
                          <a:chExt cx="4816809" cy="1660872"/>
                        </a:xfrm>
                      </p:grpSpPr>
                      <p:grpSp>
                        <p:nvGrpSpPr>
                          <p:cNvPr id="167" name="组 166"/>
                          <p:cNvGrpSpPr/>
                          <p:nvPr/>
                        </p:nvGrpSpPr>
                        <p:grpSpPr>
                          <a:xfrm>
                            <a:off x="379984" y="4423148"/>
                            <a:ext cx="4816809" cy="1660872"/>
                            <a:chOff x="278596" y="2168186"/>
                            <a:chExt cx="4816809" cy="1660872"/>
                          </a:xfrm>
                        </p:grpSpPr>
                        <p:grpSp>
                          <p:nvGrpSpPr>
                            <p:cNvPr id="169" name="组 168"/>
                            <p:cNvGrpSpPr/>
                            <p:nvPr/>
                          </p:nvGrpSpPr>
                          <p:grpSpPr>
                            <a:xfrm>
                              <a:off x="278596" y="2174551"/>
                              <a:ext cx="4816809" cy="1654507"/>
                              <a:chOff x="4976554" y="4418404"/>
                              <a:chExt cx="4816809" cy="1654507"/>
                            </a:xfrm>
                          </p:grpSpPr>
                          <p:grpSp>
                            <p:nvGrpSpPr>
                              <p:cNvPr id="171" name="组 170"/>
                              <p:cNvGrpSpPr/>
                              <p:nvPr/>
                            </p:nvGrpSpPr>
                            <p:grpSpPr>
                              <a:xfrm>
                                <a:off x="4976554" y="4418404"/>
                                <a:ext cx="3090750" cy="1654507"/>
                                <a:chOff x="-33427" y="4410709"/>
                                <a:chExt cx="3090750" cy="1654507"/>
                              </a:xfrm>
                            </p:grpSpPr>
                            <p:grpSp>
                              <p:nvGrpSpPr>
                                <p:cNvPr id="176" name="组 175"/>
                                <p:cNvGrpSpPr/>
                                <p:nvPr/>
                              </p:nvGrpSpPr>
                              <p:grpSpPr>
                                <a:xfrm>
                                  <a:off x="-33427" y="4410709"/>
                                  <a:ext cx="3090750" cy="1654507"/>
                                  <a:chOff x="7477833" y="2155702"/>
                                  <a:chExt cx="3090750" cy="1654507"/>
                                </a:xfrm>
                              </p:grpSpPr>
                              <p:grpSp>
                                <p:nvGrpSpPr>
                                  <p:cNvPr id="178" name="组 177"/>
                                  <p:cNvGrpSpPr/>
                                  <p:nvPr/>
                                </p:nvGrpSpPr>
                                <p:grpSpPr>
                                  <a:xfrm>
                                    <a:off x="7477833" y="2155702"/>
                                    <a:ext cx="3090750" cy="1654507"/>
                                    <a:chOff x="7477833" y="2155702"/>
                                    <a:chExt cx="3090750" cy="1654507"/>
                                  </a:xfrm>
                                </p:grpSpPr>
                                <p:grpSp>
                                  <p:nvGrpSpPr>
                                    <p:cNvPr id="180" name="组 179"/>
                                    <p:cNvGrpSpPr/>
                                    <p:nvPr/>
                                  </p:nvGrpSpPr>
                                  <p:grpSpPr>
                                    <a:xfrm>
                                      <a:off x="7477833" y="2155702"/>
                                      <a:ext cx="3090750" cy="1654507"/>
                                      <a:chOff x="8227133" y="2155702"/>
                                      <a:chExt cx="3090750" cy="1654507"/>
                                    </a:xfrm>
                                  </p:grpSpPr>
                                  <p:grpSp>
                                    <p:nvGrpSpPr>
                                      <p:cNvPr id="185" name="组 184"/>
                                      <p:cNvGrpSpPr/>
                                      <p:nvPr/>
                                    </p:nvGrpSpPr>
                                    <p:grpSpPr>
                                      <a:xfrm>
                                        <a:off x="8227133" y="2157644"/>
                                        <a:ext cx="3090750" cy="1652565"/>
                                        <a:chOff x="8227133" y="2157644"/>
                                        <a:chExt cx="3090750" cy="1652565"/>
                                      </a:xfrm>
                                    </p:grpSpPr>
                                    <p:sp>
                                      <p:nvSpPr>
                                        <p:cNvPr id="187" name="矩形 186"/>
                                        <p:cNvSpPr/>
                                        <p:nvPr/>
                                      </p:nvSpPr>
                                      <p:spPr bwMode="auto">
                                        <a:xfrm>
                                          <a:off x="10655112" y="3400526"/>
                                          <a:ext cx="66277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89" name="矩形 188"/>
                                        <p:cNvSpPr/>
                                        <p:nvPr/>
                                      </p:nvSpPr>
                                      <p:spPr bwMode="auto">
                                        <a:xfrm>
                                          <a:off x="8227133" y="3425926"/>
                                          <a:ext cx="140471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90" name="文本框 189"/>
                                        <p:cNvSpPr txBox="1"/>
                                        <p:nvPr/>
                                      </p:nvSpPr>
                                      <p:spPr>
                                        <a:xfrm>
                                          <a:off x="8362119" y="3440877"/>
                                          <a:ext cx="280455" cy="369332"/>
                                        </a:xfrm>
                                        <a:prstGeom prst="rect">
                                          <a:avLst/>
                                        </a:prstGeom>
                                        <a:noFill/>
                                      </p:spPr>
                                      <p:txBody>
                                        <a:bodyPr wrap="square" rtlCol="0">
                                          <a:spAutoFit/>
                                        </a:bodyPr>
                                        <a:lstStyle/>
                                        <a:p>
                                          <a:r>
                                            <a:rPr kumimoji="1" lang="en-US" altLang="zh-CN" dirty="0" smtClean="0"/>
                                            <a:t>1</a:t>
                                          </a:r>
                                          <a:endParaRPr kumimoji="1" lang="zh-CN" altLang="en-US" dirty="0"/>
                                        </a:p>
                                      </p:txBody>
                                    </p:sp>
                                    <p:sp>
                                      <p:nvSpPr>
                                        <p:cNvPr id="191" name="文本框 190"/>
                                        <p:cNvSpPr txBox="1"/>
                                        <p:nvPr/>
                                      </p:nvSpPr>
                                      <p:spPr>
                                        <a:xfrm>
                                          <a:off x="8691239" y="3428751"/>
                                          <a:ext cx="280455" cy="369332"/>
                                        </a:xfrm>
                                        <a:prstGeom prst="rect">
                                          <a:avLst/>
                                        </a:prstGeom>
                                        <a:noFill/>
                                      </p:spPr>
                                      <p:txBody>
                                        <a:bodyPr wrap="square" rtlCol="0">
                                          <a:spAutoFit/>
                                        </a:bodyPr>
                                        <a:lstStyle/>
                                        <a:p>
                                          <a:r>
                                            <a:rPr kumimoji="1" lang="en-US" altLang="zh-CN" dirty="0" smtClean="0"/>
                                            <a:t>2</a:t>
                                          </a:r>
                                          <a:endParaRPr kumimoji="1" lang="zh-CN" altLang="en-US" dirty="0"/>
                                        </a:p>
                                      </p:txBody>
                                    </p:sp>
                                    <p:sp>
                                      <p:nvSpPr>
                                        <p:cNvPr id="193" name="文本框 192"/>
                                        <p:cNvSpPr txBox="1"/>
                                        <p:nvPr/>
                                      </p:nvSpPr>
                                      <p:spPr>
                                        <a:xfrm>
                                          <a:off x="10630928" y="3400526"/>
                                          <a:ext cx="402311" cy="369332"/>
                                        </a:xfrm>
                                        <a:prstGeom prst="rect">
                                          <a:avLst/>
                                        </a:prstGeom>
                                        <a:noFill/>
                                      </p:spPr>
                                      <p:txBody>
                                        <a:bodyPr wrap="square" rtlCol="0">
                                          <a:spAutoFit/>
                                        </a:bodyPr>
                                        <a:lstStyle/>
                                        <a:p>
                                          <a:r>
                                            <a:rPr kumimoji="1" lang="en-US" altLang="zh-CN" dirty="0" smtClean="0"/>
                                            <a:t>11</a:t>
                                          </a:r>
                                          <a:endParaRPr kumimoji="1" lang="zh-CN" altLang="en-US" dirty="0"/>
                                        </a:p>
                                      </p:txBody>
                                    </p:sp>
                                    <p:sp>
                                      <p:nvSpPr>
                                        <p:cNvPr id="194" name="文本框 193"/>
                                        <p:cNvSpPr txBox="1"/>
                                        <p:nvPr/>
                                      </p:nvSpPr>
                                      <p:spPr>
                                        <a:xfrm>
                                          <a:off x="10573430" y="2157644"/>
                                          <a:ext cx="401894" cy="369332"/>
                                        </a:xfrm>
                                        <a:prstGeom prst="rect">
                                          <a:avLst/>
                                        </a:prstGeom>
                                        <a:noFill/>
                                      </p:spPr>
                                      <p:txBody>
                                        <a:bodyPr wrap="square" rtlCol="0">
                                          <a:spAutoFit/>
                                        </a:bodyPr>
                                        <a:lstStyle/>
                                        <a:p>
                                          <a:r>
                                            <a:rPr kumimoji="1" lang="en-US" altLang="zh-CN" dirty="0" smtClean="0"/>
                                            <a:t>13</a:t>
                                          </a:r>
                                          <a:endParaRPr kumimoji="1" lang="zh-CN" altLang="en-US" dirty="0"/>
                                        </a:p>
                                      </p:txBody>
                                    </p:sp>
                                  </p:grpSp>
                                  <p:sp>
                                    <p:nvSpPr>
                                      <p:cNvPr id="186" name="文本框 185"/>
                                      <p:cNvSpPr txBox="1"/>
                                      <p:nvPr/>
                                    </p:nvSpPr>
                                    <p:spPr>
                                      <a:xfrm>
                                        <a:off x="9991994" y="2155702"/>
                                        <a:ext cx="402311" cy="369332"/>
                                      </a:xfrm>
                                      <a:prstGeom prst="rect">
                                        <a:avLst/>
                                      </a:prstGeom>
                                      <a:noFill/>
                                    </p:spPr>
                                    <p:txBody>
                                      <a:bodyPr wrap="square" rtlCol="0">
                                        <a:spAutoFit/>
                                      </a:bodyPr>
                                      <a:lstStyle/>
                                      <a:p>
                                        <a:r>
                                          <a:rPr kumimoji="1" lang="en-US" altLang="zh-CN" dirty="0" smtClean="0"/>
                                          <a:t>6</a:t>
                                        </a:r>
                                        <a:endParaRPr kumimoji="1" lang="zh-CN" altLang="en-US" dirty="0"/>
                                      </a:p>
                                    </p:txBody>
                                  </p:sp>
                                </p:grpSp>
                                <p:grpSp>
                                  <p:nvGrpSpPr>
                                    <p:cNvPr id="181" name="组 180"/>
                                    <p:cNvGrpSpPr/>
                                    <p:nvPr/>
                                  </p:nvGrpSpPr>
                                  <p:grpSpPr>
                                    <a:xfrm>
                                      <a:off x="8970972" y="3400951"/>
                                      <a:ext cx="860608" cy="394307"/>
                                      <a:chOff x="8098720" y="4190415"/>
                                      <a:chExt cx="860608" cy="394307"/>
                                    </a:xfrm>
                                  </p:grpSpPr>
                                  <p:sp>
                                    <p:nvSpPr>
                                      <p:cNvPr id="183" name="矩形 182"/>
                                      <p:cNvSpPr/>
                                      <p:nvPr/>
                                    </p:nvSpPr>
                                    <p:spPr bwMode="auto">
                                      <a:xfrm>
                                        <a:off x="8098720" y="4190415"/>
                                        <a:ext cx="860608"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84" name="文本框 183"/>
                                      <p:cNvSpPr txBox="1"/>
                                      <p:nvPr/>
                                    </p:nvSpPr>
                                    <p:spPr>
                                      <a:xfrm>
                                        <a:off x="8185112" y="4215390"/>
                                        <a:ext cx="278438" cy="369332"/>
                                      </a:xfrm>
                                      <a:prstGeom prst="rect">
                                        <a:avLst/>
                                      </a:prstGeom>
                                      <a:noFill/>
                                    </p:spPr>
                                    <p:txBody>
                                      <a:bodyPr wrap="square" rtlCol="0">
                                        <a:spAutoFit/>
                                      </a:bodyPr>
                                      <a:lstStyle/>
                                      <a:p>
                                        <a:r>
                                          <a:rPr kumimoji="1" lang="en-US" altLang="zh-CN" dirty="0" smtClean="0"/>
                                          <a:t>7</a:t>
                                        </a:r>
                                        <a:endParaRPr kumimoji="1" lang="zh-CN" altLang="en-US" dirty="0"/>
                                      </a:p>
                                    </p:txBody>
                                  </p:sp>
                                </p:grpSp>
                              </p:grpSp>
                              <p:sp>
                                <p:nvSpPr>
                                  <p:cNvPr id="179" name="文本框 178"/>
                                  <p:cNvSpPr txBox="1"/>
                                  <p:nvPr/>
                                </p:nvSpPr>
                                <p:spPr>
                                  <a:xfrm>
                                    <a:off x="9487465" y="2162238"/>
                                    <a:ext cx="443872" cy="369332"/>
                                  </a:xfrm>
                                  <a:prstGeom prst="rect">
                                    <a:avLst/>
                                  </a:prstGeom>
                                  <a:noFill/>
                                </p:spPr>
                                <p:txBody>
                                  <a:bodyPr wrap="square" rtlCol="0">
                                    <a:spAutoFit/>
                                  </a:bodyPr>
                                  <a:lstStyle/>
                                  <a:p>
                                    <a:r>
                                      <a:rPr kumimoji="1" lang="en-US" altLang="zh-CN" dirty="0" smtClean="0">
                                        <a:solidFill>
                                          <a:srgbClr val="FF0000"/>
                                        </a:solidFill>
                                      </a:rPr>
                                      <a:t>10</a:t>
                                    </a:r>
                                    <a:endParaRPr kumimoji="1" lang="zh-CN" altLang="en-US" dirty="0">
                                      <a:solidFill>
                                        <a:srgbClr val="FF0000"/>
                                      </a:solidFill>
                                    </a:endParaRPr>
                                  </a:p>
                                </p:txBody>
                              </p:sp>
                            </p:grpSp>
                            <p:sp>
                              <p:nvSpPr>
                                <p:cNvPr id="177" name="文本框 176"/>
                                <p:cNvSpPr txBox="1"/>
                                <p:nvPr/>
                              </p:nvSpPr>
                              <p:spPr>
                                <a:xfrm>
                                  <a:off x="1892664" y="5680933"/>
                                  <a:ext cx="328291" cy="369332"/>
                                </a:xfrm>
                                <a:prstGeom prst="rect">
                                  <a:avLst/>
                                </a:prstGeom>
                                <a:noFill/>
                              </p:spPr>
                              <p:txBody>
                                <a:bodyPr wrap="square" rtlCol="0">
                                  <a:spAutoFit/>
                                </a:bodyPr>
                                <a:lstStyle/>
                                <a:p>
                                  <a:r>
                                    <a:rPr kumimoji="1" lang="en-US" altLang="zh-CN" dirty="0" smtClean="0"/>
                                    <a:t>9</a:t>
                                  </a:r>
                                  <a:endParaRPr kumimoji="1" lang="zh-CN" altLang="en-US" dirty="0"/>
                                </a:p>
                              </p:txBody>
                            </p:sp>
                          </p:grpSp>
                          <p:grpSp>
                            <p:nvGrpSpPr>
                              <p:cNvPr id="173" name="组 172"/>
                              <p:cNvGrpSpPr/>
                              <p:nvPr/>
                            </p:nvGrpSpPr>
                            <p:grpSpPr>
                              <a:xfrm>
                                <a:off x="8849752" y="5663228"/>
                                <a:ext cx="943611" cy="369973"/>
                                <a:chOff x="9679554" y="6136201"/>
                                <a:chExt cx="943611" cy="369973"/>
                              </a:xfrm>
                            </p:grpSpPr>
                            <p:sp>
                              <p:nvSpPr>
                                <p:cNvPr id="174" name="矩形 173"/>
                                <p:cNvSpPr/>
                                <p:nvPr/>
                              </p:nvSpPr>
                              <p:spPr bwMode="auto">
                                <a:xfrm>
                                  <a:off x="9679554" y="6136842"/>
                                  <a:ext cx="943611"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5" name="文本框 174"/>
                                <p:cNvSpPr txBox="1"/>
                                <p:nvPr/>
                              </p:nvSpPr>
                              <p:spPr>
                                <a:xfrm>
                                  <a:off x="9684586" y="6136201"/>
                                  <a:ext cx="473869" cy="369332"/>
                                </a:xfrm>
                                <a:prstGeom prst="rect">
                                  <a:avLst/>
                                </a:prstGeom>
                                <a:noFill/>
                              </p:spPr>
                              <p:txBody>
                                <a:bodyPr wrap="square" rtlCol="0">
                                  <a:spAutoFit/>
                                </a:bodyPr>
                                <a:lstStyle/>
                                <a:p>
                                  <a:r>
                                    <a:rPr kumimoji="1" lang="en-US" altLang="zh-CN" dirty="0" smtClean="0"/>
                                    <a:t>19</a:t>
                                  </a:r>
                                  <a:endParaRPr kumimoji="1" lang="zh-CN" altLang="en-US" dirty="0"/>
                                </a:p>
                              </p:txBody>
                            </p:sp>
                          </p:grpSp>
                        </p:grpSp>
                        <p:sp>
                          <p:nvSpPr>
                            <p:cNvPr id="170" name="文本框 169"/>
                            <p:cNvSpPr txBox="1"/>
                            <p:nvPr/>
                          </p:nvSpPr>
                          <p:spPr>
                            <a:xfrm>
                              <a:off x="3045358" y="2168186"/>
                              <a:ext cx="398000" cy="369332"/>
                            </a:xfrm>
                            <a:prstGeom prst="rect">
                              <a:avLst/>
                            </a:prstGeom>
                            <a:noFill/>
                          </p:spPr>
                          <p:txBody>
                            <a:bodyPr wrap="square" rtlCol="0">
                              <a:spAutoFit/>
                            </a:bodyPr>
                            <a:lstStyle/>
                            <a:p>
                              <a:r>
                                <a:rPr kumimoji="1" lang="en-US" altLang="zh-CN" dirty="0" smtClean="0">
                                  <a:solidFill>
                                    <a:srgbClr val="FF0000"/>
                                  </a:solidFill>
                                </a:rPr>
                                <a:t>18</a:t>
                              </a:r>
                              <a:endParaRPr kumimoji="1" lang="zh-CN" altLang="en-US" dirty="0">
                                <a:solidFill>
                                  <a:srgbClr val="FF0000"/>
                                </a:solidFill>
                              </a:endParaRPr>
                            </a:p>
                          </p:txBody>
                        </p:sp>
                      </p:grpSp>
                      <p:grpSp>
                        <p:nvGrpSpPr>
                          <p:cNvPr id="162" name="组 161"/>
                          <p:cNvGrpSpPr/>
                          <p:nvPr/>
                        </p:nvGrpSpPr>
                        <p:grpSpPr>
                          <a:xfrm>
                            <a:off x="1146691" y="4620715"/>
                            <a:ext cx="1242925" cy="1455606"/>
                            <a:chOff x="6024218" y="2360126"/>
                            <a:chExt cx="1242925" cy="1455606"/>
                          </a:xfrm>
                        </p:grpSpPr>
                        <p:grpSp>
                          <p:nvGrpSpPr>
                            <p:cNvPr id="163" name="组 162"/>
                            <p:cNvGrpSpPr/>
                            <p:nvPr/>
                          </p:nvGrpSpPr>
                          <p:grpSpPr>
                            <a:xfrm>
                              <a:off x="6024218" y="3420403"/>
                              <a:ext cx="596158" cy="395329"/>
                              <a:chOff x="5457941" y="3548000"/>
                              <a:chExt cx="596158" cy="395329"/>
                            </a:xfrm>
                          </p:grpSpPr>
                          <p:sp>
                            <p:nvSpPr>
                              <p:cNvPr id="165" name="文本框 164"/>
                              <p:cNvSpPr txBox="1"/>
                              <p:nvPr/>
                            </p:nvSpPr>
                            <p:spPr>
                              <a:xfrm>
                                <a:off x="5457941" y="3573997"/>
                                <a:ext cx="280455" cy="369332"/>
                              </a:xfrm>
                              <a:prstGeom prst="rect">
                                <a:avLst/>
                              </a:prstGeom>
                              <a:noFill/>
                            </p:spPr>
                            <p:txBody>
                              <a:bodyPr wrap="square" rtlCol="0">
                                <a:spAutoFit/>
                              </a:bodyPr>
                              <a:lstStyle/>
                              <a:p>
                                <a:r>
                                  <a:rPr kumimoji="1" lang="en-US" altLang="zh-CN" dirty="0" smtClean="0"/>
                                  <a:t>3</a:t>
                                </a:r>
                                <a:endParaRPr kumimoji="1" lang="zh-CN" altLang="en-US" dirty="0"/>
                              </a:p>
                            </p:txBody>
                          </p:sp>
                          <p:sp>
                            <p:nvSpPr>
                              <p:cNvPr id="166" name="文本框 165"/>
                              <p:cNvSpPr txBox="1"/>
                              <p:nvPr/>
                            </p:nvSpPr>
                            <p:spPr>
                              <a:xfrm>
                                <a:off x="5773644" y="3548000"/>
                                <a:ext cx="280455" cy="369332"/>
                              </a:xfrm>
                              <a:prstGeom prst="rect">
                                <a:avLst/>
                              </a:prstGeom>
                              <a:noFill/>
                            </p:spPr>
                            <p:txBody>
                              <a:bodyPr wrap="square" rtlCol="0">
                                <a:spAutoFit/>
                              </a:bodyPr>
                              <a:lstStyle/>
                              <a:p>
                                <a:r>
                                  <a:rPr kumimoji="1" lang="en-US" altLang="zh-CN" dirty="0" smtClean="0"/>
                                  <a:t>5</a:t>
                                </a:r>
                                <a:endParaRPr kumimoji="1" lang="zh-CN" altLang="en-US" dirty="0"/>
                              </a:p>
                            </p:txBody>
                          </p:sp>
                        </p:grpSp>
                        <p:cxnSp>
                          <p:nvCxnSpPr>
                            <p:cNvPr id="164" name="直线箭头连接符 163"/>
                            <p:cNvCxnSpPr>
                              <a:stCxn id="179" idx="1"/>
                            </p:cNvCxnSpPr>
                            <p:nvPr/>
                          </p:nvCxnSpPr>
                          <p:spPr bwMode="auto">
                            <a:xfrm flipH="1">
                              <a:off x="7182533" y="2360126"/>
                              <a:ext cx="84610" cy="1050049"/>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grpSp>
                    <p:sp>
                      <p:nvSpPr>
                        <p:cNvPr id="160" name="文本框 159"/>
                        <p:cNvSpPr txBox="1"/>
                        <p:nvPr/>
                      </p:nvSpPr>
                      <p:spPr>
                        <a:xfrm>
                          <a:off x="3055431" y="5665323"/>
                          <a:ext cx="473869" cy="369332"/>
                        </a:xfrm>
                        <a:prstGeom prst="rect">
                          <a:avLst/>
                        </a:prstGeom>
                        <a:noFill/>
                      </p:spPr>
                      <p:txBody>
                        <a:bodyPr wrap="square" rtlCol="0">
                          <a:spAutoFit/>
                        </a:bodyPr>
                        <a:lstStyle/>
                        <a:p>
                          <a:r>
                            <a:rPr kumimoji="1" lang="en-US" altLang="zh-CN" smtClean="0"/>
                            <a:t>12</a:t>
                          </a:r>
                          <a:endParaRPr kumimoji="1" lang="zh-CN" altLang="en-US" dirty="0"/>
                        </a:p>
                      </p:txBody>
                    </p:sp>
                  </p:grpSp>
                  <p:sp>
                    <p:nvSpPr>
                      <p:cNvPr id="158" name="文本框 157"/>
                      <p:cNvSpPr txBox="1"/>
                      <p:nvPr/>
                    </p:nvSpPr>
                    <p:spPr>
                      <a:xfrm>
                        <a:off x="4485632" y="6237455"/>
                        <a:ext cx="473869" cy="369332"/>
                      </a:xfrm>
                      <a:prstGeom prst="rect">
                        <a:avLst/>
                      </a:prstGeom>
                      <a:noFill/>
                    </p:spPr>
                    <p:txBody>
                      <a:bodyPr wrap="square" rtlCol="0">
                        <a:spAutoFit/>
                      </a:bodyPr>
                      <a:lstStyle/>
                      <a:p>
                        <a:r>
                          <a:rPr kumimoji="1" lang="en-US" altLang="zh-CN" dirty="0" smtClean="0"/>
                          <a:t>20</a:t>
                        </a:r>
                        <a:endParaRPr kumimoji="1" lang="zh-CN" altLang="en-US" dirty="0"/>
                      </a:p>
                    </p:txBody>
                  </p:sp>
                </p:grpSp>
                <p:grpSp>
                  <p:nvGrpSpPr>
                    <p:cNvPr id="154" name="组 153"/>
                    <p:cNvGrpSpPr/>
                    <p:nvPr/>
                  </p:nvGrpSpPr>
                  <p:grpSpPr>
                    <a:xfrm>
                      <a:off x="8998088" y="5628644"/>
                      <a:ext cx="692773" cy="395829"/>
                      <a:chOff x="8998088" y="5628644"/>
                      <a:chExt cx="692773" cy="395829"/>
                    </a:xfrm>
                  </p:grpSpPr>
                  <p:sp>
                    <p:nvSpPr>
                      <p:cNvPr id="155" name="矩形 154"/>
                      <p:cNvSpPr/>
                      <p:nvPr/>
                    </p:nvSpPr>
                    <p:spPr bwMode="auto">
                      <a:xfrm>
                        <a:off x="8998088" y="5628644"/>
                        <a:ext cx="595662" cy="3693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6" name="文本框 155"/>
                      <p:cNvSpPr txBox="1"/>
                      <p:nvPr/>
                    </p:nvSpPr>
                    <p:spPr>
                      <a:xfrm>
                        <a:off x="9241119" y="5655141"/>
                        <a:ext cx="449742" cy="369332"/>
                      </a:xfrm>
                      <a:prstGeom prst="rect">
                        <a:avLst/>
                      </a:prstGeom>
                      <a:noFill/>
                    </p:spPr>
                    <p:txBody>
                      <a:bodyPr wrap="square" rtlCol="0">
                        <a:spAutoFit/>
                      </a:bodyPr>
                      <a:lstStyle/>
                      <a:p>
                        <a:r>
                          <a:rPr kumimoji="1" lang="en-US" altLang="zh-CN" dirty="0" smtClean="0">
                            <a:solidFill>
                              <a:srgbClr val="FF0000"/>
                            </a:solidFill>
                          </a:rPr>
                          <a:t>17</a:t>
                        </a:r>
                        <a:endParaRPr kumimoji="1" lang="zh-CN" altLang="en-US" dirty="0">
                          <a:solidFill>
                            <a:srgbClr val="FF0000"/>
                          </a:solidFill>
                        </a:endParaRPr>
                      </a:p>
                    </p:txBody>
                  </p:sp>
                </p:grpSp>
              </p:grpSp>
              <p:sp>
                <p:nvSpPr>
                  <p:cNvPr id="152" name="文本框 151"/>
                  <p:cNvSpPr txBox="1"/>
                  <p:nvPr/>
                </p:nvSpPr>
                <p:spPr>
                  <a:xfrm>
                    <a:off x="8980717" y="5647442"/>
                    <a:ext cx="438220" cy="369332"/>
                  </a:xfrm>
                  <a:prstGeom prst="rect">
                    <a:avLst/>
                  </a:prstGeom>
                  <a:noFill/>
                </p:spPr>
                <p:txBody>
                  <a:bodyPr wrap="square" rtlCol="0">
                    <a:spAutoFit/>
                  </a:bodyPr>
                  <a:lstStyle/>
                  <a:p>
                    <a:r>
                      <a:rPr kumimoji="1" lang="en-US" altLang="zh-CN" dirty="0" smtClean="0"/>
                      <a:t>14</a:t>
                    </a:r>
                    <a:endParaRPr kumimoji="1" lang="zh-CN" altLang="en-US" dirty="0"/>
                  </a:p>
                </p:txBody>
              </p:sp>
            </p:grpSp>
          </p:grpSp>
          <p:cxnSp>
            <p:nvCxnSpPr>
              <p:cNvPr id="144" name="直线箭头连接符 143"/>
              <p:cNvCxnSpPr>
                <a:endCxn id="193" idx="0"/>
              </p:cNvCxnSpPr>
              <p:nvPr/>
            </p:nvCxnSpPr>
            <p:spPr bwMode="auto">
              <a:xfrm>
                <a:off x="8829987" y="3307168"/>
                <a:ext cx="212976" cy="1024318"/>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cxnSp>
          <p:nvCxnSpPr>
            <p:cNvPr id="195" name="直线箭头连接符 194"/>
            <p:cNvCxnSpPr/>
            <p:nvPr/>
          </p:nvCxnSpPr>
          <p:spPr bwMode="auto">
            <a:xfrm flipH="1">
              <a:off x="5815769" y="5166671"/>
              <a:ext cx="655495" cy="1021012"/>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196" name="直线箭头连接符 195"/>
            <p:cNvCxnSpPr/>
            <p:nvPr/>
          </p:nvCxnSpPr>
          <p:spPr bwMode="auto">
            <a:xfrm>
              <a:off x="7592779" y="5153030"/>
              <a:ext cx="549542" cy="1034386"/>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cxnSp>
          <p:nvCxnSpPr>
            <p:cNvPr id="197" name="直线箭头连接符 196"/>
            <p:cNvCxnSpPr/>
            <p:nvPr/>
          </p:nvCxnSpPr>
          <p:spPr bwMode="auto">
            <a:xfrm>
              <a:off x="7983291" y="5127696"/>
              <a:ext cx="926030" cy="1031282"/>
            </a:xfrm>
            <a:prstGeom prst="straightConnector1">
              <a:avLst/>
            </a:prstGeom>
            <a:solidFill>
              <a:schemeClr val="accent1"/>
            </a:solidFill>
            <a:ln w="28575" cap="flat" cmpd="sng" algn="ctr">
              <a:solidFill>
                <a:schemeClr val="tx2">
                  <a:lumMod val="60000"/>
                  <a:lumOff val="40000"/>
                </a:schemeClr>
              </a:solidFill>
              <a:prstDash val="solid"/>
              <a:miter lim="800000"/>
              <a:headEnd type="none" w="med" len="med"/>
              <a:tailEnd type="triangle"/>
            </a:ln>
            <a:effectLst/>
          </p:spPr>
        </p:cxnSp>
      </p:grpSp>
      <p:sp>
        <p:nvSpPr>
          <p:cNvPr id="182" name="文本框 181"/>
          <p:cNvSpPr txBox="1"/>
          <p:nvPr/>
        </p:nvSpPr>
        <p:spPr>
          <a:xfrm>
            <a:off x="7100708" y="4116670"/>
            <a:ext cx="309075" cy="369332"/>
          </a:xfrm>
          <a:prstGeom prst="rect">
            <a:avLst/>
          </a:prstGeom>
          <a:solidFill>
            <a:schemeClr val="accent1"/>
          </a:solidFill>
        </p:spPr>
        <p:txBody>
          <a:bodyPr wrap="square" rtlCol="0">
            <a:spAutoFit/>
          </a:bodyPr>
          <a:lstStyle/>
          <a:p>
            <a:endParaRPr kumimoji="1" lang="zh-CN" altLang="en-US" dirty="0"/>
          </a:p>
        </p:txBody>
      </p:sp>
    </p:spTree>
    <p:extLst>
      <p:ext uri="{BB962C8B-B14F-4D97-AF65-F5344CB8AC3E}">
        <p14:creationId xmlns:p14="http://schemas.microsoft.com/office/powerpoint/2010/main" val="1377129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5" grpId="0" animBg="1"/>
      <p:bldP spid="79" grpId="0" animBg="1"/>
      <p:bldP spid="135" grpId="0"/>
      <p:bldP spid="137" grpId="0" animBg="1"/>
      <p:bldP spid="141" grpId="0" animBg="1"/>
      <p:bldP spid="18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31" name="Rectangle 54"/>
          <p:cNvSpPr txBox="1">
            <a:spLocks noChangeArrowheads="1"/>
          </p:cNvSpPr>
          <p:nvPr/>
        </p:nvSpPr>
        <p:spPr bwMode="auto">
          <a:xfrm>
            <a:off x="1066576" y="801946"/>
            <a:ext cx="9220200" cy="69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en-US" altLang="zh-CN" sz="2800" dirty="0">
                <a:solidFill>
                  <a:srgbClr val="FF0000"/>
                </a:solidFill>
                <a:latin typeface="SimSun" charset="-122"/>
                <a:ea typeface="SimSun" charset="-122"/>
                <a:cs typeface="SimSun" charset="-122"/>
              </a:rPr>
              <a:t>B+</a:t>
            </a:r>
            <a:r>
              <a:rPr lang="zh-CN" altLang="en-US" sz="2800" dirty="0">
                <a:solidFill>
                  <a:srgbClr val="FF0000"/>
                </a:solidFill>
                <a:latin typeface="SimSun" charset="-122"/>
                <a:ea typeface="SimSun" charset="-122"/>
                <a:cs typeface="SimSun" charset="-122"/>
              </a:rPr>
              <a:t>树是</a:t>
            </a:r>
            <a:r>
              <a:rPr lang="en-US" altLang="zh-CN" sz="2800" dirty="0">
                <a:solidFill>
                  <a:srgbClr val="FF0000"/>
                </a:solidFill>
                <a:latin typeface="SimSun" charset="-122"/>
                <a:ea typeface="SimSun" charset="-122"/>
                <a:cs typeface="SimSun" charset="-122"/>
              </a:rPr>
              <a:t>B-</a:t>
            </a:r>
            <a:r>
              <a:rPr lang="zh-CN" altLang="en-US" sz="2800" dirty="0">
                <a:solidFill>
                  <a:srgbClr val="FF0000"/>
                </a:solidFill>
                <a:latin typeface="SimSun" charset="-122"/>
                <a:ea typeface="SimSun" charset="-122"/>
                <a:cs typeface="SimSun" charset="-122"/>
              </a:rPr>
              <a:t>树</a:t>
            </a:r>
            <a:r>
              <a:rPr lang="zh-CN" altLang="en-US" sz="2800" dirty="0" smtClean="0">
                <a:solidFill>
                  <a:srgbClr val="FF0000"/>
                </a:solidFill>
                <a:latin typeface="SimSun" charset="-122"/>
                <a:ea typeface="SimSun" charset="-122"/>
                <a:cs typeface="SimSun" charset="-122"/>
              </a:rPr>
              <a:t>的变形</a:t>
            </a:r>
            <a:r>
              <a:rPr lang="zh-CN" altLang="en-US" sz="2800" dirty="0">
                <a:solidFill>
                  <a:srgbClr val="FF0000"/>
                </a:solidFill>
                <a:latin typeface="SimSun" charset="-122"/>
                <a:ea typeface="SimSun" charset="-122"/>
                <a:cs typeface="SimSun" charset="-122"/>
              </a:rPr>
              <a:t>。一棵</a:t>
            </a:r>
            <a:r>
              <a:rPr lang="en-US" altLang="zh-CN" sz="2800" dirty="0">
                <a:solidFill>
                  <a:srgbClr val="FF0000"/>
                </a:solidFill>
                <a:latin typeface="SimSun" charset="-122"/>
                <a:ea typeface="SimSun" charset="-122"/>
                <a:cs typeface="SimSun" charset="-122"/>
              </a:rPr>
              <a:t>4</a:t>
            </a:r>
            <a:r>
              <a:rPr lang="zh-CN" altLang="en-US" sz="2800" dirty="0">
                <a:solidFill>
                  <a:srgbClr val="FF0000"/>
                </a:solidFill>
                <a:latin typeface="SimSun" charset="-122"/>
                <a:ea typeface="SimSun" charset="-122"/>
                <a:cs typeface="SimSun" charset="-122"/>
              </a:rPr>
              <a:t>阶的</a:t>
            </a:r>
            <a:r>
              <a:rPr lang="en-US" altLang="zh-CN" sz="2800" dirty="0">
                <a:solidFill>
                  <a:srgbClr val="FF0000"/>
                </a:solidFill>
                <a:latin typeface="SimSun" charset="-122"/>
                <a:ea typeface="SimSun" charset="-122"/>
                <a:cs typeface="SimSun" charset="-122"/>
              </a:rPr>
              <a:t>B+</a:t>
            </a:r>
            <a:r>
              <a:rPr lang="zh-CN" altLang="en-US" sz="2800" dirty="0">
                <a:solidFill>
                  <a:srgbClr val="FF0000"/>
                </a:solidFill>
                <a:latin typeface="SimSun" charset="-122"/>
                <a:ea typeface="SimSun" charset="-122"/>
                <a:cs typeface="SimSun" charset="-122"/>
              </a:rPr>
              <a:t>树示例</a:t>
            </a:r>
            <a:r>
              <a:rPr lang="en-US" altLang="zh-CN" sz="2800" dirty="0">
                <a:solidFill>
                  <a:srgbClr val="FF0000"/>
                </a:solidFill>
                <a:latin typeface="SimSun" charset="-122"/>
                <a:ea typeface="SimSun" charset="-122"/>
                <a:cs typeface="SimSun" charset="-122"/>
              </a:rPr>
              <a:t>: </a:t>
            </a:r>
            <a:endParaRPr lang="zh-CN" altLang="en-US" sz="2800" dirty="0">
              <a:solidFill>
                <a:srgbClr val="FF0000"/>
              </a:solidFill>
              <a:latin typeface="SimSun" charset="-122"/>
              <a:ea typeface="SimSun" charset="-122"/>
              <a:cs typeface="SimSun" charset="-122"/>
            </a:endParaRPr>
          </a:p>
        </p:txBody>
      </p:sp>
      <p:sp>
        <p:nvSpPr>
          <p:cNvPr id="5" name="矩形 4"/>
          <p:cNvSpPr/>
          <p:nvPr/>
        </p:nvSpPr>
        <p:spPr>
          <a:xfrm>
            <a:off x="8602195" y="2829514"/>
            <a:ext cx="1451038" cy="369332"/>
          </a:xfrm>
          <a:prstGeom prst="rect">
            <a:avLst/>
          </a:prstGeom>
        </p:spPr>
        <p:txBody>
          <a:bodyPr wrap="none">
            <a:spAutoFit/>
          </a:bodyPr>
          <a:lstStyle/>
          <a:p>
            <a:r>
              <a:rPr lang="zh-CN" altLang="en-US" dirty="0">
                <a:solidFill>
                  <a:srgbClr val="FF0000"/>
                </a:solidFill>
              </a:rPr>
              <a:t>一</a:t>
            </a:r>
            <a:r>
              <a:rPr lang="zh-CN" altLang="en-US" dirty="0" smtClean="0">
                <a:solidFill>
                  <a:srgbClr val="FF0000"/>
                </a:solidFill>
              </a:rPr>
              <a:t>棵</a:t>
            </a:r>
            <a:r>
              <a:rPr lang="en-US" altLang="zh-CN" dirty="0" smtClean="0">
                <a:solidFill>
                  <a:srgbClr val="FF0000"/>
                </a:solidFill>
              </a:rPr>
              <a:t>4</a:t>
            </a:r>
            <a:r>
              <a:rPr lang="zh-CN" altLang="en-US" dirty="0" smtClean="0">
                <a:solidFill>
                  <a:srgbClr val="FF0000"/>
                </a:solidFill>
              </a:rPr>
              <a:t>阶</a:t>
            </a:r>
            <a:r>
              <a:rPr lang="en-US" altLang="zh-CN" dirty="0" smtClean="0">
                <a:solidFill>
                  <a:srgbClr val="FF0000"/>
                </a:solidFill>
              </a:rPr>
              <a:t>B+</a:t>
            </a:r>
            <a:r>
              <a:rPr lang="zh-CN" altLang="en-US" dirty="0" smtClean="0">
                <a:solidFill>
                  <a:srgbClr val="FF0000"/>
                </a:solidFill>
              </a:rPr>
              <a:t>树</a:t>
            </a:r>
            <a:endParaRPr lang="zh-CN" altLang="en-US" dirty="0">
              <a:solidFill>
                <a:srgbClr val="FF0000"/>
              </a:solidFill>
            </a:endParaRPr>
          </a:p>
        </p:txBody>
      </p:sp>
      <p:sp>
        <p:nvSpPr>
          <p:cNvPr id="6" name="Rectangle 54"/>
          <p:cNvSpPr txBox="1">
            <a:spLocks noChangeArrowheads="1"/>
          </p:cNvSpPr>
          <p:nvPr/>
        </p:nvSpPr>
        <p:spPr bwMode="auto">
          <a:xfrm>
            <a:off x="660176" y="5103525"/>
            <a:ext cx="9220200" cy="122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400" dirty="0" smtClean="0">
                <a:latin typeface="SimSun" charset="-122"/>
                <a:ea typeface="SimSun" charset="-122"/>
                <a:cs typeface="SimSun" charset="-122"/>
              </a:rPr>
              <a:t>一棵</a:t>
            </a:r>
            <a:r>
              <a:rPr lang="en-US" altLang="zh-CN" sz="2400" dirty="0" smtClean="0">
                <a:latin typeface="SimSun" charset="-122"/>
                <a:ea typeface="SimSun" charset="-122"/>
                <a:cs typeface="SimSun" charset="-122"/>
              </a:rPr>
              <a:t>m</a:t>
            </a:r>
            <a:r>
              <a:rPr lang="zh-CN" altLang="en-US" sz="2400" dirty="0" smtClean="0">
                <a:latin typeface="SimSun" charset="-122"/>
                <a:ea typeface="SimSun" charset="-122"/>
                <a:cs typeface="SimSun" charset="-122"/>
              </a:rPr>
              <a:t>阶的</a:t>
            </a:r>
            <a:r>
              <a:rPr lang="en-US" altLang="zh-CN" sz="2400" dirty="0" smtClean="0">
                <a:latin typeface="SimSun" charset="-122"/>
                <a:ea typeface="SimSun" charset="-122"/>
                <a:cs typeface="SimSun" charset="-122"/>
              </a:rPr>
              <a:t>B+</a:t>
            </a:r>
            <a:r>
              <a:rPr lang="zh-CN" altLang="en-US" sz="2400" dirty="0" smtClean="0">
                <a:latin typeface="SimSun" charset="-122"/>
                <a:ea typeface="SimSun" charset="-122"/>
                <a:cs typeface="SimSun" charset="-122"/>
              </a:rPr>
              <a:t>树满足下列要求：</a:t>
            </a:r>
            <a:endParaRPr lang="en-US" altLang="zh-CN" sz="2400" dirty="0" smtClean="0">
              <a:latin typeface="SimSun" charset="-122"/>
              <a:ea typeface="SimSun" charset="-122"/>
              <a:cs typeface="SimSun" charset="-122"/>
            </a:endParaRPr>
          </a:p>
          <a:p>
            <a:pPr eaLnBrk="1" hangingPunct="1"/>
            <a:r>
              <a:rPr lang="zh-CN" altLang="en-US" sz="2000" dirty="0" smtClean="0">
                <a:solidFill>
                  <a:srgbClr val="FF0000"/>
                </a:solidFill>
                <a:latin typeface="SimSun" charset="-122"/>
                <a:ea typeface="SimSun" charset="-122"/>
                <a:cs typeface="SimSun" charset="-122"/>
              </a:rPr>
              <a:t>（</a:t>
            </a:r>
            <a:r>
              <a:rPr lang="en-US" altLang="zh-CN" sz="2000" dirty="0" smtClean="0">
                <a:solidFill>
                  <a:srgbClr val="FF0000"/>
                </a:solidFill>
                <a:latin typeface="SimSun" charset="-122"/>
                <a:ea typeface="SimSun" charset="-122"/>
                <a:cs typeface="SimSun" charset="-122"/>
              </a:rPr>
              <a:t>1</a:t>
            </a:r>
            <a:r>
              <a:rPr lang="zh-CN" altLang="en-US" sz="2000" dirty="0" smtClean="0">
                <a:solidFill>
                  <a:srgbClr val="FF0000"/>
                </a:solidFill>
                <a:latin typeface="SimSun" charset="-122"/>
                <a:ea typeface="SimSun" charset="-122"/>
                <a:cs typeface="SimSun" charset="-122"/>
              </a:rPr>
              <a:t>）树</a:t>
            </a:r>
            <a:r>
              <a:rPr lang="zh-CN" altLang="en-US" sz="2000" dirty="0">
                <a:solidFill>
                  <a:srgbClr val="FF0000"/>
                </a:solidFill>
                <a:latin typeface="SimSun" charset="-122"/>
                <a:ea typeface="SimSun" charset="-122"/>
                <a:cs typeface="SimSun" charset="-122"/>
              </a:rPr>
              <a:t>中</a:t>
            </a:r>
            <a:r>
              <a:rPr lang="zh-CN" altLang="en-US" sz="2000" dirty="0" smtClean="0">
                <a:solidFill>
                  <a:srgbClr val="FF0000"/>
                </a:solidFill>
                <a:latin typeface="SimSun" charset="-122"/>
                <a:ea typeface="SimSun" charset="-122"/>
                <a:cs typeface="SimSun" charset="-122"/>
              </a:rPr>
              <a:t>每个分支结点</a:t>
            </a:r>
            <a:r>
              <a:rPr lang="zh-CN" altLang="en-US" sz="2000" dirty="0">
                <a:solidFill>
                  <a:srgbClr val="FF0000"/>
                </a:solidFill>
                <a:latin typeface="SimSun" charset="-122"/>
                <a:ea typeface="SimSun" charset="-122"/>
                <a:cs typeface="SimSun" charset="-122"/>
              </a:rPr>
              <a:t>至多有</a:t>
            </a:r>
            <a:r>
              <a:rPr lang="en-US" altLang="zh-CN" sz="2000" i="1" dirty="0" smtClean="0">
                <a:solidFill>
                  <a:srgbClr val="FF0000"/>
                </a:solidFill>
                <a:latin typeface="SimSun" charset="-122"/>
                <a:ea typeface="SimSun" charset="-122"/>
                <a:cs typeface="SimSun" charset="-122"/>
              </a:rPr>
              <a:t>m</a:t>
            </a:r>
            <a:r>
              <a:rPr lang="zh-CN" altLang="en-US" sz="2000" dirty="0" smtClean="0">
                <a:solidFill>
                  <a:srgbClr val="FF0000"/>
                </a:solidFill>
                <a:latin typeface="SimSun" charset="-122"/>
                <a:ea typeface="SimSun" charset="-122"/>
                <a:cs typeface="SimSun" charset="-122"/>
              </a:rPr>
              <a:t>棵子树</a:t>
            </a:r>
            <a:endParaRPr lang="en-US" altLang="zh-CN" sz="2000" dirty="0" smtClean="0">
              <a:solidFill>
                <a:srgbClr val="FF0000"/>
              </a:solidFill>
              <a:latin typeface="SimSun" charset="-122"/>
              <a:ea typeface="SimSun" charset="-122"/>
              <a:cs typeface="SimSun" charset="-122"/>
            </a:endParaRPr>
          </a:p>
          <a:p>
            <a:pPr eaLnBrk="1" hangingPunct="1"/>
            <a:r>
              <a:rPr lang="zh-CN" altLang="en-US" sz="2000" dirty="0" smtClean="0">
                <a:solidFill>
                  <a:srgbClr val="FF0000"/>
                </a:solidFill>
                <a:latin typeface="SimSun" charset="-122"/>
                <a:ea typeface="SimSun" charset="-122"/>
                <a:cs typeface="SimSun" charset="-122"/>
              </a:rPr>
              <a:t>（</a:t>
            </a:r>
            <a:r>
              <a:rPr lang="en-US" altLang="zh-CN" sz="2000" dirty="0" smtClean="0">
                <a:solidFill>
                  <a:srgbClr val="FF0000"/>
                </a:solidFill>
                <a:latin typeface="SimSun" charset="-122"/>
                <a:ea typeface="SimSun" charset="-122"/>
                <a:cs typeface="SimSun" charset="-122"/>
              </a:rPr>
              <a:t>2</a:t>
            </a:r>
            <a:r>
              <a:rPr lang="zh-CN" altLang="en-US" sz="2000" dirty="0" smtClean="0">
                <a:solidFill>
                  <a:srgbClr val="FF0000"/>
                </a:solidFill>
                <a:latin typeface="SimSun" charset="-122"/>
                <a:ea typeface="SimSun" charset="-122"/>
                <a:cs typeface="SimSun" charset="-122"/>
              </a:rPr>
              <a:t>）若根结点不是叶子结点，则至少有两棵子树</a:t>
            </a:r>
            <a:endParaRPr lang="en-US" altLang="zh-CN" sz="2800" kern="0" dirty="0">
              <a:solidFill>
                <a:srgbClr val="FF0000"/>
              </a:solidFill>
              <a:latin typeface="SimSun" charset="-122"/>
              <a:ea typeface="SimSun" charset="-122"/>
              <a:cs typeface="SimSun" charset="-122"/>
            </a:endParaRPr>
          </a:p>
        </p:txBody>
      </p:sp>
      <p:pic>
        <p:nvPicPr>
          <p:cNvPr id="8" name="图片 7"/>
          <p:cNvPicPr>
            <a:picLocks noChangeAspect="1"/>
          </p:cNvPicPr>
          <p:nvPr/>
        </p:nvPicPr>
        <p:blipFill rotWithShape="1">
          <a:blip r:embed="rId2"/>
          <a:srcRect t="10588"/>
          <a:stretch/>
        </p:blipFill>
        <p:spPr>
          <a:xfrm>
            <a:off x="495076" y="1416518"/>
            <a:ext cx="10363200" cy="3826722"/>
          </a:xfrm>
          <a:prstGeom prst="rect">
            <a:avLst/>
          </a:prstGeom>
        </p:spPr>
      </p:pic>
      <p:sp>
        <p:nvSpPr>
          <p:cNvPr id="4" name="矩形 3"/>
          <p:cNvSpPr/>
          <p:nvPr/>
        </p:nvSpPr>
        <p:spPr>
          <a:xfrm>
            <a:off x="44226" y="4544740"/>
            <a:ext cx="901700" cy="923330"/>
          </a:xfrm>
          <a:prstGeom prst="rect">
            <a:avLst/>
          </a:prstGeom>
        </p:spPr>
        <p:txBody>
          <a:bodyPr wrap="square">
            <a:spAutoFit/>
          </a:bodyPr>
          <a:lstStyle/>
          <a:p>
            <a:r>
              <a:rPr lang="zh-CN" altLang="en-US" dirty="0">
                <a:solidFill>
                  <a:srgbClr val="FF0000"/>
                </a:solidFill>
                <a:latin typeface="KaiTi" charset="-122"/>
              </a:rPr>
              <a:t>关键字指向的记录 </a:t>
            </a:r>
            <a:endParaRPr lang="zh-CN" altLang="en-US" dirty="0">
              <a:solidFill>
                <a:srgbClr val="FF0000"/>
              </a:solidFill>
            </a:endParaRPr>
          </a:p>
        </p:txBody>
      </p:sp>
      <p:cxnSp>
        <p:nvCxnSpPr>
          <p:cNvPr id="11" name="直线箭头连接符 10"/>
          <p:cNvCxnSpPr/>
          <p:nvPr/>
        </p:nvCxnSpPr>
        <p:spPr bwMode="auto">
          <a:xfrm>
            <a:off x="834325" y="4885195"/>
            <a:ext cx="397575" cy="4305"/>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sp>
        <p:nvSpPr>
          <p:cNvPr id="10" name="矩形 9"/>
          <p:cNvSpPr/>
          <p:nvPr/>
        </p:nvSpPr>
        <p:spPr>
          <a:xfrm>
            <a:off x="660176" y="6287414"/>
            <a:ext cx="6596678" cy="400110"/>
          </a:xfrm>
          <a:prstGeom prst="rect">
            <a:avLst/>
          </a:prstGeom>
        </p:spPr>
        <p:txBody>
          <a:bodyPr wrap="none">
            <a:spAutoFit/>
          </a:bodyPr>
          <a:lstStyle/>
          <a:p>
            <a:r>
              <a:rPr kumimoji="1" lang="zh-CN" altLang="en-US" sz="2000" b="1" dirty="0">
                <a:solidFill>
                  <a:srgbClr val="FF0000"/>
                </a:solidFill>
                <a:latin typeface="SimSun" charset="-122"/>
                <a:ea typeface="SimSun" charset="-122"/>
                <a:cs typeface="SimSun" charset="-122"/>
              </a:rPr>
              <a:t>（</a:t>
            </a:r>
            <a:r>
              <a:rPr kumimoji="1" lang="en-US" altLang="zh-CN" sz="2000" b="1" dirty="0">
                <a:solidFill>
                  <a:srgbClr val="FF0000"/>
                </a:solidFill>
                <a:latin typeface="SimSun" charset="-122"/>
                <a:ea typeface="SimSun" charset="-122"/>
                <a:cs typeface="SimSun" charset="-122"/>
              </a:rPr>
              <a:t>3</a:t>
            </a:r>
            <a:r>
              <a:rPr kumimoji="1" lang="zh-CN" altLang="en-US" sz="2000" b="1" dirty="0">
                <a:solidFill>
                  <a:srgbClr val="FF0000"/>
                </a:solidFill>
                <a:latin typeface="SimSun" charset="-122"/>
                <a:ea typeface="SimSun" charset="-122"/>
                <a:cs typeface="SimSun" charset="-122"/>
              </a:rPr>
              <a:t>）除根节点外，其他非叶子节子点至少有 </a:t>
            </a:r>
            <a:r>
              <a:rPr kumimoji="1" lang="en-US" altLang="zh-CN" sz="2000" b="1" dirty="0">
                <a:solidFill>
                  <a:srgbClr val="FF0000"/>
                </a:solidFill>
                <a:latin typeface="SimSun" charset="-122"/>
                <a:ea typeface="SimSun" charset="-122"/>
                <a:cs typeface="SimSun" charset="-122"/>
              </a:rPr>
              <a:t>m/2</a:t>
            </a:r>
            <a:r>
              <a:rPr kumimoji="1" lang="zh-CN" altLang="en-US" sz="2000" b="1" dirty="0">
                <a:solidFill>
                  <a:srgbClr val="FF0000"/>
                </a:solidFill>
                <a:latin typeface="SimSun" charset="-122"/>
                <a:ea typeface="SimSun" charset="-122"/>
                <a:cs typeface="SimSun" charset="-122"/>
              </a:rPr>
              <a:t> 棵子树</a:t>
            </a:r>
          </a:p>
        </p:txBody>
      </p:sp>
      <p:grpSp>
        <p:nvGrpSpPr>
          <p:cNvPr id="14" name="组 13"/>
          <p:cNvGrpSpPr/>
          <p:nvPr/>
        </p:nvGrpSpPr>
        <p:grpSpPr>
          <a:xfrm>
            <a:off x="5778276" y="6375993"/>
            <a:ext cx="478621" cy="266700"/>
            <a:chOff x="5663976" y="5295900"/>
            <a:chExt cx="478621" cy="266700"/>
          </a:xfrm>
        </p:grpSpPr>
        <p:grpSp>
          <p:nvGrpSpPr>
            <p:cNvPr id="15" name="组 14"/>
            <p:cNvGrpSpPr/>
            <p:nvPr/>
          </p:nvGrpSpPr>
          <p:grpSpPr>
            <a:xfrm>
              <a:off x="5663976" y="5295900"/>
              <a:ext cx="165324" cy="266700"/>
              <a:chOff x="5663976" y="5295900"/>
              <a:chExt cx="165324" cy="266700"/>
            </a:xfrm>
          </p:grpSpPr>
          <p:cxnSp>
            <p:nvCxnSpPr>
              <p:cNvPr id="19" name="直线连接符 18"/>
              <p:cNvCxnSpPr/>
              <p:nvPr/>
            </p:nvCxnSpPr>
            <p:spPr bwMode="auto">
              <a:xfrm>
                <a:off x="5663976" y="5295900"/>
                <a:ext cx="165324"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20" name="直线连接符 19"/>
              <p:cNvCxnSpPr/>
              <p:nvPr/>
            </p:nvCxnSpPr>
            <p:spPr bwMode="auto">
              <a:xfrm>
                <a:off x="5676676" y="5308600"/>
                <a:ext cx="0" cy="25400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grpSp>
        <p:grpSp>
          <p:nvGrpSpPr>
            <p:cNvPr id="16" name="组 15"/>
            <p:cNvGrpSpPr/>
            <p:nvPr/>
          </p:nvGrpSpPr>
          <p:grpSpPr>
            <a:xfrm>
              <a:off x="5977273" y="5295900"/>
              <a:ext cx="165324" cy="266700"/>
              <a:chOff x="5511576" y="5295900"/>
              <a:chExt cx="165324" cy="266700"/>
            </a:xfrm>
          </p:grpSpPr>
          <p:cxnSp>
            <p:nvCxnSpPr>
              <p:cNvPr id="17" name="直线连接符 16"/>
              <p:cNvCxnSpPr/>
              <p:nvPr/>
            </p:nvCxnSpPr>
            <p:spPr bwMode="auto">
              <a:xfrm>
                <a:off x="5511576" y="5295900"/>
                <a:ext cx="165324"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18" name="直线连接符 17"/>
              <p:cNvCxnSpPr/>
              <p:nvPr/>
            </p:nvCxnSpPr>
            <p:spPr bwMode="auto">
              <a:xfrm>
                <a:off x="5676676" y="5308600"/>
                <a:ext cx="0" cy="25400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grpSp>
      </p:grpSp>
    </p:spTree>
    <p:extLst>
      <p:ext uri="{BB962C8B-B14F-4D97-AF65-F5344CB8AC3E}">
        <p14:creationId xmlns:p14="http://schemas.microsoft.com/office/powerpoint/2010/main" val="1496784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sp>
        <p:nvSpPr>
          <p:cNvPr id="5" name="矩形 4"/>
          <p:cNvSpPr/>
          <p:nvPr/>
        </p:nvSpPr>
        <p:spPr>
          <a:xfrm>
            <a:off x="8602195" y="2829514"/>
            <a:ext cx="1451038" cy="369332"/>
          </a:xfrm>
          <a:prstGeom prst="rect">
            <a:avLst/>
          </a:prstGeom>
        </p:spPr>
        <p:txBody>
          <a:bodyPr wrap="none">
            <a:spAutoFit/>
          </a:bodyPr>
          <a:lstStyle/>
          <a:p>
            <a:r>
              <a:rPr lang="zh-CN" altLang="en-US" dirty="0">
                <a:solidFill>
                  <a:srgbClr val="FF0000"/>
                </a:solidFill>
              </a:rPr>
              <a:t>一</a:t>
            </a:r>
            <a:r>
              <a:rPr lang="zh-CN" altLang="en-US" dirty="0" smtClean="0">
                <a:solidFill>
                  <a:srgbClr val="FF0000"/>
                </a:solidFill>
              </a:rPr>
              <a:t>棵</a:t>
            </a:r>
            <a:r>
              <a:rPr lang="en-US" altLang="zh-CN" dirty="0" smtClean="0">
                <a:solidFill>
                  <a:srgbClr val="FF0000"/>
                </a:solidFill>
              </a:rPr>
              <a:t>4</a:t>
            </a:r>
            <a:r>
              <a:rPr lang="zh-CN" altLang="en-US" dirty="0" smtClean="0">
                <a:solidFill>
                  <a:srgbClr val="FF0000"/>
                </a:solidFill>
              </a:rPr>
              <a:t>阶</a:t>
            </a:r>
            <a:r>
              <a:rPr lang="en-US" altLang="zh-CN" dirty="0" smtClean="0">
                <a:solidFill>
                  <a:srgbClr val="FF0000"/>
                </a:solidFill>
              </a:rPr>
              <a:t>B+</a:t>
            </a:r>
            <a:r>
              <a:rPr lang="zh-CN" altLang="en-US" dirty="0" smtClean="0">
                <a:solidFill>
                  <a:srgbClr val="FF0000"/>
                </a:solidFill>
              </a:rPr>
              <a:t>树</a:t>
            </a:r>
            <a:endParaRPr lang="zh-CN" altLang="en-US" dirty="0">
              <a:solidFill>
                <a:srgbClr val="FF0000"/>
              </a:solidFill>
            </a:endParaRPr>
          </a:p>
        </p:txBody>
      </p:sp>
      <p:sp>
        <p:nvSpPr>
          <p:cNvPr id="6" name="Rectangle 54"/>
          <p:cNvSpPr txBox="1">
            <a:spLocks noChangeArrowheads="1"/>
          </p:cNvSpPr>
          <p:nvPr/>
        </p:nvSpPr>
        <p:spPr bwMode="auto">
          <a:xfrm>
            <a:off x="247314" y="5307271"/>
            <a:ext cx="10299924" cy="122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400" dirty="0" smtClean="0">
                <a:latin typeface="SimSun" charset="-122"/>
                <a:ea typeface="SimSun" charset="-122"/>
                <a:cs typeface="SimSun" charset="-122"/>
              </a:rPr>
              <a:t>一棵</a:t>
            </a:r>
            <a:r>
              <a:rPr lang="en-US" altLang="zh-CN" sz="2400" dirty="0" smtClean="0">
                <a:latin typeface="SimSun" charset="-122"/>
                <a:ea typeface="SimSun" charset="-122"/>
                <a:cs typeface="SimSun" charset="-122"/>
              </a:rPr>
              <a:t>m</a:t>
            </a:r>
            <a:r>
              <a:rPr lang="zh-CN" altLang="en-US" sz="2400" dirty="0" smtClean="0">
                <a:latin typeface="SimSun" charset="-122"/>
                <a:ea typeface="SimSun" charset="-122"/>
                <a:cs typeface="SimSun" charset="-122"/>
              </a:rPr>
              <a:t>阶的</a:t>
            </a:r>
            <a:r>
              <a:rPr lang="en-US" altLang="zh-CN" sz="2400" dirty="0" smtClean="0">
                <a:latin typeface="SimSun" charset="-122"/>
                <a:ea typeface="SimSun" charset="-122"/>
                <a:cs typeface="SimSun" charset="-122"/>
              </a:rPr>
              <a:t>B+</a:t>
            </a:r>
            <a:r>
              <a:rPr lang="zh-CN" altLang="en-US" sz="2400" dirty="0" smtClean="0">
                <a:latin typeface="SimSun" charset="-122"/>
                <a:ea typeface="SimSun" charset="-122"/>
                <a:cs typeface="SimSun" charset="-122"/>
              </a:rPr>
              <a:t>树满足下列要求：</a:t>
            </a:r>
            <a:endParaRPr lang="en-US" altLang="zh-CN" sz="2400" dirty="0" smtClean="0">
              <a:latin typeface="SimSun" charset="-122"/>
              <a:ea typeface="SimSun" charset="-122"/>
              <a:cs typeface="SimSun" charset="-122"/>
            </a:endParaRPr>
          </a:p>
          <a:p>
            <a:pPr eaLnBrk="1" hangingPunct="1"/>
            <a:r>
              <a:rPr lang="zh-CN" altLang="en-US" sz="2000" dirty="0" smtClean="0">
                <a:solidFill>
                  <a:srgbClr val="0070C0"/>
                </a:solidFill>
                <a:latin typeface="SimSun" charset="-122"/>
                <a:ea typeface="SimSun" charset="-122"/>
                <a:cs typeface="SimSun" charset="-122"/>
              </a:rPr>
              <a:t>（</a:t>
            </a:r>
            <a:r>
              <a:rPr lang="en-US" altLang="zh-CN" sz="2000" dirty="0" smtClean="0">
                <a:solidFill>
                  <a:srgbClr val="0070C0"/>
                </a:solidFill>
                <a:latin typeface="SimSun" charset="-122"/>
                <a:ea typeface="SimSun" charset="-122"/>
                <a:cs typeface="SimSun" charset="-122"/>
              </a:rPr>
              <a:t>4</a:t>
            </a:r>
            <a:r>
              <a:rPr lang="zh-CN" altLang="en-US" sz="2000" dirty="0" smtClean="0">
                <a:solidFill>
                  <a:srgbClr val="0070C0"/>
                </a:solidFill>
                <a:latin typeface="SimSun" charset="-122"/>
                <a:ea typeface="SimSun" charset="-122"/>
                <a:cs typeface="SimSun" charset="-122"/>
              </a:rPr>
              <a:t>）有</a:t>
            </a:r>
            <a:r>
              <a:rPr lang="en-US" altLang="zh-CN" sz="2000" dirty="0" smtClean="0">
                <a:solidFill>
                  <a:srgbClr val="0070C0"/>
                </a:solidFill>
                <a:latin typeface="SimSun" charset="-122"/>
                <a:ea typeface="SimSun" charset="-122"/>
                <a:cs typeface="SimSun" charset="-122"/>
              </a:rPr>
              <a:t>m</a:t>
            </a:r>
            <a:r>
              <a:rPr lang="zh-CN" altLang="en-US" sz="2000" dirty="0" smtClean="0">
                <a:solidFill>
                  <a:srgbClr val="0070C0"/>
                </a:solidFill>
                <a:latin typeface="SimSun" charset="-122"/>
                <a:ea typeface="SimSun" charset="-122"/>
                <a:cs typeface="SimSun" charset="-122"/>
              </a:rPr>
              <a:t>棵</a:t>
            </a:r>
            <a:r>
              <a:rPr lang="zh-CN" altLang="en-US" sz="2000" dirty="0">
                <a:solidFill>
                  <a:srgbClr val="0070C0"/>
                </a:solidFill>
                <a:latin typeface="SimSun" charset="-122"/>
                <a:ea typeface="SimSun" charset="-122"/>
                <a:cs typeface="SimSun" charset="-122"/>
              </a:rPr>
              <a:t>子树的节点恰好</a:t>
            </a:r>
            <a:r>
              <a:rPr lang="zh-CN" altLang="en-US" sz="2000" dirty="0" smtClean="0">
                <a:solidFill>
                  <a:srgbClr val="0070C0"/>
                </a:solidFill>
                <a:latin typeface="SimSun" charset="-122"/>
                <a:ea typeface="SimSun" charset="-122"/>
                <a:cs typeface="SimSun" charset="-122"/>
              </a:rPr>
              <a:t>有</a:t>
            </a:r>
            <a:r>
              <a:rPr lang="en-US" altLang="zh-CN" sz="2000" dirty="0" smtClean="0">
                <a:solidFill>
                  <a:srgbClr val="0070C0"/>
                </a:solidFill>
                <a:latin typeface="SimSun" charset="-122"/>
                <a:ea typeface="SimSun" charset="-122"/>
                <a:cs typeface="SimSun" charset="-122"/>
              </a:rPr>
              <a:t>m</a:t>
            </a:r>
            <a:r>
              <a:rPr lang="zh-CN" altLang="en-US" sz="2000" dirty="0" smtClean="0">
                <a:solidFill>
                  <a:srgbClr val="0070C0"/>
                </a:solidFill>
                <a:latin typeface="SimSun" charset="-122"/>
                <a:ea typeface="SimSun" charset="-122"/>
                <a:cs typeface="SimSun" charset="-122"/>
              </a:rPr>
              <a:t>个</a:t>
            </a:r>
            <a:r>
              <a:rPr lang="zh-CN" altLang="en-US" sz="2000" dirty="0">
                <a:solidFill>
                  <a:srgbClr val="0070C0"/>
                </a:solidFill>
                <a:latin typeface="SimSun" charset="-122"/>
                <a:ea typeface="SimSun" charset="-122"/>
                <a:cs typeface="SimSun" charset="-122"/>
              </a:rPr>
              <a:t>关键字。 </a:t>
            </a:r>
            <a:endParaRPr lang="en-US" altLang="zh-CN" sz="2000" dirty="0" smtClean="0">
              <a:solidFill>
                <a:srgbClr val="0070C0"/>
              </a:solidFill>
              <a:latin typeface="SimSun" charset="-122"/>
              <a:ea typeface="SimSun" charset="-122"/>
              <a:cs typeface="SimSun" charset="-122"/>
            </a:endParaRPr>
          </a:p>
          <a:p>
            <a:pPr eaLnBrk="1" hangingPunct="1"/>
            <a:r>
              <a:rPr lang="zh-CN" altLang="en-US" sz="2000" dirty="0" smtClean="0">
                <a:solidFill>
                  <a:srgbClr val="FF0000"/>
                </a:solidFill>
                <a:latin typeface="SimSun" charset="-122"/>
                <a:ea typeface="SimSun" charset="-122"/>
                <a:cs typeface="SimSun" charset="-122"/>
              </a:rPr>
              <a:t>（</a:t>
            </a:r>
            <a:r>
              <a:rPr lang="en-US" altLang="zh-CN" sz="2000" dirty="0" smtClean="0">
                <a:solidFill>
                  <a:srgbClr val="FF0000"/>
                </a:solidFill>
                <a:latin typeface="SimSun" charset="-122"/>
                <a:ea typeface="SimSun" charset="-122"/>
                <a:cs typeface="SimSun" charset="-122"/>
              </a:rPr>
              <a:t>5</a:t>
            </a:r>
            <a:r>
              <a:rPr lang="zh-CN" altLang="en-US" sz="2000" dirty="0" smtClean="0">
                <a:solidFill>
                  <a:srgbClr val="FF0000"/>
                </a:solidFill>
                <a:latin typeface="SimSun" charset="-122"/>
                <a:ea typeface="SimSun" charset="-122"/>
                <a:cs typeface="SimSun" charset="-122"/>
              </a:rPr>
              <a:t>）所有叶子结点包含全部关键字及指向记录的指针，且叶子结点按关键字大小顺序链接。</a:t>
            </a:r>
            <a:endParaRPr lang="en-US" altLang="zh-CN" sz="2000" dirty="0" smtClean="0">
              <a:solidFill>
                <a:srgbClr val="FF0000"/>
              </a:solidFill>
              <a:latin typeface="SimSun" charset="-122"/>
              <a:ea typeface="SimSun" charset="-122"/>
              <a:cs typeface="SimSun" charset="-122"/>
            </a:endParaRPr>
          </a:p>
          <a:p>
            <a:pPr eaLnBrk="1" hangingPunct="1"/>
            <a:r>
              <a:rPr lang="zh-CN" altLang="en-US" sz="2000" kern="0" dirty="0" smtClean="0">
                <a:solidFill>
                  <a:srgbClr val="FF0000"/>
                </a:solidFill>
                <a:latin typeface="SimSun" charset="-122"/>
                <a:ea typeface="SimSun" charset="-122"/>
                <a:cs typeface="SimSun" charset="-122"/>
              </a:rPr>
              <a:t>（</a:t>
            </a:r>
            <a:r>
              <a:rPr lang="en-US" altLang="zh-CN" sz="2000" kern="0" dirty="0" smtClean="0">
                <a:solidFill>
                  <a:srgbClr val="FF0000"/>
                </a:solidFill>
                <a:latin typeface="SimSun" charset="-122"/>
                <a:ea typeface="SimSun" charset="-122"/>
                <a:cs typeface="SimSun" charset="-122"/>
              </a:rPr>
              <a:t>6</a:t>
            </a:r>
            <a:r>
              <a:rPr lang="zh-CN" altLang="en-US" sz="2000" kern="0" dirty="0" smtClean="0">
                <a:solidFill>
                  <a:srgbClr val="FF0000"/>
                </a:solidFill>
                <a:latin typeface="SimSun" charset="-122"/>
                <a:ea typeface="SimSun" charset="-122"/>
                <a:cs typeface="SimSun" charset="-122"/>
              </a:rPr>
              <a:t>）所有分支结点（可看成索引的索引）中仅包含它的各个子结点（即下级索引的索引块）中最大关键字。</a:t>
            </a:r>
            <a:endParaRPr lang="en-US" altLang="zh-CN" sz="2800" kern="0" dirty="0">
              <a:solidFill>
                <a:srgbClr val="FF0000"/>
              </a:solidFill>
              <a:latin typeface="SimSun" charset="-122"/>
              <a:ea typeface="SimSun" charset="-122"/>
              <a:cs typeface="SimSun" charset="-122"/>
            </a:endParaRPr>
          </a:p>
        </p:txBody>
      </p:sp>
      <p:pic>
        <p:nvPicPr>
          <p:cNvPr id="8" name="图片 7"/>
          <p:cNvPicPr>
            <a:picLocks noChangeAspect="1"/>
          </p:cNvPicPr>
          <p:nvPr/>
        </p:nvPicPr>
        <p:blipFill rotWithShape="1">
          <a:blip r:embed="rId2"/>
          <a:srcRect t="10588"/>
          <a:stretch/>
        </p:blipFill>
        <p:spPr>
          <a:xfrm>
            <a:off x="495076" y="1100819"/>
            <a:ext cx="10363200" cy="3826722"/>
          </a:xfrm>
          <a:prstGeom prst="rect">
            <a:avLst/>
          </a:prstGeom>
        </p:spPr>
      </p:pic>
      <p:sp>
        <p:nvSpPr>
          <p:cNvPr id="4" name="矩形 3"/>
          <p:cNvSpPr/>
          <p:nvPr/>
        </p:nvSpPr>
        <p:spPr>
          <a:xfrm>
            <a:off x="0" y="4074361"/>
            <a:ext cx="901700" cy="923330"/>
          </a:xfrm>
          <a:prstGeom prst="rect">
            <a:avLst/>
          </a:prstGeom>
        </p:spPr>
        <p:txBody>
          <a:bodyPr wrap="square">
            <a:spAutoFit/>
          </a:bodyPr>
          <a:lstStyle/>
          <a:p>
            <a:r>
              <a:rPr lang="zh-CN" altLang="en-US" dirty="0">
                <a:solidFill>
                  <a:srgbClr val="FF0000"/>
                </a:solidFill>
                <a:latin typeface="KaiTi" charset="-122"/>
              </a:rPr>
              <a:t>关键字指向的记录 </a:t>
            </a:r>
            <a:endParaRPr lang="zh-CN" altLang="en-US" dirty="0">
              <a:solidFill>
                <a:srgbClr val="FF0000"/>
              </a:solidFill>
            </a:endParaRPr>
          </a:p>
        </p:txBody>
      </p:sp>
      <p:cxnSp>
        <p:nvCxnSpPr>
          <p:cNvPr id="11" name="直线箭头连接符 10"/>
          <p:cNvCxnSpPr/>
          <p:nvPr/>
        </p:nvCxnSpPr>
        <p:spPr bwMode="auto">
          <a:xfrm>
            <a:off x="796225" y="4595162"/>
            <a:ext cx="397575" cy="4305"/>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spTree>
    <p:extLst>
      <p:ext uri="{BB962C8B-B14F-4D97-AF65-F5344CB8AC3E}">
        <p14:creationId xmlns:p14="http://schemas.microsoft.com/office/powerpoint/2010/main" val="781048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Rot="1" noChangeArrowheads="1"/>
          </p:cNvSpPr>
          <p:nvPr/>
        </p:nvSpPr>
        <p:spPr>
          <a:xfrm>
            <a:off x="1459923" y="412750"/>
            <a:ext cx="6477577"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smtClean="0"/>
              <a:t>B-</a:t>
            </a:r>
            <a:r>
              <a:rPr lang="zh-CN" altLang="en-US" kern="0" dirty="0" smtClean="0"/>
              <a:t>树与</a:t>
            </a:r>
            <a:r>
              <a:rPr lang="en-US" altLang="zh-CN" kern="0" dirty="0" smtClean="0"/>
              <a:t>B+</a:t>
            </a:r>
            <a:r>
              <a:rPr lang="zh-CN" altLang="en-US" kern="0" dirty="0" smtClean="0"/>
              <a:t>树</a:t>
            </a:r>
            <a:endParaRPr lang="zh-CN" altLang="en-US" kern="0" dirty="0"/>
          </a:p>
        </p:txBody>
      </p:sp>
      <p:pic>
        <p:nvPicPr>
          <p:cNvPr id="2" name="图片 1"/>
          <p:cNvPicPr>
            <a:picLocks noChangeAspect="1"/>
          </p:cNvPicPr>
          <p:nvPr/>
        </p:nvPicPr>
        <p:blipFill>
          <a:blip r:embed="rId2"/>
          <a:stretch>
            <a:fillRect/>
          </a:stretch>
        </p:blipFill>
        <p:spPr>
          <a:xfrm>
            <a:off x="742950" y="1314450"/>
            <a:ext cx="10121900" cy="5245100"/>
          </a:xfrm>
          <a:prstGeom prst="rect">
            <a:avLst/>
          </a:prstGeom>
        </p:spPr>
      </p:pic>
    </p:spTree>
    <p:extLst>
      <p:ext uri="{BB962C8B-B14F-4D97-AF65-F5344CB8AC3E}">
        <p14:creationId xmlns:p14="http://schemas.microsoft.com/office/powerpoint/2010/main" val="1550051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1501487" y="401782"/>
            <a:ext cx="2654877" cy="641206"/>
          </a:xfrm>
        </p:spPr>
        <p:txBody>
          <a:bodyPr/>
          <a:lstStyle/>
          <a:p>
            <a:pPr eaLnBrk="1" hangingPunct="1"/>
            <a:r>
              <a:rPr lang="en-US" altLang="zh-CN" dirty="0"/>
              <a:t>9.3</a:t>
            </a:r>
            <a:r>
              <a:rPr lang="zh-CN" altLang="en-US" dirty="0"/>
              <a:t> 哈希表</a:t>
            </a:r>
          </a:p>
        </p:txBody>
      </p:sp>
      <p:sp>
        <p:nvSpPr>
          <p:cNvPr id="12" name="Rectangle 3"/>
          <p:cNvSpPr txBox="1">
            <a:spLocks noChangeArrowheads="1"/>
          </p:cNvSpPr>
          <p:nvPr/>
        </p:nvSpPr>
        <p:spPr bwMode="auto">
          <a:xfrm>
            <a:off x="1501487" y="1396406"/>
            <a:ext cx="7772400" cy="18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eaLnBrk="1" hangingPunct="1">
              <a:buNone/>
              <a:defRPr/>
            </a:pPr>
            <a:r>
              <a:rPr lang="zh-CN" altLang="en-US" sz="2800" b="0" kern="0" dirty="0">
                <a:latin typeface="SimSun" charset="-122"/>
                <a:ea typeface="SimSun" charset="-122"/>
                <a:cs typeface="SimSun" charset="-122"/>
              </a:rPr>
              <a:t>之前讨论的结构特点</a:t>
            </a:r>
            <a:endParaRPr lang="en-US" altLang="zh-CN" sz="2800" b="0" kern="0" dirty="0">
              <a:latin typeface="SimSun" charset="-122"/>
              <a:ea typeface="SimSun" charset="-122"/>
              <a:cs typeface="SimSun" charset="-122"/>
            </a:endParaRPr>
          </a:p>
          <a:p>
            <a:pPr eaLnBrk="1" hangingPunct="1">
              <a:defRPr/>
            </a:pPr>
            <a:r>
              <a:rPr lang="zh-CN" altLang="en-US" sz="2800" b="0" kern="0" dirty="0">
                <a:latin typeface="SimSun" charset="-122"/>
                <a:ea typeface="SimSun" charset="-122"/>
                <a:cs typeface="SimSun" charset="-122"/>
              </a:rPr>
              <a:t>记录在结构中的相对</a:t>
            </a:r>
            <a:r>
              <a:rPr lang="zh-CN" altLang="en-US" sz="2800" b="0" kern="0" dirty="0">
                <a:solidFill>
                  <a:srgbClr val="FF0000"/>
                </a:solidFill>
                <a:latin typeface="SimSun" charset="-122"/>
                <a:ea typeface="SimSun" charset="-122"/>
                <a:cs typeface="SimSun" charset="-122"/>
              </a:rPr>
              <a:t>位置</a:t>
            </a:r>
            <a:r>
              <a:rPr lang="zh-CN" altLang="en-US" sz="2800" b="0" kern="0" dirty="0">
                <a:latin typeface="SimSun" charset="-122"/>
                <a:ea typeface="SimSun" charset="-122"/>
                <a:cs typeface="SimSun" charset="-122"/>
              </a:rPr>
              <a:t>是</a:t>
            </a:r>
            <a:r>
              <a:rPr lang="zh-CN" altLang="en-US" sz="2800" b="0" kern="0" dirty="0">
                <a:solidFill>
                  <a:srgbClr val="FF0000"/>
                </a:solidFill>
                <a:latin typeface="SimSun" charset="-122"/>
                <a:ea typeface="SimSun" charset="-122"/>
                <a:cs typeface="SimSun" charset="-122"/>
              </a:rPr>
              <a:t>随机</a:t>
            </a:r>
            <a:r>
              <a:rPr lang="zh-CN" altLang="en-US" sz="2800" b="0" kern="0" dirty="0">
                <a:latin typeface="SimSun" charset="-122"/>
                <a:ea typeface="SimSun" charset="-122"/>
                <a:cs typeface="SimSun" charset="-122"/>
              </a:rPr>
              <a:t>的；</a:t>
            </a:r>
          </a:p>
          <a:p>
            <a:pPr eaLnBrk="1" hangingPunct="1">
              <a:defRPr/>
            </a:pPr>
            <a:r>
              <a:rPr lang="zh-CN" altLang="en-US" sz="2800" b="0" kern="0" dirty="0">
                <a:latin typeface="SimSun" charset="-122"/>
                <a:ea typeface="SimSun" charset="-122"/>
                <a:cs typeface="SimSun" charset="-122"/>
              </a:rPr>
              <a:t>和关键字之间</a:t>
            </a:r>
            <a:r>
              <a:rPr lang="zh-CN" altLang="en-US" sz="2800" b="0" kern="0" dirty="0">
                <a:solidFill>
                  <a:srgbClr val="FF0000"/>
                </a:solidFill>
                <a:latin typeface="SimSun" charset="-122"/>
                <a:ea typeface="SimSun" charset="-122"/>
                <a:cs typeface="SimSun" charset="-122"/>
              </a:rPr>
              <a:t>不存在确定的关系</a:t>
            </a:r>
            <a:r>
              <a:rPr lang="zh-CN" altLang="en-US" sz="2800" b="0" kern="0" dirty="0">
                <a:latin typeface="SimSun" charset="-122"/>
                <a:ea typeface="SimSun" charset="-122"/>
                <a:cs typeface="SimSun" charset="-122"/>
              </a:rPr>
              <a:t>；</a:t>
            </a:r>
          </a:p>
        </p:txBody>
      </p:sp>
      <p:sp>
        <p:nvSpPr>
          <p:cNvPr id="13" name="Rectangle 3"/>
          <p:cNvSpPr txBox="1">
            <a:spLocks noChangeArrowheads="1"/>
          </p:cNvSpPr>
          <p:nvPr/>
        </p:nvSpPr>
        <p:spPr bwMode="auto">
          <a:xfrm>
            <a:off x="1501487" y="3255818"/>
            <a:ext cx="7772400" cy="18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eaLnBrk="1" hangingPunct="1">
              <a:buNone/>
              <a:defRPr/>
            </a:pPr>
            <a:r>
              <a:rPr lang="zh-CN" altLang="en-US" sz="2800" b="0" kern="0" dirty="0">
                <a:latin typeface="SimSun" charset="-122"/>
                <a:ea typeface="SimSun" charset="-122"/>
                <a:cs typeface="SimSun" charset="-122"/>
              </a:rPr>
              <a:t>我们希望</a:t>
            </a:r>
            <a:endParaRPr lang="en-US" altLang="zh-CN" sz="2800" b="0" kern="0" dirty="0">
              <a:latin typeface="SimSun" charset="-122"/>
              <a:ea typeface="SimSun" charset="-122"/>
              <a:cs typeface="SimSun" charset="-122"/>
            </a:endParaRPr>
          </a:p>
          <a:p>
            <a:pPr eaLnBrk="1" hangingPunct="1">
              <a:defRPr/>
            </a:pPr>
            <a:r>
              <a:rPr lang="en-US" altLang="zh-CN" sz="2800" dirty="0">
                <a:solidFill>
                  <a:srgbClr val="FF0000"/>
                </a:solidFill>
                <a:latin typeface="Times New Roman" charset="0"/>
                <a:ea typeface="Times New Roman" charset="0"/>
                <a:cs typeface="Times New Roman" charset="0"/>
              </a:rPr>
              <a:t>ASL = 0 </a:t>
            </a:r>
            <a:r>
              <a:rPr lang="zh-CN" altLang="en-US" sz="2800" b="0" kern="0" dirty="0">
                <a:latin typeface="SimSun" charset="-122"/>
                <a:ea typeface="SimSun" charset="-122"/>
                <a:cs typeface="SimSun" charset="-122"/>
              </a:rPr>
              <a:t>；</a:t>
            </a:r>
          </a:p>
          <a:p>
            <a:pPr eaLnBrk="1" hangingPunct="1">
              <a:defRPr/>
            </a:pPr>
            <a:r>
              <a:rPr lang="zh-CN" altLang="en-US" sz="2800" b="0" kern="0" dirty="0">
                <a:latin typeface="SimSun" charset="-122"/>
                <a:ea typeface="SimSun" charset="-122"/>
                <a:cs typeface="SimSun" charset="-122"/>
              </a:rPr>
              <a:t>一次存取便能得到所查找的记录；</a:t>
            </a:r>
          </a:p>
        </p:txBody>
      </p:sp>
      <p:sp>
        <p:nvSpPr>
          <p:cNvPr id="14" name="Rectangle 3"/>
          <p:cNvSpPr txBox="1">
            <a:spLocks noChangeArrowheads="1"/>
          </p:cNvSpPr>
          <p:nvPr/>
        </p:nvSpPr>
        <p:spPr bwMode="auto">
          <a:xfrm>
            <a:off x="977324" y="5317242"/>
            <a:ext cx="9526731" cy="917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eaLnBrk="1" hangingPunct="1">
              <a:buNone/>
              <a:defRPr/>
            </a:pPr>
            <a:r>
              <a:rPr lang="zh-CN" altLang="en-US" sz="2800" b="0" kern="0" dirty="0">
                <a:latin typeface="SimSun" charset="-122"/>
                <a:ea typeface="SimSun" charset="-122"/>
                <a:cs typeface="SimSun" charset="-122"/>
              </a:rPr>
              <a:t>因此，</a:t>
            </a:r>
            <a:r>
              <a:rPr lang="zh-CN" altLang="en-US" sz="2800" b="0" dirty="0">
                <a:latin typeface="SimSun" charset="-122"/>
                <a:ea typeface="SimSun" charset="-122"/>
                <a:cs typeface="SimSun" charset="-122"/>
              </a:rPr>
              <a:t>需要在</a:t>
            </a:r>
            <a:r>
              <a:rPr lang="zh-CN" altLang="en-US" sz="2800" b="0" dirty="0">
                <a:solidFill>
                  <a:srgbClr val="FF0000"/>
                </a:solidFill>
                <a:latin typeface="SimSun" charset="-122"/>
                <a:ea typeface="SimSun" charset="-122"/>
                <a:cs typeface="SimSun" charset="-122"/>
              </a:rPr>
              <a:t>存储</a:t>
            </a:r>
            <a:r>
              <a:rPr lang="zh-CN" altLang="en-US" sz="2800" b="0" smtClean="0">
                <a:solidFill>
                  <a:srgbClr val="FF0000"/>
                </a:solidFill>
                <a:latin typeface="SimSun" charset="-122"/>
                <a:ea typeface="SimSun" charset="-122"/>
                <a:cs typeface="SimSun" charset="-122"/>
              </a:rPr>
              <a:t>位置（地址）</a:t>
            </a:r>
            <a:r>
              <a:rPr lang="zh-CN" altLang="en-US" sz="2800" b="0" smtClean="0">
                <a:latin typeface="SimSun" charset="-122"/>
                <a:ea typeface="SimSun" charset="-122"/>
                <a:cs typeface="SimSun" charset="-122"/>
              </a:rPr>
              <a:t>和</a:t>
            </a:r>
            <a:r>
              <a:rPr lang="zh-CN" altLang="en-US" sz="2800" b="0" dirty="0">
                <a:solidFill>
                  <a:srgbClr val="FF0000"/>
                </a:solidFill>
                <a:latin typeface="SimSun" charset="-122"/>
                <a:ea typeface="SimSun" charset="-122"/>
                <a:cs typeface="SimSun" charset="-122"/>
              </a:rPr>
              <a:t>关键字</a:t>
            </a:r>
            <a:r>
              <a:rPr lang="zh-CN" altLang="en-US" sz="2800" b="0" dirty="0">
                <a:latin typeface="SimSun" charset="-122"/>
                <a:ea typeface="SimSun" charset="-122"/>
                <a:cs typeface="SimSun" charset="-122"/>
              </a:rPr>
              <a:t>之间</a:t>
            </a:r>
            <a:r>
              <a:rPr lang="zh-CN" altLang="en-US" sz="2800" b="0" dirty="0">
                <a:solidFill>
                  <a:srgbClr val="FF0000"/>
                </a:solidFill>
                <a:latin typeface="SimSun" charset="-122"/>
                <a:ea typeface="SimSun" charset="-122"/>
                <a:cs typeface="SimSun" charset="-122"/>
              </a:rPr>
              <a:t>建立</a:t>
            </a:r>
            <a:r>
              <a:rPr lang="zh-CN" altLang="en-US" sz="2800" b="0" dirty="0">
                <a:latin typeface="SimSun" charset="-122"/>
                <a:ea typeface="SimSun" charset="-122"/>
                <a:cs typeface="SimSun" charset="-122"/>
              </a:rPr>
              <a:t>一个确定的函数</a:t>
            </a:r>
            <a:r>
              <a:rPr lang="zh-CN" altLang="en-US" sz="2800" b="0" dirty="0">
                <a:solidFill>
                  <a:srgbClr val="FF0000"/>
                </a:solidFill>
                <a:latin typeface="SimSun" charset="-122"/>
                <a:ea typeface="SimSun" charset="-122"/>
                <a:cs typeface="SimSun" charset="-122"/>
              </a:rPr>
              <a:t>关系</a:t>
            </a:r>
            <a:r>
              <a:rPr lang="en-US" altLang="zh-CN" sz="2800" b="0" dirty="0">
                <a:solidFill>
                  <a:srgbClr val="FF0000"/>
                </a:solidFill>
                <a:latin typeface="SimSun" charset="-122"/>
                <a:ea typeface="SimSun" charset="-122"/>
                <a:cs typeface="SimSun" charset="-122"/>
              </a:rPr>
              <a:t>f</a:t>
            </a:r>
            <a:r>
              <a:rPr lang="zh-CN" altLang="en-US" sz="2800" b="0" dirty="0">
                <a:solidFill>
                  <a:srgbClr val="FF0000"/>
                </a:solidFill>
                <a:latin typeface="SimSun" charset="-122"/>
                <a:ea typeface="SimSun" charset="-122"/>
                <a:cs typeface="SimSun" charset="-122"/>
              </a:rPr>
              <a:t>，</a:t>
            </a:r>
            <a:r>
              <a:rPr lang="zh-CN" altLang="en-US" sz="2800" b="0" kern="0" dirty="0">
                <a:latin typeface="SimSun" charset="-122"/>
                <a:ea typeface="SimSun" charset="-122"/>
                <a:cs typeface="SimSun" charset="-122"/>
              </a:rPr>
              <a:t>我们把这个函数关系称为</a:t>
            </a:r>
            <a:r>
              <a:rPr lang="zh-CN" altLang="en-US" sz="2800" b="0" kern="0" dirty="0">
                <a:solidFill>
                  <a:srgbClr val="FF0000"/>
                </a:solidFill>
                <a:latin typeface="SimSun" charset="-122"/>
                <a:ea typeface="SimSun" charset="-122"/>
                <a:cs typeface="SimSun" charset="-122"/>
              </a:rPr>
              <a:t>哈希函数</a:t>
            </a:r>
          </a:p>
        </p:txBody>
      </p:sp>
    </p:spTree>
    <p:extLst>
      <p:ext uri="{BB962C8B-B14F-4D97-AF65-F5344CB8AC3E}">
        <p14:creationId xmlns:p14="http://schemas.microsoft.com/office/powerpoint/2010/main" val="964743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wipe(left)">
                                      <p:cBhvr>
                                        <p:cTn id="11" dur="500"/>
                                        <p:tgtEl>
                                          <p:spTgt spid="1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wipe(left)">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wipe(left)">
                                      <p:cBhvr>
                                        <p:cTn id="20" dur="500"/>
                                        <p:tgtEl>
                                          <p:spTgt spid="1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Effect transition="in" filter="wipe(left)">
                                      <p:cBhvr>
                                        <p:cTn id="25" dur="500"/>
                                        <p:tgtEl>
                                          <p:spTgt spid="1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wipe(left)">
                                      <p:cBhvr>
                                        <p:cTn id="30" dur="500"/>
                                        <p:tgtEl>
                                          <p:spTgt spid="1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advAuto="0"/>
      <p:bldP spid="13" grpId="0" build="p" autoUpdateAnimBg="0" advAuto="0"/>
      <p:bldP spid="14" grpId="0" build="p" autoUpdateAnimBg="0" advAuto="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379774" y="1617434"/>
            <a:ext cx="74190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dirty="0">
                <a:latin typeface="Times New Roman" charset="0"/>
                <a:ea typeface="Times New Roman" charset="0"/>
                <a:cs typeface="Times New Roman" charset="0"/>
              </a:rPr>
              <a:t>{</a:t>
            </a:r>
            <a:r>
              <a:rPr lang="en-US" altLang="zh-CN" sz="2800" b="1" dirty="0">
                <a:latin typeface="Times New Roman" charset="0"/>
                <a:ea typeface="Times New Roman" charset="0"/>
                <a:cs typeface="Times New Roman" charset="0"/>
              </a:rPr>
              <a:t>Z</a:t>
            </a:r>
            <a:r>
              <a:rPr lang="en-US" altLang="zh-CN" sz="2800" dirty="0">
                <a:latin typeface="Times New Roman" charset="0"/>
                <a:ea typeface="Times New Roman" charset="0"/>
                <a:cs typeface="Times New Roman" charset="0"/>
              </a:rPr>
              <a:t>hao, </a:t>
            </a:r>
            <a:r>
              <a:rPr lang="en-US" altLang="zh-CN" sz="2800" b="1" dirty="0">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ian, </a:t>
            </a:r>
            <a:r>
              <a:rPr lang="en-US" altLang="zh-CN" sz="2800" b="1" dirty="0">
                <a:latin typeface="Times New Roman" charset="0"/>
                <a:ea typeface="Times New Roman" charset="0"/>
                <a:cs typeface="Times New Roman" charset="0"/>
              </a:rPr>
              <a:t>S</a:t>
            </a:r>
            <a:r>
              <a:rPr lang="en-US" altLang="zh-CN" sz="2800" dirty="0">
                <a:latin typeface="Times New Roman" charset="0"/>
                <a:ea typeface="Times New Roman" charset="0"/>
                <a:cs typeface="Times New Roman" charset="0"/>
              </a:rPr>
              <a:t>un, </a:t>
            </a:r>
            <a:r>
              <a:rPr lang="en-US" altLang="zh-CN" sz="2800" b="1" dirty="0">
                <a:latin typeface="Times New Roman" charset="0"/>
                <a:ea typeface="Times New Roman" charset="0"/>
                <a:cs typeface="Times New Roman" charset="0"/>
              </a:rPr>
              <a:t>L</a:t>
            </a:r>
            <a:r>
              <a:rPr lang="en-US" altLang="zh-CN" sz="2800" dirty="0">
                <a:latin typeface="Times New Roman" charset="0"/>
                <a:ea typeface="Times New Roman" charset="0"/>
                <a:cs typeface="Times New Roman" charset="0"/>
              </a:rPr>
              <a:t>i, </a:t>
            </a:r>
            <a:r>
              <a:rPr lang="en-US" altLang="zh-CN" sz="2800" b="1" dirty="0">
                <a:latin typeface="Times New Roman" charset="0"/>
                <a:ea typeface="Times New Roman" charset="0"/>
                <a:cs typeface="Times New Roman" charset="0"/>
              </a:rPr>
              <a:t>W</a:t>
            </a:r>
            <a:r>
              <a:rPr lang="en-US" altLang="zh-CN" sz="2800" dirty="0">
                <a:latin typeface="Times New Roman" charset="0"/>
                <a:ea typeface="Times New Roman" charset="0"/>
                <a:cs typeface="Times New Roman" charset="0"/>
              </a:rPr>
              <a:t>u, </a:t>
            </a:r>
            <a:r>
              <a:rPr lang="en-US" altLang="zh-CN" sz="2800" b="1" dirty="0">
                <a:latin typeface="Times New Roman" charset="0"/>
                <a:ea typeface="Times New Roman" charset="0"/>
                <a:cs typeface="Times New Roman" charset="0"/>
              </a:rPr>
              <a:t>C</a:t>
            </a:r>
            <a:r>
              <a:rPr lang="en-US" altLang="zh-CN" sz="2800" dirty="0">
                <a:latin typeface="Times New Roman" charset="0"/>
                <a:ea typeface="Times New Roman" charset="0"/>
                <a:cs typeface="Times New Roman" charset="0"/>
              </a:rPr>
              <a:t>hen, </a:t>
            </a:r>
            <a:r>
              <a:rPr lang="en-US" altLang="zh-CN" sz="2800" b="1" dirty="0">
                <a:latin typeface="Times New Roman" charset="0"/>
                <a:ea typeface="Times New Roman" charset="0"/>
                <a:cs typeface="Times New Roman" charset="0"/>
              </a:rPr>
              <a:t>H</a:t>
            </a:r>
            <a:r>
              <a:rPr lang="en-US" altLang="zh-CN" sz="2800" dirty="0">
                <a:latin typeface="Times New Roman" charset="0"/>
                <a:ea typeface="Times New Roman" charset="0"/>
                <a:cs typeface="Times New Roman" charset="0"/>
              </a:rPr>
              <a:t>an, </a:t>
            </a:r>
            <a:r>
              <a:rPr lang="en-US" altLang="zh-CN" sz="2800" b="1" dirty="0">
                <a:latin typeface="Times New Roman" charset="0"/>
                <a:ea typeface="Times New Roman" charset="0"/>
                <a:cs typeface="Times New Roman" charset="0"/>
              </a:rPr>
              <a:t>Y</a:t>
            </a:r>
            <a:r>
              <a:rPr lang="en-US" altLang="zh-CN" sz="2800" dirty="0">
                <a:latin typeface="Times New Roman" charset="0"/>
                <a:ea typeface="Times New Roman" charset="0"/>
                <a:cs typeface="Times New Roman" charset="0"/>
              </a:rPr>
              <a:t>e, </a:t>
            </a:r>
            <a:r>
              <a:rPr lang="en-US" altLang="zh-CN" sz="2800" b="1" dirty="0">
                <a:latin typeface="Times New Roman" charset="0"/>
                <a:ea typeface="Times New Roman" charset="0"/>
                <a:cs typeface="Times New Roman" charset="0"/>
              </a:rPr>
              <a:t>D</a:t>
            </a:r>
            <a:r>
              <a:rPr lang="en-US" altLang="zh-CN" sz="2800" dirty="0">
                <a:latin typeface="Times New Roman" charset="0"/>
                <a:ea typeface="Times New Roman" charset="0"/>
                <a:cs typeface="Times New Roman" charset="0"/>
              </a:rPr>
              <a:t>ei</a:t>
            </a:r>
            <a:r>
              <a:rPr lang="en-US" altLang="zh-CN" sz="3200" dirty="0">
                <a:latin typeface="Times New Roman" charset="0"/>
                <a:ea typeface="Times New Roman" charset="0"/>
                <a:cs typeface="Times New Roman" charset="0"/>
              </a:rPr>
              <a:t>} </a:t>
            </a:r>
            <a:endParaRPr lang="en-US" altLang="zh-CN" sz="3600" dirty="0">
              <a:latin typeface="Times New Roman" charset="0"/>
              <a:ea typeface="Times New Roman" charset="0"/>
              <a:cs typeface="Times New Roman" charset="0"/>
            </a:endParaRPr>
          </a:p>
        </p:txBody>
      </p:sp>
      <p:sp>
        <p:nvSpPr>
          <p:cNvPr id="141315" name="Text Box 3"/>
          <p:cNvSpPr txBox="1">
            <a:spLocks noChangeArrowheads="1"/>
          </p:cNvSpPr>
          <p:nvPr/>
        </p:nvSpPr>
        <p:spPr bwMode="auto">
          <a:xfrm>
            <a:off x="1379774" y="1073692"/>
            <a:ext cx="482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dirty="0">
                <a:latin typeface="SimSun" charset="-122"/>
                <a:ea typeface="SimSun" charset="-122"/>
                <a:cs typeface="SimSun" charset="-122"/>
              </a:rPr>
              <a:t>例如：</a:t>
            </a:r>
            <a:r>
              <a:rPr lang="zh-CN" altLang="en-US" sz="2800" dirty="0">
                <a:latin typeface="SimSun" charset="-122"/>
                <a:ea typeface="SimSun" charset="-122"/>
                <a:cs typeface="SimSun" charset="-122"/>
              </a:rPr>
              <a:t>对于如下 </a:t>
            </a:r>
            <a:r>
              <a:rPr lang="en-US" altLang="zh-CN" sz="2800" dirty="0">
                <a:latin typeface="SimSun" charset="-122"/>
                <a:ea typeface="SimSun" charset="-122"/>
                <a:cs typeface="SimSun" charset="-122"/>
              </a:rPr>
              <a:t>9 </a:t>
            </a:r>
            <a:r>
              <a:rPr lang="zh-CN" altLang="en-US" sz="2800" dirty="0">
                <a:latin typeface="SimSun" charset="-122"/>
                <a:ea typeface="SimSun" charset="-122"/>
                <a:cs typeface="SimSun" charset="-122"/>
              </a:rPr>
              <a:t>个关键字</a:t>
            </a:r>
            <a:endParaRPr lang="zh-CN" altLang="en-US" sz="4000" dirty="0">
              <a:latin typeface="SimSun" charset="-122"/>
              <a:ea typeface="SimSun" charset="-122"/>
              <a:cs typeface="SimSun" charset="-122"/>
            </a:endParaRPr>
          </a:p>
        </p:txBody>
      </p:sp>
      <p:sp>
        <p:nvSpPr>
          <p:cNvPr id="141316" name="Text Box 4"/>
          <p:cNvSpPr txBox="1">
            <a:spLocks noChangeArrowheads="1"/>
          </p:cNvSpPr>
          <p:nvPr/>
        </p:nvSpPr>
        <p:spPr bwMode="auto">
          <a:xfrm>
            <a:off x="1533793" y="2249322"/>
            <a:ext cx="655726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25000"/>
              </a:lnSpc>
              <a:defRPr/>
            </a:pPr>
            <a:r>
              <a:rPr lang="zh-CN" altLang="en-US" sz="3200" b="1" dirty="0">
                <a:solidFill>
                  <a:srgbClr val="FF0000"/>
                </a:solidFill>
                <a:latin typeface="Times New Roman" charset="0"/>
                <a:ea typeface="Times New Roman" charset="0"/>
                <a:cs typeface="Times New Roman" charset="0"/>
              </a:rPr>
              <a:t>设 </a:t>
            </a:r>
            <a:r>
              <a:rPr lang="en-US" altLang="zh-CN" sz="3200" b="1" dirty="0">
                <a:solidFill>
                  <a:srgbClr val="FF0000"/>
                </a:solidFill>
                <a:latin typeface="Times New Roman" charset="0"/>
                <a:ea typeface="Times New Roman" charset="0"/>
                <a:cs typeface="Times New Roman" charset="0"/>
              </a:rPr>
              <a:t>f(key) = Ord(</a:t>
            </a:r>
            <a:r>
              <a:rPr lang="zh-CN" altLang="en-US" sz="3200" b="1" dirty="0">
                <a:solidFill>
                  <a:srgbClr val="FF0000"/>
                </a:solidFill>
                <a:latin typeface="Times New Roman" charset="0"/>
                <a:ea typeface="Times New Roman" charset="0"/>
                <a:cs typeface="Times New Roman" charset="0"/>
              </a:rPr>
              <a:t>第一个字母</a:t>
            </a:r>
            <a:r>
              <a:rPr lang="en-US" altLang="zh-CN" sz="3200" b="1" dirty="0">
                <a:solidFill>
                  <a:srgbClr val="FF0000"/>
                </a:solidFill>
                <a:latin typeface="Times New Roman" charset="0"/>
                <a:ea typeface="Times New Roman" charset="0"/>
                <a:cs typeface="Times New Roman" charset="0"/>
              </a:rPr>
              <a:t>)/2</a:t>
            </a:r>
          </a:p>
        </p:txBody>
      </p:sp>
      <p:graphicFrame>
        <p:nvGraphicFramePr>
          <p:cNvPr id="141321" name="Object 9"/>
          <p:cNvGraphicFramePr>
            <a:graphicFrameLocks noChangeAspect="1"/>
          </p:cNvGraphicFramePr>
          <p:nvPr>
            <p:extLst>
              <p:ext uri="{D42A27DB-BD31-4B8C-83A1-F6EECF244321}">
                <p14:modId xmlns:p14="http://schemas.microsoft.com/office/powerpoint/2010/main" val="1427809243"/>
              </p:ext>
            </p:extLst>
          </p:nvPr>
        </p:nvGraphicFramePr>
        <p:xfrm>
          <a:off x="1424853" y="2479962"/>
          <a:ext cx="9139237" cy="2438400"/>
        </p:xfrm>
        <a:graphic>
          <a:graphicData uri="http://schemas.openxmlformats.org/presentationml/2006/ole">
            <mc:AlternateContent xmlns:mc="http://schemas.openxmlformats.org/markup-compatibility/2006">
              <mc:Choice xmlns:v="urn:schemas-microsoft-com:vml" Requires="v">
                <p:oleObj spid="_x0000_s72979" name="文档" r:id="rId3" imgW="8699500" imgH="774700" progId="Word.Document.8">
                  <p:embed/>
                </p:oleObj>
              </mc:Choice>
              <mc:Fallback>
                <p:oleObj name="文档" r:id="rId3" imgW="8699500" imgH="7747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853" y="2479962"/>
                        <a:ext cx="913923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41322" name="Text Box 10"/>
          <p:cNvSpPr txBox="1">
            <a:spLocks noChangeArrowheads="1"/>
          </p:cNvSpPr>
          <p:nvPr/>
        </p:nvSpPr>
        <p:spPr bwMode="auto">
          <a:xfrm>
            <a:off x="1953489" y="3840450"/>
            <a:ext cx="6575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A50021"/>
                </a:solidFill>
              </a:rPr>
              <a:t>Chen</a:t>
            </a:r>
            <a:endParaRPr lang="en-US" altLang="zh-CN"/>
          </a:p>
        </p:txBody>
      </p:sp>
      <p:sp>
        <p:nvSpPr>
          <p:cNvPr id="141323" name="Text Box 11"/>
          <p:cNvSpPr txBox="1">
            <a:spLocks noChangeArrowheads="1"/>
          </p:cNvSpPr>
          <p:nvPr/>
        </p:nvSpPr>
        <p:spPr bwMode="auto">
          <a:xfrm>
            <a:off x="9516340" y="3851562"/>
            <a:ext cx="6367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A50021"/>
                </a:solidFill>
              </a:rPr>
              <a:t>Zhao</a:t>
            </a:r>
            <a:endParaRPr lang="en-US" altLang="zh-CN"/>
          </a:p>
        </p:txBody>
      </p:sp>
      <p:sp>
        <p:nvSpPr>
          <p:cNvPr id="141324" name="Text Box 12"/>
          <p:cNvSpPr txBox="1">
            <a:spLocks noChangeArrowheads="1"/>
          </p:cNvSpPr>
          <p:nvPr/>
        </p:nvSpPr>
        <p:spPr bwMode="auto">
          <a:xfrm>
            <a:off x="6373089" y="3851562"/>
            <a:ext cx="606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A50021"/>
                </a:solidFill>
              </a:rPr>
              <a:t>Qian</a:t>
            </a:r>
            <a:endParaRPr lang="en-US" altLang="zh-CN"/>
          </a:p>
        </p:txBody>
      </p:sp>
      <p:sp>
        <p:nvSpPr>
          <p:cNvPr id="141325" name="Text Box 13"/>
          <p:cNvSpPr txBox="1">
            <a:spLocks noChangeArrowheads="1"/>
          </p:cNvSpPr>
          <p:nvPr/>
        </p:nvSpPr>
        <p:spPr bwMode="auto">
          <a:xfrm>
            <a:off x="7058889" y="3851562"/>
            <a:ext cx="5421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A50021"/>
                </a:solidFill>
              </a:rPr>
              <a:t>Sun</a:t>
            </a:r>
            <a:endParaRPr lang="en-US" altLang="zh-CN"/>
          </a:p>
        </p:txBody>
      </p:sp>
      <p:sp>
        <p:nvSpPr>
          <p:cNvPr id="141326" name="Text Box 14"/>
          <p:cNvSpPr txBox="1">
            <a:spLocks noChangeArrowheads="1"/>
          </p:cNvSpPr>
          <p:nvPr/>
        </p:nvSpPr>
        <p:spPr bwMode="auto">
          <a:xfrm>
            <a:off x="5230089" y="3840450"/>
            <a:ext cx="3529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A50021"/>
                </a:solidFill>
              </a:rPr>
              <a:t>Li</a:t>
            </a:r>
            <a:endParaRPr lang="en-US" altLang="zh-CN"/>
          </a:p>
        </p:txBody>
      </p:sp>
      <p:sp>
        <p:nvSpPr>
          <p:cNvPr id="141327" name="Text Box 15"/>
          <p:cNvSpPr txBox="1">
            <a:spLocks noChangeArrowheads="1"/>
          </p:cNvSpPr>
          <p:nvPr/>
        </p:nvSpPr>
        <p:spPr bwMode="auto">
          <a:xfrm>
            <a:off x="8381277" y="3840450"/>
            <a:ext cx="474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A50021"/>
                </a:solidFill>
              </a:rPr>
              <a:t>Wu</a:t>
            </a:r>
            <a:endParaRPr lang="en-US" altLang="zh-CN"/>
          </a:p>
        </p:txBody>
      </p:sp>
      <p:sp>
        <p:nvSpPr>
          <p:cNvPr id="141328" name="Text Box 16"/>
          <p:cNvSpPr txBox="1">
            <a:spLocks noChangeArrowheads="1"/>
          </p:cNvSpPr>
          <p:nvPr/>
        </p:nvSpPr>
        <p:spPr bwMode="auto">
          <a:xfrm>
            <a:off x="3934689" y="3840450"/>
            <a:ext cx="5421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A50021"/>
                </a:solidFill>
              </a:rPr>
              <a:t>Han</a:t>
            </a:r>
            <a:endParaRPr lang="en-US" altLang="zh-CN"/>
          </a:p>
        </p:txBody>
      </p:sp>
      <p:sp>
        <p:nvSpPr>
          <p:cNvPr id="141329" name="Text Box 17"/>
          <p:cNvSpPr txBox="1">
            <a:spLocks noChangeArrowheads="1"/>
          </p:cNvSpPr>
          <p:nvPr/>
        </p:nvSpPr>
        <p:spPr bwMode="auto">
          <a:xfrm>
            <a:off x="9033740" y="3840450"/>
            <a:ext cx="4069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A50021"/>
                </a:solidFill>
              </a:rPr>
              <a:t>Ye</a:t>
            </a:r>
            <a:endParaRPr lang="en-US" altLang="zh-CN"/>
          </a:p>
        </p:txBody>
      </p:sp>
      <p:sp>
        <p:nvSpPr>
          <p:cNvPr id="141330" name="Text Box 18"/>
          <p:cNvSpPr txBox="1">
            <a:spLocks noChangeArrowheads="1"/>
          </p:cNvSpPr>
          <p:nvPr/>
        </p:nvSpPr>
        <p:spPr bwMode="auto">
          <a:xfrm>
            <a:off x="2701202" y="3840450"/>
            <a:ext cx="479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b="1">
                <a:solidFill>
                  <a:srgbClr val="A50021"/>
                </a:solidFill>
              </a:rPr>
              <a:t>Dei</a:t>
            </a:r>
            <a:endParaRPr lang="en-US" altLang="zh-CN"/>
          </a:p>
        </p:txBody>
      </p:sp>
      <p:sp>
        <p:nvSpPr>
          <p:cNvPr id="141331" name="Text Box 19"/>
          <p:cNvSpPr txBox="1">
            <a:spLocks noChangeArrowheads="1"/>
          </p:cNvSpPr>
          <p:nvPr/>
        </p:nvSpPr>
        <p:spPr bwMode="auto">
          <a:xfrm>
            <a:off x="1812926" y="5105400"/>
            <a:ext cx="53126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2800" dirty="0">
                <a:latin typeface="SimSun" charset="-122"/>
                <a:ea typeface="SimSun" charset="-122"/>
                <a:cs typeface="SimSun" charset="-122"/>
              </a:rPr>
              <a:t>若添加关键字</a:t>
            </a:r>
            <a:r>
              <a:rPr lang="en-US" altLang="zh-CN" sz="2800" b="1" dirty="0">
                <a:latin typeface="Times New Roman" charset="0"/>
                <a:ea typeface="Times New Roman" charset="0"/>
                <a:cs typeface="Times New Roman" charset="0"/>
              </a:rPr>
              <a:t>Zhou</a:t>
            </a:r>
            <a:r>
              <a:rPr lang="en-US" altLang="zh-CN" sz="2800" b="1" dirty="0">
                <a:latin typeface="SimSun" charset="-122"/>
                <a:ea typeface="SimSun" charset="-122"/>
                <a:cs typeface="SimSun" charset="-122"/>
              </a:rPr>
              <a:t> , </a:t>
            </a:r>
            <a:r>
              <a:rPr lang="zh-CN" altLang="en-US" sz="2800" b="1" dirty="0">
                <a:latin typeface="SimSun" charset="-122"/>
                <a:ea typeface="SimSun" charset="-122"/>
                <a:cs typeface="SimSun" charset="-122"/>
              </a:rPr>
              <a:t>怎么办？</a:t>
            </a:r>
            <a:r>
              <a:rPr lang="en-US" altLang="zh-CN" sz="2800" b="1" dirty="0">
                <a:latin typeface="SimSun" charset="-122"/>
                <a:ea typeface="SimSun" charset="-122"/>
                <a:cs typeface="SimSun" charset="-122"/>
              </a:rPr>
              <a:t>?</a:t>
            </a:r>
            <a:endParaRPr lang="zh-CN" altLang="en-US" sz="2800" dirty="0">
              <a:latin typeface="SimSun" charset="-122"/>
              <a:ea typeface="SimSun" charset="-122"/>
              <a:cs typeface="SimSun" charset="-122"/>
            </a:endParaRPr>
          </a:p>
        </p:txBody>
      </p:sp>
      <p:sp>
        <p:nvSpPr>
          <p:cNvPr id="17" name="Rectangle 2"/>
          <p:cNvSpPr txBox="1">
            <a:spLocks noRot="1" noChangeArrowheads="1"/>
          </p:cNvSpPr>
          <p:nvPr/>
        </p:nvSpPr>
        <p:spPr>
          <a:xfrm>
            <a:off x="1501487" y="401782"/>
            <a:ext cx="2975338" cy="641206"/>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9.3.1</a:t>
            </a:r>
            <a:r>
              <a:rPr lang="zh-CN" altLang="en-US" kern="0" dirty="0"/>
              <a:t> 哈希函数</a:t>
            </a:r>
          </a:p>
        </p:txBody>
      </p:sp>
    </p:spTree>
    <p:extLst>
      <p:ext uri="{BB962C8B-B14F-4D97-AF65-F5344CB8AC3E}">
        <p14:creationId xmlns:p14="http://schemas.microsoft.com/office/powerpoint/2010/main" val="225754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dissolve">
                                      <p:cBhvr>
                                        <p:cTn id="7" dur="500"/>
                                        <p:tgtEl>
                                          <p:spTgt spid="14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4"/>
                                        </p:tgtEl>
                                        <p:attrNameLst>
                                          <p:attrName>style.visibility</p:attrName>
                                        </p:attrNameLst>
                                      </p:cBhvr>
                                      <p:to>
                                        <p:strVal val="visible"/>
                                      </p:to>
                                    </p:set>
                                    <p:animEffect transition="in" filter="wipe(left)">
                                      <p:cBhvr>
                                        <p:cTn id="12" dur="500"/>
                                        <p:tgtEl>
                                          <p:spTgt spid="141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1316"/>
                                        </p:tgtEl>
                                        <p:attrNameLst>
                                          <p:attrName>style.visibility</p:attrName>
                                        </p:attrNameLst>
                                      </p:cBhvr>
                                      <p:to>
                                        <p:strVal val="visible"/>
                                      </p:to>
                                    </p:set>
                                    <p:animEffect transition="in" filter="wipe(down)">
                                      <p:cBhvr>
                                        <p:cTn id="17" dur="500"/>
                                        <p:tgtEl>
                                          <p:spTgt spid="141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141321"/>
                                        </p:tgtEl>
                                        <p:attrNameLst>
                                          <p:attrName>style.visibility</p:attrName>
                                        </p:attrNameLst>
                                      </p:cBhvr>
                                      <p:to>
                                        <p:strVal val="visible"/>
                                      </p:to>
                                    </p:set>
                                    <p:anim calcmode="lin" valueType="num">
                                      <p:cBhvr additive="base">
                                        <p:cTn id="22" dur="500" fill="hold"/>
                                        <p:tgtEl>
                                          <p:spTgt spid="141321"/>
                                        </p:tgtEl>
                                        <p:attrNameLst>
                                          <p:attrName>ppt_x</p:attrName>
                                        </p:attrNameLst>
                                      </p:cBhvr>
                                      <p:tavLst>
                                        <p:tav tm="0">
                                          <p:val>
                                            <p:strVal val="0-#ppt_w/2"/>
                                          </p:val>
                                        </p:tav>
                                        <p:tav tm="100000">
                                          <p:val>
                                            <p:strVal val="#ppt_x"/>
                                          </p:val>
                                        </p:tav>
                                      </p:tavLst>
                                    </p:anim>
                                    <p:anim calcmode="lin" valueType="num">
                                      <p:cBhvr additive="base">
                                        <p:cTn id="23" dur="500" fill="hold"/>
                                        <p:tgtEl>
                                          <p:spTgt spid="14132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141323"/>
                                        </p:tgtEl>
                                        <p:attrNameLst>
                                          <p:attrName>style.visibility</p:attrName>
                                        </p:attrNameLst>
                                      </p:cBhvr>
                                      <p:to>
                                        <p:strVal val="visible"/>
                                      </p:to>
                                    </p:set>
                                    <p:animEffect transition="in" filter="slide(fromTop)">
                                      <p:cBhvr>
                                        <p:cTn id="28" dur="500"/>
                                        <p:tgtEl>
                                          <p:spTgt spid="1413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141324"/>
                                        </p:tgtEl>
                                        <p:attrNameLst>
                                          <p:attrName>style.visibility</p:attrName>
                                        </p:attrNameLst>
                                      </p:cBhvr>
                                      <p:to>
                                        <p:strVal val="visible"/>
                                      </p:to>
                                    </p:set>
                                    <p:animEffect transition="in" filter="slide(fromTop)">
                                      <p:cBhvr>
                                        <p:cTn id="33" dur="500"/>
                                        <p:tgtEl>
                                          <p:spTgt spid="1413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141325"/>
                                        </p:tgtEl>
                                        <p:attrNameLst>
                                          <p:attrName>style.visibility</p:attrName>
                                        </p:attrNameLst>
                                      </p:cBhvr>
                                      <p:to>
                                        <p:strVal val="visible"/>
                                      </p:to>
                                    </p:set>
                                    <p:animEffect transition="in" filter="slide(fromTop)">
                                      <p:cBhvr>
                                        <p:cTn id="38" dur="500"/>
                                        <p:tgtEl>
                                          <p:spTgt spid="14132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141326"/>
                                        </p:tgtEl>
                                        <p:attrNameLst>
                                          <p:attrName>style.visibility</p:attrName>
                                        </p:attrNameLst>
                                      </p:cBhvr>
                                      <p:to>
                                        <p:strVal val="visible"/>
                                      </p:to>
                                    </p:set>
                                    <p:animEffect transition="in" filter="slide(fromTop)">
                                      <p:cBhvr>
                                        <p:cTn id="43" dur="500"/>
                                        <p:tgtEl>
                                          <p:spTgt spid="14132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141327"/>
                                        </p:tgtEl>
                                        <p:attrNameLst>
                                          <p:attrName>style.visibility</p:attrName>
                                        </p:attrNameLst>
                                      </p:cBhvr>
                                      <p:to>
                                        <p:strVal val="visible"/>
                                      </p:to>
                                    </p:set>
                                    <p:animEffect transition="in" filter="slide(fromTop)">
                                      <p:cBhvr>
                                        <p:cTn id="48" dur="500"/>
                                        <p:tgtEl>
                                          <p:spTgt spid="14132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1"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slide(fromTop)">
                                      <p:cBhvr>
                                        <p:cTn id="53" dur="500"/>
                                        <p:tgtEl>
                                          <p:spTgt spid="14132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1" fill="hold" grpId="0" nodeType="clickEffect">
                                  <p:stCondLst>
                                    <p:cond delay="0"/>
                                  </p:stCondLst>
                                  <p:childTnLst>
                                    <p:set>
                                      <p:cBhvr>
                                        <p:cTn id="57" dur="1" fill="hold">
                                          <p:stCondLst>
                                            <p:cond delay="0"/>
                                          </p:stCondLst>
                                        </p:cTn>
                                        <p:tgtEl>
                                          <p:spTgt spid="141328"/>
                                        </p:tgtEl>
                                        <p:attrNameLst>
                                          <p:attrName>style.visibility</p:attrName>
                                        </p:attrNameLst>
                                      </p:cBhvr>
                                      <p:to>
                                        <p:strVal val="visible"/>
                                      </p:to>
                                    </p:set>
                                    <p:animEffect transition="in" filter="slide(fromTop)">
                                      <p:cBhvr>
                                        <p:cTn id="58" dur="500"/>
                                        <p:tgtEl>
                                          <p:spTgt spid="14132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1" fill="hold" grpId="0" nodeType="clickEffect">
                                  <p:stCondLst>
                                    <p:cond delay="0"/>
                                  </p:stCondLst>
                                  <p:childTnLst>
                                    <p:set>
                                      <p:cBhvr>
                                        <p:cTn id="62" dur="1" fill="hold">
                                          <p:stCondLst>
                                            <p:cond delay="0"/>
                                          </p:stCondLst>
                                        </p:cTn>
                                        <p:tgtEl>
                                          <p:spTgt spid="141329"/>
                                        </p:tgtEl>
                                        <p:attrNameLst>
                                          <p:attrName>style.visibility</p:attrName>
                                        </p:attrNameLst>
                                      </p:cBhvr>
                                      <p:to>
                                        <p:strVal val="visible"/>
                                      </p:to>
                                    </p:set>
                                    <p:animEffect transition="in" filter="slide(fromTop)">
                                      <p:cBhvr>
                                        <p:cTn id="63" dur="500"/>
                                        <p:tgtEl>
                                          <p:spTgt spid="14132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1" fill="hold" grpId="0" nodeType="clickEffect">
                                  <p:stCondLst>
                                    <p:cond delay="0"/>
                                  </p:stCondLst>
                                  <p:childTnLst>
                                    <p:set>
                                      <p:cBhvr>
                                        <p:cTn id="67" dur="1" fill="hold">
                                          <p:stCondLst>
                                            <p:cond delay="0"/>
                                          </p:stCondLst>
                                        </p:cTn>
                                        <p:tgtEl>
                                          <p:spTgt spid="141330"/>
                                        </p:tgtEl>
                                        <p:attrNameLst>
                                          <p:attrName>style.visibility</p:attrName>
                                        </p:attrNameLst>
                                      </p:cBhvr>
                                      <p:to>
                                        <p:strVal val="visible"/>
                                      </p:to>
                                    </p:set>
                                    <p:animEffect transition="in" filter="slide(fromTop)">
                                      <p:cBhvr>
                                        <p:cTn id="68" dur="500"/>
                                        <p:tgtEl>
                                          <p:spTgt spid="14133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41331"/>
                                        </p:tgtEl>
                                        <p:attrNameLst>
                                          <p:attrName>style.visibility</p:attrName>
                                        </p:attrNameLst>
                                      </p:cBhvr>
                                      <p:to>
                                        <p:strVal val="visible"/>
                                      </p:to>
                                    </p:set>
                                    <p:animEffect transition="in" filter="wipe(left)">
                                      <p:cBhvr>
                                        <p:cTn id="73" dur="500"/>
                                        <p:tgtEl>
                                          <p:spTgt spid="14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utoUpdateAnimBg="0"/>
      <p:bldP spid="141315" grpId="0" autoUpdateAnimBg="0"/>
      <p:bldP spid="141316" grpId="0" autoUpdateAnimBg="0"/>
      <p:bldP spid="141322" grpId="0" autoUpdateAnimBg="0"/>
      <p:bldP spid="141323" grpId="0" autoUpdateAnimBg="0"/>
      <p:bldP spid="141324" grpId="0" autoUpdateAnimBg="0"/>
      <p:bldP spid="141325" grpId="0" autoUpdateAnimBg="0"/>
      <p:bldP spid="141326" grpId="0" autoUpdateAnimBg="0"/>
      <p:bldP spid="141327" grpId="0" autoUpdateAnimBg="0"/>
      <p:bldP spid="141328" grpId="0" autoUpdateAnimBg="0"/>
      <p:bldP spid="141329" grpId="0" autoUpdateAnimBg="0"/>
      <p:bldP spid="141330" grpId="0" autoUpdateAnimBg="0"/>
      <p:bldP spid="141331"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1501487" y="401782"/>
            <a:ext cx="3167495" cy="641206"/>
          </a:xfrm>
        </p:spPr>
        <p:txBody>
          <a:bodyPr/>
          <a:lstStyle/>
          <a:p>
            <a:pPr eaLnBrk="1" hangingPunct="1"/>
            <a:r>
              <a:rPr lang="en-US" altLang="zh-CN" dirty="0"/>
              <a:t>9.3.1</a:t>
            </a:r>
            <a:r>
              <a:rPr lang="zh-CN" altLang="en-US" dirty="0"/>
              <a:t> 哈希函数</a:t>
            </a:r>
          </a:p>
        </p:txBody>
      </p:sp>
      <p:sp>
        <p:nvSpPr>
          <p:cNvPr id="12" name="Rectangle 3"/>
          <p:cNvSpPr txBox="1">
            <a:spLocks noChangeArrowheads="1"/>
          </p:cNvSpPr>
          <p:nvPr/>
        </p:nvSpPr>
        <p:spPr bwMode="auto">
          <a:xfrm>
            <a:off x="1501487" y="1320703"/>
            <a:ext cx="7772400" cy="18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eaLnBrk="1" hangingPunct="1">
              <a:buNone/>
              <a:defRPr/>
            </a:pPr>
            <a:r>
              <a:rPr lang="zh-CN" altLang="en-US" sz="2800" b="0" kern="0" dirty="0">
                <a:latin typeface="SimSun" charset="-122"/>
                <a:ea typeface="SimSun" charset="-122"/>
                <a:cs typeface="SimSun" charset="-122"/>
              </a:rPr>
              <a:t>特点</a:t>
            </a:r>
            <a:r>
              <a:rPr lang="en-US" altLang="zh-CN" sz="2800" b="0" kern="0" dirty="0">
                <a:latin typeface="SimSun" charset="-122"/>
                <a:ea typeface="SimSun" charset="-122"/>
                <a:cs typeface="SimSun" charset="-122"/>
              </a:rPr>
              <a:t>:</a:t>
            </a:r>
          </a:p>
          <a:p>
            <a:pPr eaLnBrk="1" hangingPunct="1">
              <a:buSzPct val="100000"/>
              <a:defRPr/>
            </a:pPr>
            <a:r>
              <a:rPr lang="zh-CN" altLang="en-US" sz="2400" b="0" dirty="0">
                <a:latin typeface="SimSun" charset="-122"/>
                <a:ea typeface="SimSun" charset="-122"/>
                <a:cs typeface="SimSun" charset="-122"/>
              </a:rPr>
              <a:t>哈希函数是一个</a:t>
            </a:r>
            <a:r>
              <a:rPr lang="zh-CN" altLang="en-US" sz="2400" b="0" dirty="0">
                <a:solidFill>
                  <a:srgbClr val="FF0000"/>
                </a:solidFill>
                <a:latin typeface="SimSun" charset="-122"/>
                <a:ea typeface="SimSun" charset="-122"/>
                <a:cs typeface="SimSun" charset="-122"/>
              </a:rPr>
              <a:t>映象</a:t>
            </a:r>
            <a:r>
              <a:rPr lang="zh-CN" altLang="en-US" sz="2400" b="0" dirty="0">
                <a:latin typeface="SimSun" charset="-122"/>
                <a:ea typeface="SimSun" charset="-122"/>
                <a:cs typeface="SimSun" charset="-122"/>
              </a:rPr>
              <a:t>，即将</a:t>
            </a:r>
            <a:r>
              <a:rPr lang="zh-CN" altLang="en-US" sz="2400" b="0" dirty="0">
                <a:solidFill>
                  <a:srgbClr val="FF0000"/>
                </a:solidFill>
                <a:latin typeface="SimSun" charset="-122"/>
                <a:ea typeface="SimSun" charset="-122"/>
                <a:cs typeface="SimSun" charset="-122"/>
              </a:rPr>
              <a:t>关键字</a:t>
            </a:r>
            <a:r>
              <a:rPr lang="zh-CN" altLang="en-US" sz="2400" b="0" dirty="0">
                <a:latin typeface="SimSun" charset="-122"/>
                <a:ea typeface="SimSun" charset="-122"/>
                <a:cs typeface="SimSun" charset="-122"/>
              </a:rPr>
              <a:t>的集合</a:t>
            </a:r>
            <a:r>
              <a:rPr lang="zh-CN" altLang="en-US" sz="2400" b="0" dirty="0">
                <a:solidFill>
                  <a:srgbClr val="FF0000"/>
                </a:solidFill>
                <a:latin typeface="SimSun" charset="-122"/>
                <a:ea typeface="SimSun" charset="-122"/>
                <a:cs typeface="SimSun" charset="-122"/>
              </a:rPr>
              <a:t>映射到某个地址集合</a:t>
            </a:r>
            <a:r>
              <a:rPr lang="zh-CN" altLang="en-US" sz="2400" b="0" dirty="0">
                <a:latin typeface="SimSun" charset="-122"/>
                <a:ea typeface="SimSun" charset="-122"/>
                <a:cs typeface="SimSun" charset="-122"/>
              </a:rPr>
              <a:t>上，它的设置很灵活，只要这个地址集合的 大小不超出允许范围即可；</a:t>
            </a:r>
            <a:endParaRPr lang="en-US" altLang="zh-CN" sz="2400" b="0" dirty="0">
              <a:latin typeface="SimSun" charset="-122"/>
              <a:ea typeface="SimSun" charset="-122"/>
              <a:cs typeface="SimSun" charset="-122"/>
            </a:endParaRPr>
          </a:p>
          <a:p>
            <a:pPr eaLnBrk="1" hangingPunct="1">
              <a:buSzPct val="100000"/>
              <a:defRPr/>
            </a:pPr>
            <a:r>
              <a:rPr lang="zh-CN" altLang="en-US" sz="2400" b="0" dirty="0">
                <a:latin typeface="SimSun" charset="-122"/>
                <a:ea typeface="SimSun" charset="-122"/>
                <a:cs typeface="SimSun" charset="-122"/>
              </a:rPr>
              <a:t>由于哈希函数是一个压缩映象，因此，在一般情况下，很容易产生“</a:t>
            </a:r>
            <a:r>
              <a:rPr lang="zh-CN" altLang="en-US" sz="2400" b="0" dirty="0">
                <a:solidFill>
                  <a:srgbClr val="FF0000"/>
                </a:solidFill>
                <a:latin typeface="SimSun" charset="-122"/>
                <a:ea typeface="SimSun" charset="-122"/>
                <a:cs typeface="SimSun" charset="-122"/>
              </a:rPr>
              <a:t>冲突</a:t>
            </a:r>
            <a:r>
              <a:rPr lang="zh-CN" altLang="en-US" sz="2400" b="0" dirty="0">
                <a:latin typeface="SimSun" charset="-122"/>
                <a:ea typeface="SimSun" charset="-122"/>
                <a:cs typeface="SimSun" charset="-122"/>
              </a:rPr>
              <a:t>”现象，即： </a:t>
            </a:r>
            <a:r>
              <a:rPr lang="en-US" altLang="zh-CN" sz="2400" b="0" dirty="0">
                <a:solidFill>
                  <a:srgbClr val="FF0000"/>
                </a:solidFill>
                <a:latin typeface="Times New Roman" charset="0"/>
                <a:ea typeface="Times New Roman" charset="0"/>
                <a:cs typeface="Times New Roman" charset="0"/>
              </a:rPr>
              <a:t>key1</a:t>
            </a:r>
            <a:r>
              <a:rPr lang="en-US" altLang="zh-CN" sz="2400" b="0" dirty="0">
                <a:solidFill>
                  <a:srgbClr val="FF0000"/>
                </a:solidFill>
                <a:latin typeface="Times New Roman" charset="0"/>
                <a:ea typeface="Times New Roman" charset="0"/>
                <a:cs typeface="Times New Roman" charset="0"/>
                <a:sym typeface="Symbol" charset="2"/>
              </a:rPr>
              <a:t></a:t>
            </a:r>
            <a:r>
              <a:rPr lang="en-US" altLang="zh-CN" sz="2400" b="0" dirty="0">
                <a:solidFill>
                  <a:srgbClr val="FF0000"/>
                </a:solidFill>
                <a:latin typeface="Times New Roman" charset="0"/>
                <a:ea typeface="Times New Roman" charset="0"/>
                <a:cs typeface="Times New Roman" charset="0"/>
              </a:rPr>
              <a:t> key2</a:t>
            </a:r>
            <a:r>
              <a:rPr lang="zh-CN" altLang="en-US" sz="2400" b="0" dirty="0">
                <a:solidFill>
                  <a:srgbClr val="FF0000"/>
                </a:solidFill>
                <a:latin typeface="Times New Roman" charset="0"/>
                <a:ea typeface="Times New Roman" charset="0"/>
                <a:cs typeface="Times New Roman" charset="0"/>
              </a:rPr>
              <a:t>，而  </a:t>
            </a:r>
            <a:r>
              <a:rPr lang="en-US" altLang="zh-CN" sz="2400" b="0" dirty="0">
                <a:solidFill>
                  <a:srgbClr val="FF0000"/>
                </a:solidFill>
                <a:latin typeface="Times New Roman" charset="0"/>
                <a:ea typeface="Times New Roman" charset="0"/>
                <a:cs typeface="Times New Roman" charset="0"/>
              </a:rPr>
              <a:t>f(key1) = f(key2)</a:t>
            </a:r>
            <a:r>
              <a:rPr lang="zh-CN" altLang="en-US" sz="2400" b="0" dirty="0">
                <a:solidFill>
                  <a:srgbClr val="FF0000"/>
                </a:solidFill>
                <a:latin typeface="Times New Roman" charset="0"/>
                <a:ea typeface="Times New Roman" charset="0"/>
                <a:cs typeface="Times New Roman" charset="0"/>
              </a:rPr>
              <a:t>。</a:t>
            </a:r>
            <a:endParaRPr lang="en-US" altLang="zh-CN" sz="2400" b="0" dirty="0">
              <a:solidFill>
                <a:srgbClr val="FF0000"/>
              </a:solidFill>
              <a:latin typeface="Times New Roman" charset="0"/>
              <a:ea typeface="Times New Roman" charset="0"/>
              <a:cs typeface="Times New Roman" charset="0"/>
            </a:endParaRPr>
          </a:p>
          <a:p>
            <a:pPr eaLnBrk="1" hangingPunct="1">
              <a:buSzPct val="100000"/>
              <a:defRPr/>
            </a:pPr>
            <a:r>
              <a:rPr lang="zh-CN" altLang="en-US" sz="2400" b="0" dirty="0">
                <a:solidFill>
                  <a:srgbClr val="FF0000"/>
                </a:solidFill>
                <a:latin typeface="SimSun" charset="-122"/>
                <a:ea typeface="SimSun" charset="-122"/>
                <a:cs typeface="SimSun" charset="-122"/>
              </a:rPr>
              <a:t>很难</a:t>
            </a:r>
            <a:r>
              <a:rPr lang="zh-CN" altLang="en-US" sz="2400" b="0" dirty="0">
                <a:latin typeface="SimSun" charset="-122"/>
                <a:ea typeface="SimSun" charset="-122"/>
                <a:cs typeface="SimSun" charset="-122"/>
              </a:rPr>
              <a:t>找到一个</a:t>
            </a:r>
            <a:r>
              <a:rPr lang="zh-CN" altLang="en-US" sz="2400" b="0" dirty="0">
                <a:solidFill>
                  <a:srgbClr val="FF0000"/>
                </a:solidFill>
                <a:latin typeface="SimSun" charset="-122"/>
                <a:ea typeface="SimSun" charset="-122"/>
                <a:cs typeface="SimSun" charset="-122"/>
              </a:rPr>
              <a:t>不</a:t>
            </a:r>
            <a:r>
              <a:rPr lang="zh-CN" altLang="en-US" sz="2400" b="0" dirty="0">
                <a:latin typeface="SimSun" charset="-122"/>
                <a:ea typeface="SimSun" charset="-122"/>
                <a:cs typeface="SimSun" charset="-122"/>
              </a:rPr>
              <a:t>产生</a:t>
            </a:r>
            <a:r>
              <a:rPr lang="zh-CN" altLang="en-US" sz="2400" b="0" dirty="0">
                <a:solidFill>
                  <a:srgbClr val="FF0000"/>
                </a:solidFill>
                <a:latin typeface="SimSun" charset="-122"/>
                <a:ea typeface="SimSun" charset="-122"/>
                <a:cs typeface="SimSun" charset="-122"/>
              </a:rPr>
              <a:t>冲突</a:t>
            </a:r>
            <a:r>
              <a:rPr lang="zh-CN" altLang="en-US" sz="2400" b="0" dirty="0">
                <a:latin typeface="SimSun" charset="-122"/>
                <a:ea typeface="SimSun" charset="-122"/>
                <a:cs typeface="SimSun" charset="-122"/>
              </a:rPr>
              <a:t>的哈希函数。一般情况下，只能选择</a:t>
            </a:r>
            <a:r>
              <a:rPr lang="zh-CN" altLang="en-US" sz="2400" b="0" dirty="0">
                <a:solidFill>
                  <a:srgbClr val="FF0000"/>
                </a:solidFill>
                <a:latin typeface="SimSun" charset="-122"/>
                <a:ea typeface="SimSun" charset="-122"/>
                <a:cs typeface="SimSun" charset="-122"/>
              </a:rPr>
              <a:t>恰当的哈希函数</a:t>
            </a:r>
            <a:r>
              <a:rPr lang="zh-CN" altLang="en-US" sz="2400" b="0" dirty="0">
                <a:latin typeface="SimSun" charset="-122"/>
                <a:ea typeface="SimSun" charset="-122"/>
                <a:cs typeface="SimSun" charset="-122"/>
              </a:rPr>
              <a:t>，使冲突尽可能少地产生。</a:t>
            </a:r>
          </a:p>
          <a:p>
            <a:pPr eaLnBrk="1" hangingPunct="1">
              <a:buSzPct val="100000"/>
              <a:defRPr/>
            </a:pPr>
            <a:endParaRPr lang="zh-CN" altLang="en-US" sz="2400" b="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865240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wipe(left)">
                                      <p:cBhvr>
                                        <p:cTn id="11" dur="500"/>
                                        <p:tgtEl>
                                          <p:spTgt spid="1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wipe(left)">
                                      <p:cBhvr>
                                        <p:cTn id="15" dur="500"/>
                                        <p:tgtEl>
                                          <p:spTgt spid="1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wipe(left)">
                                      <p:cBhvr>
                                        <p:cTn id="1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advAuto="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1501487" y="401782"/>
            <a:ext cx="3167495" cy="641206"/>
          </a:xfrm>
        </p:spPr>
        <p:txBody>
          <a:bodyPr/>
          <a:lstStyle/>
          <a:p>
            <a:pPr eaLnBrk="1" hangingPunct="1"/>
            <a:r>
              <a:rPr lang="en-US" altLang="zh-CN" dirty="0"/>
              <a:t>9.3.1</a:t>
            </a:r>
            <a:r>
              <a:rPr lang="zh-CN" altLang="en-US" dirty="0"/>
              <a:t> 哈希函数</a:t>
            </a:r>
          </a:p>
        </p:txBody>
      </p:sp>
      <p:sp>
        <p:nvSpPr>
          <p:cNvPr id="12" name="Rectangle 3"/>
          <p:cNvSpPr txBox="1">
            <a:spLocks noChangeArrowheads="1"/>
          </p:cNvSpPr>
          <p:nvPr/>
        </p:nvSpPr>
        <p:spPr bwMode="auto">
          <a:xfrm>
            <a:off x="1501487" y="1320703"/>
            <a:ext cx="7772400" cy="18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eaLnBrk="1" hangingPunct="1">
              <a:buNone/>
              <a:defRPr/>
            </a:pPr>
            <a:r>
              <a:rPr lang="zh-CN" altLang="en-US" sz="2800" b="0" kern="0" dirty="0">
                <a:latin typeface="SimSun" charset="-122"/>
                <a:ea typeface="SimSun" charset="-122"/>
                <a:cs typeface="SimSun" charset="-122"/>
              </a:rPr>
              <a:t>因此</a:t>
            </a:r>
            <a:r>
              <a:rPr lang="en-US" altLang="zh-CN" sz="2800" b="0" kern="0" dirty="0">
                <a:latin typeface="SimSun" charset="-122"/>
                <a:ea typeface="SimSun" charset="-122"/>
                <a:cs typeface="SimSun" charset="-122"/>
              </a:rPr>
              <a:t>:</a:t>
            </a:r>
          </a:p>
          <a:p>
            <a:pPr eaLnBrk="1" hangingPunct="1">
              <a:buSzPct val="100000"/>
              <a:defRPr/>
            </a:pPr>
            <a:r>
              <a:rPr lang="zh-CN" altLang="en-US" sz="2400" b="0" dirty="0">
                <a:latin typeface="SimSun" charset="-122"/>
                <a:ea typeface="SimSun" charset="-122"/>
                <a:cs typeface="SimSun" charset="-122"/>
              </a:rPr>
              <a:t>在构造这种特殊的“查找表” 时，除了需要选择一</a:t>
            </a:r>
          </a:p>
          <a:p>
            <a:pPr marL="0" indent="0" eaLnBrk="1" hangingPunct="1">
              <a:buSzPct val="100000"/>
              <a:buNone/>
              <a:defRPr/>
            </a:pPr>
            <a:r>
              <a:rPr lang="zh-CN" altLang="en-US" sz="2400" b="0" dirty="0">
                <a:latin typeface="SimSun" charset="-122"/>
                <a:ea typeface="SimSun" charset="-122"/>
                <a:cs typeface="SimSun" charset="-122"/>
              </a:rPr>
              <a:t>个“</a:t>
            </a:r>
            <a:r>
              <a:rPr lang="zh-CN" altLang="en-US" sz="2400" b="0" dirty="0">
                <a:solidFill>
                  <a:srgbClr val="FF0000"/>
                </a:solidFill>
                <a:latin typeface="SimSun" charset="-122"/>
                <a:ea typeface="SimSun" charset="-122"/>
                <a:cs typeface="SimSun" charset="-122"/>
              </a:rPr>
              <a:t>好</a:t>
            </a:r>
            <a:r>
              <a:rPr lang="zh-CN" altLang="en-US" sz="2400" b="0" dirty="0">
                <a:latin typeface="SimSun" charset="-122"/>
                <a:ea typeface="SimSun" charset="-122"/>
                <a:cs typeface="SimSun" charset="-122"/>
              </a:rPr>
              <a:t>”（尽可能少产生冲突）的</a:t>
            </a:r>
            <a:r>
              <a:rPr lang="zh-CN" altLang="en-US" sz="2400" b="0" dirty="0">
                <a:solidFill>
                  <a:srgbClr val="FF0000"/>
                </a:solidFill>
                <a:latin typeface="SimSun" charset="-122"/>
                <a:ea typeface="SimSun" charset="-122"/>
                <a:cs typeface="SimSun" charset="-122"/>
              </a:rPr>
              <a:t>哈希函数</a:t>
            </a:r>
            <a:r>
              <a:rPr lang="zh-CN" altLang="en-US" sz="2400" b="0" dirty="0">
                <a:latin typeface="SimSun" charset="-122"/>
                <a:ea typeface="SimSun" charset="-122"/>
                <a:cs typeface="SimSun" charset="-122"/>
              </a:rPr>
              <a:t>之外；还需要找到一种“</a:t>
            </a:r>
            <a:r>
              <a:rPr lang="zh-CN" altLang="en-US" sz="2400" b="0" dirty="0">
                <a:solidFill>
                  <a:srgbClr val="FF0000"/>
                </a:solidFill>
                <a:latin typeface="SimSun" charset="-122"/>
                <a:ea typeface="SimSun" charset="-122"/>
                <a:cs typeface="SimSun" charset="-122"/>
              </a:rPr>
              <a:t>处理冲突</a:t>
            </a:r>
            <a:r>
              <a:rPr lang="zh-CN" altLang="en-US" sz="2400" b="0" dirty="0">
                <a:latin typeface="SimSun" charset="-122"/>
                <a:ea typeface="SimSun" charset="-122"/>
                <a:cs typeface="SimSun" charset="-122"/>
              </a:rPr>
              <a:t>” 的方法。</a:t>
            </a:r>
            <a:endParaRPr lang="en-US" altLang="zh-CN" sz="2400" b="0" dirty="0">
              <a:latin typeface="SimSun" charset="-122"/>
              <a:ea typeface="SimSun" charset="-122"/>
              <a:cs typeface="SimSun" charset="-122"/>
            </a:endParaRPr>
          </a:p>
          <a:p>
            <a:pPr marL="0" indent="0" eaLnBrk="1" hangingPunct="1">
              <a:buSzPct val="100000"/>
              <a:buNone/>
              <a:defRPr/>
            </a:pPr>
            <a:endParaRPr lang="en-US" altLang="zh-CN" sz="2400" b="0" dirty="0">
              <a:latin typeface="SimSun" charset="-122"/>
              <a:ea typeface="SimSun" charset="-122"/>
              <a:cs typeface="SimSun" charset="-122"/>
            </a:endParaRPr>
          </a:p>
          <a:p>
            <a:pPr marL="0" indent="0" eaLnBrk="1" hangingPunct="1">
              <a:buSzPct val="100000"/>
              <a:buNone/>
              <a:defRPr/>
            </a:pPr>
            <a:r>
              <a:rPr lang="zh-CN" altLang="en-US" b="0" dirty="0">
                <a:latin typeface="SimSun" charset="-122"/>
                <a:ea typeface="SimSun" charset="-122"/>
                <a:cs typeface="SimSun" charset="-122"/>
              </a:rPr>
              <a:t>哈希表的定义：</a:t>
            </a:r>
          </a:p>
          <a:p>
            <a:pPr eaLnBrk="1" hangingPunct="1">
              <a:buSzPct val="100000"/>
              <a:defRPr/>
            </a:pPr>
            <a:r>
              <a:rPr lang="zh-CN" altLang="en-US" sz="2400" b="0" dirty="0">
                <a:latin typeface="SimSun" charset="-122"/>
                <a:ea typeface="SimSun" charset="-122"/>
                <a:cs typeface="SimSun" charset="-122"/>
              </a:rPr>
              <a:t>根据设定的哈希函数 </a:t>
            </a:r>
            <a:r>
              <a:rPr lang="en-US" altLang="zh-CN" sz="2400" b="0" dirty="0">
                <a:latin typeface="SimSun" charset="-122"/>
                <a:ea typeface="SimSun" charset="-122"/>
                <a:cs typeface="SimSun" charset="-122"/>
              </a:rPr>
              <a:t>H(key) </a:t>
            </a:r>
            <a:r>
              <a:rPr lang="zh-CN" altLang="en-US" sz="2400" b="0" dirty="0">
                <a:latin typeface="SimSun" charset="-122"/>
                <a:ea typeface="SimSun" charset="-122"/>
                <a:cs typeface="SimSun" charset="-122"/>
              </a:rPr>
              <a:t>和所选中的处理冲突的方法，将一组关键字</a:t>
            </a:r>
            <a:r>
              <a:rPr lang="zh-CN" altLang="en-US" sz="2400" b="0" dirty="0">
                <a:solidFill>
                  <a:srgbClr val="FF0000"/>
                </a:solidFill>
                <a:latin typeface="SimSun" charset="-122"/>
                <a:ea typeface="SimSun" charset="-122"/>
                <a:cs typeface="SimSun" charset="-122"/>
              </a:rPr>
              <a:t>映象</a:t>
            </a:r>
            <a:r>
              <a:rPr lang="zh-CN" altLang="en-US" sz="2400" b="0" dirty="0">
                <a:latin typeface="SimSun" charset="-122"/>
                <a:ea typeface="SimSun" charset="-122"/>
                <a:cs typeface="SimSun" charset="-122"/>
              </a:rPr>
              <a:t>到一个</a:t>
            </a:r>
            <a:r>
              <a:rPr lang="zh-CN" altLang="en-US" sz="2400" b="0" dirty="0">
                <a:solidFill>
                  <a:srgbClr val="FF0000"/>
                </a:solidFill>
                <a:latin typeface="SimSun" charset="-122"/>
                <a:ea typeface="SimSun" charset="-122"/>
                <a:cs typeface="SimSun" charset="-122"/>
              </a:rPr>
              <a:t>有限的、地址连续的</a:t>
            </a:r>
            <a:r>
              <a:rPr lang="zh-CN" altLang="en-US" sz="2400" b="0" dirty="0">
                <a:latin typeface="SimSun" charset="-122"/>
                <a:ea typeface="SimSun" charset="-122"/>
                <a:cs typeface="SimSun" charset="-122"/>
              </a:rPr>
              <a:t>地址集 </a:t>
            </a:r>
            <a:r>
              <a:rPr lang="en-US" altLang="zh-CN" sz="2400" b="0" dirty="0">
                <a:latin typeface="SimSun" charset="-122"/>
                <a:ea typeface="SimSun" charset="-122"/>
                <a:cs typeface="SimSun" charset="-122"/>
              </a:rPr>
              <a:t>(</a:t>
            </a:r>
            <a:r>
              <a:rPr lang="zh-CN" altLang="en-US" sz="2400" b="0" dirty="0">
                <a:latin typeface="SimSun" charset="-122"/>
                <a:ea typeface="SimSun" charset="-122"/>
                <a:cs typeface="SimSun" charset="-122"/>
              </a:rPr>
              <a:t>区间</a:t>
            </a:r>
            <a:r>
              <a:rPr lang="en-US" altLang="zh-CN" sz="2400" b="0" dirty="0">
                <a:latin typeface="SimSun" charset="-122"/>
                <a:ea typeface="SimSun" charset="-122"/>
                <a:cs typeface="SimSun" charset="-122"/>
              </a:rPr>
              <a:t>)</a:t>
            </a:r>
            <a:r>
              <a:rPr lang="zh-CN" altLang="en-US" sz="2400" b="0" dirty="0">
                <a:latin typeface="SimSun" charset="-122"/>
                <a:ea typeface="SimSun" charset="-122"/>
                <a:cs typeface="SimSun" charset="-122"/>
              </a:rPr>
              <a:t>上，并以关键字在地址集中的“</a:t>
            </a:r>
            <a:r>
              <a:rPr lang="zh-CN" altLang="en-US" sz="2400" b="0" dirty="0">
                <a:solidFill>
                  <a:srgbClr val="FF0000"/>
                </a:solidFill>
                <a:latin typeface="SimSun" charset="-122"/>
                <a:ea typeface="SimSun" charset="-122"/>
                <a:cs typeface="SimSun" charset="-122"/>
              </a:rPr>
              <a:t>象</a:t>
            </a:r>
            <a:r>
              <a:rPr lang="zh-CN" altLang="en-US" sz="2400" b="0" dirty="0">
                <a:latin typeface="SimSun" charset="-122"/>
                <a:ea typeface="SimSun" charset="-122"/>
                <a:cs typeface="SimSun" charset="-122"/>
              </a:rPr>
              <a:t>”作为相应记录在表中的</a:t>
            </a:r>
            <a:r>
              <a:rPr lang="zh-CN" altLang="en-US" sz="2400" b="0" dirty="0">
                <a:solidFill>
                  <a:srgbClr val="FF0000"/>
                </a:solidFill>
                <a:latin typeface="SimSun" charset="-122"/>
                <a:ea typeface="SimSun" charset="-122"/>
                <a:cs typeface="SimSun" charset="-122"/>
              </a:rPr>
              <a:t>存储位置</a:t>
            </a:r>
            <a:r>
              <a:rPr lang="zh-CN" altLang="en-US" sz="2400" b="0" dirty="0">
                <a:latin typeface="SimSun" charset="-122"/>
                <a:ea typeface="SimSun" charset="-122"/>
                <a:cs typeface="SimSun" charset="-122"/>
              </a:rPr>
              <a:t>，如此构造所得的查找表称之为“</a:t>
            </a:r>
            <a:r>
              <a:rPr lang="zh-CN" altLang="en-US" sz="2400" b="0" dirty="0">
                <a:solidFill>
                  <a:srgbClr val="FF0000"/>
                </a:solidFill>
                <a:latin typeface="SimSun" charset="-122"/>
                <a:ea typeface="SimSun" charset="-122"/>
                <a:cs typeface="SimSun" charset="-122"/>
              </a:rPr>
              <a:t>哈希表</a:t>
            </a:r>
            <a:r>
              <a:rPr lang="zh-CN" altLang="en-US" sz="2400" b="0" dirty="0">
                <a:latin typeface="SimSun" charset="-122"/>
                <a:ea typeface="SimSun" charset="-122"/>
                <a:cs typeface="SimSun" charset="-122"/>
              </a:rPr>
              <a:t>”。</a:t>
            </a:r>
            <a:endParaRPr lang="zh-CN" altLang="en-US" sz="2400" b="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4208528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华文新魏"/>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13892</TotalTime>
  <Words>8023</Words>
  <Application>Microsoft Macintosh PowerPoint</Application>
  <PresentationFormat>宽屏</PresentationFormat>
  <Paragraphs>1991</Paragraphs>
  <Slides>124</Slides>
  <Notes>24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124</vt:i4>
      </vt:variant>
    </vt:vector>
  </HeadingPairs>
  <TitlesOfParts>
    <vt:vector size="145" baseType="lpstr">
      <vt:lpstr>Arial Narrow</vt:lpstr>
      <vt:lpstr>Cambria Math</vt:lpstr>
      <vt:lpstr>DengXian</vt:lpstr>
      <vt:lpstr>KaiTi</vt:lpstr>
      <vt:lpstr>PingFang SC</vt:lpstr>
      <vt:lpstr>SimSun</vt:lpstr>
      <vt:lpstr>STKaiti</vt:lpstr>
      <vt:lpstr>Symbol</vt:lpstr>
      <vt:lpstr>Tahoma</vt:lpstr>
      <vt:lpstr>Times New Roman</vt:lpstr>
      <vt:lpstr>TimesNewRomanPS</vt:lpstr>
      <vt:lpstr>Wingdings</vt:lpstr>
      <vt:lpstr>华文新魏</vt:lpstr>
      <vt:lpstr>楷体_GB2312</vt:lpstr>
      <vt:lpstr>隶书</vt:lpstr>
      <vt:lpstr>宋体</vt:lpstr>
      <vt:lpstr>1_Blends</vt:lpstr>
      <vt:lpstr>文档</vt:lpstr>
      <vt:lpstr>公式</vt:lpstr>
      <vt:lpstr>Equation</vt:lpstr>
      <vt:lpstr>Microsoft 公式 3.0</vt:lpstr>
      <vt:lpstr>第九章   查找</vt:lpstr>
      <vt:lpstr>基本术语</vt:lpstr>
      <vt:lpstr>基本术语</vt:lpstr>
      <vt:lpstr>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小结：</vt:lpstr>
      <vt:lpstr>9.2 动态查找表</vt:lpstr>
      <vt:lpstr>9.2 动态查找表</vt:lpstr>
      <vt:lpstr>9.2.1二叉排序树和平衡二叉树</vt:lpstr>
      <vt:lpstr>下列树是二叉排序树吗？</vt:lpstr>
      <vt:lpstr>9.2.1二叉排序树和平衡二叉树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例：在如下所示的二叉排序中插入关键字值为55，90，45的3个记录</vt:lpstr>
      <vt:lpstr>PowerPoint 演示文稿</vt:lpstr>
      <vt:lpstr>PowerPoint 演示文稿</vt:lpstr>
      <vt:lpstr>关键字值如下，试构造其对应的二叉排序树。 45，12，53，39，66，85，5，1，29，75</vt:lpstr>
      <vt:lpstr>试构造如下关键字值序列的二叉排序树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 哈希表</vt:lpstr>
      <vt:lpstr>PowerPoint 演示文稿</vt:lpstr>
      <vt:lpstr>9.3.1 哈希函数</vt:lpstr>
      <vt:lpstr>9.3.1 哈希函数</vt:lpstr>
      <vt:lpstr>9.3.2 哈希函数的构造方法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9.3.3  处理冲突的方法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Microsoft Office 用户</dc:creator>
  <cp:lastModifiedBy>Microsoft Office 用户</cp:lastModifiedBy>
  <cp:revision>1094</cp:revision>
  <dcterms:created xsi:type="dcterms:W3CDTF">2019-08-08T04:01:59Z</dcterms:created>
  <dcterms:modified xsi:type="dcterms:W3CDTF">2021-12-08T02:52:33Z</dcterms:modified>
</cp:coreProperties>
</file>