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334" r:id="rId4"/>
    <p:sldId id="335" r:id="rId5"/>
    <p:sldId id="333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1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F55F-CB6D-4418-B002-97D853C6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0CF530-6482-4C38-861A-929BAC111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A37CC-2F55-4621-BACB-2C84D224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E98A5-366E-433B-A52E-03560D6F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25510-475F-457F-BBF5-7A1F8A40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358E-47A6-4137-9383-83AB7D26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837BC-B67C-49ED-ABBF-81F8E8AD9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6DF45-7069-446B-B664-278A0CDD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25BC7-53FE-4874-AF0C-7F9B54D1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C911D-479D-43ED-8650-39F6600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9A43D1-72CA-4E72-892A-1BC7F3F60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6A69F-9B7C-4835-BF62-6B8C983C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AEE57-578C-45A9-B57B-AE023435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012C8-A3EA-4179-9502-7DE15CA3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60E30-2654-49DA-9024-FB186989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1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D846F-AB8A-4837-8DA4-1378FE9D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5FF2-6598-4A82-8876-79CD14A6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EB32C-0A84-42AC-AE41-9EA1B569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B21DC-F3FA-46BA-9104-ACCEC24F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E86C0-19AF-43BB-B635-6C7216BA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B3688-71FB-46DB-922C-7078503A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E1A56-EBD9-4DF7-8601-2FE4F2112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6E572-B7AB-402E-81BF-BADFC347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75419-EA4B-4B0A-8A44-D1717730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C09B0-B1EF-40AF-B1CC-B6C7160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4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0C74A-7061-4170-A887-D973CD1E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699D-7DED-44C9-83B9-C1BCFE7F1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CDB99-4672-4FD1-9DD9-BD255F6D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0611A-6D44-4245-B604-DB014D59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70DDA-D86B-4F61-A546-A6DA5A7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EDD4C-DBDF-43AE-BF60-C8DAA9DA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1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7BAF-CF72-490F-9A6A-6DEC058F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0CB1D-9A0B-45E5-9217-FF627F3D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791E4-C998-4FAB-A206-E0DC3B9F7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90BDE-E063-450F-B573-BBC468729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9F01A-8674-46D7-9CE7-CF6B21990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E29B35-5BEC-4534-AF94-E2B5C234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550817-4C63-41AD-9BDE-92DE90ED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AE09C-CD88-44EB-8544-65C53F60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6DA6-425C-43FE-A590-EC3BDD2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53B8B-0126-4F81-869E-EA98782B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4251C-5F6B-4BC4-A2EC-31624EFA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9A5959-8225-4C2E-AF26-542E65BD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ADA36C-27B3-464E-8203-9AD65F6A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6F4EB-2851-4CBB-A4DB-434AD4F2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975A0-0E17-466A-9304-FD0C61C9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FCE20-ABD4-45F8-BE6B-6F26C14B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183A5-FB11-451A-B16C-B8A8B5DE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D6419-A4A5-4C65-920E-EE80B65D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9B965-D7C2-4F39-BA12-BB0D50E4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7DDB3-760F-4E7A-8A76-48B67225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0C05D-A66B-4FC2-B10F-1EC29AAB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5EC6-1231-4B6C-B25D-444D4466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2CC632-02FC-493D-92E1-11ED9E933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37AEB-6CCF-4F5E-BA9F-D02EA1B0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8CB51-C1F5-4696-B2BF-FFD1643B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CE6A4-ADB1-4AF6-B821-12B7288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4797A-9801-47A1-9828-B14D163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6C6B9-DA8A-43A3-B403-6F97C25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E5B09-8947-468C-B0A9-509EF2CB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CA7D-2836-4453-9AB5-FAF8792EA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710-14D0-4F2A-AB2D-742C033AB9C3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44C1B-62D7-4813-9B8A-208EA99B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8E7CD-5897-4639-811A-94E103E39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2D54-8C1A-4C91-9917-F3DF56877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F826-2715-40DE-A7F2-B24A5A562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前 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FD943C-7AE9-4E4F-9F10-AF8CA940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3585710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万德超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18483621011</a:t>
            </a: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qq:875917582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80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类 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925286" y="2074843"/>
            <a:ext cx="10145486" cy="363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(Class diagram)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是显示了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模型的静态结构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，特别是模型中存在的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类的内部结构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它们与其他类的关系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等。类图不显示暂时性的信息。类图是面向对象建模的主要组成部分。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作用：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在软件工程中，类图是一种静态的结构图，描述了系统的类的集合，类的属性和类之间的关系，可以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简化了人们对系统的理解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系统分析和设计阶段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的重要产物，是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系统编码和测试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的重要模型。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4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类图表示法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772885" y="2150583"/>
            <a:ext cx="101454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方法名称前加的加号和减号表示了这个属性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方法的可见性，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类图中表示可见性的符号有三种：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：表示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：表示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：表示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protected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属性的完整表示方式是：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可见性  名称 ：类型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 =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缺省值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方法的完整表示方式是：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可见性  名称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参数列表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[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返回类型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中括号中的内容表示是可选的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也有将类型放在变量名前面，返回值类型放在方法名前面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25A9B9-D83D-4FD3-98C5-A5A0373E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73" y="2501712"/>
            <a:ext cx="3534863" cy="18976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2AAD1F-D956-44DE-A00B-2EDD9AD12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136" y="5936235"/>
            <a:ext cx="1431993" cy="8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单向关联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756557" y="1954640"/>
            <a:ext cx="10145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关联关系是对象之间的一种引用关系，用于表示一类对象与另一类对象之间的联系，如老师和学生、师傅和徒弟、丈夫和妻子等。关联关系是类与类之间最常用的一种关系，分为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一般关联关系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聚合关系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组合关系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。我们先介绍一般关联。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单向关联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FDB059-C75B-4F33-A7C2-8724DD5B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500" y="3893632"/>
            <a:ext cx="7715000" cy="15751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BAF3EE-BEF5-4CE5-8EB9-AF5AC70D4E69}"/>
              </a:ext>
            </a:extLst>
          </p:cNvPr>
          <p:cNvSpPr txBox="1"/>
          <p:nvPr/>
        </p:nvSpPr>
        <p:spPr>
          <a:xfrm>
            <a:off x="446314" y="5640709"/>
            <a:ext cx="110653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类图中单向关联用一个带箭头的实线表示。上图表示每个顾客都有一个地址，这通过让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类持有一个类型为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Address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的成员变量类实现。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1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双向关联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AF3EE-BEF5-4CE5-8EB9-AF5AC70D4E69}"/>
              </a:ext>
            </a:extLst>
          </p:cNvPr>
          <p:cNvSpPr txBox="1"/>
          <p:nvPr/>
        </p:nvSpPr>
        <p:spPr>
          <a:xfrm>
            <a:off x="976993" y="4184551"/>
            <a:ext cx="100121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从上图中我们很容易看出，所谓的双向关联就是双方各自持有对方类型的成员变量。</a:t>
            </a:r>
          </a:p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类图中，双向关联用一个不带箭头的直线表示。上图中在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类中维护一个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List&lt;Product&gt;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，表示一个顾客可以购买多个商品；在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Product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类中维护一个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类型的成员变量表示这个产品被哪个顾客所购买。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AF9458-F5F2-4DE3-85A5-0293BE9FF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18" y="2424793"/>
            <a:ext cx="7669606" cy="16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自关联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AF3EE-BEF5-4CE5-8EB9-AF5AC70D4E69}"/>
              </a:ext>
            </a:extLst>
          </p:cNvPr>
          <p:cNvSpPr txBox="1"/>
          <p:nvPr/>
        </p:nvSpPr>
        <p:spPr>
          <a:xfrm>
            <a:off x="898957" y="4886680"/>
            <a:ext cx="10012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自关联在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类图中用一个带有箭头且指向自身的线表示。上图的意思就是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类包含类型为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的成员变量，也就是“自己包含自己”。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F37D26-173E-49FA-BF71-335A55E7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21" y="2374950"/>
            <a:ext cx="4522208" cy="182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2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聚合关系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AF3EE-BEF5-4CE5-8EB9-AF5AC70D4E69}"/>
              </a:ext>
            </a:extLst>
          </p:cNvPr>
          <p:cNvSpPr txBox="1"/>
          <p:nvPr/>
        </p:nvSpPr>
        <p:spPr>
          <a:xfrm>
            <a:off x="838200" y="3955951"/>
            <a:ext cx="100121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聚合关系是关联关系的一种，是强关联关系，是整体和部分之间的关系。</a:t>
            </a:r>
          </a:p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聚合关系也是通过成员对象来实现的，其中成员对象是整体对象的一部分，但是成员对象可以脱离整体对象而独立存在。例如，学校与老师的关系，学校包含老师，但如果学校停办了，老师依然存在。</a:t>
            </a:r>
          </a:p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类图中，聚合关系可以用带空心菱形的实线来表示，菱形指向整体。下图所示是大学和教师的关系图：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13482-F905-469C-98C2-F30C56B8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75" y="2144468"/>
            <a:ext cx="7282254" cy="14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组合关系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AF3EE-BEF5-4CE5-8EB9-AF5AC70D4E69}"/>
              </a:ext>
            </a:extLst>
          </p:cNvPr>
          <p:cNvSpPr txBox="1"/>
          <p:nvPr/>
        </p:nvSpPr>
        <p:spPr>
          <a:xfrm>
            <a:off x="838199" y="3955951"/>
            <a:ext cx="103305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组合表示类之间的整体与部分的关系，但它是一种更强烈的聚合关系。</a:t>
            </a:r>
          </a:p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在组合关系中，整体对象可以控制部分对象的生命周期，一旦整体对象不存在，部分对象也将不存在，部分对象不能脱离整体对象而存在。例如，头和嘴的关系，没有了头，嘴也就不存在了。</a:t>
            </a:r>
          </a:p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类图中，组合关系用带实心菱形的实线来表示，菱形指向整体。下图所示是头和嘴的关系图：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41DE8C-464F-4BFD-A4F2-FC61357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62" y="2072367"/>
            <a:ext cx="6957482" cy="13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8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依赖关系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AF3EE-BEF5-4CE5-8EB9-AF5AC70D4E69}"/>
              </a:ext>
            </a:extLst>
          </p:cNvPr>
          <p:cNvSpPr txBox="1"/>
          <p:nvPr/>
        </p:nvSpPr>
        <p:spPr>
          <a:xfrm>
            <a:off x="838197" y="4413151"/>
            <a:ext cx="103305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赖关系是一种使用关系，它是对象之间耦合度最弱的一种关联方式，是临时性的关联。在代码中，某个类的方法通过局部变量、方法的参数或者对静态方法的调用来访问另一个类（被依赖类）中的某些方法来完成一些职责。</a:t>
            </a:r>
          </a:p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类图中，依赖关系使用带箭头的虚线来表示，箭头从使用类指向被依赖的类。下图所示是司机和汽车的关系图，司机驾驶汽车：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5C6088-7855-42B4-A796-D1A393F3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73" y="1588036"/>
            <a:ext cx="6156989" cy="274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2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继承关系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AF3EE-BEF5-4CE5-8EB9-AF5AC70D4E69}"/>
              </a:ext>
            </a:extLst>
          </p:cNvPr>
          <p:cNvSpPr txBox="1"/>
          <p:nvPr/>
        </p:nvSpPr>
        <p:spPr>
          <a:xfrm>
            <a:off x="838200" y="4723394"/>
            <a:ext cx="103305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继承关系是对象之间耦合度最大的一种关系，表示一般与特殊的关系，是父类与子类之间的关系，是一种继承关系。</a:t>
            </a:r>
          </a:p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类图中，泛化关系用带空心三角箭头的实线来表示，箭头从子类指向父类。在代码实现时，使用面向对象的继承机制来实现泛化关系。例如，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类和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Teacher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类都是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类的子类，其类图如图所示：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255202-A50E-4D42-BE89-4168A559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98" y="1690688"/>
            <a:ext cx="6051861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7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实现关系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BAF3EE-BEF5-4CE5-8EB9-AF5AC70D4E69}"/>
              </a:ext>
            </a:extLst>
          </p:cNvPr>
          <p:cNvSpPr txBox="1"/>
          <p:nvPr/>
        </p:nvSpPr>
        <p:spPr>
          <a:xfrm>
            <a:off x="838197" y="4413151"/>
            <a:ext cx="103305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000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实现关系是接口与实现类之间的关系。在这种关系中，类实现了接口，类中的操作实现了接口中所声明的所有的抽象操作。</a:t>
            </a:r>
          </a:p>
          <a:p>
            <a:pPr defTabSz="720000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720000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类图中，实现关系使用带空心三角箭头的虚线来表示，箭头从实现类指向接口。例如，汽车和船实现了交通工具，其类图如图所示。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E5235B-BDA5-4EC5-97A8-DBBF0E9C3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88" y="1723345"/>
            <a:ext cx="6544360" cy="25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0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课程概括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917F263-66E6-4807-942E-6042C97D6A4D}"/>
              </a:ext>
            </a:extLst>
          </p:cNvPr>
          <p:cNvSpPr txBox="1">
            <a:spLocks/>
          </p:cNvSpPr>
          <p:nvPr/>
        </p:nvSpPr>
        <p:spPr bwMode="auto">
          <a:xfrm>
            <a:off x="1006475" y="1592262"/>
            <a:ext cx="8037513" cy="490061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Aft>
                <a:spcPct val="20000"/>
              </a:spcAft>
              <a:defRPr/>
            </a:pPr>
            <a:r>
              <a:rPr kumimoji="1" lang="zh-CN" altLang="en-US" sz="4000" u="sng" kern="0" dirty="0">
                <a:solidFill>
                  <a:srgbClr val="FF0000"/>
                </a:solidFill>
                <a:ea typeface="隶书" panose="02010509060101010101" pitchFamily="49" charset="-122"/>
                <a:cs typeface="隶书" panose="02010509060101010101" pitchFamily="49" charset="-122"/>
              </a:rPr>
              <a:t>课程情况</a:t>
            </a:r>
          </a:p>
          <a:p>
            <a:pPr algn="just">
              <a:lnSpc>
                <a:spcPct val="150000"/>
              </a:lnSpc>
              <a:defRPr/>
            </a:pPr>
            <a:r>
              <a:rPr kumimoji="1" lang="zh-CN" altLang="en-US" sz="2000" b="1" kern="0" dirty="0"/>
              <a:t>教学：</a:t>
            </a:r>
            <a:r>
              <a:rPr kumimoji="1" lang="en-US" altLang="zh-CN" sz="2000" b="1" kern="0" dirty="0"/>
              <a:t>32</a:t>
            </a:r>
            <a:r>
              <a:rPr kumimoji="1" lang="zh-CN" altLang="en-US" sz="2000" b="1" kern="0" dirty="0"/>
              <a:t>学时</a:t>
            </a:r>
          </a:p>
          <a:p>
            <a:pPr algn="just">
              <a:lnSpc>
                <a:spcPct val="150000"/>
              </a:lnSpc>
              <a:defRPr/>
            </a:pPr>
            <a:r>
              <a:rPr kumimoji="1" lang="zh-CN" altLang="en-US" sz="2000" b="1" kern="0" dirty="0"/>
              <a:t>实验：</a:t>
            </a:r>
            <a:r>
              <a:rPr kumimoji="1" lang="en-US" altLang="zh-CN" sz="2000" b="1" kern="0" dirty="0"/>
              <a:t>16</a:t>
            </a:r>
            <a:r>
              <a:rPr kumimoji="1" lang="zh-CN" altLang="en-US" sz="2000" b="1" kern="0" dirty="0"/>
              <a:t>学时</a:t>
            </a:r>
            <a:endParaRPr kumimoji="1" lang="en-US" altLang="zh-CN" sz="2000" b="1" kern="0" dirty="0"/>
          </a:p>
          <a:p>
            <a:pPr algn="just">
              <a:lnSpc>
                <a:spcPct val="150000"/>
              </a:lnSpc>
              <a:spcAft>
                <a:spcPct val="20000"/>
              </a:spcAft>
              <a:defRPr/>
            </a:pPr>
            <a:r>
              <a:rPr kumimoji="1" lang="zh-CN" altLang="en-US" sz="4000" u="sng" kern="0" dirty="0">
                <a:solidFill>
                  <a:srgbClr val="FF0000"/>
                </a:solidFill>
                <a:ea typeface="隶书" panose="02010509060101010101" pitchFamily="49" charset="-122"/>
                <a:cs typeface="隶书" panose="02010509060101010101" pitchFamily="49" charset="-122"/>
              </a:rPr>
              <a:t>课程考核</a:t>
            </a:r>
          </a:p>
          <a:p>
            <a:pPr algn="just">
              <a:lnSpc>
                <a:spcPct val="150000"/>
              </a:lnSpc>
              <a:defRPr/>
            </a:pPr>
            <a:r>
              <a:rPr kumimoji="1" lang="zh-CN" altLang="en-US" sz="2000" b="1" kern="0" dirty="0"/>
              <a:t>考核</a:t>
            </a:r>
            <a:r>
              <a:rPr kumimoji="1" lang="en-US" altLang="zh-CN" sz="2000" b="1" kern="0" dirty="0">
                <a:sym typeface="Wingdings" panose="05000000000000000000" pitchFamily="2" charset="2"/>
              </a:rPr>
              <a:t>:</a:t>
            </a:r>
            <a:r>
              <a:rPr kumimoji="1" lang="zh-CN" altLang="en-US" sz="2000" b="1" kern="0" dirty="0">
                <a:sym typeface="Wingdings" panose="05000000000000000000" pitchFamily="2" charset="2"/>
              </a:rPr>
              <a:t>实验成绩</a:t>
            </a:r>
            <a:r>
              <a:rPr kumimoji="1" lang="en-US" altLang="zh-CN" sz="2000" b="1" kern="0" dirty="0">
                <a:sym typeface="Wingdings" panose="05000000000000000000" pitchFamily="2" charset="2"/>
              </a:rPr>
              <a:t>+</a:t>
            </a:r>
            <a:r>
              <a:rPr kumimoji="1" lang="zh-CN" altLang="en-US" sz="2000" b="1" kern="0" dirty="0">
                <a:sym typeface="Wingdings" panose="05000000000000000000" pitchFamily="2" charset="2"/>
              </a:rPr>
              <a:t>作业成绩</a:t>
            </a:r>
            <a:r>
              <a:rPr kumimoji="1" lang="en-US" altLang="zh-CN" sz="2000" b="1" kern="0" dirty="0">
                <a:sym typeface="Wingdings" panose="05000000000000000000" pitchFamily="2" charset="2"/>
              </a:rPr>
              <a:t>+</a:t>
            </a:r>
            <a:r>
              <a:rPr kumimoji="1" lang="zh-CN" altLang="en-US" sz="2000" b="1" kern="0" dirty="0">
                <a:sym typeface="Wingdings" panose="05000000000000000000" pitchFamily="2" charset="2"/>
              </a:rPr>
              <a:t>考勤与课堂表现</a:t>
            </a:r>
            <a:r>
              <a:rPr kumimoji="1" lang="en-US" altLang="zh-CN" sz="2000" b="1" kern="0" dirty="0">
                <a:sym typeface="Wingdings" panose="05000000000000000000" pitchFamily="2" charset="2"/>
              </a:rPr>
              <a:t>=</a:t>
            </a:r>
            <a:r>
              <a:rPr kumimoji="1" lang="zh-CN" altLang="en-US" sz="2000" b="1" kern="0" dirty="0">
                <a:sym typeface="Wingdings" panose="05000000000000000000" pitchFamily="2" charset="2"/>
              </a:rPr>
              <a:t>平时成绩</a:t>
            </a:r>
          </a:p>
          <a:p>
            <a:pPr algn="just">
              <a:lnSpc>
                <a:spcPct val="150000"/>
              </a:lnSpc>
              <a:defRPr/>
            </a:pPr>
            <a:r>
              <a:rPr kumimoji="1" lang="zh-CN" altLang="en-US" sz="2000" b="1" kern="0" dirty="0">
                <a:sym typeface="Wingdings" panose="05000000000000000000" pitchFamily="2" charset="2"/>
              </a:rPr>
              <a:t>总成绩</a:t>
            </a:r>
            <a:r>
              <a:rPr kumimoji="1" lang="en-US" altLang="zh-CN" sz="2000" b="1" kern="0" dirty="0">
                <a:sym typeface="Wingdings" panose="05000000000000000000" pitchFamily="2" charset="2"/>
              </a:rPr>
              <a:t>=</a:t>
            </a:r>
            <a:r>
              <a:rPr kumimoji="1" lang="zh-CN" altLang="en-US" sz="2000" b="1" kern="0" dirty="0">
                <a:sym typeface="Wingdings" panose="05000000000000000000" pitchFamily="2" charset="2"/>
              </a:rPr>
              <a:t>平时成绩* </a:t>
            </a:r>
            <a:r>
              <a:rPr kumimoji="1" lang="en-US" altLang="zh-CN" sz="2000" b="1" kern="0" dirty="0"/>
              <a:t>40%+</a:t>
            </a:r>
            <a:r>
              <a:rPr kumimoji="1" lang="zh-CN" altLang="en-US" sz="2000" b="1" kern="0" dirty="0"/>
              <a:t>期末考试*</a:t>
            </a:r>
            <a:r>
              <a:rPr kumimoji="1" lang="en-US" altLang="zh-CN" sz="2000" b="1" kern="0" dirty="0"/>
              <a:t>60%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43937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练 习</a:t>
            </a:r>
          </a:p>
        </p:txBody>
      </p:sp>
    </p:spTree>
    <p:extLst>
      <p:ext uri="{BB962C8B-B14F-4D97-AF65-F5344CB8AC3E}">
        <p14:creationId xmlns:p14="http://schemas.microsoft.com/office/powerpoint/2010/main" val="226145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 勤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15D5F220-B274-48EE-8787-E6ED206D7E63}"/>
              </a:ext>
            </a:extLst>
          </p:cNvPr>
          <p:cNvSpPr txBox="1">
            <a:spLocks/>
          </p:cNvSpPr>
          <p:nvPr/>
        </p:nvSpPr>
        <p:spPr>
          <a:xfrm>
            <a:off x="950459" y="2316163"/>
            <a:ext cx="10515600" cy="3643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每次课将进行严格考勤，没有请假的情况下，不得无故旷课；</a:t>
            </a:r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不迟到，不早退；</a:t>
            </a:r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迟到或早退或旷课将酌情扣分；</a:t>
            </a:r>
            <a:endParaRPr lang="en-US" altLang="zh-CN" sz="2800" b="1" kern="0" dirty="0">
              <a:latin typeface="Times New Roman" panose="02020603050405020304" pitchFamily="18" charset="0"/>
              <a:ea typeface="仿宋" panose="02010609060101010101" charset="-122"/>
            </a:endParaRPr>
          </a:p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考勤成绩为</a:t>
            </a:r>
            <a:r>
              <a:rPr lang="en-US" altLang="zh-CN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0</a:t>
            </a:r>
            <a:r>
              <a:rPr lang="zh-CN" altLang="en-US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分者，期末成绩计</a:t>
            </a:r>
            <a:r>
              <a:rPr lang="en-US" altLang="zh-CN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0</a:t>
            </a:r>
            <a:r>
              <a:rPr lang="zh-CN" altLang="en-US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分。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6553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 验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15D5F220-B274-48EE-8787-E6ED206D7E63}"/>
              </a:ext>
            </a:extLst>
          </p:cNvPr>
          <p:cNvSpPr txBox="1">
            <a:spLocks/>
          </p:cNvSpPr>
          <p:nvPr/>
        </p:nvSpPr>
        <p:spPr>
          <a:xfrm>
            <a:off x="1342345" y="2324327"/>
            <a:ext cx="10515600" cy="36433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地点：临港校区临港</a:t>
            </a:r>
            <a:r>
              <a:rPr lang="en-US" altLang="zh-CN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6</a:t>
            </a:r>
            <a:r>
              <a:rPr lang="zh-CN" altLang="en-US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号楼</a:t>
            </a:r>
            <a:r>
              <a:rPr lang="en-US" altLang="zh-CN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6313</a:t>
            </a:r>
            <a:r>
              <a:rPr lang="zh-CN" altLang="en-US" sz="2800" b="1" kern="0" dirty="0">
                <a:latin typeface="Times New Roman" panose="02020603050405020304" pitchFamily="18" charset="0"/>
                <a:ea typeface="仿宋" panose="02010609060101010101" charset="-122"/>
              </a:rPr>
              <a:t>软件系统实验室</a:t>
            </a:r>
            <a:endParaRPr lang="zh-CN" altLang="en-US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D17340-9222-448C-91BA-1660C53B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387" y="3012095"/>
            <a:ext cx="5610334" cy="37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9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软件设计模式的产生背景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684440" y="1690688"/>
            <a:ext cx="1061085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最初并不是出现在软件设计中，而是被用于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建筑领域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的设计中。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1977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年美国著名建筑大师、加利福尼亚大学伯克利分校环境结构中心主任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克里斯托夫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亚历山大（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Christopher Alexander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在他的著作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建筑模式语言：城镇、建筑、构造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中描述了一些常见的建筑设计问题，并提出了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253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种关于对城镇、邻里、住宅、花园和房间等进行设计的基本模式。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1990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年软件工程界开始研讨设计模式的话题，后来召开了多次关于设计模式的研讨会。直到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1995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年，艾瑞克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伽马（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ErichGamma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）、理査德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海尔姆（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Richard Helm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）、拉尔夫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约翰森（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Ralph Johnson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）、约翰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威利斯迪斯（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John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Vlissides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）等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位作者合作出版了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设计模式：可复用面向对象软件的基础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一书，在此书中收录了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个设计模式，这是设计模式领域里程碑的事件，导致了软件设计模式的突破。这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位作者在软件开发领域里也以他们的“四人组”（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Gang of Four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）著称。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1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软件设计模式的概念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023257" y="2638178"/>
            <a:ext cx="10145486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软件设计模式（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Software Design Pattern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），又称设计模式，是一套被反复使用、多数人知晓的、经过分类编目的、代码设计经验的总结。它描述了在软件设计过程中的一些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不断重复发生的问题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该问题的解决方案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。也就是说，它是解决特定问题的一系列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套路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，是前辈们的代码设计经验的总结，具有一定的普遍性，可以反复使用。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4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学习设计模式的必要性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925286" y="2050350"/>
            <a:ext cx="10145486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设计模式的本质是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面向对象设计原则的实际运用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，是对类的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封装性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多态性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类的关联关系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组合关系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的充分理解。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正确使用设计模式具有以下优点。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可以提高程序员的思维能力、编程能力和设计能力。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使程序设计更加标准化、代码编制更加工程化，使软件开发效率大大提高，从而缩短软件的开发周期。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使设计的代码可重用性高、可读性强、可靠性高、灵活性好、可维护性强。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设计模式分类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4D0E7-FA72-4444-AE3C-F7EFE87B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32" y="1459921"/>
            <a:ext cx="5509211" cy="51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7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95D4C-C478-4767-9030-B307F1C5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UML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74DED3-FD59-4472-9247-A000F41E7310}"/>
              </a:ext>
            </a:extLst>
          </p:cNvPr>
          <p:cNvSpPr txBox="1"/>
          <p:nvPr/>
        </p:nvSpPr>
        <p:spPr>
          <a:xfrm>
            <a:off x="1023257" y="2385086"/>
            <a:ext cx="10145486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统一建模语言（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Unified Modeling Language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）是用来设计软件的可视化建模语言。它的特点是简单、统一、图形化、能表达软件设计中的动态与静态信息。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UML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从目标系统的不同角度出发，定义了用例图、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、对象图、状态图、活动图、时序图、协作图、构件图、部署图等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种图。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17614</TotalTime>
  <Words>1627</Words>
  <Application>Microsoft Office PowerPoint</Application>
  <PresentationFormat>宽屏</PresentationFormat>
  <Paragraphs>77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前 言</vt:lpstr>
      <vt:lpstr>课程概括</vt:lpstr>
      <vt:lpstr>考 勤</vt:lpstr>
      <vt:lpstr>实 验</vt:lpstr>
      <vt:lpstr>软件设计模式的产生背景</vt:lpstr>
      <vt:lpstr>软件设计模式的概念</vt:lpstr>
      <vt:lpstr>学习设计模式的必要性</vt:lpstr>
      <vt:lpstr>设计模式分类</vt:lpstr>
      <vt:lpstr>UML图</vt:lpstr>
      <vt:lpstr>类 图</vt:lpstr>
      <vt:lpstr>类图表示法</vt:lpstr>
      <vt:lpstr>单向关联</vt:lpstr>
      <vt:lpstr>双向关联</vt:lpstr>
      <vt:lpstr>自关联</vt:lpstr>
      <vt:lpstr>聚合关系</vt:lpstr>
      <vt:lpstr>组合关系</vt:lpstr>
      <vt:lpstr>依赖关系</vt:lpstr>
      <vt:lpstr>继承关系</vt:lpstr>
      <vt:lpstr>实现关系</vt:lpstr>
      <vt:lpstr>练 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C语言基础巩固</dc:title>
  <dc:creator>Administrator</dc:creator>
  <cp:lastModifiedBy>875917582@qq.com</cp:lastModifiedBy>
  <cp:revision>341</cp:revision>
  <dcterms:created xsi:type="dcterms:W3CDTF">2021-06-05T10:13:46Z</dcterms:created>
  <dcterms:modified xsi:type="dcterms:W3CDTF">2021-09-07T08:01:34Z</dcterms:modified>
</cp:coreProperties>
</file>