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5" r:id="rId3"/>
    <p:sldId id="326" r:id="rId4"/>
    <p:sldId id="339" r:id="rId5"/>
    <p:sldId id="318" r:id="rId6"/>
    <p:sldId id="327" r:id="rId7"/>
    <p:sldId id="340" r:id="rId8"/>
    <p:sldId id="341" r:id="rId9"/>
    <p:sldId id="342" r:id="rId10"/>
    <p:sldId id="343" r:id="rId11"/>
    <p:sldId id="347" r:id="rId12"/>
    <p:sldId id="320" r:id="rId13"/>
    <p:sldId id="335" r:id="rId14"/>
    <p:sldId id="344" r:id="rId15"/>
    <p:sldId id="345" r:id="rId16"/>
    <p:sldId id="346" r:id="rId17"/>
    <p:sldId id="348" r:id="rId18"/>
    <p:sldId id="349" r:id="rId19"/>
    <p:sldId id="322" r:id="rId20"/>
    <p:sldId id="323" r:id="rId21"/>
    <p:sldId id="350" r:id="rId22"/>
    <p:sldId id="32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75917582@qq.com" initials="8" lastIdx="1" clrIdx="0">
    <p:extLst>
      <p:ext uri="{19B8F6BF-5375-455C-9EA6-DF929625EA0E}">
        <p15:presenceInfo xmlns:p15="http://schemas.microsoft.com/office/powerpoint/2012/main" userId="14106f70277760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78" d="100"/>
          <a:sy n="78" d="100"/>
        </p:scale>
        <p:origin x="1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FF55F-CB6D-4418-B002-97D853C621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0CF530-6482-4C38-861A-929BAC1110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9A37CC-2F55-4621-BACB-2C84D224B26B}"/>
              </a:ext>
            </a:extLst>
          </p:cNvPr>
          <p:cNvSpPr>
            <a:spLocks noGrp="1"/>
          </p:cNvSpPr>
          <p:nvPr>
            <p:ph type="dt" sz="half" idx="10"/>
          </p:nvPr>
        </p:nvSpPr>
        <p:spPr/>
        <p:txBody>
          <a:bodyPr/>
          <a:lstStyle/>
          <a:p>
            <a:fld id="{0797A710-14D0-4F2A-AB2D-742C033AB9C3}"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FE3E98A5-366E-433B-A52E-03560D6FF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325510-475F-457F-BBF5-7A1F8A400E76}"/>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6231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6358E-47A6-4137-9383-83AB7D268E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2837BC-B67C-49ED-ABBF-81F8E8AD9B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6DF45-7069-446B-B664-278A0CDDE239}"/>
              </a:ext>
            </a:extLst>
          </p:cNvPr>
          <p:cNvSpPr>
            <a:spLocks noGrp="1"/>
          </p:cNvSpPr>
          <p:nvPr>
            <p:ph type="dt" sz="half" idx="10"/>
          </p:nvPr>
        </p:nvSpPr>
        <p:spPr/>
        <p:txBody>
          <a:bodyPr/>
          <a:lstStyle/>
          <a:p>
            <a:fld id="{0797A710-14D0-4F2A-AB2D-742C033AB9C3}"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3A125BC7-53FE-4874-AF0C-7F9B54D123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6C911D-479D-43ED-8650-39F66008CDF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61601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9A43D1-72CA-4E72-892A-1BC7F3F603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76A69F-9B7C-4835-BF62-6B8C983C98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3AEE57-578C-45A9-B57B-AE0234351997}"/>
              </a:ext>
            </a:extLst>
          </p:cNvPr>
          <p:cNvSpPr>
            <a:spLocks noGrp="1"/>
          </p:cNvSpPr>
          <p:nvPr>
            <p:ph type="dt" sz="half" idx="10"/>
          </p:nvPr>
        </p:nvSpPr>
        <p:spPr/>
        <p:txBody>
          <a:bodyPr/>
          <a:lstStyle/>
          <a:p>
            <a:fld id="{0797A710-14D0-4F2A-AB2D-742C033AB9C3}"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E63012C8-A3EA-4179-9502-7DE15CA36F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A60E30-2654-49DA-9024-FB186989B8F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45001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846F-AB8A-4837-8DA4-1378FE9D98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435FF2-6598-4A82-8876-79CD14A689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1EB32C-0A84-42AC-AE41-9EA1B569A569}"/>
              </a:ext>
            </a:extLst>
          </p:cNvPr>
          <p:cNvSpPr>
            <a:spLocks noGrp="1"/>
          </p:cNvSpPr>
          <p:nvPr>
            <p:ph type="dt" sz="half" idx="10"/>
          </p:nvPr>
        </p:nvSpPr>
        <p:spPr/>
        <p:txBody>
          <a:bodyPr/>
          <a:lstStyle/>
          <a:p>
            <a:fld id="{0797A710-14D0-4F2A-AB2D-742C033AB9C3}"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5FCB21DC-F3FA-46BA-9104-ACCEC24F09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2E86C0-19AF-43BB-B635-6C7216BAE4F5}"/>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406322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B3688-71FB-46DB-922C-7078503A68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08E1A56-EBD9-4DF7-8601-2FE4F2112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26E572-B7AB-402E-81BF-BADFC347E1FD}"/>
              </a:ext>
            </a:extLst>
          </p:cNvPr>
          <p:cNvSpPr>
            <a:spLocks noGrp="1"/>
          </p:cNvSpPr>
          <p:nvPr>
            <p:ph type="dt" sz="half" idx="10"/>
          </p:nvPr>
        </p:nvSpPr>
        <p:spPr/>
        <p:txBody>
          <a:bodyPr/>
          <a:lstStyle/>
          <a:p>
            <a:fld id="{0797A710-14D0-4F2A-AB2D-742C033AB9C3}"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07375419-EA4B-4B0A-8A44-D17177300A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AC09B0-B1EF-40AF-B1CC-B6C7160D9AFB}"/>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79524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0C74A-7061-4170-A887-D973CD1E4F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CF699D-7DED-44C9-83B9-C1BCFE7F1D0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0ECDB99-4672-4FD1-9DD9-BD255F6D8D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1A0611A-6D44-4245-B604-DB014D59B688}"/>
              </a:ext>
            </a:extLst>
          </p:cNvPr>
          <p:cNvSpPr>
            <a:spLocks noGrp="1"/>
          </p:cNvSpPr>
          <p:nvPr>
            <p:ph type="dt" sz="half" idx="10"/>
          </p:nvPr>
        </p:nvSpPr>
        <p:spPr/>
        <p:txBody>
          <a:bodyPr/>
          <a:lstStyle/>
          <a:p>
            <a:fld id="{0797A710-14D0-4F2A-AB2D-742C033AB9C3}"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D5970DDA-D86B-4F61-A546-A6DA5A705C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DEDD4C-DBDF-43AE-BF60-C8DAA9DAEB3B}"/>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33011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E7BAF-CF72-490F-9A6A-6DEC058FD0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B0CB1D-9A0B-45E5-9217-FF627F3D7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6791E4-C998-4FAB-A206-E0DC3B9F73E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B90BDE-E063-450F-B573-BBC468729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DC9F01A-8674-46D7-9CE7-CF6B219904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4E29B35-5BEC-4534-AF94-E2B5C2343B1B}"/>
              </a:ext>
            </a:extLst>
          </p:cNvPr>
          <p:cNvSpPr>
            <a:spLocks noGrp="1"/>
          </p:cNvSpPr>
          <p:nvPr>
            <p:ph type="dt" sz="half" idx="10"/>
          </p:nvPr>
        </p:nvSpPr>
        <p:spPr/>
        <p:txBody>
          <a:bodyPr/>
          <a:lstStyle/>
          <a:p>
            <a:fld id="{0797A710-14D0-4F2A-AB2D-742C033AB9C3}" type="datetimeFigureOut">
              <a:rPr lang="zh-CN" altLang="en-US" smtClean="0"/>
              <a:t>2021/11/2</a:t>
            </a:fld>
            <a:endParaRPr lang="zh-CN" altLang="en-US"/>
          </a:p>
        </p:txBody>
      </p:sp>
      <p:sp>
        <p:nvSpPr>
          <p:cNvPr id="8" name="页脚占位符 7">
            <a:extLst>
              <a:ext uri="{FF2B5EF4-FFF2-40B4-BE49-F238E27FC236}">
                <a16:creationId xmlns:a16="http://schemas.microsoft.com/office/drawing/2014/main" id="{1A550817-4C63-41AD-9BDE-92DE90ED49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68AE09C-CD88-44EB-8544-65C53F60A496}"/>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185099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F6DA6-425C-43FE-A590-EC3BDD2D29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053B8B-0126-4F81-869E-EA98782B1FA7}"/>
              </a:ext>
            </a:extLst>
          </p:cNvPr>
          <p:cNvSpPr>
            <a:spLocks noGrp="1"/>
          </p:cNvSpPr>
          <p:nvPr>
            <p:ph type="dt" sz="half" idx="10"/>
          </p:nvPr>
        </p:nvSpPr>
        <p:spPr/>
        <p:txBody>
          <a:bodyPr/>
          <a:lstStyle/>
          <a:p>
            <a:fld id="{0797A710-14D0-4F2A-AB2D-742C033AB9C3}" type="datetimeFigureOut">
              <a:rPr lang="zh-CN" altLang="en-US" smtClean="0"/>
              <a:t>2021/11/2</a:t>
            </a:fld>
            <a:endParaRPr lang="zh-CN" altLang="en-US"/>
          </a:p>
        </p:txBody>
      </p:sp>
      <p:sp>
        <p:nvSpPr>
          <p:cNvPr id="4" name="页脚占位符 3">
            <a:extLst>
              <a:ext uri="{FF2B5EF4-FFF2-40B4-BE49-F238E27FC236}">
                <a16:creationId xmlns:a16="http://schemas.microsoft.com/office/drawing/2014/main" id="{1014251C-5F6B-4BC4-A2EC-31624EFAD7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9A5959-8225-4C2E-AF26-542E65BD6200}"/>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7934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ADA36C-27B3-464E-8203-9AD65F6AF014}"/>
              </a:ext>
            </a:extLst>
          </p:cNvPr>
          <p:cNvSpPr>
            <a:spLocks noGrp="1"/>
          </p:cNvSpPr>
          <p:nvPr>
            <p:ph type="dt" sz="half" idx="10"/>
          </p:nvPr>
        </p:nvSpPr>
        <p:spPr/>
        <p:txBody>
          <a:bodyPr/>
          <a:lstStyle/>
          <a:p>
            <a:fld id="{0797A710-14D0-4F2A-AB2D-742C033AB9C3}" type="datetimeFigureOut">
              <a:rPr lang="zh-CN" altLang="en-US" smtClean="0"/>
              <a:t>2021/11/2</a:t>
            </a:fld>
            <a:endParaRPr lang="zh-CN" altLang="en-US"/>
          </a:p>
        </p:txBody>
      </p:sp>
      <p:sp>
        <p:nvSpPr>
          <p:cNvPr id="3" name="页脚占位符 2">
            <a:extLst>
              <a:ext uri="{FF2B5EF4-FFF2-40B4-BE49-F238E27FC236}">
                <a16:creationId xmlns:a16="http://schemas.microsoft.com/office/drawing/2014/main" id="{CFF6F4EB-2851-4CBB-A4DB-434AD4F25C8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E975A0-0E17-466A-9304-FD0C61C9F1BA}"/>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276389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FCE20-ABD4-45F8-BE6B-6F26C14B14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9183A5-FB11-451A-B16C-B8A8B5DEE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2BD6419-A4A5-4C65-920E-EE80B65D5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C9B965-D7C2-4F39-BA12-BB0D50E45417}"/>
              </a:ext>
            </a:extLst>
          </p:cNvPr>
          <p:cNvSpPr>
            <a:spLocks noGrp="1"/>
          </p:cNvSpPr>
          <p:nvPr>
            <p:ph type="dt" sz="half" idx="10"/>
          </p:nvPr>
        </p:nvSpPr>
        <p:spPr/>
        <p:txBody>
          <a:bodyPr/>
          <a:lstStyle/>
          <a:p>
            <a:fld id="{0797A710-14D0-4F2A-AB2D-742C033AB9C3}"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85A7DDB3-760F-4E7A-8A76-48B672258C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70C05D-A66B-4FC2-B10F-1EC29AABE46D}"/>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27135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F5EC6-1231-4B6C-B25D-444D446684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2CC632-02FC-493D-92E1-11ED9E933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137AEB-6CCF-4F5E-BA9F-D02EA1B00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F8CB51-C1F5-4696-B2BF-FFD1643B2DDE}"/>
              </a:ext>
            </a:extLst>
          </p:cNvPr>
          <p:cNvSpPr>
            <a:spLocks noGrp="1"/>
          </p:cNvSpPr>
          <p:nvPr>
            <p:ph type="dt" sz="half" idx="10"/>
          </p:nvPr>
        </p:nvSpPr>
        <p:spPr/>
        <p:txBody>
          <a:bodyPr/>
          <a:lstStyle/>
          <a:p>
            <a:fld id="{0797A710-14D0-4F2A-AB2D-742C033AB9C3}"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29CCE6A4-ADB1-4AF6-B821-12B7288D40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44797A-9801-47A1-9828-B14D163A16BE}"/>
              </a:ext>
            </a:extLst>
          </p:cNvPr>
          <p:cNvSpPr>
            <a:spLocks noGrp="1"/>
          </p:cNvSpPr>
          <p:nvPr>
            <p:ph type="sldNum" sz="quarter" idx="12"/>
          </p:nvPr>
        </p:nvSpPr>
        <p:spPr/>
        <p:txBody>
          <a:body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305656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16C6B9-DA8A-43A3-B403-6F97C259C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3E5B09-8947-468C-B0A9-509EF2CB5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92CA7D-2836-4453-9AB5-FAF8792EA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7A710-14D0-4F2A-AB2D-742C033AB9C3}"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44744C1B-62D7-4813-9B8A-208EA99BC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6F8E7CD-5897-4639-811A-94E103E39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82D54-8C1A-4C91-9917-F3DF56877234}" type="slidenum">
              <a:rPr lang="zh-CN" altLang="en-US" smtClean="0"/>
              <a:t>‹#›</a:t>
            </a:fld>
            <a:endParaRPr lang="zh-CN" altLang="en-US"/>
          </a:p>
        </p:txBody>
      </p:sp>
    </p:spTree>
    <p:extLst>
      <p:ext uri="{BB962C8B-B14F-4D97-AF65-F5344CB8AC3E}">
        <p14:creationId xmlns:p14="http://schemas.microsoft.com/office/powerpoint/2010/main" val="408953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3F826-2715-40DE-A7F2-B24A5A562605}"/>
              </a:ext>
            </a:extLst>
          </p:cNvPr>
          <p:cNvSpPr>
            <a:spLocks noGrp="1"/>
          </p:cNvSpPr>
          <p:nvPr>
            <p:ph type="ctrTitle"/>
          </p:nvPr>
        </p:nvSpPr>
        <p:spPr>
          <a:xfrm>
            <a:off x="1466850" y="1616528"/>
            <a:ext cx="9144000" cy="2387600"/>
          </a:xfrm>
        </p:spPr>
        <p:txBody>
          <a:bodyPr vert="horz" lIns="91440" tIns="45720" rIns="91440" bIns="45720" rtlCol="0" anchor="ctr">
            <a:normAutofit/>
          </a:bodyPr>
          <a:lstStyle/>
          <a:p>
            <a:r>
              <a:rPr lang="zh-CN" altLang="en-US" b="1" dirty="0">
                <a:latin typeface="微软雅黑" panose="020B0503020204020204" pitchFamily="34" charset="-122"/>
                <a:ea typeface="微软雅黑" panose="020B0503020204020204" pitchFamily="34" charset="-122"/>
              </a:rPr>
              <a:t>装饰模式</a:t>
            </a:r>
          </a:p>
        </p:txBody>
      </p:sp>
      <p:sp>
        <p:nvSpPr>
          <p:cNvPr id="3" name="副标题 2">
            <a:extLst>
              <a:ext uri="{FF2B5EF4-FFF2-40B4-BE49-F238E27FC236}">
                <a16:creationId xmlns:a16="http://schemas.microsoft.com/office/drawing/2014/main" id="{D1FD943C-7AE9-4E4F-9F10-AF8CA94073AC}"/>
              </a:ext>
            </a:extLst>
          </p:cNvPr>
          <p:cNvSpPr>
            <a:spLocks noGrp="1"/>
          </p:cNvSpPr>
          <p:nvPr>
            <p:ph type="subTitle" idx="1"/>
          </p:nvPr>
        </p:nvSpPr>
        <p:spPr>
          <a:xfrm>
            <a:off x="1466850" y="3716339"/>
            <a:ext cx="9144000" cy="1655762"/>
          </a:xfrm>
        </p:spPr>
        <p:txBody>
          <a:bodyPr>
            <a:normAutofit/>
          </a:bodyPr>
          <a:lstStyle/>
          <a:p>
            <a:r>
              <a:rPr lang="zh-CN" altLang="en-US" sz="2800" b="1" dirty="0">
                <a:latin typeface="微软雅黑" panose="020B0503020204020204" pitchFamily="34" charset="-122"/>
                <a:ea typeface="微软雅黑" panose="020B0503020204020204" pitchFamily="34" charset="-122"/>
              </a:rPr>
              <a:t>万德超</a:t>
            </a:r>
          </a:p>
        </p:txBody>
      </p:sp>
    </p:spTree>
    <p:extLst>
      <p:ext uri="{BB962C8B-B14F-4D97-AF65-F5344CB8AC3E}">
        <p14:creationId xmlns:p14="http://schemas.microsoft.com/office/powerpoint/2010/main" val="204680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985339" y="403283"/>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具体装饰类的设计</a:t>
            </a:r>
          </a:p>
        </p:txBody>
      </p:sp>
      <p:pic>
        <p:nvPicPr>
          <p:cNvPr id="9" name="图片 8">
            <a:extLst>
              <a:ext uri="{FF2B5EF4-FFF2-40B4-BE49-F238E27FC236}">
                <a16:creationId xmlns:a16="http://schemas.microsoft.com/office/drawing/2014/main" id="{FED94514-C1F1-4E83-81F2-7546E6C6C9E4}"/>
              </a:ext>
            </a:extLst>
          </p:cNvPr>
          <p:cNvPicPr>
            <a:picLocks noChangeAspect="1"/>
          </p:cNvPicPr>
          <p:nvPr/>
        </p:nvPicPr>
        <p:blipFill>
          <a:blip r:embed="rId2"/>
          <a:stretch>
            <a:fillRect/>
          </a:stretch>
        </p:blipFill>
        <p:spPr>
          <a:xfrm>
            <a:off x="2716294" y="1655368"/>
            <a:ext cx="7064520" cy="5121180"/>
          </a:xfrm>
          <a:prstGeom prst="rect">
            <a:avLst/>
          </a:prstGeom>
        </p:spPr>
      </p:pic>
    </p:spTree>
    <p:extLst>
      <p:ext uri="{BB962C8B-B14F-4D97-AF65-F5344CB8AC3E}">
        <p14:creationId xmlns:p14="http://schemas.microsoft.com/office/powerpoint/2010/main" val="71248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985339" y="403283"/>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客户端使用</a:t>
            </a:r>
          </a:p>
        </p:txBody>
      </p:sp>
      <p:pic>
        <p:nvPicPr>
          <p:cNvPr id="11" name="图片 10">
            <a:extLst>
              <a:ext uri="{FF2B5EF4-FFF2-40B4-BE49-F238E27FC236}">
                <a16:creationId xmlns:a16="http://schemas.microsoft.com/office/drawing/2014/main" id="{4598CD2A-D5BD-4925-A8A6-ACB6DCFB3DA7}"/>
              </a:ext>
            </a:extLst>
          </p:cNvPr>
          <p:cNvPicPr>
            <a:picLocks noChangeAspect="1"/>
          </p:cNvPicPr>
          <p:nvPr/>
        </p:nvPicPr>
        <p:blipFill>
          <a:blip r:embed="rId2"/>
          <a:stretch>
            <a:fillRect/>
          </a:stretch>
        </p:blipFill>
        <p:spPr>
          <a:xfrm>
            <a:off x="839890" y="2467813"/>
            <a:ext cx="10512220" cy="3345158"/>
          </a:xfrm>
          <a:prstGeom prst="rect">
            <a:avLst/>
          </a:prstGeom>
        </p:spPr>
      </p:pic>
    </p:spTree>
    <p:extLst>
      <p:ext uri="{BB962C8B-B14F-4D97-AF65-F5344CB8AC3E}">
        <p14:creationId xmlns:p14="http://schemas.microsoft.com/office/powerpoint/2010/main" val="200278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985339" y="403283"/>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重构图形界面库</a:t>
            </a:r>
          </a:p>
        </p:txBody>
      </p:sp>
      <p:pic>
        <p:nvPicPr>
          <p:cNvPr id="4" name="图片 3">
            <a:extLst>
              <a:ext uri="{FF2B5EF4-FFF2-40B4-BE49-F238E27FC236}">
                <a16:creationId xmlns:a16="http://schemas.microsoft.com/office/drawing/2014/main" id="{D10F48B5-BB64-4214-8D76-FB83E0A8E099}"/>
              </a:ext>
            </a:extLst>
          </p:cNvPr>
          <p:cNvPicPr>
            <a:picLocks noChangeAspect="1"/>
          </p:cNvPicPr>
          <p:nvPr/>
        </p:nvPicPr>
        <p:blipFill>
          <a:blip r:embed="rId2"/>
          <a:stretch>
            <a:fillRect/>
          </a:stretch>
        </p:blipFill>
        <p:spPr>
          <a:xfrm>
            <a:off x="875272" y="1728846"/>
            <a:ext cx="10221322" cy="4964190"/>
          </a:xfrm>
          <a:prstGeom prst="rect">
            <a:avLst/>
          </a:prstGeom>
        </p:spPr>
      </p:pic>
    </p:spTree>
    <p:extLst>
      <p:ext uri="{BB962C8B-B14F-4D97-AF65-F5344CB8AC3E}">
        <p14:creationId xmlns:p14="http://schemas.microsoft.com/office/powerpoint/2010/main" val="2605293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985339" y="403283"/>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半透明装饰模式</a:t>
            </a:r>
          </a:p>
        </p:txBody>
      </p:sp>
      <p:sp>
        <p:nvSpPr>
          <p:cNvPr id="7" name="文本框 6">
            <a:extLst>
              <a:ext uri="{FF2B5EF4-FFF2-40B4-BE49-F238E27FC236}">
                <a16:creationId xmlns:a16="http://schemas.microsoft.com/office/drawing/2014/main" id="{3A2E0A31-A284-4CC8-81E2-42C29A2D25AD}"/>
              </a:ext>
            </a:extLst>
          </p:cNvPr>
          <p:cNvSpPr txBox="1"/>
          <p:nvPr/>
        </p:nvSpPr>
        <p:spPr>
          <a:xfrm>
            <a:off x="386511" y="2126827"/>
            <a:ext cx="3843337" cy="3905043"/>
          </a:xfrm>
          <a:prstGeom prst="rect">
            <a:avLst/>
          </a:prstGeom>
          <a:noFill/>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	OA</a:t>
            </a:r>
            <a:r>
              <a:rPr lang="zh-CN" altLang="en-US" sz="2400" dirty="0">
                <a:latin typeface="微软雅黑" panose="020B0503020204020204" pitchFamily="34" charset="-122"/>
                <a:ea typeface="微软雅黑" panose="020B0503020204020204" pitchFamily="34" charset="-122"/>
              </a:rPr>
              <a:t>系统中，</a:t>
            </a:r>
            <a:r>
              <a:rPr lang="zh-CN" altLang="en-US" sz="2400" dirty="0">
                <a:solidFill>
                  <a:srgbClr val="FF0000"/>
                </a:solidFill>
                <a:latin typeface="微软雅黑" panose="020B0503020204020204" pitchFamily="34" charset="-122"/>
                <a:ea typeface="微软雅黑" panose="020B0503020204020204" pitchFamily="34" charset="-122"/>
              </a:rPr>
              <a:t>采购单</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PurchaseRequest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请假条</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LeaveRequest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等文件</a:t>
            </a:r>
            <a:r>
              <a:rPr lang="en-US" altLang="zh-CN" sz="2400" dirty="0">
                <a:latin typeface="微软雅黑" panose="020B0503020204020204" pitchFamily="34" charset="-122"/>
                <a:ea typeface="微软雅黑" panose="020B0503020204020204" pitchFamily="34" charset="-122"/>
              </a:rPr>
              <a:t>(Document)</a:t>
            </a:r>
            <a:r>
              <a:rPr lang="zh-CN" altLang="en-US" sz="2400" dirty="0">
                <a:latin typeface="微软雅黑" panose="020B0503020204020204" pitchFamily="34" charset="-122"/>
                <a:ea typeface="微软雅黑" panose="020B0503020204020204" pitchFamily="34" charset="-122"/>
              </a:rPr>
              <a:t>对象都具有</a:t>
            </a:r>
            <a:r>
              <a:rPr lang="zh-CN" altLang="en-US" sz="2400" b="1" dirty="0">
                <a:solidFill>
                  <a:srgbClr val="FF0000"/>
                </a:solidFill>
                <a:latin typeface="微软雅黑" panose="020B0503020204020204" pitchFamily="34" charset="-122"/>
                <a:ea typeface="微软雅黑" panose="020B0503020204020204" pitchFamily="34" charset="-122"/>
              </a:rPr>
              <a:t>显示</a:t>
            </a:r>
            <a:r>
              <a:rPr lang="zh-CN" altLang="en-US" sz="2400" dirty="0">
                <a:latin typeface="微软雅黑" panose="020B0503020204020204" pitchFamily="34" charset="-122"/>
                <a:ea typeface="微软雅黑" panose="020B0503020204020204" pitchFamily="34" charset="-122"/>
              </a:rPr>
              <a:t>功能，现在要为其增加</a:t>
            </a:r>
            <a:r>
              <a:rPr lang="zh-CN" altLang="en-US" sz="2400" b="1" dirty="0">
                <a:solidFill>
                  <a:srgbClr val="FF0000"/>
                </a:solidFill>
                <a:latin typeface="微软雅黑" panose="020B0503020204020204" pitchFamily="34" charset="-122"/>
                <a:ea typeface="微软雅黑" panose="020B0503020204020204" pitchFamily="34" charset="-122"/>
              </a:rPr>
              <a:t>审批</a:t>
            </a:r>
            <a:r>
              <a:rPr lang="zh-CN" altLang="en-US" sz="2400"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删除</a:t>
            </a:r>
            <a:r>
              <a:rPr lang="zh-CN" altLang="en-US" sz="2400" dirty="0">
                <a:latin typeface="微软雅黑" panose="020B0503020204020204" pitchFamily="34" charset="-122"/>
                <a:ea typeface="微软雅黑" panose="020B0503020204020204" pitchFamily="34" charset="-122"/>
              </a:rPr>
              <a:t>等功能，使用装饰模式进行设计。</a:t>
            </a:r>
          </a:p>
        </p:txBody>
      </p:sp>
      <p:pic>
        <p:nvPicPr>
          <p:cNvPr id="9" name="图片 8">
            <a:extLst>
              <a:ext uri="{FF2B5EF4-FFF2-40B4-BE49-F238E27FC236}">
                <a16:creationId xmlns:a16="http://schemas.microsoft.com/office/drawing/2014/main" id="{21C2CB3C-6121-4C30-BFEA-A328B678194C}"/>
              </a:ext>
            </a:extLst>
          </p:cNvPr>
          <p:cNvPicPr>
            <a:picLocks noChangeAspect="1"/>
          </p:cNvPicPr>
          <p:nvPr/>
        </p:nvPicPr>
        <p:blipFill>
          <a:blip r:embed="rId2"/>
          <a:stretch>
            <a:fillRect/>
          </a:stretch>
        </p:blipFill>
        <p:spPr>
          <a:xfrm>
            <a:off x="4229848" y="1728846"/>
            <a:ext cx="7853119" cy="4229545"/>
          </a:xfrm>
          <a:prstGeom prst="rect">
            <a:avLst/>
          </a:prstGeom>
        </p:spPr>
      </p:pic>
    </p:spTree>
    <p:extLst>
      <p:ext uri="{BB962C8B-B14F-4D97-AF65-F5344CB8AC3E}">
        <p14:creationId xmlns:p14="http://schemas.microsoft.com/office/powerpoint/2010/main" val="129225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985339" y="403283"/>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抽象装饰类的设计</a:t>
            </a:r>
          </a:p>
        </p:txBody>
      </p:sp>
      <p:pic>
        <p:nvPicPr>
          <p:cNvPr id="10" name="图片 9">
            <a:extLst>
              <a:ext uri="{FF2B5EF4-FFF2-40B4-BE49-F238E27FC236}">
                <a16:creationId xmlns:a16="http://schemas.microsoft.com/office/drawing/2014/main" id="{83C7EF9F-9F86-4EE2-968B-C45E6AB3DBDF}"/>
              </a:ext>
            </a:extLst>
          </p:cNvPr>
          <p:cNvPicPr>
            <a:picLocks noChangeAspect="1"/>
          </p:cNvPicPr>
          <p:nvPr/>
        </p:nvPicPr>
        <p:blipFill>
          <a:blip r:embed="rId2"/>
          <a:stretch>
            <a:fillRect/>
          </a:stretch>
        </p:blipFill>
        <p:spPr>
          <a:xfrm>
            <a:off x="2790856" y="2055455"/>
            <a:ext cx="6610288" cy="4524960"/>
          </a:xfrm>
          <a:prstGeom prst="rect">
            <a:avLst/>
          </a:prstGeom>
        </p:spPr>
      </p:pic>
    </p:spTree>
    <p:extLst>
      <p:ext uri="{BB962C8B-B14F-4D97-AF65-F5344CB8AC3E}">
        <p14:creationId xmlns:p14="http://schemas.microsoft.com/office/powerpoint/2010/main" val="360475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985339" y="403283"/>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具体装饰类的设计</a:t>
            </a:r>
          </a:p>
        </p:txBody>
      </p:sp>
      <p:pic>
        <p:nvPicPr>
          <p:cNvPr id="4" name="图片 3">
            <a:extLst>
              <a:ext uri="{FF2B5EF4-FFF2-40B4-BE49-F238E27FC236}">
                <a16:creationId xmlns:a16="http://schemas.microsoft.com/office/drawing/2014/main" id="{43CE3004-67C9-4DE5-99BC-C1793FE1297C}"/>
              </a:ext>
            </a:extLst>
          </p:cNvPr>
          <p:cNvPicPr>
            <a:picLocks noChangeAspect="1"/>
          </p:cNvPicPr>
          <p:nvPr/>
        </p:nvPicPr>
        <p:blipFill>
          <a:blip r:embed="rId2"/>
          <a:stretch>
            <a:fillRect/>
          </a:stretch>
        </p:blipFill>
        <p:spPr>
          <a:xfrm>
            <a:off x="2475457" y="2203820"/>
            <a:ext cx="7535364" cy="4082678"/>
          </a:xfrm>
          <a:prstGeom prst="rect">
            <a:avLst/>
          </a:prstGeom>
        </p:spPr>
      </p:pic>
    </p:spTree>
    <p:extLst>
      <p:ext uri="{BB962C8B-B14F-4D97-AF65-F5344CB8AC3E}">
        <p14:creationId xmlns:p14="http://schemas.microsoft.com/office/powerpoint/2010/main" val="214080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985339" y="403283"/>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客户端使用</a:t>
            </a:r>
          </a:p>
        </p:txBody>
      </p:sp>
      <p:pic>
        <p:nvPicPr>
          <p:cNvPr id="6" name="图片 5">
            <a:extLst>
              <a:ext uri="{FF2B5EF4-FFF2-40B4-BE49-F238E27FC236}">
                <a16:creationId xmlns:a16="http://schemas.microsoft.com/office/drawing/2014/main" id="{53B80F51-4FC4-4695-B97C-852667D52329}"/>
              </a:ext>
            </a:extLst>
          </p:cNvPr>
          <p:cNvPicPr>
            <a:picLocks noChangeAspect="1"/>
          </p:cNvPicPr>
          <p:nvPr/>
        </p:nvPicPr>
        <p:blipFill>
          <a:blip r:embed="rId2"/>
          <a:stretch>
            <a:fillRect/>
          </a:stretch>
        </p:blipFill>
        <p:spPr>
          <a:xfrm>
            <a:off x="2464139" y="2652466"/>
            <a:ext cx="7850185" cy="2526883"/>
          </a:xfrm>
          <a:prstGeom prst="rect">
            <a:avLst/>
          </a:prstGeom>
        </p:spPr>
      </p:pic>
    </p:spTree>
    <p:extLst>
      <p:ext uri="{BB962C8B-B14F-4D97-AF65-F5344CB8AC3E}">
        <p14:creationId xmlns:p14="http://schemas.microsoft.com/office/powerpoint/2010/main" val="4160766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快餐店的例子</a:t>
            </a:r>
          </a:p>
        </p:txBody>
      </p:sp>
      <p:sp>
        <p:nvSpPr>
          <p:cNvPr id="6" name="文本框 5">
            <a:extLst>
              <a:ext uri="{FF2B5EF4-FFF2-40B4-BE49-F238E27FC236}">
                <a16:creationId xmlns:a16="http://schemas.microsoft.com/office/drawing/2014/main" id="{7574DED3-FD59-4472-9247-A000F41E7310}"/>
              </a:ext>
            </a:extLst>
          </p:cNvPr>
          <p:cNvSpPr txBox="1"/>
          <p:nvPr/>
        </p:nvSpPr>
        <p:spPr>
          <a:xfrm>
            <a:off x="561976" y="1628290"/>
            <a:ext cx="10610850" cy="1684244"/>
          </a:xfrm>
          <a:prstGeom prst="rect">
            <a:avLst/>
          </a:prstGeom>
          <a:noFill/>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        快餐店有炒面、炒饭这些快餐，可以额外附加鸡蛋、火腿、培根这些配菜，当然加配菜需要额外加钱，每个配菜的价钱通常不太一样，那么计算总价就会显得比较麻烦。</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F7837250-8AF8-4F88-8302-3F7D9515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344" y="2530929"/>
            <a:ext cx="7899056" cy="4476749"/>
          </a:xfrm>
          <a:prstGeom prst="rect">
            <a:avLst/>
          </a:prstGeom>
        </p:spPr>
      </p:pic>
    </p:spTree>
    <p:extLst>
      <p:ext uri="{BB962C8B-B14F-4D97-AF65-F5344CB8AC3E}">
        <p14:creationId xmlns:p14="http://schemas.microsoft.com/office/powerpoint/2010/main" val="466012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方案改进</a:t>
            </a:r>
          </a:p>
        </p:txBody>
      </p:sp>
      <p:pic>
        <p:nvPicPr>
          <p:cNvPr id="5" name="图片 4">
            <a:extLst>
              <a:ext uri="{FF2B5EF4-FFF2-40B4-BE49-F238E27FC236}">
                <a16:creationId xmlns:a16="http://schemas.microsoft.com/office/drawing/2014/main" id="{90F4F477-BF88-4335-8F4B-B54C28A9E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35" y="1911124"/>
            <a:ext cx="10115529" cy="4350883"/>
          </a:xfrm>
          <a:prstGeom prst="rect">
            <a:avLst/>
          </a:prstGeom>
        </p:spPr>
      </p:pic>
    </p:spTree>
    <p:extLst>
      <p:ext uri="{BB962C8B-B14F-4D97-AF65-F5344CB8AC3E}">
        <p14:creationId xmlns:p14="http://schemas.microsoft.com/office/powerpoint/2010/main" val="2932138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使用场景</a:t>
            </a:r>
          </a:p>
        </p:txBody>
      </p:sp>
      <p:sp>
        <p:nvSpPr>
          <p:cNvPr id="6" name="文本框 5">
            <a:extLst>
              <a:ext uri="{FF2B5EF4-FFF2-40B4-BE49-F238E27FC236}">
                <a16:creationId xmlns:a16="http://schemas.microsoft.com/office/drawing/2014/main" id="{7574DED3-FD59-4472-9247-A000F41E7310}"/>
              </a:ext>
            </a:extLst>
          </p:cNvPr>
          <p:cNvSpPr txBox="1"/>
          <p:nvPr/>
        </p:nvSpPr>
        <p:spPr>
          <a:xfrm>
            <a:off x="949778" y="2123393"/>
            <a:ext cx="10145486" cy="390504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当不能采用继承的方式对系统进行扩充或者采用继承不利于系统扩展和维护时。不能采用继承的情况主要有两类：</a:t>
            </a:r>
          </a:p>
          <a:p>
            <a:pPr marL="800100" lvl="1"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第一类是系统中存在大量独立的扩展，为支持每一种组合将产生大量的子类，使得子类数目呈爆炸性增长；</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第二类是因为类定义不能继承（如</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final</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类）</a:t>
            </a: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在不影响其他对象的情况下，以动态、透明的方式给单个对象添加职责。</a:t>
            </a: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当对象的功能要求可以动态地添加，也可以再动态地撤销时。</a:t>
            </a:r>
          </a:p>
        </p:txBody>
      </p:sp>
    </p:spTree>
    <p:extLst>
      <p:ext uri="{BB962C8B-B14F-4D97-AF65-F5344CB8AC3E}">
        <p14:creationId xmlns:p14="http://schemas.microsoft.com/office/powerpoint/2010/main" val="252938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装 饰</a:t>
            </a:r>
          </a:p>
        </p:txBody>
      </p:sp>
      <p:pic>
        <p:nvPicPr>
          <p:cNvPr id="4" name="图片 3">
            <a:extLst>
              <a:ext uri="{FF2B5EF4-FFF2-40B4-BE49-F238E27FC236}">
                <a16:creationId xmlns:a16="http://schemas.microsoft.com/office/drawing/2014/main" id="{FEC4DC4F-1E1C-4994-9B12-E77E86EBA59D}"/>
              </a:ext>
            </a:extLst>
          </p:cNvPr>
          <p:cNvPicPr>
            <a:picLocks noChangeAspect="1"/>
          </p:cNvPicPr>
          <p:nvPr/>
        </p:nvPicPr>
        <p:blipFill>
          <a:blip r:embed="rId2"/>
          <a:stretch>
            <a:fillRect/>
          </a:stretch>
        </p:blipFill>
        <p:spPr>
          <a:xfrm>
            <a:off x="349151" y="2075799"/>
            <a:ext cx="3896278" cy="3922081"/>
          </a:xfrm>
          <a:prstGeom prst="rect">
            <a:avLst/>
          </a:prstGeom>
          <a:effectLst>
            <a:outerShdw blurRad="50800" dist="38100" dir="2700000" algn="tl" rotWithShape="0">
              <a:prstClr val="black">
                <a:alpha val="40000"/>
              </a:prstClr>
            </a:outerShdw>
          </a:effectLst>
        </p:spPr>
      </p:pic>
      <p:pic>
        <p:nvPicPr>
          <p:cNvPr id="7" name="图片 6">
            <a:extLst>
              <a:ext uri="{FF2B5EF4-FFF2-40B4-BE49-F238E27FC236}">
                <a16:creationId xmlns:a16="http://schemas.microsoft.com/office/drawing/2014/main" id="{11B15F64-A494-4D6E-9814-590D37A6449E}"/>
              </a:ext>
            </a:extLst>
          </p:cNvPr>
          <p:cNvPicPr>
            <a:picLocks noChangeAspect="1"/>
          </p:cNvPicPr>
          <p:nvPr/>
        </p:nvPicPr>
        <p:blipFill>
          <a:blip r:embed="rId3"/>
          <a:stretch>
            <a:fillRect/>
          </a:stretch>
        </p:blipFill>
        <p:spPr>
          <a:xfrm>
            <a:off x="6096000" y="2174275"/>
            <a:ext cx="5719727" cy="3733798"/>
          </a:xfrm>
          <a:prstGeom prst="rect">
            <a:avLst/>
          </a:prstGeom>
          <a:effectLst>
            <a:outerShdw blurRad="50800" dist="38100" dir="2700000" algn="tl" rotWithShape="0">
              <a:prstClr val="black">
                <a:alpha val="40000"/>
              </a:prstClr>
            </a:outerShdw>
          </a:effectLst>
        </p:spPr>
      </p:pic>
      <p:sp>
        <p:nvSpPr>
          <p:cNvPr id="9" name="箭头: 右 8">
            <a:extLst>
              <a:ext uri="{FF2B5EF4-FFF2-40B4-BE49-F238E27FC236}">
                <a16:creationId xmlns:a16="http://schemas.microsoft.com/office/drawing/2014/main" id="{38C9DE1D-E121-422B-848F-669FD55851C5}"/>
              </a:ext>
            </a:extLst>
          </p:cNvPr>
          <p:cNvSpPr/>
          <p:nvPr/>
        </p:nvSpPr>
        <p:spPr>
          <a:xfrm>
            <a:off x="4702629" y="3788229"/>
            <a:ext cx="832757" cy="416378"/>
          </a:xfrm>
          <a:prstGeom prst="rightArrow">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439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en-US" altLang="zh-CN" sz="4800" b="1" dirty="0">
                <a:latin typeface="微软雅黑" panose="020B0503020204020204" pitchFamily="34" charset="-122"/>
                <a:ea typeface="微软雅黑" panose="020B0503020204020204" pitchFamily="34" charset="-122"/>
              </a:rPr>
              <a:t>JDK</a:t>
            </a:r>
            <a:r>
              <a:rPr lang="zh-CN" altLang="en-US" sz="4800" b="1" dirty="0">
                <a:latin typeface="微软雅黑" panose="020B0503020204020204" pitchFamily="34" charset="-122"/>
                <a:ea typeface="微软雅黑" panose="020B0503020204020204" pitchFamily="34" charset="-122"/>
              </a:rPr>
              <a:t>源码解析</a:t>
            </a:r>
          </a:p>
        </p:txBody>
      </p:sp>
      <p:sp>
        <p:nvSpPr>
          <p:cNvPr id="6" name="文本框 5">
            <a:extLst>
              <a:ext uri="{FF2B5EF4-FFF2-40B4-BE49-F238E27FC236}">
                <a16:creationId xmlns:a16="http://schemas.microsoft.com/office/drawing/2014/main" id="{7574DED3-FD59-4472-9247-A000F41E7310}"/>
              </a:ext>
            </a:extLst>
          </p:cNvPr>
          <p:cNvSpPr txBox="1"/>
          <p:nvPr/>
        </p:nvSpPr>
        <p:spPr>
          <a:xfrm>
            <a:off x="253092" y="1464672"/>
            <a:ext cx="11821886" cy="1551579"/>
          </a:xfrm>
          <a:prstGeom prst="rect">
            <a:avLst/>
          </a:prstGeom>
          <a:noFill/>
        </p:spPr>
        <p:txBody>
          <a:bodyPr wrap="square">
            <a:spAutoFit/>
          </a:bodyPr>
          <a:lstStyle/>
          <a:p>
            <a:pPr>
              <a:lnSpc>
                <a:spcPct val="150000"/>
              </a:lnSpc>
            </a:pP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流中的包装类使用到了装饰者模式。</a:t>
            </a:r>
            <a:r>
              <a:rPr lang="en-US" altLang="zh-CN" sz="2200" dirty="0" err="1">
                <a:latin typeface="微软雅黑" panose="020B0503020204020204" pitchFamily="34" charset="-122"/>
                <a:ea typeface="微软雅黑" panose="020B0503020204020204" pitchFamily="34" charset="-122"/>
                <a:cs typeface="Times New Roman" panose="02020603050405020304" pitchFamily="18" charset="0"/>
              </a:rPr>
              <a:t>BufferedInputStream</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dirty="0" err="1">
                <a:latin typeface="微软雅黑" panose="020B0503020204020204" pitchFamily="34" charset="-122"/>
                <a:ea typeface="微软雅黑" panose="020B0503020204020204" pitchFamily="34" charset="-122"/>
                <a:cs typeface="Times New Roman" panose="02020603050405020304" pitchFamily="18" charset="0"/>
              </a:rPr>
              <a:t>BufferedOutputStream</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dirty="0" err="1">
                <a:latin typeface="微软雅黑" panose="020B0503020204020204" pitchFamily="34" charset="-122"/>
                <a:ea typeface="微软雅黑" panose="020B0503020204020204" pitchFamily="34" charset="-122"/>
                <a:cs typeface="Times New Roman" panose="02020603050405020304" pitchFamily="18" charset="0"/>
              </a:rPr>
              <a:t>BufferedReader</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dirty="0" err="1">
                <a:latin typeface="微软雅黑" panose="020B0503020204020204" pitchFamily="34" charset="-122"/>
                <a:ea typeface="微软雅黑" panose="020B0503020204020204" pitchFamily="34" charset="-122"/>
                <a:cs typeface="Times New Roman" panose="02020603050405020304" pitchFamily="18" charset="0"/>
              </a:rPr>
              <a:t>BufferedWriter</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。我们以</a:t>
            </a:r>
            <a:r>
              <a:rPr lang="en-US" altLang="zh-CN" sz="2200" dirty="0" err="1">
                <a:latin typeface="微软雅黑" panose="020B0503020204020204" pitchFamily="34" charset="-122"/>
                <a:ea typeface="微软雅黑" panose="020B0503020204020204" pitchFamily="34" charset="-122"/>
                <a:cs typeface="Times New Roman" panose="02020603050405020304" pitchFamily="18" charset="0"/>
              </a:rPr>
              <a:t>BufferedWriter</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举例来说明，先看看如何使用</a:t>
            </a:r>
            <a:r>
              <a:rPr lang="en-US" altLang="zh-CN" sz="2200" dirty="0" err="1">
                <a:latin typeface="微软雅黑" panose="020B0503020204020204" pitchFamily="34" charset="-122"/>
                <a:ea typeface="微软雅黑" panose="020B0503020204020204" pitchFamily="34" charset="-122"/>
                <a:cs typeface="Times New Roman" panose="02020603050405020304" pitchFamily="18" charset="0"/>
              </a:rPr>
              <a:t>BufferedWriter</a:t>
            </a:r>
            <a:endParaRPr lang="zh-CN" altLang="en-US" sz="22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CE8C5D30-2B42-42F8-841E-827C934B9026}"/>
              </a:ext>
            </a:extLst>
          </p:cNvPr>
          <p:cNvPicPr>
            <a:picLocks noChangeAspect="1"/>
          </p:cNvPicPr>
          <p:nvPr/>
        </p:nvPicPr>
        <p:blipFill>
          <a:blip r:embed="rId2"/>
          <a:stretch>
            <a:fillRect/>
          </a:stretch>
        </p:blipFill>
        <p:spPr>
          <a:xfrm>
            <a:off x="2837233" y="2703313"/>
            <a:ext cx="9237745" cy="4154687"/>
          </a:xfrm>
          <a:prstGeom prst="rect">
            <a:avLst/>
          </a:prstGeom>
        </p:spPr>
      </p:pic>
    </p:spTree>
    <p:extLst>
      <p:ext uri="{BB962C8B-B14F-4D97-AF65-F5344CB8AC3E}">
        <p14:creationId xmlns:p14="http://schemas.microsoft.com/office/powerpoint/2010/main" val="228472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en-US" altLang="zh-CN" sz="4800" b="1" dirty="0">
                <a:latin typeface="宋体" panose="02010600030101010101" pitchFamily="2" charset="-122"/>
                <a:ea typeface="宋体" panose="02010600030101010101" pitchFamily="2" charset="-122"/>
              </a:rPr>
              <a:t>JDK</a:t>
            </a:r>
            <a:r>
              <a:rPr lang="zh-CN" altLang="en-US" sz="4800" b="1" dirty="0">
                <a:latin typeface="宋体" panose="02010600030101010101" pitchFamily="2" charset="-122"/>
                <a:ea typeface="宋体" panose="02010600030101010101" pitchFamily="2" charset="-122"/>
              </a:rPr>
              <a:t>源码解析（续）</a:t>
            </a:r>
          </a:p>
        </p:txBody>
      </p:sp>
      <p:pic>
        <p:nvPicPr>
          <p:cNvPr id="5" name="图片 4">
            <a:extLst>
              <a:ext uri="{FF2B5EF4-FFF2-40B4-BE49-F238E27FC236}">
                <a16:creationId xmlns:a16="http://schemas.microsoft.com/office/drawing/2014/main" id="{7D3110D3-E67D-4FA6-A4D2-E6B808E34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188" y="2017258"/>
            <a:ext cx="8339814" cy="4718278"/>
          </a:xfrm>
          <a:prstGeom prst="rect">
            <a:avLst/>
          </a:prstGeom>
        </p:spPr>
      </p:pic>
    </p:spTree>
    <p:extLst>
      <p:ext uri="{BB962C8B-B14F-4D97-AF65-F5344CB8AC3E}">
        <p14:creationId xmlns:p14="http://schemas.microsoft.com/office/powerpoint/2010/main" val="283959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练 习</a:t>
            </a:r>
          </a:p>
        </p:txBody>
      </p:sp>
      <p:sp>
        <p:nvSpPr>
          <p:cNvPr id="6" name="文本框 5">
            <a:extLst>
              <a:ext uri="{FF2B5EF4-FFF2-40B4-BE49-F238E27FC236}">
                <a16:creationId xmlns:a16="http://schemas.microsoft.com/office/drawing/2014/main" id="{7574DED3-FD59-4472-9247-A000F41E7310}"/>
              </a:ext>
            </a:extLst>
          </p:cNvPr>
          <p:cNvSpPr txBox="1"/>
          <p:nvPr/>
        </p:nvSpPr>
        <p:spPr>
          <a:xfrm>
            <a:off x="1023257" y="2547936"/>
            <a:ext cx="10145486" cy="3079497"/>
          </a:xfrm>
          <a:prstGeom prst="rect">
            <a:avLst/>
          </a:prstGeom>
          <a:noFill/>
        </p:spPr>
        <p:txBody>
          <a:bodyPr wrap="square">
            <a:spAutoFit/>
          </a:bodyPr>
          <a:lstStyle/>
          <a:p>
            <a:pPr>
              <a:lnSpc>
                <a:spcPct val="150000"/>
              </a:lnSpc>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开发了一个数据加密模块，可以对字符串进行加密。最简单的加密算法，通过对字母进行移位来实现，同时还提供了稍复杂的逆向输出加密，还提供了更为高级的求模加密。用户先使用最简单的加密算法对字符串进行加密，如果觉得还不够可以对加密之后的结果使用其他加密算法进行二次加密，当然也可以进行第三次加密。试使用装饰模式设计该多重加密系统。</a:t>
            </a:r>
          </a:p>
          <a:p>
            <a:pPr>
              <a:lnSpc>
                <a:spcPct val="150000"/>
              </a:lnSpc>
            </a:pPr>
            <a:endParaRPr lang="zh-CN" altLang="en-US" sz="22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11476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图形界面构件库</a:t>
            </a:r>
          </a:p>
        </p:txBody>
      </p:sp>
      <p:sp>
        <p:nvSpPr>
          <p:cNvPr id="6" name="文本框 5">
            <a:extLst>
              <a:ext uri="{FF2B5EF4-FFF2-40B4-BE49-F238E27FC236}">
                <a16:creationId xmlns:a16="http://schemas.microsoft.com/office/drawing/2014/main" id="{7574DED3-FD59-4472-9247-A000F41E7310}"/>
              </a:ext>
            </a:extLst>
          </p:cNvPr>
          <p:cNvSpPr txBox="1"/>
          <p:nvPr/>
        </p:nvSpPr>
        <p:spPr>
          <a:xfrm>
            <a:off x="838200" y="2400981"/>
            <a:ext cx="10610850" cy="2797048"/>
          </a:xfrm>
          <a:prstGeom prst="rect">
            <a:avLst/>
          </a:prstGeom>
          <a:noFill/>
        </p:spPr>
        <p:txBody>
          <a:bodyPr wrap="square">
            <a:spAutoFit/>
          </a:bodyPr>
          <a:lstStyle/>
          <a:p>
            <a:pPr defTabSz="0">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公司基于面向对象技术开发了一套</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图形界面构件库</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VisualComponent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，该构件库提供了大量基本构件，如</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窗体</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文本框</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列表框</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等，由于在使用该构件库时，用户经常要求定制一些特效显示效果，如</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带滚动条的窗体</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带黑色边框的文本框</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既带滚动条又带黑色边框的列表框</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等等，因此经常需要对该构件库</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进行扩展</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以增强其功能</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641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图形界面构件库</a:t>
            </a:r>
          </a:p>
        </p:txBody>
      </p:sp>
      <p:pic>
        <p:nvPicPr>
          <p:cNvPr id="9" name="图片 8">
            <a:extLst>
              <a:ext uri="{FF2B5EF4-FFF2-40B4-BE49-F238E27FC236}">
                <a16:creationId xmlns:a16="http://schemas.microsoft.com/office/drawing/2014/main" id="{4F00B011-3D3F-4B2D-92DE-194AF41D4732}"/>
              </a:ext>
            </a:extLst>
          </p:cNvPr>
          <p:cNvPicPr>
            <a:picLocks noChangeAspect="1"/>
          </p:cNvPicPr>
          <p:nvPr/>
        </p:nvPicPr>
        <p:blipFill>
          <a:blip r:embed="rId2"/>
          <a:stretch>
            <a:fillRect/>
          </a:stretch>
        </p:blipFill>
        <p:spPr>
          <a:xfrm>
            <a:off x="1284902" y="1690688"/>
            <a:ext cx="2317869" cy="2311519"/>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1FDF61B1-D951-4D06-BF51-99AFD5C13814}"/>
              </a:ext>
            </a:extLst>
          </p:cNvPr>
          <p:cNvPicPr>
            <a:picLocks noChangeAspect="1"/>
          </p:cNvPicPr>
          <p:nvPr/>
        </p:nvPicPr>
        <p:blipFill>
          <a:blip r:embed="rId3"/>
          <a:stretch>
            <a:fillRect/>
          </a:stretch>
        </p:blipFill>
        <p:spPr>
          <a:xfrm>
            <a:off x="8174748" y="1497942"/>
            <a:ext cx="2362321" cy="2432175"/>
          </a:xfrm>
          <a:prstGeom prst="rect">
            <a:avLst/>
          </a:prstGeom>
          <a:effectLst>
            <a:outerShdw blurRad="50800" dist="38100" dir="2700000" algn="tl" rotWithShape="0">
              <a:prstClr val="black">
                <a:alpha val="40000"/>
              </a:prstClr>
            </a:outerShdw>
          </a:effectLst>
        </p:spPr>
      </p:pic>
      <p:pic>
        <p:nvPicPr>
          <p:cNvPr id="17" name="图片 16">
            <a:extLst>
              <a:ext uri="{FF2B5EF4-FFF2-40B4-BE49-F238E27FC236}">
                <a16:creationId xmlns:a16="http://schemas.microsoft.com/office/drawing/2014/main" id="{82335075-5DE9-4889-8DE4-7B98E5FCDB12}"/>
              </a:ext>
            </a:extLst>
          </p:cNvPr>
          <p:cNvPicPr>
            <a:picLocks noChangeAspect="1"/>
          </p:cNvPicPr>
          <p:nvPr/>
        </p:nvPicPr>
        <p:blipFill>
          <a:blip r:embed="rId4"/>
          <a:stretch>
            <a:fillRect/>
          </a:stretch>
        </p:blipFill>
        <p:spPr>
          <a:xfrm>
            <a:off x="4590487" y="4262417"/>
            <a:ext cx="2597283" cy="2463927"/>
          </a:xfrm>
          <a:prstGeom prst="rect">
            <a:avLst/>
          </a:prstGeom>
          <a:effectLst>
            <a:outerShdw blurRad="50800" dist="38100" dir="2700000" algn="tl" rotWithShape="0">
              <a:prstClr val="black">
                <a:alpha val="40000"/>
              </a:prstClr>
            </a:outerShdw>
          </a:effectLst>
        </p:spPr>
      </p:pic>
      <p:sp>
        <p:nvSpPr>
          <p:cNvPr id="18" name="箭头: 右 17">
            <a:extLst>
              <a:ext uri="{FF2B5EF4-FFF2-40B4-BE49-F238E27FC236}">
                <a16:creationId xmlns:a16="http://schemas.microsoft.com/office/drawing/2014/main" id="{B77E9ED4-D5A3-4C74-B6C1-A039AB15495C}"/>
              </a:ext>
            </a:extLst>
          </p:cNvPr>
          <p:cNvSpPr/>
          <p:nvPr/>
        </p:nvSpPr>
        <p:spPr>
          <a:xfrm rot="2149721">
            <a:off x="3857484" y="3633338"/>
            <a:ext cx="832757" cy="416378"/>
          </a:xfrm>
          <a:prstGeom prst="rightArrow">
            <a:avLst/>
          </a:prstGeom>
          <a:ln w="571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ACC4E4F4-8953-4FA2-8049-4607933B7D50}"/>
              </a:ext>
            </a:extLst>
          </p:cNvPr>
          <p:cNvSpPr/>
          <p:nvPr/>
        </p:nvSpPr>
        <p:spPr>
          <a:xfrm rot="8424136">
            <a:off x="6941639" y="3620049"/>
            <a:ext cx="832757" cy="416378"/>
          </a:xfrm>
          <a:prstGeom prst="rightArrow">
            <a:avLst/>
          </a:prstGeom>
          <a:ln w="571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0754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FCED370-7D4E-4B28-96EB-030E2A7DFAC4}"/>
              </a:ext>
            </a:extLst>
          </p:cNvPr>
          <p:cNvPicPr>
            <a:picLocks noChangeAspect="1"/>
          </p:cNvPicPr>
          <p:nvPr/>
        </p:nvPicPr>
        <p:blipFill>
          <a:blip r:embed="rId2"/>
          <a:stretch>
            <a:fillRect/>
          </a:stretch>
        </p:blipFill>
        <p:spPr>
          <a:xfrm>
            <a:off x="223971" y="963386"/>
            <a:ext cx="11744058" cy="51435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8274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设计方案缺点</a:t>
            </a:r>
          </a:p>
        </p:txBody>
      </p:sp>
      <p:sp>
        <p:nvSpPr>
          <p:cNvPr id="6" name="文本框 5">
            <a:extLst>
              <a:ext uri="{FF2B5EF4-FFF2-40B4-BE49-F238E27FC236}">
                <a16:creationId xmlns:a16="http://schemas.microsoft.com/office/drawing/2014/main" id="{7574DED3-FD59-4472-9247-A000F41E7310}"/>
              </a:ext>
            </a:extLst>
          </p:cNvPr>
          <p:cNvSpPr txBox="1"/>
          <p:nvPr/>
        </p:nvSpPr>
        <p:spPr>
          <a:xfrm>
            <a:off x="952500" y="3062534"/>
            <a:ext cx="6142264" cy="1689052"/>
          </a:xfrm>
          <a:prstGeom prst="rect">
            <a:avLst/>
          </a:prstGeom>
          <a:noFill/>
        </p:spPr>
        <p:txBody>
          <a:bodyPr wrap="square">
            <a:spAutoFit/>
          </a:bodyPr>
          <a:lstStyle/>
          <a:p>
            <a:pPr marL="457200" indent="-457200">
              <a:lnSpc>
                <a:spcPct val="150000"/>
              </a:lnSpc>
              <a:buAutoNum type="arabicParenBoth"/>
            </a:pPr>
            <a:r>
              <a:rPr lang="zh-CN" altLang="en-US" sz="2400" dirty="0">
                <a:latin typeface="微软雅黑" panose="020B0503020204020204" pitchFamily="34" charset="-122"/>
                <a:ea typeface="微软雅黑" panose="020B0503020204020204" pitchFamily="34" charset="-122"/>
              </a:rPr>
              <a:t>系统扩展麻烦</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AutoNum type="arabicParenBoth"/>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代码重复</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AutoNum type="arabicParenBoth"/>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 系统庞大，类的数目非常多。</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6546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装饰模式</a:t>
            </a:r>
          </a:p>
        </p:txBody>
      </p:sp>
      <p:sp>
        <p:nvSpPr>
          <p:cNvPr id="6" name="文本框 5">
            <a:extLst>
              <a:ext uri="{FF2B5EF4-FFF2-40B4-BE49-F238E27FC236}">
                <a16:creationId xmlns:a16="http://schemas.microsoft.com/office/drawing/2014/main" id="{7574DED3-FD59-4472-9247-A000F41E7310}"/>
              </a:ext>
            </a:extLst>
          </p:cNvPr>
          <p:cNvSpPr txBox="1"/>
          <p:nvPr/>
        </p:nvSpPr>
        <p:spPr>
          <a:xfrm>
            <a:off x="952499" y="3062534"/>
            <a:ext cx="10150929" cy="1308884"/>
          </a:xfrm>
          <a:prstGeom prst="rect">
            <a:avLst/>
          </a:prstGeom>
          <a:noFill/>
        </p:spPr>
        <p:txBody>
          <a:bodyPr wrap="square">
            <a:spAutoFit/>
          </a:bodyPr>
          <a:lstStyle/>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指在不改变现有对象结构的情况下，动态地给该对象增加一些职责（即增加其额外功能）的模式。</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6771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装饰模式</a:t>
            </a:r>
          </a:p>
        </p:txBody>
      </p:sp>
      <p:pic>
        <p:nvPicPr>
          <p:cNvPr id="4" name="图片 3">
            <a:extLst>
              <a:ext uri="{FF2B5EF4-FFF2-40B4-BE49-F238E27FC236}">
                <a16:creationId xmlns:a16="http://schemas.microsoft.com/office/drawing/2014/main" id="{C79F2B68-72F9-4B9B-90B6-04A6D9252BF7}"/>
              </a:ext>
            </a:extLst>
          </p:cNvPr>
          <p:cNvPicPr>
            <a:picLocks noChangeAspect="1"/>
          </p:cNvPicPr>
          <p:nvPr/>
        </p:nvPicPr>
        <p:blipFill>
          <a:blip r:embed="rId2"/>
          <a:stretch>
            <a:fillRect/>
          </a:stretch>
        </p:blipFill>
        <p:spPr>
          <a:xfrm>
            <a:off x="6833083" y="1314451"/>
            <a:ext cx="5358917" cy="5252395"/>
          </a:xfrm>
          <a:prstGeom prst="rect">
            <a:avLst/>
          </a:prstGeom>
        </p:spPr>
      </p:pic>
      <p:sp>
        <p:nvSpPr>
          <p:cNvPr id="12" name="文本框 11">
            <a:extLst>
              <a:ext uri="{FF2B5EF4-FFF2-40B4-BE49-F238E27FC236}">
                <a16:creationId xmlns:a16="http://schemas.microsoft.com/office/drawing/2014/main" id="{7280361B-A00E-4996-B2C5-6A9D7EA80C9D}"/>
              </a:ext>
            </a:extLst>
          </p:cNvPr>
          <p:cNvSpPr txBox="1"/>
          <p:nvPr/>
        </p:nvSpPr>
        <p:spPr>
          <a:xfrm>
            <a:off x="0" y="2040640"/>
            <a:ext cx="8147957" cy="4192943"/>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抽象构件（</a:t>
            </a:r>
            <a:r>
              <a:rPr lang="en-US" altLang="zh-CN" sz="2000" dirty="0">
                <a:latin typeface="微软雅黑" panose="020B0503020204020204" pitchFamily="34" charset="-122"/>
                <a:ea typeface="微软雅黑" panose="020B0503020204020204" pitchFamily="34" charset="-122"/>
              </a:rPr>
              <a:t>Component</a:t>
            </a:r>
            <a:r>
              <a:rPr lang="zh-CN" altLang="en-US" sz="2000" dirty="0">
                <a:latin typeface="微软雅黑" panose="020B0503020204020204" pitchFamily="34" charset="-122"/>
                <a:ea typeface="微软雅黑" panose="020B0503020204020204" pitchFamily="34" charset="-122"/>
              </a:rPr>
              <a:t>）角色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定义一个抽象接口以规范准备接收附加责任的对象。</a:t>
            </a: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具体构件（</a:t>
            </a:r>
            <a:r>
              <a:rPr lang="en-US" altLang="zh-CN" sz="2000" dirty="0">
                <a:latin typeface="微软雅黑" panose="020B0503020204020204" pitchFamily="34" charset="-122"/>
                <a:ea typeface="微软雅黑" panose="020B0503020204020204" pitchFamily="34" charset="-122"/>
              </a:rPr>
              <a:t>Concrete  Component</a:t>
            </a:r>
            <a:r>
              <a:rPr lang="zh-CN" altLang="en-US" sz="2000" dirty="0">
                <a:latin typeface="微软雅黑" panose="020B0503020204020204" pitchFamily="34" charset="-122"/>
                <a:ea typeface="微软雅黑" panose="020B0503020204020204" pitchFamily="34" charset="-122"/>
              </a:rPr>
              <a:t>）角色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实现抽象构件，通过装饰角色为其添加一些职责。</a:t>
            </a: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抽象装饰（</a:t>
            </a:r>
            <a:r>
              <a:rPr lang="en-US" altLang="zh-CN" sz="2000" dirty="0">
                <a:latin typeface="微软雅黑" panose="020B0503020204020204" pitchFamily="34" charset="-122"/>
                <a:ea typeface="微软雅黑" panose="020B0503020204020204" pitchFamily="34" charset="-122"/>
              </a:rPr>
              <a:t>Decorator</a:t>
            </a:r>
            <a:r>
              <a:rPr lang="zh-CN" altLang="en-US" sz="2000" dirty="0">
                <a:latin typeface="微软雅黑" panose="020B0503020204020204" pitchFamily="34" charset="-122"/>
                <a:ea typeface="微软雅黑" panose="020B0503020204020204" pitchFamily="34" charset="-122"/>
              </a:rPr>
              <a:t>）角色 ：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继承或实现抽象构件，并包含具体构件的实例，可</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以通过其子类扩展具体构件的功能。</a:t>
            </a: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具体装饰（</a:t>
            </a:r>
            <a:r>
              <a:rPr lang="en-US" altLang="zh-CN" sz="2000" dirty="0" err="1">
                <a:latin typeface="微软雅黑" panose="020B0503020204020204" pitchFamily="34" charset="-122"/>
                <a:ea typeface="微软雅黑" panose="020B0503020204020204" pitchFamily="34" charset="-122"/>
              </a:rPr>
              <a:t>ConcreteDecorator</a:t>
            </a:r>
            <a:r>
              <a:rPr lang="zh-CN" altLang="en-US" sz="2000" dirty="0">
                <a:latin typeface="微软雅黑" panose="020B0503020204020204" pitchFamily="34" charset="-122"/>
                <a:ea typeface="微软雅黑" panose="020B0503020204020204" pitchFamily="34" charset="-122"/>
              </a:rPr>
              <a:t>）角色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实现抽象装饰的相关方法，并给具体构件对象添加附加的责任。</a:t>
            </a:r>
          </a:p>
        </p:txBody>
      </p:sp>
    </p:spTree>
    <p:extLst>
      <p:ext uri="{BB962C8B-B14F-4D97-AF65-F5344CB8AC3E}">
        <p14:creationId xmlns:p14="http://schemas.microsoft.com/office/powerpoint/2010/main" val="12767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95D4C-C478-4767-9030-B307F1C5AF9B}"/>
              </a:ext>
            </a:extLst>
          </p:cNvPr>
          <p:cNvSpPr>
            <a:spLocks noGrp="1"/>
          </p:cNvSpPr>
          <p:nvPr>
            <p:ph type="title"/>
          </p:nvPr>
        </p:nvSpPr>
        <p:spPr>
          <a:xfrm>
            <a:off x="985339" y="403283"/>
            <a:ext cx="10515600" cy="1325563"/>
          </a:xfrm>
        </p:spPr>
        <p:txBody>
          <a:bodyPr vert="horz" lIns="91440" tIns="45720" rIns="91440" bIns="45720" rtlCol="0" anchor="ctr">
            <a:normAutofit/>
          </a:bodyPr>
          <a:lstStyle/>
          <a:p>
            <a:pPr algn="ctr"/>
            <a:r>
              <a:rPr lang="zh-CN" altLang="en-US" sz="4800" b="1" dirty="0">
                <a:latin typeface="微软雅黑" panose="020B0503020204020204" pitchFamily="34" charset="-122"/>
                <a:ea typeface="微软雅黑" panose="020B0503020204020204" pitchFamily="34" charset="-122"/>
              </a:rPr>
              <a:t>抽象装饰类的设计</a:t>
            </a:r>
          </a:p>
        </p:txBody>
      </p:sp>
      <p:pic>
        <p:nvPicPr>
          <p:cNvPr id="5" name="图片 4">
            <a:extLst>
              <a:ext uri="{FF2B5EF4-FFF2-40B4-BE49-F238E27FC236}">
                <a16:creationId xmlns:a16="http://schemas.microsoft.com/office/drawing/2014/main" id="{8F779AA8-9A89-45DE-A388-0C38B66E6B3F}"/>
              </a:ext>
            </a:extLst>
          </p:cNvPr>
          <p:cNvPicPr>
            <a:picLocks noChangeAspect="1"/>
          </p:cNvPicPr>
          <p:nvPr/>
        </p:nvPicPr>
        <p:blipFill>
          <a:blip r:embed="rId2"/>
          <a:stretch>
            <a:fillRect/>
          </a:stretch>
        </p:blipFill>
        <p:spPr>
          <a:xfrm>
            <a:off x="1381410" y="2305437"/>
            <a:ext cx="9944387" cy="3776955"/>
          </a:xfrm>
          <a:prstGeom prst="rect">
            <a:avLst/>
          </a:prstGeom>
        </p:spPr>
      </p:pic>
    </p:spTree>
    <p:extLst>
      <p:ext uri="{BB962C8B-B14F-4D97-AF65-F5344CB8AC3E}">
        <p14:creationId xmlns:p14="http://schemas.microsoft.com/office/powerpoint/2010/main" val="25572931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18085</TotalTime>
  <Words>640</Words>
  <Application>Microsoft Office PowerPoint</Application>
  <PresentationFormat>宽屏</PresentationFormat>
  <Paragraphs>45</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宋体</vt:lpstr>
      <vt:lpstr>微软雅黑</vt:lpstr>
      <vt:lpstr>Arial</vt:lpstr>
      <vt:lpstr>Wingdings</vt:lpstr>
      <vt:lpstr>Office 主题​​</vt:lpstr>
      <vt:lpstr>装饰模式</vt:lpstr>
      <vt:lpstr>装 饰</vt:lpstr>
      <vt:lpstr>图形界面构件库</vt:lpstr>
      <vt:lpstr>图形界面构件库</vt:lpstr>
      <vt:lpstr>PowerPoint 演示文稿</vt:lpstr>
      <vt:lpstr>设计方案缺点</vt:lpstr>
      <vt:lpstr>装饰模式</vt:lpstr>
      <vt:lpstr>装饰模式</vt:lpstr>
      <vt:lpstr>抽象装饰类的设计</vt:lpstr>
      <vt:lpstr>具体装饰类的设计</vt:lpstr>
      <vt:lpstr>客户端使用</vt:lpstr>
      <vt:lpstr>重构图形界面库</vt:lpstr>
      <vt:lpstr>半透明装饰模式</vt:lpstr>
      <vt:lpstr>抽象装饰类的设计</vt:lpstr>
      <vt:lpstr>具体装饰类的设计</vt:lpstr>
      <vt:lpstr>客户端使用</vt:lpstr>
      <vt:lpstr>快餐店的例子</vt:lpstr>
      <vt:lpstr>方案改进</vt:lpstr>
      <vt:lpstr>使用场景</vt:lpstr>
      <vt:lpstr>JDK源码解析</vt:lpstr>
      <vt:lpstr>JDK源码解析（续）</vt:lpstr>
      <vt:lpstr>练 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C语言基础巩固</dc:title>
  <dc:creator>Administrator</dc:creator>
  <cp:lastModifiedBy>875917582@qq.com</cp:lastModifiedBy>
  <cp:revision>664</cp:revision>
  <dcterms:created xsi:type="dcterms:W3CDTF">2021-06-05T10:13:46Z</dcterms:created>
  <dcterms:modified xsi:type="dcterms:W3CDTF">2021-11-02T07:54:55Z</dcterms:modified>
</cp:coreProperties>
</file>