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6"/>
  </p:handoutMasterIdLst>
  <p:sldIdLst>
    <p:sldId id="294" r:id="rId3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6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9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  <p:sldId id="359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009ED6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</a:t>
            </a:r>
            <a:r>
              <a:rPr lang="en-US" altLang="zh-CN" dirty="0"/>
              <a:t>asas</a:t>
            </a:r>
            <a:r>
              <a:rPr lang="zh-CN" altLang="en-US" dirty="0"/>
              <a:t>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单击此处编辑副as标题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page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1">
          <a:blip r:embed="rId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25" y="93345"/>
            <a:ext cx="10852150" cy="79692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2E75B6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" presetClass="entr" presetSubtype="0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2" build="p">
        <p:tmplLst>
          <p:tmpl lvl="1">
            <p:tnLst>
              <p:par>
                <p:cTn presetID="24" presetClass="entr" presetSubtype="0" fill="hold" grpId="2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grpId="2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grpId="2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grpId="2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grpId="2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</p:tmplLst>
      </p:bldP>
      <p:bldP spid="3" grpId="3" build="p">
        <p:tmplLst>
          <p:tmpl lvl="1">
            <p:tnLst>
              <p:par>
                <p:cTn presetID="24" presetClass="entr" presetSubtype="0" fill="hold" grpId="3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page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page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205595" y="74295"/>
            <a:ext cx="2847975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的变形属性，可以对元素进行移动、旋转、缩放、倾斜这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种几何变换操作，从而产生平滑的动画效果。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55104" y="1407425"/>
            <a:ext cx="12188156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5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5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sz="5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变形、过渡和动画</a:t>
            </a:r>
            <a:r>
              <a:rPr lang="zh-CN" altLang="en-US" sz="54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en-US" altLang="zh-CN" sz="5400" b="1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40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40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2596" y="954171"/>
            <a:ext cx="11015184" cy="701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&lt;!DOCTYPE html&gt;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&lt;html&gt;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&lt;head&gt;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&lt;meta charset="utf-8"&gt;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&lt;title&gt;transform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属性的移动函数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translate()&lt;/title&gt;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&lt;style type="text/css"&gt;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.box { /*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原始的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div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元素*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/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	width: 200px</a:t>
            </a:r>
            <a:r>
              <a:rPr lang="en-US" altLang="zh-CN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; height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: 150px;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	background-color: aqua</a:t>
            </a:r>
            <a:r>
              <a:rPr lang="en-US" altLang="zh-CN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;</a:t>
            </a:r>
            <a:endParaRPr lang="en-US" altLang="zh-CN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</a:t>
            </a:r>
            <a:r>
              <a:rPr lang="en-US" altLang="zh-CN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border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: 2px dotted red;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}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.box div { 	/*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移位后的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div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元素*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/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	width: 200px;height: 150px</a:t>
            </a:r>
            <a:r>
              <a:rPr lang="en-US" altLang="zh-CN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;</a:t>
            </a:r>
            <a:endParaRPr lang="en-US" altLang="zh-CN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</a:t>
            </a:r>
            <a:r>
              <a:rPr lang="en-US" altLang="zh-CN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background-color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: bisque;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	border: 2px solid blueviolet</a:t>
            </a:r>
            <a:r>
              <a:rPr lang="en-US" altLang="zh-CN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;</a:t>
            </a:r>
            <a:endParaRPr lang="en-US" altLang="zh-CN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</a:t>
            </a:r>
            <a:r>
              <a:rPr lang="en-US" altLang="zh-CN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transform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: translate(100px, 50px);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}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&lt;/style&gt;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&lt;/head&gt;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&lt;body&gt;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&lt;div class="box"&gt;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原始的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div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元素</a:t>
            </a:r>
            <a:endParaRPr lang="zh-CN" altLang="en-US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	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&lt;div&gt;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移位后的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div</a:t>
            </a: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元素</a:t>
            </a:r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&lt;/div&gt;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	&lt;/div&gt;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	&lt;/body&gt;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&lt;/html&gt;</a:t>
            </a:r>
            <a:endParaRPr lang="en-US" altLang="zh-CN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161241"/>
            <a:ext cx="1101518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2. transform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3D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变形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函数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属性增加了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个变形函数，即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rotateX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rotateY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rotateZ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8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3D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基本变形函数，见表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10-3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880" y="2282213"/>
            <a:ext cx="7798556" cy="4465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161241"/>
            <a:ext cx="1101518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10-6】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旋转方法应用示例，本例文件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10-6.html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10-8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94" y="2370542"/>
            <a:ext cx="9043328" cy="305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6584" y="1057706"/>
            <a:ext cx="11519147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&lt;title&gt;3D</a:t>
            </a:r>
            <a:r>
              <a:rPr lang="zh-CN" altLang="en-US"/>
              <a:t>变形方法</a:t>
            </a:r>
            <a:r>
              <a:rPr lang="en-US" altLang="zh-CN"/>
              <a:t>&lt;/title&gt;</a:t>
            </a:r>
            <a:endParaRPr lang="en-US" altLang="zh-CN"/>
          </a:p>
          <a:p>
            <a:r>
              <a:rPr lang="en-US" altLang="zh-CN"/>
              <a:t>		&lt;style type="text/css"&gt;</a:t>
            </a:r>
            <a:endParaRPr lang="en-US" altLang="zh-CN"/>
          </a:p>
          <a:p>
            <a:r>
              <a:rPr lang="en-US" altLang="zh-CN"/>
              <a:t>			div {width: 100px;height:100px;background-color: </a:t>
            </a:r>
            <a:r>
              <a:rPr lang="en-US" altLang="zh-CN" smtClean="0"/>
              <a:t>yellow; border</a:t>
            </a:r>
            <a:r>
              <a:rPr lang="en-US" altLang="zh-CN"/>
              <a:t>: 1px solid black;</a:t>
            </a:r>
            <a:endParaRPr lang="en-US" altLang="zh-CN"/>
          </a:p>
          <a:p>
            <a:r>
              <a:rPr lang="en-US" altLang="zh-CN" smtClean="0"/>
              <a:t>			float</a:t>
            </a:r>
            <a:r>
              <a:rPr lang="en-US" altLang="zh-CN"/>
              <a:t>: left; margin: 20px</a:t>
            </a:r>
            <a:r>
              <a:rPr lang="en-US" altLang="zh-CN" smtClean="0"/>
              <a:t>;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	background-image</a:t>
            </a:r>
            <a:r>
              <a:rPr lang="en-US" altLang="zh-CN"/>
              <a:t>: url(images/coffee.gif);background-size: 100px;}</a:t>
            </a:r>
            <a:endParaRPr lang="en-US" altLang="zh-CN"/>
          </a:p>
          <a:p>
            <a:r>
              <a:rPr lang="en-US" altLang="zh-CN"/>
              <a:t>		&lt;/style&gt;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	&lt;div&gt;&lt;/div&gt;</a:t>
            </a:r>
            <a:endParaRPr lang="en-US" altLang="zh-CN"/>
          </a:p>
          <a:p>
            <a:r>
              <a:rPr lang="en-US" altLang="zh-CN"/>
              <a:t>		&lt;div style="transform: rotateX(180deg);"&gt;&lt;/div&gt;</a:t>
            </a:r>
            <a:endParaRPr lang="en-US" altLang="zh-CN"/>
          </a:p>
          <a:p>
            <a:r>
              <a:rPr lang="en-US" altLang="zh-CN"/>
              <a:t>		&lt;div style="transform: rotateY(180deg);"&gt;&lt;/div&gt;</a:t>
            </a:r>
            <a:endParaRPr lang="en-US" altLang="zh-CN"/>
          </a:p>
          <a:p>
            <a:r>
              <a:rPr lang="en-US" altLang="zh-CN"/>
              <a:t>		&lt;div style="transform: rotateZ(180deg);"&gt;&lt;/div&gt;</a:t>
            </a:r>
            <a:endParaRPr lang="en-US" altLang="zh-CN"/>
          </a:p>
          <a:p>
            <a:r>
              <a:rPr lang="en-US" altLang="zh-CN"/>
              <a:t>		&lt;div style="transform: rotateX(60deg) rotateZ(180deg);"&gt;&lt;/div&gt;</a:t>
            </a:r>
            <a:endParaRPr lang="en-US" altLang="zh-CN"/>
          </a:p>
          <a:p>
            <a:r>
              <a:rPr lang="en-US" altLang="zh-CN"/>
              <a:t>		&lt;div style="transform: rotateX(60deg) rotateZ(180deg);transform-origin: center bottom;"&gt;&lt;/div&gt;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161241"/>
            <a:ext cx="11015184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10.1.3  transform-origin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语法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transform-origin: x-axis y-axis z-axis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;</a:t>
            </a:r>
            <a:endParaRPr lang="en-US" altLang="zh-CN" sz="2400" b="1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transform-origin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属性值可以使用关键字、长度和百分比，表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列出了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transform-origin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属性的常用值。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55" y="3919176"/>
            <a:ext cx="9832054" cy="193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6510" y="1377126"/>
            <a:ext cx="11289238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变形的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transform-origin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属性可以是一个参数值，也可以是两个参数值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如果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是两个参数值，则第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个值设置水平方向（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轴）的位置，第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个值设置垂直方向（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轴）的位置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如果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只提供一个值，该值将用于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轴坐标，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坐标将默认为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50%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14" y="3241599"/>
            <a:ext cx="6767499" cy="310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8" y="1057706"/>
            <a:ext cx="10674057" cy="5611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07" y="994427"/>
            <a:ext cx="9097901" cy="5789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161241"/>
            <a:ext cx="1101518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10-7】transform-origin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属性的应用。鼠标经过时，扑克牌转动到各自角度，本例文件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10-7.html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10-16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所示。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91" y="2002004"/>
            <a:ext cx="10822654" cy="3732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44306" y="1161241"/>
            <a:ext cx="11663136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</a:t>
            </a:r>
            <a:r>
              <a:rPr lang="zh-CN" altLang="en-US"/>
              <a:t>扑克</a:t>
            </a:r>
            <a:r>
              <a:rPr lang="en-US" altLang="zh-CN"/>
              <a:t>&lt;/title&gt;</a:t>
            </a:r>
            <a:endParaRPr lang="en-US" altLang="zh-CN"/>
          </a:p>
          <a:p>
            <a:r>
              <a:rPr lang="en-US" altLang="zh-CN"/>
              <a:t>		&lt;style type="text/css"&gt;</a:t>
            </a:r>
            <a:endParaRPr lang="en-US" altLang="zh-CN"/>
          </a:p>
          <a:p>
            <a:r>
              <a:rPr lang="en-US" altLang="zh-CN"/>
              <a:t>			#container {width: 200px;height: 180px;margin: 220px auto;position: relative;}</a:t>
            </a:r>
            <a:endParaRPr lang="en-US" altLang="zh-CN"/>
          </a:p>
          <a:p>
            <a:r>
              <a:rPr lang="en-US" altLang="zh-CN"/>
              <a:t>			img {width: 100px;height: 180px;position: absolute;transition: transform 1s;</a:t>
            </a:r>
            <a:endParaRPr lang="en-US" altLang="zh-CN"/>
          </a:p>
          <a:p>
            <a:r>
              <a:rPr lang="en-US" altLang="zh-CN"/>
              <a:t>transform-origin: top right;}</a:t>
            </a:r>
            <a:endParaRPr lang="en-US" altLang="zh-CN"/>
          </a:p>
          <a:p>
            <a:r>
              <a:rPr lang="en-US" altLang="zh-CN"/>
              <a:t>			#container:hover&gt;img:nth-of-type(1) {transform: rotate(60deg);}</a:t>
            </a:r>
            <a:endParaRPr lang="en-US" altLang="zh-CN"/>
          </a:p>
          <a:p>
            <a:r>
              <a:rPr lang="en-US" altLang="zh-CN"/>
              <a:t>			#container:hover&gt;img:nth-of-type(2) {transform: rotate(120deg);}</a:t>
            </a:r>
            <a:endParaRPr lang="en-US" altLang="zh-CN"/>
          </a:p>
          <a:p>
            <a:r>
              <a:rPr lang="en-US" altLang="zh-CN"/>
              <a:t>			#container:hover&gt;img:nth-of-type(3) {transform: rotate(180deg);}</a:t>
            </a:r>
            <a:endParaRPr lang="en-US" altLang="zh-CN"/>
          </a:p>
          <a:p>
            <a:r>
              <a:rPr lang="en-US" altLang="zh-CN"/>
              <a:t>			#container:hover&gt;img:nth-of-type(4) {transform: rotate(240deg);}</a:t>
            </a:r>
            <a:endParaRPr lang="en-US" altLang="zh-CN"/>
          </a:p>
          <a:p>
            <a:r>
              <a:rPr lang="en-US" altLang="zh-CN"/>
              <a:t>			#container:hover&gt;img:nth-of-type(5) {transform: rotate(300deg);}</a:t>
            </a:r>
            <a:endParaRPr lang="en-US" altLang="zh-CN"/>
          </a:p>
          <a:p>
            <a:r>
              <a:rPr lang="en-US" altLang="zh-CN"/>
              <a:t>			#container:hover&gt;img:nth-of-type(6) {transform: rotate(360deg);}</a:t>
            </a:r>
            <a:endParaRPr lang="en-US" altLang="zh-CN"/>
          </a:p>
          <a:p>
            <a:r>
              <a:rPr lang="en-US" altLang="zh-CN"/>
              <a:t>		&lt;/style&gt;</a:t>
            </a:r>
            <a:endParaRPr lang="en-US" altLang="zh-CN"/>
          </a:p>
          <a:p>
            <a:r>
              <a:rPr lang="en-US" altLang="zh-CN"/>
              <a:t>	&lt;/head</a:t>
            </a:r>
            <a:r>
              <a:rPr lang="en-US" altLang="zh-CN" smtClean="0"/>
              <a:t>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3836" y="2481"/>
            <a:ext cx="4555459" cy="685583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6929" y="792139"/>
            <a:ext cx="253343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98730" y="792138"/>
            <a:ext cx="1569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98730" y="1552410"/>
            <a:ext cx="1569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720334" y="2277244"/>
            <a:ext cx="8063403" cy="273579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变形、过渡和动画</a:t>
            </a:r>
            <a:r>
              <a:rPr lang="zh-CN" altLang="en-US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en-US" altLang="zh-CN" sz="28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过渡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97276" y="1485303"/>
            <a:ext cx="11663136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	&lt;div id="container"&gt;</a:t>
            </a:r>
            <a:endParaRPr lang="en-US" altLang="zh-CN"/>
          </a:p>
          <a:p>
            <a:r>
              <a:rPr lang="en-US" altLang="zh-CN"/>
              <a:t>			&lt;img src="images/pk.jpg" alt=""&gt;</a:t>
            </a:r>
            <a:endParaRPr lang="en-US" altLang="zh-CN"/>
          </a:p>
          <a:p>
            <a:r>
              <a:rPr lang="en-US" altLang="zh-CN"/>
              <a:t>			&lt;img src="images/pk.jpg" alt=""&gt;</a:t>
            </a:r>
            <a:endParaRPr lang="en-US" altLang="zh-CN"/>
          </a:p>
          <a:p>
            <a:r>
              <a:rPr lang="en-US" altLang="zh-CN"/>
              <a:t>			&lt;img src="images/pk.jpg" alt=""&gt;</a:t>
            </a:r>
            <a:endParaRPr lang="en-US" altLang="zh-CN"/>
          </a:p>
          <a:p>
            <a:r>
              <a:rPr lang="en-US" altLang="zh-CN"/>
              <a:t>			&lt;img src="images/pk.jpg" alt=""&gt;</a:t>
            </a:r>
            <a:endParaRPr lang="en-US" altLang="zh-CN"/>
          </a:p>
          <a:p>
            <a:r>
              <a:rPr lang="en-US" altLang="zh-CN"/>
              <a:t>			&lt;img src="images/pk.jpg" alt=""&gt;</a:t>
            </a:r>
            <a:endParaRPr lang="en-US" altLang="zh-CN"/>
          </a:p>
          <a:p>
            <a:r>
              <a:rPr lang="en-US" altLang="zh-CN"/>
              <a:t>			&lt;img src="images/pk.jpg" alt=""&gt;</a:t>
            </a:r>
            <a:endParaRPr lang="en-US" altLang="zh-CN"/>
          </a:p>
          <a:p>
            <a:r>
              <a:rPr lang="en-US" altLang="zh-CN"/>
              <a:t>		&lt;/div&gt;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0601" y="1341314"/>
            <a:ext cx="11591141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10.1.4  transform-style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transform-style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属性的语法格式为：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transform-style: flat | preserve-3d;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transform-style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属性的默认值是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flat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，即子元素不保留其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3D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位置，所有子元素在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平面呈现。当在父元素上设置值为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preserve-3d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时，则所有子元素都处于同一个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3D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空间内。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161241"/>
            <a:ext cx="1159114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10-8】transform-style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属性的应用，本例文件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10-8.html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10-17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337" y="2480805"/>
            <a:ext cx="4175691" cy="314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55741" y="952692"/>
            <a:ext cx="11735131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&lt;style&gt;</a:t>
            </a:r>
            <a:endParaRPr lang="en-US" altLang="zh-CN"/>
          </a:p>
          <a:p>
            <a:r>
              <a:rPr lang="en-US" altLang="zh-CN"/>
              <a:t>			.cube { /*</a:t>
            </a:r>
            <a:r>
              <a:rPr lang="zh-CN" altLang="en-US"/>
              <a:t>定义立方体*</a:t>
            </a:r>
            <a:r>
              <a:rPr lang="en-US" altLang="zh-CN"/>
              <a:t>/</a:t>
            </a:r>
            <a:endParaRPr lang="en-US" altLang="zh-CN"/>
          </a:p>
          <a:p>
            <a:r>
              <a:rPr lang="en-US" altLang="zh-CN"/>
              <a:t>				position: absolute;margin: 60px 50px;</a:t>
            </a:r>
            <a:endParaRPr lang="en-US" altLang="zh-CN"/>
          </a:p>
          <a:p>
            <a:r>
              <a:rPr lang="en-US" altLang="zh-CN"/>
              <a:t>transform-style: preserve-3d;transform: rotateX(-30deg) rotateY(30deg);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	.cube .surface { /*</a:t>
            </a:r>
            <a:r>
              <a:rPr lang="zh-CN" altLang="en-US"/>
              <a:t>定义面*</a:t>
            </a:r>
            <a:r>
              <a:rPr lang="en-US" altLang="zh-CN"/>
              <a:t>/</a:t>
            </a:r>
            <a:endParaRPr lang="en-US" altLang="zh-CN"/>
          </a:p>
          <a:p>
            <a:r>
              <a:rPr lang="en-US" altLang="zh-CN"/>
              <a:t>				position: absolute; width: 120px; height: 120px; border: 1px solid #ccc;</a:t>
            </a:r>
            <a:endParaRPr lang="en-US" altLang="zh-CN"/>
          </a:p>
          <a:p>
            <a:r>
              <a:rPr lang="en-US" altLang="zh-CN"/>
              <a:t>				background: rgba(255, 255, 255, 0.7); box-shadow: inset 0 0 20px rgba(0, 0, 0, 0.3);</a:t>
            </a:r>
            <a:endParaRPr lang="en-US" altLang="zh-CN"/>
          </a:p>
          <a:p>
            <a:r>
              <a:rPr lang="en-US" altLang="zh-CN"/>
              <a:t>				line-height: 120px; text-align: center; color: #333; font-size: 100px; }</a:t>
            </a:r>
            <a:endParaRPr lang="en-US" altLang="zh-CN"/>
          </a:p>
          <a:p>
            <a:r>
              <a:rPr lang="en-US" altLang="zh-CN"/>
              <a:t>			.cube .up { transform: rotateX(90deg) translateZ(60px);}</a:t>
            </a:r>
            <a:endParaRPr lang="en-US" altLang="zh-CN"/>
          </a:p>
          <a:p>
            <a:r>
              <a:rPr lang="en-US" altLang="zh-CN"/>
              <a:t>			.cube .down { transform: rotateX(-90deg) translateZ(60px); }</a:t>
            </a:r>
            <a:endParaRPr lang="en-US" altLang="zh-CN"/>
          </a:p>
          <a:p>
            <a:r>
              <a:rPr lang="en-US" altLang="zh-CN"/>
              <a:t>			.cube .left { transform: rotateY(-90deg) translateZ(60px);}</a:t>
            </a:r>
            <a:endParaRPr lang="en-US" altLang="zh-CN"/>
          </a:p>
          <a:p>
            <a:r>
              <a:rPr lang="en-US" altLang="zh-CN"/>
              <a:t>			.cube .right {transform: rotateY(90deg) translateZ(60px);}</a:t>
            </a:r>
            <a:endParaRPr lang="en-US" altLang="zh-CN"/>
          </a:p>
          <a:p>
            <a:r>
              <a:rPr lang="en-US" altLang="zh-CN"/>
              <a:t>			.cube .forword {transform: translateZ(60px);}</a:t>
            </a:r>
            <a:endParaRPr lang="en-US" altLang="zh-CN"/>
          </a:p>
          <a:p>
            <a:r>
              <a:rPr lang="en-US" altLang="zh-CN"/>
              <a:t>			.cube .back {transform: rotateY(180deg) translateZ(60px);}</a:t>
            </a:r>
            <a:endParaRPr lang="en-US" altLang="zh-CN"/>
          </a:p>
          <a:p>
            <a:r>
              <a:rPr lang="en-US" altLang="zh-CN"/>
              <a:t>		&lt;/style&gt;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96558" y="1485303"/>
            <a:ext cx="11735131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	&lt;div class="cube"&gt;</a:t>
            </a:r>
            <a:endParaRPr lang="en-US" altLang="zh-CN"/>
          </a:p>
          <a:p>
            <a:r>
              <a:rPr lang="en-US" altLang="zh-CN"/>
              <a:t>			&lt;div class="surface up"&gt;</a:t>
            </a:r>
            <a:r>
              <a:rPr lang="zh-CN" altLang="en-US"/>
              <a:t>上</a:t>
            </a:r>
            <a:r>
              <a:rPr lang="en-US" altLang="zh-CN"/>
              <a:t>&lt;/div&gt;</a:t>
            </a:r>
            <a:endParaRPr lang="en-US" altLang="zh-CN"/>
          </a:p>
          <a:p>
            <a:r>
              <a:rPr lang="en-US" altLang="zh-CN"/>
              <a:t>			&lt;div class="surface down"&gt;</a:t>
            </a:r>
            <a:r>
              <a:rPr lang="zh-CN" altLang="en-US"/>
              <a:t>下</a:t>
            </a:r>
            <a:r>
              <a:rPr lang="en-US" altLang="zh-CN"/>
              <a:t>&lt;/div&gt;</a:t>
            </a:r>
            <a:endParaRPr lang="en-US" altLang="zh-CN"/>
          </a:p>
          <a:p>
            <a:r>
              <a:rPr lang="en-US" altLang="zh-CN"/>
              <a:t>			&lt;div class="surface left"&gt;</a:t>
            </a:r>
            <a:r>
              <a:rPr lang="zh-CN" altLang="en-US"/>
              <a:t>左</a:t>
            </a:r>
            <a:r>
              <a:rPr lang="en-US" altLang="zh-CN"/>
              <a:t>&lt;/div&gt;</a:t>
            </a:r>
            <a:endParaRPr lang="en-US" altLang="zh-CN"/>
          </a:p>
          <a:p>
            <a:r>
              <a:rPr lang="en-US" altLang="zh-CN"/>
              <a:t>			&lt;div class="surface right"&gt;</a:t>
            </a:r>
            <a:r>
              <a:rPr lang="zh-CN" altLang="en-US"/>
              <a:t>右</a:t>
            </a:r>
            <a:r>
              <a:rPr lang="en-US" altLang="zh-CN"/>
              <a:t>&lt;/div&gt;</a:t>
            </a:r>
            <a:endParaRPr lang="en-US" altLang="zh-CN"/>
          </a:p>
          <a:p>
            <a:r>
              <a:rPr lang="en-US" altLang="zh-CN"/>
              <a:t>			&lt;div class="surface forword"&gt;</a:t>
            </a:r>
            <a:r>
              <a:rPr lang="zh-CN" altLang="en-US"/>
              <a:t>前</a:t>
            </a:r>
            <a:r>
              <a:rPr lang="en-US" altLang="zh-CN"/>
              <a:t>&lt;/div&gt;</a:t>
            </a:r>
            <a:endParaRPr lang="en-US" altLang="zh-CN"/>
          </a:p>
          <a:p>
            <a:r>
              <a:rPr lang="en-US" altLang="zh-CN"/>
              <a:t>			&lt;div class="surface back"&gt;</a:t>
            </a:r>
            <a:r>
              <a:rPr lang="zh-CN" altLang="en-US"/>
              <a:t>后</a:t>
            </a:r>
            <a:r>
              <a:rPr lang="en-US" altLang="zh-CN"/>
              <a:t>&lt;/div&gt;</a:t>
            </a:r>
            <a:endParaRPr lang="en-US" altLang="zh-CN"/>
          </a:p>
          <a:p>
            <a:r>
              <a:rPr lang="en-US" altLang="zh-CN"/>
              <a:t>		&lt;/div&gt;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580" y="1341314"/>
            <a:ext cx="11015184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10.1.5  perspective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perspective-origin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1. perspective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语法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perspective: number | none;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本属性值用于设置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3D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元素距离视图的距离，单位是像素，只需写上数值。默认值是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none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，与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相同，不设置透视。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341314"/>
            <a:ext cx="11015184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. perspective-origin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perspective-origin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属性的语法格式如下：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perspective-origin: x-axis y-axis;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本属性的取值与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transform-origin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属性相同，默认为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50% 50%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161241"/>
            <a:ext cx="1159114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10-9】perspective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perspective-origin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属性应用示例，本例文件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10-9.html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10-18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所示。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57" y="2322531"/>
            <a:ext cx="7610640" cy="3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78790" y="937260"/>
            <a:ext cx="11304905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&lt;style type="text/css"&gt;</a:t>
            </a:r>
            <a:endParaRPr lang="en-US" altLang="zh-CN"/>
          </a:p>
          <a:p>
            <a:r>
              <a:rPr lang="en-US" altLang="zh-CN"/>
              <a:t>			#div1 {position: relative;height: 150px;width: 150px;margin: 30px;padding: 10px;</a:t>
            </a:r>
            <a:endParaRPr lang="en-US" altLang="zh-CN"/>
          </a:p>
          <a:p>
            <a:r>
              <a:rPr lang="en-US" altLang="zh-CN"/>
              <a:t>border: 1px solid black;background-color: aqua;float: left;}</a:t>
            </a:r>
            <a:endParaRPr lang="en-US" altLang="zh-CN"/>
          </a:p>
          <a:p>
            <a:r>
              <a:rPr lang="en-US" altLang="zh-CN"/>
              <a:t>			#div2 {padding: 50px;position: absolute;border: 1px solid black;background-color: orange;}</a:t>
            </a:r>
            <a:endParaRPr lang="en-US" altLang="zh-CN"/>
          </a:p>
          <a:p>
            <a:r>
              <a:rPr lang="en-US" altLang="zh-CN"/>
              <a:t>		&lt;/style&gt;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	&lt;div id="div1"&gt;</a:t>
            </a:r>
            <a:r>
              <a:rPr lang="zh-CN" altLang="en-US"/>
              <a:t>外框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&lt;div id="div2"&gt;</a:t>
            </a:r>
            <a:r>
              <a:rPr lang="zh-CN" altLang="en-US"/>
              <a:t>内框</a:t>
            </a:r>
            <a:r>
              <a:rPr lang="en-US" altLang="zh-CN"/>
              <a:t>&lt;/div&gt;</a:t>
            </a:r>
            <a:endParaRPr lang="en-US" altLang="zh-CN"/>
          </a:p>
          <a:p>
            <a:r>
              <a:rPr lang="en-US" altLang="zh-CN"/>
              <a:t>		&lt;/div&gt;</a:t>
            </a:r>
            <a:endParaRPr lang="en-US" altLang="zh-CN"/>
          </a:p>
          <a:p>
            <a:r>
              <a:rPr lang="en-US" altLang="zh-CN"/>
              <a:t>		&lt;div id="div1" style="perspective:200;perspective-origin:left top;"&gt;</a:t>
            </a:r>
            <a:r>
              <a:rPr lang="zh-CN" altLang="en-US"/>
              <a:t>外框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&lt;div id="div2" style="transform: rotateX(50deg);"&gt;</a:t>
            </a:r>
            <a:r>
              <a:rPr lang="zh-CN" altLang="en-US"/>
              <a:t>内框</a:t>
            </a:r>
            <a:r>
              <a:rPr lang="en-US" altLang="zh-CN"/>
              <a:t>&lt;/div&gt;</a:t>
            </a:r>
            <a:endParaRPr lang="en-US" altLang="zh-CN"/>
          </a:p>
          <a:p>
            <a:r>
              <a:rPr lang="en-US" altLang="zh-CN"/>
              <a:t>		&lt;/div&gt;</a:t>
            </a:r>
            <a:endParaRPr lang="en-US" altLang="zh-CN"/>
          </a:p>
          <a:p>
            <a:r>
              <a:rPr lang="en-US" altLang="zh-CN"/>
              <a:t>		&lt;div id="div1" style="transform: rotateY(50deg); transform-style: preserve-3d; perspective: 200;perspective-origin:right top;"&gt;</a:t>
            </a:r>
            <a:r>
              <a:rPr lang="zh-CN" altLang="en-US"/>
              <a:t>外框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&lt;div id="div2" style="transform: rotateX(50deg);"&gt;</a:t>
            </a:r>
            <a:r>
              <a:rPr lang="zh-CN" altLang="en-US"/>
              <a:t>内框</a:t>
            </a:r>
            <a:r>
              <a:rPr lang="en-US" altLang="zh-CN"/>
              <a:t>&lt;/div&gt;</a:t>
            </a:r>
            <a:endParaRPr lang="en-US" altLang="zh-CN"/>
          </a:p>
          <a:p>
            <a:r>
              <a:rPr lang="en-US" altLang="zh-CN"/>
              <a:t>		&lt;/div&gt;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2581" y="1341314"/>
            <a:ext cx="11447152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10.1.6  backface-visibility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语法格式如下：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backface-visibility: visible | hidden;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它的属性值为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visible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时背面是可见的，值为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hidden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时背面不可见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161241"/>
            <a:ext cx="1101518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列出了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CSS3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的变形属性。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59" y="2171438"/>
            <a:ext cx="10302195" cy="3383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580" y="1161241"/>
            <a:ext cx="1144715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10-10】backface-visibility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属性应用示例，本例文件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10-10.html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10-19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09" y="2442040"/>
            <a:ext cx="5527928" cy="328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057706"/>
            <a:ext cx="11231168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&lt;title&gt;backface-visibility</a:t>
            </a:r>
            <a:r>
              <a:rPr lang="zh-CN" altLang="en-US"/>
              <a:t>属性应用示例</a:t>
            </a:r>
            <a:r>
              <a:rPr lang="en-US" altLang="zh-CN"/>
              <a:t>&lt;/title&gt;</a:t>
            </a:r>
            <a:endParaRPr lang="en-US" altLang="zh-CN"/>
          </a:p>
          <a:p>
            <a:r>
              <a:rPr lang="en-US" altLang="zh-CN"/>
              <a:t>		&lt;style type="text/css"&gt;</a:t>
            </a:r>
            <a:endParaRPr lang="en-US" altLang="zh-CN"/>
          </a:p>
          <a:p>
            <a:r>
              <a:rPr lang="en-US" altLang="zh-CN"/>
              <a:t>			div {height: 60px;width: 60px;background-color: coral;border: 1px solid;margin: 30px;</a:t>
            </a:r>
            <a:endParaRPr lang="en-US" altLang="zh-CN"/>
          </a:p>
          <a:p>
            <a:r>
              <a:rPr lang="en-US" altLang="zh-CN"/>
              <a:t>				float: left;}</a:t>
            </a:r>
            <a:endParaRPr lang="en-US" altLang="zh-CN"/>
          </a:p>
          <a:p>
            <a:r>
              <a:rPr lang="en-US" altLang="zh-CN"/>
              <a:t>			div#h {transform: rotateX(180deg);backface-visibility: hidden;}</a:t>
            </a:r>
            <a:endParaRPr lang="en-US" altLang="zh-CN"/>
          </a:p>
          <a:p>
            <a:r>
              <a:rPr lang="en-US" altLang="zh-CN"/>
              <a:t>			div#v {transform: rotateX(180deg);backface-visibility: visible;}</a:t>
            </a:r>
            <a:endParaRPr lang="en-US" altLang="zh-CN"/>
          </a:p>
          <a:p>
            <a:r>
              <a:rPr lang="en-US" altLang="zh-CN"/>
              <a:t>		&lt;/style&gt;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	&lt;div&gt;</a:t>
            </a:r>
            <a:r>
              <a:rPr lang="zh-CN" altLang="en-US"/>
              <a:t>正常</a:t>
            </a:r>
            <a:r>
              <a:rPr lang="en-US" altLang="zh-CN"/>
              <a:t>&lt;/div&gt;</a:t>
            </a:r>
            <a:endParaRPr lang="en-US" altLang="zh-CN"/>
          </a:p>
          <a:p>
            <a:r>
              <a:rPr lang="en-US" altLang="zh-CN"/>
              <a:t>		&lt;div id="h"&gt;</a:t>
            </a:r>
            <a:r>
              <a:rPr lang="zh-CN" altLang="en-US"/>
              <a:t>不可见</a:t>
            </a:r>
            <a:r>
              <a:rPr lang="en-US" altLang="zh-CN"/>
              <a:t>&lt;/div&gt;</a:t>
            </a:r>
            <a:endParaRPr lang="en-US" altLang="zh-CN"/>
          </a:p>
          <a:p>
            <a:r>
              <a:rPr lang="en-US" altLang="zh-CN"/>
              <a:t>		&lt;div id="v"&gt;</a:t>
            </a:r>
            <a:r>
              <a:rPr lang="zh-CN" altLang="en-US"/>
              <a:t>可见</a:t>
            </a:r>
            <a:r>
              <a:rPr lang="en-US" altLang="zh-CN"/>
              <a:t>&lt;/div&gt;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</a:t>
            </a: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的变形、过渡和动画属性。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2081" y="1407425"/>
            <a:ext cx="1175369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10.2  </a:t>
            </a:r>
            <a:r>
              <a:rPr lang="zh-CN" altLang="en-US" sz="48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过渡</a:t>
            </a:r>
            <a:endParaRPr lang="zh-CN" altLang="en-US" sz="48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过渡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580" y="1161241"/>
            <a:ext cx="1144715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10.2.1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过渡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过渡属性见表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16" y="2493228"/>
            <a:ext cx="10142004" cy="2663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过渡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580" y="1161241"/>
            <a:ext cx="11447152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10.2.1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过渡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1. transition-delay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transition-delay: time;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. transition-duration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transition-duration: time;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过渡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068277"/>
            <a:ext cx="11735131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3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. transition-timing-function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transition-timing-function: linear | ease | ease-in | ease-out | ease-in-out | cubic-bezier(n,n,n,n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);</a:t>
            </a:r>
            <a:endParaRPr lang="en-US" altLang="zh-CN" sz="2400" b="1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transition-timing-function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属性使用名为三次贝塞尔（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Cubic Bezier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）函数的数学函数，来生成速度曲线，该属性允许过渡效果随着时间来改变其速度，该属性有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种值，见表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过渡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66" y="1056149"/>
            <a:ext cx="8912783" cy="5741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过渡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4564" y="1166627"/>
            <a:ext cx="11231168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4. transition-property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transition-property: none | all | property;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transition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transition: property duration timing-function delay;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过渡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24564" y="1166627"/>
            <a:ext cx="11231168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10-11】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把鼠标指针分别放在图形上，背景色将出现过渡效果。本例文件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10-11.html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10-20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36" y="2205250"/>
            <a:ext cx="7559440" cy="326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过渡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2595" y="1172250"/>
            <a:ext cx="11807125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&lt;title&gt;&lt;/title&gt;</a:t>
            </a:r>
            <a:endParaRPr lang="en-US" altLang="zh-CN"/>
          </a:p>
          <a:p>
            <a:r>
              <a:rPr lang="en-US" altLang="zh-CN"/>
              <a:t>		&lt;style type="text/css"&gt;</a:t>
            </a:r>
            <a:endParaRPr lang="en-US" altLang="zh-CN"/>
          </a:p>
          <a:p>
            <a:r>
              <a:rPr lang="en-US" altLang="zh-CN"/>
              <a:t>			h1 {font-size: 16px;}</a:t>
            </a:r>
            <a:endParaRPr lang="en-US" altLang="zh-CN"/>
          </a:p>
          <a:p>
            <a:r>
              <a:rPr lang="en-US" altLang="zh-CN"/>
              <a:t>			.test {	overflow: hidden;width: 100%;margin: 0;padding: 0;list-style: none;}</a:t>
            </a:r>
            <a:endParaRPr lang="en-US" altLang="zh-CN"/>
          </a:p>
          <a:p>
            <a:r>
              <a:rPr lang="en-US" altLang="zh-CN"/>
              <a:t>			.test li {float: left;width: 100px;height: 100px;margin: 0 5px;border: 1px solid #ddd;</a:t>
            </a:r>
            <a:endParaRPr lang="en-US" altLang="zh-CN"/>
          </a:p>
          <a:p>
            <a:r>
              <a:rPr lang="en-US" altLang="zh-CN"/>
              <a:t>				background-color: #eee;text-align: center;transition: background-color .5s ease-in;}</a:t>
            </a:r>
            <a:endParaRPr lang="en-US" altLang="zh-CN"/>
          </a:p>
          <a:p>
            <a:r>
              <a:rPr lang="en-US" altLang="zh-CN"/>
              <a:t>			.test li:nth-child(1):hover {background-color: #bbb;}</a:t>
            </a:r>
            <a:endParaRPr lang="en-US" altLang="zh-CN"/>
          </a:p>
          <a:p>
            <a:r>
              <a:rPr lang="en-US" altLang="zh-CN"/>
              <a:t>			.test li:nth-child(2):hover {background-color: #999;}</a:t>
            </a:r>
            <a:endParaRPr lang="en-US" altLang="zh-CN"/>
          </a:p>
          <a:p>
            <a:r>
              <a:rPr lang="en-US" altLang="zh-CN"/>
              <a:t>			.test li:nth-child(3):hover {background-color: #630;}</a:t>
            </a:r>
            <a:endParaRPr lang="en-US" altLang="zh-CN"/>
          </a:p>
          <a:p>
            <a:r>
              <a:rPr lang="en-US" altLang="zh-CN"/>
              <a:t>			.test li:nth-child(4):hover {background-color: #090;}</a:t>
            </a:r>
            <a:endParaRPr lang="en-US" altLang="zh-CN"/>
          </a:p>
          <a:p>
            <a:r>
              <a:rPr lang="en-US" altLang="zh-CN"/>
              <a:t>			.test li:nth-child(5):hover {background-color: #f00;}</a:t>
            </a:r>
            <a:endParaRPr lang="en-US" altLang="zh-CN"/>
          </a:p>
          <a:p>
            <a:r>
              <a:rPr lang="en-US" altLang="zh-CN"/>
              <a:t>		&lt;/style&gt;</a:t>
            </a:r>
            <a:endParaRPr lang="en-US" altLang="zh-CN"/>
          </a:p>
          <a:p>
            <a:r>
              <a:rPr lang="en-US" altLang="zh-CN"/>
              <a:t>	&lt;/head</a:t>
            </a:r>
            <a:r>
              <a:rPr lang="en-US" altLang="zh-CN" smtClean="0"/>
              <a:t>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161241"/>
            <a:ext cx="11015184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10.1.1  CSS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的坐标系统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元素的初始坐标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系统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网页是平面的，每一个元素都有一个初始坐标系统，如图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所示。其中，原点位于元素的左上角，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x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轴向右，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y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轴向下，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z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轴指向浏览者。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25" y="2853737"/>
            <a:ext cx="5860796" cy="371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过渡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0548" y="1845276"/>
            <a:ext cx="11807125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	&lt;h1&gt;</a:t>
            </a:r>
            <a:r>
              <a:rPr lang="zh-CN" altLang="en-US"/>
              <a:t>请将鼠标移动到下面的矩形上：</a:t>
            </a:r>
            <a:r>
              <a:rPr lang="en-US" altLang="zh-CN"/>
              <a:t>&lt;/h1&gt;</a:t>
            </a:r>
            <a:endParaRPr lang="en-US" altLang="zh-CN"/>
          </a:p>
          <a:p>
            <a:r>
              <a:rPr lang="en-US" altLang="zh-CN"/>
              <a:t>		&lt;ul class="test"&gt;</a:t>
            </a:r>
            <a:endParaRPr lang="en-US" altLang="zh-CN"/>
          </a:p>
          <a:p>
            <a:r>
              <a:rPr lang="en-US" altLang="zh-CN"/>
              <a:t>			&lt;li&gt;</a:t>
            </a:r>
            <a:r>
              <a:rPr lang="zh-CN" altLang="en-US"/>
              <a:t>背景色过渡</a:t>
            </a:r>
            <a:r>
              <a:rPr lang="en-US" altLang="zh-CN"/>
              <a:t>&lt;/li&gt;</a:t>
            </a:r>
            <a:endParaRPr lang="en-US" altLang="zh-CN"/>
          </a:p>
          <a:p>
            <a:r>
              <a:rPr lang="en-US" altLang="zh-CN"/>
              <a:t>			&lt;li&gt;</a:t>
            </a:r>
            <a:r>
              <a:rPr lang="zh-CN" altLang="en-US"/>
              <a:t>背景色过渡</a:t>
            </a:r>
            <a:r>
              <a:rPr lang="en-US" altLang="zh-CN"/>
              <a:t>&lt;/li&gt;</a:t>
            </a:r>
            <a:endParaRPr lang="en-US" altLang="zh-CN"/>
          </a:p>
          <a:p>
            <a:r>
              <a:rPr lang="en-US" altLang="zh-CN"/>
              <a:t>			&lt;li&gt;</a:t>
            </a:r>
            <a:r>
              <a:rPr lang="zh-CN" altLang="en-US"/>
              <a:t>背景色过渡</a:t>
            </a:r>
            <a:r>
              <a:rPr lang="en-US" altLang="zh-CN"/>
              <a:t>&lt;/li&gt;</a:t>
            </a:r>
            <a:endParaRPr lang="en-US" altLang="zh-CN"/>
          </a:p>
          <a:p>
            <a:r>
              <a:rPr lang="en-US" altLang="zh-CN"/>
              <a:t>			&lt;li&gt;</a:t>
            </a:r>
            <a:r>
              <a:rPr lang="zh-CN" altLang="en-US"/>
              <a:t>背景色过渡</a:t>
            </a:r>
            <a:r>
              <a:rPr lang="en-US" altLang="zh-CN"/>
              <a:t>&lt;/li&gt;</a:t>
            </a:r>
            <a:endParaRPr lang="en-US" altLang="zh-CN"/>
          </a:p>
          <a:p>
            <a:r>
              <a:rPr lang="en-US" altLang="zh-CN"/>
              <a:t>			&lt;li&gt;</a:t>
            </a:r>
            <a:r>
              <a:rPr lang="zh-CN" altLang="en-US"/>
              <a:t>背景色过渡</a:t>
            </a:r>
            <a:r>
              <a:rPr lang="en-US" altLang="zh-CN"/>
              <a:t>&lt;/li&gt;</a:t>
            </a:r>
            <a:endParaRPr lang="en-US" altLang="zh-CN"/>
          </a:p>
          <a:p>
            <a:r>
              <a:rPr lang="en-US" altLang="zh-CN"/>
              <a:t>		&lt;/ul&gt;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过渡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2569" y="1268975"/>
            <a:ext cx="1144715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10.2.2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过渡事件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object.addEventListener("transitionend", myScript);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10-12】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将鼠标悬停在一个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元素上，等待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开始改变其宽度从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100px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450px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，过渡完成后将背景色改为粉红。本例文件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10-12.html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10-21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58" y="3789132"/>
            <a:ext cx="10693681" cy="2201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过渡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7660" y="952500"/>
            <a:ext cx="11599545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&lt;style type="text/css"&gt;</a:t>
            </a:r>
            <a:endParaRPr lang="en-US" altLang="zh-CN"/>
          </a:p>
          <a:p>
            <a:r>
              <a:rPr lang="en-US" altLang="zh-CN"/>
              <a:t>			#myDIV {width: 100px;height: 100px;background: aqua;transition-timing-function: linear;</a:t>
            </a:r>
            <a:endParaRPr lang="en-US" altLang="zh-CN"/>
          </a:p>
          <a:p>
            <a:r>
              <a:rPr lang="en-US" altLang="zh-CN"/>
              <a:t>				transition-property: width;transition-duration: 5s;transition-delay: 2s;}</a:t>
            </a:r>
            <a:endParaRPr lang="en-US" altLang="zh-CN"/>
          </a:p>
          <a:p>
            <a:r>
              <a:rPr lang="en-US" altLang="zh-CN"/>
              <a:t>			#myDIV:hover {width: 400px;}</a:t>
            </a:r>
            <a:endParaRPr lang="en-US" altLang="zh-CN"/>
          </a:p>
          <a:p>
            <a:r>
              <a:rPr lang="en-US" altLang="zh-CN"/>
              <a:t>		&lt;/style&gt;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	&lt;p&gt;</a:t>
            </a:r>
            <a:r>
              <a:rPr lang="zh-CN" altLang="en-US"/>
              <a:t>鼠标移动到 </a:t>
            </a:r>
            <a:r>
              <a:rPr lang="en-US" altLang="zh-CN"/>
              <a:t>div </a:t>
            </a:r>
            <a:r>
              <a:rPr lang="zh-CN" altLang="en-US"/>
              <a:t>元素上，查看过渡效果。</a:t>
            </a:r>
            <a:r>
              <a:rPr lang="en-US" altLang="zh-CN"/>
              <a:t>&lt;/p&gt;</a:t>
            </a:r>
            <a:endParaRPr lang="en-US" altLang="zh-CN"/>
          </a:p>
          <a:p>
            <a:r>
              <a:rPr lang="en-US" altLang="zh-CN"/>
              <a:t>		&lt;p&gt;&lt;b&gt;</a:t>
            </a:r>
            <a:r>
              <a:rPr lang="zh-CN" altLang="en-US"/>
              <a:t>注释：</a:t>
            </a:r>
            <a:r>
              <a:rPr lang="en-US" altLang="zh-CN"/>
              <a:t>&lt;/b&gt;</a:t>
            </a:r>
            <a:r>
              <a:rPr lang="zh-CN" altLang="en-US"/>
              <a:t>过渡效果会在开始前等待两秒钟。</a:t>
            </a:r>
            <a:r>
              <a:rPr lang="en-US" altLang="zh-CN"/>
              <a:t>&lt;/p&gt;</a:t>
            </a:r>
            <a:endParaRPr lang="en-US" altLang="zh-CN"/>
          </a:p>
          <a:p>
            <a:r>
              <a:rPr lang="en-US" altLang="zh-CN"/>
              <a:t>		&lt;div id="myDIV"&gt;&lt;/div&gt;</a:t>
            </a:r>
            <a:endParaRPr lang="en-US" altLang="zh-CN"/>
          </a:p>
          <a:p>
            <a:r>
              <a:rPr lang="en-US" altLang="zh-CN"/>
              <a:t>		&lt;script type="text/javascript"&gt;</a:t>
            </a:r>
            <a:endParaRPr lang="en-US" altLang="zh-CN"/>
          </a:p>
          <a:p>
            <a:r>
              <a:rPr lang="en-US" altLang="zh-CN"/>
              <a:t>			document.getElementById("myDIV").addEventListener("transitionend", myFunction);</a:t>
            </a:r>
            <a:endParaRPr lang="en-US" altLang="zh-CN"/>
          </a:p>
          <a:p>
            <a:r>
              <a:rPr lang="en-US" altLang="zh-CN"/>
              <a:t>			function myFunction() {</a:t>
            </a:r>
            <a:endParaRPr lang="en-US" altLang="zh-CN"/>
          </a:p>
          <a:p>
            <a:r>
              <a:rPr lang="en-US" altLang="zh-CN"/>
              <a:t>				this.innerHTML = "</a:t>
            </a:r>
            <a:r>
              <a:rPr lang="zh-CN" altLang="en-US"/>
              <a:t>过渡事件触发 </a:t>
            </a:r>
            <a:r>
              <a:rPr lang="en-US" altLang="zh-CN"/>
              <a:t>- </a:t>
            </a:r>
            <a:r>
              <a:rPr lang="zh-CN" altLang="en-US"/>
              <a:t>过渡已完成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	this.style.backgroundColor = "pink";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&lt;/script&gt;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</a:t>
            </a: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r>
              <a:rPr lang="en-US" altLang="zh-CN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CSS3</a:t>
            </a: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的变形、过渡和动画属性。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436541" y="1407425"/>
            <a:ext cx="11319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10.3  </a:t>
            </a:r>
            <a:r>
              <a:rPr lang="zh-CN" altLang="en-US" sz="32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endParaRPr lang="zh-CN" altLang="en-US" sz="32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66627"/>
            <a:ext cx="1144715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10.3.1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8580" y="1785064"/>
            <a:ext cx="1101518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@keyframes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@keyframes animationname {keyframes-selector {css-styles;}}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37" y="3122048"/>
            <a:ext cx="10655211" cy="2496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66627"/>
            <a:ext cx="11447152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animation-name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animation-name: keyframename | none;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animation-delay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animation-delay: time;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4. animation-duration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animation-duration: time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72581" y="1269319"/>
            <a:ext cx="11447152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5. animation-timing-function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animation-timing-function: value;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6. animation-iteration-count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animation-iteration-count: n | infinite;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10-13】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动画属性示例，两个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元素分别移动。本例文件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10-13.html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10-22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663" y="4348239"/>
            <a:ext cx="3287362" cy="246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580" y="-26513"/>
            <a:ext cx="11591141" cy="67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&lt;style type="text/css"&gt;</a:t>
            </a:r>
            <a:endParaRPr lang="en-US" altLang="zh-CN"/>
          </a:p>
          <a:p>
            <a:r>
              <a:rPr lang="en-US" altLang="zh-CN"/>
              <a:t>			#div1 {width: 100px;height: 100px;</a:t>
            </a:r>
            <a:endParaRPr lang="en-US" altLang="zh-CN"/>
          </a:p>
          <a:p>
            <a:r>
              <a:rPr lang="en-US" altLang="zh-CN"/>
              <a:t>				background: red;position: relative;</a:t>
            </a:r>
            <a:endParaRPr lang="en-US" altLang="zh-CN"/>
          </a:p>
          <a:p>
            <a:r>
              <a:rPr lang="en-US" altLang="zh-CN"/>
              <a:t>				animation: move1 5s infinite;  /*move1</a:t>
            </a:r>
            <a:r>
              <a:rPr lang="zh-CN" altLang="en-US"/>
              <a:t>是动画的名称*</a:t>
            </a:r>
            <a:r>
              <a:rPr lang="en-US" altLang="zh-CN"/>
              <a:t>/ animation-timing-function: linear;}</a:t>
            </a:r>
            <a:endParaRPr lang="en-US" altLang="zh-CN"/>
          </a:p>
          <a:p>
            <a:r>
              <a:rPr lang="en-US" altLang="zh-CN"/>
              <a:t>			@keyframes move1 {  /*move1</a:t>
            </a:r>
            <a:r>
              <a:rPr lang="zh-CN" altLang="en-US"/>
              <a:t>是动画的名称*</a:t>
            </a:r>
            <a:r>
              <a:rPr lang="en-US" altLang="zh-CN"/>
              <a:t>/</a:t>
            </a:r>
            <a:endParaRPr lang="en-US" altLang="zh-CN"/>
          </a:p>
          <a:p>
            <a:r>
              <a:rPr lang="en-US" altLang="zh-CN"/>
              <a:t>				from {left: 0px;}</a:t>
            </a:r>
            <a:endParaRPr lang="en-US" altLang="zh-CN"/>
          </a:p>
          <a:p>
            <a:r>
              <a:rPr lang="en-US" altLang="zh-CN"/>
              <a:t>				to {left: 200px;}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	#div2 {width: 100px;height: 100px;background: red;position: relative;</a:t>
            </a:r>
            <a:endParaRPr lang="en-US" altLang="zh-CN"/>
          </a:p>
          <a:p>
            <a:r>
              <a:rPr lang="en-US" altLang="zh-CN"/>
              <a:t>				animation: move2 infinite;  /*move2</a:t>
            </a:r>
            <a:r>
              <a:rPr lang="zh-CN" altLang="en-US"/>
              <a:t>是动画的名称*</a:t>
            </a:r>
            <a:r>
              <a:rPr lang="en-US" altLang="zh-CN"/>
              <a:t>/</a:t>
            </a:r>
            <a:endParaRPr lang="en-US" altLang="zh-CN"/>
          </a:p>
          <a:p>
            <a:r>
              <a:rPr lang="en-US" altLang="zh-CN"/>
              <a:t>				animation-duration: 2s;	animation-iteration-count:3;}</a:t>
            </a:r>
            <a:endParaRPr lang="en-US" altLang="zh-CN"/>
          </a:p>
          <a:p>
            <a:r>
              <a:rPr lang="en-US" altLang="zh-CN"/>
              <a:t>			@keyframes move2 { /*move2</a:t>
            </a:r>
            <a:r>
              <a:rPr lang="zh-CN" altLang="en-US"/>
              <a:t>是动画的名称*</a:t>
            </a:r>
            <a:r>
              <a:rPr lang="en-US" altLang="zh-CN"/>
              <a:t>/</a:t>
            </a:r>
            <a:endParaRPr lang="en-US" altLang="zh-CN"/>
          </a:p>
          <a:p>
            <a:r>
              <a:rPr lang="en-US" altLang="zh-CN"/>
              <a:t>				0% {top: 0px;}</a:t>
            </a:r>
            <a:endParaRPr lang="en-US" altLang="zh-CN"/>
          </a:p>
          <a:p>
            <a:r>
              <a:rPr lang="en-US" altLang="zh-CN"/>
              <a:t>				100% {top: 200px;}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&lt;/style&gt;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	&lt;div id="div1"&gt;&lt;/div&gt;</a:t>
            </a:r>
            <a:endParaRPr lang="en-US" altLang="zh-CN"/>
          </a:p>
          <a:p>
            <a:r>
              <a:rPr lang="en-US" altLang="zh-CN"/>
              <a:t>		&lt;div id="div2"&gt;&lt;/div&gt;</a:t>
            </a:r>
            <a:endParaRPr lang="en-US" altLang="zh-CN"/>
          </a:p>
          <a:p>
            <a:r>
              <a:rPr lang="en-US" altLang="zh-CN"/>
              <a:t>		&lt;p&gt;&lt;b&gt;</a:t>
            </a:r>
            <a:r>
              <a:rPr lang="zh-CN" altLang="en-US"/>
              <a:t>注释：</a:t>
            </a:r>
            <a:r>
              <a:rPr lang="en-US" altLang="zh-CN"/>
              <a:t>&lt;/b&gt;</a:t>
            </a:r>
            <a:r>
              <a:rPr lang="zh-CN" altLang="en-US"/>
              <a:t>始终规定 </a:t>
            </a:r>
            <a:r>
              <a:rPr lang="en-US" altLang="zh-CN"/>
              <a:t>animation-duration </a:t>
            </a:r>
            <a:r>
              <a:rPr lang="zh-CN" altLang="en-US"/>
              <a:t>属性，否则时长为 </a:t>
            </a:r>
            <a:r>
              <a:rPr lang="en-US" altLang="zh-CN"/>
              <a:t>0</a:t>
            </a:r>
            <a:r>
              <a:rPr lang="zh-CN" altLang="en-US"/>
              <a:t>，就不会播放动画了。</a:t>
            </a:r>
            <a:r>
              <a:rPr lang="en-US" altLang="zh-CN"/>
              <a:t>&lt;/p&gt;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66627"/>
            <a:ext cx="11447152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7. animation-direction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animation-direction: normal | alternate;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8. animation-play-state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animation-play-state: paused | running;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9. animation-fill-mode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animation-fill-mode : none | forwards | backwards | both;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72581" y="1078367"/>
            <a:ext cx="1144715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10. animation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animation: name duration timing-function delay iteration-count direction;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10-14】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元素在网页上做四周运动并变色。本例文件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10-14.html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10-23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16" y="3406925"/>
            <a:ext cx="9972374" cy="2943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2596" y="1048732"/>
            <a:ext cx="11015184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2. transform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的坐标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系统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所参照的并不是初始坐标系统，而是一个新的坐标系统，如图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所示。与初始坐标系相比，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x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y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z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轴的指向都不变，只是原点位置移动到了元素的正中心。如果想要改变这个坐标系的原点位置，使用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transform-origin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transform-origin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的默认值是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(50%,50%,0)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，因此，默认情况下，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坐标系统的原点位于元素中心。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10" y="3334234"/>
            <a:ext cx="5508947" cy="336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4576" y="1014041"/>
            <a:ext cx="11303163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&lt;style type="text/css"&gt;</a:t>
            </a:r>
            <a:endParaRPr lang="en-US" altLang="zh-CN"/>
          </a:p>
          <a:p>
            <a:r>
              <a:rPr lang="en-US" altLang="zh-CN"/>
              <a:t>			div {width: 100px;height: 100px;background: red;position: relative;</a:t>
            </a:r>
            <a:endParaRPr lang="en-US" altLang="zh-CN"/>
          </a:p>
          <a:p>
            <a:r>
              <a:rPr lang="en-US" altLang="zh-CN"/>
              <a:t>				animation: myfirst 5s infinite;animation-direction: alternate;}</a:t>
            </a:r>
            <a:endParaRPr lang="en-US" altLang="zh-CN"/>
          </a:p>
          <a:p>
            <a:r>
              <a:rPr lang="en-US" altLang="zh-CN"/>
              <a:t>			@keyframes myfirst {</a:t>
            </a:r>
            <a:endParaRPr lang="en-US" altLang="zh-CN"/>
          </a:p>
          <a:p>
            <a:r>
              <a:rPr lang="en-US" altLang="zh-CN"/>
              <a:t>				0% {background: red;left: 0px;top: 0px;}</a:t>
            </a:r>
            <a:endParaRPr lang="en-US" altLang="zh-CN"/>
          </a:p>
          <a:p>
            <a:r>
              <a:rPr lang="en-US" altLang="zh-CN"/>
              <a:t>				25% {background: yellow;left: 200px;top: 0px;}</a:t>
            </a:r>
            <a:endParaRPr lang="en-US" altLang="zh-CN"/>
          </a:p>
          <a:p>
            <a:r>
              <a:rPr lang="en-US" altLang="zh-CN"/>
              <a:t>				50% {background: blue;left: 200px;top: 200px;}</a:t>
            </a:r>
            <a:endParaRPr lang="en-US" altLang="zh-CN"/>
          </a:p>
          <a:p>
            <a:r>
              <a:rPr lang="en-US" altLang="zh-CN"/>
              <a:t>				75% {background: green;left: 0px;top: 200px;}</a:t>
            </a:r>
            <a:endParaRPr lang="en-US" altLang="zh-CN"/>
          </a:p>
          <a:p>
            <a:r>
              <a:rPr lang="en-US" altLang="zh-CN"/>
              <a:t>				100% {background: red;left: 0px;top: 0px;}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&lt;/style&gt;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	&lt;p&gt;</a:t>
            </a:r>
            <a:r>
              <a:rPr lang="zh-CN" altLang="en-US"/>
              <a:t>元素变色并做四周运动</a:t>
            </a:r>
            <a:r>
              <a:rPr lang="en-US" altLang="zh-CN"/>
              <a:t>&lt;/p&gt;</a:t>
            </a:r>
            <a:endParaRPr lang="en-US" altLang="zh-CN"/>
          </a:p>
          <a:p>
            <a:r>
              <a:rPr lang="en-US" altLang="zh-CN"/>
              <a:t>		&lt;div&gt;&lt;/div&gt;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43085" y="4836289"/>
            <a:ext cx="11447152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这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个事件的语法格式如下：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object.addEventListener("animationstart", myScript); 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object.addEventListener("animationiteration", myScript); 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object.addEventListener("animationend", myScript);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40" y="2428671"/>
            <a:ext cx="11027145" cy="21936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8580" y="1269198"/>
            <a:ext cx="6091697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10.3.2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动画事件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animation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的事件有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个，见表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10-9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8580" y="1166627"/>
            <a:ext cx="1144715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10-15】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动画事件示例。本例文件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10-15.html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10-24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64" y="1989266"/>
            <a:ext cx="11042911" cy="32102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834" y="1161241"/>
            <a:ext cx="11519147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&lt;!DOCTYPE html&gt;</a:t>
            </a:r>
            <a:endParaRPr lang="en-US" altLang="zh-CN"/>
          </a:p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	&lt;head&gt;</a:t>
            </a:r>
            <a:endParaRPr lang="en-US" altLang="zh-CN"/>
          </a:p>
          <a:p>
            <a:r>
              <a:rPr lang="en-US" altLang="zh-CN"/>
              <a:t>		&lt;meta charset="utf-8"&gt;</a:t>
            </a:r>
            <a:endParaRPr lang="en-US" altLang="zh-CN"/>
          </a:p>
          <a:p>
            <a:r>
              <a:rPr lang="en-US" altLang="zh-CN"/>
              <a:t>		&lt;title&gt;</a:t>
            </a:r>
            <a:r>
              <a:rPr lang="zh-CN" altLang="en-US"/>
              <a:t>动画事件</a:t>
            </a:r>
            <a:r>
              <a:rPr lang="en-US" altLang="zh-CN"/>
              <a:t>&lt;/title&gt;</a:t>
            </a:r>
            <a:endParaRPr lang="en-US" altLang="zh-CN"/>
          </a:p>
          <a:p>
            <a:r>
              <a:rPr lang="en-US" altLang="zh-CN"/>
              <a:t>		&lt;style type="text/css"&gt;</a:t>
            </a:r>
            <a:endParaRPr lang="en-US" altLang="zh-CN"/>
          </a:p>
          <a:p>
            <a:r>
              <a:rPr lang="en-US" altLang="zh-CN"/>
              <a:t>			#myDIV {margin: 25px;width: 400px;height: 100px;	background: orange;</a:t>
            </a:r>
            <a:endParaRPr lang="en-US" altLang="zh-CN"/>
          </a:p>
          <a:p>
            <a:r>
              <a:rPr lang="en-US" altLang="zh-CN"/>
              <a:t>				position: relative;	font-size: 20px;}</a:t>
            </a:r>
            <a:endParaRPr lang="en-US" altLang="zh-CN"/>
          </a:p>
          <a:p>
            <a:r>
              <a:rPr lang="en-US" altLang="zh-CN"/>
              <a:t>			@keyframes mymove {</a:t>
            </a:r>
            <a:endParaRPr lang="en-US" altLang="zh-CN"/>
          </a:p>
          <a:p>
            <a:r>
              <a:rPr lang="en-US" altLang="zh-CN"/>
              <a:t>				0% {top: 0px;}</a:t>
            </a:r>
            <a:endParaRPr lang="en-US" altLang="zh-CN"/>
          </a:p>
          <a:p>
            <a:r>
              <a:rPr lang="en-US" altLang="zh-CN"/>
              <a:t>				100% {top: 200px;}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&lt;/style&gt;</a:t>
            </a:r>
            <a:endParaRPr lang="en-US" altLang="zh-CN"/>
          </a:p>
          <a:p>
            <a:r>
              <a:rPr lang="en-US" altLang="zh-CN"/>
              <a:t>	&lt;/head&gt;</a:t>
            </a:r>
            <a:endParaRPr lang="en-US" altLang="zh-CN"/>
          </a:p>
          <a:p>
            <a:r>
              <a:rPr lang="en-US" altLang="zh-CN"/>
              <a:t>	&lt;body&gt;</a:t>
            </a:r>
            <a:endParaRPr lang="en-US" altLang="zh-CN"/>
          </a:p>
          <a:p>
            <a:r>
              <a:rPr lang="en-US" altLang="zh-CN"/>
              <a:t>		&lt;p&gt;</a:t>
            </a:r>
            <a:r>
              <a:rPr lang="zh-CN" altLang="en-US"/>
              <a:t>本例使用</a:t>
            </a:r>
            <a:r>
              <a:rPr lang="en-US" altLang="zh-CN"/>
              <a:t>addEventListener()</a:t>
            </a:r>
            <a:r>
              <a:rPr lang="zh-CN" altLang="en-US"/>
              <a:t>方法为</a:t>
            </a:r>
            <a:r>
              <a:rPr lang="en-US" altLang="zh-CN"/>
              <a:t>div</a:t>
            </a:r>
            <a:r>
              <a:rPr lang="zh-CN" altLang="en-US"/>
              <a:t>元素添加</a:t>
            </a:r>
            <a:r>
              <a:rPr lang="en-US" altLang="zh-CN"/>
              <a:t>animationstart</a:t>
            </a:r>
            <a:r>
              <a:rPr lang="zh-CN" altLang="en-US"/>
              <a:t>、</a:t>
            </a:r>
            <a:r>
              <a:rPr lang="en-US" altLang="zh-CN"/>
              <a:t>animationiteration</a:t>
            </a:r>
            <a:r>
              <a:rPr lang="zh-CN" altLang="en-US"/>
              <a:t>和</a:t>
            </a:r>
            <a:r>
              <a:rPr lang="en-US" altLang="zh-CN"/>
              <a:t>animationend</a:t>
            </a:r>
            <a:r>
              <a:rPr lang="zh-CN" altLang="en-US"/>
              <a:t>事件</a:t>
            </a:r>
            <a:r>
              <a:rPr lang="en-US" altLang="zh-CN"/>
              <a:t>&lt;/p&gt;</a:t>
            </a:r>
            <a:endParaRPr lang="en-US" altLang="zh-CN"/>
          </a:p>
          <a:p>
            <a:r>
              <a:rPr lang="en-US" altLang="zh-CN"/>
              <a:t>		&lt;div id="myDIV" onclick="myFunction()"&gt;</a:t>
            </a:r>
            <a:r>
              <a:rPr lang="zh-CN" altLang="en-US"/>
              <a:t>单击开始动画</a:t>
            </a:r>
            <a:r>
              <a:rPr lang="en-US" altLang="zh-CN"/>
              <a:t>&lt;/div</a:t>
            </a:r>
            <a:r>
              <a:rPr lang="en-US" altLang="zh-CN" smtClean="0"/>
              <a:t>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10.3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动画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6584" y="0"/>
            <a:ext cx="11519147" cy="67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	&lt;script type="text/javascript"&gt;</a:t>
            </a:r>
            <a:endParaRPr lang="en-US" altLang="zh-CN"/>
          </a:p>
          <a:p>
            <a:r>
              <a:rPr lang="en-US" altLang="zh-CN"/>
              <a:t>			var x = document.getElementById("myDIV")</a:t>
            </a:r>
            <a:endParaRPr lang="en-US" altLang="zh-CN"/>
          </a:p>
          <a:p>
            <a:r>
              <a:rPr lang="en-US" altLang="zh-CN"/>
              <a:t>			// </a:t>
            </a:r>
            <a:r>
              <a:rPr lang="zh-CN" altLang="en-US"/>
              <a:t>使用 </a:t>
            </a:r>
            <a:r>
              <a:rPr lang="en-US" altLang="zh-CN"/>
              <a:t>JavaScript </a:t>
            </a:r>
            <a:r>
              <a:rPr lang="zh-CN" altLang="en-US"/>
              <a:t>开始动画</a:t>
            </a:r>
            <a:endParaRPr lang="zh-CN" altLang="en-US"/>
          </a:p>
          <a:p>
            <a:r>
              <a:rPr lang="zh-CN" altLang="en-US"/>
              <a:t>			</a:t>
            </a:r>
            <a:r>
              <a:rPr lang="en-US" altLang="zh-CN"/>
              <a:t>function myFunction() {</a:t>
            </a:r>
            <a:endParaRPr lang="en-US" altLang="zh-CN"/>
          </a:p>
          <a:p>
            <a:r>
              <a:rPr lang="en-US" altLang="zh-CN"/>
              <a:t>				x.style.animation = "mymove 4s 2";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	x.addEventListener("animationstart", myStartFunction);</a:t>
            </a:r>
            <a:endParaRPr lang="en-US" altLang="zh-CN"/>
          </a:p>
          <a:p>
            <a:r>
              <a:rPr lang="en-US" altLang="zh-CN"/>
              <a:t>			x.addEventListener("animationiteration", myIterationFunction);</a:t>
            </a:r>
            <a:endParaRPr lang="en-US" altLang="zh-CN"/>
          </a:p>
          <a:p>
            <a:r>
              <a:rPr lang="en-US" altLang="zh-CN"/>
              <a:t>			x.addEventListener("animationend", myEndFunction);</a:t>
            </a:r>
            <a:endParaRPr lang="en-US" altLang="zh-CN"/>
          </a:p>
          <a:p>
            <a:r>
              <a:rPr lang="en-US" altLang="zh-CN"/>
              <a:t>			function myStartFunction() {</a:t>
            </a:r>
            <a:endParaRPr lang="en-US" altLang="zh-CN"/>
          </a:p>
          <a:p>
            <a:r>
              <a:rPr lang="en-US" altLang="zh-CN"/>
              <a:t>				this.innerHTML = "animationstart </a:t>
            </a:r>
            <a:r>
              <a:rPr lang="zh-CN" altLang="en-US"/>
              <a:t>事件触发 </a:t>
            </a:r>
            <a:r>
              <a:rPr lang="en-US" altLang="zh-CN"/>
              <a:t>- </a:t>
            </a:r>
            <a:r>
              <a:rPr lang="zh-CN" altLang="en-US"/>
              <a:t>动画已经开始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	this.style.backgroundColor = "pink";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	function myIterationFunction() {</a:t>
            </a:r>
            <a:endParaRPr lang="en-US" altLang="zh-CN"/>
          </a:p>
          <a:p>
            <a:r>
              <a:rPr lang="en-US" altLang="zh-CN"/>
              <a:t>				this.innerHTML = "animationiteration </a:t>
            </a:r>
            <a:r>
              <a:rPr lang="zh-CN" altLang="en-US"/>
              <a:t>事件触发 </a:t>
            </a:r>
            <a:r>
              <a:rPr lang="en-US" altLang="zh-CN"/>
              <a:t>- </a:t>
            </a:r>
            <a:r>
              <a:rPr lang="zh-CN" altLang="en-US"/>
              <a:t>动画重新播放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	this.style.backgroundColor = "lightblue";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	function myEndFunction() {</a:t>
            </a:r>
            <a:endParaRPr lang="en-US" altLang="zh-CN"/>
          </a:p>
          <a:p>
            <a:r>
              <a:rPr lang="en-US" altLang="zh-CN"/>
              <a:t>				this.innerHTML = "animationend </a:t>
            </a:r>
            <a:r>
              <a:rPr lang="zh-CN" altLang="en-US"/>
              <a:t>事件触发 </a:t>
            </a:r>
            <a:r>
              <a:rPr lang="en-US" altLang="zh-CN"/>
              <a:t>- </a:t>
            </a:r>
            <a:r>
              <a:rPr lang="zh-CN" altLang="en-US"/>
              <a:t>动画已经完成</a:t>
            </a:r>
            <a:r>
              <a:rPr lang="en-US" altLang="zh-CN"/>
              <a:t>";</a:t>
            </a:r>
            <a:endParaRPr lang="en-US" altLang="zh-CN"/>
          </a:p>
          <a:p>
            <a:r>
              <a:rPr lang="en-US" altLang="zh-CN"/>
              <a:t>				this.style.backgroundColor = "lightgray";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&lt;/script&gt;</a:t>
            </a:r>
            <a:endParaRPr lang="en-US" altLang="zh-CN"/>
          </a:p>
          <a:p>
            <a:r>
              <a:rPr lang="en-US" altLang="zh-CN"/>
              <a:t>	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61" y="2421234"/>
            <a:ext cx="10551391" cy="22554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79191" y="1324048"/>
            <a:ext cx="11321838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鼠标指针指向不同方块，单击不松开，出现旋转、放大、倾斜、平移效果，如图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10-25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8932"/>
          <a:stretch>
            <a:fillRect/>
          </a:stretch>
        </p:blipFill>
        <p:spPr>
          <a:xfrm>
            <a:off x="2064457" y="2296113"/>
            <a:ext cx="7980532" cy="300490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68553" y="1293302"/>
            <a:ext cx="820739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鼠标放在图片上旋转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180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度，显示效果如图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10-26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70061"/>
          <a:stretch>
            <a:fillRect/>
          </a:stretch>
        </p:blipFill>
        <p:spPr>
          <a:xfrm>
            <a:off x="3504350" y="1996976"/>
            <a:ext cx="4437714" cy="34083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68553" y="1293302"/>
            <a:ext cx="820739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鼠标移动到图上，该图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360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度旋转，如图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10-27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393" y="2329564"/>
            <a:ext cx="5687579" cy="24546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06015" y="1464272"/>
            <a:ext cx="59429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实现图片正反面旋转，如图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10-28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84" y="2131939"/>
            <a:ext cx="8304968" cy="213431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67862" y="1378124"/>
            <a:ext cx="50285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实现平移动画，如图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10-29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7066" y="1629292"/>
            <a:ext cx="11159173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3. transform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顺序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当变换函数依次执行时，后一个变换函数总是基于前一个变换后的新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transform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坐标系统。由于坐标系统会随着每一次变换发生改变，因此在不同顺序的情况下，元素最终的位置也不同。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56532" y="1344421"/>
            <a:ext cx="105832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6. transition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图片旋转，使用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张图片旋转，如图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10-30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57983"/>
          <a:stretch>
            <a:fillRect/>
          </a:stretch>
        </p:blipFill>
        <p:spPr>
          <a:xfrm>
            <a:off x="3576345" y="1911912"/>
            <a:ext cx="4751648" cy="3890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48740"/>
          <a:stretch>
            <a:fillRect/>
          </a:stretch>
        </p:blipFill>
        <p:spPr>
          <a:xfrm>
            <a:off x="2640414" y="2015447"/>
            <a:ext cx="5831568" cy="39138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56532" y="1344421"/>
            <a:ext cx="1058321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多张图片实现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旋转效果，如图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10-31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10.4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337" y="2277244"/>
            <a:ext cx="4571661" cy="342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70507" y="1341314"/>
            <a:ext cx="10913230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8. transform-style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属性的应用，使被转换的子元素保留其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转换，如图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10-32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81" y="1413308"/>
            <a:ext cx="11015184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10.1.2  transform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其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语法格式如下：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transform: none | transform-function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;</a:t>
            </a:r>
            <a:endParaRPr lang="en-US" altLang="zh-CN" sz="2400" b="1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none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定义不进行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转换。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transform-function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表示一个或多个变形函数，以空格分开。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048732"/>
            <a:ext cx="1101518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. transform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变形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函数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种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2D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基本变形函数，见表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14" y="1879574"/>
            <a:ext cx="6335531" cy="4941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变形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161241"/>
            <a:ext cx="1101518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10-1】transform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属性的移动函数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translate()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的使用，向右向下移动。本例文件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10-1.html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在浏览器中显示如图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10-3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所示，是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div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元素的中心点从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(150,75)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像素移到到了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(200,150)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像素位置。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66" y="2442793"/>
            <a:ext cx="4463669" cy="388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12755</Words>
  <Application>WPS 演示</Application>
  <PresentationFormat>宽屏</PresentationFormat>
  <Paragraphs>594</Paragraphs>
  <Slides>62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Century Gothic</vt:lpstr>
      <vt:lpstr>华文新魏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饭扫光</cp:lastModifiedBy>
  <cp:revision>35</cp:revision>
  <dcterms:created xsi:type="dcterms:W3CDTF">2019-06-19T02:08:00Z</dcterms:created>
  <dcterms:modified xsi:type="dcterms:W3CDTF">2021-08-18T03:52:37Z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