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6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9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7" r:id="rId48"/>
    <p:sldId id="349" r:id="rId49"/>
    <p:sldId id="350" r:id="rId50"/>
    <p:sldId id="351" r:id="rId51"/>
    <p:sldId id="353" r:id="rId52"/>
    <p:sldId id="355" r:id="rId53"/>
    <p:sldId id="356" r:id="rId54"/>
    <p:sldId id="358" r:id="rId55"/>
    <p:sldId id="360" r:id="rId56"/>
    <p:sldId id="361" r:id="rId57"/>
    <p:sldId id="362" r:id="rId58"/>
    <p:sldId id="363" r:id="rId59"/>
    <p:sldId id="364" r:id="rId60"/>
    <p:sldId id="365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9ED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48"/>
      </p:cViewPr>
      <p:guideLst>
        <p:guide orient="horz" pos="218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2021/9/13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</a:t>
            </a:r>
            <a:r>
              <a:rPr lang="en-US" altLang="zh-CN" dirty="0"/>
              <a:t>asas</a:t>
            </a:r>
            <a:r>
              <a:rPr lang="zh-CN" altLang="en-US" dirty="0"/>
              <a:t>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单击此处编辑副as标题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93345"/>
            <a:ext cx="10852150" cy="79692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2E75B6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2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  <p:bldP spid="3" grpId="3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2021/9/13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page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205595" y="74295"/>
            <a:ext cx="2847975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>
        <p:cut/>
      </p:transition>
    </mc:Choice>
    <mc:Fallback xmlns="">
      <p:transition>
        <p:cut/>
      </p:transition>
    </mc:Fallback>
  </mc:AlternateConten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基本块级标签包括标题标签、段落标签和水平线</a:t>
            </a:r>
            <a:r>
              <a:rPr lang="zh-CN" altLang="en-US" sz="2400" b="1" dirty="0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标签等</a:t>
            </a:r>
            <a:r>
              <a:rPr lang="zh-CN" altLang="en-US" sz="2400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15" name="TextBox 14"/>
          <p:cNvSpPr txBox="1"/>
          <p:nvPr/>
        </p:nvSpPr>
        <p:spPr>
          <a:xfrm>
            <a:off x="248518" y="1844392"/>
            <a:ext cx="1131923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6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块级</a:t>
            </a:r>
            <a:r>
              <a:rPr lang="zh-CN" altLang="en-US" sz="60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sz="60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4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4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</a:t>
            </a:r>
            <a:r>
              <a:rPr lang="zh-CN" altLang="en-US" sz="4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9293" y="857786"/>
            <a:ext cx="11486282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&lt;!DOCTYPE 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&lt;html&gt;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&lt;head&gt;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&lt;meta charset="utf-8"&gt;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&lt;title&gt;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注释示例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&lt;/title&gt;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&lt;/head&gt;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&lt;body&gt;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&lt;!--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这是一段注释，不会在浏览器中显示。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--&gt;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&lt;p&gt; HTML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是制作网页的基础语言，是初学者必学的内容。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&lt;/p&gt;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&lt;script type="text/javascript"&gt;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	&lt;!--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	function displayMsg() {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		alert("Hello World!")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	}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	--&gt;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	&lt;/script&gt;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&lt;/body&gt;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&lt;/html</a:t>
            </a:r>
            <a:r>
              <a:rPr lang="en-US" altLang="zh-CN" sz="200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329744" y="285102"/>
            <a:ext cx="8430217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基本块级元素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提供了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种列表模式，即有序列表、无序列表和定义列表。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258678" y="1834232"/>
            <a:ext cx="11319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r>
              <a:rPr lang="zh-CN" altLang="en-US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627" y="1182262"/>
            <a:ext cx="11626110" cy="3353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2.2.1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无序列表元素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</a:p>
          <a:p>
            <a:pPr indent="269875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&lt;ul&gt;</a:t>
            </a: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&lt;li&gt;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第一个列表项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&lt;li&gt;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第二个列表项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</a:p>
          <a:p>
            <a:pPr indent="269875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&lt;/ul&gt;</a:t>
            </a:r>
          </a:p>
          <a:p>
            <a:pPr indent="269875"/>
            <a:endParaRPr lang="en-US" altLang="zh-CN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2-5】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无序列表示例。本例文件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2-5.html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8063403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84" y="4557127"/>
            <a:ext cx="3527739" cy="21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6483" y="1046073"/>
            <a:ext cx="11520939" cy="624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无序列表示例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&lt;h4&gt;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征文排行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&lt;/h4&gt;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&lt;ul&gt;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有一种毕业，叫先走一步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用今生的修行 为你们的来生祈福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我的初恋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当你老了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我就在这里旅行，给你讲沿途的风景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有多少爱可以重来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我的“天空之城”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&lt;/ul&gt;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&lt;/body&gt;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</a:p>
          <a:p>
            <a:pPr indent="269875" algn="just">
              <a:spcAft>
                <a:spcPts val="0"/>
              </a:spcAft>
            </a:pPr>
            <a:endParaRPr lang="en-US" altLang="zh-CN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6561" y="1079030"/>
            <a:ext cx="11520939" cy="3353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2.2.2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有序列表元素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ol</a:t>
            </a:r>
          </a:p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为：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&lt;ol&gt;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&lt;li&gt;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第一个列表项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&lt;li&gt;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第二个列表项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&lt;/ol&gt;</a:t>
            </a:r>
          </a:p>
          <a:p>
            <a:pPr indent="269875" algn="just">
              <a:spcAft>
                <a:spcPts val="0"/>
              </a:spcAft>
            </a:pPr>
            <a:endParaRPr lang="en-US" altLang="zh-CN" sz="20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2-6】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有序列表示例。本例文件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2-6.html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62555" y="4269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05" y="4407598"/>
            <a:ext cx="3923709" cy="23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627" y="1231402"/>
            <a:ext cx="11580222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有序列表示例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&lt;h4&gt;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征文排行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&lt;/h4&gt;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&lt;ol&gt;&lt;!--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列表样式为默认的数字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有一种毕业，叫先走一步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用今生的修行 为你们的来生祈福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我的初恋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当你老了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我就在这里旅行，给你讲沿途的风景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有多少爱可以重来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我的“天空之城”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&lt;/ol&gt;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&lt;/body&gt;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zh-CN" altLang="en-US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8580" y="1231402"/>
            <a:ext cx="11617728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2.2.3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定义列表元素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dl</a:t>
            </a:r>
          </a:p>
          <a:p>
            <a:pPr indent="45720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列表元素的格式为：</a:t>
            </a: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&lt;dl&gt;</a:t>
            </a: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第一个标题项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对第一个标题项的解释文字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1&lt;/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对第一个标题项的解释文字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2&lt;/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第二个标题项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对第二个标题项的解释文字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1&lt;/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&lt;/dl&gt;</a:t>
            </a:r>
          </a:p>
          <a:p>
            <a:pPr indent="457200"/>
            <a:endParaRPr lang="en-US" altLang="zh-CN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使用列表显示高分电影排行榜，本例文件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2-7.html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的浏览效果如图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2-7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9999" y="1079030"/>
            <a:ext cx="11545733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&lt;meta charset="utf-8"&gt;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&lt;title&gt;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定义列表示例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&lt;/head&gt;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&lt;body&gt;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&lt;h4&gt;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高分电影排行榜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&lt;/h4&gt;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&lt;dl&gt;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&lt;dt&gt;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按类型排行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&lt;/dt&gt;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&lt;dd&gt;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爱情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&lt;dd&gt;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喜剧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&lt;dd&gt;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其他类型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&lt;dt&gt;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按年代排行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&lt;/dt&gt;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&lt;dd&gt;2020&lt;/dd&gt;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&lt;dd&gt;2019&lt;/dd&gt;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&lt;dd&gt;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其他年代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&lt;/dl&gt;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&lt;/body&gt;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</a:p>
          <a:p>
            <a:pPr indent="269875" algn="just">
              <a:spcAft>
                <a:spcPts val="0"/>
              </a:spcAft>
            </a:pPr>
            <a:endParaRPr lang="zh-CN" altLang="en-US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10" y="1937198"/>
            <a:ext cx="4780067" cy="3323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627" y="1097806"/>
            <a:ext cx="1105473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2.2.4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嵌套列表</a:t>
            </a: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所谓嵌套列表就是无序列表与有序列表嵌套混合使用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2-8】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在无序列表中嵌套无序列表、有序列表和定义列表，本例文件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2-8.html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559" y="2300360"/>
            <a:ext cx="3510047" cy="319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91622" y="2667175"/>
            <a:ext cx="11076130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青青博客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&lt;ul&gt;&lt;!--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无序列表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点击排行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&lt;ol&gt;&lt;!--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无序列表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十条设计原则教你学会如何设计网页布局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&lt;li&gt;6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条网页设计配色原则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让你秒变配色高手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三步实现滚动条触动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动画效果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&lt;/ol&gt;</a:t>
            </a:r>
          </a:p>
          <a:p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972" y="1462579"/>
            <a:ext cx="11465356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&lt;hr /&gt;&lt;!--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水平分隔线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猜你喜欢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&lt;ul&gt;&lt;!--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嵌套有序列表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安静地做一名爱设计的女子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个人博客，属于我的小世界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&lt;/ul&gt;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&lt;hr /&gt;&lt;!--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水平分隔线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&lt;li&gt;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欢迎联系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&lt;dl&gt;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&lt;dt&gt;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电话：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&lt;/dt&gt;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&lt;dd&gt;010-22363123&lt;/dd&gt;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&lt;dt&gt;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地址：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&lt;/dt&gt;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&lt;dd&gt;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北京市东城区长安街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&lt;/dd&gt;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&lt;/dl&gt;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&lt;/ul&gt;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&lt;/body&gt;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3836" y="2481"/>
            <a:ext cx="4555459" cy="685583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29" y="792139"/>
            <a:ext cx="25334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8730" y="792138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8730" y="1552410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296292" y="2133255"/>
            <a:ext cx="7271461" cy="34938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块级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</a:t>
            </a:r>
            <a:r>
              <a:rPr lang="zh-CN" alt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sz="2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单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2.5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分区元素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2.6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缩排元素</a:t>
            </a:r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blockquote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2.7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制作精选信息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板块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random/>
      </p:transition>
    </mc:Choice>
    <mc:Fallback xmlns="">
      <p:transition spd="med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表格中的内容按照相应的行或列进行分类和显示。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248518" y="1844392"/>
            <a:ext cx="113192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4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4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4086" y="1231402"/>
            <a:ext cx="11545733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2.3.1 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基本表格</a:t>
            </a:r>
          </a:p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的格式为：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&lt;table border="n" width="x|x%" height="y|y%" cellspacing="i" cellpadding="j"&gt;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&lt;caption&gt;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&lt;/caption&gt;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&lt;tr&gt; &lt;th&gt;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表头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1&lt;/th&gt; &lt;th&gt;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表头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2&lt;/th&gt; &lt;th&gt;…&lt;/th&gt; &lt;th&gt;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表头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n&lt;/th&gt;&lt;/tr&gt;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&lt;tr&gt; &lt;td&gt;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表项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1&lt;/td&gt; &lt;td&gt;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表项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2&lt;/td&gt; &lt;td&gt;…&lt;/td&gt; &lt;td&gt;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表项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n&lt;/td&gt;&lt;/tr&gt;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…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&lt;tr&gt; &lt;td&gt;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表项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1&lt;/td&gt; &lt;td&gt;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表项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2&lt;/td&gt; &lt;td&gt;…&lt;/td&gt; &lt;td&gt;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表项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n&lt;/td&gt;&lt;/tr&gt;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&lt;/table&gt;</a:t>
            </a:r>
          </a:p>
          <a:p>
            <a:pPr indent="269875" algn="just">
              <a:spcAft>
                <a:spcPts val="0"/>
              </a:spcAft>
            </a:pPr>
            <a:endParaRPr lang="zh-CN" altLang="zh-CN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6867" y="1284284"/>
            <a:ext cx="10940886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2-9】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在页面中添加一个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列的表格，本例文件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2-9.html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表格示例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30" y="1917271"/>
            <a:ext cx="3357982" cy="426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94739" y="19195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9198" y="1468916"/>
            <a:ext cx="11167485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&lt;table&gt;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&lt;caption&gt;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班级名单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&lt;/caption&gt;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&lt;tr&gt;&lt;th&gt;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&lt;/th&gt;&lt;th&gt;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性别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&lt;/th&gt;&lt;th&gt;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专业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&lt;/th&gt;&lt;/tr&gt;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张三丰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男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大数据与信息处理技术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&lt;/td&gt;&lt;/tr&gt;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李四萍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女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软件工程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&lt;/td&gt;&lt;/tr&gt;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王五一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女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计算机科学与技术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&lt;/td&gt;&lt;/tr&gt;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&lt;/table&gt;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&lt;table border="1" cellspacing="10" cellpadding="20"&gt;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&lt;caption&gt;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班级名单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&lt;/caption&gt;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&lt;tr&gt;&lt;th&gt;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&lt;/th&gt;&lt;th&gt;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性别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&lt;/th&gt;&lt;th&gt;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专业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&lt;/th&gt;&lt;/tr&gt;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张三丰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男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大数据与信息处理技术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&lt;/td&gt;&lt;/tr&gt;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李四萍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女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软件工程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&lt;/td&gt;&lt;/tr&gt;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王五一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女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计算机科学与技术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&lt;/td&gt;&lt;/tr&gt;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&lt;/table&gt;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&lt;/body&gt;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</a:p>
          <a:p>
            <a:endParaRPr lang="zh-CN" altLang="en-US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2371" y="1230417"/>
            <a:ext cx="11033388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2.3.2  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跨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行跨列的表格</a:t>
            </a:r>
          </a:p>
          <a:p>
            <a:pPr indent="269875" algn="just">
              <a:spcAft>
                <a:spcPts val="0"/>
              </a:spcAft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为：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&lt;table&gt;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&lt;tr&gt;&lt;td rowspan="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所跨的行数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colspan="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所跨的列数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单元格内容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&lt;/td&gt;&lt;/tr&gt;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&lt;/table&gt;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2-10】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跨行跨列表格，本例文件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2-10.html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30" y="3953769"/>
            <a:ext cx="3425369" cy="202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7245" y="3944746"/>
            <a:ext cx="6091697" cy="17532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跨行跨列表格示例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8724" y="1225791"/>
            <a:ext cx="11465356" cy="522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&lt;table width="300" border="2"&gt;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 colspan="3"&gt;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课程成绩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&lt;/td&gt;&lt;!--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设置单元格水平跨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 rowspan="2"&gt;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语文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&lt;/td&gt;&lt;!--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设置单元格垂直跨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期中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&lt;td&gt;89&lt;/td&gt;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期末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&lt;td&gt;92&lt;/td&gt;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 rowspan="2"&gt;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英语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&lt;/td&gt;&lt;!--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设置单元格垂直跨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期中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&lt;td&gt;95&lt;/td&gt;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期末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&lt;td&gt;90&lt;/td&gt;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&lt;/tr&gt;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&lt;/body&gt;</a:t>
            </a:r>
          </a:p>
          <a:p>
            <a:pPr indent="269875" algn="just">
              <a:lnSpc>
                <a:spcPts val="1600"/>
              </a:lnSpc>
              <a:spcAft>
                <a:spcPts val="0"/>
              </a:spcAft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761" y="1329184"/>
            <a:ext cx="11545733" cy="575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2.3.3  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数据的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分组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表格分组示例，本例文件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分组表格示例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&lt;table border="0" width="420"&gt;&lt;!--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设置表格宽度为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420px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，无边框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&lt;caption&gt;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成绩汇总表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&lt;/caption&gt;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&lt;thead style="background:#FAF0E6"&gt;&lt;!--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设置表格的页眉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&lt;tr&gt;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&lt;th&gt;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&lt;th&gt;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语文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&lt;th&gt;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数学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&lt;th&gt;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英语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&lt;/tr&gt;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&lt;/thead&gt;&lt;!--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表格页眉结束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pPr indent="269875" algn="just">
              <a:spcAft>
                <a:spcPts val="0"/>
              </a:spcAft>
            </a:pP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079" y="-23207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62" y="2167070"/>
            <a:ext cx="3815717" cy="190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2489" y="4061630"/>
            <a:ext cx="1531286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741545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561" y="1085115"/>
            <a:ext cx="11473737" cy="5046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&lt;tbody style="background:#FFFAF0"&gt;&lt;!--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设置表格主体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张三丰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&lt;td&gt;90&lt;/td&gt;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&lt;td&gt;92&lt;/td&gt;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&lt;td&gt;98&lt;/td&gt;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&lt;/tr&gt;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李四萍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&lt;td&gt;96&lt;/td&gt;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&lt;td&gt;100&lt;/td&gt;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&lt;td&gt;90&lt;/td&gt;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&lt;/tr&gt;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王五一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&lt;td&gt;93&lt;/td&gt;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&lt;td&gt;97&lt;/td&gt;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&lt;td&gt;97&lt;/td&gt;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&lt;/tr&gt;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&lt;/tbody&gt;&lt;!-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表格主体结束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81" y="-183515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4744" y="1582048"/>
            <a:ext cx="11240988" cy="283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&lt;tfoot style="background:#FAF0E6"&gt;&lt;!--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设置表格的数据页脚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平均分数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&lt;td&gt;93&lt;/td&gt;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&lt;td&gt;96&lt;/td&gt;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	&lt;td&gt;95&lt;/td&gt;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&lt;/tr&gt;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&lt;/tfoot&gt;&lt;!--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表格页脚结束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&lt;/table&gt;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&lt;/body&gt;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36318" y="3455662"/>
            <a:ext cx="16837982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9999" y="1201550"/>
            <a:ext cx="11771537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2.3.4  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调整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列的格式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列格式示例。本例文件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2-12.html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分组表格示例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&lt;table border="1"&gt;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&lt;colgroup&gt;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&lt;col width="150" style="background:#FFFAF0"&gt;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&lt;col width="100" style="background:#8d8d8d"&gt;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&lt;col width="200" style="background:#FFFAF0"&gt;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&lt;/colgroup&gt;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&lt;th&gt;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&lt;th&gt;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&lt;th&gt;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专业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&lt;/th&gt;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&lt;/tr&gt;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8" y="2073515"/>
            <a:ext cx="4463669" cy="200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基本块级元素</a:t>
            </a: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192596" y="1074581"/>
            <a:ext cx="11807125" cy="259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2.1.1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标题元素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h6</a:t>
            </a:r>
          </a:p>
          <a:p>
            <a:pPr indent="457200"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</a:rPr>
              <a:t>标题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元素的格式为：</a:t>
            </a:r>
          </a:p>
          <a:p>
            <a:pPr indent="457200">
              <a:buNone/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</a:rPr>
              <a:t>&lt;hn&gt;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</a:rPr>
              <a:t>标题文字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</a:rPr>
              <a:t>&lt;/hn&gt;</a:t>
            </a:r>
          </a:p>
          <a:p>
            <a:pPr indent="457200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指定标题文字的大小，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之间的值。</a:t>
            </a:r>
          </a:p>
          <a:p>
            <a:pPr indent="457200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2-1】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列出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中的各级标题，本例文件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2-1.html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在浏览器中显示的效果，如图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2-1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所示。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335" y="3315385"/>
            <a:ext cx="4391675" cy="329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表格元素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table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999" y="1353499"/>
            <a:ext cx="11249371" cy="4554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张三丰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男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大数据与信息处理技术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李四萍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女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软件工程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王五一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女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	&lt;td&gt;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计算机科学与技术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&lt;/tr&gt;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&lt;/table&gt;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&lt;/body&gt;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网页中的注册、登陆、搜索等用于用户输入内容的文本框、单选框、复选框、下拉列表框、按钮等，可以用表单来实现。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248518" y="1844392"/>
            <a:ext cx="113192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4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sz="4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</a:p>
        </p:txBody>
      </p:sp>
      <p:sp>
        <p:nvSpPr>
          <p:cNvPr id="4" name="矩形 3"/>
          <p:cNvSpPr/>
          <p:nvPr/>
        </p:nvSpPr>
        <p:spPr>
          <a:xfrm>
            <a:off x="462371" y="1231402"/>
            <a:ext cx="10727205" cy="446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2.4.1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表单元素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form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单的基本格式为：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&lt;form name="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表单名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action="URL" method="get|post" …&gt;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&lt;/form&gt;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action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method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enctype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target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70" y="1231402"/>
            <a:ext cx="11249372" cy="261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2.4.2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输入元素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input&gt;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标签的基本格式为：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&lt;input type="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表项类型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name="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size="x" maxlength="y" /&gt;</a:t>
            </a: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&lt;input&gt;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标签常用属性如下。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70" y="1231402"/>
            <a:ext cx="11249372" cy="113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属性：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381" y="1189906"/>
            <a:ext cx="8707896" cy="5479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70" y="1231402"/>
            <a:ext cx="11249372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maxlength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checked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readonly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autofocus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disabled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0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2-13】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制作不同类型的表单按钮，本例文件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2-13.html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93" y="1093305"/>
            <a:ext cx="2739701" cy="333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645" y="1231402"/>
            <a:ext cx="1108861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</a:t>
            </a:r>
            <a:r>
              <a:rPr lang="zh-CN" altLang="en-US"/>
              <a:t>表单的</a:t>
            </a:r>
            <a:r>
              <a:rPr lang="en-US" altLang="zh-CN"/>
              <a:t>input</a:t>
            </a:r>
            <a:r>
              <a:rPr lang="zh-CN" altLang="en-US"/>
              <a:t>示例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&lt;form action="" method=""&gt;</a:t>
            </a:r>
          </a:p>
          <a:p>
            <a:r>
              <a:rPr lang="en-US" altLang="zh-CN"/>
              <a:t>			</a:t>
            </a:r>
            <a:r>
              <a:rPr lang="zh-CN" altLang="en-US"/>
              <a:t>帐号</a:t>
            </a:r>
            <a:r>
              <a:rPr lang="en-US" altLang="zh-CN"/>
              <a:t>: &lt;input type="text" name="user" size=30 /&gt;&lt;br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密码</a:t>
            </a:r>
            <a:r>
              <a:rPr lang="en-US" altLang="zh-CN"/>
              <a:t>: &lt;input type="password" name="passwd" size=30 /&gt;&lt;br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性别</a:t>
            </a:r>
            <a:r>
              <a:rPr lang="en-US" altLang="zh-CN"/>
              <a:t>: &lt;input type="radio" name="sex" vlaue="male" /&gt; </a:t>
            </a:r>
            <a:r>
              <a:rPr lang="zh-CN" altLang="en-US"/>
              <a:t>男</a:t>
            </a:r>
          </a:p>
          <a:p>
            <a:r>
              <a:rPr lang="zh-CN" altLang="en-US"/>
              <a:t>			</a:t>
            </a:r>
            <a:r>
              <a:rPr lang="en-US" altLang="zh-CN"/>
              <a:t>&lt;input type="radio" name="sex" value="female" checked="checked" /&gt;</a:t>
            </a:r>
            <a:r>
              <a:rPr lang="zh-CN" altLang="en-US"/>
              <a:t>女</a:t>
            </a:r>
            <a:r>
              <a:rPr lang="en-US" altLang="zh-CN"/>
              <a:t>&lt;br /&gt;</a:t>
            </a:r>
          </a:p>
          <a:p>
            <a:r>
              <a:rPr lang="en-US" altLang="zh-CN"/>
              <a:t>			</a:t>
            </a:r>
            <a:r>
              <a:rPr lang="zh-CN" altLang="en-US"/>
              <a:t>技术</a:t>
            </a:r>
            <a:r>
              <a:rPr lang="en-US" altLang="zh-CN"/>
              <a:t>: &lt;input type="checkbox" name="tech" value="java" /&gt;Java</a:t>
            </a:r>
          </a:p>
          <a:p>
            <a:r>
              <a:rPr lang="en-US" altLang="zh-CN"/>
              <a:t>			&lt;input type="checkbox" name="tech" value="html" /&gt;html</a:t>
            </a:r>
          </a:p>
          <a:p>
            <a:r>
              <a:rPr lang="en-US" altLang="zh-CN"/>
              <a:t>			&lt;input type="checkbox" name="tech" value="css" /&gt;CSS&lt;br /&gt;</a:t>
            </a:r>
          </a:p>
          <a:p>
            <a:r>
              <a:rPr lang="en-US" altLang="zh-CN"/>
              <a:t>			</a:t>
            </a:r>
            <a:r>
              <a:rPr lang="zh-CN" altLang="en-US"/>
              <a:t>选择上传文件</a:t>
            </a:r>
            <a:r>
              <a:rPr lang="en-US" altLang="zh-CN"/>
              <a:t>: &lt;input type="file" name="file" /&gt;&lt;br 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454" y="1485303"/>
            <a:ext cx="1109699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图片按钮</a:t>
            </a:r>
            <a:r>
              <a:rPr lang="en-US" altLang="zh-CN"/>
              <a:t>: &lt;input type="image" src="images/ClickEnter.jpg" width="80" height="25"&gt;&lt;br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隐藏组件</a:t>
            </a:r>
            <a:r>
              <a:rPr lang="en-US" altLang="zh-CN"/>
              <a:t>:&lt;input type="hidden" name="mykey" value="myvalue" /&gt;&lt;br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选择你喜欢的颜色</a:t>
            </a:r>
            <a:r>
              <a:rPr lang="en-US" altLang="zh-CN"/>
              <a:t>: &lt;input type="color" name="favcolor"&gt;&lt;br&gt;</a:t>
            </a:r>
          </a:p>
          <a:p>
            <a:r>
              <a:rPr lang="en-US" altLang="zh-CN"/>
              <a:t>			</a:t>
            </a:r>
            <a:r>
              <a:rPr lang="zh-CN" altLang="en-US"/>
              <a:t>工作日期</a:t>
            </a:r>
            <a:r>
              <a:rPr lang="en-US" altLang="zh-CN"/>
              <a:t>: &lt;input type="date" name="bday"&gt;&lt;br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生日</a:t>
            </a:r>
            <a:r>
              <a:rPr lang="en-US" altLang="zh-CN"/>
              <a:t>(</a:t>
            </a:r>
            <a:r>
              <a:rPr lang="zh-CN" altLang="en-US"/>
              <a:t>日期和时间</a:t>
            </a:r>
            <a:r>
              <a:rPr lang="en-US" altLang="zh-CN"/>
              <a:t>): &lt;input type="datetime-local" name="bdaytime"&gt;&lt;br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选择时间</a:t>
            </a:r>
            <a:r>
              <a:rPr lang="en-US" altLang="zh-CN"/>
              <a:t>: &lt;input type="time" name="usr_time"&gt;&lt;br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生日</a:t>
            </a:r>
            <a:r>
              <a:rPr lang="en-US" altLang="zh-CN"/>
              <a:t>(</a:t>
            </a:r>
            <a:r>
              <a:rPr lang="zh-CN" altLang="en-US"/>
              <a:t>月和年</a:t>
            </a:r>
            <a:r>
              <a:rPr lang="en-US" altLang="zh-CN"/>
              <a:t>): &lt;input type="month" name="bdaymonth"&gt;&lt;br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数量</a:t>
            </a:r>
            <a:r>
              <a:rPr lang="en-US" altLang="zh-CN"/>
              <a:t>(1</a:t>
            </a:r>
            <a:r>
              <a:rPr lang="zh-CN" altLang="en-US"/>
              <a:t>到</a:t>
            </a:r>
            <a:r>
              <a:rPr lang="en-US" altLang="zh-CN"/>
              <a:t>5</a:t>
            </a:r>
            <a:r>
              <a:rPr lang="zh-CN" altLang="en-US"/>
              <a:t>之间</a:t>
            </a:r>
            <a:r>
              <a:rPr lang="en-US" altLang="zh-CN"/>
              <a:t>): &lt;input type="number" name="quantity" min="1" max="5"&gt;&lt;br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强度</a:t>
            </a:r>
            <a:r>
              <a:rPr lang="en-US" altLang="zh-CN"/>
              <a:t>: &lt;input type="range" name="points" min="1" max="10"&gt;&lt;br /&gt;</a:t>
            </a:r>
          </a:p>
          <a:p>
            <a:r>
              <a:rPr lang="en-US" altLang="zh-CN"/>
              <a:t>			&lt;input type="reset" /&gt;&amp;nbsp;&amp;nbsp;&lt;input type="submit" /&gt;&amp;nbsp;&amp;nbsp;&lt;input type="reset" value="</a:t>
            </a:r>
            <a:r>
              <a:rPr lang="zh-CN" altLang="en-US"/>
              <a:t>自定义按钮</a:t>
            </a:r>
            <a:r>
              <a:rPr lang="en-US" altLang="zh-CN"/>
              <a:t>" /&gt;</a:t>
            </a:r>
          </a:p>
          <a:p>
            <a:r>
              <a:rPr lang="en-US" altLang="zh-CN"/>
              <a:t>		&lt;/form&gt;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909" y="1169262"/>
            <a:ext cx="11240989" cy="538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2.4.3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label</a:t>
            </a: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label&gt;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标签的格式为：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&lt;label for="id"&gt;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说明文字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&lt;/label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2-14】label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元素的示例。本例文件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2-14.html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所示，单击“密码”标签，焦点将定位到其关联的文本框中。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&lt;title&gt;label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元素示例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&lt;form action="" method="post"&gt;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&lt;label for="username"&gt;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用户名：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&lt;/label&gt;&lt;input id="username" type="text" name="user" /&gt;&lt;br /&gt;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	&lt;label&gt;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密码：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&lt;input type="password" name="passwd" /&gt;&lt;/label&gt;&lt;br /&gt;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&lt;/form&gt;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&lt;/body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r>
              <a:rPr lang="en-US" altLang="zh-CN" sz="16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</a:t>
            </a:r>
            <a:r>
              <a:rPr lang="en-US" altLang="zh-CN" sz="16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105" y="3078700"/>
            <a:ext cx="4319680" cy="16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72" y="1305100"/>
            <a:ext cx="11105381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2.4.4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选择栏元素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&lt;select&gt;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&lt;select&gt;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标签的格式为：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&lt;select size="x" name="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控件名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multiple= "multiple"&gt;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&lt;optgroup&gt;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&lt;option …&gt; … &lt;/option&gt;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&lt;option …&gt; … &lt;/option&gt;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…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&lt;/optgroup&gt;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&lt;/select&gt;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1166" y="1161241"/>
            <a:ext cx="1079920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&lt;!DOCTYPE html&gt;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&lt;html&gt;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&lt;head&gt;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&lt;meta charset="utf-8"&gt;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&lt;title&gt;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标题示例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&lt;/title&gt;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&lt;/head&gt;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&lt;body&gt;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&lt;h1&gt;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第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章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&amp;nbsp;&amp;nbsp;HTML5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概述（一级标题）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&lt;/h1&gt;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&lt;h2&gt;1.1&amp;nbsp;&amp;nbsp;Web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的基本概念（二级标题）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&lt;/h2&gt;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&lt;h3&gt;1.1.1&amp;nbsp;&amp;nbsp;WWW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（三级标题）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&lt;/h3&gt;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&lt;h4&gt;1. HTML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的发展（四级标题）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&lt;/h4&gt;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&lt;h5&gt;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HTML1.0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（五级标题）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&lt;/h5&gt;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  &lt;h6&gt;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（六级标题）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&lt;/h6&gt;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&lt;/body&gt;</a:t>
            </a: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&lt;/html</a:t>
            </a:r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&gt;</a:t>
            </a:r>
            <a:endParaRPr lang="zh-CN" altLang="en-US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基本块级元素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390" y="1557298"/>
            <a:ext cx="11249371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&lt;option&gt;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option&gt;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标签的格式为：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&lt;option value="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选项值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selected ="selected"&gt;…&lt;/option&gt;</a:t>
            </a: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&lt;optgroup&gt;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optgroup&gt;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标签的格式为：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&lt;optgroup&gt;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&lt;option …&gt; … &lt;/option&gt;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&lt;option …&gt; … &lt;/option&gt;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…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&lt;/optgroup&gt;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164" y="1341314"/>
            <a:ext cx="11249371" cy="498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2-15】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制作问卷调查的下拉菜单，本例文件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2-15.html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</a:t>
            </a:r>
            <a:r>
              <a:rPr lang="zh-CN" altLang="en-US"/>
              <a:t>表单的</a:t>
            </a:r>
            <a:r>
              <a:rPr lang="en-US" altLang="zh-CN"/>
              <a:t>input</a:t>
            </a:r>
            <a:r>
              <a:rPr lang="zh-CN" altLang="en-US"/>
              <a:t>示例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&lt;form action="" method="post"&gt;</a:t>
            </a:r>
          </a:p>
          <a:p>
            <a:r>
              <a:rPr lang="en-US" altLang="zh-CN"/>
              <a:t>			</a:t>
            </a:r>
            <a:r>
              <a:rPr lang="zh-CN" altLang="en-US"/>
              <a:t>你希望从事的专业？（单选）</a:t>
            </a:r>
          </a:p>
          <a:p>
            <a:r>
              <a:rPr lang="zh-CN" altLang="en-US"/>
              <a:t>			</a:t>
            </a:r>
            <a:r>
              <a:rPr lang="en-US" altLang="zh-CN"/>
              <a:t>&lt;select&gt;</a:t>
            </a:r>
          </a:p>
          <a:p>
            <a:r>
              <a:rPr lang="en-US" altLang="zh-CN"/>
              <a:t>				&lt;option value="front"&gt;</a:t>
            </a:r>
            <a:r>
              <a:rPr lang="zh-CN" altLang="en-US"/>
              <a:t>前端开发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	&lt;option value="back"&gt;</a:t>
            </a:r>
            <a:r>
              <a:rPr lang="zh-CN" altLang="en-US"/>
              <a:t>后端开发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	&lt;option value="ai"&gt;</a:t>
            </a:r>
            <a:r>
              <a:rPr lang="zh-CN" altLang="en-US"/>
              <a:t>人工智能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&lt;/select&gt;&lt;br /&gt;&lt;br </a:t>
            </a:r>
            <a:r>
              <a:rPr lang="en-US" altLang="zh-CN" smtClean="0"/>
              <a:t>/&gt;</a:t>
            </a:r>
          </a:p>
          <a:p>
            <a:r>
              <a:rPr lang="zh-CN" altLang="en-US" smtClean="0"/>
              <a:t>                                           你</a:t>
            </a:r>
            <a:r>
              <a:rPr lang="zh-CN" altLang="en-US"/>
              <a:t>熟悉的技术有哪些？（多选</a:t>
            </a:r>
            <a:r>
              <a:rPr lang="zh-CN" altLang="en-US" smtClean="0"/>
              <a:t>）</a:t>
            </a:r>
            <a:endParaRPr lang="en-US" altLang="zh-C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93" y="1917271"/>
            <a:ext cx="3541316" cy="309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462" y="300713"/>
            <a:ext cx="11312983" cy="6462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			</a:t>
            </a:r>
            <a:r>
              <a:rPr lang="en-US" altLang="zh-CN" smtClean="0"/>
              <a:t>&lt;</a:t>
            </a:r>
            <a:r>
              <a:rPr lang="en-US" altLang="zh-CN"/>
              <a:t>select size="3" multiple="multiple"&gt;</a:t>
            </a:r>
          </a:p>
          <a:p>
            <a:r>
              <a:rPr lang="en-US" altLang="zh-CN"/>
              <a:t>				&lt;option value="html"&gt;HTML&lt;/option&gt;</a:t>
            </a:r>
          </a:p>
          <a:p>
            <a:r>
              <a:rPr lang="en-US" altLang="zh-CN"/>
              <a:t>				&lt;option value="jq" selected="selected"&gt;JQuery&lt;/option&gt;</a:t>
            </a:r>
          </a:p>
          <a:p>
            <a:r>
              <a:rPr lang="en-US" altLang="zh-CN"/>
              <a:t>				&lt;option value="mysql"&gt;MySQL&lt;/option&gt;</a:t>
            </a:r>
          </a:p>
          <a:p>
            <a:r>
              <a:rPr lang="en-US" altLang="zh-CN"/>
              <a:t>				&lt;option value="asp"&gt;ASP.NET&lt;/option&gt;</a:t>
            </a:r>
          </a:p>
          <a:p>
            <a:r>
              <a:rPr lang="en-US" altLang="zh-CN"/>
              <a:t>			&lt;/select&gt;&lt;br /&gt;&lt;br /&gt;</a:t>
            </a:r>
          </a:p>
          <a:p>
            <a:r>
              <a:rPr lang="en-US" altLang="zh-CN"/>
              <a:t>			</a:t>
            </a:r>
            <a:r>
              <a:rPr lang="zh-CN" altLang="en-US"/>
              <a:t>你希望到哪个城市工作？（多选）</a:t>
            </a:r>
          </a:p>
          <a:p>
            <a:r>
              <a:rPr lang="zh-CN" altLang="en-US"/>
              <a:t>			</a:t>
            </a:r>
            <a:r>
              <a:rPr lang="en-US" altLang="zh-CN"/>
              <a:t>&lt;select size="8" multiple="multiple"&gt;</a:t>
            </a:r>
          </a:p>
          <a:p>
            <a:r>
              <a:rPr lang="en-US" altLang="zh-CN"/>
              <a:t>				&lt;optgroup label="</a:t>
            </a:r>
            <a:r>
              <a:rPr lang="zh-CN" altLang="en-US"/>
              <a:t>华北地区</a:t>
            </a:r>
            <a:r>
              <a:rPr lang="en-US" altLang="zh-CN"/>
              <a:t>"&gt;</a:t>
            </a:r>
          </a:p>
          <a:p>
            <a:r>
              <a:rPr lang="en-US" altLang="zh-CN"/>
              <a:t>					&lt;option value="beijing"&gt;</a:t>
            </a:r>
            <a:r>
              <a:rPr lang="zh-CN" altLang="en-US"/>
              <a:t>北京市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		&lt;option value="tianjin"&gt;</a:t>
            </a:r>
            <a:r>
              <a:rPr lang="zh-CN" altLang="en-US"/>
              <a:t>天津市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		&lt;option value="hebei"&gt;</a:t>
            </a:r>
            <a:r>
              <a:rPr lang="zh-CN" altLang="en-US"/>
              <a:t>河北省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	&lt;/optgroup&gt;</a:t>
            </a:r>
          </a:p>
          <a:p>
            <a:r>
              <a:rPr lang="en-US" altLang="zh-CN"/>
              <a:t>				&lt;optgroup label="</a:t>
            </a:r>
            <a:r>
              <a:rPr lang="zh-CN" altLang="en-US"/>
              <a:t>华东地区</a:t>
            </a:r>
            <a:r>
              <a:rPr lang="en-US" altLang="zh-CN"/>
              <a:t>"&gt;</a:t>
            </a:r>
          </a:p>
          <a:p>
            <a:r>
              <a:rPr lang="en-US" altLang="zh-CN"/>
              <a:t>					&lt;option value="shanghai"&gt;</a:t>
            </a:r>
            <a:r>
              <a:rPr lang="zh-CN" altLang="en-US"/>
              <a:t>上海市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		&lt;option value="jiangsu"&gt;</a:t>
            </a:r>
            <a:r>
              <a:rPr lang="zh-CN" altLang="en-US"/>
              <a:t>江苏省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		&lt;option value="zhejiang"&gt;</a:t>
            </a:r>
            <a:r>
              <a:rPr lang="zh-CN" altLang="en-US"/>
              <a:t>浙江省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		&lt;option value="anhui"&gt;</a:t>
            </a:r>
            <a:r>
              <a:rPr lang="zh-CN" altLang="en-US"/>
              <a:t>安徽省</a:t>
            </a:r>
            <a:r>
              <a:rPr lang="en-US" altLang="zh-CN"/>
              <a:t>&lt;/option&gt;</a:t>
            </a:r>
          </a:p>
          <a:p>
            <a:r>
              <a:rPr lang="en-US" altLang="zh-CN"/>
              <a:t>				&lt;/optgroup&gt;</a:t>
            </a:r>
          </a:p>
          <a:p>
            <a:r>
              <a:rPr lang="en-US" altLang="zh-CN"/>
              <a:t>			&lt;/select&gt;</a:t>
            </a:r>
          </a:p>
          <a:p>
            <a:r>
              <a:rPr lang="en-US" altLang="zh-CN"/>
              <a:t>		&lt;/form&gt;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70" y="1483043"/>
            <a:ext cx="1153735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2.4.5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按钮元素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元素的格式为：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&lt;button type="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按钮的类型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文本、图像元素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&lt;/button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2-16】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按钮元素示例，本例文件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2-16.html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18" y="3717138"/>
            <a:ext cx="4535664" cy="22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27" y="915022"/>
            <a:ext cx="11240988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&lt;title&gt;button</a:t>
            </a:r>
            <a:r>
              <a:rPr lang="zh-CN" altLang="en-US"/>
              <a:t>元素示例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&lt;form action="" method="post"&gt;</a:t>
            </a:r>
          </a:p>
          <a:p>
            <a:r>
              <a:rPr lang="en-US" altLang="zh-CN"/>
              <a:t>			&lt;button type="submit"&gt;</a:t>
            </a:r>
            <a:r>
              <a:rPr lang="zh-CN" altLang="en-US"/>
              <a:t>提交</a:t>
            </a:r>
            <a:r>
              <a:rPr lang="en-US" altLang="zh-CN"/>
              <a:t>&lt;/button&gt;&amp;nbsp;&amp;nbsp;</a:t>
            </a:r>
          </a:p>
          <a:p>
            <a:r>
              <a:rPr lang="en-US" altLang="zh-CN"/>
              <a:t>			&lt;button type="reset"&gt;</a:t>
            </a:r>
            <a:r>
              <a:rPr lang="zh-CN" altLang="en-US"/>
              <a:t>重置</a:t>
            </a:r>
            <a:r>
              <a:rPr lang="en-US" altLang="zh-CN"/>
              <a:t>&lt;/button&gt;&amp;nbsp;&amp;nbsp;</a:t>
            </a:r>
          </a:p>
          <a:p>
            <a:r>
              <a:rPr lang="en-US" altLang="zh-CN"/>
              <a:t>			&lt;button type="button"&gt;</a:t>
            </a:r>
            <a:r>
              <a:rPr lang="zh-CN" altLang="en-US"/>
              <a:t>确定</a:t>
            </a:r>
            <a:r>
              <a:rPr lang="en-US" altLang="zh-CN"/>
              <a:t>&lt;/button&gt;&lt;br /&gt;&lt;br /&gt;</a:t>
            </a:r>
          </a:p>
          <a:p>
            <a:r>
              <a:rPr lang="en-US" altLang="zh-CN"/>
              <a:t>			&lt;button type="button"&gt;&lt;img src="D:/WebHTML5/ClickEnter.jpg" width="100" height="30"&gt;&lt;/button&gt;&amp;nbsp;&amp;nbsp;&amp;nbsp;&amp;nbsp;</a:t>
            </a:r>
          </a:p>
          <a:p>
            <a:r>
              <a:rPr lang="en-US" altLang="zh-CN"/>
              <a:t>			&lt;button type="button"&gt;</a:t>
            </a:r>
          </a:p>
          <a:p>
            <a:r>
              <a:rPr lang="en-US" altLang="zh-CN"/>
              <a:t>				&lt;img width="128" height="40" src="https://dgss0.bdstatic.com/5bVWsj_p_tVS5dKfpU_Y_D3/res/r/image/2017-09-26/352f1d243122cf52462a2e6cdcb5ed6d.png"&gt;</a:t>
            </a:r>
          </a:p>
          <a:p>
            <a:r>
              <a:rPr lang="en-US" altLang="zh-CN"/>
              <a:t>			&lt;/button&gt;</a:t>
            </a:r>
          </a:p>
          <a:p>
            <a:r>
              <a:rPr lang="en-US" altLang="zh-CN"/>
              <a:t>		&lt;/form&gt;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998" y="1413308"/>
            <a:ext cx="11617728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2.4.6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多行文本元素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textarea</a:t>
            </a: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textarea&gt;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标签的格式为：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&lt;textarea name="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名称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rows="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行数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cols="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列数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初始文本内容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&lt;/textarea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2-17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】多行文本元素示例。本例文件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2-17.html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2-17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02" y="4181516"/>
            <a:ext cx="3311755" cy="248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268" y="1196292"/>
            <a:ext cx="11599448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&lt;title&gt;textarea</a:t>
            </a:r>
            <a:r>
              <a:rPr lang="zh-CN" altLang="en-US"/>
              <a:t>元素示例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&lt;form action="" method="post"&gt;</a:t>
            </a:r>
          </a:p>
          <a:p>
            <a:r>
              <a:rPr lang="en-US" altLang="zh-CN"/>
              <a:t>			&lt;p&gt;</a:t>
            </a:r>
            <a:r>
              <a:rPr lang="zh-CN" altLang="en-US"/>
              <a:t>学习经历</a:t>
            </a:r>
            <a:r>
              <a:rPr lang="en-US" altLang="zh-CN"/>
              <a:t>&lt;/p&gt;</a:t>
            </a:r>
          </a:p>
          <a:p>
            <a:r>
              <a:rPr lang="en-US" altLang="zh-CN"/>
              <a:t>			&lt;textarea rows="5" cols="60" placeholder="</a:t>
            </a:r>
            <a:r>
              <a:rPr lang="zh-CN" altLang="en-US"/>
              <a:t>从初中开始，必填</a:t>
            </a:r>
            <a:r>
              <a:rPr lang="en-US" altLang="zh-CN"/>
              <a:t>" required="required"&gt;&lt;/textarea&gt;&lt;br /&gt;</a:t>
            </a:r>
          </a:p>
          <a:p>
            <a:r>
              <a:rPr lang="en-US" altLang="zh-CN"/>
              <a:t>			&lt;p&gt;</a:t>
            </a:r>
            <a:r>
              <a:rPr lang="zh-CN" altLang="en-US"/>
              <a:t>备注</a:t>
            </a:r>
            <a:r>
              <a:rPr lang="en-US" altLang="zh-CN"/>
              <a:t>&lt;/p&gt;</a:t>
            </a:r>
          </a:p>
          <a:p>
            <a:r>
              <a:rPr lang="en-US" altLang="zh-CN"/>
              <a:t>			&lt;textarea rows="4" cols="60"&gt;&lt;/textarea&gt;&lt;br /&gt;</a:t>
            </a:r>
          </a:p>
          <a:p>
            <a:r>
              <a:rPr lang="en-US" altLang="zh-CN"/>
              <a:t>			&lt;input type="submit" name="" id="" value="</a:t>
            </a:r>
            <a:r>
              <a:rPr lang="zh-CN" altLang="en-US"/>
              <a:t>确定</a:t>
            </a:r>
            <a:r>
              <a:rPr lang="en-US" altLang="zh-CN"/>
              <a:t>" /&gt;&amp;nbsp;&amp;nbsp;&lt;input type="reset" name="" id="" value="</a:t>
            </a:r>
            <a:r>
              <a:rPr lang="zh-CN" altLang="en-US"/>
              <a:t>重置输入</a:t>
            </a:r>
            <a:r>
              <a:rPr lang="en-US" altLang="zh-CN"/>
              <a:t>" /&gt;</a:t>
            </a:r>
          </a:p>
          <a:p>
            <a:r>
              <a:rPr lang="en-US" altLang="zh-CN"/>
              <a:t>		&lt;/form&gt;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通常使用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元素来组合块级元素，这样就可以使用样式对它们进行格式化。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248518" y="1844392"/>
            <a:ext cx="11319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2.5  </a:t>
            </a:r>
            <a:r>
              <a:rPr lang="zh-CN" alt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分区元素</a:t>
            </a:r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2.5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分区元素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070" y="1206454"/>
            <a:ext cx="10943189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标签的格式为：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 id="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控件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id" class="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文本、图像或表格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&lt;/div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</a:p>
          <a:p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2-18】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标签组织网页内容，本例文件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2-18.html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111" y="3039016"/>
            <a:ext cx="4247685" cy="347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分区元素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9755" y="1201011"/>
            <a:ext cx="11609344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&lt;title&gt;div</a:t>
            </a:r>
            <a:r>
              <a:rPr lang="zh-CN" altLang="en-US"/>
              <a:t>元素示例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&lt;div class="page"&gt;</a:t>
            </a:r>
          </a:p>
          <a:p>
            <a:r>
              <a:rPr lang="en-US" altLang="zh-CN"/>
              <a:t>			&lt;div id="head" class="header"&gt;</a:t>
            </a:r>
          </a:p>
          <a:p>
            <a:r>
              <a:rPr lang="en-US" altLang="zh-CN"/>
              <a:t>				&lt;h1&gt;</a:t>
            </a:r>
            <a:r>
              <a:rPr lang="zh-CN" altLang="en-US"/>
              <a:t>计算机科学学院网站</a:t>
            </a:r>
            <a:r>
              <a:rPr lang="en-US" altLang="zh-CN"/>
              <a:t>&lt;/h1&gt;</a:t>
            </a:r>
          </a:p>
          <a:p>
            <a:r>
              <a:rPr lang="en-US" altLang="zh-CN"/>
              <a:t>				&lt;hr /&gt;</a:t>
            </a:r>
          </a:p>
          <a:p>
            <a:r>
              <a:rPr lang="en-US" altLang="zh-CN"/>
              <a:t>			&lt;/div&gt;</a:t>
            </a:r>
          </a:p>
          <a:p>
            <a:r>
              <a:rPr lang="en-US" altLang="zh-CN"/>
              <a:t>			&lt;div class="nav"&gt;</a:t>
            </a:r>
          </a:p>
          <a:p>
            <a:r>
              <a:rPr lang="en-US" altLang="zh-CN"/>
              <a:t>				&lt;p&gt;</a:t>
            </a:r>
            <a:r>
              <a:rPr lang="zh-CN" altLang="en-US"/>
              <a:t>院系首页</a:t>
            </a:r>
            <a:r>
              <a:rPr lang="en-US" altLang="zh-CN"/>
              <a:t>&amp;nbsp;&amp;nbsp;</a:t>
            </a:r>
            <a:r>
              <a:rPr lang="zh-CN" altLang="en-US"/>
              <a:t>院系概况</a:t>
            </a:r>
            <a:r>
              <a:rPr lang="en-US" altLang="zh-CN"/>
              <a:t>&amp;nbsp;&amp;nbsp;</a:t>
            </a:r>
            <a:r>
              <a:rPr lang="zh-CN" altLang="en-US"/>
              <a:t>教学工作</a:t>
            </a:r>
            <a:r>
              <a:rPr lang="en-US" altLang="zh-CN"/>
              <a:t>&amp;nbsp;&amp;nbsp;</a:t>
            </a:r>
            <a:r>
              <a:rPr lang="zh-CN" altLang="en-US"/>
              <a:t>学生园地</a:t>
            </a:r>
            <a:r>
              <a:rPr lang="en-US" altLang="zh-CN"/>
              <a:t>&amp;nbsp;&amp;nbsp;</a:t>
            </a:r>
            <a:r>
              <a:rPr lang="zh-CN" altLang="en-US"/>
              <a:t>院系新闻</a:t>
            </a:r>
            <a:r>
              <a:rPr lang="en-US" altLang="zh-CN"/>
              <a:t>&lt;/p&gt;</a:t>
            </a:r>
          </a:p>
          <a:p>
            <a:r>
              <a:rPr lang="en-US" altLang="zh-CN"/>
              <a:t>				&lt;hr /&gt;</a:t>
            </a:r>
          </a:p>
          <a:p>
            <a:r>
              <a:rPr lang="en-US" altLang="zh-CN"/>
              <a:t>			&lt;/div&gt;</a:t>
            </a:r>
          </a:p>
          <a:p>
            <a:r>
              <a:rPr lang="en-US" altLang="zh-CN"/>
              <a:t>	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3986" y="1147430"/>
            <a:ext cx="1079920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2.1.2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段落元素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和换行元素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br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段落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标签的格式为：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&lt;p&gt;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段落文字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&lt;/p&gt;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换行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标签的格式为：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&lt;br /&gt;</a:t>
            </a: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2-2】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列出包含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&lt;p&gt;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标签的多种属性，本例文件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2-2.html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2-2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73" y="4203427"/>
            <a:ext cx="3239760" cy="246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分区元素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9999" y="1629292"/>
            <a:ext cx="11609344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&lt;div id="main" class="main_news"&gt;</a:t>
            </a:r>
          </a:p>
          <a:p>
            <a:r>
              <a:rPr lang="en-US" altLang="zh-CN"/>
              <a:t>				&lt;h4&gt;</a:t>
            </a:r>
            <a:r>
              <a:rPr lang="zh-CN" altLang="en-US"/>
              <a:t>院系概况</a:t>
            </a:r>
            <a:r>
              <a:rPr lang="en-US" altLang="zh-CN"/>
              <a:t>&lt;/h4&gt;</a:t>
            </a:r>
          </a:p>
          <a:p>
            <a:r>
              <a:rPr lang="en-US" altLang="zh-CN"/>
              <a:t>				&lt;p&gt;</a:t>
            </a:r>
            <a:r>
              <a:rPr lang="zh-CN" altLang="en-US"/>
              <a:t>计算机科学学院成立于</a:t>
            </a:r>
            <a:r>
              <a:rPr lang="en-US" altLang="zh-CN"/>
              <a:t>1988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月，由计算机科学微机培训中心、计算机教研室组建而成。</a:t>
            </a:r>
            <a:r>
              <a:rPr lang="en-US" altLang="zh-CN"/>
              <a:t>...&lt;/p&gt;</a:t>
            </a:r>
          </a:p>
          <a:p>
            <a:r>
              <a:rPr lang="en-US" altLang="zh-CN"/>
              <a:t>			&lt;/div&gt;</a:t>
            </a:r>
          </a:p>
          <a:p>
            <a:r>
              <a:rPr lang="en-US" altLang="zh-CN"/>
              <a:t>			&lt;div class="foot"&gt;</a:t>
            </a:r>
          </a:p>
          <a:p>
            <a:r>
              <a:rPr lang="en-US" altLang="zh-CN"/>
              <a:t>				&lt;hr /&gt;</a:t>
            </a:r>
          </a:p>
          <a:p>
            <a:r>
              <a:rPr lang="en-US" altLang="zh-CN"/>
              <a:t>				&lt;h5&gt;</a:t>
            </a:r>
            <a:r>
              <a:rPr lang="zh-CN" altLang="en-US"/>
              <a:t>计算机科学学院版权所有 地址</a:t>
            </a:r>
            <a:r>
              <a:rPr lang="en-US" altLang="zh-CN"/>
              <a:t>: </a:t>
            </a:r>
            <a:r>
              <a:rPr lang="zh-CN" altLang="en-US"/>
              <a:t>电话： 邮编：</a:t>
            </a:r>
            <a:r>
              <a:rPr lang="en-US" altLang="zh-CN"/>
              <a:t>&lt;/h5&gt;</a:t>
            </a:r>
          </a:p>
          <a:p>
            <a:r>
              <a:rPr lang="en-US" altLang="zh-CN"/>
              <a:t>			&lt;/div&gt;</a:t>
            </a:r>
          </a:p>
          <a:p>
            <a:r>
              <a:rPr lang="en-US" altLang="zh-CN"/>
              <a:t>		&lt;/div&gt;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常用的块级元素有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br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ol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li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h1~h6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form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538" y="1742792"/>
            <a:ext cx="113192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2.6  </a:t>
            </a:r>
            <a:r>
              <a:rPr lang="zh-CN" altLang="en-US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缩排元素</a:t>
            </a:r>
            <a:r>
              <a:rPr lang="en-US" altLang="zh-CN" sz="40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blockquote</a:t>
            </a:r>
            <a:endParaRPr lang="zh-CN" altLang="en-US" sz="4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4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2.6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缩排元素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blockquote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743" y="1231402"/>
            <a:ext cx="11401667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缩排标签的格式为：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&lt;blockquote&gt;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文本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&lt;/blockquote&gt;</a:t>
            </a: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2-19】&lt;blockquote&gt;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标签的基本用法，本例文件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2-19.html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40" y="2817078"/>
            <a:ext cx="5299532" cy="334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缩排元素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blockquote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454" y="1468916"/>
            <a:ext cx="11096999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&lt;title&gt;blockquote</a:t>
            </a:r>
            <a:r>
              <a:rPr lang="zh-CN" altLang="en-US"/>
              <a:t>元素示例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&lt;h4&gt;</a:t>
            </a:r>
            <a:r>
              <a:rPr lang="zh-CN" altLang="en-US"/>
              <a:t>院系概况</a:t>
            </a:r>
            <a:r>
              <a:rPr lang="en-US" altLang="zh-CN"/>
              <a:t>&lt;/h4&gt;</a:t>
            </a:r>
          </a:p>
          <a:p>
            <a:r>
              <a:rPr lang="en-US" altLang="zh-CN"/>
              <a:t>		&lt;blockquote&gt;</a:t>
            </a:r>
          </a:p>
          <a:p>
            <a:r>
              <a:rPr lang="en-US" altLang="zh-CN"/>
              <a:t>			&lt;p&gt;</a:t>
            </a:r>
            <a:r>
              <a:rPr lang="zh-CN" altLang="en-US"/>
              <a:t>计算机科学系成立于</a:t>
            </a:r>
            <a:r>
              <a:rPr lang="en-US" altLang="zh-CN"/>
              <a:t>1988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月，由计算机科学微机培训中心、计算机教研室组建而成。现下设系党政办公室、团学办公室、计算机实验中心（含计算机公共课部）、网络管理中心等四个科级管理部门。</a:t>
            </a:r>
            <a:r>
              <a:rPr lang="en-US" altLang="zh-CN"/>
              <a:t>&lt;/p&gt;</a:t>
            </a:r>
          </a:p>
          <a:p>
            <a:r>
              <a:rPr lang="en-US" altLang="zh-CN"/>
              <a:t>		&lt;/blockquote&gt;</a:t>
            </a:r>
          </a:p>
          <a:p>
            <a:r>
              <a:rPr lang="en-US" altLang="zh-CN"/>
              <a:t>		&lt;p&gt;</a:t>
            </a:r>
            <a:r>
              <a:rPr lang="zh-CN" altLang="en-US"/>
              <a:t>计算机科学系有一支以中青年业务骨干为核心，实力雄厚、治学严谨、年龄结构合理、学科梯队健全、专业结构优势互补的专业师资队伍。</a:t>
            </a:r>
            <a:r>
              <a:rPr lang="en-US" altLang="zh-CN"/>
              <a:t>&lt;/p&gt;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436541" y="1721607"/>
            <a:ext cx="11319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2.7  </a:t>
            </a:r>
            <a:r>
              <a:rPr lang="zh-CN" alt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制作精选信息</a:t>
            </a:r>
            <a:r>
              <a:rPr lang="zh-CN" altLang="en-US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板块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2.7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制作精选信息板块</a:t>
            </a:r>
          </a:p>
        </p:txBody>
      </p:sp>
      <p:sp>
        <p:nvSpPr>
          <p:cNvPr id="4" name="矩形 3"/>
          <p:cNvSpPr/>
          <p:nvPr/>
        </p:nvSpPr>
        <p:spPr>
          <a:xfrm>
            <a:off x="912542" y="1292034"/>
            <a:ext cx="1064727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标签组织网页内容，制作精选信息板块。本例文件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pt2-1.html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2-20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7" y="2122877"/>
            <a:ext cx="6623509" cy="429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2.7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制作精选信息板块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901" y="1180399"/>
            <a:ext cx="11698104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</a:p>
          <a:p>
            <a:r>
              <a:rPr lang="en-US" altLang="zh-CN"/>
              <a:t>&lt;html&gt;</a:t>
            </a:r>
          </a:p>
          <a:p>
            <a:r>
              <a:rPr lang="en-US" altLang="zh-CN"/>
              <a:t>	&lt;head&gt;</a:t>
            </a:r>
          </a:p>
          <a:p>
            <a:r>
              <a:rPr lang="en-US" altLang="zh-CN"/>
              <a:t>		&lt;meta charset="utf-8"&gt;</a:t>
            </a:r>
          </a:p>
          <a:p>
            <a:r>
              <a:rPr lang="en-US" altLang="zh-CN"/>
              <a:t>		&lt;title&gt;</a:t>
            </a:r>
            <a:r>
              <a:rPr lang="zh-CN" altLang="en-US"/>
              <a:t>社区网主页</a:t>
            </a:r>
            <a:r>
              <a:rPr lang="en-US" altLang="zh-CN"/>
              <a:t>&lt;/title&gt;</a:t>
            </a:r>
          </a:p>
          <a:p>
            <a:r>
              <a:rPr lang="en-US" altLang="zh-CN"/>
              <a:t>	&lt;/head&gt;</a:t>
            </a:r>
          </a:p>
          <a:p>
            <a:r>
              <a:rPr lang="en-US" altLang="zh-CN"/>
              <a:t>	&lt;body&gt;</a:t>
            </a:r>
          </a:p>
          <a:p>
            <a:r>
              <a:rPr lang="en-US" altLang="zh-CN"/>
              <a:t>		&lt;div style="width: 585px;border:1px solid rgb(220,220,220); margin-top: 16px;margin-left: 25px;"&gt;</a:t>
            </a:r>
          </a:p>
          <a:p>
            <a:r>
              <a:rPr lang="en-US" altLang="zh-CN"/>
              <a:t>			&lt;div style="height: 34px;padding-top: 5px;border:1px solid rgb(220,220,220);"&gt;</a:t>
            </a:r>
          </a:p>
          <a:p>
            <a:r>
              <a:rPr lang="en-US" altLang="zh-CN"/>
              <a:t>				&lt;label style="font-size: 18px;"&gt;</a:t>
            </a:r>
            <a:r>
              <a:rPr lang="zh-CN" altLang="en-US"/>
              <a:t>精选信息</a:t>
            </a:r>
            <a:r>
              <a:rPr lang="en-US" altLang="zh-CN"/>
              <a:t>&lt;/label&gt;</a:t>
            </a:r>
          </a:p>
          <a:p>
            <a:r>
              <a:rPr lang="en-US" altLang="zh-CN"/>
              <a:t>				&lt;label style="float: right;"&gt;more&gt;&gt;&lt;/label&gt;</a:t>
            </a:r>
          </a:p>
          <a:p>
            <a:r>
              <a:rPr lang="en-US" altLang="zh-CN"/>
              <a:t>			&lt;/div&gt;</a:t>
            </a:r>
          </a:p>
          <a:p>
            <a:r>
              <a:rPr lang="en-US" altLang="zh-CN"/>
              <a:t>			&lt;div style="margin: 8px;font-size: 14px;line-height: 33px;	color:#555454;"&gt;</a:t>
            </a:r>
          </a:p>
          <a:p>
            <a:r>
              <a:rPr lang="en-US" altLang="zh-CN"/>
              <a:t>				&lt;ul&gt;</a:t>
            </a:r>
          </a:p>
          <a:p>
            <a:r>
              <a:rPr lang="en-US" altLang="zh-CN"/>
              <a:t>					&lt;li&gt;1</a:t>
            </a:r>
            <a:r>
              <a:rPr lang="zh-CN" altLang="en-US"/>
              <a:t>在活动现场看到的最有趣的场面</a:t>
            </a:r>
            <a:r>
              <a:rPr lang="en-US" altLang="zh-CN"/>
              <a:t>&lt;label style="float: right;"&gt;2020-08-23&lt;/label&gt;&lt;/li&gt;</a:t>
            </a:r>
          </a:p>
          <a:p>
            <a:r>
              <a:rPr lang="en-US" altLang="zh-CN"/>
              <a:t>					&lt;li&gt;2</a:t>
            </a:r>
            <a:r>
              <a:rPr lang="zh-CN" altLang="en-US"/>
              <a:t>在活动现场看到的最有趣的场面</a:t>
            </a:r>
            <a:r>
              <a:rPr lang="en-US" altLang="zh-CN"/>
              <a:t>&lt;label style="float: right</a:t>
            </a:r>
            <a:r>
              <a:rPr lang="en-US" altLang="zh-CN" smtClean="0"/>
              <a:t>;"&gt;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2.7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实训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制作精选信息板块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999" y="1513358"/>
            <a:ext cx="11698104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		&lt;li&gt;3</a:t>
            </a:r>
            <a:r>
              <a:rPr lang="zh-CN" altLang="en-US"/>
              <a:t>在活动现场看到的最有趣的场面</a:t>
            </a:r>
            <a:r>
              <a:rPr lang="en-US" altLang="zh-CN"/>
              <a:t>&lt;label style="float: right;"&gt;2020-08-23&lt;/label&gt;&lt;/li&gt;</a:t>
            </a:r>
          </a:p>
          <a:p>
            <a:r>
              <a:rPr lang="en-US" altLang="zh-CN"/>
              <a:t>					&lt;li&gt;4</a:t>
            </a:r>
            <a:r>
              <a:rPr lang="zh-CN" altLang="en-US"/>
              <a:t>在活动现场看到的最有趣的场面</a:t>
            </a:r>
            <a:r>
              <a:rPr lang="en-US" altLang="zh-CN"/>
              <a:t>&lt;label style="float: right;"&gt;2020-08-23&lt;/label&gt;&lt;/li&gt;</a:t>
            </a:r>
          </a:p>
          <a:p>
            <a:r>
              <a:rPr lang="en-US" altLang="zh-CN"/>
              <a:t>					&lt;li&gt;5</a:t>
            </a:r>
            <a:r>
              <a:rPr lang="zh-CN" altLang="en-US"/>
              <a:t>在活动现场看到的最有趣的场面</a:t>
            </a:r>
            <a:r>
              <a:rPr lang="en-US" altLang="zh-CN"/>
              <a:t>&lt;label style="float: right;"&gt;2020-08-23&lt;/label&gt;&lt;/li&gt;</a:t>
            </a:r>
          </a:p>
          <a:p>
            <a:r>
              <a:rPr lang="en-US" altLang="zh-CN"/>
              <a:t>					&lt;li&gt;6</a:t>
            </a:r>
            <a:r>
              <a:rPr lang="zh-CN" altLang="en-US"/>
              <a:t>在活动现场看到的最有趣的场面</a:t>
            </a:r>
            <a:r>
              <a:rPr lang="en-US" altLang="zh-CN"/>
              <a:t>&lt;label style="float: right;"&gt;2020-08-23&lt;/label&gt;&lt;/li&gt;</a:t>
            </a:r>
          </a:p>
          <a:p>
            <a:r>
              <a:rPr lang="en-US" altLang="zh-CN"/>
              <a:t>					&lt;li&gt;7</a:t>
            </a:r>
            <a:r>
              <a:rPr lang="zh-CN" altLang="en-US"/>
              <a:t>在活动现场看到的最有趣的场面</a:t>
            </a:r>
            <a:r>
              <a:rPr lang="en-US" altLang="zh-CN"/>
              <a:t>&lt;label style="float: right;"&gt;2020-08-23&lt;/label&gt;&lt;/li&gt;</a:t>
            </a:r>
          </a:p>
          <a:p>
            <a:r>
              <a:rPr lang="en-US" altLang="zh-CN"/>
              <a:t>				&lt;/ul&gt;</a:t>
            </a:r>
          </a:p>
          <a:p>
            <a:r>
              <a:rPr lang="en-US" altLang="zh-CN"/>
              <a:t>			&lt;/div&gt;</a:t>
            </a:r>
          </a:p>
          <a:p>
            <a:r>
              <a:rPr lang="en-US" altLang="zh-CN"/>
              <a:t>		&lt;/div&gt;</a:t>
            </a:r>
          </a:p>
          <a:p>
            <a:r>
              <a:rPr lang="en-US" altLang="zh-CN"/>
              <a:t>	&lt;/body&gt;</a:t>
            </a:r>
          </a:p>
          <a:p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71" y="1485303"/>
            <a:ext cx="4686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．制作如图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2-21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所示的课程表。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76" y="2127342"/>
            <a:ext cx="4391675" cy="36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71" y="1485303"/>
            <a:ext cx="48501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制作如图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2-22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所示的注册表单。</a:t>
            </a:r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94" y="2173991"/>
            <a:ext cx="4445615" cy="40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6"/>
          <p:cNvSpPr>
            <a:spLocks noChangeArrowheads="1"/>
          </p:cNvSpPr>
          <p:nvPr/>
        </p:nvSpPr>
        <p:spPr bwMode="auto">
          <a:xfrm>
            <a:off x="120601" y="1161241"/>
            <a:ext cx="11663136" cy="562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&lt;!DOCTYPE html&gt;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&lt;html&gt;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	&lt;head&gt;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		&lt;meta charset="utf-8"&gt;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		&lt;title&gt;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段落、换行示例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&lt;/title&gt;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	&lt;/head&gt;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	&lt;body&gt;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	    &lt;h3&gt;1.1.1&amp;nbsp;&amp;nbsp;Web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服务器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&lt;/h3&gt;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		&lt;p&gt;Web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服务器也称为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WWW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World Wide Web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）服务器，一般指网站服务器，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		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WWW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是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Internet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的多媒体信息查询工具，是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Internet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上发展最快和目前用得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		最广泛的服务。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&lt;br /&gt;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正是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WWW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工具使得近年来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Internet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迅速发展，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		且用户数量飞速增长。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&lt;/p&gt;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		&lt;p&gt;&amp;nbsp;&amp;nbsp;&amp;nbsp;&amp;nbsp;Web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服务器的主要功能是提供网上信息浏览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		服务。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&lt;br /&gt;Web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服务器可以解析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HTTP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，当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服务器接收到一个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HTTP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请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		求时，会返回一个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HTTP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响应，这样浏览器等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Web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客户端就可以从服务器上获取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		网页（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），包括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、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</a:rPr>
              <a:t>、音频、视频等资源。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&lt;/p&gt;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	&lt;/body&gt;</a:t>
            </a:r>
          </a:p>
          <a:p>
            <a:pPr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</a:rPr>
              <a:t>&lt;/html</a:t>
            </a:r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</a:rPr>
              <a:t>&gt;</a:t>
            </a:r>
            <a:endParaRPr lang="zh-CN" altLang="en-US" sz="2000" dirty="0">
              <a:solidFill>
                <a:schemeClr val="tx2"/>
              </a:solidFill>
              <a:latin typeface="微软雅黑" panose="020B0503020204020204" charset="-122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2371" y="425906"/>
            <a:ext cx="82809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71" y="1485303"/>
            <a:ext cx="80130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标签组织段落等网页内容，如图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2-23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</a:p>
        </p:txBody>
      </p:sp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09" y="2133255"/>
            <a:ext cx="7847419" cy="396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6"/>
          <p:cNvSpPr>
            <a:spLocks noChangeArrowheads="1"/>
          </p:cNvSpPr>
          <p:nvPr/>
        </p:nvSpPr>
        <p:spPr bwMode="auto">
          <a:xfrm>
            <a:off x="241327" y="1057706"/>
            <a:ext cx="11709662" cy="338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 fontAlgn="b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2.1.3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水平线元素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hr</a:t>
            </a:r>
          </a:p>
          <a:p>
            <a:pPr indent="457200" fontAlgn="b"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</a:rPr>
              <a:t>水平线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标签的格式为：</a:t>
            </a:r>
          </a:p>
          <a:p>
            <a:pPr indent="457200" fontAlgn="b">
              <a:buNone/>
            </a:pP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</a:rPr>
              <a:t>&lt;hr /&gt;</a:t>
            </a:r>
          </a:p>
          <a:p>
            <a:pPr indent="457200" fontAlgn="b">
              <a:buNone/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中，推荐使用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CSS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设置水平线元素的其他属性（线条粗细，长度，颜色等）。</a:t>
            </a:r>
          </a:p>
          <a:p>
            <a:pPr indent="457200" fontAlgn="b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2-3】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水平线元素的基本用法，本例文件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2-3.html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2-3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所示。</a:t>
            </a:r>
          </a:p>
          <a:p>
            <a:pPr indent="457200" fontAlgn="b">
              <a:buNone/>
            </a:pP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51" y="3789132"/>
            <a:ext cx="4392614" cy="263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26"/>
          <p:cNvSpPr>
            <a:spLocks noChangeArrowheads="1"/>
          </p:cNvSpPr>
          <p:nvPr/>
        </p:nvSpPr>
        <p:spPr bwMode="auto">
          <a:xfrm>
            <a:off x="33835" y="1191544"/>
            <a:ext cx="11591141" cy="550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&lt;head&gt;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&lt;meta charset="utf-8"&gt;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&lt;title&gt;hr</a:t>
            </a:r>
            <a:r>
              <a:rPr lang="zh-CN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标签示例</a:t>
            </a: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&lt;/head&gt;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&lt;p&gt;hr </a:t>
            </a:r>
            <a:r>
              <a:rPr lang="zh-CN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标签定义水平线：</a:t>
            </a: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&lt;hr /&gt;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&lt;p&gt;</a:t>
            </a:r>
            <a:r>
              <a:rPr lang="zh-CN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这是段落。</a:t>
            </a: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&lt;hr /&gt;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&lt;p&gt;</a:t>
            </a:r>
            <a:r>
              <a:rPr lang="zh-CN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这是段落。</a:t>
            </a: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&lt;hr /&gt;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&lt;p&gt;</a:t>
            </a:r>
            <a:r>
              <a:rPr lang="zh-CN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这是段落。</a:t>
            </a: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indent="457200" fontAlgn="b">
              <a:lnSpc>
                <a:spcPts val="1700"/>
              </a:lnSpc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altLang="zh-CN" sz="18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22"/>
          <p:cNvSpPr>
            <a:spLocks noChangeArrowheads="1"/>
          </p:cNvSpPr>
          <p:nvPr/>
        </p:nvSpPr>
        <p:spPr bwMode="auto">
          <a:xfrm>
            <a:off x="408580" y="414273"/>
            <a:ext cx="42476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376212" y="1234163"/>
            <a:ext cx="30861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7627" y="-1444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9999" y="7936"/>
            <a:ext cx="304744" cy="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9999" y="1225462"/>
            <a:ext cx="11159173" cy="1876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2.1.4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注释元素</a:t>
            </a: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注释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标签的格式为：</a:t>
            </a: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&lt;!--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注释内容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--&gt;</a:t>
            </a:r>
          </a:p>
          <a:p>
            <a:pPr indent="457200"/>
            <a:endParaRPr lang="en-US" altLang="zh-CN" sz="2000" smtClean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2-4】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注释示例。本例文件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2-4.html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在浏览器中显示的效果如图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2-4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8580" y="414273"/>
            <a:ext cx="7703429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基本块级元素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29" y="3501154"/>
            <a:ext cx="5327605" cy="171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2389</Words>
  <Application>Microsoft Office PowerPoint</Application>
  <PresentationFormat>宽屏</PresentationFormat>
  <Paragraphs>769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6" baseType="lpstr">
      <vt:lpstr>等线</vt:lpstr>
      <vt:lpstr>微软雅黑</vt:lpstr>
      <vt:lpstr>Arial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淳延</cp:lastModifiedBy>
  <cp:revision>39</cp:revision>
  <dcterms:created xsi:type="dcterms:W3CDTF">2019-06-19T02:08:00Z</dcterms:created>
  <dcterms:modified xsi:type="dcterms:W3CDTF">2021-09-13T07:44:25Z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