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70" y="1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4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0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2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1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1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5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2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2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66EE-A60F-417D-9136-720EE52207D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2F0D-62ED-4A46-AA11-046BABE79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5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cssref/css3-pr-animation-fill-mode.html" TargetMode="External"/><Relationship Id="rId3" Type="http://schemas.openxmlformats.org/officeDocument/2006/relationships/hyperlink" Target="https://www.runoob.com/cssref/css3-pr-animation-keyframes.html" TargetMode="External"/><Relationship Id="rId7" Type="http://schemas.openxmlformats.org/officeDocument/2006/relationships/hyperlink" Target="https://www.runoob.com/cssref/css3-pr-animation-timing-function.html" TargetMode="External"/><Relationship Id="rId12" Type="http://schemas.openxmlformats.org/officeDocument/2006/relationships/hyperlink" Target="https://www.runoob.com/cssref/css3-pr-animation-play-stat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cssref/css3-pr-animation-duration.html" TargetMode="External"/><Relationship Id="rId11" Type="http://schemas.openxmlformats.org/officeDocument/2006/relationships/hyperlink" Target="https://www.runoob.com/cssref/css3-pr-animation-direction.html" TargetMode="External"/><Relationship Id="rId5" Type="http://schemas.openxmlformats.org/officeDocument/2006/relationships/hyperlink" Target="https://www.runoob.com/cssref/css3-pr-animation-name.html" TargetMode="External"/><Relationship Id="rId10" Type="http://schemas.openxmlformats.org/officeDocument/2006/relationships/hyperlink" Target="https://www.runoob.com/cssref/css3-pr-animation-iteration-count.html" TargetMode="External"/><Relationship Id="rId4" Type="http://schemas.openxmlformats.org/officeDocument/2006/relationships/hyperlink" Target="https://www.runoob.com/cssref/css3-pr-animation.html" TargetMode="External"/><Relationship Id="rId9" Type="http://schemas.openxmlformats.org/officeDocument/2006/relationships/hyperlink" Target="https://www.runoob.com/cssref/css3-pr-animation-delay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518" t="7845" r="1" b="7845"/>
          <a:stretch/>
        </p:blipFill>
        <p:spPr>
          <a:xfrm>
            <a:off x="0" y="1"/>
            <a:ext cx="12192000" cy="6863819"/>
          </a:xfrm>
          <a:custGeom>
            <a:avLst/>
            <a:gdLst>
              <a:gd name="connsiteX0" fmla="*/ 0 w 12202344"/>
              <a:gd name="connsiteY0" fmla="*/ 0 h 6863819"/>
              <a:gd name="connsiteX1" fmla="*/ 12202344 w 12202344"/>
              <a:gd name="connsiteY1" fmla="*/ 0 h 6863819"/>
              <a:gd name="connsiteX2" fmla="*/ 12202344 w 12202344"/>
              <a:gd name="connsiteY2" fmla="*/ 549277 h 6863819"/>
              <a:gd name="connsiteX3" fmla="*/ 6538392 w 12202344"/>
              <a:gd name="connsiteY3" fmla="*/ 6858001 h 6863819"/>
              <a:gd name="connsiteX4" fmla="*/ 12202344 w 12202344"/>
              <a:gd name="connsiteY4" fmla="*/ 6858001 h 6863819"/>
              <a:gd name="connsiteX5" fmla="*/ 12202344 w 12202344"/>
              <a:gd name="connsiteY5" fmla="*/ 6863819 h 6863819"/>
              <a:gd name="connsiteX6" fmla="*/ 0 w 12202344"/>
              <a:gd name="connsiteY6" fmla="*/ 6863819 h 6863819"/>
              <a:gd name="connsiteX7" fmla="*/ 0 w 12202344"/>
              <a:gd name="connsiteY7" fmla="*/ 0 h 686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2344" h="6863819">
                <a:moveTo>
                  <a:pt x="0" y="0"/>
                </a:moveTo>
                <a:lnTo>
                  <a:pt x="12202344" y="0"/>
                </a:lnTo>
                <a:lnTo>
                  <a:pt x="12202344" y="549277"/>
                </a:lnTo>
                <a:lnTo>
                  <a:pt x="6538392" y="6858001"/>
                </a:lnTo>
                <a:lnTo>
                  <a:pt x="12202344" y="6858001"/>
                </a:lnTo>
                <a:lnTo>
                  <a:pt x="12202344" y="6863819"/>
                </a:lnTo>
                <a:lnTo>
                  <a:pt x="0" y="686381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pic>
      <p:sp>
        <p:nvSpPr>
          <p:cNvPr id="10" name="任意多边形 9"/>
          <p:cNvSpPr/>
          <p:nvPr/>
        </p:nvSpPr>
        <p:spPr>
          <a:xfrm>
            <a:off x="0" y="1"/>
            <a:ext cx="12192000" cy="6870699"/>
          </a:xfrm>
          <a:custGeom>
            <a:avLst/>
            <a:gdLst>
              <a:gd name="connsiteX0" fmla="*/ 0 w 9690100"/>
              <a:gd name="connsiteY0" fmla="*/ 0 h 6863818"/>
              <a:gd name="connsiteX1" fmla="*/ 9690100 w 9690100"/>
              <a:gd name="connsiteY1" fmla="*/ 0 h 6863818"/>
              <a:gd name="connsiteX2" fmla="*/ 9690100 w 9690100"/>
              <a:gd name="connsiteY2" fmla="*/ 549276 h 6863818"/>
              <a:gd name="connsiteX3" fmla="*/ 4249063 w 9690100"/>
              <a:gd name="connsiteY3" fmla="*/ 6858000 h 6863818"/>
              <a:gd name="connsiteX4" fmla="*/ 9690100 w 9690100"/>
              <a:gd name="connsiteY4" fmla="*/ 6858000 h 6863818"/>
              <a:gd name="connsiteX5" fmla="*/ 9690100 w 9690100"/>
              <a:gd name="connsiteY5" fmla="*/ 6863818 h 6863818"/>
              <a:gd name="connsiteX6" fmla="*/ 0 w 9690100"/>
              <a:gd name="connsiteY6" fmla="*/ 6863818 h 6863818"/>
              <a:gd name="connsiteX0" fmla="*/ 0 w 9690100"/>
              <a:gd name="connsiteY0" fmla="*/ 0 h 6870700"/>
              <a:gd name="connsiteX1" fmla="*/ 9690100 w 9690100"/>
              <a:gd name="connsiteY1" fmla="*/ 0 h 6870700"/>
              <a:gd name="connsiteX2" fmla="*/ 9690100 w 9690100"/>
              <a:gd name="connsiteY2" fmla="*/ 549276 h 6870700"/>
              <a:gd name="connsiteX3" fmla="*/ 3683807 w 9690100"/>
              <a:gd name="connsiteY3" fmla="*/ 6870700 h 6870700"/>
              <a:gd name="connsiteX4" fmla="*/ 9690100 w 9690100"/>
              <a:gd name="connsiteY4" fmla="*/ 6858000 h 6870700"/>
              <a:gd name="connsiteX5" fmla="*/ 9690100 w 9690100"/>
              <a:gd name="connsiteY5" fmla="*/ 6863818 h 6870700"/>
              <a:gd name="connsiteX6" fmla="*/ 0 w 9690100"/>
              <a:gd name="connsiteY6" fmla="*/ 6863818 h 6870700"/>
              <a:gd name="connsiteX7" fmla="*/ 0 w 9690100"/>
              <a:gd name="connsiteY7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90100" h="6870700">
                <a:moveTo>
                  <a:pt x="0" y="0"/>
                </a:moveTo>
                <a:lnTo>
                  <a:pt x="9690100" y="0"/>
                </a:lnTo>
                <a:lnTo>
                  <a:pt x="9690100" y="549276"/>
                </a:lnTo>
                <a:lnTo>
                  <a:pt x="3683807" y="6870700"/>
                </a:lnTo>
                <a:lnTo>
                  <a:pt x="9690100" y="6858000"/>
                </a:lnTo>
                <a:lnTo>
                  <a:pt x="9690100" y="6863818"/>
                </a:lnTo>
                <a:lnTo>
                  <a:pt x="0" y="68638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065276" y="927977"/>
            <a:ext cx="175695" cy="1055062"/>
          </a:xfrm>
          <a:prstGeom prst="rect">
            <a:avLst/>
          </a:prstGeom>
          <a:solidFill>
            <a:srgbClr val="414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t="14592" b="7845"/>
          <a:stretch/>
        </p:blipFill>
        <p:spPr>
          <a:xfrm>
            <a:off x="-4077792" y="549277"/>
            <a:ext cx="16269792" cy="6314542"/>
          </a:xfrm>
          <a:custGeom>
            <a:avLst/>
            <a:gdLst>
              <a:gd name="connsiteX0" fmla="*/ 12202344 w 12202344"/>
              <a:gd name="connsiteY0" fmla="*/ 0 h 6314542"/>
              <a:gd name="connsiteX1" fmla="*/ 12202344 w 12202344"/>
              <a:gd name="connsiteY1" fmla="*/ 6314542 h 6314542"/>
              <a:gd name="connsiteX2" fmla="*/ 0 w 12202344"/>
              <a:gd name="connsiteY2" fmla="*/ 6314542 h 6314542"/>
              <a:gd name="connsiteX3" fmla="*/ 0 w 12202344"/>
              <a:gd name="connsiteY3" fmla="*/ 6308724 h 6314542"/>
              <a:gd name="connsiteX4" fmla="*/ 6538392 w 12202344"/>
              <a:gd name="connsiteY4" fmla="*/ 6308724 h 6314542"/>
              <a:gd name="connsiteX5" fmla="*/ 12202344 w 12202344"/>
              <a:gd name="connsiteY5" fmla="*/ 0 h 631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2344" h="6314542">
                <a:moveTo>
                  <a:pt x="12202344" y="0"/>
                </a:moveTo>
                <a:lnTo>
                  <a:pt x="12202344" y="6314542"/>
                </a:lnTo>
                <a:lnTo>
                  <a:pt x="0" y="6314542"/>
                </a:lnTo>
                <a:lnTo>
                  <a:pt x="0" y="6308724"/>
                </a:lnTo>
                <a:lnTo>
                  <a:pt x="6538392" y="6308724"/>
                </a:lnTo>
                <a:lnTo>
                  <a:pt x="12202344" y="0"/>
                </a:lnTo>
                <a:close/>
              </a:path>
            </a:pathLst>
          </a:custGeom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418253" y="1008274"/>
            <a:ext cx="769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pc="50" dirty="0" smtClean="0">
                <a:ln w="9525" cmpd="sng">
                  <a:solidFill>
                    <a:srgbClr val="41426F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CSS3</a:t>
            </a:r>
            <a:r>
              <a:rPr lang="zh-CN" altLang="en-US" sz="5400" b="1" spc="50" dirty="0" smtClean="0">
                <a:ln w="9525" cmpd="sng">
                  <a:solidFill>
                    <a:srgbClr val="41426F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合集</a:t>
            </a:r>
            <a:endParaRPr lang="zh-CN" altLang="en-US" sz="5400" b="1" spc="50" dirty="0">
              <a:ln w="9525" cmpd="sng">
                <a:solidFill>
                  <a:srgbClr val="41426F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414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 Light" panose="02010600030101010101" charset="-122"/>
              <a:ea typeface="微软雅黑 Light" panose="02010600030101010101" charset="-122"/>
            </a:endParaRPr>
          </a:p>
        </p:txBody>
      </p:sp>
      <p:sp>
        <p:nvSpPr>
          <p:cNvPr id="15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730067" y="4810698"/>
            <a:ext cx="3927896" cy="404959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人工智能与大数据学部</a:t>
            </a:r>
            <a:endParaRPr lang="en-US" altLang="zh-CN" dirty="0" smtClean="0"/>
          </a:p>
        </p:txBody>
      </p:sp>
      <p:cxnSp>
        <p:nvCxnSpPr>
          <p:cNvPr id="17" name="直接连接符 16"/>
          <p:cNvCxnSpPr/>
          <p:nvPr/>
        </p:nvCxnSpPr>
        <p:spPr>
          <a:xfrm>
            <a:off x="7160010" y="5530779"/>
            <a:ext cx="4642053" cy="9332"/>
          </a:xfrm>
          <a:prstGeom prst="line">
            <a:avLst/>
          </a:prstGeom>
          <a:ln>
            <a:solidFill>
              <a:srgbClr val="414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60010" y="5803641"/>
            <a:ext cx="46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宋小玲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6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矩阵特效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28415" y="12804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transform:matrix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a,b,c,d,e,f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个参数，可实现平面上的平移、旋转、缩放、倾斜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transform:matrix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(1,0,0,1,100,0);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178" y="3403186"/>
            <a:ext cx="2981741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92" y="3428860"/>
            <a:ext cx="2048161" cy="2057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80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、更改起始位置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28415" y="12804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基本语法：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transform-origin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x-axis y-axis z-axis;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配合旋转、平移等使用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目的：改变起始的中心点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87" y="2869534"/>
            <a:ext cx="268642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28415" y="12804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变换，主要是在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轴的基础上增加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常见的主要为以下三种表达，其中缩放、旋转、平移均对应有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matrix3d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个参数，是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4x4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矩阵。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translate3d(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	3D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转化。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scale3d(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x,y,z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缩放。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rotate3d(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x,y,z,angle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旋转。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perspective(n)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转换元素的透视视图</a:t>
            </a: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415" y="1794761"/>
            <a:ext cx="10344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2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过渡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28415" y="12804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transition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：简写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属性，用于在一个属性中设置四个过渡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transition-delay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：规定过渡效果何时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开始，默认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，即：延迟时间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transition-duration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：指定效果的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持续时间，即：完成动作需要的时间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transition-property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：规定应用过渡的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transition-timing-function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：规定过渡效果的时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间曲线，默认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"ease"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415" y="1794761"/>
            <a:ext cx="10344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0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、动画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28415" y="12804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415" y="1794761"/>
            <a:ext cx="10344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8455"/>
              </p:ext>
            </p:extLst>
          </p:nvPr>
        </p:nvGraphicFramePr>
        <p:xfrm>
          <a:off x="452214" y="968623"/>
          <a:ext cx="11282585" cy="5113640"/>
        </p:xfrm>
        <a:graphic>
          <a:graphicData uri="http://schemas.openxmlformats.org/drawingml/2006/table">
            <a:tbl>
              <a:tblPr/>
              <a:tblGrid>
                <a:gridCol w="3285923">
                  <a:extLst>
                    <a:ext uri="{9D8B030D-6E8A-4147-A177-3AD203B41FA5}">
                      <a16:colId xmlns:a16="http://schemas.microsoft.com/office/drawing/2014/main" val="4255654831"/>
                    </a:ext>
                  </a:extLst>
                </a:gridCol>
                <a:gridCol w="7527853">
                  <a:extLst>
                    <a:ext uri="{9D8B030D-6E8A-4147-A177-3AD203B41FA5}">
                      <a16:colId xmlns:a16="http://schemas.microsoft.com/office/drawing/2014/main" val="4061807669"/>
                    </a:ext>
                  </a:extLst>
                </a:gridCol>
                <a:gridCol w="468809">
                  <a:extLst>
                    <a:ext uri="{9D8B030D-6E8A-4147-A177-3AD203B41FA5}">
                      <a16:colId xmlns:a16="http://schemas.microsoft.com/office/drawing/2014/main" val="2232261032"/>
                    </a:ext>
                  </a:extLst>
                </a:gridCol>
              </a:tblGrid>
              <a:tr h="33593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marL="20538" marR="20538" marT="20538" marB="2053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000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20538" marR="20538" marT="20538" marB="2053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CSS</a:t>
                      </a:r>
                    </a:p>
                  </a:txBody>
                  <a:tcPr marL="20538" marR="20538" marT="20538" marB="2053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68045"/>
                  </a:ext>
                </a:extLst>
              </a:tr>
              <a:tr h="308716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3" tooltip="CSS3 @keyframes 规则"/>
                        </a:rPr>
                        <a:t>@keyframes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规定动画。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49285"/>
                  </a:ext>
                </a:extLst>
              </a:tr>
              <a:tr h="308716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4" tooltip="CSS3 animation 属性"/>
                        </a:rPr>
                        <a:t>animation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所有动画属性的简写属性。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31187"/>
                  </a:ext>
                </a:extLst>
              </a:tr>
              <a:tr h="308716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5" tooltip="CSS3 animation-name 属性"/>
                        </a:rPr>
                        <a:t>animation-name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 </a:t>
                      </a:r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@keyframes </a:t>
                      </a:r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动画的名称。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654264"/>
                  </a:ext>
                </a:extLst>
              </a:tr>
              <a:tr h="514775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6" tooltip="CSS3 animation-duration 属性"/>
                        </a:rPr>
                        <a:t>animation-duration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规定动画完成一个周期所花费的秒或毫秒。默认是 </a:t>
                      </a:r>
                      <a:r>
                        <a:rPr lang="en-US" alt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55302"/>
                  </a:ext>
                </a:extLst>
              </a:tr>
              <a:tr h="514775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7" tooltip="CSS3 animation-timing-function 属性"/>
                        </a:rPr>
                        <a:t>animation-timing-function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规定动画的速度曲线。默认是 </a:t>
                      </a:r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"ease"</a:t>
                      </a:r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06158"/>
                  </a:ext>
                </a:extLst>
              </a:tr>
              <a:tr h="516778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8" tooltip="CSS3 animation-fill-mode 属性"/>
                        </a:rPr>
                        <a:t>animation-fill-mode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规定当动画不播放时（当动画完成时，或当动画有一个延迟未开始播放时），要应用到元素的样式。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76135"/>
                  </a:ext>
                </a:extLst>
              </a:tr>
              <a:tr h="308716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9" tooltip="CSS3 animation-delay 属性"/>
                        </a:rPr>
                        <a:t>animation-delay</a:t>
                      </a:r>
                      <a:endParaRPr lang="en-US" sz="2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规定动画何时开始。默认是 </a:t>
                      </a:r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16026"/>
                  </a:ext>
                </a:extLst>
              </a:tr>
              <a:tr h="514775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10" tooltip="CSS3 animation-iteration-count 属性"/>
                        </a:rPr>
                        <a:t>animation-iteration-count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规定动画被播放的次数。默认是 </a:t>
                      </a:r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26717"/>
                  </a:ext>
                </a:extLst>
              </a:tr>
              <a:tr h="514775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11" tooltip="CSS3 animation-direction 属性"/>
                        </a:rPr>
                        <a:t>animation-direction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规定动画是否在下一周期逆向地播放。默认是 </a:t>
                      </a:r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"normal"</a:t>
                      </a:r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06836"/>
                  </a:ext>
                </a:extLst>
              </a:tr>
              <a:tr h="308716">
                <a:tc>
                  <a:txBody>
                    <a:bodyPr/>
                    <a:lstStyle/>
                    <a:p>
                      <a:pPr fontAlgn="t"/>
                      <a:r>
                        <a:rPr lang="en-US" sz="2000" u="sng">
                          <a:solidFill>
                            <a:srgbClr val="0066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hlinkClick r:id="rId12" tooltip="CSS3 animation-play-state 属性"/>
                        </a:rPr>
                        <a:t>animation-play-state</a:t>
                      </a:r>
                      <a:endParaRPr lang="en-US" sz="2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规定动画是否正在运行或暂停。默认是 </a:t>
                      </a:r>
                      <a:r>
                        <a:rPr lang="en-US" altLang="zh-CN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"running"</a:t>
                      </a:r>
                      <a:r>
                        <a:rPr lang="zh-CN" altLang="en-US" sz="20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4230" marR="34230" marT="47922" marB="4792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08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28415" y="12804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中布局标签更加语义化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原来：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div+css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现在：语义化标签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415" y="1794761"/>
            <a:ext cx="10344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8" y="2832297"/>
            <a:ext cx="8028776" cy="38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、边框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主要特点在于圆角边框的设置、结合背景等可以做出各式各样的按钮样式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743" y="2074656"/>
            <a:ext cx="2990476" cy="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23" y="2862166"/>
            <a:ext cx="4600000" cy="3876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15" y="1936561"/>
            <a:ext cx="6104762" cy="885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743" y="3946042"/>
            <a:ext cx="2990476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圆角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常见的圆角样式有以下几种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圆角头像、圆角按钮等较为常见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5" y="1861055"/>
            <a:ext cx="11096590" cy="15238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15" y="4504637"/>
            <a:ext cx="1114286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盒阴影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）主要针对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进行阴影设置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）结合响应式布局，从而实现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较有设计感的界面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84" y="5070799"/>
            <a:ext cx="3057143" cy="13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511" y="832148"/>
            <a:ext cx="4533333" cy="5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71" y="2742056"/>
            <a:ext cx="4111571" cy="19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使用图片作为边框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边框除了可以使用实线、虚线等样式，还可以使用图片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76" y="2213883"/>
            <a:ext cx="4041456" cy="919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963" y="3508846"/>
            <a:ext cx="7094179" cy="19272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30" y="2101755"/>
            <a:ext cx="2838976" cy="28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旋转特效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15" y="1666370"/>
            <a:ext cx="3647619" cy="83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15" y="2768235"/>
            <a:ext cx="6057143" cy="3857143"/>
          </a:xfrm>
          <a:prstGeom prst="rect">
            <a:avLst/>
          </a:prstGeom>
        </p:spPr>
      </p:pic>
      <p:pic>
        <p:nvPicPr>
          <p:cNvPr id="14" name="旋转特效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774931" y="1012949"/>
            <a:ext cx="4694296" cy="43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移动特效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15" y="1361570"/>
            <a:ext cx="3647619" cy="8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15" y="2384943"/>
            <a:ext cx="6142857" cy="3904762"/>
          </a:xfrm>
          <a:prstGeom prst="rect">
            <a:avLst/>
          </a:prstGeom>
        </p:spPr>
      </p:pic>
      <p:pic>
        <p:nvPicPr>
          <p:cNvPr id="5" name="移动特效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08870" y="1361570"/>
            <a:ext cx="4583011" cy="36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缩放特效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sp>
        <p:nvSpPr>
          <p:cNvPr id="14" name="文本占位符 2"/>
          <p:cNvSpPr txBox="1">
            <a:spLocks/>
          </p:cNvSpPr>
          <p:nvPr/>
        </p:nvSpPr>
        <p:spPr>
          <a:xfrm>
            <a:off x="528415" y="12804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transform:scale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分别表示在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轴、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轴上的缩放，原则：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则是缩小，大于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则是放大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73" y="2679174"/>
            <a:ext cx="5702803" cy="34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 txBox="1">
            <a:spLocks/>
          </p:cNvSpPr>
          <p:nvPr/>
        </p:nvSpPr>
        <p:spPr>
          <a:xfrm>
            <a:off x="376015" y="161421"/>
            <a:ext cx="11434985" cy="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倾斜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76015" y="11280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1CF6-3AA0-48F9-AB83-8C84A30D413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0" y="161421"/>
            <a:ext cx="263125" cy="851528"/>
          </a:xfrm>
          <a:prstGeom prst="flowChartProcess">
            <a:avLst/>
          </a:prstGeom>
          <a:solidFill>
            <a:srgbClr val="41426F"/>
          </a:solidFill>
          <a:ln>
            <a:solidFill>
              <a:srgbClr val="414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76" y="6089433"/>
            <a:ext cx="2487538" cy="648923"/>
          </a:xfrm>
          <a:prstGeom prst="rect">
            <a:avLst/>
          </a:prstGeom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28415" y="1280445"/>
            <a:ext cx="11434985" cy="51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transform:skew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(&lt;angle&gt; [,&lt;angle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&gt;]);</a:t>
            </a: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两个参数值，分别表示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轴倾斜的角度，如果第二个参数为空，则默认为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，参数为负表示向相反方向倾斜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skewX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(&lt;angle&gt;);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表示只在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水平方向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倾斜。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skewY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(&lt;angle&gt;);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表示只在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垂直方向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倾斜。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注意：需要带上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表示度数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55" y="2669502"/>
            <a:ext cx="314368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517</Words>
  <Application>Microsoft Office PowerPoint</Application>
  <PresentationFormat>宽屏</PresentationFormat>
  <Paragraphs>104</Paragraphs>
  <Slides>15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宋体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淳延</dc:creator>
  <cp:lastModifiedBy>淳延</cp:lastModifiedBy>
  <cp:revision>163</cp:revision>
  <dcterms:created xsi:type="dcterms:W3CDTF">2021-10-14T16:16:27Z</dcterms:created>
  <dcterms:modified xsi:type="dcterms:W3CDTF">2021-10-25T08:05:25Z</dcterms:modified>
</cp:coreProperties>
</file>