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4"/>
  </p:handoutMasterIdLst>
  <p:sldIdLst>
    <p:sldId id="294" r:id="rId3"/>
    <p:sldId id="295" r:id="rId5"/>
    <p:sldId id="296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4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60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4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  <p:sldId id="404" r:id="rId102"/>
    <p:sldId id="406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416" r:id="rId112"/>
    <p:sldId id="417" r:id="rId113"/>
    <p:sldId id="418" r:id="rId114"/>
    <p:sldId id="419" r:id="rId115"/>
    <p:sldId id="420" r:id="rId116"/>
    <p:sldId id="421" r:id="rId117"/>
    <p:sldId id="422" r:id="rId118"/>
    <p:sldId id="423" r:id="rId119"/>
    <p:sldId id="424" r:id="rId120"/>
    <p:sldId id="425" r:id="rId121"/>
    <p:sldId id="426" r:id="rId122"/>
    <p:sldId id="427" r:id="rId123"/>
    <p:sldId id="428" r:id="rId124"/>
    <p:sldId id="429" r:id="rId125"/>
    <p:sldId id="430" r:id="rId126"/>
    <p:sldId id="431" r:id="rId127"/>
    <p:sldId id="432" r:id="rId128"/>
    <p:sldId id="433" r:id="rId129"/>
    <p:sldId id="434" r:id="rId130"/>
    <p:sldId id="435" r:id="rId131"/>
    <p:sldId id="436" r:id="rId132"/>
    <p:sldId id="437" r:id="rId133"/>
    <p:sldId id="438" r:id="rId134"/>
    <p:sldId id="439" r:id="rId135"/>
    <p:sldId id="440" r:id="rId136"/>
    <p:sldId id="441" r:id="rId137"/>
    <p:sldId id="442" r:id="rId138"/>
    <p:sldId id="444" r:id="rId139"/>
    <p:sldId id="446" r:id="rId140"/>
    <p:sldId id="447" r:id="rId141"/>
    <p:sldId id="448" r:id="rId142"/>
    <p:sldId id="449" r:id="rId143"/>
    <p:sldId id="450" r:id="rId144"/>
    <p:sldId id="451" r:id="rId145"/>
    <p:sldId id="452" r:id="rId146"/>
    <p:sldId id="453" r:id="rId147"/>
    <p:sldId id="454" r:id="rId148"/>
    <p:sldId id="456" r:id="rId149"/>
    <p:sldId id="458" r:id="rId150"/>
    <p:sldId id="459" r:id="rId151"/>
    <p:sldId id="460" r:id="rId152"/>
    <p:sldId id="461" r:id="rId153"/>
    <p:sldId id="462" r:id="rId154"/>
    <p:sldId id="463" r:id="rId155"/>
    <p:sldId id="464" r:id="rId156"/>
    <p:sldId id="465" r:id="rId157"/>
    <p:sldId id="466" r:id="rId158"/>
    <p:sldId id="467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475" r:id="rId167"/>
    <p:sldId id="476" r:id="rId168"/>
    <p:sldId id="477" r:id="rId169"/>
    <p:sldId id="478" r:id="rId170"/>
    <p:sldId id="479" r:id="rId171"/>
    <p:sldId id="480" r:id="rId172"/>
    <p:sldId id="481" r:id="rId173"/>
    <p:sldId id="482" r:id="rId174"/>
    <p:sldId id="483" r:id="rId175"/>
    <p:sldId id="484" r:id="rId176"/>
    <p:sldId id="485" r:id="rId177"/>
    <p:sldId id="486" r:id="rId178"/>
    <p:sldId id="487" r:id="rId179"/>
    <p:sldId id="488" r:id="rId180"/>
    <p:sldId id="489" r:id="rId181"/>
    <p:sldId id="490" r:id="rId182"/>
    <p:sldId id="491" r:id="rId18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7" Type="http://schemas.openxmlformats.org/officeDocument/2006/relationships/tableStyles" Target="tableStyles.xml"/><Relationship Id="rId186" Type="http://schemas.openxmlformats.org/officeDocument/2006/relationships/viewProps" Target="viewProps.xml"/><Relationship Id="rId185" Type="http://schemas.openxmlformats.org/officeDocument/2006/relationships/presProps" Target="presProps.xml"/><Relationship Id="rId184" Type="http://schemas.openxmlformats.org/officeDocument/2006/relationships/handoutMaster" Target="handoutMasters/handoutMaster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grpId="2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grpId="3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1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1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1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1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1.jpeg"/></Relationships>
</file>

<file path=ppt/slides/_rels/slide1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1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1.jpeg"/></Relationships>
</file>

<file path=ppt/slides/_rels/slide1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_rels/slide1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1.jpeg"/></Relationships>
</file>

<file path=ppt/slides/_rels/slide1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1.jpeg"/></Relationships>
</file>

<file path=ppt/slides/_rels/slide1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1.jpeg"/></Relationships>
</file>

<file path=ppt/slides/_rels/slide1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1.jpeg"/></Relationships>
</file>

<file path=ppt/slides/_rels/slide1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1.jpeg"/></Relationships>
</file>

<file path=ppt/slides/_rels/slide1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1.jpeg"/></Relationships>
</file>

<file path=ppt/slides/_rels/slide1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1.jpeg"/></Relationships>
</file>

<file path=ppt/slides/_rels/slide1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1.jpeg"/></Relationships>
</file>

<file path=ppt/slides/_rels/slide1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1.jpeg"/></Relationships>
</file>

<file path=ppt/slides/_rels/slide1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1.jpe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1.jpeg"/></Relationships>
</file>

<file path=ppt/slides/_rels/slide1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1.jpeg"/></Relationships>
</file>

<file path=ppt/slides/_rels/slide1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1.jpeg"/></Relationships>
</file>

<file path=ppt/slides/_rels/slide1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1.jpeg"/></Relationships>
</file>

<file path=ppt/slides/_rels/slide1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1.jpeg"/></Relationships>
</file>

<file path=ppt/slides/_rels/slide1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1.jpeg"/></Relationships>
</file>

<file path=ppt/slides/_rels/slide1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1.jpeg"/></Relationships>
</file>

<file path=ppt/slides/_rels/slide1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1.jpeg"/></Relationships>
</file>

<file path=ppt/slides/_rels/slide1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1.jpeg"/></Relationships>
</file>

<file path=ppt/slides/_rels/slide1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1.jpeg"/></Relationships>
</file>

<file path=ppt/slides/_rels/slide1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zh-CN" altLang="en-US" sz="6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7" y="1845275"/>
            <a:ext cx="6244583" cy="329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76" y="1845275"/>
            <a:ext cx="5615584" cy="329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盒模型的组成和大小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盒模型的属性、布局属性、定位属性。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341314"/>
            <a:ext cx="85166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7.8.1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数学对象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数学对象的属性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356" y="1889083"/>
            <a:ext cx="7580719" cy="28340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8488" y="4954414"/>
            <a:ext cx="10497297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对象的属性的语法如下：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=Math.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例如，引用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PI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属性，代码为：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pi_value=Math.PI;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341314"/>
            <a:ext cx="6407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数学对象的方法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78" y="1807515"/>
            <a:ext cx="7227233" cy="29042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4219" y="5006723"/>
            <a:ext cx="943763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对象的方法的语法如下：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=Math.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sqrt_value=Math.sqrt(16);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0" y="1413308"/>
            <a:ext cx="11166187" cy="16558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8398" y="3226543"/>
            <a:ext cx="10706369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保留小数位数的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toFixed()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toPrecision()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函数的使用格式如下：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.toFixed(n)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toPrecision(n)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num=3021.1258;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dec1=num.toFixed(3);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保留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位小数，结果为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3021.126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dec2=num.toPrecision(6);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保留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位数字，结果为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3021.13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15917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7.8.2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字符串对象的创建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）直接声明字符串变量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字符串变量名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例如，创建字符串对象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，并对其赋值，代码如下：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st="Hello World";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关键字创建字符串对象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关键字创建字符串对象的语法格式如下：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=new String(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269319"/>
            <a:ext cx="1159114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对象的属性只有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个，常用的属性是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7" y="2412741"/>
            <a:ext cx="10632570" cy="1952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01163"/>
            <a:ext cx="111126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类定义了大量操作字符串的方法，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对象的常用方法见表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3" y="1975463"/>
            <a:ext cx="7198667" cy="4818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4564" y="1164557"/>
            <a:ext cx="2733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Date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85" y="1071779"/>
            <a:ext cx="8712609" cy="5520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8580" y="1413308"/>
            <a:ext cx="11591141" cy="199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例如，下面代码显示当前的日期、时间：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 = new Date();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document.write(d.getFullYear() + 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(d.getMonth() + 1) + 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d.getDate() + 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document.write(d.getHours()+":"+d.getMinutes()+":"+d.getSeconds()+":"+d.getMilliseconds()+"&lt;br /&gt;");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document.write(d.getTime());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596" y="1056522"/>
            <a:ext cx="11375157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日期的运算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日期数据之间的运算有下面两种。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）日期对象与整数年、月、日相加或者相减，得到一个新的日期对象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，计算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天后的日期，代码如下：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 = new Date();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当前时间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 + d.toLocaleString()+"&lt;br /&gt;");  //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当前时间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2020/4/13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12:17:12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d.setDate(d.getDate() + 10);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document.write("10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天后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 + d.toLocaleString());  //10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天后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2020/4/23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12:17:12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，计算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分钟前的时间，代码如下：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 = new Date();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当前时间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 + d.toLocaleString() + "&lt;br /&gt;"); //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当前时间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2020/4/13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12:20:10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d.setMinutes(d.getMinutes() - 20);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document.write("20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分钟前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 + d.toLocaleString()); //20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分钟前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2020/4/13 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下午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12:00:10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161241"/>
            <a:ext cx="1121724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7.2.3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标签内添加脚本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在标签内添加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的脚本，本例文件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" y="2715563"/>
            <a:ext cx="4677061" cy="222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95" y="2702125"/>
            <a:ext cx="4705304" cy="223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386002"/>
            <a:ext cx="11807124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例如，得到前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天或后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天的日期，代码如下：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showdate(n) {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d = new Date(); //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今天是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2020-4-13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 = d.getFullYear() + "-" + (d.getMonth() + 1) + "-" + d.getDate();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return d;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今天是：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showdate(0)+"&lt;br /&gt;"); //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今天是：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2020-4-13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昨天是：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showdate(-1)+"&lt;br /&gt;"); //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昨天是：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2020-4-13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明天是：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showdate(1)+"&lt;br /&gt;"); //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明天是：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2020-4-13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document.write("5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天前是：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showdate(-5)+"&lt;br /&gt;"); //5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天前是：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2020-4-13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document.write("10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天后是：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showdate(10)+"&lt;br /&gt;"); //10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天后是：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2020-4-13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6" y="1190684"/>
            <a:ext cx="11159173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）两个日期相减，得到两个日期之间的毫秒数。通常会将毫秒转换成天、小时、分、秒等。例如，下面代码得到间隔天数。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d1 = new Date("2020/4/10");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d2 = new Date("2020/4/13");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oneday = 24*60*60*1000; //1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天的毫秒数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diff = Math.ceil((d2.getTime()-d1.getTime())/(oneday));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两个日期相减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相差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 + diff + "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相差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3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8" y="1509259"/>
            <a:ext cx="1108717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）可以比较两个日期的大小，得到布尔值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。例如下面代码：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d1 = new Date(2020, 4, 13, 12, 22, 51, 380);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d2 = new Date(2020, 1, 25, 22, 15, 35, 491);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document.write(d1 &lt; d2); //false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094318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7.8.4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）常规方式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Array()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构造函数和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关键字创建指定长度的数组对象，语法格式如下：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=new Array([size]);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例如，下面代码分别定义名为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长度为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长度为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的数组对象：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cars1=new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cars2=new Array(5);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数组的下标元素为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cars2[0]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cars2[1]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cars2[2]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cars2[3]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cars2[4]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341314"/>
            <a:ext cx="1173513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）简洁方式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=new Array(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3, …);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例如，下面代码定义数组包含元素“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TOYOTA”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Audi”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BMW”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cars3=new Array("TOYOTA","Audi","BMW");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79" y="1555416"/>
            <a:ext cx="1178165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）字面方式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=[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3, …];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例如，下面代码定义数组同样包含元素“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TOYOTA”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Audi”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BMW”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cars4=["TOYOTA","Audi","BMW"];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555416"/>
            <a:ext cx="1137515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数组对象的属性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例如，声明元素个数为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的数组对象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myArr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，并赋予初始值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，输出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属性，将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修改为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myArr = new Array(80, 70, 90);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数组的个数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 + myArr.length);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输出数组的元素个数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myArr.length = 2;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修改元素个数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9761" y="1169854"/>
            <a:ext cx="26587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数组对象的方法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41" y="1631434"/>
            <a:ext cx="7189145" cy="4237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9616" y="1269319"/>
            <a:ext cx="1136412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访问数组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对数组元素赋值或取值，其语法格式如下：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数组变量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[i] =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  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为数组元素赋值，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是下标序列号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数组变量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[i];  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用数组元素为变量赋值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0587" y="1090052"/>
            <a:ext cx="1159114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添加数组元素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）直接为元素赋值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例如，下面代码先声明一个空的数组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，然后分别为下标为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的元素赋值。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cars=new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cars[0]="TOYOTA";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cars[1]="Audi";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cars[2]="BMW";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cars[4]="BUICK";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8592" y="1485303"/>
            <a:ext cx="11735131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&lt;head&gt;</a:t>
            </a:r>
            <a:endParaRPr lang="en-US" altLang="zh-CN"/>
          </a:p>
          <a:p>
            <a:r>
              <a:rPr lang="en-US" altLang="zh-CN"/>
              <a:t>			&lt;title&gt;JavaScript</a:t>
            </a:r>
            <a:r>
              <a:rPr lang="zh-CN" altLang="en-US"/>
              <a:t>示例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&lt;/head&gt;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&lt;form&gt;</a:t>
            </a:r>
            <a:endParaRPr lang="en-US" altLang="zh-CN"/>
          </a:p>
          <a:p>
            <a:r>
              <a:rPr lang="en-US" altLang="zh-CN"/>
              <a:t>			&lt;input type="button" onClick="JavaScript:alert('</a:t>
            </a:r>
            <a:r>
              <a:rPr lang="zh-CN" altLang="en-US"/>
              <a:t>欢迎来到</a:t>
            </a:r>
            <a:r>
              <a:rPr lang="en-US" altLang="zh-CN"/>
              <a:t>JavaScript</a:t>
            </a:r>
            <a:r>
              <a:rPr lang="zh-CN" altLang="en-US"/>
              <a:t>世界！</a:t>
            </a:r>
            <a:r>
              <a:rPr lang="en-US" altLang="zh-CN"/>
              <a:t>');" value="</a:t>
            </a:r>
            <a:r>
              <a:rPr lang="zh-CN" altLang="en-US"/>
              <a:t>单击此按钮</a:t>
            </a:r>
            <a:r>
              <a:rPr lang="en-US" altLang="zh-CN"/>
              <a:t>"&gt;</a:t>
            </a:r>
            <a:endParaRPr lang="en-US" altLang="zh-CN"/>
          </a:p>
          <a:p>
            <a:r>
              <a:rPr lang="en-US" altLang="zh-CN"/>
              <a:t>		&lt;/form&gt;</a:t>
            </a:r>
            <a:endParaRPr lang="en-US" altLang="zh-CN"/>
          </a:p>
          <a:p>
            <a:r>
              <a:rPr lang="en-US" altLang="zh-CN"/>
              <a:t>		&lt;p style="font:12pt; font-family:'</a:t>
            </a:r>
            <a:r>
              <a:rPr lang="zh-CN" altLang="en-US"/>
              <a:t>黑体</a:t>
            </a:r>
            <a:r>
              <a:rPr lang="en-US" altLang="zh-CN"/>
              <a:t>'; color:red; text-align:center"&gt;JavaScript</a:t>
            </a:r>
            <a:r>
              <a:rPr lang="zh-CN" altLang="en-US"/>
              <a:t>例子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95111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push()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方法追加元素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，下面代码先声明一个数组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，然后调用数组的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push()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方法在数组尾部追加元素。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cars=new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cars.push("TOYOTA");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cars.push("Audi");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cars.push("BMW");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document.write(cars);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显示所有数组元素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68553" y="1341314"/>
            <a:ext cx="11159173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遍历数组有两种方法。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循环变量数组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遍历数组，本例文件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08" y="3429159"/>
            <a:ext cx="4679653" cy="266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6945" y="1341314"/>
            <a:ext cx="1144715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cars = new Array("TOYOTA", "Audi", "BMW");</a:t>
            </a:r>
            <a:endParaRPr lang="en-US" altLang="zh-CN"/>
          </a:p>
          <a:p>
            <a:r>
              <a:rPr lang="en-US" altLang="zh-CN"/>
              <a:t>			for (i = 0; i &lt; cars.length; i++) {</a:t>
            </a:r>
            <a:endParaRPr lang="en-US" altLang="zh-CN"/>
          </a:p>
          <a:p>
            <a:r>
              <a:rPr lang="en-US" altLang="zh-CN"/>
              <a:t>				document.write(i + " : " + cars[i]);</a:t>
            </a:r>
            <a:endParaRPr lang="en-US" altLang="zh-CN"/>
          </a:p>
          <a:p>
            <a:r>
              <a:rPr lang="en-US" altLang="zh-CN"/>
              <a:t>				document.write("&lt;br /&gt;");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41679" y="1341314"/>
            <a:ext cx="11591141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循环遍历数组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遍历数组无须获得数组的个数，先遍历出数组的下标，然后根据下标获取数组元素。例如，下面代码，运行显示如图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 = new Array("TOYOTA", "Audi", "BMW");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(i in cars)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document.write(i+" : "+cars[i]);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document.write("&lt;br /&gt;");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70" y="4387737"/>
            <a:ext cx="3023776" cy="171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028153"/>
            <a:ext cx="11519147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pop()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方法删除数组元素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例如，下面代码先使用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pop()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方法删除尾部的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个元素，则数组的元素个数为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；然后将数组元素个数设置为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个，则又删除了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个尾部元素。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 = ["TOYOTA", "Audi", "BMW"];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 = cars.pop();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从尾部弹出一个元素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 + "&lt;br /&gt;");  //BMW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document.write(cars.length + "  " + cars + "&lt;br /&gt;"); //2 TOYOTA,Audi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cars.length = 1;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将数组元素个数设置为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document.write(cars.length + "  " + cars);  //1 TOYOTA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8564" y="1413308"/>
            <a:ext cx="11411156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shift()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方法删除数组元素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shift()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方法删除并返回数组的第一个元素，并缩减数组个数，剩下的元素重新标记下标。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例如，下面代码从头部删除元素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TOYOTA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 = ["TOYOTA", "Audi", "BMW"];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 = cars.shift();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从头部删除一个元素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TOYOTA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 + "&lt;br /&gt;");  //TOYOTA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document.write(cars.length + "  " + cars + "&lt;br /&gt;");  //2 Audi,BMW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413308"/>
            <a:ext cx="11493679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splice()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方法删除数组元素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splice()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方法从指定位置删除指定的元素，并缩减数组个数，语法格式为：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.splice(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索引位置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删除个数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例如，下面代码从下标索引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的位置开始，删除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cars = ["TOYOTA", "Audi", "BMW","BUICK"];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car = cars.splice(1,2);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从下标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的位置开始，删除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 + "&lt;br /&gt;");  //Audi,BMW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document.write(cars.length + "  " + cars + "&lt;br /&gt;");  //2 TOYOTA,BUICK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1414" y="1184298"/>
            <a:ext cx="11493679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插入元素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unshift()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方法插入元素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.unshift(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3, …)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例如，下面代码先定义了一个初始化元素的数组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，然后调用数组的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unshift()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方法在数组头部插入两个元素。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fruits = ["Banana", "Orange", "Apple", "Mango"];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fruits.unshift("Lemon", "Pineapple");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document.write(fruits); //Lemon,Pineapple,Banana,Orange,Apple,Mango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413308"/>
            <a:ext cx="1151914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splice()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方法插入元素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.splice(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索引位置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删除个数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插入元素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插入元素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插入元素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例如，下面代码先定义一个初始化元素的数组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，然后调用数组的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splice()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方法从索引位置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上删除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个元素，插入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个元素。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fruits = ["Banana", "Orange", "Apple", "Mango"];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fruits.splice(2, 0, "Lemon", "Kiwi", "Cherries");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document.write(fruits); //Banana,Orange,Lemon,Kiwi,Cherries,Apple,Mango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99095" y="1485303"/>
            <a:ext cx="1159114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合并数组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1.concat(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3, …,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数组后连接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数组，形成一个新数组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newArr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arr1 = [1, 2];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arr2 = [11, 22, 33];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arr3 = ["333", "444"];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newArr = arr2.concat(arr1, arr3);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document.write(newArr);  //11,22,33,1,2,333,444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本节介绍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的数据类型。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3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8" y="1161241"/>
            <a:ext cx="11087179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数组转字符串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.join(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分隔符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例如，下面代码分别用指定分隔符和默认分隔符转换成字符串并显示。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fruits = ["Banana", "Orange", "Apple", "Mango"];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fruitsString = fruits.join("-&gt;");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分隔符是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"-&gt;"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document.write(fruitsString + "&lt;br /&gt;");  //Banana-&gt;Orange-&gt;Apple-&gt;Mango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fruitsString = fruits.join();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默认分隔符是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document.write(fruitsString + "&lt;br /&gt;");  //Banana,Orange,Apple,Mango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341314"/>
            <a:ext cx="11231168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数组元素反序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reverse()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，下面代码直接在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数组中对元素反序排列。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number = ["111", "222", "333", "444"];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number.reverse();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document.write(number);  //444,333,222,111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305100"/>
            <a:ext cx="11303163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数组元素的排序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数组名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.sort()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fruits = 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fruits[0] = "Banana";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fruits[1] = "Orange";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fruits[2] = "Apple";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fruits[3] = "Mango";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排序前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"+fruits+"&lt;br /&gt;");  //Banana,Orange,Apple,Mango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fruits.sort();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排序后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"+fruits);  //Apple,Banana,Mango,Orange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57706"/>
            <a:ext cx="1144715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二维数组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）直接定义并且初始化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这种方法在元素数量少的情况下可以用。例如，下面代码：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arr = [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["0-0", "0-1", "0-2"],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["1-0", "1-1", "1-2"],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["2-0", "2-1", "2-2"]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];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）未知长度的二维数组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）先定义一维数组：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arr = 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）构造二维数组，每一个一维数组的元素都声明为一个新数组：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arr[0] = new Array(); arr[1] = new Array(); arr[2] = 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）给数组元素赋值：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arr[0][0] = "0-0"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arr[0][1] = "0-1"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arr[1][0] = "1-0"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arr[1][1] = "1-1"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0" y="1093680"/>
            <a:ext cx="11519147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构造二维数组，本例文件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&lt;!</a:t>
            </a:r>
            <a:r>
              <a:rPr lang="en-US" altLang="zh-CN"/>
              <a:t>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二维数组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//</a:t>
            </a:r>
            <a:r>
              <a:rPr lang="zh-CN" altLang="en-US"/>
              <a:t>构造二维数组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var arr = new Array();  //</a:t>
            </a:r>
            <a:r>
              <a:rPr lang="zh-CN" altLang="en-US"/>
              <a:t>先声明一维数组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n = 10;  //</a:t>
            </a:r>
            <a:r>
              <a:rPr lang="zh-CN" altLang="en-US"/>
              <a:t>一维长度为</a:t>
            </a:r>
            <a:r>
              <a:rPr lang="en-US" altLang="zh-CN"/>
              <a:t>n, n</a:t>
            </a:r>
            <a:r>
              <a:rPr lang="zh-CN" altLang="en-US"/>
              <a:t>为变量，可以根据实际情况改变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m = 5;  //</a:t>
            </a:r>
            <a:r>
              <a:rPr lang="zh-CN" altLang="en-US"/>
              <a:t>一维数组里面每个元素数组可以包含的数量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/>
              <a:t>也是一个变量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78" y="1701287"/>
            <a:ext cx="3959707" cy="340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1" y="980860"/>
            <a:ext cx="1206963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for (var i = 0; i &lt; n; i++) {</a:t>
            </a:r>
            <a:endParaRPr lang="en-US" altLang="zh-CN"/>
          </a:p>
          <a:p>
            <a:r>
              <a:rPr lang="en-US" altLang="zh-CN"/>
              <a:t>				arr[i] = new Array();  //</a:t>
            </a:r>
            <a:r>
              <a:rPr lang="zh-CN" altLang="en-US"/>
              <a:t>每一个一维数组中的元素都是一个数组，构造二维数组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for (var j = 0; j &lt; m; j++) {</a:t>
            </a:r>
            <a:endParaRPr lang="en-US" altLang="zh-CN"/>
          </a:p>
          <a:p>
            <a:r>
              <a:rPr lang="en-US" altLang="zh-CN"/>
              <a:t>					arr[i][j] = i.toString() + "-" + j.toString() + " , ";  //</a:t>
            </a:r>
            <a:r>
              <a:rPr lang="zh-CN" altLang="en-US"/>
              <a:t>将变量初始化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//</a:t>
            </a:r>
            <a:r>
              <a:rPr lang="zh-CN" altLang="en-US"/>
              <a:t>按行、列显示二维数组中的元素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var n = arr.length;  //</a:t>
            </a:r>
            <a:r>
              <a:rPr lang="zh-CN" altLang="en-US"/>
              <a:t>获取</a:t>
            </a:r>
            <a:r>
              <a:rPr lang="en-US" altLang="zh-CN"/>
              <a:t>arr</a:t>
            </a:r>
            <a:r>
              <a:rPr lang="zh-CN" altLang="en-US"/>
              <a:t>的元素个数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var m = arr[0].length;  //</a:t>
            </a:r>
            <a:r>
              <a:rPr lang="zh-CN" altLang="en-US"/>
              <a:t>获取子数组的元素的个数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for (var i = 0; i &lt; n; i++) {</a:t>
            </a:r>
            <a:endParaRPr lang="en-US" altLang="zh-CN"/>
          </a:p>
          <a:p>
            <a:r>
              <a:rPr lang="en-US" altLang="zh-CN"/>
              <a:t>				for (var j = 0; j &lt; m; j++) {</a:t>
            </a:r>
            <a:endParaRPr lang="en-US" altLang="zh-CN"/>
          </a:p>
          <a:p>
            <a:r>
              <a:rPr lang="en-US" altLang="zh-CN"/>
              <a:t>					document.write(arr[i][j]);</a:t>
            </a:r>
            <a:endParaRPr lang="en-US" altLang="zh-CN"/>
          </a:p>
          <a:p>
            <a:r>
              <a:rPr lang="en-US" altLang="zh-CN"/>
              <a:t>				}</a:t>
            </a:r>
            <a:endParaRPr lang="en-US" altLang="zh-CN"/>
          </a:p>
          <a:p>
            <a:r>
              <a:rPr lang="en-US" altLang="zh-CN"/>
              <a:t>				document.write("&lt;br /&gt;")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盒模型的组成和大小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盒模型的属性、布局属性、定位属性。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4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4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0601" y="1161241"/>
            <a:ext cx="1187912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7.9.1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创建正则表达式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用直接量语法创建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/pattern/[modifiers];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/box/gi;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用构造函数创建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RegExp()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构造函数实现动态创建正则表达式。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RegExp()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个参数是可选的。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new RegExp(pattern [, modifiers])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RegExp(pattern [, modifiers])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92280"/>
            <a:ext cx="85166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7.9.2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正则表达式的组成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匹配符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41" y="1611797"/>
            <a:ext cx="8412946" cy="2848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155" y="4725063"/>
            <a:ext cx="8138689" cy="1497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2657" y="1485303"/>
            <a:ext cx="1158700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例如，在“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/[^0123456789]/g”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正则表达式中，将会匹配除了数字以外任意的字符。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 = '012abc3de45fg6';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 /[^0123456789]/g;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document.write(str.match(reg));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将所有符合正则的字符放进一个数组。显示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a,b,c,d,e,f,g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例如，定义一个“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/[^0-9]/”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的正则，然后在字符串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中匹配结果。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str="01r234567x89";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reg=/[^0-9]/;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检查字符串中是否含有数字以外的字符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document.write(str.search(reg));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若有数字以外的字符，则返回找到的位置；否则返回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269319"/>
            <a:ext cx="1130316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7.3.1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数据类型的分类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语言中的每一个值都属于某一种数据类型。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的数据主要分为以下两类。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值类型也称简单数据类型、基本数据类型、原始类型，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种原始数据类型，即字符串（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）、数字（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）、布尔（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）、空（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）、未定义（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symbol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引入了一种新的原始数据类型，表示独一无二的值）。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引用数据类型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引用数据类型包括：对象（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objcct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）、数组（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）、函数（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341314"/>
            <a:ext cx="14395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限定符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89" y="1813539"/>
            <a:ext cx="8411434" cy="25367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601" y="4540303"/>
            <a:ext cx="1206963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例如，定义一个“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/[1-9]\d{5}/”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正则，然后在字符串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中匹配结果。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str="201411";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/[1-9]\d{5}/;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中国大陆邮政编码，含有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个数字的正则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document.write(str.search(reg));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若符合，则返回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；若不符合，则返回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161241"/>
            <a:ext cx="14395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定位符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94" y="1736652"/>
            <a:ext cx="9193651" cy="20524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591" y="3969321"/>
            <a:ext cx="1173513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例如，定义一个年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日的正则“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/[\d]{4}-[\d]{1,2}(-[\d]{1,2})/”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，然后在字符串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中匹配结果。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 = "2020-4-15";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/[\d]{4}-[\d]{1,2}(-[\d]{1,2})/;  //yyyy-mm-dd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yyyy-m-d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的正则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document.write(reg.test(str));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若符合，则返回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；否则返回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277694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转义符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在正则表达式中，如果遇到特殊符号，则必须使用转义符（反斜杠）进行转义，如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 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 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、*、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（点号）、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\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^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$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等都是特殊符号。在下面的示例中，先定义一个“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/[\+]/”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的正则，然后在字符串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中匹配结果。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例如，校验含有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、*号。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 = '123+45*290abc';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/[\+]|[\*]/;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校验含有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、*号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document.write(reg.test(str));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70943"/>
            <a:ext cx="11231168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，定义一个“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/[0-9]+/g”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的正则，在字符串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中匹配结果。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 = '012abc3de45fg6';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/[0-9]+/g;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校验所有数字，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表示通配整个字符串，无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会找到第一个匹配的字符后停止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document.write(str.match(reg));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将所有符合正则的字符放进一个数组。显示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012,3,45,6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168041"/>
            <a:ext cx="1144715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7.9.3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正则表达式使用的方法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67" y="2535479"/>
            <a:ext cx="7189145" cy="16092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4564" y="4391338"/>
            <a:ext cx="11159173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例如，字符范围可以组合使用，以便设计更灵活的匹配模式。 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 = "abc2 ert4 abe3 abf1 abg7";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字符串直接量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/ab[c-g][1-7]/g;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前两个字符为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，第三个字符为从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，第四个字符为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1~7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的任意数字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document.write(str.match(reg));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返回数组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["abc2","abe3","abf1","abg7"]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147067"/>
            <a:ext cx="6091697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正则对象（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regExp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正则对象（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regExp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）方法见表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46" y="2098690"/>
            <a:ext cx="7274843" cy="1304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6479" y="3933122"/>
            <a:ext cx="10699356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例如，下面正则检测固话号码是否匹配。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reg = /^(\d{4})-(\d{4,9})$/;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document.write(reg.test('0371-12345678') + '&lt;br /&gt;');  // true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document.write(reg.test('0371-123456ab') + '&lt;br /&gt;');  // false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document.write(reg.test('0371 12345678')); // false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927339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8164" y="1161241"/>
            <a:ext cx="6091697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设置断点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）在浏览器中打上断点标记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" y="2259251"/>
            <a:ext cx="6121605" cy="395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74" y="2268082"/>
            <a:ext cx="6089576" cy="394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7991408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84" y="1629292"/>
            <a:ext cx="7699853" cy="38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927339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89" y="1629292"/>
            <a:ext cx="8412802" cy="424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86152"/>
            <a:ext cx="1121724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7.3.2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sring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number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7-4】string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类型示例，本例文件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在浏览器中显示的效果，如图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56" y="3744370"/>
            <a:ext cx="4109958" cy="276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999333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73" y="1629292"/>
            <a:ext cx="8069413" cy="40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79" y="414273"/>
            <a:ext cx="9424926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73" y="1845276"/>
            <a:ext cx="7985032" cy="40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071328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84" y="1773282"/>
            <a:ext cx="8424713" cy="395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207392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89" y="1557298"/>
            <a:ext cx="6309619" cy="410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83349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93" y="1701287"/>
            <a:ext cx="8416456" cy="38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084076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73" y="1773282"/>
            <a:ext cx="7644182" cy="368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287312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68" y="1845276"/>
            <a:ext cx="7903696" cy="367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855344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16" y="1629292"/>
            <a:ext cx="8143382" cy="374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495371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10" y="1485303"/>
            <a:ext cx="8301333" cy="38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83349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7" y="1989266"/>
            <a:ext cx="7271461" cy="34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971567"/>
            <a:ext cx="11591141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&lt;title&gt;string</a:t>
            </a:r>
            <a:r>
              <a:rPr lang="zh-CN" altLang="en-US"/>
              <a:t>、</a:t>
            </a:r>
            <a:r>
              <a:rPr lang="en-US" altLang="zh-CN"/>
              <a:t>number</a:t>
            </a:r>
            <a:r>
              <a:rPr lang="zh-CN" altLang="en-US"/>
              <a:t>类型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myString="Hello \"World\"! &lt;br&gt;";</a:t>
            </a:r>
            <a:endParaRPr lang="en-US" altLang="zh-CN"/>
          </a:p>
          <a:p>
            <a:r>
              <a:rPr lang="en-US" altLang="zh-CN"/>
              <a:t>			document.write(myString); //Hello "World"!</a:t>
            </a:r>
            <a:endParaRPr lang="en-US" altLang="zh-CN"/>
          </a:p>
          <a:p>
            <a:r>
              <a:rPr lang="en-US" altLang="zh-CN"/>
              <a:t>			var myNumber = 128; //128</a:t>
            </a:r>
            <a:r>
              <a:rPr lang="zh-CN" altLang="en-US"/>
              <a:t>十进制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document.write(myNumber + ' </a:t>
            </a:r>
            <a:r>
              <a:rPr lang="zh-CN" altLang="en-US"/>
              <a:t>十进制</a:t>
            </a:r>
            <a:r>
              <a:rPr lang="en-US" altLang="zh-CN"/>
              <a:t>&lt;br&gt;'); //128</a:t>
            </a:r>
            <a:r>
              <a:rPr lang="zh-CN" altLang="en-US"/>
              <a:t>十进制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document.write(myNumber.toString(16) + ' </a:t>
            </a:r>
            <a:r>
              <a:rPr lang="zh-CN" altLang="en-US"/>
              <a:t>十六进制</a:t>
            </a:r>
            <a:r>
              <a:rPr lang="en-US" altLang="zh-CN"/>
              <a:t>&lt;br&gt;'); //80</a:t>
            </a:r>
            <a:r>
              <a:rPr lang="zh-CN" altLang="en-US"/>
              <a:t>十六进制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document.write(myNumber.toString(8) + ' </a:t>
            </a:r>
            <a:r>
              <a:rPr lang="zh-CN" altLang="en-US"/>
              <a:t>八进制</a:t>
            </a:r>
            <a:r>
              <a:rPr lang="en-US" altLang="zh-CN"/>
              <a:t>&lt;br&gt;'); //200</a:t>
            </a:r>
            <a:r>
              <a:rPr lang="zh-CN" altLang="en-US"/>
              <a:t>八进制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document.write(myNumber.toString(2) + ' </a:t>
            </a:r>
            <a:r>
              <a:rPr lang="zh-CN" altLang="en-US"/>
              <a:t>二进制</a:t>
            </a:r>
            <a:r>
              <a:rPr lang="en-US" altLang="zh-CN"/>
              <a:t>&lt;br&gt;'); //10000000</a:t>
            </a:r>
            <a:r>
              <a:rPr lang="zh-CN" altLang="en-US"/>
              <a:t>二进制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var x = 100 / "Abc";</a:t>
            </a:r>
            <a:endParaRPr lang="en-US" altLang="zh-CN"/>
          </a:p>
          <a:p>
            <a:r>
              <a:rPr lang="en-US" altLang="zh-CN"/>
              <a:t>			var y = 100 / "10";</a:t>
            </a:r>
            <a:endParaRPr lang="en-US" altLang="zh-CN"/>
          </a:p>
          <a:p>
            <a:r>
              <a:rPr lang="en-US" altLang="zh-CN"/>
              <a:t>			document.write(isNaN(x) + "&lt;br&gt;" + isNaN(y));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922702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56532" y="1341314"/>
            <a:ext cx="14357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3. </a:t>
            </a:r>
            <a:r>
              <a:rPr lang="zh-CN" altLang="en-US" sz="2400"/>
              <a:t>调用栈</a:t>
            </a:r>
            <a:endParaRPr lang="zh-CN" altLang="en-US" sz="24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46" y="2112097"/>
            <a:ext cx="7122835" cy="387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359307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68" y="1629292"/>
            <a:ext cx="7204930" cy="331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999333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41" y="2133255"/>
            <a:ext cx="7415451" cy="340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287312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5950" y="1182518"/>
            <a:ext cx="1740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4. </a:t>
            </a:r>
            <a:r>
              <a:rPr lang="zh-CN" altLang="en-US" sz="2400"/>
              <a:t>查看变量</a:t>
            </a:r>
            <a:endParaRPr lang="zh-CN" altLang="en-US" sz="24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37" y="1990846"/>
            <a:ext cx="6239146" cy="339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071328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4537" y="1413308"/>
            <a:ext cx="1740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5. </a:t>
            </a:r>
            <a:r>
              <a:rPr lang="zh-CN" altLang="en-US" sz="2400"/>
              <a:t>修改代码</a:t>
            </a:r>
            <a:endParaRPr lang="zh-CN" altLang="en-US" sz="24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41" y="2412464"/>
            <a:ext cx="7415451" cy="33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6472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413308"/>
            <a:ext cx="3264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6. </a:t>
            </a:r>
            <a:r>
              <a:rPr lang="zh-CN" altLang="en-US" sz="2400"/>
              <a:t>快速进入调试的方法</a:t>
            </a:r>
            <a:endParaRPr lang="zh-CN" altLang="en-US" sz="24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62" y="2049677"/>
            <a:ext cx="7343456" cy="328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964728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0587" y="1163469"/>
            <a:ext cx="11591141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/>
              <a:t>7.10.2  </a:t>
            </a:r>
            <a:r>
              <a:rPr lang="zh-CN" altLang="en-US" sz="2800"/>
              <a:t>调试示例</a:t>
            </a:r>
            <a:endParaRPr lang="zh-CN" altLang="en-US" sz="2800"/>
          </a:p>
          <a:p>
            <a:pPr indent="457200"/>
            <a:r>
              <a:rPr lang="en-US" altLang="zh-CN" sz="2800" smtClean="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7-26】</a:t>
            </a:r>
            <a:r>
              <a:rPr lang="zh-CN" altLang="en-US" sz="2800"/>
              <a:t>调试示例代码，本例文件</a:t>
            </a:r>
            <a:r>
              <a:rPr lang="en-US" altLang="zh-CN" sz="2800"/>
              <a:t>7-26.html</a:t>
            </a:r>
            <a:r>
              <a:rPr lang="zh-CN" altLang="en-US" sz="2800"/>
              <a:t>。代码有</a:t>
            </a:r>
            <a:r>
              <a:rPr lang="en-US" altLang="zh-CN" sz="2800"/>
              <a:t>3</a:t>
            </a:r>
            <a:r>
              <a:rPr lang="zh-CN" altLang="en-US" sz="2800"/>
              <a:t>处错误，下面通过开发者工具调试并排除错误。代码如下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 indent="457200"/>
            <a:r>
              <a:rPr lang="en-US" altLang="zh-CN" sz="2000"/>
              <a:t>&lt;!DOCTYPE html&gt;</a:t>
            </a:r>
            <a:endParaRPr lang="en-US" altLang="zh-CN" sz="2000"/>
          </a:p>
          <a:p>
            <a:pPr indent="457200"/>
            <a:r>
              <a:rPr lang="en-US" altLang="zh-CN" sz="2000"/>
              <a:t>&lt;html&gt;</a:t>
            </a:r>
            <a:endParaRPr lang="en-US" altLang="zh-CN" sz="2000"/>
          </a:p>
          <a:p>
            <a:pPr indent="457200"/>
            <a:r>
              <a:rPr lang="en-US" altLang="zh-CN" sz="2000"/>
              <a:t>	&lt;head&gt;</a:t>
            </a:r>
            <a:endParaRPr lang="en-US" altLang="zh-CN" sz="2000"/>
          </a:p>
          <a:p>
            <a:pPr indent="457200"/>
            <a:r>
              <a:rPr lang="en-US" altLang="zh-CN" sz="2000"/>
              <a:t>		&lt;meta charset="utf-8"&gt;</a:t>
            </a:r>
            <a:endParaRPr lang="en-US" altLang="zh-CN" sz="2000"/>
          </a:p>
          <a:p>
            <a:pPr indent="457200"/>
            <a:r>
              <a:rPr lang="en-US" altLang="zh-CN" sz="2000"/>
              <a:t>		&lt;title&gt;</a:t>
            </a:r>
            <a:r>
              <a:rPr lang="zh-CN" altLang="en-US" sz="2000"/>
              <a:t>添加对象的方法</a:t>
            </a:r>
            <a:r>
              <a:rPr lang="en-US" altLang="zh-CN" sz="2000"/>
              <a:t>&lt;/title&gt;</a:t>
            </a:r>
            <a:endParaRPr lang="en-US" altLang="zh-CN" sz="2000"/>
          </a:p>
          <a:p>
            <a:pPr indent="457200"/>
            <a:r>
              <a:rPr lang="en-US" altLang="zh-CN" sz="2000"/>
              <a:t>		&lt;script type="text/javascript"&gt;</a:t>
            </a:r>
            <a:endParaRPr lang="en-US" altLang="zh-CN" sz="2000"/>
          </a:p>
          <a:p>
            <a:pPr indent="457200"/>
            <a:r>
              <a:rPr lang="en-US" altLang="zh-CN" sz="2000"/>
              <a:t>			var student = {}; //</a:t>
            </a:r>
            <a:r>
              <a:rPr lang="zh-CN" altLang="en-US" sz="2000"/>
              <a:t>声明一个对象</a:t>
            </a:r>
            <a:endParaRPr lang="zh-CN" altLang="en-US" sz="2000"/>
          </a:p>
          <a:p>
            <a:pPr indent="457200"/>
            <a:r>
              <a:rPr lang="zh-CN" altLang="en-US" sz="2000"/>
              <a:t>			</a:t>
            </a:r>
            <a:r>
              <a:rPr lang="en-US" altLang="zh-CN" sz="2000"/>
              <a:t>student.id = 100; //</a:t>
            </a:r>
            <a:r>
              <a:rPr lang="zh-CN" altLang="en-US" sz="2000"/>
              <a:t>为对象添加属性</a:t>
            </a:r>
            <a:endParaRPr lang="zh-CN" altLang="en-US" sz="2000"/>
          </a:p>
          <a:p>
            <a:pPr indent="457200"/>
            <a:r>
              <a:rPr lang="zh-CN" altLang="en-US" sz="2000"/>
              <a:t>			</a:t>
            </a:r>
            <a:r>
              <a:rPr lang="en-US" altLang="zh-CN" sz="2000"/>
              <a:t>student.name = "</a:t>
            </a:r>
            <a:r>
              <a:rPr lang="zh-CN" altLang="en-US" sz="2000"/>
              <a:t>刘强</a:t>
            </a:r>
            <a:r>
              <a:rPr lang="en-US" altLang="zh-CN" sz="2000"/>
              <a:t>";</a:t>
            </a:r>
            <a:endParaRPr lang="en-US" altLang="zh-CN" sz="2000"/>
          </a:p>
          <a:p>
            <a:pPr indent="457200"/>
            <a:r>
              <a:rPr lang="en-US" altLang="zh-CN" sz="2000"/>
              <a:t>			student.gender = "</a:t>
            </a:r>
            <a:r>
              <a:rPr lang="zh-CN" altLang="en-US" sz="2000"/>
              <a:t>男</a:t>
            </a:r>
            <a:r>
              <a:rPr lang="en-US" altLang="zh-CN" sz="2000"/>
              <a:t>"</a:t>
            </a:r>
            <a:r>
              <a:rPr lang="zh-CN" altLang="en-US" sz="2000"/>
              <a:t>；</a:t>
            </a:r>
            <a:endParaRPr lang="zh-CN" altLang="en-US" sz="2000"/>
          </a:p>
          <a:p>
            <a:pPr indent="457200"/>
            <a:r>
              <a:rPr lang="zh-CN" altLang="en-US" sz="2000"/>
              <a:t>			</a:t>
            </a:r>
            <a:r>
              <a:rPr lang="en-US" altLang="zh-CN" sz="2000"/>
              <a:t>student.dateofbirth = "2002-5-17";</a:t>
            </a:r>
            <a:endParaRPr lang="en-US" altLang="zh-CN" sz="2000"/>
          </a:p>
          <a:p>
            <a:pPr indent="457200"/>
            <a:r>
              <a:rPr lang="en-US" altLang="zh-CN" sz="2000"/>
              <a:t>			student.courses = []; //</a:t>
            </a:r>
            <a:r>
              <a:rPr lang="zh-CN" altLang="en-US" sz="2000"/>
              <a:t>所选课程声明为数组，可以添加多门课程</a:t>
            </a:r>
            <a:endParaRPr lang="zh-CN" altLang="en-US" sz="2000"/>
          </a:p>
          <a:p>
            <a:pPr indent="457200"/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855344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0587" y="1163469"/>
            <a:ext cx="11591141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000"/>
              <a:t>			student.getName() = function() { //</a:t>
            </a:r>
            <a:r>
              <a:rPr lang="zh-CN" altLang="en-US" sz="2000"/>
              <a:t>添加得到姓名方法</a:t>
            </a:r>
            <a:endParaRPr lang="zh-CN" altLang="en-US" sz="2000"/>
          </a:p>
          <a:p>
            <a:pPr indent="457200"/>
            <a:r>
              <a:rPr lang="zh-CN" altLang="en-US" sz="2000"/>
              <a:t>				</a:t>
            </a:r>
            <a:r>
              <a:rPr lang="en-US" altLang="zh-CN" sz="2000"/>
              <a:t>this.name = name;</a:t>
            </a:r>
            <a:endParaRPr lang="en-US" altLang="zh-CN" sz="2000"/>
          </a:p>
          <a:p>
            <a:pPr indent="457200"/>
            <a:r>
              <a:rPr lang="en-US" altLang="zh-CN" sz="2000"/>
              <a:t>			}</a:t>
            </a:r>
            <a:endParaRPr lang="en-US" altLang="zh-CN" sz="2000"/>
          </a:p>
          <a:p>
            <a:pPr indent="457200"/>
            <a:r>
              <a:rPr lang="en-US" altLang="zh-CN" sz="2000"/>
              <a:t>			student.chooseCourse = function(courseName) { //</a:t>
            </a:r>
            <a:r>
              <a:rPr lang="zh-CN" altLang="en-US" sz="2000"/>
              <a:t>添加选课方法</a:t>
            </a:r>
            <a:endParaRPr lang="zh-CN" altLang="en-US" sz="2000"/>
          </a:p>
          <a:p>
            <a:pPr indent="457200"/>
            <a:r>
              <a:rPr lang="zh-CN" altLang="en-US" sz="2000"/>
              <a:t>				</a:t>
            </a:r>
            <a:r>
              <a:rPr lang="en-US" altLang="zh-CN" sz="2000"/>
              <a:t>student.courses.push(courseName); //</a:t>
            </a:r>
            <a:r>
              <a:rPr lang="zh-CN" altLang="en-US" sz="2000"/>
              <a:t>向课程数组中添加课程</a:t>
            </a:r>
            <a:endParaRPr lang="zh-CN" altLang="en-US" sz="2000"/>
          </a:p>
          <a:p>
            <a:pPr indent="457200"/>
            <a:r>
              <a:rPr lang="zh-CN" altLang="en-US" sz="2000"/>
              <a:t>			</a:t>
            </a:r>
            <a:r>
              <a:rPr lang="en-US" altLang="zh-CN" sz="2000"/>
              <a:t>}</a:t>
            </a:r>
            <a:endParaRPr lang="en-US" altLang="zh-CN" sz="2000"/>
          </a:p>
          <a:p>
            <a:pPr indent="457200"/>
            <a:r>
              <a:rPr lang="en-US" altLang="zh-CN" sz="2000"/>
              <a:t>			student.getName(); //</a:t>
            </a:r>
            <a:r>
              <a:rPr lang="zh-CN" altLang="en-US" sz="2000"/>
              <a:t>调用得到姓名方法</a:t>
            </a:r>
            <a:endParaRPr lang="zh-CN" altLang="en-US" sz="2000"/>
          </a:p>
          <a:p>
            <a:pPr indent="457200"/>
            <a:r>
              <a:rPr lang="zh-CN" altLang="en-US" sz="2000"/>
              <a:t>			</a:t>
            </a:r>
            <a:r>
              <a:rPr lang="en-US" altLang="zh-CN" sz="2000"/>
              <a:t>student.chooseCourse("Web</a:t>
            </a:r>
            <a:r>
              <a:rPr lang="zh-CN" altLang="en-US" sz="2000"/>
              <a:t>前端开发</a:t>
            </a:r>
            <a:r>
              <a:rPr lang="en-US" altLang="zh-CN" sz="2000"/>
              <a:t>");</a:t>
            </a:r>
            <a:endParaRPr lang="en-US" altLang="zh-CN" sz="2000"/>
          </a:p>
          <a:p>
            <a:pPr indent="457200"/>
            <a:r>
              <a:rPr lang="en-US" altLang="zh-CN" sz="2000"/>
              <a:t>			student.chooseCourse("</a:t>
            </a:r>
            <a:r>
              <a:rPr lang="zh-CN" altLang="en-US" sz="2000"/>
              <a:t>数据库原理及应用</a:t>
            </a:r>
            <a:r>
              <a:rPr lang="en-US" altLang="zh-CN" sz="2000"/>
              <a:t>");</a:t>
            </a:r>
            <a:endParaRPr lang="en-US" altLang="zh-CN" sz="2000"/>
          </a:p>
          <a:p>
            <a:pPr indent="457200"/>
            <a:r>
              <a:rPr lang="en-US" altLang="zh-CN" sz="2000"/>
              <a:t>			student.chooseCourse("C#</a:t>
            </a:r>
            <a:r>
              <a:rPr lang="zh-CN" altLang="en-US" sz="2000"/>
              <a:t>面向对象程序设计</a:t>
            </a:r>
            <a:r>
              <a:rPr lang="en-US" altLang="zh-CN" sz="2000"/>
              <a:t>");</a:t>
            </a:r>
            <a:endParaRPr lang="en-US" altLang="zh-CN" sz="2000"/>
          </a:p>
          <a:p>
            <a:pPr indent="457200"/>
            <a:r>
              <a:rPr lang="en-US" altLang="zh-CN" sz="2000"/>
              <a:t>			document.write(student.getName()+"&lt;br /&gt;");</a:t>
            </a:r>
            <a:endParaRPr lang="en-US" altLang="zh-CN" sz="2000"/>
          </a:p>
          <a:p>
            <a:pPr indent="457200"/>
            <a:r>
              <a:rPr lang="en-US" altLang="zh-CN" sz="2000"/>
              <a:t>			document.write(student.courses);</a:t>
            </a:r>
            <a:endParaRPr lang="en-US" altLang="zh-CN" sz="2000"/>
          </a:p>
          <a:p>
            <a:pPr indent="457200"/>
            <a:r>
              <a:rPr lang="en-US" altLang="zh-CN" sz="2000"/>
              <a:t>		&lt;/script&gt;</a:t>
            </a:r>
            <a:endParaRPr lang="en-US" altLang="zh-CN" sz="2000"/>
          </a:p>
          <a:p>
            <a:pPr indent="457200"/>
            <a:r>
              <a:rPr lang="en-US" altLang="zh-CN" sz="2000"/>
              <a:t>	&lt;/head&gt;</a:t>
            </a:r>
            <a:endParaRPr lang="en-US" altLang="zh-CN" sz="2000"/>
          </a:p>
          <a:p>
            <a:pPr indent="457200"/>
            <a:r>
              <a:rPr lang="en-US" altLang="zh-CN" sz="2000"/>
              <a:t>	&lt;body&gt;</a:t>
            </a:r>
            <a:endParaRPr lang="en-US" altLang="zh-CN" sz="2000"/>
          </a:p>
          <a:p>
            <a:pPr indent="457200"/>
            <a:r>
              <a:rPr lang="en-US" altLang="zh-CN" sz="2000"/>
              <a:t>	&lt;/body&gt;</a:t>
            </a:r>
            <a:endParaRPr lang="en-US" altLang="zh-CN" sz="2000"/>
          </a:p>
          <a:p>
            <a:pPr indent="457200"/>
            <a:r>
              <a:rPr lang="en-US" altLang="zh-CN" sz="2000"/>
              <a:t>&lt;/html</a:t>
            </a:r>
            <a:r>
              <a:rPr lang="en-US" altLang="zh-CN" sz="2000" smtClean="0"/>
              <a:t>&gt;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50" y="1187708"/>
            <a:ext cx="4748389" cy="490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94" y="1361624"/>
            <a:ext cx="8453625" cy="473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82360"/>
            <a:ext cx="1199764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boolean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例如，下面定义一个值为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类型的变量。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bFlag = true;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bFlag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fFlag = false;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的意思是未定义的，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类型只有一个值，即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。以下几种情况下会返回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引用一个定义过但没有赋值的变量时，返回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引用一个不存在的数组元素时，返回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引用一个不存在的对象属性时，返回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的意思是空，表示没有任何值，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类型只有一个值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。可以通过将变量的值赋值为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来清空变量。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7" y="1557298"/>
            <a:ext cx="8074245" cy="453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0" y="1485303"/>
            <a:ext cx="7923584" cy="439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72" y="2781207"/>
            <a:ext cx="6539223" cy="25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51" y="1701287"/>
            <a:ext cx="7533928" cy="424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73" y="1557298"/>
            <a:ext cx="8291170" cy="467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18" y="3114139"/>
            <a:ext cx="4304957" cy="197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2010" y="1192280"/>
            <a:ext cx="110258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/>
              <a:t>．已知圆的半径是</a:t>
            </a:r>
            <a:r>
              <a:rPr lang="en-US" altLang="zh-CN" sz="2400"/>
              <a:t>100</a:t>
            </a:r>
            <a:r>
              <a:rPr lang="zh-CN" altLang="en-US" sz="2400"/>
              <a:t>，计算圆的周长和面积，如图</a:t>
            </a:r>
            <a:r>
              <a:rPr lang="en-US" altLang="zh-CN" sz="2400"/>
              <a:t>7-44</a:t>
            </a:r>
            <a:r>
              <a:rPr lang="zh-CN" altLang="en-US" sz="2400"/>
              <a:t>所示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372" y="2205250"/>
            <a:ext cx="4142343" cy="23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2010" y="1192280"/>
            <a:ext cx="110258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2</a:t>
            </a:r>
            <a:r>
              <a:rPr lang="zh-CN" altLang="en-US" sz="2400"/>
              <a:t>．使用多重循环在网页中输出乘法口诀表，如图</a:t>
            </a:r>
            <a:r>
              <a:rPr lang="en-US" altLang="zh-CN" sz="2400"/>
              <a:t>7-45</a:t>
            </a:r>
            <a:r>
              <a:rPr lang="zh-CN" altLang="en-US" sz="2400"/>
              <a:t>所示。</a:t>
            </a:r>
            <a:endParaRPr lang="zh-CN" altLang="en-US" sz="2400"/>
          </a:p>
        </p:txBody>
      </p:sp>
      <p:pic>
        <p:nvPicPr>
          <p:cNvPr id="317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50" y="2298480"/>
            <a:ext cx="5300448" cy="312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2010" y="1192280"/>
            <a:ext cx="110258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3</a:t>
            </a:r>
            <a:r>
              <a:rPr lang="zh-CN" altLang="en-US" sz="2400"/>
              <a:t>．在页面中用中文显示当天的日期和星期，如图</a:t>
            </a:r>
            <a:r>
              <a:rPr lang="en-US" altLang="zh-CN" sz="2400"/>
              <a:t>7-46</a:t>
            </a:r>
            <a:r>
              <a:rPr lang="zh-CN" altLang="en-US" sz="2400"/>
              <a:t>所示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9" y="1917271"/>
            <a:ext cx="5640242" cy="273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2010" y="1192280"/>
            <a:ext cx="110258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4</a:t>
            </a:r>
            <a:r>
              <a:rPr lang="zh-CN" altLang="en-US" sz="2400"/>
              <a:t>．在网页中显示一个工作中的数字时钟，如图</a:t>
            </a:r>
            <a:r>
              <a:rPr lang="en-US" altLang="zh-CN" sz="2400"/>
              <a:t>7-47</a:t>
            </a:r>
            <a:r>
              <a:rPr lang="zh-CN" altLang="en-US" sz="2400"/>
              <a:t>所示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pic>
        <p:nvPicPr>
          <p:cNvPr id="3277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7" y="2277244"/>
            <a:ext cx="4601250" cy="223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0573" y="1161241"/>
            <a:ext cx="11231168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7.3.3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数据类型的判断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typeof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typeof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值或变量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，下面语句。为了节省篇幅，例题将只列出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脚本。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"Hello World!"+ "&lt;br&gt;");  //string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3 + "&lt;br&gt;");  //number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3*2 + "&lt;br&gt;");  //NaN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false + "&lt;br&gt;");  //boolean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varX + "&lt;br&gt;");  //undefined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[1,2,3] + "&lt;br&gt;");  //object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{name:'Tom', age:18} + "&lt;br&gt;");  //object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null + "&lt;br&gt;");  //object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871135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2010" y="1192280"/>
            <a:ext cx="110258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5</a:t>
            </a:r>
            <a:r>
              <a:rPr lang="en-US" altLang="zh-CN" sz="2400"/>
              <a:t>. </a:t>
            </a:r>
            <a:r>
              <a:rPr lang="zh-CN" altLang="en-US" sz="2400"/>
              <a:t>设计简易计算器，实现四则运算，如图</a:t>
            </a:r>
            <a:r>
              <a:rPr lang="en-US" altLang="zh-CN" sz="2400"/>
              <a:t>7-48</a:t>
            </a:r>
            <a:r>
              <a:rPr lang="zh-CN" altLang="en-US" sz="2400"/>
              <a:t>所示。</a:t>
            </a:r>
            <a:endParaRPr lang="zh-CN" altLang="en-US" sz="2400"/>
          </a:p>
        </p:txBody>
      </p:sp>
      <p:pic>
        <p:nvPicPr>
          <p:cNvPr id="3277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29" y="2133255"/>
            <a:ext cx="5111621" cy="326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92135"/>
            <a:ext cx="11015184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instanceof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instanceof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操作符用于判断一个引用类型（值类型不能用）属于哪种类型。语法格式为：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引用类型的值或变量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instanceof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引用类型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，下面语句判断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是否为数组类型的变量，输出“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是一个数组类型”。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a = new Array();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if (a instanceof Array)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document.write("a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是一个数组类型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 else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document.write("a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不是一个数组类型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864324" y="1269319"/>
            <a:ext cx="7271461" cy="4751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en-US" altLang="zh-CN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  JavaScript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7.8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内置对象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7.9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正则表达式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7.10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使用开发者工具调试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7.11  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79" y="1163106"/>
            <a:ext cx="11375157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7.3.4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数据类型的转换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将数字类型转换为字符串类型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）全局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可以将数字类型转换为字符串类型。语法格式为：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该方法可用于任何类型的数字，字母，变量，表达式。例如，下面脚本。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x = 123;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s = String(x) + "&lt;br&gt;" 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String(123) + "&lt;br&gt;" 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String(100 + 200 * 3) + "&lt;br&gt;" 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String("Hello " + 'World!') + "&lt;br&gt;";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document.write(s); //123  123  700  Hello World!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s); //string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86619"/>
            <a:ext cx="11087179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也有同样的效果。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的语法格式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.toString()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例如，下面脚本。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x = 123;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s = x.toString() + "&lt;br&gt;" 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(123).toString() + "&lt;br&gt;" 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(100 + 200 * 3).toString() + "&lt;br&gt;" 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("Hello " + 'World!').toString() + "&lt;br&gt;";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document.write(s); //123  123  700  Hello World!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document.write(typeof s); //string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方法中，还有多个数字转换为字符串的方法。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3321" y="1037651"/>
            <a:ext cx="1156567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将布尔值转换为字符串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全局方法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都可以将布尔值转换为字符串。例如：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String(true) 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"true" 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false.toString() 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"false"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将字符串转换为数字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全局方法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可以将字符串转换为数字。语法格式为：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字符串如果是数字则转换为数字类型，空字符串转换为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，其他的字符串转换为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Number("12.35")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12.35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Number(" ")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Number("")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Number("10 20")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NaN 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Number("12.35a")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方法中，还有其他字符串转为数字的方法。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3321" y="1413308"/>
            <a:ext cx="11565672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一元运算符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Operator 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可用于将变量转换为数字。例如：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x = "3";  //x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y = + x;  //y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是一个数字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如果变量不能转换，它仍然会是一个数字，但值为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（不是一个数字），例如：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x = "abc";  //x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y = + x;  //y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是一个数字（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将布尔值转换为数字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全局方法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可将布尔值转换为数字。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Number(false)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Number(true)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138027"/>
            <a:ext cx="11493678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自动转换类型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尝试操作一个“错误”的数据类型时，会自动转换为“正确”的数据类型，输出的结果可能不是所期望的。例如：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 + null 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转换为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"3" + null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"3null"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转换为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"null"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"3" + 1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"31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转换为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"1"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"3" - 1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"3"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转换为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代码：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document.write("&lt;br&gt;");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document.write(3 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 null);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("&lt;br&gt;");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("3" + null);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("&lt;br&gt;");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("3" + 1);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("&lt;br&gt;");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("3" - 1);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341314"/>
            <a:ext cx="1149367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自动转换为字符串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当尝试输出一个对象或一个变量时，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会自动调用变量的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document.write(123);  //toString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转换为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"123"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</a:t>
            </a:r>
            <a:r>
              <a:rPr lang="zh-CN" altLang="en-US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773282"/>
            <a:ext cx="1142283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7.4.1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用户标识符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）标识符的命名规则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）标识符的命名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8565" y="1701287"/>
            <a:ext cx="1101518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7.4.2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常量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．字符串（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）常量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．数字（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）常量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．布尔（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）常量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68398" y="1341314"/>
            <a:ext cx="1077135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7.4.3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．变量的声明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变量的声明和赋值语句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的语法为：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… 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username="Bill", age=18, gender="male";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声明也可横跨多行：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username="Bill",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age=18,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gender="male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x, y, z=1;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7.1  JavaScript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6"/>
          <p:cNvSpPr>
            <a:spLocks noChangeArrowheads="1"/>
          </p:cNvSpPr>
          <p:nvPr/>
        </p:nvSpPr>
        <p:spPr bwMode="auto">
          <a:xfrm>
            <a:off x="397190" y="1413308"/>
            <a:ext cx="11301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1" tIns="45710" rIns="91421" bIns="4571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sym typeface="Century Gothic" panose="020B0502020202020204" pitchFamily="34" charset="0"/>
              </a:defRPr>
            </a:lvl9pPr>
          </a:lstStyle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7.1.1  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诞生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7.1.2  ECMAScript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</a:rPr>
              <a:t>版本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7.1.3  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的特点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解释性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基于对象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事件驱动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跨平台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</a:rPr>
              <a:t>5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</a:rPr>
              <a:t>安全性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</a:endParaRPr>
          </a:p>
          <a:p>
            <a:pPr indent="457200">
              <a:buNone/>
            </a:pPr>
            <a:endParaRPr lang="en-US" altLang="zh-CN" sz="2400">
              <a:solidFill>
                <a:schemeClr val="tx2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2343" y="1557298"/>
            <a:ext cx="11303163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．赋值运算符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赋值运算符为“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，也可以在声明变量时同时赋值。语法为：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 =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初始值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=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初始值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… 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 =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初始值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=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初始值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… 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例如下面赋值语句：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username, age;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username="Brendan Eich";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age=35;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salary=39999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．变量的作用域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416942"/>
            <a:ext cx="11519147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7.4.4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运算符和表达式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．算术运算符和算术表达式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中的算术运算符有一元运算符和二元运算符。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二元运算符有：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（两值相加）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两值相减）、*（两值相乘）、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（两值相除）、％（两值取余数）。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一元运算符有：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（递加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递减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算术表达式是由算术运算符和操作数组成的表达式，算术表达式的结合性为自左向右。例如，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2+3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2*3-5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2/3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3%2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i++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++i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--i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．字符串运算符和字符串表达式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字符串运算符是“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+”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，用于连接两个字符串，形成字符串表达式。例如，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"abc"+"123"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7562" y="1067771"/>
            <a:ext cx="11937190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．比较运算符和比较表达式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比较（关系）运算符首先对操作数进行比较，然后再返回一个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值。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．布尔（逻辑）运算符和布尔表达式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布尔运算符有：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&amp;&amp;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（与）、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||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（或）、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!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（非、取反）。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逻辑表达式是由逻辑运算符组成的表达式。逻辑表达式的结果只能是布尔值，即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。逻辑运算符通常和关系运算符配合使用，以实现判断语句。例如，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2&gt;3 &amp;&amp; 2==3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．位运算符和位表达式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条件运算符和条件表达式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条件运算符是三元运算符，其格式如下：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条件表达式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?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 :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．运算符的优先顺序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标识符、变量、运算符和表达式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68553" y="1485303"/>
            <a:ext cx="9575291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7.4.5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语句的书写规则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．语句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．语句的书写规则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脚本程序语言的基本程序结构也是顺序结构、选择结构和循环结构。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控制语句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341314"/>
            <a:ext cx="10785276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7.5.1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顺序结构语句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顺序结构一般由定义变量、常量的语句、赋值语句、输入输出语句、注释语句等构成。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．注释语句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注释用来解释程序代码的功能，注释可用于提高代码的可读性。注释不会被执行。注释语句有单行注释和多行注释之分。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单行注释语句的格式为：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//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注释内容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多行注释语句的格式为：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/*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注释内容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注释内容 *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4779" y="1161241"/>
            <a:ext cx="11398958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．输出字符串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write()/writeln()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方法输出字符串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…) 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alert()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方法输出字符串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window.alert(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alert("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你好！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输出指定内容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msg = 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你好！张三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alert(msg);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输出变量中的内容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document.write("&lt;strong&gt;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你好！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&lt;br /&gt;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李四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&lt;/strong&gt;");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443574"/>
            <a:ext cx="1151914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innerHTML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写入到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document.getElementById('id').innerHTML="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被插入到页面元素的内容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&lt;p id="p1"&gt;&lt;/p&gt;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document.getElementById("p1").innerHTML = 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你好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&lt;/body&gt;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1313" y="1413308"/>
            <a:ext cx="1134968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．输入字符串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prompt()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方法输入字符串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prompt(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提示字符串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默认值字符串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prompt()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方法返回一个字符串。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prompt()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方法输入字符串，然后赋值给变量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msg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var msg = prompt("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请输入值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预期输入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alert("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你输入的值：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+ msg);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443574"/>
            <a:ext cx="119256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comfirm()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comfirm()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方法弹出一个确认消息对话框，有“确定”和“取消”两个按钮，单击“确定”按钮就返回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，单击“取消”按钮就返回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。此方法的显示内容是预期指定好的，这个方法常用来作简单判断，非常方便，但每次总是要弹框，还是挺麻烦的。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var msg = confirm("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你学过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吗？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if (msg)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window.alert("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学过了，那还需要努力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!");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} else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  alert("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没学过，那就开始学吧！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代码有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种方法：在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文档中嵌入脚本程序、链接脚本文件和在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标签内添加脚本。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3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en-US" altLang="zh-CN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63713"/>
            <a:ext cx="11303163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getElementById('id').value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元素的值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x=document.getElementById('id1').value;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编写代码使用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getElementById().value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所示；单击“连接字符串”按钮后把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赋值给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元素，显示在网页中，如图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6" y="3790585"/>
            <a:ext cx="4752805" cy="187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17" y="3790584"/>
            <a:ext cx="4679653" cy="183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2581" y="1161241"/>
            <a:ext cx="11447152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&lt;title&gt;&lt;/title&gt;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&lt;p id="demo"&gt;</a:t>
            </a:r>
            <a:r>
              <a:rPr lang="zh-CN" altLang="en-US"/>
              <a:t>字符串连接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	&lt;input id="i1" type="text"&gt;</a:t>
            </a:r>
            <a:endParaRPr lang="en-US" altLang="zh-CN"/>
          </a:p>
          <a:p>
            <a:r>
              <a:rPr lang="en-US" altLang="zh-CN"/>
              <a:t>		&lt;input id="i2" type="text"&gt;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function mm() {</a:t>
            </a:r>
            <a:endParaRPr lang="en-US" altLang="zh-CN"/>
          </a:p>
          <a:p>
            <a:r>
              <a:rPr lang="en-US" altLang="zh-CN"/>
              <a:t>				var x = document.getElementById("i1").value;</a:t>
            </a:r>
            <a:endParaRPr lang="en-US" altLang="zh-CN"/>
          </a:p>
          <a:p>
            <a:r>
              <a:rPr lang="en-US" altLang="zh-CN"/>
              <a:t>				var y = document.getElementById("i2").value;</a:t>
            </a:r>
            <a:endParaRPr lang="en-US" altLang="zh-CN"/>
          </a:p>
          <a:p>
            <a:r>
              <a:rPr lang="en-US" altLang="zh-CN"/>
              <a:t>				x = x + y;</a:t>
            </a:r>
            <a:endParaRPr lang="en-US" altLang="zh-CN"/>
          </a:p>
          <a:p>
            <a:r>
              <a:rPr lang="en-US" altLang="zh-CN"/>
              <a:t>				document.getElementById('demo').innerHTML = x;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	&lt;button onclick="mm()"&gt;</a:t>
            </a:r>
            <a:r>
              <a:rPr lang="zh-CN" altLang="en-US"/>
              <a:t>连接字符串</a:t>
            </a:r>
            <a:r>
              <a:rPr lang="en-US" altLang="zh-CN"/>
              <a:t>&lt;/button&gt;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5074" y="1161241"/>
            <a:ext cx="1134866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）用文本框输入字符串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下面代码执行时，在文本框中输入的字符串并转换成整数，计算结果也在文本框中输出。本例文件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7" y="2474803"/>
            <a:ext cx="5315350" cy="354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2542" y="1557298"/>
            <a:ext cx="11447152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html&gt;</a:t>
            </a:r>
            <a:endParaRPr lang="en-US" altLang="zh-CN" dirty="0"/>
          </a:p>
          <a:p>
            <a:r>
              <a:rPr lang="en-US" altLang="zh-CN" dirty="0"/>
              <a:t>&lt;html&gt;</a:t>
            </a:r>
            <a:endParaRPr lang="en-US" altLang="zh-CN" dirty="0"/>
          </a:p>
          <a:p>
            <a:r>
              <a:rPr lang="en-US" altLang="zh-CN" dirty="0"/>
              <a:t>	&lt;head&gt;</a:t>
            </a:r>
            <a:endParaRPr lang="en-US" altLang="zh-CN" dirty="0"/>
          </a:p>
          <a:p>
            <a:r>
              <a:rPr lang="en-US" altLang="zh-CN" dirty="0"/>
              <a:t>		&lt;meta charset="utf-8"&gt;</a:t>
            </a:r>
            <a:endParaRPr lang="en-US" altLang="zh-CN" dirty="0"/>
          </a:p>
          <a:p>
            <a:r>
              <a:rPr lang="en-US" altLang="zh-CN" dirty="0"/>
              <a:t>		&lt;title&gt;</a:t>
            </a:r>
            <a:r>
              <a:rPr lang="zh-CN" altLang="en-US" dirty="0"/>
              <a:t>加法计算器</a:t>
            </a:r>
            <a:r>
              <a:rPr lang="en-US" altLang="zh-CN" dirty="0"/>
              <a:t>&lt;/title&gt;</a:t>
            </a:r>
            <a:endParaRPr lang="en-US" altLang="zh-CN" dirty="0"/>
          </a:p>
          <a:p>
            <a:r>
              <a:rPr lang="en-US" altLang="zh-CN" dirty="0"/>
              <a:t>		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  <a:endParaRPr lang="en-US" altLang="zh-CN" dirty="0"/>
          </a:p>
          <a:p>
            <a:r>
              <a:rPr lang="en-US" altLang="zh-CN" dirty="0"/>
              <a:t>			function add() {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var</a:t>
            </a:r>
            <a:r>
              <a:rPr lang="en-US" altLang="zh-CN" dirty="0"/>
              <a:t> n1 = </a:t>
            </a:r>
            <a:r>
              <a:rPr lang="en-US" altLang="zh-CN" dirty="0" err="1"/>
              <a:t>parseInt</a:t>
            </a:r>
            <a:r>
              <a:rPr lang="en-US" altLang="zh-CN" dirty="0"/>
              <a:t>(form1.n1.value);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var</a:t>
            </a:r>
            <a:r>
              <a:rPr lang="en-US" altLang="zh-CN" dirty="0"/>
              <a:t> n2 = </a:t>
            </a:r>
            <a:r>
              <a:rPr lang="en-US" altLang="zh-CN" dirty="0" err="1"/>
              <a:t>parseInt</a:t>
            </a:r>
            <a:r>
              <a:rPr lang="en-US" altLang="zh-CN" dirty="0"/>
              <a:t>(form1.n2.value);</a:t>
            </a:r>
            <a:endParaRPr lang="en-US" altLang="zh-CN" dirty="0"/>
          </a:p>
          <a:p>
            <a:r>
              <a:rPr lang="en-US" altLang="zh-CN" dirty="0"/>
              <a:t>				</a:t>
            </a:r>
            <a:r>
              <a:rPr lang="en-US" altLang="zh-CN" dirty="0" err="1"/>
              <a:t>var</a:t>
            </a:r>
            <a:r>
              <a:rPr lang="en-US" altLang="zh-CN" dirty="0"/>
              <a:t> n3 = n1 + n2;</a:t>
            </a:r>
            <a:endParaRPr lang="en-US" altLang="zh-CN" dirty="0"/>
          </a:p>
          <a:p>
            <a:r>
              <a:rPr lang="en-US" altLang="zh-CN" dirty="0"/>
              <a:t>				form1.n3.value = n3;</a:t>
            </a:r>
            <a:endParaRPr lang="en-US" altLang="zh-CN" dirty="0"/>
          </a:p>
          <a:p>
            <a:r>
              <a:rPr lang="en-US" altLang="zh-CN" dirty="0"/>
              <a:t>			}</a:t>
            </a:r>
            <a:endParaRPr lang="en-US" altLang="zh-CN" dirty="0"/>
          </a:p>
          <a:p>
            <a:r>
              <a:rPr lang="en-US" altLang="zh-CN" dirty="0"/>
              <a:t>		&lt;/script&gt;</a:t>
            </a:r>
            <a:endParaRPr lang="en-US" altLang="zh-CN" dirty="0"/>
          </a:p>
          <a:p>
            <a:r>
              <a:rPr lang="en-US" altLang="zh-CN" dirty="0"/>
              <a:t>	&lt;/head&gt;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3084" y="1413308"/>
            <a:ext cx="11447152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&lt;body&gt;</a:t>
            </a:r>
            <a:endParaRPr lang="en-US" altLang="zh-CN" dirty="0"/>
          </a:p>
          <a:p>
            <a:r>
              <a:rPr lang="en-US" altLang="zh-CN" dirty="0"/>
              <a:t>		&lt;form name="form1" method="get"&gt;</a:t>
            </a:r>
            <a:endParaRPr lang="en-US" altLang="zh-CN" dirty="0"/>
          </a:p>
          <a:p>
            <a:r>
              <a:rPr lang="en-US" altLang="zh-CN" dirty="0"/>
              <a:t>			&lt;p&gt;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</a:t>
            </a:r>
            <a:r>
              <a:rPr lang="en-US" altLang="zh-CN" dirty="0"/>
              <a:t>:&lt;input type="text" id="n1" /&gt;&lt;/p&gt;</a:t>
            </a:r>
            <a:endParaRPr lang="en-US" altLang="zh-CN" dirty="0"/>
          </a:p>
          <a:p>
            <a:r>
              <a:rPr lang="en-US" altLang="zh-CN" dirty="0"/>
              <a:t>			&lt;p&gt;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个数</a:t>
            </a:r>
            <a:r>
              <a:rPr lang="en-US" altLang="zh-CN" dirty="0"/>
              <a:t>:&lt;input type="text" id="n2" /&gt;&lt;/p&gt;</a:t>
            </a:r>
            <a:endParaRPr lang="en-US" altLang="zh-CN" dirty="0"/>
          </a:p>
          <a:p>
            <a:r>
              <a:rPr lang="en-US" altLang="zh-CN" dirty="0"/>
              <a:t>			&lt;p&gt;&lt;input type="button" id="plus" value="</a:t>
            </a:r>
            <a:r>
              <a:rPr lang="zh-CN" altLang="en-US" dirty="0"/>
              <a:t>加法</a:t>
            </a:r>
            <a:r>
              <a:rPr lang="en-US" altLang="zh-CN" dirty="0"/>
              <a:t>" </a:t>
            </a:r>
            <a:r>
              <a:rPr lang="en-US" altLang="zh-CN" dirty="0" err="1"/>
              <a:t>onclick</a:t>
            </a:r>
            <a:r>
              <a:rPr lang="en-US" altLang="zh-CN" dirty="0"/>
              <a:t>="add()" /&gt; &lt;/p&gt;</a:t>
            </a:r>
            <a:endParaRPr lang="en-US" altLang="zh-CN" dirty="0"/>
          </a:p>
          <a:p>
            <a:r>
              <a:rPr lang="en-US" altLang="zh-CN" dirty="0"/>
              <a:t>			&lt;p&gt;</a:t>
            </a:r>
            <a:r>
              <a:rPr lang="zh-CN" altLang="en-US" dirty="0"/>
              <a:t>计算结果</a:t>
            </a:r>
            <a:r>
              <a:rPr lang="en-US" altLang="zh-CN" dirty="0"/>
              <a:t>&lt;input type="text" id="n3" </a:t>
            </a:r>
            <a:r>
              <a:rPr lang="en-US" altLang="zh-CN" dirty="0" err="1"/>
              <a:t>readonly</a:t>
            </a:r>
            <a:r>
              <a:rPr lang="en-US" altLang="zh-CN" dirty="0"/>
              <a:t>="</a:t>
            </a:r>
            <a:r>
              <a:rPr lang="en-US" altLang="zh-CN" dirty="0" err="1"/>
              <a:t>readonly</a:t>
            </a:r>
            <a:r>
              <a:rPr lang="en-US" altLang="zh-CN" dirty="0"/>
              <a:t>" /&gt;&lt;/p&gt;</a:t>
            </a:r>
            <a:endParaRPr lang="en-US" altLang="zh-CN" dirty="0"/>
          </a:p>
          <a:p>
            <a:r>
              <a:rPr lang="en-US" altLang="zh-CN" dirty="0"/>
              <a:t>		&lt;/form&gt;</a:t>
            </a:r>
            <a:endParaRPr lang="en-US" altLang="zh-CN" dirty="0"/>
          </a:p>
          <a:p>
            <a:r>
              <a:rPr lang="en-US" altLang="zh-CN" dirty="0"/>
              <a:t>	&lt;/body&gt;</a:t>
            </a:r>
            <a:endParaRPr lang="en-US" altLang="zh-CN" dirty="0"/>
          </a:p>
          <a:p>
            <a:r>
              <a:rPr lang="en-US" altLang="zh-CN" dirty="0"/>
              <a:t>&lt;/html&gt;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413308"/>
            <a:ext cx="11159173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7.5.2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条件选择结构语句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语句只有当指定条件为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时，该语句才会执行代码。其格式为：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当条件为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时执行的句块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(x &gt;= 0) y = 6*x;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1808" y="1169854"/>
            <a:ext cx="11159173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else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else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语句的格式为：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当条件为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时执行的语句块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else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当条件不为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时执行的语句块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(x &gt;= 0)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y = 6 * x;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else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y = 1 - x;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2581" y="1629292"/>
            <a:ext cx="11447152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if...else if...else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1)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时执行的语句块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else if 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2)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时执行的语句块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else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都不为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时执行的语句块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41314"/>
            <a:ext cx="11447152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 = 120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if (w &lt;= 50)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	x = 0.25 * w;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else if (w &lt;= 100)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x = 0.25 * 50 + 0.35 * (w - 50);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else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x = 0.25 * 50 + 0.35 * 50 + 0.45 * (w - 100);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68553" y="1161241"/>
            <a:ext cx="808468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switch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switch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语句的格式为：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switch 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{ case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特定数值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 :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语句段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break;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case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特定数值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: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语句段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break;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…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default :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语句段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3; }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69319"/>
            <a:ext cx="115191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7.2.1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文档中嵌入脚本程序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的脚本程序包括在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中，使之成为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文档的一部分。其格式为：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&lt;script type="text/javascript"&gt;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语言代码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语言代码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&lt;/script&gt;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注意，在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&lt;script language ="JavaScript"&gt;…&lt;/script&gt;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中的程序代码有大、小写之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分。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7-1】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文档中嵌入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的脚本。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413308"/>
            <a:ext cx="1114524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7-7】switch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语句的用法，本例文件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7-7.html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4" y="2635728"/>
            <a:ext cx="4343029" cy="196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25" y="2662724"/>
            <a:ext cx="4459056" cy="20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8592" y="1152799"/>
            <a:ext cx="11735131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成绩等级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function grade() {</a:t>
            </a:r>
            <a:endParaRPr lang="en-US" altLang="zh-CN"/>
          </a:p>
          <a:p>
            <a:r>
              <a:rPr lang="en-US" altLang="zh-CN"/>
              <a:t>				var score = parseInt(document.myForm.txtScore.value / 10); //</a:t>
            </a:r>
            <a:r>
              <a:rPr lang="zh-CN" altLang="en-US"/>
              <a:t>把输入的成绩除</a:t>
            </a:r>
            <a:r>
              <a:rPr lang="en-US" altLang="zh-CN"/>
              <a:t>10</a:t>
            </a:r>
            <a:r>
              <a:rPr lang="zh-CN" altLang="en-US"/>
              <a:t>取整，以判断一个分数范围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switch (score) {</a:t>
            </a:r>
            <a:endParaRPr lang="en-US" altLang="zh-CN"/>
          </a:p>
          <a:p>
            <a:r>
              <a:rPr lang="en-US" altLang="zh-CN"/>
              <a:t>					case 10:</a:t>
            </a:r>
            <a:endParaRPr lang="en-US" altLang="zh-CN"/>
          </a:p>
          <a:p>
            <a:r>
              <a:rPr lang="en-US" altLang="zh-CN"/>
              <a:t>					case 9:</a:t>
            </a:r>
            <a:endParaRPr lang="en-US" altLang="zh-CN"/>
          </a:p>
          <a:p>
            <a:r>
              <a:rPr lang="en-US" altLang="zh-CN"/>
              <a:t>						scoreGrade = "</a:t>
            </a:r>
            <a:r>
              <a:rPr lang="zh-CN" altLang="en-US"/>
              <a:t>优秀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		break;</a:t>
            </a:r>
            <a:endParaRPr lang="en-US" altLang="zh-CN"/>
          </a:p>
          <a:p>
            <a:r>
              <a:rPr lang="en-US" altLang="zh-CN"/>
              <a:t>					case 8:</a:t>
            </a:r>
            <a:endParaRPr lang="en-US" altLang="zh-CN"/>
          </a:p>
          <a:p>
            <a:r>
              <a:rPr lang="en-US" altLang="zh-CN"/>
              <a:t>						scoreGrade = "</a:t>
            </a:r>
            <a:r>
              <a:rPr lang="zh-CN" altLang="en-US"/>
              <a:t>良好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		break;</a:t>
            </a:r>
            <a:endParaRPr lang="en-US" altLang="zh-CN"/>
          </a:p>
          <a:p>
            <a:r>
              <a:rPr lang="en-US" altLang="zh-CN"/>
              <a:t>					case 7:</a:t>
            </a:r>
            <a:endParaRPr lang="en-US" altLang="zh-CN"/>
          </a:p>
          <a:p>
            <a:r>
              <a:rPr lang="en-US" altLang="zh-CN"/>
              <a:t>						scoreGrade = "</a:t>
            </a:r>
            <a:r>
              <a:rPr lang="zh-CN" altLang="en-US"/>
              <a:t>中等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		break</a:t>
            </a:r>
            <a:r>
              <a:rPr lang="en-US" altLang="zh-CN" smtClean="0"/>
              <a:t>;</a:t>
            </a:r>
            <a:r>
              <a:rPr lang="en-US" altLang="zh-CN"/>
              <a:t>					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5085" y="1183209"/>
            <a:ext cx="11735131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		case 6:</a:t>
            </a:r>
            <a:endParaRPr lang="en-US" altLang="zh-CN"/>
          </a:p>
          <a:p>
            <a:r>
              <a:rPr lang="en-US" altLang="zh-CN"/>
              <a:t>						scoreGrade = "</a:t>
            </a:r>
            <a:r>
              <a:rPr lang="zh-CN" altLang="en-US"/>
              <a:t>及格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		break;</a:t>
            </a:r>
            <a:endParaRPr lang="en-US" altLang="zh-CN"/>
          </a:p>
          <a:p>
            <a:r>
              <a:rPr lang="en-US" altLang="zh-CN"/>
              <a:t>					default:</a:t>
            </a:r>
            <a:endParaRPr lang="en-US" altLang="zh-CN"/>
          </a:p>
          <a:p>
            <a:r>
              <a:rPr lang="en-US" altLang="zh-CN"/>
              <a:t>						scoreGrade = "</a:t>
            </a:r>
            <a:r>
              <a:rPr lang="zh-CN" altLang="en-US"/>
              <a:t>不及格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		break;</a:t>
            </a:r>
            <a:endParaRPr lang="en-US" altLang="zh-CN"/>
          </a:p>
          <a:p>
            <a:r>
              <a:rPr lang="en-US" altLang="zh-CN"/>
              <a:t>				}</a:t>
            </a:r>
            <a:endParaRPr lang="en-US" altLang="zh-CN"/>
          </a:p>
          <a:p>
            <a:r>
              <a:rPr lang="en-US" altLang="zh-CN"/>
              <a:t>				alert(scoreGrade);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&lt;form name="myForm" method="get"&gt;</a:t>
            </a:r>
            <a:endParaRPr lang="en-US" altLang="zh-CN"/>
          </a:p>
          <a:p>
            <a:r>
              <a:rPr lang="en-US" altLang="zh-CN"/>
              <a:t>			&lt;p&gt;</a:t>
            </a:r>
            <a:r>
              <a:rPr lang="zh-CN" altLang="en-US"/>
              <a:t>成绩</a:t>
            </a:r>
            <a:r>
              <a:rPr lang="en-US" altLang="zh-CN"/>
              <a:t>:&lt;input type="text" name="txtScore" /&gt;&lt;/p&gt;</a:t>
            </a:r>
            <a:endParaRPr lang="en-US" altLang="zh-CN"/>
          </a:p>
          <a:p>
            <a:r>
              <a:rPr lang="en-US" altLang="zh-CN"/>
              <a:t>			&lt;p&gt;&lt;input type="button" value="</a:t>
            </a:r>
            <a:r>
              <a:rPr lang="zh-CN" altLang="en-US"/>
              <a:t>确定</a:t>
            </a:r>
            <a:r>
              <a:rPr lang="en-US" altLang="zh-CN"/>
              <a:t>" onclick="grade()" /&gt; &lt;/p&gt;</a:t>
            </a:r>
            <a:endParaRPr lang="en-US" altLang="zh-CN"/>
          </a:p>
          <a:p>
            <a:r>
              <a:rPr lang="en-US" altLang="zh-CN"/>
              <a:t>		&lt;/form&gt;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22283"/>
            <a:ext cx="11159173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7.5.3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循环结构语句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for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循环语句的格式为：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初始化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增量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被执行的语句块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for 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键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被执行的语句块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mtClean="0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5" y="1485303"/>
            <a:ext cx="7415451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while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循环语句的格式为：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while 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被执行的语句块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do while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 while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的变体，其格式为：</a:t>
            </a:r>
            <a:endParaRPr lang="zh-CN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 {</a:t>
            </a:r>
            <a:endParaRPr lang="zh-CN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被执行的语句块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 while (</a:t>
            </a:r>
            <a:r>
              <a:rPr lang="zh-CN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1241"/>
            <a:ext cx="1151914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break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continue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循环结构的用法，在网页上输出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的数字后跳出循环，本例文件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56" y="3524479"/>
            <a:ext cx="4535664" cy="323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0548" y="1057706"/>
            <a:ext cx="11663136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循环示例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x = "";</a:t>
            </a:r>
            <a:endParaRPr lang="en-US" altLang="zh-CN"/>
          </a:p>
          <a:p>
            <a:r>
              <a:rPr lang="en-US" altLang="zh-CN"/>
              <a:t>			for (var i = 0; i &lt; 5; i++) {</a:t>
            </a:r>
            <a:endParaRPr lang="en-US" altLang="zh-CN"/>
          </a:p>
          <a:p>
            <a:r>
              <a:rPr lang="en-US" altLang="zh-CN"/>
              <a:t>				x = "</a:t>
            </a:r>
            <a:r>
              <a:rPr lang="zh-CN" altLang="en-US"/>
              <a:t>该数字为 </a:t>
            </a:r>
            <a:r>
              <a:rPr lang="en-US" altLang="zh-CN"/>
              <a:t>" + i + "&lt;br&gt;";</a:t>
            </a:r>
            <a:endParaRPr lang="en-US" altLang="zh-CN"/>
          </a:p>
          <a:p>
            <a:r>
              <a:rPr lang="en-US" altLang="zh-CN"/>
              <a:t>				if (i == 2) {</a:t>
            </a:r>
            <a:endParaRPr lang="en-US" altLang="zh-CN"/>
          </a:p>
          <a:p>
            <a:r>
              <a:rPr lang="en-US" altLang="zh-CN"/>
              <a:t>					continue;</a:t>
            </a:r>
            <a:endParaRPr lang="en-US" altLang="zh-CN"/>
          </a:p>
          <a:p>
            <a:r>
              <a:rPr lang="en-US" altLang="zh-CN"/>
              <a:t>				}</a:t>
            </a:r>
            <a:endParaRPr lang="en-US" altLang="zh-CN"/>
          </a:p>
          <a:p>
            <a:r>
              <a:rPr lang="en-US" altLang="zh-CN"/>
              <a:t>				if (i == 3) {</a:t>
            </a:r>
            <a:endParaRPr lang="en-US" altLang="zh-CN"/>
          </a:p>
          <a:p>
            <a:r>
              <a:rPr lang="en-US" altLang="zh-CN"/>
              <a:t>					break;</a:t>
            </a:r>
            <a:endParaRPr lang="en-US" altLang="zh-CN"/>
          </a:p>
          <a:p>
            <a:r>
              <a:rPr lang="en-US" altLang="zh-CN"/>
              <a:t>				}</a:t>
            </a:r>
            <a:endParaRPr lang="en-US" altLang="zh-CN"/>
          </a:p>
          <a:p>
            <a:r>
              <a:rPr lang="en-US" altLang="zh-CN"/>
              <a:t>				document.write(x); //</a:t>
            </a:r>
            <a:r>
              <a:rPr lang="zh-CN" altLang="en-US"/>
              <a:t>输出：该数字为</a:t>
            </a:r>
            <a:r>
              <a:rPr lang="en-US" altLang="zh-CN"/>
              <a:t>0, </a:t>
            </a:r>
            <a:r>
              <a:rPr lang="zh-CN" altLang="en-US"/>
              <a:t>该数字为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document.write("&lt;hr </a:t>
            </a:r>
            <a:r>
              <a:rPr lang="en-US" altLang="zh-CN" smtClean="0"/>
              <a:t>/&gt;");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7.5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0548" y="1057706"/>
            <a:ext cx="11663136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var i = 1,</a:t>
            </a:r>
            <a:endParaRPr lang="en-US" altLang="zh-CN"/>
          </a:p>
          <a:p>
            <a:r>
              <a:rPr lang="en-US" altLang="zh-CN"/>
              <a:t>				sum = 0;</a:t>
            </a:r>
            <a:endParaRPr lang="en-US" altLang="zh-CN"/>
          </a:p>
          <a:p>
            <a:r>
              <a:rPr lang="en-US" altLang="zh-CN"/>
              <a:t>			while (i &lt; 101) {</a:t>
            </a:r>
            <a:endParaRPr lang="en-US" altLang="zh-CN"/>
          </a:p>
          <a:p>
            <a:r>
              <a:rPr lang="en-US" altLang="zh-CN"/>
              <a:t>				sum += i;</a:t>
            </a:r>
            <a:endParaRPr lang="en-US" altLang="zh-CN"/>
          </a:p>
          <a:p>
            <a:r>
              <a:rPr lang="en-US" altLang="zh-CN"/>
              <a:t>				i++;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document.write(sum); //</a:t>
            </a:r>
            <a:r>
              <a:rPr lang="zh-CN" altLang="en-US"/>
              <a:t>输出：</a:t>
            </a:r>
            <a:r>
              <a:rPr lang="en-US" altLang="zh-CN"/>
              <a:t>5050</a:t>
            </a:r>
            <a:endParaRPr lang="en-US" altLang="zh-CN"/>
          </a:p>
          <a:p>
            <a:r>
              <a:rPr lang="en-US" altLang="zh-CN"/>
              <a:t>			document.write("&lt;hr /&gt;");</a:t>
            </a:r>
            <a:endParaRPr lang="en-US" altLang="zh-CN"/>
          </a:p>
          <a:p>
            <a:r>
              <a:rPr lang="en-US" altLang="zh-CN"/>
              <a:t>			var x = "", i = 0;</a:t>
            </a:r>
            <a:endParaRPr lang="en-US" altLang="zh-CN"/>
          </a:p>
          <a:p>
            <a:r>
              <a:rPr lang="en-US" altLang="zh-CN"/>
              <a:t>			do {</a:t>
            </a:r>
            <a:endParaRPr lang="en-US" altLang="zh-CN"/>
          </a:p>
          <a:p>
            <a:r>
              <a:rPr lang="en-US" altLang="zh-CN"/>
              <a:t>				x = x + "</a:t>
            </a:r>
            <a:r>
              <a:rPr lang="zh-CN" altLang="en-US"/>
              <a:t>该数字为 </a:t>
            </a:r>
            <a:r>
              <a:rPr lang="en-US" altLang="zh-CN"/>
              <a:t>" + i + "&lt;br&gt;";</a:t>
            </a:r>
            <a:endParaRPr lang="en-US" altLang="zh-CN"/>
          </a:p>
          <a:p>
            <a:r>
              <a:rPr lang="en-US" altLang="zh-CN"/>
              <a:t>				i++;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while (i &lt; 5)</a:t>
            </a:r>
            <a:endParaRPr lang="en-US" altLang="zh-CN"/>
          </a:p>
          <a:p>
            <a:r>
              <a:rPr lang="en-US" altLang="zh-CN"/>
              <a:t>			document.write(x);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函数（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function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）是指实现某项单一功能的，可重复使用的程序段。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4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79" y="1161241"/>
            <a:ext cx="1137515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7.6.1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函数的声明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(Function declaration)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 )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函数体语句块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return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声明两个数的乘法函数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multiple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。本例文件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7-9.html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0601" y="1170943"/>
            <a:ext cx="115191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&lt;!DOCTYPE html&gt;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&lt;html&gt;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&lt;head&gt;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&lt;meta charset="utf-8"&gt;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&lt;title&gt;JavaScript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示例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&lt;/title&gt;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&lt;script type="text/javascript"&gt;</a:t>
            </a:r>
            <a:endParaRPr lang="en-US" altLang="zh-CN" sz="2400" b="1">
              <a:solidFill>
                <a:srgbClr val="008080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document.write("Hello World!");</a:t>
            </a:r>
            <a:endParaRPr lang="en-US" altLang="zh-CN" sz="2400" b="1">
              <a:solidFill>
                <a:srgbClr val="008080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&lt;/script&gt;</a:t>
            </a:r>
            <a:endParaRPr lang="en-US" altLang="zh-CN" sz="2400" b="1">
              <a:solidFill>
                <a:srgbClr val="008080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&lt;/head&gt;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&lt;body&gt;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&lt;/body&gt;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&lt;/html&gt;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90415"/>
            <a:ext cx="11519147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声明函数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function multiple(number1, number2) {</a:t>
            </a:r>
            <a:endParaRPr lang="en-US" altLang="zh-CN"/>
          </a:p>
          <a:p>
            <a:r>
              <a:rPr lang="en-US" altLang="zh-CN"/>
              <a:t>				var result = number1 * number2;</a:t>
            </a:r>
            <a:endParaRPr lang="en-US" altLang="zh-CN"/>
          </a:p>
          <a:p>
            <a:r>
              <a:rPr lang="en-US" altLang="zh-CN"/>
              <a:t>				return result; //</a:t>
            </a:r>
            <a:r>
              <a:rPr lang="zh-CN" altLang="en-US"/>
              <a:t>函数有返回值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var result = multiple(20, 30); //</a:t>
            </a:r>
            <a:r>
              <a:rPr lang="zh-CN" altLang="en-US"/>
              <a:t>调用有返回值的函数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document.write(result); //</a:t>
            </a:r>
            <a:r>
              <a:rPr lang="zh-CN" altLang="en-US"/>
              <a:t>显示：</a:t>
            </a:r>
            <a:r>
              <a:rPr lang="en-US" altLang="zh-CN"/>
              <a:t>600</a:t>
            </a:r>
            <a:endParaRPr lang="en-US" altLang="zh-CN"/>
          </a:p>
          <a:p>
            <a:r>
              <a:rPr lang="en-US" altLang="zh-CN"/>
              <a:t>			document.write("&lt;br /&gt;"); //</a:t>
            </a:r>
            <a:r>
              <a:rPr lang="zh-CN" altLang="en-US"/>
              <a:t>换行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document.write(multiple(2, 3)); //</a:t>
            </a:r>
            <a:r>
              <a:rPr lang="zh-CN" altLang="en-US"/>
              <a:t>调用函数，显示：</a:t>
            </a:r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161241"/>
            <a:ext cx="11447152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声明函数表达式（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Expression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声明匿名函数表达式的语法格式如下：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 )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函数体语句块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return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）把函数表达式直接赋值给变量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把函数表达式赋值给一个变量，格式如下：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 function(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 )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函数体语句块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return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声明函数表达式示例。本例文件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7-10.html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161241"/>
            <a:ext cx="11375157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声明函数表达式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multiple = function(number1, number2) {</a:t>
            </a:r>
            <a:endParaRPr lang="en-US" altLang="zh-CN"/>
          </a:p>
          <a:p>
            <a:r>
              <a:rPr lang="en-US" altLang="zh-CN"/>
              <a:t>				var result = number1 * number2;</a:t>
            </a:r>
            <a:endParaRPr lang="en-US" altLang="zh-CN"/>
          </a:p>
          <a:p>
            <a:r>
              <a:rPr lang="en-US" altLang="zh-CN"/>
              <a:t>				return result; //</a:t>
            </a:r>
            <a:r>
              <a:rPr lang="zh-CN" altLang="en-US"/>
              <a:t>函数有返回值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var result = multiple(20, 30); //</a:t>
            </a:r>
            <a:r>
              <a:rPr lang="zh-CN" altLang="en-US"/>
              <a:t>调用有返回值的函数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document.write(result); //</a:t>
            </a:r>
            <a:r>
              <a:rPr lang="zh-CN" altLang="en-US"/>
              <a:t>显示：</a:t>
            </a:r>
            <a:r>
              <a:rPr lang="en-US" altLang="zh-CN"/>
              <a:t>600</a:t>
            </a:r>
            <a:endParaRPr lang="en-US" altLang="zh-CN"/>
          </a:p>
          <a:p>
            <a:r>
              <a:rPr lang="en-US" altLang="zh-CN"/>
              <a:t>			document.write("&lt;br /&gt;"); //</a:t>
            </a:r>
            <a:r>
              <a:rPr lang="zh-CN" altLang="en-US"/>
              <a:t>换行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document.write(multiple(2, 3)); //</a:t>
            </a:r>
            <a:r>
              <a:rPr lang="zh-CN" altLang="en-US"/>
              <a:t>调用函数，显示：</a:t>
            </a:r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485303"/>
            <a:ext cx="1065521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）网页事件直接调用函数表达式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把函数表达式赋值给一个网页事件，格式如下：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window.onload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= function(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 ) {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函数体语句块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return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155630"/>
            <a:ext cx="11519147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）自执行函数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函数表达式可以“自执行或自调用”，即表达式会自动执行。如果表达式后面紧跟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，则会自动调用执行。通过添加括号，来说明它是一个函数表达式，例如下面代码：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(function ()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var x = "Hello!!";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document.write(x);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})();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匿名自调用无参函数，将调用自己，自动执行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(function(x,y){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document.write(x+y);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})(2, 3);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自调用有参函数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sum=(function(x,y){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return x+y;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})(2, 3);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自调用有参函数带返回值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不能自调执行用声明方式定义的函数。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43856" y="1161241"/>
            <a:ext cx="11231168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7.6.2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函数的调用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直接调用函数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用下面的格式调用定义的函数：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传递给函数的参数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传递给函数的参数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 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调用函数时的参数取决于声明该函数时的参数，如果定义时有参数，就需要增加实参。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例如，下面代码：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function hello(name)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alert("Hello " + name);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hi = prompt("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输入名字：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hello(hi);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0587" y="1773282"/>
            <a:ext cx="11591141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在表达式中调用函数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在表达式中调用函数的方式适合函数有返回值，函数的返回值参与表达式的计算。如果调用程序需要函数的返回结果，则可用下面的格式调用声明的函数：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传递给函数的参数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传递给函数的参数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 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result = multiple(10,20);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对于有返回值的函数调用，也可以将其写在表达式中，直接利用其返回的值。例如：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document.write(multiple(10,20));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161241"/>
            <a:ext cx="1137515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在事件中调用函数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在事件中调用函数的方法如下：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  属性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"…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参数表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)"&gt;&lt;/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&lt;a&gt;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标记的单击事件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调用函数，其代码形式为：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&lt;a href="#" onClick="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)"&gt;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热点文本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&lt;/a&gt;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本例中的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hello()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函数显示一个对话框，当网页加载完成后就调用一次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hello()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函数，使用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标记的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在浏览器中的显示是先显示对话框，如图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左图所示；单击确定按钮后，才显示网页内容，如图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右图所示。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42" y="4581074"/>
            <a:ext cx="4103696" cy="199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12" y="4576928"/>
            <a:ext cx="4175691" cy="200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7" y="1341314"/>
            <a:ext cx="1079920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在事件中调用函数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function hello() { // </a:t>
            </a:r>
            <a:r>
              <a:rPr lang="zh-CN" altLang="en-US"/>
              <a:t>定义函数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window.alert("Hello");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 onLoad="hello();"&gt; &lt;!-- </a:t>
            </a:r>
            <a:r>
              <a:rPr lang="zh-CN" altLang="en-US"/>
              <a:t>使用</a:t>
            </a:r>
            <a:r>
              <a:rPr lang="en-US" altLang="zh-CN"/>
              <a:t>onLoad</a:t>
            </a:r>
            <a:r>
              <a:rPr lang="zh-CN" altLang="en-US"/>
              <a:t>调用函数 </a:t>
            </a:r>
            <a:r>
              <a:rPr lang="en-US" altLang="zh-CN"/>
              <a:t>--&gt;</a:t>
            </a:r>
            <a:endParaRPr lang="en-US" altLang="zh-CN"/>
          </a:p>
          <a:p>
            <a:r>
              <a:rPr lang="en-US" altLang="zh-CN"/>
              <a:t>		&lt;p&gt;</a:t>
            </a:r>
            <a:r>
              <a:rPr lang="zh-CN" altLang="en-US"/>
              <a:t>网页内容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305100"/>
            <a:ext cx="11303163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函数的嵌套调用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）嵌套调用函数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如果在一个函数定义的函数体中出现了对另外一个函数的调用，称为函数的嵌套调用。当一个函数调用另一个函数时，应该在定义调用函数之前先定义被调用的函数。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编程序求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1+(1+2)+(1+2+3)+...+(1+2+3+…+n)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的和。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）首先定义一个求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1+2+3+…+n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和的函数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fnSum(num)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fnSum(num)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sum = 0, i;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for (i = 1; i &lt;= num; i++)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sum += i;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return sum;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1" y="1923819"/>
            <a:ext cx="5344972" cy="344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25" y="3348434"/>
            <a:ext cx="5377459" cy="20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0587" y="1170798"/>
            <a:ext cx="11591141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）然后定义求整个和的函数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fnAllSum(iNum)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，在函数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fnAllSum(num)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中调用函数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fnSum(num)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fnAllSum(num)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sum = 0, i;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for (i = 1; i &lt;= num; i++)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sum += fnSum(i);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return sum;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）在主程序中调用函数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fnAllSum(num)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document.write(fnAllSum(10));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220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341314"/>
            <a:ext cx="1144715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）递归调用函数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用递归求阶乘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n!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。在下面程序中，阶乘函数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fnFactorial(num)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自己调用自己，满足了以上两点条件，实现了递归。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fnFactorial(num)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result;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if (num &lt;= 1)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result = 1;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递归结束的条件，不再递归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else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result = num * fnFactorial(num - 1);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递归调用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return result;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document.write(fnFactorial(10));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3628800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2256" y="1166619"/>
            <a:ext cx="11447801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7.6.3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本例中，在函数内和函数外都定义了名为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的变量，虽然变量名都是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各自独立存在于自己的作用域中。代码如下：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str = "abcde";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全局变量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x = 10;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全局变量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fnTest() {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str = "12345";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 = str + x.toString();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在函数内部能访问全局变量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return str;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document.write(fnTest());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"1234510"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document.write(str);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"abcde"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79" y="1701287"/>
            <a:ext cx="1137515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变量的生命周期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变量的生命周期也叫变量的生存期，对于用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关键字在函数内部声明的变量，当退出函数时，这些局部变量会随着函数调用的结束而被销毁。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269319"/>
            <a:ext cx="1180712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7.6.4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内嵌函数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内嵌函数示例，在定义函数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的内部又定义了一个函数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plus()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add() {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定义函数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counter = 2; //add()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函数内部的局部变量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function plus() {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内部定义函数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plus()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函数，内嵌函数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counter += 1;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在内嵌函数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plus()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内部访问父函数的局部变量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plus();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在函数定义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内调用内嵌的函数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plus()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return counter;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的值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document.write(add());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函数，显示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3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081622"/>
            <a:ext cx="11781656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7.6.5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闭包函数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闭包的概念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闭包函数示例。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Add(num1, num2){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外层函数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sum=0;  //sum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外层函数定义的局部变量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DoAdd(){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内嵌函数，在函数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内部定义函数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DoAdd()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sum=num1+num2;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在内嵌函数内部访问外层函数的局部变量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num2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sum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return sum;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返回计算结果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var resultAdd=DoAdd();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在外层函数中调用内嵌函数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得到结果，保存到变量中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return resultAdd;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函数的结果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document.write(Add(20,30));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50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5360" y="1341314"/>
            <a:ext cx="11591141" cy="498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闭包的原理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闭包的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用途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7-17】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内部声明的函数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DoAdd()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是一个闭包，实现函数累加器功能。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闭包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function Add(start) { //</a:t>
            </a:r>
            <a:r>
              <a:rPr lang="zh-CN" altLang="en-US"/>
              <a:t>声明外层函数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var counter = start; //</a:t>
            </a:r>
            <a:r>
              <a:rPr lang="zh-CN" altLang="en-US"/>
              <a:t>外层函数定义的局部变量</a:t>
            </a:r>
            <a:r>
              <a:rPr lang="en-US" altLang="zh-CN"/>
              <a:t>counter</a:t>
            </a:r>
            <a:r>
              <a:rPr lang="zh-CN" altLang="en-US"/>
              <a:t>，从</a:t>
            </a:r>
            <a:r>
              <a:rPr lang="en-US" altLang="zh-CN"/>
              <a:t>start</a:t>
            </a:r>
            <a:r>
              <a:rPr lang="zh-CN" altLang="en-US"/>
              <a:t>开始计数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function DoAdd() { //</a:t>
            </a:r>
            <a:r>
              <a:rPr lang="zh-CN" altLang="en-US"/>
              <a:t>声明内嵌函数，无参数传递</a:t>
            </a:r>
            <a:endParaRPr lang="zh-CN" altLang="en-US"/>
          </a:p>
          <a:p>
            <a:r>
              <a:rPr lang="zh-CN" altLang="en-US"/>
              <a:t>					</a:t>
            </a:r>
            <a:r>
              <a:rPr lang="en-US" altLang="zh-CN"/>
              <a:t>counter = counter + 1; //</a:t>
            </a:r>
            <a:r>
              <a:rPr lang="zh-CN" altLang="en-US"/>
              <a:t>内嵌函数直接使用外层函数的局部变量</a:t>
            </a:r>
            <a:r>
              <a:rPr lang="en-US" altLang="zh-CN" smtClean="0"/>
              <a:t>counter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485303"/>
            <a:ext cx="11591141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		alert(counter); //</a:t>
            </a:r>
            <a:r>
              <a:rPr lang="zh-CN" altLang="en-US"/>
              <a:t>用于调试时显示变量的变化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	return DoAdd; //</a:t>
            </a:r>
            <a:r>
              <a:rPr lang="zh-CN" altLang="en-US"/>
              <a:t>外层函数返回内嵌函数名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var fn = Add(10); //fn</a:t>
            </a:r>
            <a:r>
              <a:rPr lang="zh-CN" altLang="en-US"/>
              <a:t>就是</a:t>
            </a:r>
            <a:r>
              <a:rPr lang="en-US" altLang="zh-CN"/>
              <a:t>DoAdd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fn(1); //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次调用</a:t>
            </a:r>
            <a:r>
              <a:rPr lang="en-US" altLang="zh-CN"/>
              <a:t>fn</a:t>
            </a:r>
            <a:r>
              <a:rPr lang="zh-CN" altLang="en-US"/>
              <a:t>函数，输出：</a:t>
            </a:r>
            <a:r>
              <a:rPr lang="en-US" altLang="zh-CN"/>
              <a:t>11</a:t>
            </a:r>
            <a:endParaRPr lang="en-US" altLang="zh-CN"/>
          </a:p>
          <a:p>
            <a:r>
              <a:rPr lang="en-US" altLang="zh-CN"/>
              <a:t>			fn(1); //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次调用</a:t>
            </a:r>
            <a:r>
              <a:rPr lang="en-US" altLang="zh-CN"/>
              <a:t>fn</a:t>
            </a:r>
            <a:r>
              <a:rPr lang="zh-CN" altLang="en-US"/>
              <a:t>函数，输出：</a:t>
            </a:r>
            <a:r>
              <a:rPr lang="en-US" altLang="zh-CN"/>
              <a:t>12</a:t>
            </a:r>
            <a:endParaRPr lang="en-US" altLang="zh-CN"/>
          </a:p>
          <a:p>
            <a:r>
              <a:rPr lang="en-US" altLang="zh-CN"/>
              <a:t>			fn(1); //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次调用</a:t>
            </a:r>
            <a:r>
              <a:rPr lang="en-US" altLang="zh-CN"/>
              <a:t>fn</a:t>
            </a:r>
            <a:r>
              <a:rPr lang="zh-CN" altLang="en-US"/>
              <a:t>函数，输出：</a:t>
            </a:r>
            <a:r>
              <a:rPr lang="en-US" altLang="zh-CN"/>
              <a:t>13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9" y="1489579"/>
            <a:ext cx="11062904" cy="507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7.6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3462" y="1161241"/>
            <a:ext cx="113602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7.6.6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8" y="1189741"/>
            <a:ext cx="7991408" cy="543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6584" y="1131028"/>
            <a:ext cx="11519147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7.2.2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链接脚本文件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&lt;script type="text/javascript" src="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路径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脚本文件名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.js"&gt;&lt;/script&gt;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&lt;/head&gt;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type="text/javascript"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属性定义文件的类型是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属性定义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.js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文件的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语言代码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  //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注释</a:t>
            </a:r>
            <a:endParaRPr lang="zh-CN" altLang="en-US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语言代码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改为链接脚本文件。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语言采用的是基于对象的（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Object-Based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）、事件驱动的编程机制，因此，必须理解对象以及对象的属性、事件和方法等概念。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08021" y="1868941"/>
            <a:ext cx="113192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6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语法基础</a:t>
            </a:r>
            <a:endParaRPr lang="en-US" altLang="zh-CN" sz="60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36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8" y="1413308"/>
            <a:ext cx="11087179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中，可以使用的对象有：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的内置对象、由浏览器根据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页面的内容自动提供的对象、用户自定义的对象。所以，要使用一个对象，有下面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种方法：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内置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由浏览器环境中提供。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创建新对象。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166627"/>
            <a:ext cx="11375157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7.7.2  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中没有类的概念，每个对象都是基于一个引用类型创建的，这个引用类型可以是原生类型（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），也可以是开发人员定义的类型（例如构造函数）。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中，一般通过构造函数的形式创建类。其格式如下：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…){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this.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 =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this.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=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this.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 = function ( ) { 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this.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 = function ( ) { 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166627"/>
            <a:ext cx="1137515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中，一般通过构造函数的形式创建类。例如：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function User(name, sex, age) {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创建一个类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User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个属性，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this.name = name; //name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this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表示此类的成员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this.sex = sex; //sex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this.age = age; //age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this.getName = function() { //getName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return this.name;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返回姓名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78467"/>
            <a:ext cx="1130316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对象的实例化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创建实例化对象有多种方法，下面介绍常用的两种方法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使用构造函数实例化对象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实例化一个对象使用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关键字后跟的类的构造函数名字，类名必须是已经创建的。其格式为：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对象实例名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=new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参数表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例如，对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User()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类实例化对象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user1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user1 = new User("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男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", 19);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上面代码通过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new User()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实例化一个对象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user1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，并传入需要的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sex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1241"/>
            <a:ext cx="1159114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用大括号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{ }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…}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实例化一个对象，也可以通过原生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Object.create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({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, …}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声明对象。格式为：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={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1: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2: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…};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 Object.create({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1: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2: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…});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例如，分别使用上面两种格式创建对象，并传入相应的属性：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student = {id: 1001, name: "Jenny", sex: "girl", age: 18};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var person = Object.create({id: 1003, name: "Jack", sex: "male", age: 20});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创建类，按不同方法实例化对象的完整代码如下：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0587" y="1024807"/>
            <a:ext cx="11591141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创建类，实例化对象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function User(name, sex, age) { //</a:t>
            </a:r>
            <a:r>
              <a:rPr lang="zh-CN" altLang="en-US"/>
              <a:t>创建一个类</a:t>
            </a:r>
            <a:r>
              <a:rPr lang="en-US" altLang="zh-CN"/>
              <a:t>User</a:t>
            </a:r>
            <a:r>
              <a:rPr lang="zh-CN" altLang="en-US"/>
              <a:t>，有</a:t>
            </a:r>
            <a:r>
              <a:rPr lang="en-US" altLang="zh-CN"/>
              <a:t>3</a:t>
            </a:r>
            <a:r>
              <a:rPr lang="zh-CN" altLang="en-US"/>
              <a:t>个属性，</a:t>
            </a:r>
            <a:r>
              <a:rPr lang="en-US" altLang="zh-CN"/>
              <a:t>1</a:t>
            </a:r>
            <a:r>
              <a:rPr lang="zh-CN" altLang="en-US"/>
              <a:t>个方法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this.name = name; //name</a:t>
            </a:r>
            <a:r>
              <a:rPr lang="zh-CN" altLang="en-US"/>
              <a:t>属性，</a:t>
            </a:r>
            <a:r>
              <a:rPr lang="en-US" altLang="zh-CN"/>
              <a:t>this</a:t>
            </a:r>
            <a:r>
              <a:rPr lang="zh-CN" altLang="en-US"/>
              <a:t>表示此类的成员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this.sex = sex; //sex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this.age = age; //age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this.getName = function() { //getName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					</a:t>
            </a:r>
            <a:r>
              <a:rPr lang="en-US" altLang="zh-CN"/>
              <a:t>return this.name; //</a:t>
            </a:r>
            <a:r>
              <a:rPr lang="zh-CN" altLang="en-US"/>
              <a:t>返回姓名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};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var user1 = new User("</a:t>
            </a:r>
            <a:r>
              <a:rPr lang="zh-CN" altLang="en-US"/>
              <a:t>张三</a:t>
            </a:r>
            <a:r>
              <a:rPr lang="en-US" altLang="zh-CN"/>
              <a:t>", "</a:t>
            </a:r>
            <a:r>
              <a:rPr lang="zh-CN" altLang="en-US"/>
              <a:t>男</a:t>
            </a:r>
            <a:r>
              <a:rPr lang="en-US" altLang="zh-CN"/>
              <a:t>", 19);</a:t>
            </a:r>
            <a:endParaRPr lang="en-US" altLang="zh-CN"/>
          </a:p>
          <a:p>
            <a:r>
              <a:rPr lang="en-US" altLang="zh-CN"/>
              <a:t>			var user2 = new User("</a:t>
            </a:r>
            <a:r>
              <a:rPr lang="zh-CN" altLang="en-US"/>
              <a:t>李四</a:t>
            </a:r>
            <a:r>
              <a:rPr lang="en-US" altLang="zh-CN"/>
              <a:t>", "</a:t>
            </a:r>
            <a:r>
              <a:rPr lang="zh-CN" altLang="en-US"/>
              <a:t>女</a:t>
            </a:r>
            <a:r>
              <a:rPr lang="en-US" altLang="zh-CN"/>
              <a:t>", 18);</a:t>
            </a:r>
            <a:endParaRPr lang="en-US" altLang="zh-CN"/>
          </a:p>
          <a:p>
            <a:r>
              <a:rPr lang="en-US" altLang="zh-CN"/>
              <a:t>			document.write(user1.name + user1.sex + user1.age + "&lt;br /&gt;"); //</a:t>
            </a:r>
            <a:r>
              <a:rPr lang="zh-CN" altLang="en-US"/>
              <a:t>显示</a:t>
            </a:r>
            <a:r>
              <a:rPr lang="en-US" altLang="zh-CN"/>
              <a:t>:</a:t>
            </a:r>
            <a:r>
              <a:rPr lang="zh-CN" altLang="en-US"/>
              <a:t>张三男</a:t>
            </a:r>
            <a:r>
              <a:rPr lang="en-US" altLang="zh-CN"/>
              <a:t>19</a:t>
            </a:r>
            <a:endParaRPr lang="en-US" altLang="zh-CN"/>
          </a:p>
          <a:p>
            <a:r>
              <a:rPr lang="en-US" altLang="zh-CN"/>
              <a:t>			document.write(user2.name + user2.sex + user2.age + "&lt;br /&gt;"); //</a:t>
            </a:r>
            <a:r>
              <a:rPr lang="zh-CN" altLang="en-US"/>
              <a:t>显示</a:t>
            </a:r>
            <a:r>
              <a:rPr lang="en-US" altLang="zh-CN"/>
              <a:t>:</a:t>
            </a:r>
            <a:r>
              <a:rPr lang="zh-CN" altLang="en-US"/>
              <a:t>李四女</a:t>
            </a:r>
            <a:r>
              <a:rPr lang="en-US" altLang="zh-CN" smtClean="0"/>
              <a:t>18</a:t>
            </a:r>
            <a:r>
              <a:rPr lang="en-US" altLang="zh-CN"/>
              <a:t>			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701287"/>
            <a:ext cx="11591141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var student = {id: 1001, name: "Jenny", sex: "girl", age: 18};</a:t>
            </a:r>
            <a:endParaRPr lang="en-US" altLang="zh-CN"/>
          </a:p>
          <a:p>
            <a:r>
              <a:rPr lang="en-US" altLang="zh-CN"/>
              <a:t>			document.write(student.id + student.name + student.sex + student.age + "&lt;br /&gt;"); //</a:t>
            </a:r>
            <a:r>
              <a:rPr lang="zh-CN" altLang="en-US"/>
              <a:t>显示</a:t>
            </a:r>
            <a:r>
              <a:rPr lang="en-US" altLang="zh-CN"/>
              <a:t>:1001Jennygirl18</a:t>
            </a:r>
            <a:endParaRPr lang="en-US" altLang="zh-CN"/>
          </a:p>
          <a:p>
            <a:r>
              <a:rPr lang="en-US" altLang="zh-CN"/>
              <a:t>			var person = Object.create({id: 1003, name: "Jack", sex: "male", age: 20});</a:t>
            </a:r>
            <a:endParaRPr lang="en-US" altLang="zh-CN"/>
          </a:p>
          <a:p>
            <a:r>
              <a:rPr lang="en-US" altLang="zh-CN"/>
              <a:t>			document.write(person.id+person.name + person.sex + person.age);//</a:t>
            </a:r>
            <a:r>
              <a:rPr lang="zh-CN" altLang="en-US"/>
              <a:t>显示</a:t>
            </a:r>
            <a:r>
              <a:rPr lang="en-US" altLang="zh-CN"/>
              <a:t>:1003Jackmale20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413308"/>
            <a:ext cx="88062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删除对象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操作符可以删除一个对象的实例。其格式为：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415395"/>
            <a:ext cx="1180712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添加属性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对于已有的对象，可以为其添加属性，有两种方法添加属性。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）用点（．）运算符添加属性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把点放在对象实例名和属性之间，以此指向一个惟一的属性。其格式为：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）用字符串的形式添加属性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通过“对象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]”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的格式实现对象的访问，其格式为：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"] =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7-19】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先用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{ }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声明一个空对象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实例，然后为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个属性，并为属性赋值。下面分别用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种方法添加属性并为属性赋值。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文档中使用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81" y="1131028"/>
            <a:ext cx="11853650" cy="384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&lt;head&gt;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&lt;meta charset="utf-8"&gt;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&lt;title&gt;JavaScript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&lt;/title&gt;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 sz="2000" b="1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&lt;script type="text/javascript" src="hello.js"&gt;&lt;/script&gt;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&lt;!--URL</a:t>
            </a:r>
            <a:r>
              <a:rPr lang="zh-CN" altLang="en-US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hello.js--&gt;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&lt;/head&gt;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&lt;body&gt;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&lt;/body&gt;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endParaRPr lang="en-US" altLang="zh-CN" sz="20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脚本文件</a:t>
            </a:r>
            <a:r>
              <a:rPr lang="en-US" altLang="zh-CN" sz="2400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hello.js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的内容为：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2000" b="1">
                <a:solidFill>
                  <a:srgbClr val="008080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document.write("Hello World!");</a:t>
            </a:r>
            <a:endParaRPr lang="en-US" altLang="zh-CN" sz="2000" b="1">
              <a:solidFill>
                <a:srgbClr val="0080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0587" y="1176822"/>
            <a:ext cx="11591141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student = {};</a:t>
            </a:r>
            <a:endParaRPr lang="en-US" altLang="zh-CN"/>
          </a:p>
          <a:p>
            <a:r>
              <a:rPr lang="en-US" altLang="zh-CN"/>
              <a:t>			student.id = 1;</a:t>
            </a:r>
            <a:endParaRPr lang="en-US" altLang="zh-CN"/>
          </a:p>
          <a:p>
            <a:r>
              <a:rPr lang="en-US" altLang="zh-CN"/>
              <a:t>			student["name"] = "</a:t>
            </a:r>
            <a:r>
              <a:rPr lang="zh-CN" altLang="en-US"/>
              <a:t>张方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student.age = 19;</a:t>
            </a:r>
            <a:endParaRPr lang="en-US" altLang="zh-CN"/>
          </a:p>
          <a:p>
            <a:r>
              <a:rPr lang="en-US" altLang="zh-CN"/>
              <a:t>			student["id"] = 100; //id</a:t>
            </a:r>
            <a:r>
              <a:rPr lang="zh-CN" altLang="en-US"/>
              <a:t>重新赋值为</a:t>
            </a:r>
            <a:r>
              <a:rPr lang="en-US" altLang="zh-CN"/>
              <a:t>100</a:t>
            </a:r>
            <a:endParaRPr lang="en-US" altLang="zh-CN"/>
          </a:p>
          <a:p>
            <a:r>
              <a:rPr lang="en-US" altLang="zh-CN"/>
              <a:t>			document.write(student.id + "&lt;br /&gt;" + student.name + "&lt;br /&gt;" + student.age);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4590" y="1060114"/>
            <a:ext cx="11303163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引用属性有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种方法，分别是“对象名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属性名”、“对象名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"]”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和“对象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]”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在用对象的下标访问对象属性时，下标从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开始。“对象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下标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]”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的格式如果用于添加属性，则该属性没有名称，只有下标。如果引用的属性不存在，则该值为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。例如：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student[0]=100;  //id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重新赋值为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student.name="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张芳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"; //name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重新赋值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student["age"]=20; //age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重新赋值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student[5]="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女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";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添加一个新属性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student[5]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，该属性没有名称，引用本属性时也只能用下标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删除属性的格式为：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"];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4270" y="1232311"/>
            <a:ext cx="1180596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检测属性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判断某个属性是否在一个对象中的属性，可以使用“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 in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对象名”、“对象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.hasOwnProperty("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")”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等方式检测。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7-20】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先声明一个空对象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user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，然后为其添加属性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gender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age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共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个属性，删掉属性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gender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，然后通过属性名判断该属性在对象中是否存在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508" y="3161196"/>
            <a:ext cx="1049729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user = {}; //</a:t>
            </a:r>
            <a:r>
              <a:rPr lang="zh-CN" altLang="en-US"/>
              <a:t>声明一个对象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user.id = "1001"; //</a:t>
            </a:r>
            <a:r>
              <a:rPr lang="zh-CN" altLang="en-US"/>
              <a:t>添加属性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user.name = "</a:t>
            </a:r>
            <a:r>
              <a:rPr lang="zh-CN" altLang="en-US"/>
              <a:t>李真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user.gender = "</a:t>
            </a:r>
            <a:r>
              <a:rPr lang="zh-CN" altLang="en-US"/>
              <a:t>男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user["age"] = 20;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292815"/>
            <a:ext cx="11447152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if ("age" in user) {</a:t>
            </a:r>
            <a:endParaRPr lang="en-US" altLang="zh-CN"/>
          </a:p>
          <a:p>
            <a:r>
              <a:rPr lang="en-US" altLang="zh-CN"/>
              <a:t>				flag = "user</a:t>
            </a:r>
            <a:r>
              <a:rPr lang="zh-CN" altLang="en-US"/>
              <a:t>对象中有</a:t>
            </a:r>
            <a:r>
              <a:rPr lang="en-US" altLang="zh-CN"/>
              <a:t>age</a:t>
            </a:r>
            <a:r>
              <a:rPr lang="zh-CN" altLang="en-US"/>
              <a:t>属性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} else {</a:t>
            </a:r>
            <a:endParaRPr lang="en-US" altLang="zh-CN"/>
          </a:p>
          <a:p>
            <a:r>
              <a:rPr lang="en-US" altLang="zh-CN"/>
              <a:t>				flag = "user</a:t>
            </a:r>
            <a:r>
              <a:rPr lang="zh-CN" altLang="en-US"/>
              <a:t>对象中没有</a:t>
            </a:r>
            <a:r>
              <a:rPr lang="en-US" altLang="zh-CN"/>
              <a:t>age</a:t>
            </a:r>
            <a:r>
              <a:rPr lang="zh-CN" altLang="en-US"/>
              <a:t>属性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document.write(flag + "&lt;br /&gt;"); //</a:t>
            </a:r>
            <a:r>
              <a:rPr lang="zh-CN" altLang="en-US"/>
              <a:t>显示：</a:t>
            </a:r>
            <a:r>
              <a:rPr lang="en-US" altLang="zh-CN"/>
              <a:t>user</a:t>
            </a:r>
            <a:r>
              <a:rPr lang="zh-CN" altLang="en-US"/>
              <a:t>对象中有</a:t>
            </a:r>
            <a:r>
              <a:rPr lang="en-US" altLang="zh-CN"/>
              <a:t>age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delete user["gender"];</a:t>
            </a:r>
            <a:endParaRPr lang="en-US" altLang="zh-CN"/>
          </a:p>
          <a:p>
            <a:r>
              <a:rPr lang="en-US" altLang="zh-CN"/>
              <a:t>			if (user.hasOwnProperty("gender")) {</a:t>
            </a:r>
            <a:endParaRPr lang="en-US" altLang="zh-CN"/>
          </a:p>
          <a:p>
            <a:r>
              <a:rPr lang="en-US" altLang="zh-CN"/>
              <a:t>				flag = "</a:t>
            </a:r>
            <a:r>
              <a:rPr lang="zh-CN" altLang="en-US"/>
              <a:t>有</a:t>
            </a:r>
            <a:r>
              <a:rPr lang="en-US" altLang="zh-CN"/>
              <a:t>gender</a:t>
            </a:r>
            <a:r>
              <a:rPr lang="zh-CN" altLang="en-US"/>
              <a:t>属性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} else {</a:t>
            </a:r>
            <a:endParaRPr lang="en-US" altLang="zh-CN"/>
          </a:p>
          <a:p>
            <a:r>
              <a:rPr lang="en-US" altLang="zh-CN"/>
              <a:t>				flag = "</a:t>
            </a:r>
            <a:r>
              <a:rPr lang="zh-CN" altLang="en-US"/>
              <a:t>无</a:t>
            </a:r>
            <a:r>
              <a:rPr lang="en-US" altLang="zh-CN"/>
              <a:t>gender</a:t>
            </a:r>
            <a:r>
              <a:rPr lang="zh-CN" altLang="en-US"/>
              <a:t>属性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document.write(flag);  //</a:t>
            </a:r>
            <a:r>
              <a:rPr lang="zh-CN" altLang="en-US"/>
              <a:t>显示：无</a:t>
            </a:r>
            <a:r>
              <a:rPr lang="en-US" altLang="zh-CN"/>
              <a:t>gender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		</a:t>
            </a:r>
            <a:r>
              <a:rPr lang="en-US" altLang="zh-CN"/>
              <a:t>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6627"/>
            <a:ext cx="11375157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7.7.5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添加方法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方法只能通过“对象名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方法名”创建，其格式为：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=function(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…) 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return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调用方法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方法名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2, …)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声明一个空对象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，为对象添加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个属性：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gender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dateofbirth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courses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。然后添加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getName()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chooseCourse()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71089" y="1077641"/>
            <a:ext cx="11519147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添加对象的方法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student = {}; //</a:t>
            </a:r>
            <a:r>
              <a:rPr lang="zh-CN" altLang="en-US"/>
              <a:t>声明一个对象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student.id = 100; //</a:t>
            </a:r>
            <a:r>
              <a:rPr lang="zh-CN" altLang="en-US"/>
              <a:t>为对象添加属性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student.name = "</a:t>
            </a:r>
            <a:r>
              <a:rPr lang="zh-CN" altLang="en-US"/>
              <a:t>刘强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student.gender = "</a:t>
            </a:r>
            <a:r>
              <a:rPr lang="zh-CN" altLang="en-US"/>
              <a:t>男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student.dateofbirth = "2002-5-17";</a:t>
            </a:r>
            <a:endParaRPr lang="en-US" altLang="zh-CN"/>
          </a:p>
          <a:p>
            <a:r>
              <a:rPr lang="en-US" altLang="zh-CN"/>
              <a:t>			student.courses = []; //</a:t>
            </a:r>
            <a:r>
              <a:rPr lang="zh-CN" altLang="en-US"/>
              <a:t>所选课程声明为数组，可以添加多门课程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student.getName = function() { //</a:t>
            </a:r>
            <a:r>
              <a:rPr lang="zh-CN" altLang="en-US"/>
              <a:t>添加得到姓名方法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return this.name; //</a:t>
            </a:r>
            <a:r>
              <a:rPr lang="zh-CN" altLang="en-US"/>
              <a:t>返回对象的姓名属性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student.chooseCourse = function(courseName) { //</a:t>
            </a:r>
            <a:r>
              <a:rPr lang="zh-CN" altLang="en-US"/>
              <a:t>添加课程方法</a:t>
            </a:r>
            <a:endParaRPr lang="zh-CN" altLang="en-US"/>
          </a:p>
          <a:p>
            <a:r>
              <a:rPr lang="zh-CN" altLang="en-US"/>
              <a:t>				</a:t>
            </a:r>
            <a:r>
              <a:rPr lang="en-US" altLang="zh-CN"/>
              <a:t>student.courses.push(courseName); //</a:t>
            </a:r>
            <a:r>
              <a:rPr lang="zh-CN" altLang="en-US"/>
              <a:t>向课程数组中添加课程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			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6584" y="2061260"/>
            <a:ext cx="1151914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	student.getName(); //</a:t>
            </a:r>
            <a:r>
              <a:rPr lang="zh-CN" altLang="en-US"/>
              <a:t>调用得到姓名方法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student.chooseCourse("Web</a:t>
            </a:r>
            <a:r>
              <a:rPr lang="zh-CN" altLang="en-US"/>
              <a:t>前端开发</a:t>
            </a:r>
            <a:r>
              <a:rPr lang="en-US" altLang="zh-CN"/>
              <a:t>"); //</a:t>
            </a:r>
            <a:r>
              <a:rPr lang="zh-CN" altLang="en-US"/>
              <a:t>调用添加课程方法，添加一门课程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student.chooseCourse("</a:t>
            </a:r>
            <a:r>
              <a:rPr lang="zh-CN" altLang="en-US"/>
              <a:t>数据库原理及应用</a:t>
            </a:r>
            <a:r>
              <a:rPr lang="en-US" altLang="zh-CN"/>
              <a:t>");</a:t>
            </a:r>
            <a:endParaRPr lang="en-US" altLang="zh-CN"/>
          </a:p>
          <a:p>
            <a:r>
              <a:rPr lang="en-US" altLang="zh-CN"/>
              <a:t>			student.chooseCourse("C#</a:t>
            </a:r>
            <a:r>
              <a:rPr lang="zh-CN" altLang="en-US"/>
              <a:t>面向对象程序设计</a:t>
            </a:r>
            <a:r>
              <a:rPr lang="en-US" altLang="zh-CN"/>
              <a:t>");</a:t>
            </a:r>
            <a:endParaRPr lang="en-US" altLang="zh-CN"/>
          </a:p>
          <a:p>
            <a:r>
              <a:rPr lang="en-US" altLang="zh-CN"/>
              <a:t>			document.write(student.getName()+"&lt;br /&gt;");  //</a:t>
            </a:r>
            <a:r>
              <a:rPr lang="zh-CN" altLang="en-US"/>
              <a:t>输出</a:t>
            </a:r>
            <a:r>
              <a:rPr lang="en-US" altLang="zh-CN"/>
              <a:t>: </a:t>
            </a:r>
            <a:r>
              <a:rPr lang="zh-CN" altLang="en-US"/>
              <a:t>刘强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document.write(student.courses);  //</a:t>
            </a:r>
            <a:r>
              <a:rPr lang="zh-CN" altLang="en-US"/>
              <a:t>输出</a:t>
            </a:r>
            <a:r>
              <a:rPr lang="en-US" altLang="zh-CN"/>
              <a:t>: Web</a:t>
            </a:r>
            <a:r>
              <a:rPr lang="zh-CN" altLang="en-US"/>
              <a:t>前端开发</a:t>
            </a:r>
            <a:r>
              <a:rPr lang="en-US" altLang="zh-CN"/>
              <a:t>,</a:t>
            </a:r>
            <a:r>
              <a:rPr lang="zh-CN" altLang="en-US"/>
              <a:t>数据库原理及应用</a:t>
            </a:r>
            <a:r>
              <a:rPr lang="en-US" altLang="zh-CN"/>
              <a:t>,C#</a:t>
            </a:r>
            <a:r>
              <a:rPr lang="zh-CN" altLang="en-US"/>
              <a:t>面向对象程序设计</a:t>
            </a:r>
            <a:endParaRPr lang="zh-CN" altLang="en-US"/>
          </a:p>
          <a:p>
            <a:r>
              <a:rPr lang="zh-CN" altLang="en-US"/>
              <a:t>		</a:t>
            </a:r>
            <a:r>
              <a:rPr lang="en-US" altLang="zh-CN"/>
              <a:t>&lt;/script&gt;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0547" y="1701287"/>
            <a:ext cx="1051122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删除方法的格式如下：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 </a:t>
            </a:r>
            <a:r>
              <a:rPr lang="zh-CN" altLang="en-US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方法名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，删除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getName()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方法，代码为：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delete student.getName; 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注意：没有小括号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 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124" y="1057706"/>
            <a:ext cx="11231168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7.7.6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对象的遍历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for…in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语句的基本格式为：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for(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变量 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代码块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7-21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中的属性和方法。通过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对象，获取对象元素的属性名，然后通过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student[key]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读取数值值。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(var key in student) { //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遍历出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的键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document.write(key + "=" + student[key]);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	document.write("&lt;br /&gt;");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14" y="4879172"/>
            <a:ext cx="6765103" cy="178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7.7  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7297" y="1555416"/>
            <a:ext cx="1091772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7.7.7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对象的事件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事件就是对象上所发生的事情。事件是预先定义好的、能够被对象识别的动作，如单击（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）事件、双击（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DblClick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）事件、装载（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Load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）事件、鼠标移动（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MouseMove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）事件等，不同的对象能够识别不同的事件。通过事件，可以调用对象的方法，以产生不同的执行动作。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有关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的事件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，将在第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章介绍。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35180</Words>
  <Application>WPS 演示</Application>
  <PresentationFormat>宽屏</PresentationFormat>
  <Paragraphs>1919</Paragraphs>
  <Slides>180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180</vt:i4>
      </vt:variant>
    </vt:vector>
  </HeadingPairs>
  <TitlesOfParts>
    <vt:vector size="192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Century Gothic</vt:lpstr>
      <vt:lpstr>华文新魏</vt:lpstr>
      <vt:lpstr>黑体</vt:lpstr>
      <vt:lpstr>方正粗黑宋简体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饭扫光</cp:lastModifiedBy>
  <cp:revision>35</cp:revision>
  <dcterms:created xsi:type="dcterms:W3CDTF">2019-06-19T02:08:00Z</dcterms:created>
  <dcterms:modified xsi:type="dcterms:W3CDTF">2021-08-18T02:46:22Z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