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7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3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5" r:id="rId48"/>
    <p:sldId id="347" r:id="rId49"/>
    <p:sldId id="348" r:id="rId50"/>
    <p:sldId id="349" r:id="rId51"/>
    <p:sldId id="350" r:id="rId52"/>
    <p:sldId id="352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9ED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522"/>
      </p:cViewPr>
      <p:guideLst>
        <p:guide orient="horz" pos="2196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2021/12/6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</a:t>
            </a:r>
            <a:r>
              <a:rPr lang="en-US" altLang="zh-CN" dirty="0"/>
              <a:t>asas</a:t>
            </a:r>
            <a:r>
              <a:rPr lang="zh-CN" altLang="en-US" dirty="0"/>
              <a:t>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单击此处编辑副as标题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93345"/>
            <a:ext cx="10852150" cy="79692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2E75B6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2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  <p:bldP spid="3" grpId="3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page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205595" y="74295"/>
            <a:ext cx="2847975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本节介绍事件的概念、类型、事件处理程序的绑定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方式。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zh-CN" altLang="en-US" sz="36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269319"/>
            <a:ext cx="11519147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9.1.2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类型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常见的事件类型分为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HTML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具有使事件在浏览器中触发动作的能力，发生在浏览器窗口上的事件，称为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（窗口）事件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mouse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（鼠标）事件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keyboard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（键盘）事件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（表单）事件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media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（媒体）事件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596" y="1161241"/>
            <a:ext cx="11015184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DOM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事件分为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级事件和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级事件（没有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级事件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级事件处理把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代码或一个函数赋值给一个事件处理属性，例如：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&lt;input id="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myButton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 type="button" value="Press Me"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onclick="alert('Hello');"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&gt;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var btn1 =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document.getElementById("myButton").onclick = function() {alert('Hello');}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后面如果再次设置函数，会覆盖之前的函数。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级事件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级事件处理使用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addEventListener()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方法绑定事件程序。同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DOM0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级事件处理相比，它不会覆盖之前的事件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269319"/>
            <a:ext cx="11591141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9.1.3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事件处理程序的绑定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方式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JvaScript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事件处理程序有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种绑定方式。</a:t>
            </a: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事件处理程序方式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格式如下：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标签名 事件名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="JavaScript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脚本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 … &gt;…&lt;/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&gt;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标签名 事件名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事件处理函数名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()" … &gt;…&lt;/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&gt;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9-1】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下面代码即为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事件处理程序，单击按钮后，会弹出消息框。本例文件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9-1.html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057706"/>
            <a:ext cx="11015184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&lt;!DOCTYPE html&gt;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&lt;html&gt;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&lt;head&gt;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&lt;meta charset="utf-8"&gt;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&lt;title&gt;HTML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事件处理程序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&lt;/title&gt;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&lt;/head&gt;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&lt;body&gt;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&lt;button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onclick="alert('HTML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事件处理程序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1')"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点我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&lt;/button&gt;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&lt;input type="button"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onclick="myFunction()" 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value="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单击按钮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 /&gt;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&lt;script type="text/javascript"&gt;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function myFunction() {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	alert("HTML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事件处理程序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2");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};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&lt;/script&gt;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&lt;/body&gt;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596" y="1269319"/>
            <a:ext cx="1199764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通用属性绑定方式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格式如下：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标签名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id="ID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 … &gt;…&lt;/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&gt;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元素的对象名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= document.getElementById("ID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"); //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获取被绑定事件的元素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）赋值方式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格式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如下：</a:t>
            </a: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元素的对象名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事件名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= function() {};  //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绑定匿名函数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9-2】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下面代码中把函数赋值给按钮的单击事件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btn.onclick = function() {…}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9-2.html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596" y="1269319"/>
            <a:ext cx="1199764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&lt;!DOCTYPE html&gt;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&lt;html&gt;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&lt;head&gt;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&lt;meta charset="utf-8"&gt;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&lt;title&gt;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通用属性绑定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&lt;/title&gt;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&lt;/head&gt;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&lt;body&gt;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&lt;input type="button" name="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btn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 id="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btn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 value="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单击按钮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 /&gt;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&lt;script type="text/javascript"&gt;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var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btnObj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= document.getElementById("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btn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"); //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给谁绑定事件，就要先获取谁</a:t>
            </a:r>
          </a:p>
          <a:p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btnObj.onclick = function() {</a:t>
            </a: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	alert("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通用属性绑定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1");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};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&lt;/script&gt;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&lt;/body&gt;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&lt;/html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&gt;</a:t>
            </a:r>
            <a:endParaRPr lang="zh-CN" altLang="en-US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6585" y="837351"/>
            <a:ext cx="11519147" cy="6277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）调用方式</a:t>
            </a: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格式如下：</a:t>
            </a:r>
          </a:p>
          <a:p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事件名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事件处理函数名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 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9-3】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采用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btn.onclick = myfun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调用方式。本例文件名为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9-3.html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</a:t>
            </a:r>
            <a:r>
              <a:rPr lang="zh-CN" altLang="en-US"/>
              <a:t>通用属性绑定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&lt;input type="button" name="btn" id="btn" value="</a:t>
            </a:r>
            <a:r>
              <a:rPr lang="zh-CN" altLang="en-US"/>
              <a:t>单击按钮</a:t>
            </a:r>
            <a:r>
              <a:rPr lang="en-US" altLang="zh-CN"/>
              <a:t>" /&gt;</a:t>
            </a:r>
          </a:p>
          <a:p>
            <a:r>
              <a:rPr lang="en-US" altLang="zh-CN"/>
              <a:t>		&lt;script type="text/javascript"&gt;</a:t>
            </a:r>
          </a:p>
          <a:p>
            <a:r>
              <a:rPr lang="en-US" altLang="zh-CN"/>
              <a:t>			var </a:t>
            </a:r>
            <a:r>
              <a:rPr lang="en-US" altLang="zh-CN">
                <a:solidFill>
                  <a:srgbClr val="FF0000"/>
                </a:solidFill>
              </a:rPr>
              <a:t>btnObj</a:t>
            </a:r>
            <a:r>
              <a:rPr lang="en-US" altLang="zh-CN"/>
              <a:t> = document.getElementById("</a:t>
            </a:r>
            <a:r>
              <a:rPr lang="en-US" altLang="zh-CN">
                <a:solidFill>
                  <a:srgbClr val="FF0000"/>
                </a:solidFill>
              </a:rPr>
              <a:t>btn</a:t>
            </a:r>
            <a:r>
              <a:rPr lang="en-US" altLang="zh-CN"/>
              <a:t>"); //</a:t>
            </a:r>
            <a:r>
              <a:rPr lang="zh-CN" altLang="en-US"/>
              <a:t>给谁绑定事件，就要先获取谁</a:t>
            </a:r>
          </a:p>
          <a:p>
            <a:r>
              <a:rPr lang="zh-CN" altLang="en-US"/>
              <a:t>			</a:t>
            </a:r>
            <a:r>
              <a:rPr lang="en-US" altLang="zh-CN">
                <a:solidFill>
                  <a:srgbClr val="FF0000"/>
                </a:solidFill>
              </a:rPr>
              <a:t>btnObj.onclick = myfun</a:t>
            </a:r>
            <a:r>
              <a:rPr lang="en-US" altLang="zh-CN"/>
              <a:t>; //myfun</a:t>
            </a:r>
            <a:r>
              <a:rPr lang="zh-CN" altLang="en-US"/>
              <a:t>后面不要加</a:t>
            </a:r>
            <a:r>
              <a:rPr lang="en-US" altLang="zh-CN"/>
              <a:t>()</a:t>
            </a:r>
            <a:r>
              <a:rPr lang="zh-CN" altLang="en-US"/>
              <a:t>括号，否则会变为立即执行函数</a:t>
            </a:r>
          </a:p>
          <a:p>
            <a:r>
              <a:rPr lang="zh-CN" altLang="en-US"/>
              <a:t>			</a:t>
            </a:r>
            <a:r>
              <a:rPr lang="en-US" altLang="zh-CN"/>
              <a:t>function myfun() {</a:t>
            </a:r>
          </a:p>
          <a:p>
            <a:r>
              <a:rPr lang="en-US" altLang="zh-CN"/>
              <a:t>				alert("</a:t>
            </a:r>
            <a:r>
              <a:rPr lang="zh-CN" altLang="en-US"/>
              <a:t>通用属性绑定</a:t>
            </a:r>
            <a:r>
              <a:rPr lang="en-US" altLang="zh-CN"/>
              <a:t>2");</a:t>
            </a:r>
          </a:p>
          <a:p>
            <a:r>
              <a:rPr lang="en-US" altLang="zh-CN"/>
              <a:t>			};</a:t>
            </a:r>
          </a:p>
          <a:p>
            <a:r>
              <a:rPr lang="en-US" altLang="zh-CN"/>
              <a:t>		&lt;/script&gt;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</a:t>
            </a:r>
            <a:r>
              <a:rPr lang="en-US" altLang="zh-CN" smtClean="0"/>
              <a:t>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51914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）删除事件</a:t>
            </a: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如果要删除属性绑定的事件，为该对象的事件赋值空值。例如：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btnObj.onclick = null;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5799" y="1413308"/>
            <a:ext cx="11563922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DOM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监听事件绑定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与通用属性绑定方式相同，在绑定监听事件之前先获取被绑定事件的元素，语法格式如下：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标签名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id="ID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… &gt;…&lt;/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元素的对象名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 document.getElementById("ID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 //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获取被绑定事件的元素</a:t>
            </a: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）内嵌方式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内嵌方式的语法格式如下：</a:t>
            </a: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.addEventListener("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function() { JavaScript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;}, false);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9-4】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使用内嵌方式绑定监听事件。本例文件名为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9-4.html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6584" y="1341314"/>
            <a:ext cx="11519147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</a:t>
            </a:r>
            <a:r>
              <a:rPr lang="zh-CN" altLang="en-US"/>
              <a:t>监听事件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&lt;button id="</a:t>
            </a:r>
            <a:r>
              <a:rPr lang="en-US" altLang="zh-CN">
                <a:solidFill>
                  <a:srgbClr val="FF0000"/>
                </a:solidFill>
              </a:rPr>
              <a:t>btn</a:t>
            </a:r>
            <a:r>
              <a:rPr lang="en-US" altLang="zh-CN"/>
              <a:t>"&gt;</a:t>
            </a:r>
            <a:r>
              <a:rPr lang="zh-CN" altLang="en-US"/>
              <a:t>单击按钮</a:t>
            </a:r>
            <a:r>
              <a:rPr lang="en-US" altLang="zh-CN"/>
              <a:t>&lt;/button&gt;</a:t>
            </a:r>
          </a:p>
          <a:p>
            <a:r>
              <a:rPr lang="en-US" altLang="zh-CN"/>
              <a:t>		&lt;script type="text/javascript"&gt;</a:t>
            </a:r>
          </a:p>
          <a:p>
            <a:r>
              <a:rPr lang="en-US" altLang="zh-CN"/>
              <a:t>			var </a:t>
            </a:r>
            <a:r>
              <a:rPr lang="en-US" altLang="zh-CN">
                <a:solidFill>
                  <a:srgbClr val="FF0000"/>
                </a:solidFill>
              </a:rPr>
              <a:t>btnObj </a:t>
            </a:r>
            <a:r>
              <a:rPr lang="en-US" altLang="zh-CN"/>
              <a:t>= document.getElementById("</a:t>
            </a:r>
            <a:r>
              <a:rPr lang="en-US" altLang="zh-CN">
                <a:solidFill>
                  <a:srgbClr val="FF0000"/>
                </a:solidFill>
              </a:rPr>
              <a:t>btn</a:t>
            </a:r>
            <a:r>
              <a:rPr lang="en-US" altLang="zh-CN"/>
              <a:t>"); //</a:t>
            </a:r>
            <a:r>
              <a:rPr lang="zh-CN" altLang="en-US"/>
              <a:t>给谁绑定事件，就要先获取谁</a:t>
            </a:r>
          </a:p>
          <a:p>
            <a:r>
              <a:rPr lang="zh-CN" altLang="en-US"/>
              <a:t>			</a:t>
            </a:r>
            <a:r>
              <a:rPr lang="en-US" altLang="zh-CN">
                <a:solidFill>
                  <a:srgbClr val="FF0000"/>
                </a:solidFill>
              </a:rPr>
              <a:t>btnObj.addEventListener("click", function() {alert("</a:t>
            </a:r>
            <a:r>
              <a:rPr lang="zh-CN" altLang="en-US">
                <a:solidFill>
                  <a:srgbClr val="FF0000"/>
                </a:solidFill>
              </a:rPr>
              <a:t>监听事件</a:t>
            </a:r>
            <a:r>
              <a:rPr lang="en-US" altLang="zh-CN">
                <a:solidFill>
                  <a:srgbClr val="FF0000"/>
                </a:solidFill>
              </a:rPr>
              <a:t>1");}, false);</a:t>
            </a:r>
          </a:p>
          <a:p>
            <a:r>
              <a:rPr lang="en-US" altLang="zh-CN">
                <a:solidFill>
                  <a:srgbClr val="FF0000"/>
                </a:solidFill>
              </a:rPr>
              <a:t>			btnObj.addEventListener("click", function() {alert("</a:t>
            </a:r>
            <a:r>
              <a:rPr lang="zh-CN" altLang="en-US">
                <a:solidFill>
                  <a:srgbClr val="FF0000"/>
                </a:solidFill>
              </a:rPr>
              <a:t>监听事件</a:t>
            </a:r>
            <a:r>
              <a:rPr lang="en-US" altLang="zh-CN">
                <a:solidFill>
                  <a:srgbClr val="FF0000"/>
                </a:solidFill>
              </a:rPr>
              <a:t>2");}, false);</a:t>
            </a:r>
          </a:p>
          <a:p>
            <a:r>
              <a:rPr lang="en-US" altLang="zh-CN"/>
              <a:t>		&lt;/script&gt;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3836" y="2481"/>
            <a:ext cx="4555459" cy="685583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29" y="792139"/>
            <a:ext cx="25334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8730" y="792138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8730" y="1552410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720334" y="2277244"/>
            <a:ext cx="7271461" cy="27357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事件处理</a:t>
            </a:r>
          </a:p>
          <a:p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9.4  keyboard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9.5  form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9.6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事件捕捉与事件冒泡</a:t>
            </a:r>
          </a:p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6584" y="1036056"/>
            <a:ext cx="11519147" cy="544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）调用方式</a:t>
            </a: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调用方式的语法格式如下：</a:t>
            </a:r>
          </a:p>
          <a:p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.addEventListener("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, false);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9-5】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使用调用方式绑定监听事件。本例文件名为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9-5.html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r>
              <a:rPr lang="en-US" altLang="zh-CN" smtClean="0"/>
              <a:t>&lt;!DOCTYPE html&gt;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	&lt;head&gt;</a:t>
            </a:r>
          </a:p>
          <a:p>
            <a:r>
              <a:rPr lang="en-US" altLang="zh-CN" smtClean="0"/>
              <a:t>		&lt;meta charset="utf-8"&gt;</a:t>
            </a:r>
          </a:p>
          <a:p>
            <a:r>
              <a:rPr lang="en-US" altLang="zh-CN" smtClean="0"/>
              <a:t>		&lt;title&gt;</a:t>
            </a:r>
            <a:r>
              <a:rPr lang="zh-CN" altLang="en-US" smtClean="0"/>
              <a:t>监听事件</a:t>
            </a:r>
            <a:r>
              <a:rPr lang="en-US" altLang="zh-CN" smtClean="0"/>
              <a:t>&lt;/title&gt;</a:t>
            </a:r>
          </a:p>
          <a:p>
            <a:r>
              <a:rPr lang="en-US" altLang="zh-CN" smtClean="0"/>
              <a:t>	&lt;/head&gt;</a:t>
            </a:r>
          </a:p>
          <a:p>
            <a:r>
              <a:rPr lang="en-US" altLang="zh-CN" smtClean="0"/>
              <a:t>	&lt;body&gt;</a:t>
            </a:r>
          </a:p>
          <a:p>
            <a:r>
              <a:rPr lang="en-US" altLang="zh-CN"/>
              <a:t>		&lt;button id="btn"&gt;</a:t>
            </a:r>
            <a:r>
              <a:rPr lang="zh-CN" altLang="en-US"/>
              <a:t>单击按钮</a:t>
            </a:r>
            <a:r>
              <a:rPr lang="en-US" altLang="zh-CN"/>
              <a:t>&lt;/button&gt;</a:t>
            </a:r>
          </a:p>
          <a:p>
            <a:r>
              <a:rPr lang="en-US" altLang="zh-CN"/>
              <a:t>		&lt;script type="text/javascript"&gt;</a:t>
            </a:r>
          </a:p>
          <a:p>
            <a:r>
              <a:rPr lang="en-US" altLang="zh-CN"/>
              <a:t>			window.addEventListener("load", myfun, false); //</a:t>
            </a:r>
            <a:r>
              <a:rPr lang="zh-CN" altLang="en-US"/>
              <a:t>绑定</a:t>
            </a:r>
            <a:r>
              <a:rPr lang="en-US" altLang="zh-CN"/>
              <a:t>window</a:t>
            </a:r>
            <a:r>
              <a:rPr lang="zh-CN" altLang="en-US"/>
              <a:t>对象的</a:t>
            </a:r>
            <a:r>
              <a:rPr lang="en-US" altLang="zh-CN"/>
              <a:t>load</a:t>
            </a:r>
            <a:r>
              <a:rPr lang="zh-CN" altLang="en-US"/>
              <a:t>事件</a:t>
            </a:r>
          </a:p>
          <a:p>
            <a:r>
              <a:rPr lang="zh-CN" altLang="en-US"/>
              <a:t>			</a:t>
            </a:r>
            <a:r>
              <a:rPr lang="en-US" altLang="zh-CN"/>
              <a:t>var </a:t>
            </a:r>
            <a:r>
              <a:rPr lang="en-US" altLang="zh-CN">
                <a:solidFill>
                  <a:srgbClr val="FF0000"/>
                </a:solidFill>
              </a:rPr>
              <a:t>btnObj </a:t>
            </a:r>
            <a:r>
              <a:rPr lang="en-US" altLang="zh-CN"/>
              <a:t>= document.getElementById("btn"); //</a:t>
            </a:r>
            <a:r>
              <a:rPr lang="zh-CN" altLang="en-US"/>
              <a:t>给谁绑定事件，就要先获取谁</a:t>
            </a:r>
          </a:p>
          <a:p>
            <a:r>
              <a:rPr lang="zh-CN" altLang="en-US"/>
              <a:t>			</a:t>
            </a:r>
            <a:r>
              <a:rPr lang="en-US" altLang="zh-CN">
                <a:solidFill>
                  <a:srgbClr val="FF0000"/>
                </a:solidFill>
              </a:rPr>
              <a:t>btnObj.addEventListener("click", myfun1, false); //</a:t>
            </a:r>
            <a:r>
              <a:rPr lang="zh-CN" altLang="en-US">
                <a:solidFill>
                  <a:srgbClr val="FF0000"/>
                </a:solidFill>
              </a:rPr>
              <a:t>绑定多个事件处理程序，第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</a:p>
          <a:p>
            <a:r>
              <a:rPr lang="zh-CN" altLang="en-US">
                <a:solidFill>
                  <a:srgbClr val="FF0000"/>
                </a:solidFill>
              </a:rPr>
              <a:t>			</a:t>
            </a:r>
            <a:r>
              <a:rPr lang="en-US" altLang="zh-CN">
                <a:solidFill>
                  <a:srgbClr val="FF0000"/>
                </a:solidFill>
              </a:rPr>
              <a:t>btnObj.addEventListener("click", myfun2, false); //</a:t>
            </a:r>
            <a:r>
              <a:rPr lang="zh-CN" altLang="en-US">
                <a:solidFill>
                  <a:srgbClr val="FF0000"/>
                </a:solidFill>
              </a:rPr>
              <a:t>绑定多个事件处理程序，第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</a:p>
          <a:p>
            <a:r>
              <a:rPr lang="zh-CN" altLang="en-US"/>
              <a:t>			</a:t>
            </a:r>
            <a:r>
              <a:rPr lang="en-US" altLang="zh-CN"/>
              <a:t>btnObj.preventDefault</a:t>
            </a:r>
            <a:r>
              <a:rPr lang="en-US" altLang="zh-CN" smtClean="0"/>
              <a:t>();</a:t>
            </a:r>
            <a:r>
              <a:rPr lang="en-US" altLang="zh-CN"/>
              <a:t>		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9746" y="1485303"/>
            <a:ext cx="11519147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			</a:t>
            </a:r>
            <a:r>
              <a:rPr lang="en-US" altLang="zh-CN">
                <a:solidFill>
                  <a:srgbClr val="FF0000"/>
                </a:solidFill>
              </a:rPr>
              <a:t>btnObj.addEventListener("click", myfun2, false); //</a:t>
            </a:r>
            <a:r>
              <a:rPr lang="zh-CN" altLang="en-US">
                <a:solidFill>
                  <a:srgbClr val="FF0000"/>
                </a:solidFill>
              </a:rPr>
              <a:t>绑定多个事件处理程序，第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</a:p>
          <a:p>
            <a:r>
              <a:rPr lang="zh-CN" altLang="en-US"/>
              <a:t>			</a:t>
            </a:r>
            <a:r>
              <a:rPr lang="en-US" altLang="zh-CN"/>
              <a:t>btnObj.preventDefault();</a:t>
            </a:r>
          </a:p>
          <a:p>
            <a:r>
              <a:rPr lang="en-US" altLang="zh-CN"/>
              <a:t>			function myfun(){</a:t>
            </a:r>
          </a:p>
          <a:p>
            <a:r>
              <a:rPr lang="en-US" altLang="zh-CN"/>
              <a:t>				alert("</a:t>
            </a:r>
            <a:r>
              <a:rPr lang="zh-CN" altLang="en-US"/>
              <a:t>欢迎访问</a:t>
            </a:r>
            <a:r>
              <a:rPr lang="en-US" altLang="zh-CN"/>
              <a:t>")</a:t>
            </a:r>
          </a:p>
          <a:p>
            <a:r>
              <a:rPr lang="en-US" altLang="zh-CN"/>
              <a:t>			}</a:t>
            </a:r>
          </a:p>
          <a:p>
            <a:r>
              <a:rPr lang="en-US" altLang="zh-CN"/>
              <a:t>			function myfun1() {</a:t>
            </a:r>
          </a:p>
          <a:p>
            <a:r>
              <a:rPr lang="en-US" altLang="zh-CN"/>
              <a:t>				alert("</a:t>
            </a:r>
            <a:r>
              <a:rPr lang="zh-CN" altLang="en-US"/>
              <a:t>监听事件</a:t>
            </a:r>
            <a:r>
              <a:rPr lang="en-US" altLang="zh-CN"/>
              <a:t>myfun1");</a:t>
            </a:r>
          </a:p>
          <a:p>
            <a:r>
              <a:rPr lang="en-US" altLang="zh-CN"/>
              <a:t>			};</a:t>
            </a:r>
          </a:p>
          <a:p>
            <a:r>
              <a:rPr lang="en-US" altLang="zh-CN"/>
              <a:t>			function myfun2() {</a:t>
            </a:r>
          </a:p>
          <a:p>
            <a:r>
              <a:rPr lang="en-US" altLang="zh-CN"/>
              <a:t>				alert("</a:t>
            </a:r>
            <a:r>
              <a:rPr lang="zh-CN" altLang="en-US"/>
              <a:t>监听事件</a:t>
            </a:r>
            <a:r>
              <a:rPr lang="en-US" altLang="zh-CN"/>
              <a:t>myfun2");</a:t>
            </a:r>
          </a:p>
          <a:p>
            <a:r>
              <a:rPr lang="en-US" altLang="zh-CN"/>
              <a:t>			};</a:t>
            </a:r>
          </a:p>
          <a:p>
            <a:r>
              <a:rPr lang="en-US" altLang="zh-CN"/>
              <a:t>		&lt;/script&gt;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582048"/>
            <a:ext cx="11591141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）删除监听事件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删除监听事件时，事件类型名、事件函数名要一一对应，就是要与添加事件时的参数一样。例如：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btnObj.removeEventListener("click", myfun2, false);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由于内嵌监听事件方式的事件处理程序为匿名函数，所以无法删除该监听事件。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采用下述方法阻止事件的默认行为：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btnObj.preventDefault();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36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window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（窗口）事件是指当用户与页面上的元素交互时所触发的事件。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8553" y="1423933"/>
            <a:ext cx="42494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常用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3" y="2251740"/>
            <a:ext cx="10379729" cy="3841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0548" y="1701287"/>
            <a:ext cx="10079253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语法格式有下面三种：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中（一般应用到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标签）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 on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="myScript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window.on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=function(){myScript};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addEventListener()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方法：</a:t>
            </a:r>
          </a:p>
          <a:p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window.addEventListener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myScript, false);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79" y="1269319"/>
            <a:ext cx="1137515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9.2.1  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指定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事件处理程序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建议在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中指定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事件处理程序，使用下面两种方法：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window.onload=function(){myScript};</a:t>
            </a:r>
          </a:p>
          <a:p>
            <a:pPr indent="457200"/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window.addEventListener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("load", myScript, false);</a:t>
            </a: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9-6】load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事件绑定事件处理程序，本例文件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9-6.html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在浏览器中打开后首先弹出消息框，在两个消息框中分别显示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元素中的内容，如图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3" y="3999618"/>
            <a:ext cx="10176673" cy="2237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770731"/>
            <a:ext cx="11447152" cy="618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&lt;title&gt;Load</a:t>
            </a:r>
            <a:r>
              <a:rPr lang="zh-CN" altLang="en-US"/>
              <a:t>事件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&lt;script type="text/javascript"&gt;</a:t>
            </a:r>
          </a:p>
          <a:p>
            <a:r>
              <a:rPr lang="en-US" altLang="zh-CN"/>
              <a:t>		window.addEventListener("load", </a:t>
            </a:r>
            <a:r>
              <a:rPr lang="en-US" altLang="zh-CN">
                <a:solidFill>
                  <a:srgbClr val="FF0000"/>
                </a:solidFill>
              </a:rPr>
              <a:t>myfun</a:t>
            </a:r>
            <a:r>
              <a:rPr lang="en-US" altLang="zh-CN"/>
              <a:t>, false);</a:t>
            </a:r>
          </a:p>
          <a:p>
            <a:r>
              <a:rPr lang="en-US" altLang="zh-CN"/>
              <a:t>		function </a:t>
            </a:r>
            <a:r>
              <a:rPr lang="en-US" altLang="zh-CN">
                <a:solidFill>
                  <a:srgbClr val="FF0000"/>
                </a:solidFill>
              </a:rPr>
              <a:t>myfun(){</a:t>
            </a:r>
          </a:p>
          <a:p>
            <a:r>
              <a:rPr lang="en-US" altLang="zh-CN"/>
              <a:t>			var div1Obj = document.getElementById("</a:t>
            </a:r>
            <a:r>
              <a:rPr lang="en-US" altLang="zh-CN">
                <a:solidFill>
                  <a:srgbClr val="FF0000"/>
                </a:solidFill>
              </a:rPr>
              <a:t>div1</a:t>
            </a:r>
            <a:r>
              <a:rPr lang="en-US" altLang="zh-CN"/>
              <a:t>");</a:t>
            </a:r>
          </a:p>
          <a:p>
            <a:r>
              <a:rPr lang="en-US" altLang="zh-CN"/>
              <a:t>			var p1Obj = document.getElementById("</a:t>
            </a:r>
            <a:r>
              <a:rPr lang="en-US" altLang="zh-CN">
                <a:solidFill>
                  <a:srgbClr val="FF0000"/>
                </a:solidFill>
              </a:rPr>
              <a:t>p1</a:t>
            </a:r>
            <a:r>
              <a:rPr lang="en-US" altLang="zh-CN"/>
              <a:t>");</a:t>
            </a:r>
          </a:p>
          <a:p>
            <a:r>
              <a:rPr lang="en-US" altLang="zh-CN"/>
              <a:t>			alert("div1</a:t>
            </a:r>
            <a:r>
              <a:rPr lang="zh-CN" altLang="en-US"/>
              <a:t>的内容</a:t>
            </a:r>
            <a:r>
              <a:rPr lang="en-US" altLang="zh-CN"/>
              <a:t>: " + div1Obj.innerText);</a:t>
            </a:r>
          </a:p>
          <a:p>
            <a:r>
              <a:rPr lang="en-US" altLang="zh-CN"/>
              <a:t>			alert("p1</a:t>
            </a:r>
            <a:r>
              <a:rPr lang="zh-CN" altLang="en-US"/>
              <a:t>的内容</a:t>
            </a:r>
            <a:r>
              <a:rPr lang="en-US" altLang="zh-CN"/>
              <a:t>: " + p1Obj.innerText);</a:t>
            </a:r>
          </a:p>
          <a:p>
            <a:r>
              <a:rPr lang="en-US" altLang="zh-CN"/>
              <a:t>		}</a:t>
            </a:r>
          </a:p>
          <a:p>
            <a:r>
              <a:rPr lang="en-US" altLang="zh-CN"/>
              <a:t>	&lt;/script&gt;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&lt;div id="</a:t>
            </a:r>
            <a:r>
              <a:rPr lang="en-US" altLang="zh-CN">
                <a:solidFill>
                  <a:srgbClr val="FF0000"/>
                </a:solidFill>
              </a:rPr>
              <a:t>div1</a:t>
            </a:r>
            <a:r>
              <a:rPr lang="en-US" altLang="zh-CN"/>
              <a:t>"&gt;</a:t>
            </a:r>
          </a:p>
          <a:p>
            <a:r>
              <a:rPr lang="en-US" altLang="zh-CN"/>
              <a:t>			DIV1</a:t>
            </a:r>
          </a:p>
          <a:p>
            <a:r>
              <a:rPr lang="en-US" altLang="zh-CN"/>
              <a:t>			&lt;p id="</a:t>
            </a:r>
            <a:r>
              <a:rPr lang="en-US" altLang="zh-CN">
                <a:solidFill>
                  <a:srgbClr val="FF0000"/>
                </a:solidFill>
              </a:rPr>
              <a:t>p1</a:t>
            </a:r>
            <a:r>
              <a:rPr lang="en-US" altLang="zh-CN"/>
              <a:t>"&gt;</a:t>
            </a:r>
            <a:r>
              <a:rPr lang="zh-CN" altLang="en-US"/>
              <a:t>段落文字</a:t>
            </a:r>
            <a:r>
              <a:rPr lang="en-US" altLang="zh-CN"/>
              <a:t>P1&lt;/p&gt;</a:t>
            </a:r>
          </a:p>
          <a:p>
            <a:r>
              <a:rPr lang="en-US" altLang="zh-CN"/>
              <a:t>		&lt;/div&gt;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663136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标签中上触发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一般来说，在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上面发生的任何事件都可以在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标签中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onload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来指定，方法如下：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 onload="myScript"&gt;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标签上触发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事件：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 onload="window.alert('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欢迎访问本网站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!')"&gt;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这不过是一种保证向后兼容的权宜之计，所有浏览器都很好地支持这个方式。建议通过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指定事件处理程序的方式。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663136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当图像加载完毕时在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img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元素上触发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9-7】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本例代码在加载图片完成后执行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ImageLoad()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，在事件函数中对图片加上边框，并弹出消息框，本例文件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9-7.html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924" y="3357164"/>
            <a:ext cx="6710466" cy="2187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557298"/>
            <a:ext cx="11015184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9.1.1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事件的概念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Event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事件是指在浏览器窗体或者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元素上发生的浏览器或者用户行为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页面上的每个元素都可以产生某些事件。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行为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是某个事件和由该事件触发的动作的组合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动作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是预先编写的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函数，事件一般与元素绑定在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中，事件是预先定义好的、能够被对象识别的动作，事件定义了用户与网页交互时产生的各种操作。</a:t>
            </a: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8565" y="1269319"/>
            <a:ext cx="11015184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&lt;title&gt;Load</a:t>
            </a:r>
            <a:r>
              <a:rPr lang="zh-CN" altLang="en-US"/>
              <a:t>事件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&lt;script type="text/javascript"&gt;</a:t>
            </a:r>
          </a:p>
          <a:p>
            <a:r>
              <a:rPr lang="en-US" altLang="zh-CN"/>
              <a:t>		function </a:t>
            </a:r>
            <a:r>
              <a:rPr lang="en-US" altLang="zh-CN">
                <a:solidFill>
                  <a:srgbClr val="FF0000"/>
                </a:solidFill>
              </a:rPr>
              <a:t>ImageLoad(){</a:t>
            </a:r>
          </a:p>
          <a:p>
            <a:r>
              <a:rPr lang="en-US" altLang="zh-CN"/>
              <a:t>			myimg=document.getElementById("</a:t>
            </a:r>
            <a:r>
              <a:rPr lang="en-US" altLang="zh-CN">
                <a:solidFill>
                  <a:srgbClr val="FF0000"/>
                </a:solidFill>
              </a:rPr>
              <a:t>img1</a:t>
            </a:r>
            <a:r>
              <a:rPr lang="en-US" altLang="zh-CN"/>
              <a:t>");</a:t>
            </a:r>
          </a:p>
          <a:p>
            <a:r>
              <a:rPr lang="en-US" altLang="zh-CN"/>
              <a:t>			myimg.style.border="6px solid #007799";</a:t>
            </a:r>
          </a:p>
          <a:p>
            <a:r>
              <a:rPr lang="en-US" altLang="zh-CN"/>
              <a:t>			alert("</a:t>
            </a:r>
            <a:r>
              <a:rPr lang="zh-CN" altLang="en-US"/>
              <a:t>图片加载完成后，给该图片加边框</a:t>
            </a:r>
            <a:r>
              <a:rPr lang="en-US" altLang="zh-CN"/>
              <a:t>");</a:t>
            </a:r>
          </a:p>
          <a:p>
            <a:r>
              <a:rPr lang="en-US" altLang="zh-CN"/>
              <a:t>		}</a:t>
            </a:r>
          </a:p>
          <a:p>
            <a:r>
              <a:rPr lang="en-US" altLang="zh-CN"/>
              <a:t>	&lt;/script&gt;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&lt;img id="</a:t>
            </a:r>
            <a:r>
              <a:rPr lang="en-US" altLang="zh-CN">
                <a:solidFill>
                  <a:srgbClr val="FF0000"/>
                </a:solidFill>
              </a:rPr>
              <a:t>img1</a:t>
            </a:r>
            <a:r>
              <a:rPr lang="en-US" altLang="zh-CN"/>
              <a:t>" src="images/js.jpg" onload="</a:t>
            </a:r>
            <a:r>
              <a:rPr lang="en-US" altLang="zh-CN">
                <a:solidFill>
                  <a:srgbClr val="FF0000"/>
                </a:solidFill>
              </a:rPr>
              <a:t>ImageLoad()</a:t>
            </a:r>
            <a:r>
              <a:rPr lang="en-US" altLang="zh-CN"/>
              <a:t>"&gt;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30316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9.2.2  resize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9-8】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本例代码当浏览器被重置大小时触发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resize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事件，执行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WindowChange()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9-8.html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484" y="2709212"/>
            <a:ext cx="9598336" cy="3085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018480"/>
            <a:ext cx="11519147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&lt;title&gt;resize</a:t>
            </a:r>
            <a:r>
              <a:rPr lang="zh-CN" altLang="en-US"/>
              <a:t>事件</a:t>
            </a:r>
            <a:r>
              <a:rPr lang="en-US" altLang="zh-CN"/>
              <a:t>&lt;/title&gt;</a:t>
            </a:r>
          </a:p>
          <a:p>
            <a:r>
              <a:rPr lang="en-US" altLang="zh-CN"/>
              <a:t>		&lt;script type="text/javascript"&gt;</a:t>
            </a:r>
          </a:p>
          <a:p>
            <a:r>
              <a:rPr lang="en-US" altLang="zh-CN"/>
              <a:t>			function </a:t>
            </a:r>
            <a:r>
              <a:rPr lang="en-US" altLang="zh-CN">
                <a:solidFill>
                  <a:srgbClr val="FF0000"/>
                </a:solidFill>
              </a:rPr>
              <a:t>WindowChange() </a:t>
            </a:r>
            <a:r>
              <a:rPr lang="en-US" altLang="zh-CN"/>
              <a:t>{</a:t>
            </a:r>
          </a:p>
          <a:p>
            <a:r>
              <a:rPr lang="en-US" altLang="zh-CN"/>
              <a:t>				var w = window.outerWidth;</a:t>
            </a:r>
          </a:p>
          <a:p>
            <a:r>
              <a:rPr lang="en-US" altLang="zh-CN"/>
              <a:t>				var h = window.outerHeight;</a:t>
            </a:r>
          </a:p>
          <a:p>
            <a:r>
              <a:rPr lang="en-US" altLang="zh-CN"/>
              <a:t>				var txt = "</a:t>
            </a:r>
            <a:r>
              <a:rPr lang="zh-CN" altLang="en-US"/>
              <a:t>窗口大小</a:t>
            </a:r>
            <a:r>
              <a:rPr lang="en-US" altLang="zh-CN"/>
              <a:t>: </a:t>
            </a:r>
            <a:r>
              <a:rPr lang="zh-CN" altLang="en-US"/>
              <a:t>宽度</a:t>
            </a:r>
            <a:r>
              <a:rPr lang="en-US" altLang="zh-CN"/>
              <a:t>=" + w + ", </a:t>
            </a:r>
            <a:r>
              <a:rPr lang="zh-CN" altLang="en-US"/>
              <a:t>高度</a:t>
            </a:r>
            <a:r>
              <a:rPr lang="en-US" altLang="zh-CN"/>
              <a:t>=" + h;</a:t>
            </a:r>
          </a:p>
          <a:p>
            <a:r>
              <a:rPr lang="en-US" altLang="zh-CN"/>
              <a:t>				document.getElementById("</a:t>
            </a:r>
            <a:r>
              <a:rPr lang="en-US" altLang="zh-CN">
                <a:solidFill>
                  <a:srgbClr val="FF0000"/>
                </a:solidFill>
              </a:rPr>
              <a:t>demo</a:t>
            </a:r>
            <a:r>
              <a:rPr lang="en-US" altLang="zh-CN"/>
              <a:t>").innerHTML = txt;</a:t>
            </a:r>
          </a:p>
          <a:p>
            <a:r>
              <a:rPr lang="en-US" altLang="zh-CN"/>
              <a:t>			}</a:t>
            </a:r>
          </a:p>
          <a:p>
            <a:r>
              <a:rPr lang="en-US" altLang="zh-CN"/>
              <a:t>		&lt;/script&gt;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 onresize="</a:t>
            </a:r>
            <a:r>
              <a:rPr lang="en-US" altLang="zh-CN">
                <a:solidFill>
                  <a:srgbClr val="FF0000"/>
                </a:solidFill>
              </a:rPr>
              <a:t>WindowChange()"&gt;</a:t>
            </a:r>
          </a:p>
          <a:p>
            <a:r>
              <a:rPr lang="en-US" altLang="zh-CN"/>
              <a:t>		&lt;p&gt;</a:t>
            </a:r>
            <a:r>
              <a:rPr lang="zh-CN" altLang="en-US"/>
              <a:t>调整浏览器的窗口</a:t>
            </a:r>
            <a:r>
              <a:rPr lang="en-US" altLang="zh-CN"/>
              <a:t>&lt;/p&gt;</a:t>
            </a:r>
          </a:p>
          <a:p>
            <a:r>
              <a:rPr lang="en-US" altLang="zh-CN"/>
              <a:t>		&lt;p id="</a:t>
            </a:r>
            <a:r>
              <a:rPr lang="en-US" altLang="zh-CN">
                <a:solidFill>
                  <a:srgbClr val="FF0000"/>
                </a:solidFill>
              </a:rPr>
              <a:t>demo</a:t>
            </a:r>
            <a:r>
              <a:rPr lang="en-US" altLang="zh-CN"/>
              <a:t>"&gt;&amp;nbsp;&lt;/p&gt;</a:t>
            </a:r>
          </a:p>
          <a:p>
            <a:r>
              <a:rPr lang="en-US" altLang="zh-CN"/>
              <a:t>		&lt;p&gt;</a:t>
            </a:r>
            <a:r>
              <a:rPr lang="zh-CN" altLang="en-US"/>
              <a:t>请拖动浏览器边框</a:t>
            </a:r>
            <a:r>
              <a:rPr lang="en-US" altLang="zh-CN"/>
              <a:t>&lt;/p&gt;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2968" y="1341314"/>
            <a:ext cx="1154475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9.2.3  scroll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9-9】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本例代码当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滚动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的滚动条时执行事件函数，本例文件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9-9.html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457" y="2825028"/>
            <a:ext cx="8423376" cy="330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6584" y="1188546"/>
            <a:ext cx="11519147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&lt;!DOCTYPE html&gt;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&lt;html&gt;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&lt;head&gt;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&lt;meta charset="utf-8"&gt;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&lt;title&gt;scroll</a:t>
            </a:r>
            <a:r>
              <a:rPr lang="zh-CN" altLang="zh-CN" kern="100">
                <a:latin typeface="Times New Roman" panose="02020603050405020304" pitchFamily="18" charset="0"/>
              </a:rPr>
              <a:t>事件</a:t>
            </a:r>
            <a:r>
              <a:rPr lang="en-US" altLang="zh-CN" kern="100">
                <a:latin typeface="Times New Roman" panose="02020603050405020304" pitchFamily="18" charset="0"/>
              </a:rPr>
              <a:t>&lt;/title&gt;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&lt;style type="text/css"&gt;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div {border: 1px solid black; width: 200px; height: 100px; overflow: scroll;}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&lt;/style&gt;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&lt;/head&gt;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&lt;body&gt;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&lt;p&gt;</a:t>
            </a:r>
            <a:r>
              <a:rPr lang="zh-CN" altLang="zh-CN" kern="100">
                <a:latin typeface="Times New Roman" panose="02020603050405020304" pitchFamily="18" charset="0"/>
              </a:rPr>
              <a:t>请滚动</a:t>
            </a:r>
            <a:r>
              <a:rPr lang="en-US" altLang="zh-CN" kern="100">
                <a:latin typeface="Times New Roman" panose="02020603050405020304" pitchFamily="18" charset="0"/>
              </a:rPr>
              <a:t>div</a:t>
            </a:r>
            <a:r>
              <a:rPr lang="zh-CN" altLang="zh-CN" kern="100">
                <a:latin typeface="Times New Roman" panose="02020603050405020304" pitchFamily="18" charset="0"/>
              </a:rPr>
              <a:t>元素的滚动条</a:t>
            </a:r>
            <a:r>
              <a:rPr lang="en-US" altLang="zh-CN" kern="100">
                <a:latin typeface="Times New Roman" panose="02020603050405020304" pitchFamily="18" charset="0"/>
              </a:rPr>
              <a:t>&lt;/p&gt;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&lt;div onscroll="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myFunction()"&gt;</a:t>
            </a:r>
            <a:r>
              <a:rPr lang="zh-CN" altLang="zh-CN" kern="100">
                <a:latin typeface="Times New Roman" panose="02020603050405020304" pitchFamily="18" charset="0"/>
              </a:rPr>
              <a:t>书读得多而不去思考，你会觉得你知道的很多；书读得多又思考，你会觉得你不知道的很多。</a:t>
            </a:r>
            <a:r>
              <a:rPr lang="en-US" altLang="zh-CN" kern="100">
                <a:latin typeface="Times New Roman" panose="02020603050405020304" pitchFamily="18" charset="0"/>
              </a:rPr>
              <a:t>&lt;br&gt;&lt;br&gt;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</a:t>
            </a:r>
            <a:r>
              <a:rPr lang="zh-CN" altLang="zh-CN" kern="100">
                <a:latin typeface="Times New Roman" panose="02020603050405020304" pitchFamily="18" charset="0"/>
              </a:rPr>
              <a:t>生命不可能从谎言中开出灿烂的鲜花。诚实是力量的一种象征，它显示着一个人的高度自重和内心的安全感与尊严感。</a:t>
            </a:r>
            <a:r>
              <a:rPr lang="en-US" altLang="zh-CN" kern="100">
                <a:latin typeface="Times New Roman" panose="02020603050405020304" pitchFamily="18" charset="0"/>
              </a:rPr>
              <a:t>&lt;/div&gt;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&lt;p&gt;</a:t>
            </a:r>
            <a:r>
              <a:rPr lang="zh-CN" altLang="zh-CN" kern="100">
                <a:latin typeface="Times New Roman" panose="02020603050405020304" pitchFamily="18" charset="0"/>
              </a:rPr>
              <a:t>滚动</a:t>
            </a:r>
            <a:r>
              <a:rPr lang="en-US" altLang="zh-CN" kern="100">
                <a:latin typeface="Times New Roman" panose="02020603050405020304" pitchFamily="18" charset="0"/>
              </a:rPr>
              <a:t>&lt;span id="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demo</a:t>
            </a:r>
            <a:r>
              <a:rPr lang="en-US" altLang="zh-CN" kern="100">
                <a:latin typeface="Times New Roman" panose="02020603050405020304" pitchFamily="18" charset="0"/>
              </a:rPr>
              <a:t>"&gt;0&lt;/span&gt; </a:t>
            </a:r>
            <a:r>
              <a:rPr lang="zh-CN" altLang="zh-CN" kern="100">
                <a:latin typeface="Times New Roman" panose="02020603050405020304" pitchFamily="18" charset="0"/>
              </a:rPr>
              <a:t>次。</a:t>
            </a:r>
            <a:r>
              <a:rPr lang="en-US" altLang="zh-CN" kern="100">
                <a:latin typeface="Times New Roman" panose="02020603050405020304" pitchFamily="18" charset="0"/>
              </a:rPr>
              <a:t>&lt;/p&gt;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&lt;script type="text/javascript"&gt;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var x = 0;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function 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myFunction() </a:t>
            </a:r>
            <a:r>
              <a:rPr lang="en-US" altLang="zh-CN" kern="100">
                <a:latin typeface="Times New Roman" panose="02020603050405020304" pitchFamily="18" charset="0"/>
              </a:rPr>
              <a:t>{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	document.getElementById("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demo</a:t>
            </a:r>
            <a:r>
              <a:rPr lang="en-US" altLang="zh-CN" kern="100">
                <a:latin typeface="Times New Roman" panose="02020603050405020304" pitchFamily="18" charset="0"/>
              </a:rPr>
              <a:t>").innerHTML = x += 1;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}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&lt;/script&gt;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&lt;/body&gt;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&lt;/html&gt;</a:t>
            </a:r>
            <a:endParaRPr lang="zh-CN" altLang="zh-CN" sz="2400" kern="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5104" y="1269319"/>
            <a:ext cx="1100210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9.2.4  focus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blur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9-10】focus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blur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事件示例。本例文件名为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9-10.html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37" y="2681039"/>
            <a:ext cx="10309973" cy="2058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9.2  window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0587" y="1413308"/>
            <a:ext cx="11591141" cy="4492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&lt;!DOCTYPE html&gt;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&lt;html&gt;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&lt;head&gt;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&lt;meta charset="utf-8"&gt;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&lt;title&gt;</a:t>
            </a:r>
            <a:r>
              <a:rPr lang="zh-CN" altLang="zh-CN" kern="100">
                <a:latin typeface="Times New Roman" panose="02020603050405020304" pitchFamily="18" charset="0"/>
              </a:rPr>
              <a:t>焦点事件</a:t>
            </a:r>
            <a:r>
              <a:rPr lang="en-US" altLang="zh-CN" kern="100">
                <a:latin typeface="Times New Roman" panose="02020603050405020304" pitchFamily="18" charset="0"/>
              </a:rPr>
              <a:t>&lt;/title&gt;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&lt;script type="text/javascript"&gt;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function 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focusFunction(x) </a:t>
            </a:r>
            <a:r>
              <a:rPr lang="en-US" altLang="zh-CN" kern="100">
                <a:latin typeface="Times New Roman" panose="02020603050405020304" pitchFamily="18" charset="0"/>
              </a:rPr>
              <a:t>{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	x.style.background = "yellow";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}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function 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blurFunction() </a:t>
            </a:r>
            <a:r>
              <a:rPr lang="en-US" altLang="zh-CN" kern="100">
                <a:latin typeface="Times New Roman" panose="02020603050405020304" pitchFamily="18" charset="0"/>
              </a:rPr>
              <a:t>{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	var x = document.getElementById("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zh-CN" kern="100">
                <a:latin typeface="Times New Roman" panose="02020603050405020304" pitchFamily="18" charset="0"/>
              </a:rPr>
              <a:t>");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	x.value = x.value.toUpperCase();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	}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&lt;/script&gt;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&lt;/head&gt;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&lt;body&gt;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</a:t>
            </a:r>
            <a:r>
              <a:rPr lang="zh-CN" altLang="zh-CN" kern="100">
                <a:latin typeface="Times New Roman" panose="02020603050405020304" pitchFamily="18" charset="0"/>
              </a:rPr>
              <a:t>输入你的名字</a:t>
            </a:r>
            <a:r>
              <a:rPr lang="en-US" altLang="zh-CN" kern="100">
                <a:latin typeface="Times New Roman" panose="02020603050405020304" pitchFamily="18" charset="0"/>
              </a:rPr>
              <a:t>: &lt;input type="text" id="f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zh-CN" kern="100">
                <a:latin typeface="Times New Roman" panose="02020603050405020304" pitchFamily="18" charset="0"/>
              </a:rPr>
              <a:t>" onfocus="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focusFunction(this)</a:t>
            </a:r>
            <a:r>
              <a:rPr lang="en-US" altLang="zh-CN" kern="100">
                <a:latin typeface="Times New Roman" panose="02020603050405020304" pitchFamily="18" charset="0"/>
              </a:rPr>
              <a:t>" onblur="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</a:rPr>
              <a:t>blurFunction()"&gt;</a:t>
            </a:r>
            <a:endParaRPr lang="zh-CN" altLang="zh-CN" sz="2400" kern="1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&lt;p&gt;</a:t>
            </a:r>
            <a:r>
              <a:rPr lang="zh-CN" altLang="zh-CN" kern="100">
                <a:latin typeface="Times New Roman" panose="02020603050405020304" pitchFamily="18" charset="0"/>
              </a:rPr>
              <a:t>当输入框获取焦点时，修改背景色（</a:t>
            </a:r>
            <a:r>
              <a:rPr lang="en-US" altLang="zh-CN" kern="100">
                <a:latin typeface="Times New Roman" panose="02020603050405020304" pitchFamily="18" charset="0"/>
              </a:rPr>
              <a:t>background-color</a:t>
            </a:r>
            <a:r>
              <a:rPr lang="zh-CN" altLang="zh-CN" kern="100">
                <a:latin typeface="Times New Roman" panose="02020603050405020304" pitchFamily="18" charset="0"/>
              </a:rPr>
              <a:t>属性）将被触发。</a:t>
            </a:r>
            <a:r>
              <a:rPr lang="en-US" altLang="zh-CN" kern="100">
                <a:latin typeface="Times New Roman" panose="02020603050405020304" pitchFamily="18" charset="0"/>
              </a:rPr>
              <a:t>&lt;/p&gt;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	&lt;p&gt;</a:t>
            </a:r>
            <a:r>
              <a:rPr lang="zh-CN" altLang="zh-CN" kern="100">
                <a:latin typeface="Times New Roman" panose="02020603050405020304" pitchFamily="18" charset="0"/>
              </a:rPr>
              <a:t>当输入框失去焦点时，函数被触发将输入的字母转换成大写。</a:t>
            </a:r>
            <a:r>
              <a:rPr lang="en-US" altLang="zh-CN" kern="100">
                <a:latin typeface="Times New Roman" panose="02020603050405020304" pitchFamily="18" charset="0"/>
              </a:rPr>
              <a:t>&lt;/p&gt;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	&lt;/body&gt;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</a:rPr>
              <a:t>&lt;/html&gt;</a:t>
            </a:r>
            <a:endParaRPr lang="zh-CN" altLang="zh-CN" sz="2400" kern="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BOM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对象和操作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对象和操作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36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446" y="1854161"/>
            <a:ext cx="8550798" cy="40183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6558" y="1282667"/>
            <a:ext cx="37198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常用的鼠标事件见表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68553" y="1341314"/>
            <a:ext cx="10367232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mouse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事件的语法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格式有下面三种：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&lt;element on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="myScript"&gt;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object.on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=function(){ myScript };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addEventListener()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object.addEventListener("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myScript, false);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557298"/>
            <a:ext cx="11015184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类型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事件类型用来说明发生什么类型事件的字符串，即事件名。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事件可以是浏览器行为，也可以是用户行为。常用的事件类型包括窗口事件（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unload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等）、鼠标事件（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dblclick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mousedown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等）、键盘事件（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keydown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keyup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keypress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等）、文本事件（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textInput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等）等。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事件目标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事件目标就是发生事件的对象，也称事件目标对象。例如单击“确定”按钮，则该“确定”按钮就是事件目标。当谈论事件时，会同时指明类型和目标。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8565" y="1161241"/>
            <a:ext cx="1101518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9.3.1  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本例鼠标单击页面区域，显示鼠标在浏览器中的坐标位置；单击图片弹出一个消息框。本例文件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93" y="2470199"/>
            <a:ext cx="9169730" cy="3313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78165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9.3.2  dblclick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本例代码是段落的双击事件，鼠标双击段落文字，将触发事件函数，在段落下面显示“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Hello World”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9-12.html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32" y="2859930"/>
            <a:ext cx="10303158" cy="2221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2189" y="1413308"/>
            <a:ext cx="11453542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9.3.3  mouseover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mouseout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mouseover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endParaRPr lang="en-US" altLang="zh-CN" sz="20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 href="http://www.sohu.com/" onMouseOver="window.status='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你好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';return true"&gt;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请单击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&lt;/a&gt;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&lt;a href onmouseover="alert('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弹出信息！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')"&gt;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显示的链接文字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&lt;/a&gt;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&lt;img src="image1.jpg" onMouseOver="alert('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在图像之上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');"&gt;&lt;br&gt;</a:t>
            </a: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&lt;a href="#" onMouseOver="window.alert('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在链接之上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');"&gt;&lt;img src="image2.jpg"&gt;&lt;/a&gt;&lt;hr&gt;</a:t>
            </a:r>
          </a:p>
          <a:p>
            <a:endParaRPr lang="en-US" altLang="zh-CN" sz="20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2190" y="1413308"/>
            <a:ext cx="1137515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mouseout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9-13】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本例鼠标指针停留在图片上时图片放大，鼠标指针离开图片时图片恢复原始大小。本例文件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9-13.html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457" y="2995702"/>
            <a:ext cx="8900004" cy="2957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7290" y="1188257"/>
            <a:ext cx="11591141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9.3.4  mousedown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mousemove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mouseup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mousedown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mousemove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mouseup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mousedown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mouseup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事件执行的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2490" y="1341314"/>
            <a:ext cx="1098733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9-14】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鼠标指针指向段落文字，按下鼠标键文字变为红色，松开鼠标键文字变为绿色。本例文件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9-14.html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494" y="2637218"/>
            <a:ext cx="9685926" cy="1921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9.3  mouse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232311"/>
            <a:ext cx="1178165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鼠标拖拽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9-15】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拖拽效果基于鼠标事件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mousedown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mousemove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mouseup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，分别为鼠标按下、鼠标移动、鼠标松开。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420" y="2625656"/>
            <a:ext cx="8158676" cy="3053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</a:t>
            </a:r>
            <a:r>
              <a:rPr lang="zh-CN" altLang="en-US" sz="2400" b="1" dirty="0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sz="2400" b="1" dirty="0" err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</a:t>
            </a:r>
            <a:r>
              <a:rPr lang="zh-CN" altLang="en-US" sz="2400" b="1" dirty="0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b="1" dirty="0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键盘按钮事件</a:t>
            </a:r>
            <a:r>
              <a:rPr lang="zh-CN" altLang="en-US" sz="2400" b="1" dirty="0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9.4  keyboard</a:t>
            </a:r>
            <a:r>
              <a:rPr lang="zh-CN" altLang="en-US" sz="36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9.4  keyboard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489" y="1629292"/>
            <a:ext cx="9984354" cy="19438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8580" y="1161241"/>
            <a:ext cx="10007259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有关键盘事件见表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9-6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keyboard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事件的语法格式如下：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中：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&lt;element 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="myScript"&gt;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中：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=function(){myScript};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addEventListener()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方法：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object.addEventListener("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myScript, false);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9.4  keyboard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90" y="1161241"/>
            <a:ext cx="11663136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9.4.1  keydown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9-16】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本例使用方向键控制页面元素的移动，左箭头键、上箭头键、右箭头键和下箭头键的码值分别是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9-16.html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420" y="2834145"/>
            <a:ext cx="7541410" cy="2754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413308"/>
            <a:ext cx="11015184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4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</a:t>
            </a:r>
            <a:r>
              <a:rPr lang="zh-CN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函数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处理函数（又称事件句柄、事件监听函数、事件监听器）是指用于响应某个特定事件被触发时而调用执行的函数。每一个事件均对应一个事件处理函数，在程序执行时，将相应的函数或语句指定给该事件处理函数，则在该事件发生时，浏览器便执行指定的函数或语句。一个对象可以响应一个或多个事件，因此可以使用一个和多个事件过程对用户或系统的事件做出响应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zh-CN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9.4  keyboard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0573" y="1161241"/>
            <a:ext cx="1123116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9.4.2  keypress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keypress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事件会在字符键被按下并释放键时发生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keypress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事件主要用来捕获数字（包括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Shift+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数字的符号）、字母（包括大小写）、小键盘等，除了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F1~F12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Shift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Alt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Ctrl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Insert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Home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PgUp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PgDn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ScrollLock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Pause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NumLock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开始键、菜单键和方向键外的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ANSI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字符。这个事件发生后自动调用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onkeypress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句柄。该句柄适用于浏览器对象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、图像、超链接以及文本区域。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9.4  keyboard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0573" y="1161241"/>
            <a:ext cx="1123116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9.4.3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keyup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9-17】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在文本框中输入小写字母，当松开键后触发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keyup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事件，执行事件处理函数转换为大写。本例文件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9-17.html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73" y="2781207"/>
            <a:ext cx="5831568" cy="271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</a:t>
            </a:r>
            <a:r>
              <a:rPr lang="zh-CN" altLang="en-US" sz="2400" b="1" dirty="0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sz="2400" b="1" dirty="0" err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</a:t>
            </a:r>
            <a:r>
              <a:rPr lang="zh-CN" altLang="en-US" sz="2400" b="1" dirty="0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sz="2400" b="1" dirty="0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单事件</a:t>
            </a:r>
            <a:r>
              <a:rPr lang="zh-CN" altLang="en-US" sz="2400" b="1" dirty="0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9.5  form</a:t>
            </a:r>
            <a:r>
              <a:rPr lang="zh-CN" altLang="en-US" sz="32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9.5  form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61" y="1917271"/>
            <a:ext cx="11177238" cy="33015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6558" y="1158867"/>
            <a:ext cx="37198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常用的表单事件见表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9.5  form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7042" y="1169342"/>
            <a:ext cx="11813193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表单事件最常用在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元素中，调用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对象的一般格式为：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&lt;form name="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表单名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action="URL"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表单事件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="JavaScript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method="post"&gt;…&gt;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&lt;input type="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表项类型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name="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表项名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value="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缺省值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 JavaScript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"…&gt;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&lt;/form&gt;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事件的语法格式如下：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&lt;form on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="myScript"&gt;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或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&lt;element on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="myScript"&gt;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object.on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=function(){myScript};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addEventListener()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object.addEventListener("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myScript, false);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9.5  form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057706"/>
            <a:ext cx="1159114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9.5.1  onsubmit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onreset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9-18】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本例应用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onblur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事件，当用户离开文本框时更改为大写。应用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onselect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事件，当用户在文本框中选中一些文本时触发事件，显示消息框。当提交或重置表单时，触发事件显示一个消息框。本例文件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9-18.html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00" y="2853202"/>
            <a:ext cx="9809540" cy="2452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9.5  form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</a:t>
            </a: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0980" y="1057706"/>
            <a:ext cx="11550354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9.5.2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子元素事件事件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onblur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onfocus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onselect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onchange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等事件通常用在子元素上。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9-19】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窗体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myForm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包含了一个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对象和一个按钮。当用户单击按钮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button1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的时候，窗体的名字就将赋给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对象；当用户单击按钮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button2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时，函数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showElements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将显示一个警告对话框，里面包含了窗体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myForm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上的每个元素的名称。本例文件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9-19.html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68" y="3365602"/>
            <a:ext cx="8207392" cy="3162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事件捕捉与事件冒泡</a:t>
            </a: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1241"/>
            <a:ext cx="1123116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事件捕捉与事件冒泡的执行顺序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使用事件捕获时，父级元素先触发，子级元素后触发发生，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事件捕捉的顺序为：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document→html→body→div→p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当使用事件冒泡时，子级元素先触发，父级元素后触发发生，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事件冒泡的顺序为：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p→div→body→html→document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。并不是所有的事件都能冒泡，以下事件不冒泡：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blur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focus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绑定事件时通过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addEventListener()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方法，格式为：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元素的对象名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.addEventListener("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事件流方式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事件捕捉与事件冒泡</a:t>
            </a: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78883"/>
            <a:ext cx="11375157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9-21】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个嵌套的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元素，从外层到内层依次为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（绿色）、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（黄色）、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（蓝色）。当事件流方式的布尔值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时，单击蓝色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区域，事件会一层层的向上传递，事件流顺序为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d1→d2→d3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9-21.html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所示。当事件流方式的布尔值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时，事件流顺序为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d3→d2→d1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，请读者自己修改该参数为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，然后运行代码。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32" y="3474411"/>
            <a:ext cx="10417702" cy="2062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事件捕捉与事件冒泡</a:t>
            </a: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7703" y="1341314"/>
            <a:ext cx="11375157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阻止事件冒泡和捕捉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，阻止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之后的事件冒泡，把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的绑定事件改为：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D3() {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if (event &amp;&amp; event.stopPropagation) { //W3C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标准阻止冒泡机制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event.stopPropagation();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alert("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94" y="1075081"/>
            <a:ext cx="11015184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5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事件对象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当触发某个事件时，会产生一个事件对象，这个对象包含着所有与事件有关的信息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对象，一般称为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event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对象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event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对象中包含着所有事件相关的属性和方法，这些属性和方法均为只读的，见表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9-2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446" y="2966496"/>
            <a:ext cx="7382431" cy="3859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事件捕捉与事件冒泡</a:t>
            </a: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413308"/>
            <a:ext cx="1151914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取消默认事件</a:t>
            </a: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假定有链接，写到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body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&lt;a href="http://www.baidu.com/" id="test" 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百度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&lt;/a&gt;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a = document.getElementById("test");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a.onclick = function(e) {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if (e.preventDefault) {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e.preventDefault();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 else {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window.event.returnValue == false;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50" y="2800532"/>
            <a:ext cx="10488323" cy="23545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8488" y="1272145"/>
            <a:ext cx="1114524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页面窗体中有用户名和密码两个文本框，当焦点进入文本框时在文本框后面显示“获得焦点，请输入”，当焦点离开这个文本框时在文本框后面显示“失去焦点，判断”，如图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9-19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15" y="2714914"/>
            <a:ext cx="9647285" cy="26436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8488" y="1272145"/>
            <a:ext cx="1092926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MouseOut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事件示例。浏览者将鼠标移至页面中的“淘宝网”链接并离开它时，将弹出确认框，如果单击“确认”按钮，则页面跳转至“淘宝网”的主页，如图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9-20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80" y="2781207"/>
            <a:ext cx="11572724" cy="28797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8488" y="1272145"/>
            <a:ext cx="1107325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页面中有“单击”、“双击”两个按钮，单击“单击”按钮，弹出“按钮被单击了”消息框；双击“双击”按钮，弹出“按钮被双击了”消息框，如图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9-21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361" y="1917271"/>
            <a:ext cx="6062920" cy="43930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8488" y="1272145"/>
            <a:ext cx="100653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按键盘上键，显示对应的键位和码值，如图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9-22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8" y="3400293"/>
            <a:ext cx="11631937" cy="29234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8488" y="1272145"/>
            <a:ext cx="1107325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对象实现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页面信息交互，要求浏览者输入姓名并接受商城协议。当不输入姓名并且未接受协议时，单击“提交”按钮会弹出警告框，提示用户输入姓名并且接受协议；当用户输入姓名并且接受协议时，单击“复位”按钮会弹出确认框，等待用户确认是否清除输入的信息。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9-23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94" y="1075081"/>
            <a:ext cx="1101518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事件对象提供了两组属性来区别浏览器坐标的属性，一组是页面可视区坐标，另一组是屏幕坐标，见表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9-3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。其示意图如图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494" y="1987470"/>
            <a:ext cx="8274658" cy="1875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473" y="1161241"/>
            <a:ext cx="8639360" cy="5263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9.1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事件概述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79" y="1108123"/>
            <a:ext cx="1101518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6. </a:t>
            </a:r>
            <a:r>
              <a:rPr lang="zh-CN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事件周期（事件流）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事件周期（也称事件流）是描述从页面中接收事件的顺序。事件周期分为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个阶段：事件捕捉阶段、目标触发阶段与事件冒泡阶段。如图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9-2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829" y="2351999"/>
            <a:ext cx="5903563" cy="41376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0572" y="3289943"/>
            <a:ext cx="56155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）事件捕获（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event capturing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）阶段。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）目标触发（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target trigger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）阶段。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）事件冒泡（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event bubbling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）阶段。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3536</Words>
  <Application>Microsoft Office PowerPoint</Application>
  <PresentationFormat>宽屏</PresentationFormat>
  <Paragraphs>553</Paragraphs>
  <Slides>65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0" baseType="lpstr">
      <vt:lpstr>微软雅黑</vt:lpstr>
      <vt:lpstr>Arial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淳延</cp:lastModifiedBy>
  <cp:revision>38</cp:revision>
  <dcterms:created xsi:type="dcterms:W3CDTF">2019-06-19T02:08:00Z</dcterms:created>
  <dcterms:modified xsi:type="dcterms:W3CDTF">2021-12-06T05:30:39Z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