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82" r:id="rId2"/>
    <p:sldId id="285" r:id="rId3"/>
    <p:sldId id="284" r:id="rId4"/>
    <p:sldId id="287" r:id="rId5"/>
    <p:sldId id="288" r:id="rId6"/>
    <p:sldId id="289" r:id="rId7"/>
    <p:sldId id="296" r:id="rId8"/>
    <p:sldId id="297" r:id="rId9"/>
    <p:sldId id="298" r:id="rId10"/>
    <p:sldId id="299" r:id="rId11"/>
    <p:sldId id="301" r:id="rId12"/>
    <p:sldId id="300" r:id="rId13"/>
    <p:sldId id="292" r:id="rId14"/>
    <p:sldId id="273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2E74B6"/>
    <a:srgbClr val="F0F0F0"/>
    <a:srgbClr val="7BB0DE"/>
    <a:srgbClr val="A60000"/>
    <a:srgbClr val="646B6F"/>
    <a:srgbClr val="E8E8E9"/>
    <a:srgbClr val="E3E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>
        <p:guide orient="horz" pos="2160"/>
        <p:guide pos="3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展示功能效果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页面及截图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展示实现思路和过程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平时老师带着大家分析的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大家自己讨论的结果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以流程图或时序图 </a:t>
            </a:r>
            <a:r>
              <a:rPr lang="en-US" altLang="zh-CN">
                <a:sym typeface="+mn-ea"/>
              </a:rPr>
              <a:t>. . . </a:t>
            </a:r>
            <a:r>
              <a:rPr lang="zh-CN" altLang="en-US">
                <a:sym typeface="+mn-ea"/>
              </a:rPr>
              <a:t>的方式来呈现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展示这个功能的分工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可以思维导图的方式呈现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zh-CN" altLang="en-US">
                <a:sym typeface="+mn-ea"/>
              </a:rPr>
              <a:t>每个功能的展示由若干页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构成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90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展示功能效果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页面及截图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展示实现思路和过程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平时老师带着大家分析的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大家自己讨论的结果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以流程图或时序图 </a:t>
            </a:r>
            <a:r>
              <a:rPr lang="en-US" altLang="zh-CN">
                <a:sym typeface="+mn-ea"/>
              </a:rPr>
              <a:t>. . . </a:t>
            </a:r>
            <a:r>
              <a:rPr lang="zh-CN" altLang="en-US">
                <a:sym typeface="+mn-ea"/>
              </a:rPr>
              <a:t>的方式来呈现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展示这个功能的分工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可以思维导图的方式呈现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zh-CN" altLang="en-US">
                <a:sym typeface="+mn-ea"/>
              </a:rPr>
              <a:t>每个功能的展示由若干页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构成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88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展示功能效果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页面及截图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展示实现思路和过程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平时老师带着大家分析的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大家自己讨论的结果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以流程图或时序图 </a:t>
            </a:r>
            <a:r>
              <a:rPr lang="en-US" altLang="zh-CN">
                <a:sym typeface="+mn-ea"/>
              </a:rPr>
              <a:t>. . . </a:t>
            </a:r>
            <a:r>
              <a:rPr lang="zh-CN" altLang="en-US">
                <a:sym typeface="+mn-ea"/>
              </a:rPr>
              <a:t>的方式来呈现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展示这个功能的分工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可以思维导图的方式呈现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zh-CN" altLang="en-US">
                <a:sym typeface="+mn-ea"/>
              </a:rPr>
              <a:t>每个功能的展示由若干页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构成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10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展示功能效果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页面及截图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展示实现思路和过程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平时老师带着大家分析的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大家自己讨论的结果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以流程图或时序图 </a:t>
            </a:r>
            <a:r>
              <a:rPr lang="en-US" altLang="zh-CN">
                <a:sym typeface="+mn-ea"/>
              </a:rPr>
              <a:t>. . . </a:t>
            </a:r>
            <a:r>
              <a:rPr lang="zh-CN" altLang="en-US">
                <a:sym typeface="+mn-ea"/>
              </a:rPr>
              <a:t>的方式来呈现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展示这个功能的分工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可以思维导图的方式呈现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zh-CN" altLang="en-US">
                <a:sym typeface="+mn-ea"/>
              </a:rPr>
              <a:t>每个功能的展示由若干页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构成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40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展示功能效果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页面及截图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展示实现思路和过程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平时老师带着大家分析的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大家自己讨论的结果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以流程图或时序图 </a:t>
            </a:r>
            <a:r>
              <a:rPr lang="en-US" altLang="zh-CN">
                <a:sym typeface="+mn-ea"/>
              </a:rPr>
              <a:t>. . . </a:t>
            </a:r>
            <a:r>
              <a:rPr lang="zh-CN" altLang="en-US">
                <a:sym typeface="+mn-ea"/>
              </a:rPr>
              <a:t>的方式来呈现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展示这个功能的分工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可以思维导图的方式呈现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zh-CN" altLang="en-US">
                <a:sym typeface="+mn-ea"/>
              </a:rPr>
              <a:t>每个功能的展示由若干页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构成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65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每个人写自己的总结</a:t>
            </a:r>
            <a:r>
              <a:rPr lang="en-US" altLang="zh-CN">
                <a:sym typeface="+mn-ea"/>
              </a:rPr>
              <a:t>:  </a:t>
            </a:r>
            <a:r>
              <a:rPr lang="zh-CN" altLang="en-US">
                <a:sym typeface="+mn-ea"/>
              </a:rPr>
              <a:t>我在完成分工任务的过程中遇到的问题</a:t>
            </a:r>
            <a:r>
              <a:rPr lang="en-US" altLang="zh-CN">
                <a:sym typeface="+mn-ea"/>
              </a:rPr>
              <a:t>? </a:t>
            </a:r>
            <a:r>
              <a:rPr lang="zh-CN" altLang="en-US">
                <a:sym typeface="+mn-ea"/>
              </a:rPr>
              <a:t>我收获了哪些</a:t>
            </a:r>
            <a:r>
              <a:rPr lang="en-US" altLang="zh-CN">
                <a:sym typeface="+mn-ea"/>
              </a:rPr>
              <a:t>? </a:t>
            </a:r>
          </a:p>
          <a:p>
            <a:r>
              <a:rPr lang="zh-CN" altLang="en-US">
                <a:sym typeface="+mn-ea"/>
              </a:rPr>
              <a:t>我有哪些不足或不会的</a:t>
            </a:r>
            <a:r>
              <a:rPr lang="en-US" altLang="zh-CN">
                <a:sym typeface="+mn-ea"/>
              </a:rPr>
              <a:t>? </a:t>
            </a:r>
            <a:r>
              <a:rPr lang="zh-CN" altLang="en-US">
                <a:sym typeface="+mn-ea"/>
              </a:rPr>
              <a:t>我的学习方式和习惯是否需要改进</a:t>
            </a:r>
            <a:r>
              <a:rPr lang="en-US" altLang="zh-CN">
                <a:sym typeface="+mn-ea"/>
              </a:rPr>
              <a:t>? </a:t>
            </a:r>
            <a:r>
              <a:rPr lang="zh-CN" altLang="en-US">
                <a:sym typeface="+mn-ea"/>
              </a:rPr>
              <a:t>我的眼界是否需要拓宽</a:t>
            </a:r>
            <a:r>
              <a:rPr lang="en-US" altLang="zh-CN">
                <a:sym typeface="+mn-ea"/>
              </a:rPr>
              <a:t>?  </a:t>
            </a:r>
            <a:r>
              <a:rPr lang="zh-CN" altLang="en-US">
                <a:sym typeface="+mn-ea"/>
              </a:rPr>
              <a:t>我要如何改变自己</a:t>
            </a:r>
            <a:r>
              <a:rPr lang="en-US" altLang="zh-CN">
                <a:sym typeface="+mn-ea"/>
              </a:rPr>
              <a:t>?</a:t>
            </a:r>
            <a:endParaRPr lang="en-US" altLang="zh-CN"/>
          </a:p>
          <a:p>
            <a:r>
              <a:rPr lang="zh-CN" altLang="en-US">
                <a:sym typeface="+mn-ea"/>
              </a:rPr>
              <a:t>每个人若干页</a:t>
            </a:r>
            <a:r>
              <a:rPr lang="en-US" altLang="zh-CN">
                <a:sym typeface="+mn-ea"/>
              </a:rPr>
              <a:t>PPT</a:t>
            </a:r>
            <a:endParaRPr lang="en-US" altLang="zh-CN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组长最后做一个总述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965" y="2912110"/>
            <a:ext cx="9144000" cy="899160"/>
          </a:xfrm>
        </p:spPr>
        <p:txBody>
          <a:bodyPr anchor="b"/>
          <a:lstStyle>
            <a:lvl1pPr algn="l">
              <a:defRPr sz="4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965" y="381095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latin typeface="微软雅黑 Light" panose="020B0502040204020203" charset="-122"/>
                <a:ea typeface="微软雅黑 Light" panose="020B0502040204020203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20320" y="4906645"/>
            <a:ext cx="12215495" cy="196215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389110" y="-15240"/>
            <a:ext cx="1707515" cy="3644900"/>
          </a:xfrm>
          <a:prstGeom prst="rect">
            <a:avLst/>
          </a:prstGeom>
          <a:solidFill>
            <a:srgbClr val="5B9BD5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LOGO反白"/>
          <p:cNvPicPr>
            <a:picLocks noChangeAspect="1"/>
          </p:cNvPicPr>
          <p:nvPr/>
        </p:nvPicPr>
        <p:blipFill>
          <a:blip r:embed="rId2"/>
          <a:srcRect r="60038"/>
          <a:stretch>
            <a:fillRect/>
          </a:stretch>
        </p:blipFill>
        <p:spPr>
          <a:xfrm>
            <a:off x="9610090" y="2226310"/>
            <a:ext cx="1265555" cy="12230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08965" y="2058035"/>
            <a:ext cx="185610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400" b="1">
                <a:solidFill>
                  <a:srgbClr val="2E74B6"/>
                </a:solidFill>
                <a:latin typeface="微软雅黑" panose="020B0503020204020204" charset="-122"/>
                <a:ea typeface="微软雅黑" panose="020B0503020204020204" charset="-122"/>
              </a:rPr>
              <a:t>知了堂</a:t>
            </a:r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40105" y="798195"/>
            <a:ext cx="3372485" cy="12001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42710" y="62230"/>
            <a:ext cx="5689600" cy="675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569065" y="6167755"/>
            <a:ext cx="380365" cy="3492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761470" y="6466205"/>
            <a:ext cx="313690" cy="287020"/>
          </a:xfrm>
          <a:prstGeom prst="rect">
            <a:avLst/>
          </a:prstGeom>
          <a:solidFill>
            <a:schemeClr val="bg1"/>
          </a:solidFill>
          <a:ln w="25400">
            <a:solidFill>
              <a:srgbClr val="2E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pic>
        <p:nvPicPr>
          <p:cNvPr id="12" name="图片 11" descr="LOGO反白"/>
          <p:cNvPicPr>
            <a:picLocks noChangeAspect="1"/>
          </p:cNvPicPr>
          <p:nvPr/>
        </p:nvPicPr>
        <p:blipFill>
          <a:blip r:embed="rId2"/>
          <a:srcRect r="60038"/>
          <a:stretch>
            <a:fillRect/>
          </a:stretch>
        </p:blipFill>
        <p:spPr>
          <a:xfrm>
            <a:off x="11635740" y="6215380"/>
            <a:ext cx="246380" cy="2387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9315450" y="6403975"/>
            <a:ext cx="2743200" cy="365125"/>
          </a:xfrm>
        </p:spPr>
        <p:txBody>
          <a:bodyPr/>
          <a:lstStyle>
            <a:lvl1pPr>
              <a:defRPr b="1">
                <a:solidFill>
                  <a:srgbClr val="5B9BD5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800" y="55880"/>
            <a:ext cx="12089130" cy="6745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39565" y="1795145"/>
            <a:ext cx="5387975" cy="2953385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18100" y="3746500"/>
            <a:ext cx="349821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最佳大学生</a:t>
            </a:r>
            <a:r>
              <a:rPr lang="en-US" altLang="zh-CN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学习</a:t>
            </a:r>
            <a:r>
              <a:rPr lang="en-US" altLang="zh-CN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社交</a:t>
            </a:r>
            <a:r>
              <a:rPr lang="en-US" altLang="zh-CN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实践</a:t>
            </a:r>
            <a:r>
              <a:rPr lang="en-US" altLang="zh-CN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社区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314950" y="4084955"/>
            <a:ext cx="306133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知了堂官网：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www.zhiliaotang.com</a:t>
            </a:r>
          </a:p>
        </p:txBody>
      </p:sp>
      <p:sp>
        <p:nvSpPr>
          <p:cNvPr id="9" name="矩形 8"/>
          <p:cNvSpPr/>
          <p:nvPr/>
        </p:nvSpPr>
        <p:spPr>
          <a:xfrm>
            <a:off x="3951605" y="1626870"/>
            <a:ext cx="5735955" cy="32715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800" y="1627505"/>
            <a:ext cx="3573145" cy="3271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66520" y="2966720"/>
            <a:ext cx="1735455" cy="581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705" y="55880"/>
            <a:ext cx="12089130" cy="6745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94543" y="2061210"/>
            <a:ext cx="3005455" cy="138366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flipV="1">
            <a:off x="5937885" y="3371215"/>
            <a:ext cx="318770" cy="204470"/>
          </a:xfrm>
          <a:prstGeom prst="triangl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83330" y="3703955"/>
            <a:ext cx="4627880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最佳大学生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学习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社交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实践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316095" y="4133850"/>
            <a:ext cx="356235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知了堂官网：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www.zhiliaotang.com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800" y="52705"/>
            <a:ext cx="12089130" cy="6745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logo加辅助线"/>
          <p:cNvPicPr>
            <a:picLocks noChangeAspect="1"/>
          </p:cNvPicPr>
          <p:nvPr/>
        </p:nvPicPr>
        <p:blipFill>
          <a:blip r:embed="rId2"/>
          <a:srcRect t="28438" b="15291"/>
          <a:stretch>
            <a:fillRect/>
          </a:stretch>
        </p:blipFill>
        <p:spPr>
          <a:xfrm>
            <a:off x="9525" y="-7620"/>
            <a:ext cx="11780520" cy="685165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800" y="52705"/>
            <a:ext cx="12089130" cy="6745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684385" y="718185"/>
            <a:ext cx="1341755" cy="13125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00665" y="1926590"/>
            <a:ext cx="967740" cy="954405"/>
          </a:xfrm>
          <a:prstGeom prst="rect">
            <a:avLst/>
          </a:prstGeom>
          <a:solidFill>
            <a:schemeClr val="bg1"/>
          </a:solidFill>
          <a:ln w="25400">
            <a:solidFill>
              <a:srgbClr val="2E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637395" y="2157095"/>
            <a:ext cx="767080" cy="2211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800">
                <a:solidFill>
                  <a:schemeClr val="accent1">
                    <a:lumMod val="75000"/>
                  </a:schemeClr>
                </a:solidFill>
              </a:rPr>
              <a:t>CONTENTS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927590" y="936625"/>
            <a:ext cx="817880" cy="907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567035" y="2071370"/>
            <a:ext cx="6400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1435" y="6091555"/>
            <a:ext cx="12089130" cy="716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69065" y="6158865"/>
            <a:ext cx="380365" cy="3492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761470" y="6457315"/>
            <a:ext cx="313690" cy="287020"/>
          </a:xfrm>
          <a:prstGeom prst="rect">
            <a:avLst/>
          </a:prstGeom>
          <a:solidFill>
            <a:schemeClr val="bg1"/>
          </a:solidFill>
          <a:ln w="25400">
            <a:solidFill>
              <a:srgbClr val="2E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图片 11" descr="LOGO反白"/>
          <p:cNvPicPr>
            <a:picLocks noChangeAspect="1"/>
          </p:cNvPicPr>
          <p:nvPr/>
        </p:nvPicPr>
        <p:blipFill>
          <a:blip r:embed="rId2"/>
          <a:srcRect r="60038"/>
          <a:stretch>
            <a:fillRect/>
          </a:stretch>
        </p:blipFill>
        <p:spPr>
          <a:xfrm>
            <a:off x="11635740" y="6206490"/>
            <a:ext cx="246380" cy="238760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315450" y="6403975"/>
            <a:ext cx="2743200" cy="365125"/>
          </a:xfrm>
        </p:spPr>
        <p:txBody>
          <a:bodyPr/>
          <a:lstStyle>
            <a:lvl1pPr>
              <a:defRPr b="1">
                <a:solidFill>
                  <a:srgbClr val="5B9BD5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38200" y="1807210"/>
            <a:ext cx="10515600" cy="4351338"/>
          </a:xfrm>
        </p:spPr>
        <p:txBody>
          <a:bodyPr/>
          <a:lstStyle>
            <a:lvl1pPr>
              <a:defRPr>
                <a:latin typeface="微软雅黑 Light" panose="020B0502040204020203" charset="-122"/>
                <a:ea typeface="微软雅黑 Light" panose="020B0502040204020203" charset="-122"/>
              </a:defRPr>
            </a:lvl1pPr>
            <a:lvl2pPr>
              <a:defRPr>
                <a:latin typeface="微软雅黑 Light" panose="020B0502040204020203" charset="-122"/>
                <a:ea typeface="微软雅黑 Light" panose="020B0502040204020203" charset="-122"/>
              </a:defRPr>
            </a:lvl2pPr>
            <a:lvl3pPr>
              <a:defRPr>
                <a:latin typeface="微软雅黑 Light" panose="020B0502040204020203" charset="-122"/>
                <a:ea typeface="微软雅黑 Light" panose="020B0502040204020203" charset="-122"/>
              </a:defRPr>
            </a:lvl3pPr>
            <a:lvl4pPr>
              <a:defRPr>
                <a:latin typeface="微软雅黑 Light" panose="020B0502040204020203" charset="-122"/>
                <a:ea typeface="微软雅黑 Light" panose="020B0502040204020203" charset="-122"/>
              </a:defRPr>
            </a:lvl4pPr>
            <a:lvl5pPr>
              <a:defRPr>
                <a:latin typeface="微软雅黑 Light" panose="020B0502040204020203" charset="-122"/>
                <a:ea typeface="微软雅黑 Light" panose="020B0502040204020203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2400" y="6266180"/>
            <a:ext cx="3950970" cy="38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www.zhiliaotang.com</a:t>
            </a: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800" y="52705"/>
            <a:ext cx="12089130" cy="6745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7745" y="52705"/>
            <a:ext cx="2433320" cy="43846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LOGO反白"/>
          <p:cNvPicPr>
            <a:picLocks noChangeAspect="1"/>
          </p:cNvPicPr>
          <p:nvPr/>
        </p:nvPicPr>
        <p:blipFill>
          <a:blip r:embed="rId2"/>
          <a:srcRect r="60038"/>
          <a:stretch>
            <a:fillRect/>
          </a:stretch>
        </p:blipFill>
        <p:spPr>
          <a:xfrm>
            <a:off x="1591945" y="2590165"/>
            <a:ext cx="1265555" cy="122301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491865" y="3056890"/>
            <a:ext cx="8648700" cy="1380490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3622040" y="4652010"/>
            <a:ext cx="5561965" cy="77724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00" y="1845945"/>
            <a:ext cx="9250045" cy="1380490"/>
          </a:xfrm>
        </p:spPr>
        <p:txBody>
          <a:bodyPr anchor="b"/>
          <a:lstStyle>
            <a:lvl1pPr>
              <a:defRPr sz="5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24175" y="3441065"/>
            <a:ext cx="5561965" cy="7772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>
          <a:xfrm>
            <a:off x="1084580" y="-5080"/>
            <a:ext cx="1670685" cy="318706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1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苏宁易购项目考核小组展示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连体婴大部队 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26977" y="117664"/>
            <a:ext cx="10515600" cy="814492"/>
          </a:xfrm>
        </p:spPr>
        <p:txBody>
          <a:bodyPr/>
          <a:lstStyle/>
          <a:p>
            <a:pPr algn="ctr"/>
            <a:r>
              <a:rPr lang="zh-CN" altLang="en-US" dirty="0"/>
              <a:t>项目成果展示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2" name="标题 5">
            <a:extLst>
              <a:ext uri="{FF2B5EF4-FFF2-40B4-BE49-F238E27FC236}">
                <a16:creationId xmlns:a16="http://schemas.microsoft.com/office/drawing/2014/main" id="{FFA36948-F5ED-87DB-208B-322368ACB546}"/>
              </a:ext>
            </a:extLst>
          </p:cNvPr>
          <p:cNvSpPr txBox="1">
            <a:spLocks/>
          </p:cNvSpPr>
          <p:nvPr/>
        </p:nvSpPr>
        <p:spPr>
          <a:xfrm>
            <a:off x="838200" y="659448"/>
            <a:ext cx="10515600" cy="814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2400" dirty="0"/>
              <a:t>购物车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425D18-B46E-DDC7-062B-EE462B35C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395033"/>
            <a:ext cx="8929271" cy="45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0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69E7EB-E855-C26C-80E7-BE73EE39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C905-D6A0-5DFC-23CA-3C990B94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A14B7D-EAC3-BBFD-CF4E-8B344DE2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4D2B9FC-872E-EBBC-7D70-382E8198B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422" y="1690688"/>
            <a:ext cx="9387155" cy="4351338"/>
          </a:xfrm>
        </p:spPr>
      </p:pic>
      <p:sp>
        <p:nvSpPr>
          <p:cNvPr id="9" name="标题 5">
            <a:extLst>
              <a:ext uri="{FF2B5EF4-FFF2-40B4-BE49-F238E27FC236}">
                <a16:creationId xmlns:a16="http://schemas.microsoft.com/office/drawing/2014/main" id="{AACD84C5-D40A-98B3-4564-097CAC5E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7" y="117664"/>
            <a:ext cx="10515600" cy="814492"/>
          </a:xfrm>
        </p:spPr>
        <p:txBody>
          <a:bodyPr/>
          <a:lstStyle/>
          <a:p>
            <a:pPr algn="ctr"/>
            <a:r>
              <a:rPr lang="zh-CN" altLang="en-US" dirty="0"/>
              <a:t>项目成果展示</a:t>
            </a:r>
          </a:p>
        </p:txBody>
      </p:sp>
      <p:sp>
        <p:nvSpPr>
          <p:cNvPr id="10" name="标题 5">
            <a:extLst>
              <a:ext uri="{FF2B5EF4-FFF2-40B4-BE49-F238E27FC236}">
                <a16:creationId xmlns:a16="http://schemas.microsoft.com/office/drawing/2014/main" id="{C247C371-3C40-F0D1-18AC-1C3D1E8FB7DD}"/>
              </a:ext>
            </a:extLst>
          </p:cNvPr>
          <p:cNvSpPr txBox="1">
            <a:spLocks/>
          </p:cNvSpPr>
          <p:nvPr/>
        </p:nvSpPr>
        <p:spPr>
          <a:xfrm>
            <a:off x="838200" y="815974"/>
            <a:ext cx="10515600" cy="814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2400" dirty="0"/>
              <a:t>我的订单</a:t>
            </a:r>
          </a:p>
        </p:txBody>
      </p:sp>
    </p:spTree>
    <p:extLst>
      <p:ext uri="{BB962C8B-B14F-4D97-AF65-F5344CB8AC3E}">
        <p14:creationId xmlns:p14="http://schemas.microsoft.com/office/powerpoint/2010/main" val="164732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26977" y="117664"/>
            <a:ext cx="10515600" cy="814492"/>
          </a:xfrm>
        </p:spPr>
        <p:txBody>
          <a:bodyPr/>
          <a:lstStyle/>
          <a:p>
            <a:pPr algn="ctr"/>
            <a:r>
              <a:rPr lang="zh-CN" altLang="en-US" dirty="0"/>
              <a:t>项目成果展示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2" name="标题 5">
            <a:extLst>
              <a:ext uri="{FF2B5EF4-FFF2-40B4-BE49-F238E27FC236}">
                <a16:creationId xmlns:a16="http://schemas.microsoft.com/office/drawing/2014/main" id="{FFA36948-F5ED-87DB-208B-322368ACB546}"/>
              </a:ext>
            </a:extLst>
          </p:cNvPr>
          <p:cNvSpPr txBox="1">
            <a:spLocks/>
          </p:cNvSpPr>
          <p:nvPr/>
        </p:nvSpPr>
        <p:spPr>
          <a:xfrm>
            <a:off x="838200" y="659449"/>
            <a:ext cx="10515600" cy="814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2400" dirty="0"/>
              <a:t>个人信息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71D52B-7594-1D0F-4877-08CEA99C6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846" y="1390861"/>
            <a:ext cx="8846308" cy="44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8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26977" y="117663"/>
            <a:ext cx="10515600" cy="1325563"/>
          </a:xfrm>
        </p:spPr>
        <p:txBody>
          <a:bodyPr/>
          <a:lstStyle/>
          <a:p>
            <a:r>
              <a:rPr lang="zh-CN" altLang="en-US" dirty="0"/>
              <a:t>实训总结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26977" y="1448269"/>
            <a:ext cx="10383174" cy="29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通过这次实训，我们感受到了做任何事都应该提前做好准备工作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了解到实践得真知，一切学习的知识是要建立在实践的基础上。实训还让我们学到了书本上学不到的东西，感受到了团队合作，增加我们的阅历，累积了实践经验，提高了我们的实际操作能力和应变能力。在以后的学习中我们更知道我们应该学习和掌屋的知识，并对以后工作有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一定的指导作用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366520" y="2966720"/>
            <a:ext cx="1735455" cy="581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49887" y="2703234"/>
            <a:ext cx="3647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谢谢聆听，请指正！</a:t>
            </a:r>
            <a:endParaRPr lang="en-US" altLang="zh-CN" sz="3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团队简介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07209"/>
            <a:ext cx="10515600" cy="37733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项目经理：朱方灏钧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组：第十四组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队名：连体婴大部队</a:t>
            </a:r>
            <a:endParaRPr lang="en-US" altLang="zh-CN" sz="2000" b="1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目标：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java web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实现复刻电商平台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组员：朱方灏钧（组长）、杨阳、张庆、周慧、黄乙鑫、罗培铭、李浇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26977" y="117663"/>
            <a:ext cx="10515600" cy="1325563"/>
          </a:xfrm>
        </p:spPr>
        <p:txBody>
          <a:bodyPr/>
          <a:lstStyle/>
          <a:p>
            <a:r>
              <a:rPr lang="zh-CN" altLang="en-US" dirty="0"/>
              <a:t>组员分工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26977" y="1174125"/>
            <a:ext cx="1118586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zh-CN" altLang="en-US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朱方灏钧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：总体协调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提供技术支持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后台逻辑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/PPT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讲解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defRPr/>
            </a:pPr>
            <a:endParaRPr lang="zh-CN" altLang="en-US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张庆：登录注册模块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defRPr/>
            </a:pPr>
            <a:endParaRPr lang="zh-CN" altLang="en-US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杨阳：编写首页页面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defRPr/>
            </a:pPr>
            <a:endParaRPr lang="zh-CN" altLang="en-US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罗培铭: 编写首页页面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defRPr/>
            </a:pPr>
            <a:endParaRPr lang="zh-CN" altLang="en-US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周慧: 编写购物车页面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李浇：编写个人中心页面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黄乙鑫：编写我的订单页面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defRPr/>
            </a:pPr>
            <a:endParaRPr lang="zh-CN" altLang="en-US" sz="20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26977" y="117663"/>
            <a:ext cx="10515600" cy="1325563"/>
          </a:xfrm>
        </p:spPr>
        <p:txBody>
          <a:bodyPr/>
          <a:lstStyle/>
          <a:p>
            <a:r>
              <a:rPr lang="zh-CN" altLang="en-US" dirty="0"/>
              <a:t>任务安排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44390" y="1774957"/>
            <a:ext cx="84160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44390" y="2749324"/>
            <a:ext cx="8829798" cy="40011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18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日：编写前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后台代码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044389" y="1986453"/>
            <a:ext cx="8829799" cy="40011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17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日：原型设计、数据库设计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044389" y="1271086"/>
            <a:ext cx="8829799" cy="40011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日：分析项目，分配任务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77E6BD4F-7DE6-85CE-ADF3-B10B96514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389" y="3498665"/>
            <a:ext cx="8829798" cy="40011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19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日：编写前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后台代码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C6BF1629-A6C0-1B32-A397-602DC58AF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389" y="4267755"/>
            <a:ext cx="8829798" cy="40011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日：整合项目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3BDED3B2-A553-E69B-2DC8-9C7E9D75A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389" y="5055083"/>
            <a:ext cx="8829798" cy="40011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日：完善项目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  <p:bldP spid="13" grpId="0" bldLvl="0" animBg="1" autoUpdateAnimBg="0"/>
      <p:bldP spid="14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26977" y="117663"/>
            <a:ext cx="10515600" cy="1325563"/>
          </a:xfrm>
        </p:spPr>
        <p:txBody>
          <a:bodyPr/>
          <a:lstStyle/>
          <a:p>
            <a:r>
              <a:rPr lang="zh-CN" altLang="en-US" dirty="0"/>
              <a:t>使用工具</a:t>
            </a:r>
            <a:r>
              <a:rPr lang="en-US" altLang="zh-CN" dirty="0"/>
              <a:t>/</a:t>
            </a:r>
            <a:r>
              <a:rPr lang="zh-CN" altLang="en-US" dirty="0"/>
              <a:t>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776611" y="1241273"/>
            <a:ext cx="8229600" cy="41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1.开发工具及软件: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IDEAU2021.2</a:t>
            </a:r>
            <a:endParaRPr lang="zh-CN" altLang="en-US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kern="0" dirty="0" err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kern="0" dirty="0" err="1">
                <a:latin typeface="微软雅黑" panose="020B0503020204020204" charset="-122"/>
                <a:ea typeface="微软雅黑" panose="020B0503020204020204" charset="-122"/>
              </a:rPr>
              <a:t>Hbuilder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zh-CN" altLang="en-US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2.软硬件要求：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  PC机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  开发系统：win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10 x64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zh-CN" altLang="en-US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3.采用技术：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kern="0" dirty="0" err="1">
                <a:latin typeface="微软雅黑" panose="020B0503020204020204" charset="-122"/>
                <a:ea typeface="微软雅黑" panose="020B0503020204020204" charset="-122"/>
              </a:rPr>
              <a:t>springboot</a:t>
            </a:r>
            <a:endParaRPr lang="zh-CN" altLang="en-US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html/</a:t>
            </a:r>
            <a:r>
              <a:rPr lang="en-US" altLang="zh-CN" sz="2000" kern="0" dirty="0" err="1"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sz="2000" kern="0" dirty="0" err="1">
                <a:latin typeface="微软雅黑" panose="020B0503020204020204" charset="-122"/>
                <a:ea typeface="微软雅黑" panose="020B0503020204020204" charset="-122"/>
              </a:rPr>
              <a:t>js</a:t>
            </a:r>
            <a:endParaRPr lang="zh-CN" altLang="en-US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26977" y="117664"/>
            <a:ext cx="10515600" cy="814492"/>
          </a:xfrm>
        </p:spPr>
        <p:txBody>
          <a:bodyPr/>
          <a:lstStyle/>
          <a:p>
            <a:pPr algn="ctr"/>
            <a:r>
              <a:rPr lang="zh-CN" altLang="en-US" dirty="0"/>
              <a:t>项目成果展示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A219EF-21CB-7D32-E362-A8AEA2F2A3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5" y="1590605"/>
            <a:ext cx="5285189" cy="2333325"/>
          </a:xfrm>
          <a:prstGeom prst="rect">
            <a:avLst/>
          </a:prstGeom>
        </p:spPr>
      </p:pic>
      <p:sp>
        <p:nvSpPr>
          <p:cNvPr id="12" name="标题 5">
            <a:extLst>
              <a:ext uri="{FF2B5EF4-FFF2-40B4-BE49-F238E27FC236}">
                <a16:creationId xmlns:a16="http://schemas.microsoft.com/office/drawing/2014/main" id="{FFA36948-F5ED-87DB-208B-322368ACB546}"/>
              </a:ext>
            </a:extLst>
          </p:cNvPr>
          <p:cNvSpPr txBox="1">
            <a:spLocks/>
          </p:cNvSpPr>
          <p:nvPr/>
        </p:nvSpPr>
        <p:spPr>
          <a:xfrm>
            <a:off x="838199" y="753381"/>
            <a:ext cx="10515600" cy="814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2400" dirty="0"/>
              <a:t>首页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1D9267-6FDE-DD0D-0760-51E064BA24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95" y="3946662"/>
            <a:ext cx="5521911" cy="19933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14ECA96-EAB4-BCDD-4DE6-F67A3395F5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75" y="3946662"/>
            <a:ext cx="5393924" cy="20758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8C053F3-99CF-C7A7-BD7E-4287A9173C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75" y="1567873"/>
            <a:ext cx="5285189" cy="233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5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26977" y="117664"/>
            <a:ext cx="10515600" cy="814492"/>
          </a:xfrm>
        </p:spPr>
        <p:txBody>
          <a:bodyPr/>
          <a:lstStyle/>
          <a:p>
            <a:pPr algn="ctr"/>
            <a:r>
              <a:rPr lang="zh-CN" altLang="en-US" dirty="0"/>
              <a:t>项目成果展示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2" name="标题 5">
            <a:extLst>
              <a:ext uri="{FF2B5EF4-FFF2-40B4-BE49-F238E27FC236}">
                <a16:creationId xmlns:a16="http://schemas.microsoft.com/office/drawing/2014/main" id="{FFA36948-F5ED-87DB-208B-322368ACB546}"/>
              </a:ext>
            </a:extLst>
          </p:cNvPr>
          <p:cNvSpPr txBox="1">
            <a:spLocks/>
          </p:cNvSpPr>
          <p:nvPr/>
        </p:nvSpPr>
        <p:spPr>
          <a:xfrm>
            <a:off x="838199" y="694190"/>
            <a:ext cx="10515600" cy="814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2400" dirty="0"/>
              <a:t>注册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3E23CA-820F-1BA7-AE92-7932F4FE0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73" y="1411883"/>
            <a:ext cx="8947454" cy="45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9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26977" y="117664"/>
            <a:ext cx="10515600" cy="814492"/>
          </a:xfrm>
        </p:spPr>
        <p:txBody>
          <a:bodyPr/>
          <a:lstStyle/>
          <a:p>
            <a:pPr algn="ctr"/>
            <a:r>
              <a:rPr lang="zh-CN" altLang="en-US" dirty="0"/>
              <a:t>项目成果展示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2" name="标题 5">
            <a:extLst>
              <a:ext uri="{FF2B5EF4-FFF2-40B4-BE49-F238E27FC236}">
                <a16:creationId xmlns:a16="http://schemas.microsoft.com/office/drawing/2014/main" id="{FFA36948-F5ED-87DB-208B-322368ACB546}"/>
              </a:ext>
            </a:extLst>
          </p:cNvPr>
          <p:cNvSpPr txBox="1">
            <a:spLocks/>
          </p:cNvSpPr>
          <p:nvPr/>
        </p:nvSpPr>
        <p:spPr>
          <a:xfrm>
            <a:off x="838200" y="656770"/>
            <a:ext cx="10515600" cy="814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2400" dirty="0"/>
              <a:t>登录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FE438A-244B-7439-9CA2-DD7CB3481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60" y="1384629"/>
            <a:ext cx="8993080" cy="45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5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809</Words>
  <Application>Microsoft Office PowerPoint</Application>
  <PresentationFormat>宽屏</PresentationFormat>
  <Paragraphs>102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 Unicode MS</vt:lpstr>
      <vt:lpstr>微软雅黑</vt:lpstr>
      <vt:lpstr>微软雅黑 Light</vt:lpstr>
      <vt:lpstr>Arial</vt:lpstr>
      <vt:lpstr>Calibri</vt:lpstr>
      <vt:lpstr>Calibri Light</vt:lpstr>
      <vt:lpstr>Office 主题</vt:lpstr>
      <vt:lpstr>苏宁易购项目考核小组展示</vt:lpstr>
      <vt:lpstr>PowerPoint 演示文稿</vt:lpstr>
      <vt:lpstr>团队简介</vt:lpstr>
      <vt:lpstr>组员分工</vt:lpstr>
      <vt:lpstr>任务安排</vt:lpstr>
      <vt:lpstr>使用工具/方法</vt:lpstr>
      <vt:lpstr>项目成果展示</vt:lpstr>
      <vt:lpstr>项目成果展示</vt:lpstr>
      <vt:lpstr>项目成果展示</vt:lpstr>
      <vt:lpstr>项目成果展示</vt:lpstr>
      <vt:lpstr>项目成果展示</vt:lpstr>
      <vt:lpstr>项目成果展示</vt:lpstr>
      <vt:lpstr>实训总结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zhang qing</cp:lastModifiedBy>
  <cp:revision>122</cp:revision>
  <dcterms:created xsi:type="dcterms:W3CDTF">2016-09-20T03:05:00Z</dcterms:created>
  <dcterms:modified xsi:type="dcterms:W3CDTF">2022-05-22T02:30:19Z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