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3" r:id="rId3"/>
    <p:sldId id="294" r:id="rId4"/>
    <p:sldId id="301" r:id="rId5"/>
    <p:sldId id="300" r:id="rId6"/>
    <p:sldId id="298" r:id="rId7"/>
    <p:sldId id="279" r:id="rId8"/>
    <p:sldId id="295" r:id="rId9"/>
    <p:sldId id="302" r:id="rId10"/>
    <p:sldId id="260" r:id="rId11"/>
    <p:sldId id="299" r:id="rId12"/>
    <p:sldId id="276" r:id="rId13"/>
    <p:sldId id="278" r:id="rId14"/>
    <p:sldId id="285" r:id="rId15"/>
    <p:sldId id="286" r:id="rId16"/>
    <p:sldId id="287" r:id="rId17"/>
    <p:sldId id="282" r:id="rId18"/>
    <p:sldId id="283" r:id="rId19"/>
    <p:sldId id="284" r:id="rId20"/>
    <p:sldId id="289" r:id="rId21"/>
    <p:sldId id="291" r:id="rId22"/>
    <p:sldId id="272" r:id="rId23"/>
    <p:sldId id="293" r:id="rId24"/>
    <p:sldId id="383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93"/>
    <p:restoredTop sz="96281"/>
  </p:normalViewPr>
  <p:slideViewPr>
    <p:cSldViewPr>
      <p:cViewPr>
        <p:scale>
          <a:sx n="104" d="100"/>
          <a:sy n="104" d="100"/>
        </p:scale>
        <p:origin x="-224" y="6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03/05/23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03/05/23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" TargetMode="External"/><Relationship Id="rId2" Type="http://schemas.openxmlformats.org/officeDocument/2006/relationships/hyperlink" Target="https://www.instagram.com/develop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services/api/" TargetMode="External"/><Relationship Id="rId4" Type="http://schemas.openxmlformats.org/officeDocument/2006/relationships/hyperlink" Target="https://developers.facebook.com/docs/graph-ap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Java Data </a:t>
            </a:r>
            <a:r>
              <a:rPr lang="en-US" sz="3600"/>
              <a:t>Access (REST)</a:t>
            </a:r>
            <a:endParaRPr lang="en-US" sz="3600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1849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Every system uses resources. </a:t>
            </a:r>
            <a:r>
              <a:rPr lang="en-US" dirty="0"/>
              <a:t>Resources can be pictures, videos, users data </a:t>
            </a:r>
            <a:r>
              <a:rPr lang="en-US" dirty="0" err="1"/>
              <a:t>ecc</a:t>
            </a:r>
            <a:r>
              <a:rPr lang="en-US" dirty="0"/>
              <a:t>...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purpose of a service is to provide access to resources.</a:t>
            </a:r>
            <a:r>
              <a:rPr lang="en-US" dirty="0"/>
              <a:t> </a:t>
            </a:r>
          </a:p>
          <a:p>
            <a:r>
              <a:rPr lang="en-US" dirty="0"/>
              <a:t>Developers want services to be </a:t>
            </a:r>
            <a:r>
              <a:rPr lang="en-US" dirty="0">
                <a:solidFill>
                  <a:srgbClr val="E46C0A"/>
                </a:solidFill>
              </a:rPr>
              <a:t>easy to implement, maintain, extend, and eventually scale up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5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Resources are identified with specific URLs</a:t>
            </a:r>
          </a:p>
          <a:p>
            <a:r>
              <a:rPr lang="en-US" sz="2400" dirty="0"/>
              <a:t>Format: https://</a:t>
            </a:r>
            <a:r>
              <a:rPr lang="en-US" sz="2400" dirty="0" err="1"/>
              <a:t>servicename</a:t>
            </a:r>
            <a:r>
              <a:rPr lang="en-US" sz="2400" dirty="0"/>
              <a:t>/</a:t>
            </a:r>
            <a:r>
              <a:rPr lang="en-US" sz="2400" dirty="0" err="1"/>
              <a:t>apiversion</a:t>
            </a:r>
            <a:r>
              <a:rPr lang="en-US" sz="2400" dirty="0"/>
              <a:t>/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resource</a:t>
            </a:r>
            <a:r>
              <a:rPr lang="en-US" sz="2400" dirty="0"/>
              <a:t>/</a:t>
            </a:r>
            <a:r>
              <a:rPr lang="en-US" sz="2400" dirty="0" err="1">
                <a:solidFill>
                  <a:srgbClr val="00B050"/>
                </a:solidFill>
              </a:rPr>
              <a:t>id</a:t>
            </a:r>
            <a:r>
              <a:rPr lang="en-US" sz="2400" dirty="0" err="1"/>
              <a:t>|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service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/>
              <a:t>For example:</a:t>
            </a:r>
          </a:p>
          <a:p>
            <a:pPr lvl="1"/>
            <a:r>
              <a:rPr lang="en-US" sz="2400" dirty="0"/>
              <a:t>Place details https://</a:t>
            </a:r>
            <a:r>
              <a:rPr lang="en-US" sz="2400" dirty="0" err="1"/>
              <a:t>api.foursquare.com</a:t>
            </a:r>
            <a:r>
              <a:rPr lang="en-US" sz="2400" dirty="0"/>
              <a:t>/v2/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venues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00B050"/>
                </a:solidFill>
              </a:rPr>
              <a:t>VENUE_ID</a:t>
            </a:r>
          </a:p>
          <a:p>
            <a:pPr lvl="1"/>
            <a:r>
              <a:rPr lang="en-US" sz="2400" dirty="0"/>
              <a:t>Photos details https://</a:t>
            </a:r>
            <a:r>
              <a:rPr lang="en-US" sz="2400" dirty="0" err="1"/>
              <a:t>api.foursquare.com</a:t>
            </a:r>
            <a:r>
              <a:rPr lang="en-US" sz="2400" dirty="0"/>
              <a:t>/v2/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photos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00B050"/>
                </a:solidFill>
              </a:rPr>
              <a:t>PHOTO_ID</a:t>
            </a:r>
          </a:p>
          <a:p>
            <a:pPr lvl="1"/>
            <a:r>
              <a:rPr lang="en-US" sz="2400" dirty="0"/>
              <a:t>Search for a user https://</a:t>
            </a:r>
            <a:r>
              <a:rPr lang="en-US" sz="2400" dirty="0" err="1"/>
              <a:t>api.foursquare.com</a:t>
            </a:r>
            <a:r>
              <a:rPr lang="en-US" sz="2400" dirty="0"/>
              <a:t>/v2/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users</a:t>
            </a:r>
            <a:r>
              <a:rPr lang="en-US" sz="2400" dirty="0"/>
              <a:t>/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search</a:t>
            </a:r>
          </a:p>
          <a:p>
            <a:pPr lvl="1"/>
            <a:r>
              <a:rPr lang="en-US" sz="2400" dirty="0"/>
              <a:t>Recent </a:t>
            </a:r>
            <a:r>
              <a:rPr lang="en-US" sz="2400" dirty="0" err="1"/>
              <a:t>checkins</a:t>
            </a:r>
            <a:r>
              <a:rPr lang="en-US" sz="2400" dirty="0"/>
              <a:t> by friends https://api.foursquare.com/v2/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checkins</a:t>
            </a:r>
            <a:r>
              <a:rPr lang="en-US" sz="2400" dirty="0"/>
              <a:t>/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recent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01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resource can be thought of as an object as in OOP or a record in a SQL Database.</a:t>
            </a:r>
          </a:p>
          <a:p>
            <a:r>
              <a:rPr lang="en-US" dirty="0"/>
              <a:t>While designing a system, the first thing to do is identify the resources and determine how they relate.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EC859-CE8D-1D16-2DCC-6DF50CF82C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Once resources have been identified,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is important to properly represent them</a:t>
            </a:r>
            <a:r>
              <a:rPr lang="en-US" dirty="0"/>
              <a:t>. For example, the </a:t>
            </a:r>
            <a:r>
              <a:rPr lang="en-US" dirty="0" err="1"/>
              <a:t>toString</a:t>
            </a:r>
            <a:r>
              <a:rPr lang="en-US" dirty="0"/>
              <a:t>() method represents resources using a plain String). </a:t>
            </a:r>
          </a:p>
          <a:p>
            <a:r>
              <a:rPr lang="en-US" dirty="0"/>
              <a:t>You can use any format for representing the resources as REST does not put any restrictions.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/>
              <a:t>Nevertheless,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most used representations are XML and JSON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765763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</a:t>
            </a:r>
          </a:p>
        </p:txBody>
      </p:sp>
      <p:pic>
        <p:nvPicPr>
          <p:cNvPr id="4" name="Content Placeholder 3" descr="Screen Shot 2017-05-15 at 23.46.29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569" b="-7569"/>
          <a:stretch>
            <a:fillRect/>
          </a:stretch>
        </p:blipFill>
        <p:spPr>
          <a:xfrm>
            <a:off x="1984648" y="1556792"/>
            <a:ext cx="822270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7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(HTTP Verbs)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Verbs (see HTTP Request) define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operations on specific resources.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GET /users/145 </a:t>
            </a:r>
            <a:r>
              <a:rPr lang="en-US" i="1" dirty="0"/>
              <a:t>(retrieve user 145)</a:t>
            </a:r>
          </a:p>
          <a:p>
            <a:r>
              <a:rPr lang="en-US" dirty="0"/>
              <a:t>DELETE /users/145 </a:t>
            </a:r>
            <a:r>
              <a:rPr lang="en-US" i="1" dirty="0"/>
              <a:t>(delete user 145)</a:t>
            </a:r>
          </a:p>
          <a:p>
            <a:r>
              <a:rPr lang="en-US" dirty="0"/>
              <a:t>POST /users/ </a:t>
            </a:r>
            <a:r>
              <a:rPr lang="en-US" i="1" dirty="0"/>
              <a:t>(add a new user)</a:t>
            </a:r>
          </a:p>
          <a:p>
            <a:r>
              <a:rPr lang="en-US" dirty="0"/>
              <a:t>PUT /users/17 </a:t>
            </a:r>
            <a:r>
              <a:rPr lang="en-US" i="1" dirty="0"/>
              <a:t>(update user 17)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46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(HTTP Verbs)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dirty="0"/>
              <a:t> Read a resource</a:t>
            </a:r>
          </a:p>
          <a:p>
            <a:pPr lvl="1"/>
            <a:r>
              <a:rPr lang="en-US" dirty="0"/>
              <a:t>Safe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PUT</a:t>
            </a:r>
            <a:r>
              <a:rPr lang="en-US" dirty="0"/>
              <a:t> Insert/update a resource</a:t>
            </a:r>
          </a:p>
          <a:p>
            <a:pPr lvl="1"/>
            <a:r>
              <a:rPr lang="en-US" dirty="0"/>
              <a:t>Idempotent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POST</a:t>
            </a:r>
            <a:r>
              <a:rPr lang="en-US" dirty="0"/>
              <a:t> Insert/update a resource</a:t>
            </a:r>
          </a:p>
          <a:p>
            <a:pPr lvl="1"/>
            <a:r>
              <a:rPr lang="en-US" dirty="0"/>
              <a:t>N/A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DELETE</a:t>
            </a:r>
            <a:r>
              <a:rPr lang="en-US" dirty="0"/>
              <a:t> Delete a resource</a:t>
            </a:r>
          </a:p>
          <a:p>
            <a:pPr lvl="1"/>
            <a:r>
              <a:rPr lang="en-US" dirty="0"/>
              <a:t>Idempotent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3E3A9-DE7E-8F46-9A8B-EB4793BD32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Safe HTTP method </a:t>
            </a:r>
            <a:r>
              <a:rPr lang="en-US" dirty="0"/>
              <a:t>does not make any changes to the resource on the server. 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E46C0A"/>
                </a:solidFill>
              </a:rPr>
              <a:t>Idempotent HTTP method </a:t>
            </a:r>
            <a:r>
              <a:rPr lang="en-US" dirty="0"/>
              <a:t>has same effect no matter how many times it is performed.</a:t>
            </a:r>
          </a:p>
          <a:p>
            <a:r>
              <a:rPr lang="en-US" dirty="0"/>
              <a:t>Classifying methods as Safe and Idempotent makes it easy to predict the results in unreliable environments such as the Web (clients may fire the same request multiple times for example)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117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and POST</a:t>
            </a:r>
          </a:p>
        </p:txBody>
      </p:sp>
      <p:pic>
        <p:nvPicPr>
          <p:cNvPr id="4" name="Content Placeholder 3" descr="Screen Shot 2017-05-16 at 00.10.43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1200" y="1915584"/>
            <a:ext cx="8229600" cy="32914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6A4BDE-F301-D94A-A48B-EEB6303AF0D1}"/>
              </a:ext>
            </a:extLst>
          </p:cNvPr>
          <p:cNvSpPr txBox="1"/>
          <p:nvPr/>
        </p:nvSpPr>
        <p:spPr>
          <a:xfrm>
            <a:off x="4064220" y="5411972"/>
            <a:ext cx="227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Idempotent fails here!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EF5E8E-8AAC-8A4D-BF3A-8EC83D2B7BB7}"/>
              </a:ext>
            </a:extLst>
          </p:cNvPr>
          <p:cNvCxnSpPr/>
          <p:nvPr/>
        </p:nvCxnSpPr>
        <p:spPr>
          <a:xfrm flipV="1">
            <a:off x="5202865" y="4423144"/>
            <a:ext cx="1031358" cy="9888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0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resources (URIs)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REST requires each resource to have at least one URI</a:t>
            </a:r>
          </a:p>
          <a:p>
            <a:r>
              <a:rPr lang="en-US" sz="2600" dirty="0">
                <a:solidFill>
                  <a:srgbClr val="E46C0A"/>
                </a:solidFill>
              </a:rPr>
              <a:t>RESTful services uses a directory hierarchy to address resources</a:t>
            </a:r>
            <a:endParaRPr lang="en-US" sz="2600" dirty="0"/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The job of a URI is to identify a resource or a collection of resources </a:t>
            </a:r>
          </a:p>
          <a:p>
            <a:r>
              <a:rPr lang="en-US" sz="2600" dirty="0"/>
              <a:t>The actual operation is determined by an HTTP verb. The URI should not say anything about the operation or action</a:t>
            </a:r>
          </a:p>
          <a:p>
            <a:r>
              <a:rPr lang="en-US" sz="2600" b="1" dirty="0"/>
              <a:t>Protocol://</a:t>
            </a:r>
            <a:r>
              <a:rPr lang="en-US" sz="2600" b="1" dirty="0" err="1"/>
              <a:t>ServiceName</a:t>
            </a:r>
            <a:r>
              <a:rPr lang="en-US" sz="2600" b="1" dirty="0"/>
              <a:t>/</a:t>
            </a:r>
            <a:r>
              <a:rPr lang="en-US" sz="2600" b="1" dirty="0" err="1"/>
              <a:t>ResourceType</a:t>
            </a:r>
            <a:r>
              <a:rPr lang="en-US" sz="2600" b="1" dirty="0"/>
              <a:t>/</a:t>
            </a:r>
            <a:r>
              <a:rPr lang="en-US" sz="2600" b="1" dirty="0" err="1"/>
              <a:t>ResourceID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5591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resources (URIs)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plural nouns </a:t>
            </a:r>
            <a:r>
              <a:rPr lang="en-US" dirty="0"/>
              <a:t>for naming your resources.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Avoid using spaces </a:t>
            </a:r>
            <a:r>
              <a:rPr lang="en-US" dirty="0"/>
              <a:t>as they create confusion. Use an _ (underscore) or – (hyphen) instead.</a:t>
            </a:r>
          </a:p>
          <a:p>
            <a:r>
              <a:rPr lang="en-US" dirty="0"/>
              <a:t>A URI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case insensitive</a:t>
            </a:r>
            <a:r>
              <a:rPr lang="en-US" dirty="0"/>
              <a:t>. I use camel case in my URIs for better clarity. You can use all lower-case URIs.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cool URI never changes</a:t>
            </a:r>
            <a:r>
              <a:rPr lang="en-US" dirty="0"/>
              <a:t>; so give some thought before deciding on the URIs for your service. If you need to change the location of a resource, do not discard the old URI and redirect the client to the new location.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Avoid verbs</a:t>
            </a:r>
            <a:r>
              <a:rPr lang="en-US" dirty="0"/>
              <a:t> for your resource names. Verbs are more suitable for the names of operations. </a:t>
            </a:r>
          </a:p>
        </p:txBody>
      </p:sp>
    </p:spTree>
    <p:extLst>
      <p:ext uri="{BB962C8B-B14F-4D97-AF65-F5344CB8AC3E}">
        <p14:creationId xmlns:p14="http://schemas.microsoft.com/office/powerpoint/2010/main" val="2691110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basic purpose of query parameters is to provide parameters to an operation that needs the data items. </a:t>
            </a:r>
          </a:p>
          <a:p>
            <a:pPr lvl="1"/>
            <a:r>
              <a:rPr lang="en-US" dirty="0"/>
              <a:t>http://MyService/Persons/1?format=json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MyService</a:t>
            </a:r>
            <a:r>
              <a:rPr lang="en-US" dirty="0"/>
              <a:t>/Persons/</a:t>
            </a:r>
            <a:r>
              <a:rPr lang="en-US" dirty="0" err="1"/>
              <a:t>search?name</a:t>
            </a:r>
            <a:r>
              <a:rPr lang="en-US" dirty="0"/>
              <a:t>=‘</a:t>
            </a:r>
            <a:r>
              <a:rPr lang="en-US" dirty="0" err="1"/>
              <a:t>nicola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Avoid this!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MyService</a:t>
            </a:r>
            <a:r>
              <a:rPr lang="en-US" dirty="0"/>
              <a:t>/Persons/1/</a:t>
            </a:r>
            <a:r>
              <a:rPr lang="en-US" dirty="0" err="1"/>
              <a:t>json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123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133C4-8E63-6147-AA92-7920C398A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67" y="1556792"/>
            <a:ext cx="7065065" cy="51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49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A RESTful service is stateless and does not maintain the application state for any client</a:t>
            </a:r>
            <a:r>
              <a:rPr lang="en-US" dirty="0"/>
              <a:t>. A request cannot be dependent on a past request. A REST service treats each request independently.</a:t>
            </a:r>
          </a:p>
          <a:p>
            <a:pPr marL="0" indent="0">
              <a:buNone/>
            </a:pPr>
            <a:endParaRPr lang="en-US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</a:rPr>
              <a:t>Stateless design</a:t>
            </a:r>
          </a:p>
          <a:p>
            <a:pPr marL="0" indent="0">
              <a:buNone/>
            </a:pPr>
            <a:r>
              <a:rPr lang="en-US" i="1" dirty="0"/>
              <a:t>Request1: GET http://</a:t>
            </a:r>
            <a:r>
              <a:rPr lang="en-US" i="1" dirty="0" err="1"/>
              <a:t>MyService</a:t>
            </a:r>
            <a:r>
              <a:rPr lang="en-US" i="1" dirty="0"/>
              <a:t>/Persons/1 HTTP/1.1</a:t>
            </a:r>
          </a:p>
          <a:p>
            <a:pPr marL="0" indent="0">
              <a:buNone/>
            </a:pPr>
            <a:r>
              <a:rPr lang="en-US" i="1" dirty="0"/>
              <a:t>Request2: GET http://</a:t>
            </a:r>
            <a:r>
              <a:rPr lang="en-US" i="1" dirty="0" err="1"/>
              <a:t>MyService</a:t>
            </a:r>
            <a:r>
              <a:rPr lang="en-US" i="1" dirty="0"/>
              <a:t>/Persons/2 HTTP/1.1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</a:rPr>
              <a:t>Stateful design (Dangerous! Which client??)</a:t>
            </a:r>
          </a:p>
          <a:p>
            <a:pPr marL="0" indent="0">
              <a:buNone/>
            </a:pPr>
            <a:r>
              <a:rPr lang="en-US" i="1" dirty="0"/>
              <a:t>Request1: GET http://</a:t>
            </a:r>
            <a:r>
              <a:rPr lang="en-US" i="1" dirty="0" err="1"/>
              <a:t>MyService</a:t>
            </a:r>
            <a:r>
              <a:rPr lang="en-US" i="1" dirty="0"/>
              <a:t>/Persons/1 HTTP/1.1</a:t>
            </a:r>
          </a:p>
          <a:p>
            <a:pPr marL="0" indent="0">
              <a:buNone/>
            </a:pPr>
            <a:r>
              <a:rPr lang="en-US" i="1" dirty="0"/>
              <a:t>Request2: GET http://</a:t>
            </a:r>
            <a:r>
              <a:rPr lang="en-US" i="1" dirty="0" err="1"/>
              <a:t>MyService</a:t>
            </a:r>
            <a:r>
              <a:rPr lang="en-US" i="1" dirty="0"/>
              <a:t>/</a:t>
            </a:r>
            <a:r>
              <a:rPr lang="en-US" i="1" dirty="0" err="1"/>
              <a:t>NextPerson</a:t>
            </a:r>
            <a:r>
              <a:rPr lang="en-US" i="1" dirty="0"/>
              <a:t> HTTP/1.1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6966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There is no excuse for not documenting your service</a:t>
            </a:r>
            <a:r>
              <a:rPr lang="en-US" dirty="0"/>
              <a:t>. </a:t>
            </a:r>
          </a:p>
          <a:p>
            <a:r>
              <a:rPr lang="en-US" dirty="0"/>
              <a:t>You should document every resource and URI for client developers. </a:t>
            </a:r>
          </a:p>
          <a:p>
            <a:r>
              <a:rPr lang="en-US" dirty="0"/>
              <a:t>You can use any format for structuring your document, but it should contain enough information about resources, URIs, Available Methods, and any other information required for accessing your service. </a:t>
            </a:r>
          </a:p>
        </p:txBody>
      </p:sp>
      <p:pic>
        <p:nvPicPr>
          <p:cNvPr id="5" name="Content Placeholder 4" descr="Screen Shot 2017-05-16 at 00.20.21.png">
            <a:extLst>
              <a:ext uri="{FF2B5EF4-FFF2-40B4-BE49-F238E27FC236}">
                <a16:creationId xmlns:a16="http://schemas.microsoft.com/office/drawing/2014/main" id="{D2E48EC4-B9A5-B1A6-9E79-541F2F0218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159" r="-33159"/>
          <a:stretch>
            <a:fillRect/>
          </a:stretch>
        </p:blipFill>
        <p:spPr>
          <a:xfrm>
            <a:off x="4511824" y="1601836"/>
            <a:ext cx="8816712" cy="4853134"/>
          </a:xfrm>
        </p:spPr>
      </p:pic>
    </p:spTree>
    <p:extLst>
      <p:ext uri="{BB962C8B-B14F-4D97-AF65-F5344CB8AC3E}">
        <p14:creationId xmlns:p14="http://schemas.microsoft.com/office/powerpoint/2010/main" val="91770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No transactions support</a:t>
            </a:r>
          </a:p>
          <a:p>
            <a:pPr lvl="1"/>
            <a:r>
              <a:rPr lang="en-US" dirty="0"/>
              <a:t>DBMS (usually behind REST services) support transactions</a:t>
            </a:r>
          </a:p>
          <a:p>
            <a:r>
              <a:rPr lang="en-US" dirty="0">
                <a:solidFill>
                  <a:srgbClr val="E46C0A"/>
                </a:solidFill>
              </a:rPr>
              <a:t>No publish/subscribe support.</a:t>
            </a:r>
            <a:endParaRPr lang="en-US" dirty="0"/>
          </a:p>
          <a:p>
            <a:pPr lvl="1"/>
            <a:r>
              <a:rPr lang="en-US" dirty="0"/>
              <a:t>Notification is done by polling.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High bandwidth </a:t>
            </a:r>
          </a:p>
          <a:p>
            <a:pPr lvl="1"/>
            <a:r>
              <a:rPr lang="en-US" dirty="0"/>
              <a:t>HTTP uses a request/response model, so there’s a lot of baggage flying around the network to make it all work.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30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REST is a great way of developing lightweight Web services that are easy to implement, maintain, and discover. </a:t>
            </a:r>
          </a:p>
          <a:p>
            <a:r>
              <a:rPr lang="en-US" dirty="0"/>
              <a:t>HTTP provides an excellent interface to implement </a:t>
            </a:r>
            <a:r>
              <a:rPr lang="en-US" dirty="0" err="1"/>
              <a:t>RESTful</a:t>
            </a:r>
            <a:r>
              <a:rPr lang="en-US" dirty="0"/>
              <a:t> services with features like a uniform interface and caching. However, it is up to developers to implement and utilize these features correctly. </a:t>
            </a:r>
          </a:p>
          <a:p>
            <a:r>
              <a:rPr lang="en-US" dirty="0"/>
              <a:t>If we get the basics right, a </a:t>
            </a:r>
            <a:r>
              <a:rPr lang="en-US" dirty="0" err="1"/>
              <a:t>RESTful</a:t>
            </a:r>
            <a:r>
              <a:rPr lang="en-US" dirty="0"/>
              <a:t> service can be easily implemented using any of the existing technologies such as Python, .NET, or Java. </a:t>
            </a:r>
          </a:p>
        </p:txBody>
      </p:sp>
    </p:spTree>
    <p:extLst>
      <p:ext uri="{BB962C8B-B14F-4D97-AF65-F5344CB8AC3E}">
        <p14:creationId xmlns:p14="http://schemas.microsoft.com/office/powerpoint/2010/main" val="132310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D4FA-F62E-2746-82F7-DD9BE11B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C7F8D-3E7A-AB48-8463-F0FDC5BD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E747DD-4D3F-FC4D-ADCF-6D5DB6ACD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6401207" cy="4517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4D213B-1026-7C4D-A18D-7C3536CF5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10" y="1668046"/>
            <a:ext cx="5891930" cy="399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4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567C-63A9-2D4A-910F-DEC479557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REST is used to </a:t>
            </a:r>
            <a:r>
              <a:rPr lang="en-US" sz="2000" dirty="0">
                <a:solidFill>
                  <a:srgbClr val="E46C0A"/>
                </a:solidFill>
              </a:rPr>
              <a:t>build scalable Web services </a:t>
            </a:r>
            <a:r>
              <a:rPr lang="en-US" sz="2000" dirty="0"/>
              <a:t>(stateless is lightweight)</a:t>
            </a:r>
          </a:p>
          <a:p>
            <a:r>
              <a:rPr lang="en-US" sz="2000" dirty="0"/>
              <a:t>REST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decouples applications </a:t>
            </a:r>
            <a:r>
              <a:rPr lang="en-US" sz="2000" dirty="0"/>
              <a:t>from vendor-specific details (e.g., JDBC requires drivers and knowledge about the underlying database) and </a:t>
            </a:r>
            <a:r>
              <a:rPr lang="en-US" sz="2000" dirty="0">
                <a:solidFill>
                  <a:srgbClr val="000000"/>
                </a:solidFill>
              </a:rPr>
              <a:t>prevents exposing DMBS to untrusted networks (e.g. Internet)</a:t>
            </a:r>
          </a:p>
          <a:p>
            <a:r>
              <a:rPr lang="en-US" sz="2000" dirty="0"/>
              <a:t>Widely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available libraries </a:t>
            </a:r>
            <a:r>
              <a:rPr lang="en-US" sz="2000" dirty="0"/>
              <a:t>for many languages (e.g., </a:t>
            </a:r>
            <a:r>
              <a:rPr lang="en-US" sz="2000" dirty="0" err="1"/>
              <a:t>RESTLet</a:t>
            </a:r>
            <a:r>
              <a:rPr lang="en-US" sz="2000" dirty="0"/>
              <a:t> for Java)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Examples: https://</a:t>
            </a:r>
            <a:r>
              <a:rPr lang="en-US" sz="2000" dirty="0" err="1">
                <a:solidFill>
                  <a:srgbClr val="000000"/>
                </a:solidFill>
              </a:rPr>
              <a:t>github.com</a:t>
            </a:r>
            <a:r>
              <a:rPr lang="en-US" sz="2000" dirty="0">
                <a:solidFill>
                  <a:srgbClr val="000000"/>
                </a:solidFill>
              </a:rPr>
              <a:t>/</a:t>
            </a:r>
            <a:r>
              <a:rPr lang="en-US" sz="2000" dirty="0" err="1">
                <a:solidFill>
                  <a:srgbClr val="000000"/>
                </a:solidFill>
              </a:rPr>
              <a:t>toddmotto</a:t>
            </a:r>
            <a:r>
              <a:rPr lang="en-US" sz="2000" dirty="0">
                <a:solidFill>
                  <a:srgbClr val="000000"/>
                </a:solidFill>
              </a:rPr>
              <a:t>/public-</a:t>
            </a:r>
            <a:r>
              <a:rPr lang="en-US" sz="2000" dirty="0" err="1">
                <a:solidFill>
                  <a:srgbClr val="000000"/>
                </a:solidFill>
              </a:rPr>
              <a:t>apis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/>
          </a:p>
          <a:p>
            <a:endParaRPr lang="en-IT" sz="2000" dirty="0"/>
          </a:p>
        </p:txBody>
      </p:sp>
      <p:pic>
        <p:nvPicPr>
          <p:cNvPr id="9" name="Content Placeholder 6" descr="Untitled.png">
            <a:extLst>
              <a:ext uri="{FF2B5EF4-FFF2-40B4-BE49-F238E27FC236}">
                <a16:creationId xmlns:a16="http://schemas.microsoft.com/office/drawing/2014/main" id="{A76BC014-4022-B046-8491-CF15912D12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7488" y="3429000"/>
            <a:ext cx="8788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0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4BB9-6680-6940-84F2-A632DA66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REST?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EB612-657A-7A4F-8B5A-5AE575C21E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(HTTP Request) </a:t>
            </a:r>
          </a:p>
          <a:p>
            <a:pPr marL="0" indent="0">
              <a:buNone/>
            </a:pPr>
            <a:r>
              <a:rPr lang="en-GB" dirty="0"/>
              <a:t>$ curl https://</a:t>
            </a:r>
            <a:r>
              <a:rPr lang="en-GB" dirty="0" err="1"/>
              <a:t>financialmodelingprep.com</a:t>
            </a:r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/v3/quote/AAPL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(JSON Reply)</a:t>
            </a:r>
          </a:p>
          <a:p>
            <a:pPr marL="0" indent="0">
              <a:buNone/>
            </a:pPr>
            <a:r>
              <a:rPr lang="en-GB" dirty="0"/>
              <a:t>[ {</a:t>
            </a:r>
          </a:p>
          <a:p>
            <a:pPr marL="0" indent="0">
              <a:buNone/>
            </a:pPr>
            <a:r>
              <a:rPr lang="en-GB" dirty="0"/>
              <a:t>  "symbol" : "AAPL",</a:t>
            </a:r>
          </a:p>
          <a:p>
            <a:pPr marL="0" indent="0">
              <a:buNone/>
            </a:pPr>
            <a:r>
              <a:rPr lang="en-GB" dirty="0"/>
              <a:t>  "name" : "Apple Inc.",</a:t>
            </a:r>
          </a:p>
          <a:p>
            <a:pPr marL="0" indent="0">
              <a:buNone/>
            </a:pPr>
            <a:r>
              <a:rPr lang="en-GB" dirty="0"/>
              <a:t>  "price" : 276.10000000,</a:t>
            </a:r>
          </a:p>
          <a:p>
            <a:pPr marL="0" indent="0">
              <a:buNone/>
            </a:pPr>
            <a:r>
              <a:rPr lang="en-GB" dirty="0"/>
              <a:t>  "</a:t>
            </a:r>
            <a:r>
              <a:rPr lang="en-GB" dirty="0" err="1"/>
              <a:t>changesPercentage</a:t>
            </a:r>
            <a:r>
              <a:rPr lang="en-GB" dirty="0"/>
              <a:t>" : 2.88000000,</a:t>
            </a:r>
          </a:p>
          <a:p>
            <a:pPr marL="0" indent="0">
              <a:buNone/>
            </a:pPr>
            <a:r>
              <a:rPr lang="en-GB" dirty="0"/>
              <a:t>  "change" : 7.73000000,</a:t>
            </a:r>
          </a:p>
          <a:p>
            <a:pPr marL="0" indent="0">
              <a:buNone/>
            </a:pPr>
            <a:r>
              <a:rPr lang="en-GB" dirty="0"/>
              <a:t>  "</a:t>
            </a:r>
            <a:r>
              <a:rPr lang="en-GB" dirty="0" err="1"/>
              <a:t>dayLow</a:t>
            </a:r>
            <a:r>
              <a:rPr lang="en-GB" dirty="0"/>
              <a:t>" : 272.22000000,</a:t>
            </a:r>
          </a:p>
          <a:p>
            <a:pPr marL="0" indent="0">
              <a:buNone/>
            </a:pPr>
            <a:r>
              <a:rPr lang="en-GB" dirty="0"/>
              <a:t>  "</a:t>
            </a:r>
            <a:r>
              <a:rPr lang="en-GB" dirty="0" err="1"/>
              <a:t>dayHigh</a:t>
            </a:r>
            <a:r>
              <a:rPr lang="en-GB" dirty="0"/>
              <a:t>" : 277.85000000,</a:t>
            </a:r>
          </a:p>
          <a:p>
            <a:pPr marL="0" indent="0">
              <a:buNone/>
            </a:pPr>
            <a:r>
              <a:rPr lang="en-GB" dirty="0"/>
              <a:t>  "</a:t>
            </a:r>
            <a:r>
              <a:rPr lang="en-GB" dirty="0" err="1"/>
              <a:t>sharesOutstanding</a:t>
            </a:r>
            <a:r>
              <a:rPr lang="en-GB" dirty="0"/>
              <a:t>" : 4375479808,</a:t>
            </a:r>
          </a:p>
          <a:p>
            <a:pPr marL="0" indent="0">
              <a:buNone/>
            </a:pPr>
            <a:r>
              <a:rPr lang="en-GB" dirty="0"/>
              <a:t>  "timestamp" : 1587637985</a:t>
            </a:r>
          </a:p>
          <a:p>
            <a:pPr marL="0" indent="0">
              <a:buNone/>
            </a:pPr>
            <a:r>
              <a:rPr lang="en-GB" dirty="0"/>
              <a:t>} 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9A02FA-951E-7C4C-ADA3-8C8E29CAFE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(HTTP Request) </a:t>
            </a:r>
          </a:p>
          <a:p>
            <a:pPr marL="0" indent="0">
              <a:buNone/>
            </a:pPr>
            <a:r>
              <a:rPr lang="en-GB" dirty="0"/>
              <a:t>$ curl</a:t>
            </a:r>
          </a:p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financialmodelingprep.com</a:t>
            </a:r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/v3/company/profile/AAPL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(JSON Reply)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"symbol" : "AAPL",</a:t>
            </a:r>
          </a:p>
          <a:p>
            <a:pPr marL="0" indent="0">
              <a:buNone/>
            </a:pPr>
            <a:r>
              <a:rPr lang="en-GB" dirty="0"/>
              <a:t>  "profile" : {</a:t>
            </a:r>
          </a:p>
          <a:p>
            <a:pPr marL="0" indent="0">
              <a:buNone/>
            </a:pPr>
            <a:r>
              <a:rPr lang="en-GB" dirty="0"/>
              <a:t>    "</a:t>
            </a:r>
            <a:r>
              <a:rPr lang="en-GB" dirty="0" err="1"/>
              <a:t>companyName</a:t>
            </a:r>
            <a:r>
              <a:rPr lang="en-GB" dirty="0"/>
              <a:t>" : "Apple Inc.",</a:t>
            </a:r>
          </a:p>
          <a:p>
            <a:pPr marL="0" indent="0">
              <a:buNone/>
            </a:pPr>
            <a:r>
              <a:rPr lang="en-GB" dirty="0"/>
              <a:t>    "exchange" : "Nasdaq Global Select",</a:t>
            </a:r>
          </a:p>
          <a:p>
            <a:pPr marL="0" indent="0">
              <a:buNone/>
            </a:pPr>
            <a:r>
              <a:rPr lang="en-GB" dirty="0"/>
              <a:t>    "industry" : "Computer Hardware",</a:t>
            </a:r>
          </a:p>
          <a:p>
            <a:pPr marL="0" indent="0">
              <a:buNone/>
            </a:pPr>
            <a:r>
              <a:rPr lang="en-GB" dirty="0"/>
              <a:t>    "website" : "http://</a:t>
            </a:r>
            <a:r>
              <a:rPr lang="en-GB" dirty="0" err="1"/>
              <a:t>www.apple.com</a:t>
            </a:r>
            <a:r>
              <a:rPr lang="en-GB" dirty="0"/>
              <a:t>",</a:t>
            </a:r>
          </a:p>
          <a:p>
            <a:pPr marL="0" indent="0">
              <a:buNone/>
            </a:pPr>
            <a:r>
              <a:rPr lang="en-GB" dirty="0"/>
              <a:t>    "</a:t>
            </a:r>
            <a:r>
              <a:rPr lang="en-GB" dirty="0" err="1"/>
              <a:t>ceo</a:t>
            </a:r>
            <a:r>
              <a:rPr lang="en-GB" dirty="0"/>
              <a:t>" : "Timothy D. Cook",</a:t>
            </a:r>
          </a:p>
          <a:p>
            <a:pPr marL="0" indent="0">
              <a:buNone/>
            </a:pPr>
            <a:r>
              <a:rPr lang="en-GB" dirty="0"/>
              <a:t>    "sector" : "Technology",</a:t>
            </a:r>
          </a:p>
          <a:p>
            <a:pPr marL="0" indent="0">
              <a:buNone/>
            </a:pPr>
            <a:r>
              <a:rPr lang="en-GB" dirty="0"/>
              <a:t>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21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mobile apps are built upon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RESTful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services. </a:t>
            </a:r>
          </a:p>
          <a:p>
            <a:pPr lvl="1"/>
            <a:r>
              <a:rPr lang="en-US" sz="2400" dirty="0">
                <a:hlinkClick r:id="rId2"/>
              </a:rPr>
              <a:t>https://www.instagram.com/developer/</a:t>
            </a:r>
            <a:endParaRPr lang="en-US" sz="2400" dirty="0"/>
          </a:p>
          <a:p>
            <a:pPr lvl="1"/>
            <a:r>
              <a:rPr lang="en-US" sz="2400" dirty="0">
                <a:hlinkClick r:id="rId3"/>
              </a:rPr>
              <a:t>https://developer.twitter.com/en/docs</a:t>
            </a:r>
            <a:endParaRPr lang="en-US" sz="2400" dirty="0"/>
          </a:p>
          <a:p>
            <a:pPr lvl="1"/>
            <a:r>
              <a:rPr lang="en-US" sz="2400" dirty="0">
                <a:hlinkClick r:id="rId4"/>
              </a:rPr>
              <a:t>https://developers.facebook.com/docs/graph-api</a:t>
            </a:r>
            <a:endParaRPr lang="en-US" sz="2400" dirty="0"/>
          </a:p>
          <a:p>
            <a:pPr lvl="1"/>
            <a:r>
              <a:rPr lang="en-US" sz="2400" dirty="0">
                <a:hlinkClick r:id="rId5"/>
              </a:rPr>
              <a:t>https://www.flickr.com/services/api/</a:t>
            </a:r>
            <a:endParaRPr lang="en-US" sz="2400" dirty="0"/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developer.foursquare.com</a:t>
            </a:r>
            <a:r>
              <a:rPr lang="en-US" sz="2400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8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</a:t>
            </a:r>
          </a:p>
          <a:p>
            <a:r>
              <a:rPr lang="en-US" dirty="0"/>
              <a:t>Resources (URIs)</a:t>
            </a:r>
          </a:p>
          <a:p>
            <a:r>
              <a:rPr lang="en-US" dirty="0"/>
              <a:t>Representations</a:t>
            </a:r>
          </a:p>
          <a:p>
            <a:r>
              <a:rPr lang="en-US" dirty="0"/>
              <a:t>Operations</a:t>
            </a:r>
          </a:p>
          <a:p>
            <a:r>
              <a:rPr lang="en-US" i="1" dirty="0"/>
              <a:t>Statelessness</a:t>
            </a:r>
          </a:p>
        </p:txBody>
      </p:sp>
    </p:spTree>
    <p:extLst>
      <p:ext uri="{BB962C8B-B14F-4D97-AF65-F5344CB8AC3E}">
        <p14:creationId xmlns:p14="http://schemas.microsoft.com/office/powerpoint/2010/main" val="366515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Clients and REST services talk to each other via messages.</a:t>
            </a:r>
          </a:p>
          <a:p>
            <a:pPr lvl="1"/>
            <a:r>
              <a:rPr lang="en-US" dirty="0"/>
              <a:t>Clients send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request </a:t>
            </a:r>
            <a:r>
              <a:rPr lang="en-US" dirty="0"/>
              <a:t>to the server</a:t>
            </a:r>
          </a:p>
          <a:p>
            <a:pPr lvl="1"/>
            <a:r>
              <a:rPr lang="en-US" dirty="0"/>
              <a:t>Services reply with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response. </a:t>
            </a:r>
          </a:p>
          <a:p>
            <a:r>
              <a:rPr lang="en-US" dirty="0"/>
              <a:t>Request and response contain both metadata and content</a:t>
            </a:r>
          </a:p>
          <a:p>
            <a:r>
              <a:rPr lang="en-US" dirty="0"/>
              <a:t>Response content is usually represented in XML or JSON</a:t>
            </a:r>
          </a:p>
        </p:txBody>
      </p:sp>
    </p:spTree>
    <p:extLst>
      <p:ext uri="{BB962C8B-B14F-4D97-AF65-F5344CB8AC3E}">
        <p14:creationId xmlns:p14="http://schemas.microsoft.com/office/powerpoint/2010/main" val="113305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HTTP/1.1 Request</a:t>
            </a:r>
          </a:p>
        </p:txBody>
      </p:sp>
      <p:pic>
        <p:nvPicPr>
          <p:cNvPr id="4" name="Picture 3" descr="Screen Shot 2017-05-15 at 23.52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8550" y="4539699"/>
            <a:ext cx="4914900" cy="1809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F00EDC-4DE8-0149-90DE-4FF8980A6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514" y="1679945"/>
            <a:ext cx="7956591" cy="266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7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HTTP/1.1 Response</a:t>
            </a:r>
          </a:p>
        </p:txBody>
      </p:sp>
      <p:pic>
        <p:nvPicPr>
          <p:cNvPr id="7" name="Picture 6" descr="Screen Shot 2017-05-15 at 23.52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8550" y="4786351"/>
            <a:ext cx="4914900" cy="1803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8686D3-0FEF-7E4B-887F-D0F0C8F53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86" y="1587757"/>
            <a:ext cx="8065029" cy="30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00897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56</TotalTime>
  <Words>1362</Words>
  <Application>Microsoft Macintosh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Nicola</vt:lpstr>
      <vt:lpstr>Java Data Access (REST)</vt:lpstr>
      <vt:lpstr>Software Design</vt:lpstr>
      <vt:lpstr>Why Learn REST?</vt:lpstr>
      <vt:lpstr>Why Learn REST?</vt:lpstr>
      <vt:lpstr>Why Learn REST?</vt:lpstr>
      <vt:lpstr>Major Concepts</vt:lpstr>
      <vt:lpstr>Messages</vt:lpstr>
      <vt:lpstr>HTTP/1.1 Request</vt:lpstr>
      <vt:lpstr>HTTP/1.1 Response</vt:lpstr>
      <vt:lpstr>Resources</vt:lpstr>
      <vt:lpstr>Resources</vt:lpstr>
      <vt:lpstr>Representations</vt:lpstr>
      <vt:lpstr>Representations</vt:lpstr>
      <vt:lpstr>Operations (HTTP Verbs)</vt:lpstr>
      <vt:lpstr>Operations (HTTP Verbs)</vt:lpstr>
      <vt:lpstr>PUT and POST</vt:lpstr>
      <vt:lpstr>Addressing resources (URIs)</vt:lpstr>
      <vt:lpstr>Addressing resources (URIs)</vt:lpstr>
      <vt:lpstr>Query parameters</vt:lpstr>
      <vt:lpstr>Statelessness</vt:lpstr>
      <vt:lpstr>Documentation</vt:lpstr>
      <vt:lpstr>Criticism</vt:lpstr>
      <vt:lpstr>Advantages</vt:lpstr>
      <vt:lpstr>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Data Access (REST)</dc:title>
  <dc:creator>Microsoft Office User</dc:creator>
  <cp:lastModifiedBy>Nicola BICOCCHI</cp:lastModifiedBy>
  <cp:revision>6</cp:revision>
  <dcterms:created xsi:type="dcterms:W3CDTF">2021-09-30T09:20:06Z</dcterms:created>
  <dcterms:modified xsi:type="dcterms:W3CDTF">2023-05-03T20:32:34Z</dcterms:modified>
</cp:coreProperties>
</file>