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0"/>
  </p:notesMasterIdLst>
  <p:handoutMasterIdLst>
    <p:handoutMasterId r:id="rId71"/>
  </p:handoutMasterIdLst>
  <p:sldIdLst>
    <p:sldId id="256" r:id="rId2"/>
    <p:sldId id="432" r:id="rId3"/>
    <p:sldId id="257" r:id="rId4"/>
    <p:sldId id="431" r:id="rId5"/>
    <p:sldId id="258" r:id="rId6"/>
    <p:sldId id="261" r:id="rId7"/>
    <p:sldId id="430" r:id="rId8"/>
    <p:sldId id="267" r:id="rId9"/>
    <p:sldId id="434" r:id="rId10"/>
    <p:sldId id="265" r:id="rId11"/>
    <p:sldId id="260" r:id="rId12"/>
    <p:sldId id="274" r:id="rId13"/>
    <p:sldId id="410" r:id="rId14"/>
    <p:sldId id="282" r:id="rId15"/>
    <p:sldId id="445" r:id="rId16"/>
    <p:sldId id="452" r:id="rId17"/>
    <p:sldId id="453" r:id="rId18"/>
    <p:sldId id="447" r:id="rId19"/>
    <p:sldId id="448" r:id="rId20"/>
    <p:sldId id="278" r:id="rId21"/>
    <p:sldId id="292" r:id="rId22"/>
    <p:sldId id="414" r:id="rId23"/>
    <p:sldId id="449" r:id="rId24"/>
    <p:sldId id="413" r:id="rId25"/>
    <p:sldId id="440" r:id="rId26"/>
    <p:sldId id="411" r:id="rId27"/>
    <p:sldId id="277" r:id="rId28"/>
    <p:sldId id="450" r:id="rId29"/>
    <p:sldId id="451" r:id="rId30"/>
    <p:sldId id="446" r:id="rId31"/>
    <p:sldId id="391" r:id="rId32"/>
    <p:sldId id="392" r:id="rId33"/>
    <p:sldId id="442" r:id="rId34"/>
    <p:sldId id="264" r:id="rId35"/>
    <p:sldId id="273" r:id="rId36"/>
    <p:sldId id="374" r:id="rId37"/>
    <p:sldId id="275" r:id="rId38"/>
    <p:sldId id="415" r:id="rId39"/>
    <p:sldId id="393" r:id="rId40"/>
    <p:sldId id="443" r:id="rId41"/>
    <p:sldId id="416" r:id="rId42"/>
    <p:sldId id="419" r:id="rId43"/>
    <p:sldId id="418" r:id="rId44"/>
    <p:sldId id="420" r:id="rId45"/>
    <p:sldId id="379" r:id="rId46"/>
    <p:sldId id="362" r:id="rId47"/>
    <p:sldId id="365" r:id="rId48"/>
    <p:sldId id="366" r:id="rId49"/>
    <p:sldId id="370" r:id="rId50"/>
    <p:sldId id="368" r:id="rId51"/>
    <p:sldId id="372" r:id="rId52"/>
    <p:sldId id="405" r:id="rId53"/>
    <p:sldId id="407" r:id="rId54"/>
    <p:sldId id="406" r:id="rId55"/>
    <p:sldId id="412" r:id="rId56"/>
    <p:sldId id="375" r:id="rId57"/>
    <p:sldId id="444" r:id="rId58"/>
    <p:sldId id="384" r:id="rId59"/>
    <p:sldId id="383" r:id="rId60"/>
    <p:sldId id="376" r:id="rId61"/>
    <p:sldId id="408" r:id="rId62"/>
    <p:sldId id="422" r:id="rId63"/>
    <p:sldId id="424" r:id="rId64"/>
    <p:sldId id="426" r:id="rId65"/>
    <p:sldId id="427" r:id="rId66"/>
    <p:sldId id="423" r:id="rId67"/>
    <p:sldId id="425" r:id="rId68"/>
    <p:sldId id="421" r:id="rId6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82"/>
    <p:restoredTop sz="96281"/>
  </p:normalViewPr>
  <p:slideViewPr>
    <p:cSldViewPr>
      <p:cViewPr varScale="1">
        <p:scale>
          <a:sx n="124" d="100"/>
          <a:sy n="124" d="100"/>
        </p:scale>
        <p:origin x="192" y="1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08/02/23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08/02/23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21</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68367" y="3429000"/>
            <a:ext cx="9055266" cy="2376265"/>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i="1" dirty="0"/>
              <a:t>main</a:t>
            </a:r>
            <a:r>
              <a:rPr lang="en-US" dirty="0"/>
              <a:t> method</a:t>
            </a:r>
          </a:p>
        </p:txBody>
      </p:sp>
      <p:sp>
        <p:nvSpPr>
          <p:cNvPr id="3" name="Content Placeholder 2"/>
          <p:cNvSpPr>
            <a:spLocks noGrp="1"/>
          </p:cNvSpPr>
          <p:nvPr>
            <p:ph idx="1"/>
          </p:nvPr>
        </p:nvSpPr>
        <p:spPr/>
        <p:txBody>
          <a:bodyPr>
            <a:normAutofit/>
          </a:bodyPr>
          <a:lstStyle/>
          <a:p>
            <a:r>
              <a:rPr lang="en-US" sz="2800" dirty="0"/>
              <a:t>In Java there are no traditional functions, but methods within classes</a:t>
            </a:r>
          </a:p>
          <a:p>
            <a:r>
              <a:rPr lang="en-US" sz="2800" dirty="0"/>
              <a:t>The execution of a Java program starts from the </a:t>
            </a:r>
            <a:r>
              <a:rPr lang="en-US" sz="2800" dirty="0">
                <a:solidFill>
                  <a:schemeClr val="accent6">
                    <a:lumMod val="75000"/>
                  </a:schemeClr>
                </a:solidFill>
              </a:rPr>
              <a:t>main</a:t>
            </a:r>
            <a:r>
              <a:rPr lang="en-US" sz="2800" dirty="0"/>
              <a:t> method:</a:t>
            </a:r>
          </a:p>
          <a:p>
            <a:endParaRPr lang="en-US" sz="2800" dirty="0"/>
          </a:p>
          <a:p>
            <a:pPr marL="0" indent="0">
              <a:buNone/>
            </a:pPr>
            <a:r>
              <a:rPr lang="en-US" sz="2400" dirty="0">
                <a:latin typeface="Consolas" panose="020B0609020204030204" pitchFamily="49" charset="0"/>
                <a:cs typeface="Consolas" panose="020B0609020204030204" pitchFamily="49" charset="0"/>
              </a:rPr>
              <a:t>public class Hello {</a:t>
            </a:r>
          </a:p>
          <a:p>
            <a:pPr marL="0" indent="0">
              <a:buNone/>
            </a:pPr>
            <a:r>
              <a:rPr lang="en-US" sz="2400" dirty="0">
                <a:latin typeface="Consolas" panose="020B0609020204030204" pitchFamily="49" charset="0"/>
                <a:cs typeface="Consolas" panose="020B0609020204030204" pitchFamily="49" charset="0"/>
              </a:rPr>
              <a:t>	</a:t>
            </a:r>
            <a:r>
              <a:rPr lang="en-US" sz="2400"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US" sz="2400" dirty="0" err="1">
                <a:solidFill>
                  <a:schemeClr val="accent6">
                    <a:lumMod val="75000"/>
                  </a:schemeClr>
                </a:solidFill>
                <a:latin typeface="Consolas" panose="020B0609020204030204" pitchFamily="49" charset="0"/>
                <a:cs typeface="Consolas" panose="020B0609020204030204" pitchFamily="49" charset="0"/>
              </a:rPr>
              <a:t>args</a:t>
            </a:r>
            <a:r>
              <a:rPr lang="en-US" sz="2400" dirty="0">
                <a:solidFill>
                  <a:schemeClr val="accent6">
                    <a:lumMod val="75000"/>
                  </a:schemeClr>
                </a:solidFill>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(“Hello world!”);</a:t>
            </a:r>
          </a:p>
          <a:p>
            <a:pPr marL="0" indent="0">
              <a:buNone/>
            </a:pPr>
            <a:r>
              <a:rPr lang="it-IT" sz="2400" dirty="0">
                <a:latin typeface="Consolas" panose="020B0609020204030204" pitchFamily="49" charset="0"/>
                <a:cs typeface="Consolas" panose="020B0609020204030204" pitchFamily="49" charset="0"/>
              </a:rPr>
              <a:t>	}</a:t>
            </a:r>
          </a:p>
          <a:p>
            <a:pPr marL="0" indent="0">
              <a:buNone/>
            </a:pPr>
            <a:r>
              <a:rPr lang="it-IT" sz="2400" dirty="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a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PrimitiveTypes</a:t>
            </a: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public static void main(String[] </a:t>
            </a:r>
            <a:r>
              <a:rPr lang="en-GB" sz="1400" dirty="0" err="1">
                <a:latin typeface="Consolas" panose="020B0609020204030204" pitchFamily="49" charset="0"/>
                <a:cs typeface="Consolas" panose="020B0609020204030204" pitchFamily="49" charset="0"/>
              </a:rPr>
              <a:t>args</a:t>
            </a: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byte a = 13;</a:t>
            </a:r>
          </a:p>
          <a:p>
            <a:pPr marL="0" indent="0">
              <a:buNone/>
            </a:pPr>
            <a:r>
              <a:rPr lang="en-GB" sz="1400" dirty="0">
                <a:latin typeface="Consolas" panose="020B0609020204030204" pitchFamily="49" charset="0"/>
                <a:cs typeface="Consolas" panose="020B0609020204030204" pitchFamily="49" charset="0"/>
              </a:rPr>
              <a:t>        /* char is actually a 16 bit unsigned int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char b = 65;</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short c = 34;</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int d = 332;</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long e = 122;</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float f = 7.6</a:t>
            </a:r>
            <a:r>
              <a:rPr lang="en-GB" sz="1400" dirty="0">
                <a:solidFill>
                  <a:schemeClr val="accent6">
                    <a:lumMod val="75000"/>
                  </a:schemeClr>
                </a:solidFill>
                <a:latin typeface="Consolas" panose="020B0609020204030204" pitchFamily="49" charset="0"/>
                <a:cs typeface="Consolas" panose="020B0609020204030204" pitchFamily="49" charset="0"/>
              </a:rPr>
              <a:t>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double g = 12.3;</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boolean</a:t>
            </a:r>
            <a:r>
              <a:rPr lang="en-GB" sz="1400" dirty="0">
                <a:latin typeface="Consolas" panose="020B0609020204030204" pitchFamily="49" charset="0"/>
                <a:cs typeface="Consolas" panose="020B0609020204030204" pitchFamily="49" charset="0"/>
              </a:rPr>
              <a:t> h = true;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a:buFont typeface="Arial" panose="020B0604020202020204" pitchFamily="34" charset="0"/>
              <a:buChar char="•"/>
            </a:pPr>
            <a:r>
              <a:rPr lang="en-IT" sz="1400" dirty="0">
                <a:solidFill>
                  <a:schemeClr val="accent6">
                    <a:lumMod val="75000"/>
                  </a:schemeClr>
                </a:solidFill>
                <a:latin typeface="Consolas" panose="020B0609020204030204" pitchFamily="49" charset="0"/>
                <a:cs typeface="Consolas" panose="020B0609020204030204" pitchFamily="49" charset="0"/>
              </a:rPr>
              <a:t>No native support for unsigned integer types</a:t>
            </a:r>
          </a:p>
          <a:p>
            <a:pPr>
              <a:buFont typeface="Arial" panose="020B0604020202020204" pitchFamily="34" charset="0"/>
              <a:buChar char="•"/>
            </a:pPr>
            <a:r>
              <a:rPr lang="en-GB" sz="1400" dirty="0">
                <a:latin typeface="Consolas" panose="020B0609020204030204" pitchFamily="49" charset="0"/>
                <a:cs typeface="Consolas" panose="020B0609020204030204" pitchFamily="49" charset="0"/>
              </a:rPr>
              <a:t>https://</a:t>
            </a:r>
            <a:r>
              <a:rPr lang="en-GB" sz="1400" dirty="0" err="1">
                <a:latin typeface="Consolas" panose="020B0609020204030204" pitchFamily="49" charset="0"/>
                <a:cs typeface="Consolas" panose="020B0609020204030204" pitchFamily="49" charset="0"/>
              </a:rPr>
              <a:t>programming.guide</a:t>
            </a:r>
            <a:r>
              <a:rPr lang="en-GB" sz="1400" dirty="0">
                <a:latin typeface="Consolas" panose="020B0609020204030204" pitchFamily="49" charset="0"/>
                <a:cs typeface="Consolas" panose="020B0609020204030204" pitchFamily="49" charset="0"/>
              </a:rPr>
              <a:t>/java/unsigned-</a:t>
            </a:r>
            <a:r>
              <a:rPr lang="en-GB" sz="1400" dirty="0" err="1">
                <a:latin typeface="Consolas" panose="020B0609020204030204" pitchFamily="49" charset="0"/>
                <a:cs typeface="Consolas" panose="020B0609020204030204" pitchFamily="49" charset="0"/>
              </a:rPr>
              <a:t>int.html</a:t>
            </a:r>
            <a:endParaRPr lang="en-IT"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38AD-502E-EDDA-3CDB-427428A131F6}"/>
              </a:ext>
            </a:extLst>
          </p:cNvPr>
          <p:cNvSpPr>
            <a:spLocks noGrp="1"/>
          </p:cNvSpPr>
          <p:nvPr>
            <p:ph type="title"/>
          </p:nvPr>
        </p:nvSpPr>
        <p:spPr/>
        <p:txBody>
          <a:bodyPr/>
          <a:lstStyle/>
          <a:p>
            <a:r>
              <a:rPr lang="en-IT" dirty="0"/>
              <a:t>Literals</a:t>
            </a:r>
          </a:p>
        </p:txBody>
      </p:sp>
      <p:sp>
        <p:nvSpPr>
          <p:cNvPr id="8" name="Content Placeholder 7">
            <a:extLst>
              <a:ext uri="{FF2B5EF4-FFF2-40B4-BE49-F238E27FC236}">
                <a16:creationId xmlns:a16="http://schemas.microsoft.com/office/drawing/2014/main" id="{146F913F-CA10-5F37-B898-532EE4277251}"/>
              </a:ext>
            </a:extLst>
          </p:cNvPr>
          <p:cNvSpPr>
            <a:spLocks noGrp="1"/>
          </p:cNvSpPr>
          <p:nvPr>
            <p:ph idx="1"/>
          </p:nvPr>
        </p:nvSpPr>
        <p:spPr/>
        <p:txBody>
          <a:bodyPr>
            <a:normAutofit/>
          </a:bodyPr>
          <a:lstStyle/>
          <a:p>
            <a:pPr marL="0" indent="0">
              <a:buNone/>
            </a:pPr>
            <a:r>
              <a:rPr lang="en-GB" sz="1900" dirty="0">
                <a:latin typeface="Consolas" panose="020B0609020204030204" pitchFamily="49" charset="0"/>
                <a:cs typeface="Consolas" panose="020B0609020204030204" pitchFamily="49" charset="0"/>
              </a:rPr>
              <a:t>public static void main(String </a:t>
            </a:r>
            <a:r>
              <a:rPr lang="en-GB" sz="1900" dirty="0" err="1">
                <a:latin typeface="Consolas" panose="020B0609020204030204" pitchFamily="49" charset="0"/>
                <a:cs typeface="Consolas" panose="020B0609020204030204" pitchFamily="49" charset="0"/>
              </a:rPr>
              <a:t>args</a:t>
            </a:r>
            <a:r>
              <a:rPr lang="en-GB" sz="1900" dirty="0">
                <a:latin typeface="Consolas" panose="020B0609020204030204" pitchFamily="49" charset="0"/>
                <a:cs typeface="Consolas" panose="020B0609020204030204" pitchFamily="49" charset="0"/>
              </a:rPr>
              <a:t>[])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count = 987;</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a:t>
            </a:r>
            <a:r>
              <a:rPr lang="en-GB" sz="1900" dirty="0" err="1">
                <a:latin typeface="Consolas" panose="020B0609020204030204" pitchFamily="49" charset="0"/>
                <a:cs typeface="Consolas" panose="020B0609020204030204" pitchFamily="49" charset="0"/>
              </a:rPr>
              <a:t>hexaVal</a:t>
            </a:r>
            <a:r>
              <a:rPr lang="en-GB" sz="1900" dirty="0">
                <a:latin typeface="Consolas" panose="020B0609020204030204" pitchFamily="49" charset="0"/>
                <a:cs typeface="Consolas" panose="020B0609020204030204" pitchFamily="49" charset="0"/>
              </a:rPr>
              <a:t> = 0x7e4;</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binary = 0b11010;</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a:t>
            </a:r>
            <a:r>
              <a:rPr lang="en-GB" sz="1900" dirty="0" err="1">
                <a:latin typeface="Consolas" panose="020B0609020204030204" pitchFamily="49" charset="0"/>
                <a:cs typeface="Consolas" panose="020B0609020204030204" pitchFamily="49" charset="0"/>
              </a:rPr>
              <a:t>octalVal</a:t>
            </a:r>
            <a:r>
              <a:rPr lang="en-GB" sz="1900" dirty="0">
                <a:latin typeface="Consolas" panose="020B0609020204030204" pitchFamily="49" charset="0"/>
                <a:cs typeface="Consolas" panose="020B0609020204030204" pitchFamily="49" charset="0"/>
              </a:rPr>
              <a:t> = 067;</a:t>
            </a:r>
          </a:p>
          <a:p>
            <a:pPr marL="0" indent="0">
              <a:buNone/>
            </a:pPr>
            <a:r>
              <a:rPr lang="en-GB" sz="1900" dirty="0">
                <a:latin typeface="Consolas" panose="020B0609020204030204" pitchFamily="49" charset="0"/>
                <a:cs typeface="Consolas" panose="020B0609020204030204" pitchFamily="49" charset="0"/>
              </a:rPr>
              <a:t>    long </a:t>
            </a:r>
            <a:r>
              <a:rPr lang="en-GB" sz="1900" dirty="0" err="1">
                <a:latin typeface="Consolas" panose="020B0609020204030204" pitchFamily="49" charset="0"/>
                <a:cs typeface="Consolas" panose="020B0609020204030204" pitchFamily="49" charset="0"/>
              </a:rPr>
              <a:t>longVal</a:t>
            </a:r>
            <a:r>
              <a:rPr lang="en-GB" sz="1900" dirty="0">
                <a:latin typeface="Consolas" panose="020B0609020204030204" pitchFamily="49" charset="0"/>
                <a:cs typeface="Consolas" panose="020B0609020204030204" pitchFamily="49" charset="0"/>
              </a:rPr>
              <a:t> = 123L;</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float </a:t>
            </a:r>
            <a:r>
              <a:rPr lang="en-GB" sz="1900" dirty="0" err="1">
                <a:latin typeface="Consolas" panose="020B0609020204030204" pitchFamily="49" charset="0"/>
                <a:cs typeface="Consolas" panose="020B0609020204030204" pitchFamily="49" charset="0"/>
              </a:rPr>
              <a:t>floatVal</a:t>
            </a:r>
            <a:r>
              <a:rPr lang="en-GB" sz="1900" dirty="0">
                <a:latin typeface="Consolas" panose="020B0609020204030204" pitchFamily="49" charset="0"/>
                <a:cs typeface="Consolas" panose="020B0609020204030204" pitchFamily="49" charset="0"/>
              </a:rPr>
              <a:t> = 4534.99f;</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double cost = 19765.567</a:t>
            </a:r>
            <a:r>
              <a:rPr lang="en-GB" sz="1900" dirty="0">
                <a:solidFill>
                  <a:schemeClr val="accent6">
                    <a:lumMod val="75000"/>
                  </a:schemeClr>
                </a:solidFill>
                <a:latin typeface="Consolas" panose="020B0609020204030204" pitchFamily="49" charset="0"/>
                <a:cs typeface="Consolas" panose="020B0609020204030204" pitchFamily="49" charset="0"/>
              </a:rPr>
              <a:t>d</a:t>
            </a:r>
            <a:r>
              <a:rPr lang="en-GB" sz="1900" dirty="0">
                <a:latin typeface="Consolas" panose="020B0609020204030204" pitchFamily="49" charset="0"/>
                <a:cs typeface="Consolas" panose="020B0609020204030204" pitchFamily="49" charset="0"/>
              </a:rPr>
              <a:t>;</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alpha = 'p';</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ch1 = '\u0021';</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ch2 = 65;</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boolean</a:t>
            </a: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boolVal</a:t>
            </a:r>
            <a:r>
              <a:rPr lang="en-GB" sz="1900" dirty="0">
                <a:latin typeface="Consolas" panose="020B0609020204030204" pitchFamily="49" charset="0"/>
                <a:cs typeface="Consolas" panose="020B0609020204030204" pitchFamily="49" charset="0"/>
              </a:rPr>
              <a:t> = true;</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a:t>
            </a:r>
          </a:p>
          <a:p>
            <a:endParaRPr lang="en-GB" dirty="0"/>
          </a:p>
          <a:p>
            <a:endParaRPr lang="en-IT" dirty="0"/>
          </a:p>
        </p:txBody>
      </p:sp>
      <p:sp>
        <p:nvSpPr>
          <p:cNvPr id="4" name="Slide Number Placeholder 3">
            <a:extLst>
              <a:ext uri="{FF2B5EF4-FFF2-40B4-BE49-F238E27FC236}">
                <a16:creationId xmlns:a16="http://schemas.microsoft.com/office/drawing/2014/main" id="{45A72D74-70E1-F839-7F12-636E061491A3}"/>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23992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00BA8-FC33-0140-7B38-EF698493432B}"/>
              </a:ext>
            </a:extLst>
          </p:cNvPr>
          <p:cNvSpPr>
            <a:spLocks noGrp="1"/>
          </p:cNvSpPr>
          <p:nvPr>
            <p:ph type="title"/>
          </p:nvPr>
        </p:nvSpPr>
        <p:spPr/>
        <p:txBody>
          <a:bodyPr/>
          <a:lstStyle/>
          <a:p>
            <a:r>
              <a:rPr lang="en-IT" dirty="0"/>
              <a:t>The </a:t>
            </a:r>
            <a:r>
              <a:rPr lang="en-IT" dirty="0">
                <a:solidFill>
                  <a:schemeClr val="accent6">
                    <a:lumMod val="75000"/>
                  </a:schemeClr>
                </a:solidFill>
              </a:rPr>
              <a:t>var</a:t>
            </a:r>
            <a:r>
              <a:rPr lang="en-IT" dirty="0"/>
              <a:t> keyword</a:t>
            </a:r>
          </a:p>
        </p:txBody>
      </p:sp>
      <p:sp>
        <p:nvSpPr>
          <p:cNvPr id="3" name="Content Placeholder 2">
            <a:extLst>
              <a:ext uri="{FF2B5EF4-FFF2-40B4-BE49-F238E27FC236}">
                <a16:creationId xmlns:a16="http://schemas.microsoft.com/office/drawing/2014/main" id="{B6631E45-0392-1F25-FFAF-399DB5B14149}"/>
              </a:ext>
            </a:extLst>
          </p:cNvPr>
          <p:cNvSpPr>
            <a:spLocks noGrp="1"/>
          </p:cNvSpPr>
          <p:nvPr>
            <p:ph sz="half" idx="1"/>
          </p:nvPr>
        </p:nvSpPr>
        <p:spPr/>
        <p:txBody>
          <a:bodyPr>
            <a:noAutofit/>
          </a:bodyPr>
          <a:lstStyle/>
          <a:p>
            <a:r>
              <a:rPr lang="en-GB" sz="2000" dirty="0"/>
              <a:t>The </a:t>
            </a:r>
            <a:r>
              <a:rPr lang="en-GB" sz="2000" dirty="0">
                <a:solidFill>
                  <a:schemeClr val="accent6">
                    <a:lumMod val="75000"/>
                  </a:schemeClr>
                </a:solidFill>
              </a:rPr>
              <a:t>var</a:t>
            </a:r>
            <a:r>
              <a:rPr lang="en-GB" sz="2000" b="1" dirty="0"/>
              <a:t> </a:t>
            </a:r>
            <a:r>
              <a:rPr lang="en-GB" sz="2000" dirty="0"/>
              <a:t>keyword was introduced in Java 10. </a:t>
            </a:r>
          </a:p>
          <a:p>
            <a:r>
              <a:rPr lang="en-GB" sz="2000" dirty="0"/>
              <a:t>Type inference is used in var keyword in which it detects automatically the datatype of a variable based on the surrounding context. The below examples explain where </a:t>
            </a:r>
            <a:r>
              <a:rPr lang="en-GB" sz="2000" b="1" dirty="0"/>
              <a:t>var </a:t>
            </a:r>
            <a:r>
              <a:rPr lang="en-GB" sz="2000" dirty="0"/>
              <a:t>is used and also where you can’t use it.</a:t>
            </a:r>
            <a:endParaRPr lang="en-IT" sz="2000" dirty="0"/>
          </a:p>
        </p:txBody>
      </p:sp>
      <p:sp>
        <p:nvSpPr>
          <p:cNvPr id="6" name="Content Placeholder 5">
            <a:extLst>
              <a:ext uri="{FF2B5EF4-FFF2-40B4-BE49-F238E27FC236}">
                <a16:creationId xmlns:a16="http://schemas.microsoft.com/office/drawing/2014/main" id="{80F66989-204A-D2B5-F9CC-D07FFBC31237}"/>
              </a:ext>
            </a:extLst>
          </p:cNvPr>
          <p:cNvSpPr>
            <a:spLocks noGrp="1"/>
          </p:cNvSpPr>
          <p:nvPr>
            <p:ph sz="half" idx="2"/>
          </p:nvPr>
        </p:nvSpPr>
        <p:spPr/>
        <p:txBody>
          <a:bodyPr>
            <a:normAutofit fontScale="40000" lnSpcReduction="20000"/>
          </a:bodyPr>
          <a:lstStyle/>
          <a:p>
            <a:pPr marL="0" indent="0">
              <a:buNone/>
            </a:pPr>
            <a:r>
              <a:rPr lang="en-GB" dirty="0"/>
              <a:t>// Java program to explain that</a:t>
            </a:r>
          </a:p>
          <a:p>
            <a:pPr marL="0" indent="0">
              <a:buNone/>
            </a:pPr>
            <a:r>
              <a:rPr lang="en-GB" dirty="0"/>
              <a:t>// var can used to declare any datatype</a:t>
            </a:r>
          </a:p>
          <a:p>
            <a:pPr marL="0" indent="0">
              <a:buNone/>
            </a:pPr>
            <a:endParaRPr lang="en-GB" dirty="0"/>
          </a:p>
          <a:p>
            <a:pPr marL="0" indent="0">
              <a:buNone/>
            </a:pPr>
            <a:r>
              <a:rPr lang="en-GB" dirty="0"/>
              <a:t>class Demo1 {</a:t>
            </a:r>
          </a:p>
          <a:p>
            <a:pPr marL="0" indent="0">
              <a:buNone/>
            </a:pPr>
            <a:endParaRPr lang="en-GB" dirty="0"/>
          </a:p>
          <a:p>
            <a:pPr marL="0" indent="0">
              <a:buNone/>
            </a:pPr>
            <a:r>
              <a:rPr lang="en-GB" dirty="0"/>
              <a:t>	public static void main(String[] </a:t>
            </a:r>
            <a:r>
              <a:rPr lang="en-GB" dirty="0" err="1"/>
              <a:t>args</a:t>
            </a:r>
            <a:r>
              <a:rPr lang="en-GB" dirty="0"/>
              <a:t>)</a:t>
            </a:r>
          </a:p>
          <a:p>
            <a:pPr marL="0" indent="0">
              <a:buNone/>
            </a:pPr>
            <a:r>
              <a:rPr lang="en-GB" dirty="0"/>
              <a:t>	{</a:t>
            </a:r>
          </a:p>
          <a:p>
            <a:pPr marL="0" indent="0">
              <a:buNone/>
            </a:pPr>
            <a:endParaRPr lang="en-GB" dirty="0"/>
          </a:p>
          <a:p>
            <a:pPr marL="0" indent="0">
              <a:buNone/>
            </a:pPr>
            <a:r>
              <a:rPr lang="en-GB" dirty="0"/>
              <a:t>		// int</a:t>
            </a:r>
          </a:p>
          <a:p>
            <a:pPr marL="0" indent="0">
              <a:buNone/>
            </a:pPr>
            <a:r>
              <a:rPr lang="en-GB" dirty="0"/>
              <a:t>		var x = 100;</a:t>
            </a:r>
          </a:p>
          <a:p>
            <a:pPr marL="0" indent="0">
              <a:buNone/>
            </a:pPr>
            <a:endParaRPr lang="en-GB" dirty="0"/>
          </a:p>
          <a:p>
            <a:pPr marL="0" indent="0">
              <a:buNone/>
            </a:pPr>
            <a:r>
              <a:rPr lang="en-GB" dirty="0"/>
              <a:t>		// double</a:t>
            </a:r>
          </a:p>
          <a:p>
            <a:pPr marL="0" indent="0">
              <a:buNone/>
            </a:pPr>
            <a:r>
              <a:rPr lang="en-GB" dirty="0"/>
              <a:t>		var y = 1.90;</a:t>
            </a:r>
          </a:p>
          <a:p>
            <a:pPr marL="0" indent="0">
              <a:buNone/>
            </a:pPr>
            <a:endParaRPr lang="en-GB" dirty="0"/>
          </a:p>
          <a:p>
            <a:pPr marL="0" indent="0">
              <a:buNone/>
            </a:pPr>
            <a:r>
              <a:rPr lang="en-GB" dirty="0"/>
              <a:t>		// char</a:t>
            </a:r>
          </a:p>
          <a:p>
            <a:pPr marL="0" indent="0">
              <a:buNone/>
            </a:pPr>
            <a:r>
              <a:rPr lang="en-GB" dirty="0"/>
              <a:t>		var z = 'a';</a:t>
            </a:r>
          </a:p>
          <a:p>
            <a:pPr marL="0" indent="0">
              <a:buNone/>
            </a:pPr>
            <a:endParaRPr lang="en-GB" dirty="0"/>
          </a:p>
          <a:p>
            <a:pPr marL="0" indent="0">
              <a:buNone/>
            </a:pPr>
            <a:r>
              <a:rPr lang="en-GB" dirty="0"/>
              <a:t>		// string</a:t>
            </a:r>
          </a:p>
          <a:p>
            <a:pPr marL="0" indent="0">
              <a:buNone/>
            </a:pPr>
            <a:r>
              <a:rPr lang="en-GB" dirty="0"/>
              <a:t>		var p = "</a:t>
            </a:r>
            <a:r>
              <a:rPr lang="en-GB" dirty="0" err="1"/>
              <a:t>tanu</a:t>
            </a:r>
            <a:r>
              <a:rPr lang="en-GB" dirty="0"/>
              <a:t>";</a:t>
            </a:r>
          </a:p>
          <a:p>
            <a:pPr marL="0" indent="0">
              <a:buNone/>
            </a:pPr>
            <a:endParaRPr lang="en-GB" dirty="0"/>
          </a:p>
          <a:p>
            <a:pPr marL="0" indent="0">
              <a:buNone/>
            </a:pPr>
            <a:r>
              <a:rPr lang="en-GB" dirty="0"/>
              <a:t>		// </a:t>
            </a:r>
            <a:r>
              <a:rPr lang="en-GB" dirty="0" err="1"/>
              <a:t>boolean</a:t>
            </a:r>
            <a:endParaRPr lang="en-GB" dirty="0"/>
          </a:p>
          <a:p>
            <a:pPr marL="0" indent="0">
              <a:buNone/>
            </a:pPr>
            <a:r>
              <a:rPr lang="en-GB" dirty="0"/>
              <a:t>		var q = false;</a:t>
            </a:r>
          </a:p>
          <a:p>
            <a:pPr marL="0" indent="0">
              <a:buNone/>
            </a:pPr>
            <a:r>
              <a:rPr lang="en-GB" dirty="0"/>
              <a:t>	}</a:t>
            </a:r>
          </a:p>
          <a:p>
            <a:pPr marL="0" indent="0">
              <a:buNone/>
            </a:pPr>
            <a:r>
              <a:rPr lang="en-GB" dirty="0"/>
              <a:t>}</a:t>
            </a:r>
          </a:p>
          <a:p>
            <a:pPr marL="0" indent="0">
              <a:buNone/>
            </a:pPr>
            <a:endParaRPr lang="en-IT" dirty="0"/>
          </a:p>
        </p:txBody>
      </p:sp>
      <p:sp>
        <p:nvSpPr>
          <p:cNvPr id="4" name="Slide Number Placeholder 3">
            <a:extLst>
              <a:ext uri="{FF2B5EF4-FFF2-40B4-BE49-F238E27FC236}">
                <a16:creationId xmlns:a16="http://schemas.microsoft.com/office/drawing/2014/main" id="{F56286BF-E402-7CDB-A83C-4713EAFF8043}"/>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292937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00BA8-FC33-0140-7B38-EF698493432B}"/>
              </a:ext>
            </a:extLst>
          </p:cNvPr>
          <p:cNvSpPr>
            <a:spLocks noGrp="1"/>
          </p:cNvSpPr>
          <p:nvPr>
            <p:ph type="title"/>
          </p:nvPr>
        </p:nvSpPr>
        <p:spPr/>
        <p:txBody>
          <a:bodyPr/>
          <a:lstStyle/>
          <a:p>
            <a:r>
              <a:rPr lang="en-IT" dirty="0"/>
              <a:t>The </a:t>
            </a:r>
            <a:r>
              <a:rPr lang="en-IT" dirty="0">
                <a:solidFill>
                  <a:schemeClr val="accent6">
                    <a:lumMod val="75000"/>
                  </a:schemeClr>
                </a:solidFill>
              </a:rPr>
              <a:t>var</a:t>
            </a:r>
            <a:r>
              <a:rPr lang="en-IT" dirty="0"/>
              <a:t> keyword</a:t>
            </a:r>
          </a:p>
        </p:txBody>
      </p:sp>
      <p:sp>
        <p:nvSpPr>
          <p:cNvPr id="3" name="Content Placeholder 2">
            <a:extLst>
              <a:ext uri="{FF2B5EF4-FFF2-40B4-BE49-F238E27FC236}">
                <a16:creationId xmlns:a16="http://schemas.microsoft.com/office/drawing/2014/main" id="{B6631E45-0392-1F25-FFAF-399DB5B14149}"/>
              </a:ext>
            </a:extLst>
          </p:cNvPr>
          <p:cNvSpPr>
            <a:spLocks noGrp="1"/>
          </p:cNvSpPr>
          <p:nvPr>
            <p:ph sz="half" idx="1"/>
          </p:nvPr>
        </p:nvSpPr>
        <p:spPr/>
        <p:txBody>
          <a:bodyPr>
            <a:noAutofit/>
          </a:bodyPr>
          <a:lstStyle/>
          <a:p>
            <a:pPr marL="0" indent="0">
              <a:buNone/>
            </a:pPr>
            <a:r>
              <a:rPr lang="en-GB" sz="2000" dirty="0"/>
              <a:t>// Java program to demonstrate that</a:t>
            </a:r>
          </a:p>
          <a:p>
            <a:pPr marL="0" indent="0">
              <a:buNone/>
            </a:pPr>
            <a:r>
              <a:rPr lang="en-GB" sz="2000" dirty="0"/>
              <a:t>// var cannot be used to declare</a:t>
            </a:r>
          </a:p>
          <a:p>
            <a:pPr marL="0" indent="0">
              <a:buNone/>
            </a:pPr>
            <a:r>
              <a:rPr lang="en-GB" sz="2000" dirty="0"/>
              <a:t>// instance and global variables</a:t>
            </a:r>
          </a:p>
          <a:p>
            <a:pPr marL="0" indent="0">
              <a:buNone/>
            </a:pPr>
            <a:endParaRPr lang="en-GB" sz="2000" dirty="0"/>
          </a:p>
          <a:p>
            <a:pPr marL="0" indent="0">
              <a:buNone/>
            </a:pPr>
            <a:r>
              <a:rPr lang="en-GB" sz="2000" dirty="0"/>
              <a:t>class Demo3 {</a:t>
            </a:r>
          </a:p>
          <a:p>
            <a:pPr marL="0" indent="0">
              <a:buNone/>
            </a:pPr>
            <a:r>
              <a:rPr lang="en-GB" sz="2000" dirty="0"/>
              <a:t>	// instance variable</a:t>
            </a:r>
          </a:p>
          <a:p>
            <a:pPr marL="0" indent="0">
              <a:buNone/>
            </a:pPr>
            <a:r>
              <a:rPr lang="en-GB" sz="2000" dirty="0"/>
              <a:t>	var x = 50;</a:t>
            </a:r>
          </a:p>
          <a:p>
            <a:pPr marL="0" indent="0">
              <a:buNone/>
            </a:pPr>
            <a:endParaRPr lang="en-GB" sz="2000" dirty="0"/>
          </a:p>
          <a:p>
            <a:pPr marL="0" indent="0">
              <a:buNone/>
            </a:pPr>
            <a:r>
              <a:rPr lang="en-GB" sz="2000" dirty="0"/>
              <a:t>	public static void main(String[] </a:t>
            </a:r>
            <a:r>
              <a:rPr lang="en-GB" sz="2000" dirty="0" err="1"/>
              <a:t>args</a:t>
            </a:r>
            <a:r>
              <a:rPr lang="en-GB" sz="2000" dirty="0"/>
              <a:t>) {</a:t>
            </a:r>
          </a:p>
          <a:p>
            <a:pPr marL="0" indent="0">
              <a:buNone/>
            </a:pPr>
            <a:r>
              <a:rPr lang="en-GB" sz="2000" dirty="0"/>
              <a:t>		</a:t>
            </a:r>
            <a:r>
              <a:rPr lang="en-GB" sz="2000" dirty="0" err="1"/>
              <a:t>System.out.println</a:t>
            </a:r>
            <a:r>
              <a:rPr lang="en-GB" sz="2000" dirty="0"/>
              <a:t>(x);</a:t>
            </a:r>
          </a:p>
          <a:p>
            <a:pPr marL="0" indent="0">
              <a:buNone/>
            </a:pPr>
            <a:r>
              <a:rPr lang="en-GB" sz="2000" dirty="0"/>
              <a:t>	}</a:t>
            </a:r>
          </a:p>
          <a:p>
            <a:pPr marL="0" indent="0">
              <a:buNone/>
            </a:pPr>
            <a:r>
              <a:rPr lang="en-GB" sz="2000" dirty="0"/>
              <a:t>}</a:t>
            </a:r>
          </a:p>
          <a:p>
            <a:pPr marL="0" indent="0">
              <a:buNone/>
            </a:pPr>
            <a:endParaRPr lang="en-IT" sz="2000" dirty="0"/>
          </a:p>
        </p:txBody>
      </p:sp>
      <p:sp>
        <p:nvSpPr>
          <p:cNvPr id="6" name="Content Placeholder 5">
            <a:extLst>
              <a:ext uri="{FF2B5EF4-FFF2-40B4-BE49-F238E27FC236}">
                <a16:creationId xmlns:a16="http://schemas.microsoft.com/office/drawing/2014/main" id="{80F66989-204A-D2B5-F9CC-D07FFBC31237}"/>
              </a:ext>
            </a:extLst>
          </p:cNvPr>
          <p:cNvSpPr>
            <a:spLocks noGrp="1"/>
          </p:cNvSpPr>
          <p:nvPr>
            <p:ph sz="half" idx="2"/>
          </p:nvPr>
        </p:nvSpPr>
        <p:spPr/>
        <p:txBody>
          <a:bodyPr>
            <a:normAutofit fontScale="55000" lnSpcReduction="20000"/>
          </a:bodyPr>
          <a:lstStyle/>
          <a:p>
            <a:pPr marL="0" indent="0">
              <a:buNone/>
            </a:pPr>
            <a:r>
              <a:rPr lang="en-GB" dirty="0"/>
              <a:t>// Java program to demonstrate that</a:t>
            </a:r>
          </a:p>
          <a:p>
            <a:pPr marL="0" indent="0">
              <a:buNone/>
            </a:pPr>
            <a:r>
              <a:rPr lang="en-GB" dirty="0"/>
              <a:t>// var cannot be used as a Generic</a:t>
            </a:r>
          </a:p>
          <a:p>
            <a:pPr marL="0" indent="0">
              <a:buNone/>
            </a:pPr>
            <a:r>
              <a:rPr lang="en-GB" dirty="0"/>
              <a:t>// type</a:t>
            </a:r>
          </a:p>
          <a:p>
            <a:pPr marL="0" indent="0">
              <a:buNone/>
            </a:pPr>
            <a:endParaRPr lang="en-GB" dirty="0"/>
          </a:p>
          <a:p>
            <a:pPr marL="0" indent="0">
              <a:buNone/>
            </a:pPr>
            <a:r>
              <a:rPr lang="en-GB" dirty="0"/>
              <a:t>import </a:t>
            </a:r>
            <a:r>
              <a:rPr lang="en-GB" dirty="0" err="1"/>
              <a:t>java.util</a:t>
            </a:r>
            <a:r>
              <a:rPr lang="en-GB" dirty="0"/>
              <a:t>.*;</a:t>
            </a:r>
          </a:p>
          <a:p>
            <a:pPr marL="0" indent="0">
              <a:buNone/>
            </a:pPr>
            <a:r>
              <a:rPr lang="en-GB" dirty="0"/>
              <a:t>class Demo4 {</a:t>
            </a:r>
          </a:p>
          <a:p>
            <a:pPr marL="0" indent="0">
              <a:buNone/>
            </a:pPr>
            <a:r>
              <a:rPr lang="en-GB" dirty="0"/>
              <a:t>	public static void main(String[] </a:t>
            </a:r>
            <a:r>
              <a:rPr lang="en-GB" dirty="0" err="1"/>
              <a:t>args</a:t>
            </a:r>
            <a:r>
              <a:rPr lang="en-GB" dirty="0"/>
              <a:t>) {</a:t>
            </a:r>
          </a:p>
          <a:p>
            <a:pPr marL="0" indent="0">
              <a:buNone/>
            </a:pPr>
            <a:r>
              <a:rPr lang="en-GB" dirty="0"/>
              <a:t>		// Generic list using var</a:t>
            </a:r>
          </a:p>
          <a:p>
            <a:pPr marL="0" indent="0">
              <a:buNone/>
            </a:pPr>
            <a:r>
              <a:rPr lang="en-GB" dirty="0"/>
              <a:t>		var&lt;var&gt; al = new </a:t>
            </a:r>
            <a:r>
              <a:rPr lang="en-GB" dirty="0" err="1"/>
              <a:t>ArrayList</a:t>
            </a:r>
            <a:r>
              <a:rPr lang="en-GB" dirty="0"/>
              <a:t>&lt;&gt;();</a:t>
            </a:r>
          </a:p>
          <a:p>
            <a:pPr marL="0" indent="0">
              <a:buNone/>
            </a:pPr>
            <a:r>
              <a:rPr lang="en-GB" dirty="0"/>
              <a:t>			</a:t>
            </a:r>
          </a:p>
          <a:p>
            <a:pPr marL="0" indent="0">
              <a:buNone/>
            </a:pPr>
            <a:r>
              <a:rPr lang="en-GB" dirty="0"/>
              <a:t>		// add elements</a:t>
            </a:r>
          </a:p>
          <a:p>
            <a:pPr marL="0" indent="0">
              <a:buNone/>
            </a:pPr>
            <a:r>
              <a:rPr lang="en-GB" dirty="0"/>
              <a:t>		</a:t>
            </a:r>
            <a:r>
              <a:rPr lang="en-GB" dirty="0" err="1"/>
              <a:t>al.add</a:t>
            </a:r>
            <a:r>
              <a:rPr lang="en-GB" dirty="0"/>
              <a:t>(10);</a:t>
            </a:r>
          </a:p>
          <a:p>
            <a:pPr marL="0" indent="0">
              <a:buNone/>
            </a:pPr>
            <a:r>
              <a:rPr lang="en-GB" dirty="0"/>
              <a:t>		</a:t>
            </a:r>
            <a:r>
              <a:rPr lang="en-GB" dirty="0" err="1"/>
              <a:t>al.add</a:t>
            </a:r>
            <a:r>
              <a:rPr lang="en-GB" dirty="0"/>
              <a:t>(20);</a:t>
            </a:r>
          </a:p>
          <a:p>
            <a:pPr marL="0" indent="0">
              <a:buNone/>
            </a:pPr>
            <a:r>
              <a:rPr lang="en-GB" dirty="0"/>
              <a:t>		</a:t>
            </a:r>
            <a:r>
              <a:rPr lang="en-GB" dirty="0" err="1"/>
              <a:t>al.add</a:t>
            </a:r>
            <a:r>
              <a:rPr lang="en-GB" dirty="0"/>
              <a:t>(30);</a:t>
            </a:r>
          </a:p>
          <a:p>
            <a:pPr marL="0" indent="0">
              <a:buNone/>
            </a:pPr>
            <a:r>
              <a:rPr lang="en-GB" dirty="0"/>
              <a:t>		</a:t>
            </a:r>
          </a:p>
          <a:p>
            <a:pPr marL="0" indent="0">
              <a:buNone/>
            </a:pPr>
            <a:r>
              <a:rPr lang="en-GB" dirty="0"/>
              <a:t>		// print the list</a:t>
            </a:r>
          </a:p>
          <a:p>
            <a:pPr marL="0" indent="0">
              <a:buNone/>
            </a:pPr>
            <a:r>
              <a:rPr lang="en-GB" dirty="0"/>
              <a:t>		</a:t>
            </a:r>
            <a:r>
              <a:rPr lang="en-GB" dirty="0" err="1"/>
              <a:t>System.out.println</a:t>
            </a:r>
            <a:r>
              <a:rPr lang="en-GB" dirty="0"/>
              <a:t>(al);</a:t>
            </a:r>
          </a:p>
          <a:p>
            <a:pPr marL="0" indent="0">
              <a:buNone/>
            </a:pPr>
            <a:r>
              <a:rPr lang="en-GB" dirty="0"/>
              <a:t>	}</a:t>
            </a:r>
          </a:p>
          <a:p>
            <a:pPr marL="0" indent="0">
              <a:buNone/>
            </a:pPr>
            <a:r>
              <a:rPr lang="en-GB" dirty="0"/>
              <a:t>}</a:t>
            </a:r>
          </a:p>
          <a:p>
            <a:pPr marL="0" indent="0">
              <a:buNone/>
            </a:pPr>
            <a:endParaRPr lang="en-IT" dirty="0"/>
          </a:p>
        </p:txBody>
      </p:sp>
      <p:sp>
        <p:nvSpPr>
          <p:cNvPr id="4" name="Slide Number Placeholder 3">
            <a:extLst>
              <a:ext uri="{FF2B5EF4-FFF2-40B4-BE49-F238E27FC236}">
                <a16:creationId xmlns:a16="http://schemas.microsoft.com/office/drawing/2014/main" id="{F56286BF-E402-7CDB-A83C-4713EAFF8043}"/>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342921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DF3-4CEE-52A1-95C2-E6760CB7587C}"/>
              </a:ext>
            </a:extLst>
          </p:cNvPr>
          <p:cNvSpPr>
            <a:spLocks noGrp="1"/>
          </p:cNvSpPr>
          <p:nvPr>
            <p:ph type="title"/>
          </p:nvPr>
        </p:nvSpPr>
        <p:spPr/>
        <p:txBody>
          <a:bodyPr/>
          <a:lstStyle/>
          <a:p>
            <a:r>
              <a:rPr lang="en-IT" dirty="0"/>
              <a:t>Implicit casting</a:t>
            </a:r>
          </a:p>
        </p:txBody>
      </p:sp>
      <p:sp>
        <p:nvSpPr>
          <p:cNvPr id="3" name="Content Placeholder 2">
            <a:extLst>
              <a:ext uri="{FF2B5EF4-FFF2-40B4-BE49-F238E27FC236}">
                <a16:creationId xmlns:a16="http://schemas.microsoft.com/office/drawing/2014/main" id="{2999C8A9-0AAC-BFD9-6C1E-5495C47F8761}"/>
              </a:ext>
            </a:extLst>
          </p:cNvPr>
          <p:cNvSpPr>
            <a:spLocks noGrp="1"/>
          </p:cNvSpPr>
          <p:nvPr>
            <p:ph idx="1"/>
          </p:nvPr>
        </p:nvSpPr>
        <p:spPr/>
        <p:txBody>
          <a:bodyPr>
            <a:normAutofit/>
          </a:bodyPr>
          <a:lstStyle/>
          <a:p>
            <a:r>
              <a:rPr lang="en-GB" sz="2000" dirty="0"/>
              <a:t>The compiler automatically performs </a:t>
            </a:r>
            <a:r>
              <a:rPr lang="en-GB" sz="2000" dirty="0">
                <a:solidFill>
                  <a:schemeClr val="accent6">
                    <a:lumMod val="75000"/>
                  </a:schemeClr>
                </a:solidFill>
              </a:rPr>
              <a:t>implicit casting </a:t>
            </a:r>
            <a:r>
              <a:rPr lang="en-GB" sz="2000" dirty="0"/>
              <a:t>when the target type is wider than the source type. The picture below illustrates the direction of this casting. Any value of a given type can be assigned to the one on the right implicitly or below in the case of char.</a:t>
            </a:r>
          </a:p>
          <a:p>
            <a:r>
              <a:rPr lang="en-GB" sz="2000" dirty="0"/>
              <a:t>Normally, there is no loss of information when the target type is wider than the source type, for example, when we cast int to long. But it is not possible to automatically cast in the backward order (e.g. from long to int or from double to float).</a:t>
            </a:r>
            <a:endParaRPr lang="en-IT" sz="2000" dirty="0"/>
          </a:p>
        </p:txBody>
      </p:sp>
      <p:sp>
        <p:nvSpPr>
          <p:cNvPr id="4" name="Slide Number Placeholder 3">
            <a:extLst>
              <a:ext uri="{FF2B5EF4-FFF2-40B4-BE49-F238E27FC236}">
                <a16:creationId xmlns:a16="http://schemas.microsoft.com/office/drawing/2014/main" id="{F1A10661-7B60-BC7B-1C27-2E52988DE212}"/>
              </a:ext>
            </a:extLst>
          </p:cNvPr>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6" name="Picture 5" descr="Diagram&#10;&#10;Description automatically generated">
            <a:extLst>
              <a:ext uri="{FF2B5EF4-FFF2-40B4-BE49-F238E27FC236}">
                <a16:creationId xmlns:a16="http://schemas.microsoft.com/office/drawing/2014/main" id="{ED72F8EB-92B2-BF30-AB9B-689505055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195" y="4005064"/>
            <a:ext cx="9789610" cy="1882996"/>
          </a:xfrm>
          <a:prstGeom prst="rect">
            <a:avLst/>
          </a:prstGeom>
        </p:spPr>
      </p:pic>
    </p:spTree>
    <p:extLst>
      <p:ext uri="{BB962C8B-B14F-4D97-AF65-F5344CB8AC3E}">
        <p14:creationId xmlns:p14="http://schemas.microsoft.com/office/powerpoint/2010/main" val="390614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DF3-4CEE-52A1-95C2-E6760CB7587C}"/>
              </a:ext>
            </a:extLst>
          </p:cNvPr>
          <p:cNvSpPr>
            <a:spLocks noGrp="1"/>
          </p:cNvSpPr>
          <p:nvPr>
            <p:ph type="title"/>
          </p:nvPr>
        </p:nvSpPr>
        <p:spPr/>
        <p:txBody>
          <a:bodyPr/>
          <a:lstStyle/>
          <a:p>
            <a:r>
              <a:rPr lang="en-IT" dirty="0"/>
              <a:t>Explicit casting</a:t>
            </a:r>
          </a:p>
        </p:txBody>
      </p:sp>
      <p:sp>
        <p:nvSpPr>
          <p:cNvPr id="5" name="Content Placeholder 4">
            <a:extLst>
              <a:ext uri="{FF2B5EF4-FFF2-40B4-BE49-F238E27FC236}">
                <a16:creationId xmlns:a16="http://schemas.microsoft.com/office/drawing/2014/main" id="{C5071489-329D-98D1-C924-DA19CA4F4517}"/>
              </a:ext>
            </a:extLst>
          </p:cNvPr>
          <p:cNvSpPr>
            <a:spLocks noGrp="1"/>
          </p:cNvSpPr>
          <p:nvPr>
            <p:ph sz="half" idx="1"/>
          </p:nvPr>
        </p:nvSpPr>
        <p:spPr/>
        <p:txBody>
          <a:bodyPr>
            <a:normAutofit/>
          </a:bodyPr>
          <a:lstStyle/>
          <a:p>
            <a:r>
              <a:rPr lang="en-GB" dirty="0"/>
              <a:t>The considered </a:t>
            </a:r>
            <a:r>
              <a:rPr lang="en-GB" dirty="0">
                <a:solidFill>
                  <a:schemeClr val="accent6">
                    <a:lumMod val="75000"/>
                  </a:schemeClr>
                </a:solidFill>
              </a:rPr>
              <a:t>implicit casting </a:t>
            </a:r>
            <a:r>
              <a:rPr lang="en-GB" dirty="0"/>
              <a:t>does not work when the target type is narrower than the source type. But programmers can apply </a:t>
            </a:r>
            <a:r>
              <a:rPr lang="en-GB" dirty="0">
                <a:solidFill>
                  <a:schemeClr val="accent6">
                    <a:lumMod val="75000"/>
                  </a:schemeClr>
                </a:solidFill>
              </a:rPr>
              <a:t>explicit casting </a:t>
            </a:r>
            <a:r>
              <a:rPr lang="en-GB" dirty="0"/>
              <a:t>to a source type to get another type they want. It may lose information about the overall magnitude of a numeric value and may also lose precision.</a:t>
            </a:r>
            <a:endParaRPr lang="en-IT" dirty="0"/>
          </a:p>
        </p:txBody>
      </p:sp>
      <p:sp>
        <p:nvSpPr>
          <p:cNvPr id="7" name="Content Placeholder 6">
            <a:extLst>
              <a:ext uri="{FF2B5EF4-FFF2-40B4-BE49-F238E27FC236}">
                <a16:creationId xmlns:a16="http://schemas.microsoft.com/office/drawing/2014/main" id="{83493BB4-9172-3067-A06A-B7F389E44AFE}"/>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double d = 2.00003;</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it loses the fractional part</a:t>
            </a:r>
          </a:p>
          <a:p>
            <a:pPr marL="0" indent="0">
              <a:buNone/>
            </a:pPr>
            <a:r>
              <a:rPr lang="en-GB" sz="1600" dirty="0">
                <a:latin typeface="Consolas" panose="020B0609020204030204" pitchFamily="49" charset="0"/>
                <a:cs typeface="Consolas" panose="020B0609020204030204" pitchFamily="49" charset="0"/>
              </a:rPr>
              <a:t>long l =  (long) d; // 2</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requires explicit casting because long is wider than int</a:t>
            </a:r>
          </a:p>
          <a:p>
            <a:pPr marL="0" indent="0">
              <a:buNone/>
            </a:pPr>
            <a:r>
              <a:rPr lang="en-GB" sz="1600" dirty="0">
                <a:latin typeface="Consolas" panose="020B0609020204030204" pitchFamily="49" charset="0"/>
                <a:cs typeface="Consolas" panose="020B0609020204030204" pitchFamily="49" charset="0"/>
              </a:rPr>
              <a:t>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(int) l; // 2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requires explicit casting because the result is long (indicated by L)</a:t>
            </a:r>
          </a:p>
          <a:p>
            <a:pPr marL="0" indent="0">
              <a:buNone/>
            </a:pPr>
            <a:r>
              <a:rPr lang="en-GB" sz="1600" dirty="0">
                <a:latin typeface="Consolas" panose="020B0609020204030204" pitchFamily="49" charset="0"/>
                <a:cs typeface="Consolas" panose="020B0609020204030204" pitchFamily="49" charset="0"/>
              </a:rPr>
              <a:t>int </a:t>
            </a:r>
            <a:r>
              <a:rPr lang="en-GB" sz="1600" dirty="0" err="1">
                <a:latin typeface="Consolas" panose="020B0609020204030204" pitchFamily="49" charset="0"/>
                <a:cs typeface="Consolas" panose="020B0609020204030204" pitchFamily="49" charset="0"/>
              </a:rPr>
              <a:t>val</a:t>
            </a:r>
            <a:r>
              <a:rPr lang="en-GB" sz="1600" dirty="0">
                <a:latin typeface="Consolas" panose="020B0609020204030204" pitchFamily="49" charset="0"/>
                <a:cs typeface="Consolas" panose="020B0609020204030204" pitchFamily="49" charset="0"/>
              </a:rPr>
              <a:t> = (int) (3 + 2L); // 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casting from a long literal to char</a:t>
            </a:r>
          </a:p>
          <a:p>
            <a:pPr marL="0" indent="0">
              <a:buNone/>
            </a:pPr>
            <a:r>
              <a:rPr lang="en-GB" sz="1600" dirty="0">
                <a:latin typeface="Consolas" panose="020B0609020204030204" pitchFamily="49" charset="0"/>
                <a:cs typeface="Consolas" panose="020B0609020204030204" pitchFamily="49" charset="0"/>
              </a:rPr>
              <a:t>char </a:t>
            </a:r>
            <a:r>
              <a:rPr lang="en-GB" sz="1600" dirty="0" err="1">
                <a:latin typeface="Consolas" panose="020B0609020204030204" pitchFamily="49" charset="0"/>
                <a:cs typeface="Consolas" panose="020B0609020204030204" pitchFamily="49" charset="0"/>
              </a:rPr>
              <a:t>ch</a:t>
            </a:r>
            <a:r>
              <a:rPr lang="en-GB" sz="1600" dirty="0">
                <a:latin typeface="Consolas" panose="020B0609020204030204" pitchFamily="49" charset="0"/>
                <a:cs typeface="Consolas" panose="020B0609020204030204" pitchFamily="49" charset="0"/>
              </a:rPr>
              <a:t> = (char) 55L; // '7'</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1A10661-7B60-BC7B-1C27-2E52988DE212}"/>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41312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Building and </a:t>
            </a:r>
            <a:r>
              <a:rPr lang="it-IT" dirty="0" err="1"/>
              <a:t>running</a:t>
            </a:r>
            <a:endParaRPr lang="it-IT" dirty="0"/>
          </a:p>
        </p:txBody>
      </p:sp>
    </p:spTree>
    <p:extLst>
      <p:ext uri="{BB962C8B-B14F-4D97-AF65-F5344CB8AC3E}">
        <p14:creationId xmlns:p14="http://schemas.microsoft.com/office/powerpoint/2010/main" val="312979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a:bodyPr>
          <a:lstStyle/>
          <a:p>
            <a:r>
              <a:rPr lang="en-GB" sz="2400" dirty="0">
                <a:solidFill>
                  <a:schemeClr val="accent6">
                    <a:lumMod val="75000"/>
                  </a:schemeClr>
                </a:solidFill>
              </a:rPr>
              <a:t>A constant is a variable whose value cannot change once it has been assigned. </a:t>
            </a:r>
          </a:p>
          <a:p>
            <a:r>
              <a:rPr lang="en-GB" sz="2400" dirty="0"/>
              <a:t>A constant can make our programs more easily understood by others. </a:t>
            </a:r>
          </a:p>
          <a:p>
            <a:r>
              <a:rPr lang="en-GB" sz="2400" dirty="0"/>
              <a:t>Constants are cached by the JVM, so using constants might improve performance.</a:t>
            </a:r>
          </a:p>
          <a:p>
            <a:r>
              <a:rPr lang="en-GB" sz="2400" dirty="0"/>
              <a:t>To define a variable as a constant, add the keyword </a:t>
            </a:r>
            <a:r>
              <a:rPr lang="en-GB" sz="2400" dirty="0">
                <a:solidFill>
                  <a:schemeClr val="accent6">
                    <a:lumMod val="75000"/>
                  </a:schemeClr>
                </a:solidFill>
              </a:rPr>
              <a:t>final</a:t>
            </a:r>
            <a:r>
              <a:rPr lang="en-GB" sz="2400" dirty="0"/>
              <a:t> in front of its declaration.</a:t>
            </a:r>
          </a:p>
          <a:p>
            <a:endParaRPr lang="en-US" sz="2400"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solidFill>
                  <a:schemeClr val="accent6">
                    <a:lumMod val="75000"/>
                  </a:schemeClr>
                </a:solidFill>
              </a:rPr>
              <a:t>Logical operators work ONLY on Booleans</a:t>
            </a:r>
          </a:p>
          <a:p>
            <a:pPr lvl="1"/>
            <a:r>
              <a:rPr lang="en-US" dirty="0"/>
              <a:t>int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 Types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that provides a way to access </a:t>
            </a:r>
            <a:r>
              <a:rPr lang="en-GB" sz="2400" dirty="0">
                <a:solidFill>
                  <a:srgbClr val="92D050"/>
                </a:solidFill>
              </a:rPr>
              <a:t>objects</a:t>
            </a:r>
            <a:r>
              <a:rPr lang="en-GB" sz="2400" dirty="0"/>
              <a:t>.</a:t>
            </a:r>
          </a:p>
          <a:p>
            <a:r>
              <a:rPr lang="en-GB" sz="2400" dirty="0"/>
              <a:t>Generally, You can't access an object without a reference to it.</a:t>
            </a:r>
          </a:p>
          <a:p>
            <a:pPr marL="0" indent="0">
              <a:buNone/>
            </a:pPr>
            <a:endParaRPr lang="en-GB" sz="2400" dirty="0"/>
          </a:p>
          <a:p>
            <a:pPr marL="0" indent="0">
              <a:buNone/>
            </a:pPr>
            <a:r>
              <a:rPr lang="en-GB" sz="2400" dirty="0">
                <a:solidFill>
                  <a:schemeClr val="accent6">
                    <a:lumMod val="75000"/>
                  </a:schemeClr>
                </a:solidFill>
                <a:latin typeface="Consolas" panose="020B0609020204030204" pitchFamily="49" charset="0"/>
                <a:cs typeface="Consolas" panose="020B0609020204030204" pitchFamily="49" charset="0"/>
              </a:rPr>
              <a:t>Point p </a:t>
            </a:r>
            <a:r>
              <a:rPr lang="en-GB" sz="2400" dirty="0">
                <a:latin typeface="Consolas" panose="020B0609020204030204" pitchFamily="49" charset="0"/>
                <a:cs typeface="Consolas" panose="020B0609020204030204" pitchFamily="49" charset="0"/>
              </a:rPr>
              <a:t>= new </a:t>
            </a:r>
            <a:r>
              <a:rPr lang="en-GB" sz="2400" dirty="0">
                <a:solidFill>
                  <a:srgbClr val="92D050"/>
                </a:solidFill>
                <a:latin typeface="Consolas" panose="020B0609020204030204" pitchFamily="49" charset="0"/>
                <a:cs typeface="Consolas" panose="020B0609020204030204" pitchFamily="49" charset="0"/>
              </a:rPr>
              <a:t>Point(2,3);</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p</a:t>
            </a:r>
            <a:r>
              <a:rPr lang="en-GB" sz="2400" dirty="0" err="1">
                <a:latin typeface="Consolas" panose="020B0609020204030204" pitchFamily="49" charset="0"/>
                <a:cs typeface="Consolas" panose="020B0609020204030204" pitchFamily="49" charset="0"/>
              </a:rPr>
              <a:t>.getX</a:t>
            </a:r>
            <a:r>
              <a:rPr lang="en-GB" sz="2400" dirty="0">
                <a:latin typeface="Consolas" panose="020B0609020204030204" pitchFamily="49" charset="0"/>
                <a:cs typeface="Consolas" panose="020B0609020204030204" pitchFamily="49" charset="0"/>
              </a:rPr>
              <a:t>();</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p</a:t>
            </a:r>
            <a:r>
              <a:rPr lang="en-GB" sz="2400" dirty="0" err="1">
                <a:latin typeface="Consolas" panose="020B0609020204030204" pitchFamily="49" charset="0"/>
                <a:cs typeface="Consolas" panose="020B0609020204030204" pitchFamily="49" charset="0"/>
              </a:rPr>
              <a:t>.magnitude</a:t>
            </a: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solidFill>
                  <a:schemeClr val="accent6">
                    <a:lumMod val="75000"/>
                  </a:schemeClr>
                </a:solidFill>
                <a:latin typeface="Consolas" panose="020B0609020204030204" pitchFamily="49" charset="0"/>
                <a:cs typeface="Consolas" panose="020B0609020204030204" pitchFamily="49" charset="0"/>
              </a:rPr>
              <a:t>String s </a:t>
            </a:r>
            <a:r>
              <a:rPr lang="en-GB" sz="2400" dirty="0">
                <a:latin typeface="Consolas" panose="020B0609020204030204" pitchFamily="49" charset="0"/>
                <a:cs typeface="Consolas" panose="020B0609020204030204" pitchFamily="49" charset="0"/>
              </a:rPr>
              <a:t>= new </a:t>
            </a:r>
            <a:r>
              <a:rPr lang="en-GB" sz="2400" dirty="0">
                <a:solidFill>
                  <a:srgbClr val="92D050"/>
                </a:solidFill>
                <a:latin typeface="Consolas" panose="020B0609020204030204" pitchFamily="49" charset="0"/>
                <a:cs typeface="Consolas" panose="020B0609020204030204" pitchFamily="49" charset="0"/>
              </a:rPr>
              <a:t>String("Hello world!");</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s</a:t>
            </a:r>
            <a:r>
              <a:rPr lang="en-GB" sz="2400" dirty="0" err="1">
                <a:latin typeface="Consolas" panose="020B0609020204030204" pitchFamily="49" charset="0"/>
                <a:cs typeface="Consolas" panose="020B0609020204030204" pitchFamily="49" charset="0"/>
              </a:rPr>
              <a:t>.length</a:t>
            </a:r>
            <a:r>
              <a:rPr lang="en-GB" sz="2400" dirty="0">
                <a:latin typeface="Consolas" panose="020B0609020204030204" pitchFamily="49" charset="0"/>
                <a:cs typeface="Consolas" panose="020B0609020204030204" pitchFamily="49" charset="0"/>
              </a:rPr>
              <a:t>()</a:t>
            </a:r>
          </a:p>
          <a:p>
            <a:pPr marL="0" indent="0">
              <a:buNone/>
            </a:pPr>
            <a:endParaRPr lang="en-GB" sz="2400" dirty="0"/>
          </a:p>
          <a:p>
            <a:endParaRPr lang="en-GB" sz="2400" dirty="0"/>
          </a:p>
          <a:p>
            <a:endParaRPr lang="en-GB" sz="2400" dirty="0"/>
          </a:p>
          <a:p>
            <a:endParaRPr lang="en-GB" sz="2400" dirty="0"/>
          </a:p>
          <a:p>
            <a:endParaRPr lang="en-IT" sz="2400" dirty="0"/>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199477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Primitive vs Reference Types</a:t>
            </a:r>
          </a:p>
        </p:txBody>
      </p:sp>
      <p:pic>
        <p:nvPicPr>
          <p:cNvPr id="8" name="Content Placeholder 7" descr="Diagram&#10;&#10;Description automatically generated with medium confidence">
            <a:extLst>
              <a:ext uri="{FF2B5EF4-FFF2-40B4-BE49-F238E27FC236}">
                <a16:creationId xmlns:a16="http://schemas.microsoft.com/office/drawing/2014/main" id="{2A7958B8-6E9E-F269-CD1D-53FD0FAE30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376" y="1962664"/>
            <a:ext cx="5384800" cy="3801035"/>
          </a:xfrm>
        </p:spPr>
      </p:pic>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14" name="Content Placeholder 13" descr="Diagram&#10;&#10;Description automatically generated with low confidence">
            <a:extLst>
              <a:ext uri="{FF2B5EF4-FFF2-40B4-BE49-F238E27FC236}">
                <a16:creationId xmlns:a16="http://schemas.microsoft.com/office/drawing/2014/main" id="{28823B35-0F68-AC41-4BFF-DBA212A624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062568"/>
            <a:ext cx="5384800" cy="3601227"/>
          </a:xfrm>
        </p:spPr>
      </p:pic>
    </p:spTree>
    <p:extLst>
      <p:ext uri="{BB962C8B-B14F-4D97-AF65-F5344CB8AC3E}">
        <p14:creationId xmlns:p14="http://schemas.microsoft.com/office/powerpoint/2010/main" val="1967433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 Types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class Application {</a:t>
            </a:r>
          </a:p>
          <a:p>
            <a:pPr marL="0" indent="0">
              <a:buNone/>
            </a:pP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391445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idx="1"/>
          </p:nvPr>
        </p:nvSpPr>
        <p:spPr/>
        <p:txBody>
          <a:bodyPr>
            <a:normAutofit/>
          </a:bodyPr>
          <a:lstStyle/>
          <a:p>
            <a:r>
              <a:rPr lang="en-GB" sz="2400" dirty="0">
                <a:solidFill>
                  <a:schemeClr val="accent6">
                    <a:lumMod val="75000"/>
                  </a:schemeClr>
                </a:solidFill>
              </a:rPr>
              <a:t>References are primitive variables and are stored in the stack memory</a:t>
            </a:r>
          </a:p>
          <a:p>
            <a:r>
              <a:rPr lang="en-GB" sz="2400" dirty="0">
                <a:solidFill>
                  <a:schemeClr val="accent6">
                    <a:lumMod val="75000"/>
                  </a:schemeClr>
                </a:solidFill>
              </a:rPr>
              <a:t>Objects are dynamically allocated (reside in the heap memory). Because of this, their lifecycle does not depend on any specific method’s lifecycle.</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class Test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Point </a:t>
            </a:r>
            <a:r>
              <a:rPr lang="en-GB" sz="1800"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(int x, int y)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new Point(x, y);</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void main(String[] </a:t>
            </a:r>
            <a:r>
              <a:rPr lang="en-GB" sz="1800" dirty="0" err="1">
                <a:latin typeface="Consolas" panose="020B0609020204030204" pitchFamily="49" charset="0"/>
                <a:cs typeface="Consolas" panose="020B0609020204030204" pitchFamily="49" charset="0"/>
              </a:rPr>
              <a:t>args</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Point p = </a:t>
            </a:r>
            <a:r>
              <a:rPr lang="en-GB" sz="1800" i="1"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(2, 3);</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(p);</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59123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47500" lnSpcReduction="20000"/>
          </a:bodyPr>
          <a:lstStyle/>
          <a:p>
            <a:r>
              <a:rPr lang="en-GB" sz="4400" dirty="0">
                <a:latin typeface="Calibri" panose="020F0502020204030204" pitchFamily="34" charset="0"/>
                <a:cs typeface="Calibri" panose="020F0502020204030204" pitchFamily="34" charset="0"/>
              </a:rPr>
              <a:t>Methods are blocks of code with a name that run when they are called</a:t>
            </a:r>
          </a:p>
          <a:p>
            <a:r>
              <a:rPr lang="en-GB" sz="4400" dirty="0">
                <a:latin typeface="Calibri" panose="020F0502020204030204" pitchFamily="34" charset="0"/>
                <a:cs typeface="Calibri" panose="020F0502020204030204" pitchFamily="34" charset="0"/>
              </a:rPr>
              <a:t>Methods are functions contained within a class</a:t>
            </a:r>
          </a:p>
          <a:p>
            <a:r>
              <a:rPr lang="en-GB" sz="4400" dirty="0">
                <a:latin typeface="Calibri" panose="020F0502020204030204" pitchFamily="34" charset="0"/>
                <a:cs typeface="Calibri" panose="020F0502020204030204" pitchFamily="34" charset="0"/>
              </a:rPr>
              <a:t>Methods receive </a:t>
            </a:r>
            <a:r>
              <a:rPr lang="en-GB" sz="4400" dirty="0">
                <a:solidFill>
                  <a:schemeClr val="accent6">
                    <a:lumMod val="75000"/>
                  </a:schemeClr>
                </a:solidFill>
                <a:latin typeface="Calibri" panose="020F0502020204030204" pitchFamily="34" charset="0"/>
                <a:cs typeface="Calibri" panose="020F0502020204030204" pitchFamily="34" charset="0"/>
              </a:rPr>
              <a:t>parameters</a:t>
            </a:r>
            <a:r>
              <a:rPr lang="en-GB" sz="4400" dirty="0">
                <a:latin typeface="Calibri" panose="020F0502020204030204" pitchFamily="34" charset="0"/>
                <a:cs typeface="Calibri" panose="020F0502020204030204" pitchFamily="34" charset="0"/>
              </a:rPr>
              <a:t> (many) and </a:t>
            </a:r>
            <a:r>
              <a:rPr lang="en-GB" sz="4400" dirty="0">
                <a:solidFill>
                  <a:schemeClr val="accent6">
                    <a:lumMod val="75000"/>
                  </a:schemeClr>
                </a:solidFill>
                <a:latin typeface="Calibri" panose="020F0502020204030204" pitchFamily="34" charset="0"/>
                <a:cs typeface="Calibri" panose="020F0502020204030204" pitchFamily="34" charset="0"/>
              </a:rPr>
              <a:t>return values </a:t>
            </a:r>
            <a:r>
              <a:rPr lang="en-GB" sz="4400" dirty="0">
                <a:latin typeface="Calibri" panose="020F0502020204030204" pitchFamily="34" charset="0"/>
                <a:cs typeface="Calibri" panose="020F0502020204030204" pitchFamily="34" charset="0"/>
              </a:rPr>
              <a:t>(one)</a:t>
            </a:r>
          </a:p>
          <a:p>
            <a:r>
              <a:rPr lang="en-GB" sz="4400" dirty="0">
                <a:latin typeface="Calibri" panose="020F0502020204030204" pitchFamily="34" charset="0"/>
                <a:cs typeface="Calibri" panose="020F0502020204030204" pitchFamily="34" charset="0"/>
              </a:rPr>
              <a:t>Java programs always start from a call to the </a:t>
            </a:r>
            <a:r>
              <a:rPr lang="en-GB" sz="4400" i="1" dirty="0">
                <a:solidFill>
                  <a:schemeClr val="accent6">
                    <a:lumMod val="75000"/>
                  </a:schemeClr>
                </a:solidFill>
                <a:latin typeface="Calibri" panose="020F0502020204030204" pitchFamily="34" charset="0"/>
                <a:cs typeface="Calibri" panose="020F0502020204030204" pitchFamily="34" charset="0"/>
              </a:rPr>
              <a:t>main </a:t>
            </a:r>
            <a:r>
              <a:rPr lang="en-GB" sz="4400" dirty="0">
                <a:solidFill>
                  <a:schemeClr val="accent6">
                    <a:lumMod val="75000"/>
                  </a:schemeClr>
                </a:solidFill>
                <a:latin typeface="Calibri" panose="020F0502020204030204" pitchFamily="34" charset="0"/>
                <a:cs typeface="Calibri" panose="020F0502020204030204" pitchFamily="34" charset="0"/>
              </a:rPr>
              <a:t>method</a:t>
            </a:r>
          </a:p>
          <a:p>
            <a:pPr marL="0" indent="0">
              <a:buNone/>
            </a:pPr>
            <a:endParaRPr lang="en-GB" dirty="0"/>
          </a:p>
          <a:p>
            <a:pPr marL="0" indent="0">
              <a:buNone/>
            </a:pPr>
            <a:r>
              <a:rPr lang="en-GB" dirty="0">
                <a:latin typeface="Consolas" panose="020B0609020204030204" pitchFamily="49" charset="0"/>
                <a:cs typeface="Consolas" panose="020B0609020204030204" pitchFamily="49" charset="0"/>
              </a:rPr>
              <a:t>public class Test {</a:t>
            </a:r>
          </a:p>
          <a:p>
            <a:pPr marL="0" indent="0">
              <a:buNone/>
            </a:pPr>
            <a:r>
              <a:rPr lang="en-GB" dirty="0">
                <a:latin typeface="Consolas" panose="020B0609020204030204" pitchFamily="49" charset="0"/>
                <a:cs typeface="Consolas" panose="020B0609020204030204" pitchFamily="49" charset="0"/>
              </a:rPr>
              <a:t>  public static long method(int n)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a:t>
            </a: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method(20);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238341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 (Primitive)</a:t>
            </a:r>
          </a:p>
        </p:txBody>
      </p:sp>
      <p:sp>
        <p:nvSpPr>
          <p:cNvPr id="3" name="Content Placeholder 2"/>
          <p:cNvSpPr>
            <a:spLocks noGrp="1"/>
          </p:cNvSpPr>
          <p:nvPr>
            <p:ph sz="half" idx="1"/>
          </p:nvPr>
        </p:nvSpPr>
        <p:spPr/>
        <p:txBody>
          <a:bodyPr>
            <a:noAutofit/>
          </a:bodyPr>
          <a:lstStyle/>
          <a:p>
            <a:r>
              <a:rPr lang="en-GB" sz="2000" dirty="0"/>
              <a:t>A method is a block of code with a name which only runs when it is called</a:t>
            </a:r>
          </a:p>
          <a:p>
            <a:r>
              <a:rPr lang="en-GB" sz="2000" dirty="0"/>
              <a:t>They are used to perform certain actions, and they are equivalent to C functions</a:t>
            </a:r>
          </a:p>
          <a:p>
            <a:r>
              <a:rPr lang="en-GB" sz="2000" dirty="0"/>
              <a:t>You can pass parameters to a method. </a:t>
            </a:r>
            <a:r>
              <a:rPr lang="en-US" sz="2000" dirty="0"/>
              <a:t>Parameters can be </a:t>
            </a:r>
            <a:r>
              <a:rPr lang="en-US" sz="2000" dirty="0">
                <a:solidFill>
                  <a:schemeClr val="accent6">
                    <a:lumMod val="75000"/>
                  </a:schemeClr>
                </a:solidFill>
              </a:rPr>
              <a:t>primitive types </a:t>
            </a:r>
            <a:r>
              <a:rPr lang="en-US" sz="2000" dirty="0"/>
              <a:t>or </a:t>
            </a:r>
            <a:r>
              <a:rPr lang="en-US" sz="2000" dirty="0">
                <a:solidFill>
                  <a:schemeClr val="accent6">
                    <a:lumMod val="75000"/>
                  </a:schemeClr>
                </a:solidFill>
              </a:rPr>
              <a:t>object references </a:t>
            </a:r>
            <a:endParaRPr lang="en-GB" sz="2000" dirty="0">
              <a:solidFill>
                <a:schemeClr val="accent6">
                  <a:lumMod val="75000"/>
                </a:schemeClr>
              </a:solidFill>
            </a:endParaRPr>
          </a:p>
          <a:p>
            <a:r>
              <a:rPr lang="en-US" sz="2000" dirty="0"/>
              <a:t>Parameters are always </a:t>
            </a:r>
            <a:r>
              <a:rPr lang="en-US" sz="2000" dirty="0">
                <a:solidFill>
                  <a:schemeClr val="accent6">
                    <a:lumMod val="75000"/>
                  </a:schemeClr>
                </a:solidFill>
              </a:rPr>
              <a:t>passed by value (copy) </a:t>
            </a:r>
          </a:p>
        </p:txBody>
      </p:sp>
      <p:sp>
        <p:nvSpPr>
          <p:cNvPr id="5" name="Content Placeholder 4">
            <a:extLst>
              <a:ext uri="{FF2B5EF4-FFF2-40B4-BE49-F238E27FC236}">
                <a16:creationId xmlns:a16="http://schemas.microsoft.com/office/drawing/2014/main" id="{4F52DE3D-CFC1-CB44-AAF2-7522F082F5F5}"/>
              </a:ext>
            </a:extLst>
          </p:cNvPr>
          <p:cNvSpPr>
            <a:spLocks noGrp="1"/>
          </p:cNvSpPr>
          <p:nvPr>
            <p:ph sz="half" idx="2"/>
          </p:nvPr>
        </p:nvSpPr>
        <p:spPr/>
        <p:txBody>
          <a:bodyPr>
            <a:normAutofit fontScale="55000" lnSpcReduction="20000"/>
          </a:bodyPr>
          <a:lstStyle/>
          <a:p>
            <a:pPr marL="0" indent="0">
              <a:buNone/>
            </a:pPr>
            <a:r>
              <a:rPr lang="it-IT" dirty="0">
                <a:latin typeface="Consolas" panose="020B0609020204030204" pitchFamily="49" charset="0"/>
                <a:cs typeface="Consolas" panose="020B0609020204030204" pitchFamily="49" charset="0"/>
              </a:rPr>
              <a:t>public class </a:t>
            </a:r>
            <a:r>
              <a:rPr lang="it-IT" dirty="0" err="1">
                <a:latin typeface="Consolas" panose="020B0609020204030204" pitchFamily="49" charset="0"/>
                <a:cs typeface="Consolas" panose="020B0609020204030204" pitchFamily="49" charset="0"/>
              </a:rPr>
              <a:t>Parameters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swap(</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b)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tmp</a:t>
            </a:r>
            <a:r>
              <a:rPr lang="it-IT" dirty="0">
                <a:latin typeface="Consolas" panose="020B0609020204030204" pitchFamily="49" charset="0"/>
                <a:cs typeface="Consolas" panose="020B0609020204030204" pitchFamily="49" charset="0"/>
              </a:rPr>
              <a:t> = a;</a:t>
            </a:r>
          </a:p>
          <a:p>
            <a:pPr marL="0" indent="0">
              <a:buNone/>
            </a:pPr>
            <a:r>
              <a:rPr lang="it-IT" dirty="0">
                <a:latin typeface="Consolas" panose="020B0609020204030204" pitchFamily="49" charset="0"/>
                <a:cs typeface="Consolas" panose="020B0609020204030204" pitchFamily="49" charset="0"/>
              </a:rPr>
              <a:t>        a = b;</a:t>
            </a:r>
          </a:p>
          <a:p>
            <a:pPr marL="0" indent="0">
              <a:buNone/>
            </a:pPr>
            <a:r>
              <a:rPr lang="it-IT" dirty="0">
                <a:latin typeface="Consolas" panose="020B0609020204030204" pitchFamily="49" charset="0"/>
                <a:cs typeface="Consolas" panose="020B0609020204030204" pitchFamily="49" charset="0"/>
              </a:rPr>
              <a:t>        b = </a:t>
            </a:r>
            <a:r>
              <a:rPr lang="it-IT" dirty="0" err="1">
                <a:latin typeface="Consolas" panose="020B0609020204030204" pitchFamily="49" charset="0"/>
                <a:cs typeface="Consolas" panose="020B0609020204030204" pitchFamily="49" charset="0"/>
              </a:rPr>
              <a:t>tmp</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b = 3;</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(b);  // 3</a:t>
            </a:r>
          </a:p>
          <a:p>
            <a:pPr marL="0" indent="0">
              <a:buNone/>
            </a:pPr>
            <a:r>
              <a:rPr lang="it-IT" dirty="0">
                <a:latin typeface="Consolas" panose="020B0609020204030204" pitchFamily="49" charset="0"/>
                <a:cs typeface="Consolas" panose="020B0609020204030204" pitchFamily="49" charset="0"/>
              </a:rPr>
              <a:t>        swap(a, b);</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(b);  // 3</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a:t>
            </a: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3907075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5FE58D8-1EBE-B849-913B-3A718AF4B608}"/>
              </a:ext>
            </a:extLst>
          </p:cNvPr>
          <p:cNvSpPr/>
          <p:nvPr/>
        </p:nvSpPr>
        <p:spPr>
          <a:xfrm>
            <a:off x="1451294"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5" name="Rounded Rectangle 4">
            <a:extLst>
              <a:ext uri="{FF2B5EF4-FFF2-40B4-BE49-F238E27FC236}">
                <a16:creationId xmlns:a16="http://schemas.microsoft.com/office/drawing/2014/main" id="{9D48B9AE-C6AE-2743-94C4-1A3017FC1793}"/>
              </a:ext>
            </a:extLst>
          </p:cNvPr>
          <p:cNvSpPr/>
          <p:nvPr/>
        </p:nvSpPr>
        <p:spPr>
          <a:xfrm>
            <a:off x="2376451"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 name="Rounded Rectangle 5">
            <a:extLst>
              <a:ext uri="{FF2B5EF4-FFF2-40B4-BE49-F238E27FC236}">
                <a16:creationId xmlns:a16="http://schemas.microsoft.com/office/drawing/2014/main" id="{DE871D6F-4010-884C-AADF-FB2D2C8E1B83}"/>
              </a:ext>
            </a:extLst>
          </p:cNvPr>
          <p:cNvSpPr/>
          <p:nvPr/>
        </p:nvSpPr>
        <p:spPr>
          <a:xfrm>
            <a:off x="3301608"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7" name="Rounded Rectangle 6">
            <a:extLst>
              <a:ext uri="{FF2B5EF4-FFF2-40B4-BE49-F238E27FC236}">
                <a16:creationId xmlns:a16="http://schemas.microsoft.com/office/drawing/2014/main" id="{285F3CFB-A26C-904F-9B8F-BE221CA968A7}"/>
              </a:ext>
            </a:extLst>
          </p:cNvPr>
          <p:cNvSpPr/>
          <p:nvPr/>
        </p:nvSpPr>
        <p:spPr>
          <a:xfrm>
            <a:off x="4226765"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8" name="Rounded Rectangle 7">
            <a:extLst>
              <a:ext uri="{FF2B5EF4-FFF2-40B4-BE49-F238E27FC236}">
                <a16:creationId xmlns:a16="http://schemas.microsoft.com/office/drawing/2014/main" id="{D1671083-D771-5740-A7D7-C30ED59582FE}"/>
              </a:ext>
            </a:extLst>
          </p:cNvPr>
          <p:cNvSpPr/>
          <p:nvPr/>
        </p:nvSpPr>
        <p:spPr>
          <a:xfrm>
            <a:off x="5151922"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9" name="Rounded Rectangle 8">
            <a:extLst>
              <a:ext uri="{FF2B5EF4-FFF2-40B4-BE49-F238E27FC236}">
                <a16:creationId xmlns:a16="http://schemas.microsoft.com/office/drawing/2014/main" id="{CB2EA451-F04A-4D43-8789-D23B9A591586}"/>
              </a:ext>
            </a:extLst>
          </p:cNvPr>
          <p:cNvSpPr/>
          <p:nvPr/>
        </p:nvSpPr>
        <p:spPr>
          <a:xfrm>
            <a:off x="6077079"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10" name="Rounded Rectangle 9">
            <a:extLst>
              <a:ext uri="{FF2B5EF4-FFF2-40B4-BE49-F238E27FC236}">
                <a16:creationId xmlns:a16="http://schemas.microsoft.com/office/drawing/2014/main" id="{3EFB06A4-B788-AA4E-8E77-2EED9FD98F04}"/>
              </a:ext>
            </a:extLst>
          </p:cNvPr>
          <p:cNvSpPr/>
          <p:nvPr/>
        </p:nvSpPr>
        <p:spPr>
          <a:xfrm>
            <a:off x="7002236"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a:t>
            </a:r>
            <a:r>
              <a:rPr lang="en-IT" dirty="0"/>
              <a:t>=2</a:t>
            </a:r>
          </a:p>
        </p:txBody>
      </p:sp>
      <p:sp>
        <p:nvSpPr>
          <p:cNvPr id="11" name="Rounded Rectangle 10">
            <a:extLst>
              <a:ext uri="{FF2B5EF4-FFF2-40B4-BE49-F238E27FC236}">
                <a16:creationId xmlns:a16="http://schemas.microsoft.com/office/drawing/2014/main" id="{6721290C-8379-3B4D-BA6B-DED33A156B78}"/>
              </a:ext>
            </a:extLst>
          </p:cNvPr>
          <p:cNvSpPr/>
          <p:nvPr/>
        </p:nvSpPr>
        <p:spPr>
          <a:xfrm>
            <a:off x="7927393"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12" name="Rounded Rectangle 11">
            <a:extLst>
              <a:ext uri="{FF2B5EF4-FFF2-40B4-BE49-F238E27FC236}">
                <a16:creationId xmlns:a16="http://schemas.microsoft.com/office/drawing/2014/main" id="{5B8EEBD7-DC6D-B243-A4E2-3190899B43DB}"/>
              </a:ext>
            </a:extLst>
          </p:cNvPr>
          <p:cNvSpPr/>
          <p:nvPr/>
        </p:nvSpPr>
        <p:spPr>
          <a:xfrm>
            <a:off x="1451294"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3" name="Rounded Rectangle 12">
            <a:extLst>
              <a:ext uri="{FF2B5EF4-FFF2-40B4-BE49-F238E27FC236}">
                <a16:creationId xmlns:a16="http://schemas.microsoft.com/office/drawing/2014/main" id="{C7576730-4740-7547-86D8-41930E9607F3}"/>
              </a:ext>
            </a:extLst>
          </p:cNvPr>
          <p:cNvSpPr/>
          <p:nvPr/>
        </p:nvSpPr>
        <p:spPr>
          <a:xfrm>
            <a:off x="2376451"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a:t>
            </a:r>
            <a:r>
              <a:rPr lang="en-IT" dirty="0"/>
              <a:t>mp=2</a:t>
            </a:r>
          </a:p>
        </p:txBody>
      </p:sp>
      <p:sp>
        <p:nvSpPr>
          <p:cNvPr id="14" name="Rounded Rectangle 13">
            <a:extLst>
              <a:ext uri="{FF2B5EF4-FFF2-40B4-BE49-F238E27FC236}">
                <a16:creationId xmlns:a16="http://schemas.microsoft.com/office/drawing/2014/main" id="{FE9F879C-78F7-8A48-A770-D72248457122}"/>
              </a:ext>
            </a:extLst>
          </p:cNvPr>
          <p:cNvSpPr/>
          <p:nvPr/>
        </p:nvSpPr>
        <p:spPr>
          <a:xfrm>
            <a:off x="3301608"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=2</a:t>
            </a:r>
          </a:p>
        </p:txBody>
      </p:sp>
      <p:sp>
        <p:nvSpPr>
          <p:cNvPr id="15" name="Rounded Rectangle 14">
            <a:extLst>
              <a:ext uri="{FF2B5EF4-FFF2-40B4-BE49-F238E27FC236}">
                <a16:creationId xmlns:a16="http://schemas.microsoft.com/office/drawing/2014/main" id="{EABFBE32-AF18-CF44-B053-CC53460748EE}"/>
              </a:ext>
            </a:extLst>
          </p:cNvPr>
          <p:cNvSpPr/>
          <p:nvPr/>
        </p:nvSpPr>
        <p:spPr>
          <a:xfrm>
            <a:off x="4226765"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a:t>
            </a:r>
            <a:r>
              <a:rPr lang="en-IT" dirty="0"/>
              <a:t>=3</a:t>
            </a:r>
          </a:p>
        </p:txBody>
      </p:sp>
      <p:sp>
        <p:nvSpPr>
          <p:cNvPr id="16" name="Rounded Rectangle 15">
            <a:extLst>
              <a:ext uri="{FF2B5EF4-FFF2-40B4-BE49-F238E27FC236}">
                <a16:creationId xmlns:a16="http://schemas.microsoft.com/office/drawing/2014/main" id="{48E137D3-5D35-E44F-ABDF-16A29EF48711}"/>
              </a:ext>
            </a:extLst>
          </p:cNvPr>
          <p:cNvSpPr/>
          <p:nvPr/>
        </p:nvSpPr>
        <p:spPr>
          <a:xfrm>
            <a:off x="5151922"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17" name="Rounded Rectangle 16">
            <a:extLst>
              <a:ext uri="{FF2B5EF4-FFF2-40B4-BE49-F238E27FC236}">
                <a16:creationId xmlns:a16="http://schemas.microsoft.com/office/drawing/2014/main" id="{82CD2D39-6CA8-F849-B1CE-B0714D24FF4F}"/>
              </a:ext>
            </a:extLst>
          </p:cNvPr>
          <p:cNvSpPr/>
          <p:nvPr/>
        </p:nvSpPr>
        <p:spPr>
          <a:xfrm>
            <a:off x="6077079"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18" name="Rounded Rectangle 17">
            <a:extLst>
              <a:ext uri="{FF2B5EF4-FFF2-40B4-BE49-F238E27FC236}">
                <a16:creationId xmlns:a16="http://schemas.microsoft.com/office/drawing/2014/main" id="{D2E067D7-717A-E143-8AEC-2C3E75BFE666}"/>
              </a:ext>
            </a:extLst>
          </p:cNvPr>
          <p:cNvSpPr/>
          <p:nvPr/>
        </p:nvSpPr>
        <p:spPr>
          <a:xfrm>
            <a:off x="7002236"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a=2</a:t>
            </a:r>
            <a:endParaRPr lang="en-IT" dirty="0"/>
          </a:p>
        </p:txBody>
      </p:sp>
      <p:sp>
        <p:nvSpPr>
          <p:cNvPr id="19" name="Rounded Rectangle 18">
            <a:extLst>
              <a:ext uri="{FF2B5EF4-FFF2-40B4-BE49-F238E27FC236}">
                <a16:creationId xmlns:a16="http://schemas.microsoft.com/office/drawing/2014/main" id="{974E26A9-CFCA-3645-82BD-18CB0B90D901}"/>
              </a:ext>
            </a:extLst>
          </p:cNvPr>
          <p:cNvSpPr/>
          <p:nvPr/>
        </p:nvSpPr>
        <p:spPr>
          <a:xfrm>
            <a:off x="7927393"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20" name="Rounded Rectangle 19">
            <a:extLst>
              <a:ext uri="{FF2B5EF4-FFF2-40B4-BE49-F238E27FC236}">
                <a16:creationId xmlns:a16="http://schemas.microsoft.com/office/drawing/2014/main" id="{28875346-B6A2-CF49-9678-118804DC8E26}"/>
              </a:ext>
            </a:extLst>
          </p:cNvPr>
          <p:cNvSpPr/>
          <p:nvPr/>
        </p:nvSpPr>
        <p:spPr>
          <a:xfrm>
            <a:off x="1451294"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1" name="Rounded Rectangle 20">
            <a:extLst>
              <a:ext uri="{FF2B5EF4-FFF2-40B4-BE49-F238E27FC236}">
                <a16:creationId xmlns:a16="http://schemas.microsoft.com/office/drawing/2014/main" id="{321A6A74-01AD-3A4E-BC7C-711559F679A6}"/>
              </a:ext>
            </a:extLst>
          </p:cNvPr>
          <p:cNvSpPr/>
          <p:nvPr/>
        </p:nvSpPr>
        <p:spPr>
          <a:xfrm>
            <a:off x="2376451"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2" name="Rounded Rectangle 21">
            <a:extLst>
              <a:ext uri="{FF2B5EF4-FFF2-40B4-BE49-F238E27FC236}">
                <a16:creationId xmlns:a16="http://schemas.microsoft.com/office/drawing/2014/main" id="{07853835-A030-6346-A405-56A38C207290}"/>
              </a:ext>
            </a:extLst>
          </p:cNvPr>
          <p:cNvSpPr/>
          <p:nvPr/>
        </p:nvSpPr>
        <p:spPr>
          <a:xfrm>
            <a:off x="3301608"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3" name="Rounded Rectangle 22">
            <a:extLst>
              <a:ext uri="{FF2B5EF4-FFF2-40B4-BE49-F238E27FC236}">
                <a16:creationId xmlns:a16="http://schemas.microsoft.com/office/drawing/2014/main" id="{E742D678-3479-B548-AB73-EDE9888A8273}"/>
              </a:ext>
            </a:extLst>
          </p:cNvPr>
          <p:cNvSpPr/>
          <p:nvPr/>
        </p:nvSpPr>
        <p:spPr>
          <a:xfrm>
            <a:off x="4226765"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4" name="Rounded Rectangle 23">
            <a:extLst>
              <a:ext uri="{FF2B5EF4-FFF2-40B4-BE49-F238E27FC236}">
                <a16:creationId xmlns:a16="http://schemas.microsoft.com/office/drawing/2014/main" id="{A80281D4-3EC3-D24E-ADBA-12F2525B6247}"/>
              </a:ext>
            </a:extLst>
          </p:cNvPr>
          <p:cNvSpPr/>
          <p:nvPr/>
        </p:nvSpPr>
        <p:spPr>
          <a:xfrm>
            <a:off x="5151922"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5" name="Rounded Rectangle 24">
            <a:extLst>
              <a:ext uri="{FF2B5EF4-FFF2-40B4-BE49-F238E27FC236}">
                <a16:creationId xmlns:a16="http://schemas.microsoft.com/office/drawing/2014/main" id="{8E9FDEF4-9236-DB44-8405-B32BEE0E8755}"/>
              </a:ext>
            </a:extLst>
          </p:cNvPr>
          <p:cNvSpPr/>
          <p:nvPr/>
        </p:nvSpPr>
        <p:spPr>
          <a:xfrm>
            <a:off x="6077079"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b=3</a:t>
            </a:r>
            <a:endParaRPr lang="en-IT" b="1" dirty="0"/>
          </a:p>
        </p:txBody>
      </p:sp>
      <p:sp>
        <p:nvSpPr>
          <p:cNvPr id="26" name="Rounded Rectangle 25">
            <a:extLst>
              <a:ext uri="{FF2B5EF4-FFF2-40B4-BE49-F238E27FC236}">
                <a16:creationId xmlns:a16="http://schemas.microsoft.com/office/drawing/2014/main" id="{4BD2F779-F351-1B4A-8B03-9C10B342554F}"/>
              </a:ext>
            </a:extLst>
          </p:cNvPr>
          <p:cNvSpPr/>
          <p:nvPr/>
        </p:nvSpPr>
        <p:spPr>
          <a:xfrm>
            <a:off x="7002236"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a</a:t>
            </a:r>
            <a:r>
              <a:rPr lang="en-IT" b="1" dirty="0"/>
              <a:t>=2</a:t>
            </a:r>
          </a:p>
        </p:txBody>
      </p:sp>
      <p:sp>
        <p:nvSpPr>
          <p:cNvPr id="27" name="Rounded Rectangle 26">
            <a:extLst>
              <a:ext uri="{FF2B5EF4-FFF2-40B4-BE49-F238E27FC236}">
                <a16:creationId xmlns:a16="http://schemas.microsoft.com/office/drawing/2014/main" id="{E8B27FF8-B92A-1945-8C26-7526C8A96268}"/>
              </a:ext>
            </a:extLst>
          </p:cNvPr>
          <p:cNvSpPr/>
          <p:nvPr/>
        </p:nvSpPr>
        <p:spPr>
          <a:xfrm>
            <a:off x="7927393"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28" name="Right Brace 27">
            <a:extLst>
              <a:ext uri="{FF2B5EF4-FFF2-40B4-BE49-F238E27FC236}">
                <a16:creationId xmlns:a16="http://schemas.microsoft.com/office/drawing/2014/main" id="{9B6E7620-9AD9-714A-8DD4-FD517A6110F7}"/>
              </a:ext>
            </a:extLst>
          </p:cNvPr>
          <p:cNvSpPr/>
          <p:nvPr/>
        </p:nvSpPr>
        <p:spPr>
          <a:xfrm rot="16200000">
            <a:off x="7249356" y="-310427"/>
            <a:ext cx="430922" cy="2775473"/>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29" name="TextBox 28">
            <a:extLst>
              <a:ext uri="{FF2B5EF4-FFF2-40B4-BE49-F238E27FC236}">
                <a16:creationId xmlns:a16="http://schemas.microsoft.com/office/drawing/2014/main" id="{47D3D108-B938-2948-A4D4-0F63F18257CD}"/>
              </a:ext>
            </a:extLst>
          </p:cNvPr>
          <p:cNvSpPr txBox="1"/>
          <p:nvPr/>
        </p:nvSpPr>
        <p:spPr>
          <a:xfrm>
            <a:off x="7131982" y="450375"/>
            <a:ext cx="795411" cy="369332"/>
          </a:xfrm>
          <a:prstGeom prst="rect">
            <a:avLst/>
          </a:prstGeom>
          <a:noFill/>
        </p:spPr>
        <p:txBody>
          <a:bodyPr wrap="none" rtlCol="0">
            <a:spAutoFit/>
          </a:bodyPr>
          <a:lstStyle/>
          <a:p>
            <a:r>
              <a:rPr lang="en-GB" i="1" dirty="0"/>
              <a:t>m</a:t>
            </a:r>
            <a:r>
              <a:rPr lang="en-IT" i="1" dirty="0"/>
              <a:t>ain()</a:t>
            </a:r>
          </a:p>
        </p:txBody>
      </p:sp>
      <p:sp>
        <p:nvSpPr>
          <p:cNvPr id="30" name="Right Brace 29">
            <a:extLst>
              <a:ext uri="{FF2B5EF4-FFF2-40B4-BE49-F238E27FC236}">
                <a16:creationId xmlns:a16="http://schemas.microsoft.com/office/drawing/2014/main" id="{AB54CD8A-DA7E-2E49-AC37-8AC7F1EFCECA}"/>
              </a:ext>
            </a:extLst>
          </p:cNvPr>
          <p:cNvSpPr/>
          <p:nvPr/>
        </p:nvSpPr>
        <p:spPr>
          <a:xfrm rot="16200000">
            <a:off x="4011306" y="-757239"/>
            <a:ext cx="430922" cy="3700626"/>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31" name="TextBox 30">
            <a:extLst>
              <a:ext uri="{FF2B5EF4-FFF2-40B4-BE49-F238E27FC236}">
                <a16:creationId xmlns:a16="http://schemas.microsoft.com/office/drawing/2014/main" id="{97553B2C-904D-5946-85C1-E09BAB723F9A}"/>
              </a:ext>
            </a:extLst>
          </p:cNvPr>
          <p:cNvSpPr txBox="1"/>
          <p:nvPr/>
        </p:nvSpPr>
        <p:spPr>
          <a:xfrm>
            <a:off x="3764186" y="450375"/>
            <a:ext cx="1091646" cy="369332"/>
          </a:xfrm>
          <a:prstGeom prst="rect">
            <a:avLst/>
          </a:prstGeom>
          <a:noFill/>
        </p:spPr>
        <p:txBody>
          <a:bodyPr wrap="none" rtlCol="0">
            <a:spAutoFit/>
          </a:bodyPr>
          <a:lstStyle/>
          <a:p>
            <a:r>
              <a:rPr lang="en-GB" i="1" dirty="0" err="1"/>
              <a:t>scambia</a:t>
            </a:r>
            <a:r>
              <a:rPr lang="en-IT" i="1" dirty="0"/>
              <a:t>()</a:t>
            </a:r>
          </a:p>
        </p:txBody>
      </p:sp>
      <p:sp>
        <p:nvSpPr>
          <p:cNvPr id="32" name="Rounded Rectangle 31">
            <a:extLst>
              <a:ext uri="{FF2B5EF4-FFF2-40B4-BE49-F238E27FC236}">
                <a16:creationId xmlns:a16="http://schemas.microsoft.com/office/drawing/2014/main" id="{B54346D6-D47A-A14B-BE2C-C2783E53386E}"/>
              </a:ext>
            </a:extLst>
          </p:cNvPr>
          <p:cNvSpPr/>
          <p:nvPr/>
        </p:nvSpPr>
        <p:spPr>
          <a:xfrm>
            <a:off x="8852550"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Rounded Rectangle 32">
            <a:extLst>
              <a:ext uri="{FF2B5EF4-FFF2-40B4-BE49-F238E27FC236}">
                <a16:creationId xmlns:a16="http://schemas.microsoft.com/office/drawing/2014/main" id="{CA07BC44-98FE-3A45-A2E7-7F521E3B08F6}"/>
              </a:ext>
            </a:extLst>
          </p:cNvPr>
          <p:cNvSpPr/>
          <p:nvPr/>
        </p:nvSpPr>
        <p:spPr>
          <a:xfrm>
            <a:off x="9777707"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4" name="Rounded Rectangle 33">
            <a:extLst>
              <a:ext uri="{FF2B5EF4-FFF2-40B4-BE49-F238E27FC236}">
                <a16:creationId xmlns:a16="http://schemas.microsoft.com/office/drawing/2014/main" id="{B883E133-AD78-EA4A-896D-4445B5990212}"/>
              </a:ext>
            </a:extLst>
          </p:cNvPr>
          <p:cNvSpPr/>
          <p:nvPr/>
        </p:nvSpPr>
        <p:spPr>
          <a:xfrm>
            <a:off x="8852550"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5" name="Rounded Rectangle 34">
            <a:extLst>
              <a:ext uri="{FF2B5EF4-FFF2-40B4-BE49-F238E27FC236}">
                <a16:creationId xmlns:a16="http://schemas.microsoft.com/office/drawing/2014/main" id="{86535542-DAB0-2E47-92F3-4C90A9E188EA}"/>
              </a:ext>
            </a:extLst>
          </p:cNvPr>
          <p:cNvSpPr/>
          <p:nvPr/>
        </p:nvSpPr>
        <p:spPr>
          <a:xfrm>
            <a:off x="9777707"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6" name="Rounded Rectangle 35">
            <a:extLst>
              <a:ext uri="{FF2B5EF4-FFF2-40B4-BE49-F238E27FC236}">
                <a16:creationId xmlns:a16="http://schemas.microsoft.com/office/drawing/2014/main" id="{AB844C29-316B-AC4A-9EF1-DCA9C4D1264F}"/>
              </a:ext>
            </a:extLst>
          </p:cNvPr>
          <p:cNvSpPr/>
          <p:nvPr/>
        </p:nvSpPr>
        <p:spPr>
          <a:xfrm>
            <a:off x="8852550"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Rounded Rectangle 36">
            <a:extLst>
              <a:ext uri="{FF2B5EF4-FFF2-40B4-BE49-F238E27FC236}">
                <a16:creationId xmlns:a16="http://schemas.microsoft.com/office/drawing/2014/main" id="{61961C75-A025-AF4E-9410-D261B183EA24}"/>
              </a:ext>
            </a:extLst>
          </p:cNvPr>
          <p:cNvSpPr/>
          <p:nvPr/>
        </p:nvSpPr>
        <p:spPr>
          <a:xfrm>
            <a:off x="9777707"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8" name="TextBox 37">
            <a:extLst>
              <a:ext uri="{FF2B5EF4-FFF2-40B4-BE49-F238E27FC236}">
                <a16:creationId xmlns:a16="http://schemas.microsoft.com/office/drawing/2014/main" id="{19BED008-D6A7-8848-BFE4-BA114C0169DB}"/>
              </a:ext>
            </a:extLst>
          </p:cNvPr>
          <p:cNvSpPr txBox="1"/>
          <p:nvPr/>
        </p:nvSpPr>
        <p:spPr>
          <a:xfrm>
            <a:off x="1451294" y="5566835"/>
            <a:ext cx="851515" cy="369332"/>
          </a:xfrm>
          <a:prstGeom prst="rect">
            <a:avLst/>
          </a:prstGeom>
          <a:noFill/>
        </p:spPr>
        <p:txBody>
          <a:bodyPr wrap="none" rtlCol="0">
            <a:spAutoFit/>
          </a:bodyPr>
          <a:lstStyle/>
          <a:p>
            <a:r>
              <a:rPr lang="en-GB" dirty="0"/>
              <a:t>a</a:t>
            </a:r>
            <a:r>
              <a:rPr lang="en-IT" dirty="0"/>
              <a:t>ddr=0</a:t>
            </a:r>
          </a:p>
        </p:txBody>
      </p:sp>
      <p:sp>
        <p:nvSpPr>
          <p:cNvPr id="39" name="TextBox 38">
            <a:extLst>
              <a:ext uri="{FF2B5EF4-FFF2-40B4-BE49-F238E27FC236}">
                <a16:creationId xmlns:a16="http://schemas.microsoft.com/office/drawing/2014/main" id="{362F2FD4-1376-7C43-A0A4-E4F9220EA6F3}"/>
              </a:ext>
            </a:extLst>
          </p:cNvPr>
          <p:cNvSpPr txBox="1"/>
          <p:nvPr/>
        </p:nvSpPr>
        <p:spPr>
          <a:xfrm>
            <a:off x="9777707" y="5566835"/>
            <a:ext cx="851515" cy="369332"/>
          </a:xfrm>
          <a:prstGeom prst="rect">
            <a:avLst/>
          </a:prstGeom>
          <a:noFill/>
        </p:spPr>
        <p:txBody>
          <a:bodyPr wrap="none" rtlCol="0">
            <a:spAutoFit/>
          </a:bodyPr>
          <a:lstStyle/>
          <a:p>
            <a:r>
              <a:rPr lang="en-GB" dirty="0"/>
              <a:t>a</a:t>
            </a:r>
            <a:r>
              <a:rPr lang="en-IT" dirty="0"/>
              <a:t>ddr=9</a:t>
            </a:r>
          </a:p>
        </p:txBody>
      </p:sp>
      <p:sp>
        <p:nvSpPr>
          <p:cNvPr id="40" name="TextBox 39">
            <a:extLst>
              <a:ext uri="{FF2B5EF4-FFF2-40B4-BE49-F238E27FC236}">
                <a16:creationId xmlns:a16="http://schemas.microsoft.com/office/drawing/2014/main" id="{274AC034-68E2-2641-BA91-3DAC5E7D4D78}"/>
              </a:ext>
            </a:extLst>
          </p:cNvPr>
          <p:cNvSpPr txBox="1"/>
          <p:nvPr/>
        </p:nvSpPr>
        <p:spPr>
          <a:xfrm>
            <a:off x="357352" y="1735327"/>
            <a:ext cx="747320" cy="369332"/>
          </a:xfrm>
          <a:prstGeom prst="rect">
            <a:avLst/>
          </a:prstGeom>
          <a:noFill/>
        </p:spPr>
        <p:txBody>
          <a:bodyPr wrap="none" rtlCol="0">
            <a:spAutoFit/>
          </a:bodyPr>
          <a:lstStyle/>
          <a:p>
            <a:r>
              <a:rPr lang="en-IT" b="1" dirty="0"/>
              <a:t>Prima</a:t>
            </a:r>
          </a:p>
        </p:txBody>
      </p:sp>
      <p:sp>
        <p:nvSpPr>
          <p:cNvPr id="41" name="TextBox 40">
            <a:extLst>
              <a:ext uri="{FF2B5EF4-FFF2-40B4-BE49-F238E27FC236}">
                <a16:creationId xmlns:a16="http://schemas.microsoft.com/office/drawing/2014/main" id="{C0EE8E83-BB22-7A4E-8A1E-FB5F0A9C2C8F}"/>
              </a:ext>
            </a:extLst>
          </p:cNvPr>
          <p:cNvSpPr txBox="1"/>
          <p:nvPr/>
        </p:nvSpPr>
        <p:spPr>
          <a:xfrm>
            <a:off x="357352" y="3059668"/>
            <a:ext cx="958532" cy="369332"/>
          </a:xfrm>
          <a:prstGeom prst="rect">
            <a:avLst/>
          </a:prstGeom>
          <a:noFill/>
        </p:spPr>
        <p:txBody>
          <a:bodyPr wrap="none" rtlCol="0">
            <a:spAutoFit/>
          </a:bodyPr>
          <a:lstStyle/>
          <a:p>
            <a:r>
              <a:rPr lang="en-IT" b="1" dirty="0"/>
              <a:t>Durante</a:t>
            </a:r>
          </a:p>
        </p:txBody>
      </p:sp>
      <p:sp>
        <p:nvSpPr>
          <p:cNvPr id="42" name="TextBox 41">
            <a:extLst>
              <a:ext uri="{FF2B5EF4-FFF2-40B4-BE49-F238E27FC236}">
                <a16:creationId xmlns:a16="http://schemas.microsoft.com/office/drawing/2014/main" id="{D31CDE0F-907F-8240-BF28-1C4CF5C9D3E4}"/>
              </a:ext>
            </a:extLst>
          </p:cNvPr>
          <p:cNvSpPr txBox="1"/>
          <p:nvPr/>
        </p:nvSpPr>
        <p:spPr>
          <a:xfrm>
            <a:off x="357352" y="4471355"/>
            <a:ext cx="700833" cy="369332"/>
          </a:xfrm>
          <a:prstGeom prst="rect">
            <a:avLst/>
          </a:prstGeom>
          <a:noFill/>
        </p:spPr>
        <p:txBody>
          <a:bodyPr wrap="none" rtlCol="0">
            <a:spAutoFit/>
          </a:bodyPr>
          <a:lstStyle/>
          <a:p>
            <a:r>
              <a:rPr lang="en-IT" b="1" dirty="0"/>
              <a:t>Dopo</a:t>
            </a:r>
          </a:p>
        </p:txBody>
      </p:sp>
      <p:sp>
        <p:nvSpPr>
          <p:cNvPr id="43" name="TextBox 42">
            <a:extLst>
              <a:ext uri="{FF2B5EF4-FFF2-40B4-BE49-F238E27FC236}">
                <a16:creationId xmlns:a16="http://schemas.microsoft.com/office/drawing/2014/main" id="{0844BFD5-9D8C-5A46-A1BE-7759EE881FA3}"/>
              </a:ext>
            </a:extLst>
          </p:cNvPr>
          <p:cNvSpPr txBox="1"/>
          <p:nvPr/>
        </p:nvSpPr>
        <p:spPr>
          <a:xfrm>
            <a:off x="4226765" y="5566835"/>
            <a:ext cx="851515" cy="369332"/>
          </a:xfrm>
          <a:prstGeom prst="rect">
            <a:avLst/>
          </a:prstGeom>
          <a:noFill/>
        </p:spPr>
        <p:txBody>
          <a:bodyPr wrap="none" rtlCol="0">
            <a:spAutoFit/>
          </a:bodyPr>
          <a:lstStyle/>
          <a:p>
            <a:r>
              <a:rPr lang="en-GB" dirty="0"/>
              <a:t>a</a:t>
            </a:r>
            <a:r>
              <a:rPr lang="en-IT" dirty="0"/>
              <a:t>ddr=3</a:t>
            </a:r>
          </a:p>
        </p:txBody>
      </p:sp>
      <p:sp>
        <p:nvSpPr>
          <p:cNvPr id="44" name="TextBox 43">
            <a:extLst>
              <a:ext uri="{FF2B5EF4-FFF2-40B4-BE49-F238E27FC236}">
                <a16:creationId xmlns:a16="http://schemas.microsoft.com/office/drawing/2014/main" id="{73D1A27A-62BC-DA42-96E0-FBFA0A2C42E5}"/>
              </a:ext>
            </a:extLst>
          </p:cNvPr>
          <p:cNvSpPr txBox="1"/>
          <p:nvPr/>
        </p:nvSpPr>
        <p:spPr>
          <a:xfrm>
            <a:off x="3301608" y="5566835"/>
            <a:ext cx="851515" cy="369332"/>
          </a:xfrm>
          <a:prstGeom prst="rect">
            <a:avLst/>
          </a:prstGeom>
          <a:noFill/>
        </p:spPr>
        <p:txBody>
          <a:bodyPr wrap="none" rtlCol="0">
            <a:spAutoFit/>
          </a:bodyPr>
          <a:lstStyle/>
          <a:p>
            <a:r>
              <a:rPr lang="en-GB" dirty="0"/>
              <a:t>a</a:t>
            </a:r>
            <a:r>
              <a:rPr lang="en-IT" dirty="0"/>
              <a:t>ddr=2</a:t>
            </a:r>
          </a:p>
        </p:txBody>
      </p:sp>
      <p:sp>
        <p:nvSpPr>
          <p:cNvPr id="45" name="TextBox 44">
            <a:extLst>
              <a:ext uri="{FF2B5EF4-FFF2-40B4-BE49-F238E27FC236}">
                <a16:creationId xmlns:a16="http://schemas.microsoft.com/office/drawing/2014/main" id="{B06CC6F0-5C9C-844C-A0F5-5030CEE88310}"/>
              </a:ext>
            </a:extLst>
          </p:cNvPr>
          <p:cNvSpPr txBox="1"/>
          <p:nvPr/>
        </p:nvSpPr>
        <p:spPr>
          <a:xfrm>
            <a:off x="2376451" y="5566835"/>
            <a:ext cx="851515" cy="369332"/>
          </a:xfrm>
          <a:prstGeom prst="rect">
            <a:avLst/>
          </a:prstGeom>
          <a:noFill/>
        </p:spPr>
        <p:txBody>
          <a:bodyPr wrap="none" rtlCol="0">
            <a:spAutoFit/>
          </a:bodyPr>
          <a:lstStyle/>
          <a:p>
            <a:r>
              <a:rPr lang="en-GB" dirty="0"/>
              <a:t>a</a:t>
            </a:r>
            <a:r>
              <a:rPr lang="en-IT" dirty="0"/>
              <a:t>ddr=1</a:t>
            </a:r>
          </a:p>
        </p:txBody>
      </p:sp>
      <p:sp>
        <p:nvSpPr>
          <p:cNvPr id="46" name="TextBox 45">
            <a:extLst>
              <a:ext uri="{FF2B5EF4-FFF2-40B4-BE49-F238E27FC236}">
                <a16:creationId xmlns:a16="http://schemas.microsoft.com/office/drawing/2014/main" id="{32305489-C312-FC40-921F-660C3220BEF2}"/>
              </a:ext>
            </a:extLst>
          </p:cNvPr>
          <p:cNvSpPr txBox="1"/>
          <p:nvPr/>
        </p:nvSpPr>
        <p:spPr>
          <a:xfrm>
            <a:off x="5151922" y="5566835"/>
            <a:ext cx="851515" cy="369332"/>
          </a:xfrm>
          <a:prstGeom prst="rect">
            <a:avLst/>
          </a:prstGeom>
          <a:noFill/>
        </p:spPr>
        <p:txBody>
          <a:bodyPr wrap="none" rtlCol="0">
            <a:spAutoFit/>
          </a:bodyPr>
          <a:lstStyle/>
          <a:p>
            <a:r>
              <a:rPr lang="en-GB" dirty="0"/>
              <a:t>a</a:t>
            </a:r>
            <a:r>
              <a:rPr lang="en-IT" dirty="0"/>
              <a:t>ddr=4</a:t>
            </a:r>
          </a:p>
        </p:txBody>
      </p:sp>
      <p:sp>
        <p:nvSpPr>
          <p:cNvPr id="47" name="TextBox 46">
            <a:extLst>
              <a:ext uri="{FF2B5EF4-FFF2-40B4-BE49-F238E27FC236}">
                <a16:creationId xmlns:a16="http://schemas.microsoft.com/office/drawing/2014/main" id="{BA130023-D9DB-6841-9DDC-CE4C4829C970}"/>
              </a:ext>
            </a:extLst>
          </p:cNvPr>
          <p:cNvSpPr txBox="1"/>
          <p:nvPr/>
        </p:nvSpPr>
        <p:spPr>
          <a:xfrm>
            <a:off x="6077079" y="5566835"/>
            <a:ext cx="851515" cy="369332"/>
          </a:xfrm>
          <a:prstGeom prst="rect">
            <a:avLst/>
          </a:prstGeom>
          <a:noFill/>
        </p:spPr>
        <p:txBody>
          <a:bodyPr wrap="none" rtlCol="0">
            <a:spAutoFit/>
          </a:bodyPr>
          <a:lstStyle/>
          <a:p>
            <a:r>
              <a:rPr lang="en-GB" dirty="0"/>
              <a:t>a</a:t>
            </a:r>
            <a:r>
              <a:rPr lang="en-IT" dirty="0"/>
              <a:t>ddr=5</a:t>
            </a:r>
          </a:p>
        </p:txBody>
      </p:sp>
      <p:sp>
        <p:nvSpPr>
          <p:cNvPr id="48" name="TextBox 47">
            <a:extLst>
              <a:ext uri="{FF2B5EF4-FFF2-40B4-BE49-F238E27FC236}">
                <a16:creationId xmlns:a16="http://schemas.microsoft.com/office/drawing/2014/main" id="{A683FD13-EBE7-2C48-BFD7-527515BF1DCB}"/>
              </a:ext>
            </a:extLst>
          </p:cNvPr>
          <p:cNvSpPr txBox="1"/>
          <p:nvPr/>
        </p:nvSpPr>
        <p:spPr>
          <a:xfrm>
            <a:off x="7002236" y="5566835"/>
            <a:ext cx="851515" cy="369332"/>
          </a:xfrm>
          <a:prstGeom prst="rect">
            <a:avLst/>
          </a:prstGeom>
          <a:noFill/>
        </p:spPr>
        <p:txBody>
          <a:bodyPr wrap="none" rtlCol="0">
            <a:spAutoFit/>
          </a:bodyPr>
          <a:lstStyle/>
          <a:p>
            <a:r>
              <a:rPr lang="en-GB" dirty="0"/>
              <a:t>a</a:t>
            </a:r>
            <a:r>
              <a:rPr lang="en-IT" dirty="0"/>
              <a:t>ddr=6</a:t>
            </a:r>
          </a:p>
        </p:txBody>
      </p:sp>
      <p:sp>
        <p:nvSpPr>
          <p:cNvPr id="49" name="TextBox 48">
            <a:extLst>
              <a:ext uri="{FF2B5EF4-FFF2-40B4-BE49-F238E27FC236}">
                <a16:creationId xmlns:a16="http://schemas.microsoft.com/office/drawing/2014/main" id="{2FA0D4BF-6B4B-A845-AF49-CBFCC45DB616}"/>
              </a:ext>
            </a:extLst>
          </p:cNvPr>
          <p:cNvSpPr txBox="1"/>
          <p:nvPr/>
        </p:nvSpPr>
        <p:spPr>
          <a:xfrm>
            <a:off x="7927393" y="5566835"/>
            <a:ext cx="851515" cy="369332"/>
          </a:xfrm>
          <a:prstGeom prst="rect">
            <a:avLst/>
          </a:prstGeom>
          <a:noFill/>
        </p:spPr>
        <p:txBody>
          <a:bodyPr wrap="none" rtlCol="0">
            <a:spAutoFit/>
          </a:bodyPr>
          <a:lstStyle/>
          <a:p>
            <a:r>
              <a:rPr lang="en-GB" dirty="0"/>
              <a:t>a</a:t>
            </a:r>
            <a:r>
              <a:rPr lang="en-IT" dirty="0"/>
              <a:t>ddr=7</a:t>
            </a:r>
          </a:p>
        </p:txBody>
      </p:sp>
      <p:sp>
        <p:nvSpPr>
          <p:cNvPr id="50" name="TextBox 49">
            <a:extLst>
              <a:ext uri="{FF2B5EF4-FFF2-40B4-BE49-F238E27FC236}">
                <a16:creationId xmlns:a16="http://schemas.microsoft.com/office/drawing/2014/main" id="{949458AA-7833-B246-987E-DD49064E1D2A}"/>
              </a:ext>
            </a:extLst>
          </p:cNvPr>
          <p:cNvSpPr txBox="1"/>
          <p:nvPr/>
        </p:nvSpPr>
        <p:spPr>
          <a:xfrm>
            <a:off x="8852550" y="5579688"/>
            <a:ext cx="851515" cy="369332"/>
          </a:xfrm>
          <a:prstGeom prst="rect">
            <a:avLst/>
          </a:prstGeom>
          <a:noFill/>
        </p:spPr>
        <p:txBody>
          <a:bodyPr wrap="none" rtlCol="0">
            <a:spAutoFit/>
          </a:bodyPr>
          <a:lstStyle/>
          <a:p>
            <a:r>
              <a:rPr lang="en-GB" dirty="0"/>
              <a:t>a</a:t>
            </a:r>
            <a:r>
              <a:rPr lang="en-IT" dirty="0"/>
              <a:t>ddr=8</a:t>
            </a:r>
          </a:p>
        </p:txBody>
      </p:sp>
    </p:spTree>
    <p:extLst>
      <p:ext uri="{BB962C8B-B14F-4D97-AF65-F5344CB8AC3E}">
        <p14:creationId xmlns:p14="http://schemas.microsoft.com/office/powerpoint/2010/main" val="1015389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a:extLst>
              <a:ext uri="{FF2B5EF4-FFF2-40B4-BE49-F238E27FC236}">
                <a16:creationId xmlns:a16="http://schemas.microsoft.com/office/drawing/2014/main" id="{819E3E9B-3CBD-494A-9E9E-BB28C9DFEEF4}"/>
              </a:ext>
            </a:extLst>
          </p:cNvPr>
          <p:cNvSpPr/>
          <p:nvPr/>
        </p:nvSpPr>
        <p:spPr>
          <a:xfrm>
            <a:off x="1451294"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52" name="Rounded Rectangle 51">
            <a:extLst>
              <a:ext uri="{FF2B5EF4-FFF2-40B4-BE49-F238E27FC236}">
                <a16:creationId xmlns:a16="http://schemas.microsoft.com/office/drawing/2014/main" id="{F6109040-136C-F344-A46D-9EE700DFF63A}"/>
              </a:ext>
            </a:extLst>
          </p:cNvPr>
          <p:cNvSpPr/>
          <p:nvPr/>
        </p:nvSpPr>
        <p:spPr>
          <a:xfrm>
            <a:off x="2376451"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53" name="Rounded Rectangle 52">
            <a:extLst>
              <a:ext uri="{FF2B5EF4-FFF2-40B4-BE49-F238E27FC236}">
                <a16:creationId xmlns:a16="http://schemas.microsoft.com/office/drawing/2014/main" id="{3D66C32F-3881-3E43-A48B-7E10A9A95265}"/>
              </a:ext>
            </a:extLst>
          </p:cNvPr>
          <p:cNvSpPr/>
          <p:nvPr/>
        </p:nvSpPr>
        <p:spPr>
          <a:xfrm>
            <a:off x="3301608"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54" name="Rounded Rectangle 53">
            <a:extLst>
              <a:ext uri="{FF2B5EF4-FFF2-40B4-BE49-F238E27FC236}">
                <a16:creationId xmlns:a16="http://schemas.microsoft.com/office/drawing/2014/main" id="{720CC78E-DD02-8543-803C-4D7F8AF10EF8}"/>
              </a:ext>
            </a:extLst>
          </p:cNvPr>
          <p:cNvSpPr/>
          <p:nvPr/>
        </p:nvSpPr>
        <p:spPr>
          <a:xfrm>
            <a:off x="4226765"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55" name="Rounded Rectangle 54">
            <a:extLst>
              <a:ext uri="{FF2B5EF4-FFF2-40B4-BE49-F238E27FC236}">
                <a16:creationId xmlns:a16="http://schemas.microsoft.com/office/drawing/2014/main" id="{C2CAAA66-8197-3F4C-A546-818807CA2C7B}"/>
              </a:ext>
            </a:extLst>
          </p:cNvPr>
          <p:cNvSpPr/>
          <p:nvPr/>
        </p:nvSpPr>
        <p:spPr>
          <a:xfrm>
            <a:off x="5151922"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56" name="Rounded Rectangle 55">
            <a:extLst>
              <a:ext uri="{FF2B5EF4-FFF2-40B4-BE49-F238E27FC236}">
                <a16:creationId xmlns:a16="http://schemas.microsoft.com/office/drawing/2014/main" id="{3012F044-63CF-E848-8A62-88608F8DD027}"/>
              </a:ext>
            </a:extLst>
          </p:cNvPr>
          <p:cNvSpPr/>
          <p:nvPr/>
        </p:nvSpPr>
        <p:spPr>
          <a:xfrm>
            <a:off x="6077079"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57" name="Rounded Rectangle 56">
            <a:extLst>
              <a:ext uri="{FF2B5EF4-FFF2-40B4-BE49-F238E27FC236}">
                <a16:creationId xmlns:a16="http://schemas.microsoft.com/office/drawing/2014/main" id="{64A1C9DF-44BC-3846-BB5C-7B5F2014B047}"/>
              </a:ext>
            </a:extLst>
          </p:cNvPr>
          <p:cNvSpPr/>
          <p:nvPr/>
        </p:nvSpPr>
        <p:spPr>
          <a:xfrm>
            <a:off x="7002236"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a:t>
            </a:r>
            <a:r>
              <a:rPr lang="en-IT" dirty="0"/>
              <a:t>=2</a:t>
            </a:r>
          </a:p>
        </p:txBody>
      </p:sp>
      <p:sp>
        <p:nvSpPr>
          <p:cNvPr id="58" name="Rounded Rectangle 57">
            <a:extLst>
              <a:ext uri="{FF2B5EF4-FFF2-40B4-BE49-F238E27FC236}">
                <a16:creationId xmlns:a16="http://schemas.microsoft.com/office/drawing/2014/main" id="{93CCD961-057A-114E-8F41-DD33A2E1B4EE}"/>
              </a:ext>
            </a:extLst>
          </p:cNvPr>
          <p:cNvSpPr/>
          <p:nvPr/>
        </p:nvSpPr>
        <p:spPr>
          <a:xfrm>
            <a:off x="7927393"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59" name="Rounded Rectangle 58">
            <a:extLst>
              <a:ext uri="{FF2B5EF4-FFF2-40B4-BE49-F238E27FC236}">
                <a16:creationId xmlns:a16="http://schemas.microsoft.com/office/drawing/2014/main" id="{32B67AD6-12D0-F74D-8015-CC554450BAD7}"/>
              </a:ext>
            </a:extLst>
          </p:cNvPr>
          <p:cNvSpPr/>
          <p:nvPr/>
        </p:nvSpPr>
        <p:spPr>
          <a:xfrm>
            <a:off x="1451294"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0" name="Rounded Rectangle 59">
            <a:extLst>
              <a:ext uri="{FF2B5EF4-FFF2-40B4-BE49-F238E27FC236}">
                <a16:creationId xmlns:a16="http://schemas.microsoft.com/office/drawing/2014/main" id="{0BBF02AF-E55B-D946-81A4-A69100CED90D}"/>
              </a:ext>
            </a:extLst>
          </p:cNvPr>
          <p:cNvSpPr/>
          <p:nvPr/>
        </p:nvSpPr>
        <p:spPr>
          <a:xfrm>
            <a:off x="2376451"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a:t>
            </a:r>
            <a:r>
              <a:rPr lang="en-IT" dirty="0"/>
              <a:t>mp=2</a:t>
            </a:r>
          </a:p>
        </p:txBody>
      </p:sp>
      <p:sp>
        <p:nvSpPr>
          <p:cNvPr id="61" name="Rounded Rectangle 60">
            <a:extLst>
              <a:ext uri="{FF2B5EF4-FFF2-40B4-BE49-F238E27FC236}">
                <a16:creationId xmlns:a16="http://schemas.microsoft.com/office/drawing/2014/main" id="{33D2CDC8-99B1-9245-9172-A76F06BCD6AB}"/>
              </a:ext>
            </a:extLst>
          </p:cNvPr>
          <p:cNvSpPr/>
          <p:nvPr/>
        </p:nvSpPr>
        <p:spPr>
          <a:xfrm>
            <a:off x="3301608"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&amp;b</a:t>
            </a:r>
            <a:r>
              <a:rPr lang="en-IT" dirty="0"/>
              <a:t>=5</a:t>
            </a:r>
          </a:p>
        </p:txBody>
      </p:sp>
      <p:sp>
        <p:nvSpPr>
          <p:cNvPr id="62" name="Rounded Rectangle 61">
            <a:extLst>
              <a:ext uri="{FF2B5EF4-FFF2-40B4-BE49-F238E27FC236}">
                <a16:creationId xmlns:a16="http://schemas.microsoft.com/office/drawing/2014/main" id="{23803D0F-1F84-824C-BCAA-EC425B3DA61B}"/>
              </a:ext>
            </a:extLst>
          </p:cNvPr>
          <p:cNvSpPr/>
          <p:nvPr/>
        </p:nvSpPr>
        <p:spPr>
          <a:xfrm>
            <a:off x="4226765"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&amp;a</a:t>
            </a:r>
            <a:r>
              <a:rPr lang="en-IT" dirty="0"/>
              <a:t>=6</a:t>
            </a:r>
          </a:p>
        </p:txBody>
      </p:sp>
      <p:sp>
        <p:nvSpPr>
          <p:cNvPr id="63" name="Rounded Rectangle 62">
            <a:extLst>
              <a:ext uri="{FF2B5EF4-FFF2-40B4-BE49-F238E27FC236}">
                <a16:creationId xmlns:a16="http://schemas.microsoft.com/office/drawing/2014/main" id="{DF67385D-449B-884E-9D6D-4925C05B05D6}"/>
              </a:ext>
            </a:extLst>
          </p:cNvPr>
          <p:cNvSpPr/>
          <p:nvPr/>
        </p:nvSpPr>
        <p:spPr>
          <a:xfrm>
            <a:off x="5151922"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64" name="Rounded Rectangle 63">
            <a:extLst>
              <a:ext uri="{FF2B5EF4-FFF2-40B4-BE49-F238E27FC236}">
                <a16:creationId xmlns:a16="http://schemas.microsoft.com/office/drawing/2014/main" id="{3B7D8F08-3326-974E-80AF-CF7C2DA43F79}"/>
              </a:ext>
            </a:extLst>
          </p:cNvPr>
          <p:cNvSpPr/>
          <p:nvPr/>
        </p:nvSpPr>
        <p:spPr>
          <a:xfrm>
            <a:off x="6077079"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65" name="Rounded Rectangle 64">
            <a:extLst>
              <a:ext uri="{FF2B5EF4-FFF2-40B4-BE49-F238E27FC236}">
                <a16:creationId xmlns:a16="http://schemas.microsoft.com/office/drawing/2014/main" id="{7FB9798F-900C-5545-9E57-C8F219A543D0}"/>
              </a:ext>
            </a:extLst>
          </p:cNvPr>
          <p:cNvSpPr/>
          <p:nvPr/>
        </p:nvSpPr>
        <p:spPr>
          <a:xfrm>
            <a:off x="7002236"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a=2</a:t>
            </a:r>
            <a:endParaRPr lang="en-IT" dirty="0"/>
          </a:p>
        </p:txBody>
      </p:sp>
      <p:sp>
        <p:nvSpPr>
          <p:cNvPr id="66" name="Rounded Rectangle 65">
            <a:extLst>
              <a:ext uri="{FF2B5EF4-FFF2-40B4-BE49-F238E27FC236}">
                <a16:creationId xmlns:a16="http://schemas.microsoft.com/office/drawing/2014/main" id="{28AA98B0-30EA-7D43-A0C4-BF4C9A1574A3}"/>
              </a:ext>
            </a:extLst>
          </p:cNvPr>
          <p:cNvSpPr/>
          <p:nvPr/>
        </p:nvSpPr>
        <p:spPr>
          <a:xfrm>
            <a:off x="7927393"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67" name="Rounded Rectangle 66">
            <a:extLst>
              <a:ext uri="{FF2B5EF4-FFF2-40B4-BE49-F238E27FC236}">
                <a16:creationId xmlns:a16="http://schemas.microsoft.com/office/drawing/2014/main" id="{33625852-71A0-CE46-95DF-A5F8039AB36D}"/>
              </a:ext>
            </a:extLst>
          </p:cNvPr>
          <p:cNvSpPr/>
          <p:nvPr/>
        </p:nvSpPr>
        <p:spPr>
          <a:xfrm>
            <a:off x="1451294"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8" name="Rounded Rectangle 67">
            <a:extLst>
              <a:ext uri="{FF2B5EF4-FFF2-40B4-BE49-F238E27FC236}">
                <a16:creationId xmlns:a16="http://schemas.microsoft.com/office/drawing/2014/main" id="{D1FCAF99-92F4-2640-8D18-EB23EC41826D}"/>
              </a:ext>
            </a:extLst>
          </p:cNvPr>
          <p:cNvSpPr/>
          <p:nvPr/>
        </p:nvSpPr>
        <p:spPr>
          <a:xfrm>
            <a:off x="2376451"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9" name="Rounded Rectangle 68">
            <a:extLst>
              <a:ext uri="{FF2B5EF4-FFF2-40B4-BE49-F238E27FC236}">
                <a16:creationId xmlns:a16="http://schemas.microsoft.com/office/drawing/2014/main" id="{F176EA01-0B11-1D44-B2B8-58BC0D7E2E10}"/>
              </a:ext>
            </a:extLst>
          </p:cNvPr>
          <p:cNvSpPr/>
          <p:nvPr/>
        </p:nvSpPr>
        <p:spPr>
          <a:xfrm>
            <a:off x="3301608"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0" name="Rounded Rectangle 69">
            <a:extLst>
              <a:ext uri="{FF2B5EF4-FFF2-40B4-BE49-F238E27FC236}">
                <a16:creationId xmlns:a16="http://schemas.microsoft.com/office/drawing/2014/main" id="{1913EB03-4683-3444-9198-7EC9444A20CA}"/>
              </a:ext>
            </a:extLst>
          </p:cNvPr>
          <p:cNvSpPr/>
          <p:nvPr/>
        </p:nvSpPr>
        <p:spPr>
          <a:xfrm>
            <a:off x="4226765"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1" name="Rounded Rectangle 70">
            <a:extLst>
              <a:ext uri="{FF2B5EF4-FFF2-40B4-BE49-F238E27FC236}">
                <a16:creationId xmlns:a16="http://schemas.microsoft.com/office/drawing/2014/main" id="{5296FE19-86B7-D240-876B-C58D0191B084}"/>
              </a:ext>
            </a:extLst>
          </p:cNvPr>
          <p:cNvSpPr/>
          <p:nvPr/>
        </p:nvSpPr>
        <p:spPr>
          <a:xfrm>
            <a:off x="5151922"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2" name="Rounded Rectangle 71">
            <a:extLst>
              <a:ext uri="{FF2B5EF4-FFF2-40B4-BE49-F238E27FC236}">
                <a16:creationId xmlns:a16="http://schemas.microsoft.com/office/drawing/2014/main" id="{2B881A0F-2631-9942-BA91-DF91778D7DCA}"/>
              </a:ext>
            </a:extLst>
          </p:cNvPr>
          <p:cNvSpPr/>
          <p:nvPr/>
        </p:nvSpPr>
        <p:spPr>
          <a:xfrm>
            <a:off x="6077079"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b=2</a:t>
            </a:r>
            <a:endParaRPr lang="en-IT" b="1" dirty="0"/>
          </a:p>
        </p:txBody>
      </p:sp>
      <p:sp>
        <p:nvSpPr>
          <p:cNvPr id="73" name="Rounded Rectangle 72">
            <a:extLst>
              <a:ext uri="{FF2B5EF4-FFF2-40B4-BE49-F238E27FC236}">
                <a16:creationId xmlns:a16="http://schemas.microsoft.com/office/drawing/2014/main" id="{7155243F-8155-FE48-9E01-0B301F8AD8D9}"/>
              </a:ext>
            </a:extLst>
          </p:cNvPr>
          <p:cNvSpPr/>
          <p:nvPr/>
        </p:nvSpPr>
        <p:spPr>
          <a:xfrm>
            <a:off x="7002236"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a</a:t>
            </a:r>
            <a:r>
              <a:rPr lang="en-IT" b="1" dirty="0"/>
              <a:t>=3</a:t>
            </a:r>
          </a:p>
        </p:txBody>
      </p:sp>
      <p:sp>
        <p:nvSpPr>
          <p:cNvPr id="74" name="Rounded Rectangle 73">
            <a:extLst>
              <a:ext uri="{FF2B5EF4-FFF2-40B4-BE49-F238E27FC236}">
                <a16:creationId xmlns:a16="http://schemas.microsoft.com/office/drawing/2014/main" id="{954BF7BB-EC62-9F46-A844-9BE0B0E29CB2}"/>
              </a:ext>
            </a:extLst>
          </p:cNvPr>
          <p:cNvSpPr/>
          <p:nvPr/>
        </p:nvSpPr>
        <p:spPr>
          <a:xfrm>
            <a:off x="7927393"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75" name="Right Brace 74">
            <a:extLst>
              <a:ext uri="{FF2B5EF4-FFF2-40B4-BE49-F238E27FC236}">
                <a16:creationId xmlns:a16="http://schemas.microsoft.com/office/drawing/2014/main" id="{71E17EEB-0BEB-0B4D-B7DC-2440C77281A9}"/>
              </a:ext>
            </a:extLst>
          </p:cNvPr>
          <p:cNvSpPr/>
          <p:nvPr/>
        </p:nvSpPr>
        <p:spPr>
          <a:xfrm rot="16200000">
            <a:off x="7249356" y="-310427"/>
            <a:ext cx="430922" cy="2775473"/>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76" name="TextBox 75">
            <a:extLst>
              <a:ext uri="{FF2B5EF4-FFF2-40B4-BE49-F238E27FC236}">
                <a16:creationId xmlns:a16="http://schemas.microsoft.com/office/drawing/2014/main" id="{CDF0CB94-DED3-F14D-9773-BC2CAEF1C93B}"/>
              </a:ext>
            </a:extLst>
          </p:cNvPr>
          <p:cNvSpPr txBox="1"/>
          <p:nvPr/>
        </p:nvSpPr>
        <p:spPr>
          <a:xfrm>
            <a:off x="7131982" y="450375"/>
            <a:ext cx="795411" cy="369332"/>
          </a:xfrm>
          <a:prstGeom prst="rect">
            <a:avLst/>
          </a:prstGeom>
          <a:noFill/>
        </p:spPr>
        <p:txBody>
          <a:bodyPr wrap="none" rtlCol="0">
            <a:spAutoFit/>
          </a:bodyPr>
          <a:lstStyle/>
          <a:p>
            <a:r>
              <a:rPr lang="en-GB" i="1" dirty="0"/>
              <a:t>m</a:t>
            </a:r>
            <a:r>
              <a:rPr lang="en-IT" i="1" dirty="0"/>
              <a:t>ain()</a:t>
            </a:r>
          </a:p>
        </p:txBody>
      </p:sp>
      <p:sp>
        <p:nvSpPr>
          <p:cNvPr id="77" name="Right Brace 76">
            <a:extLst>
              <a:ext uri="{FF2B5EF4-FFF2-40B4-BE49-F238E27FC236}">
                <a16:creationId xmlns:a16="http://schemas.microsoft.com/office/drawing/2014/main" id="{DE6E09AA-EEC8-AC4E-A322-448CD2EA9DBD}"/>
              </a:ext>
            </a:extLst>
          </p:cNvPr>
          <p:cNvSpPr/>
          <p:nvPr/>
        </p:nvSpPr>
        <p:spPr>
          <a:xfrm rot="16200000">
            <a:off x="4011306" y="-757239"/>
            <a:ext cx="430922" cy="3700626"/>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78" name="TextBox 77">
            <a:extLst>
              <a:ext uri="{FF2B5EF4-FFF2-40B4-BE49-F238E27FC236}">
                <a16:creationId xmlns:a16="http://schemas.microsoft.com/office/drawing/2014/main" id="{0F54A6D1-4CE2-5F4D-8890-6C2C8B7A8BCA}"/>
              </a:ext>
            </a:extLst>
          </p:cNvPr>
          <p:cNvSpPr txBox="1"/>
          <p:nvPr/>
        </p:nvSpPr>
        <p:spPr>
          <a:xfrm>
            <a:off x="3764186" y="450375"/>
            <a:ext cx="1091646" cy="369332"/>
          </a:xfrm>
          <a:prstGeom prst="rect">
            <a:avLst/>
          </a:prstGeom>
          <a:noFill/>
        </p:spPr>
        <p:txBody>
          <a:bodyPr wrap="none" rtlCol="0">
            <a:spAutoFit/>
          </a:bodyPr>
          <a:lstStyle/>
          <a:p>
            <a:r>
              <a:rPr lang="en-GB" i="1" dirty="0" err="1"/>
              <a:t>scambia</a:t>
            </a:r>
            <a:r>
              <a:rPr lang="en-IT" i="1" dirty="0"/>
              <a:t>()</a:t>
            </a:r>
          </a:p>
        </p:txBody>
      </p:sp>
      <p:sp>
        <p:nvSpPr>
          <p:cNvPr id="79" name="Rounded Rectangle 78">
            <a:extLst>
              <a:ext uri="{FF2B5EF4-FFF2-40B4-BE49-F238E27FC236}">
                <a16:creationId xmlns:a16="http://schemas.microsoft.com/office/drawing/2014/main" id="{06820DB1-6C93-3A43-AF9A-C431CF54998B}"/>
              </a:ext>
            </a:extLst>
          </p:cNvPr>
          <p:cNvSpPr/>
          <p:nvPr/>
        </p:nvSpPr>
        <p:spPr>
          <a:xfrm>
            <a:off x="8852550"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0" name="Rounded Rectangle 79">
            <a:extLst>
              <a:ext uri="{FF2B5EF4-FFF2-40B4-BE49-F238E27FC236}">
                <a16:creationId xmlns:a16="http://schemas.microsoft.com/office/drawing/2014/main" id="{F0095454-0556-7D45-8523-724A61DE48C3}"/>
              </a:ext>
            </a:extLst>
          </p:cNvPr>
          <p:cNvSpPr/>
          <p:nvPr/>
        </p:nvSpPr>
        <p:spPr>
          <a:xfrm>
            <a:off x="9777707"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1" name="Rounded Rectangle 80">
            <a:extLst>
              <a:ext uri="{FF2B5EF4-FFF2-40B4-BE49-F238E27FC236}">
                <a16:creationId xmlns:a16="http://schemas.microsoft.com/office/drawing/2014/main" id="{BEC967D8-2C65-F14A-A8E4-72277828FFE8}"/>
              </a:ext>
            </a:extLst>
          </p:cNvPr>
          <p:cNvSpPr/>
          <p:nvPr/>
        </p:nvSpPr>
        <p:spPr>
          <a:xfrm>
            <a:off x="8852550"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2" name="Rounded Rectangle 81">
            <a:extLst>
              <a:ext uri="{FF2B5EF4-FFF2-40B4-BE49-F238E27FC236}">
                <a16:creationId xmlns:a16="http://schemas.microsoft.com/office/drawing/2014/main" id="{F0421E12-6ECE-A340-8A3F-D2735CAF5B57}"/>
              </a:ext>
            </a:extLst>
          </p:cNvPr>
          <p:cNvSpPr/>
          <p:nvPr/>
        </p:nvSpPr>
        <p:spPr>
          <a:xfrm>
            <a:off x="9777707"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3" name="Rounded Rectangle 82">
            <a:extLst>
              <a:ext uri="{FF2B5EF4-FFF2-40B4-BE49-F238E27FC236}">
                <a16:creationId xmlns:a16="http://schemas.microsoft.com/office/drawing/2014/main" id="{15CF6E9D-1A20-B244-A4A8-5C6E705DAD96}"/>
              </a:ext>
            </a:extLst>
          </p:cNvPr>
          <p:cNvSpPr/>
          <p:nvPr/>
        </p:nvSpPr>
        <p:spPr>
          <a:xfrm>
            <a:off x="8852550"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4" name="Rounded Rectangle 83">
            <a:extLst>
              <a:ext uri="{FF2B5EF4-FFF2-40B4-BE49-F238E27FC236}">
                <a16:creationId xmlns:a16="http://schemas.microsoft.com/office/drawing/2014/main" id="{16246884-2871-284D-A821-61075BB2EF2F}"/>
              </a:ext>
            </a:extLst>
          </p:cNvPr>
          <p:cNvSpPr/>
          <p:nvPr/>
        </p:nvSpPr>
        <p:spPr>
          <a:xfrm>
            <a:off x="9777707"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5" name="TextBox 84">
            <a:extLst>
              <a:ext uri="{FF2B5EF4-FFF2-40B4-BE49-F238E27FC236}">
                <a16:creationId xmlns:a16="http://schemas.microsoft.com/office/drawing/2014/main" id="{59E21B1E-E1C1-6E46-B0C1-066029802FC8}"/>
              </a:ext>
            </a:extLst>
          </p:cNvPr>
          <p:cNvSpPr txBox="1"/>
          <p:nvPr/>
        </p:nvSpPr>
        <p:spPr>
          <a:xfrm>
            <a:off x="1451294" y="5566835"/>
            <a:ext cx="851515" cy="369332"/>
          </a:xfrm>
          <a:prstGeom prst="rect">
            <a:avLst/>
          </a:prstGeom>
          <a:noFill/>
        </p:spPr>
        <p:txBody>
          <a:bodyPr wrap="none" rtlCol="0">
            <a:spAutoFit/>
          </a:bodyPr>
          <a:lstStyle/>
          <a:p>
            <a:r>
              <a:rPr lang="en-GB" dirty="0"/>
              <a:t>a</a:t>
            </a:r>
            <a:r>
              <a:rPr lang="en-IT" dirty="0"/>
              <a:t>ddr=0</a:t>
            </a:r>
          </a:p>
        </p:txBody>
      </p:sp>
      <p:sp>
        <p:nvSpPr>
          <p:cNvPr id="86" name="TextBox 85">
            <a:extLst>
              <a:ext uri="{FF2B5EF4-FFF2-40B4-BE49-F238E27FC236}">
                <a16:creationId xmlns:a16="http://schemas.microsoft.com/office/drawing/2014/main" id="{C26CE40F-920F-A842-BFCE-49B2AA38B4C2}"/>
              </a:ext>
            </a:extLst>
          </p:cNvPr>
          <p:cNvSpPr txBox="1"/>
          <p:nvPr/>
        </p:nvSpPr>
        <p:spPr>
          <a:xfrm>
            <a:off x="9777707" y="5566835"/>
            <a:ext cx="851515" cy="369332"/>
          </a:xfrm>
          <a:prstGeom prst="rect">
            <a:avLst/>
          </a:prstGeom>
          <a:noFill/>
        </p:spPr>
        <p:txBody>
          <a:bodyPr wrap="none" rtlCol="0">
            <a:spAutoFit/>
          </a:bodyPr>
          <a:lstStyle/>
          <a:p>
            <a:r>
              <a:rPr lang="en-GB" dirty="0"/>
              <a:t>a</a:t>
            </a:r>
            <a:r>
              <a:rPr lang="en-IT" dirty="0"/>
              <a:t>ddr=9</a:t>
            </a:r>
          </a:p>
        </p:txBody>
      </p:sp>
      <p:sp>
        <p:nvSpPr>
          <p:cNvPr id="87" name="TextBox 86">
            <a:extLst>
              <a:ext uri="{FF2B5EF4-FFF2-40B4-BE49-F238E27FC236}">
                <a16:creationId xmlns:a16="http://schemas.microsoft.com/office/drawing/2014/main" id="{D59806F6-2DB3-2343-AD87-42E9B278AF2D}"/>
              </a:ext>
            </a:extLst>
          </p:cNvPr>
          <p:cNvSpPr txBox="1"/>
          <p:nvPr/>
        </p:nvSpPr>
        <p:spPr>
          <a:xfrm>
            <a:off x="357352" y="1735327"/>
            <a:ext cx="747320" cy="369332"/>
          </a:xfrm>
          <a:prstGeom prst="rect">
            <a:avLst/>
          </a:prstGeom>
          <a:noFill/>
        </p:spPr>
        <p:txBody>
          <a:bodyPr wrap="none" rtlCol="0">
            <a:spAutoFit/>
          </a:bodyPr>
          <a:lstStyle/>
          <a:p>
            <a:r>
              <a:rPr lang="en-IT" b="1" dirty="0"/>
              <a:t>Prima</a:t>
            </a:r>
          </a:p>
        </p:txBody>
      </p:sp>
      <p:sp>
        <p:nvSpPr>
          <p:cNvPr id="88" name="TextBox 87">
            <a:extLst>
              <a:ext uri="{FF2B5EF4-FFF2-40B4-BE49-F238E27FC236}">
                <a16:creationId xmlns:a16="http://schemas.microsoft.com/office/drawing/2014/main" id="{E768E19A-9E45-684C-8B2C-D9A9B172AEBF}"/>
              </a:ext>
            </a:extLst>
          </p:cNvPr>
          <p:cNvSpPr txBox="1"/>
          <p:nvPr/>
        </p:nvSpPr>
        <p:spPr>
          <a:xfrm>
            <a:off x="357352" y="3059668"/>
            <a:ext cx="958532" cy="369332"/>
          </a:xfrm>
          <a:prstGeom prst="rect">
            <a:avLst/>
          </a:prstGeom>
          <a:noFill/>
        </p:spPr>
        <p:txBody>
          <a:bodyPr wrap="none" rtlCol="0">
            <a:spAutoFit/>
          </a:bodyPr>
          <a:lstStyle/>
          <a:p>
            <a:r>
              <a:rPr lang="en-IT" b="1" dirty="0"/>
              <a:t>Durante</a:t>
            </a:r>
          </a:p>
        </p:txBody>
      </p:sp>
      <p:sp>
        <p:nvSpPr>
          <p:cNvPr id="89" name="TextBox 88">
            <a:extLst>
              <a:ext uri="{FF2B5EF4-FFF2-40B4-BE49-F238E27FC236}">
                <a16:creationId xmlns:a16="http://schemas.microsoft.com/office/drawing/2014/main" id="{C2CA1AE3-54B6-6D46-B8A2-19CC0BD6F990}"/>
              </a:ext>
            </a:extLst>
          </p:cNvPr>
          <p:cNvSpPr txBox="1"/>
          <p:nvPr/>
        </p:nvSpPr>
        <p:spPr>
          <a:xfrm>
            <a:off x="357352" y="4471355"/>
            <a:ext cx="700833" cy="369332"/>
          </a:xfrm>
          <a:prstGeom prst="rect">
            <a:avLst/>
          </a:prstGeom>
          <a:noFill/>
        </p:spPr>
        <p:txBody>
          <a:bodyPr wrap="none" rtlCol="0">
            <a:spAutoFit/>
          </a:bodyPr>
          <a:lstStyle/>
          <a:p>
            <a:r>
              <a:rPr lang="en-IT" b="1" dirty="0"/>
              <a:t>Dopo</a:t>
            </a:r>
          </a:p>
        </p:txBody>
      </p:sp>
      <p:sp>
        <p:nvSpPr>
          <p:cNvPr id="90" name="TextBox 89">
            <a:extLst>
              <a:ext uri="{FF2B5EF4-FFF2-40B4-BE49-F238E27FC236}">
                <a16:creationId xmlns:a16="http://schemas.microsoft.com/office/drawing/2014/main" id="{D9BC70D3-BACB-7143-B9A6-ABBBD2D7BB7B}"/>
              </a:ext>
            </a:extLst>
          </p:cNvPr>
          <p:cNvSpPr txBox="1"/>
          <p:nvPr/>
        </p:nvSpPr>
        <p:spPr>
          <a:xfrm>
            <a:off x="4226765" y="5566835"/>
            <a:ext cx="851515" cy="369332"/>
          </a:xfrm>
          <a:prstGeom prst="rect">
            <a:avLst/>
          </a:prstGeom>
          <a:noFill/>
        </p:spPr>
        <p:txBody>
          <a:bodyPr wrap="none" rtlCol="0">
            <a:spAutoFit/>
          </a:bodyPr>
          <a:lstStyle/>
          <a:p>
            <a:r>
              <a:rPr lang="en-GB" dirty="0"/>
              <a:t>a</a:t>
            </a:r>
            <a:r>
              <a:rPr lang="en-IT" dirty="0"/>
              <a:t>ddr=3</a:t>
            </a:r>
          </a:p>
        </p:txBody>
      </p:sp>
      <p:sp>
        <p:nvSpPr>
          <p:cNvPr id="91" name="TextBox 90">
            <a:extLst>
              <a:ext uri="{FF2B5EF4-FFF2-40B4-BE49-F238E27FC236}">
                <a16:creationId xmlns:a16="http://schemas.microsoft.com/office/drawing/2014/main" id="{5E8142E3-D7F0-0541-BB90-2004C6035F31}"/>
              </a:ext>
            </a:extLst>
          </p:cNvPr>
          <p:cNvSpPr txBox="1"/>
          <p:nvPr/>
        </p:nvSpPr>
        <p:spPr>
          <a:xfrm>
            <a:off x="3301608" y="5566835"/>
            <a:ext cx="851515" cy="369332"/>
          </a:xfrm>
          <a:prstGeom prst="rect">
            <a:avLst/>
          </a:prstGeom>
          <a:noFill/>
        </p:spPr>
        <p:txBody>
          <a:bodyPr wrap="none" rtlCol="0">
            <a:spAutoFit/>
          </a:bodyPr>
          <a:lstStyle/>
          <a:p>
            <a:r>
              <a:rPr lang="en-GB" dirty="0"/>
              <a:t>a</a:t>
            </a:r>
            <a:r>
              <a:rPr lang="en-IT" dirty="0"/>
              <a:t>ddr=2</a:t>
            </a:r>
          </a:p>
        </p:txBody>
      </p:sp>
      <p:sp>
        <p:nvSpPr>
          <p:cNvPr id="92" name="TextBox 91">
            <a:extLst>
              <a:ext uri="{FF2B5EF4-FFF2-40B4-BE49-F238E27FC236}">
                <a16:creationId xmlns:a16="http://schemas.microsoft.com/office/drawing/2014/main" id="{59EF5E52-ED14-D047-A538-6F0DA6B097A4}"/>
              </a:ext>
            </a:extLst>
          </p:cNvPr>
          <p:cNvSpPr txBox="1"/>
          <p:nvPr/>
        </p:nvSpPr>
        <p:spPr>
          <a:xfrm>
            <a:off x="2376451" y="5566835"/>
            <a:ext cx="851515" cy="369332"/>
          </a:xfrm>
          <a:prstGeom prst="rect">
            <a:avLst/>
          </a:prstGeom>
          <a:noFill/>
        </p:spPr>
        <p:txBody>
          <a:bodyPr wrap="none" rtlCol="0">
            <a:spAutoFit/>
          </a:bodyPr>
          <a:lstStyle/>
          <a:p>
            <a:r>
              <a:rPr lang="en-GB" dirty="0"/>
              <a:t>a</a:t>
            </a:r>
            <a:r>
              <a:rPr lang="en-IT" dirty="0"/>
              <a:t>ddr=1</a:t>
            </a:r>
          </a:p>
        </p:txBody>
      </p:sp>
      <p:sp>
        <p:nvSpPr>
          <p:cNvPr id="93" name="TextBox 92">
            <a:extLst>
              <a:ext uri="{FF2B5EF4-FFF2-40B4-BE49-F238E27FC236}">
                <a16:creationId xmlns:a16="http://schemas.microsoft.com/office/drawing/2014/main" id="{273C6556-EFE2-6641-867F-6B5C7F16524D}"/>
              </a:ext>
            </a:extLst>
          </p:cNvPr>
          <p:cNvSpPr txBox="1"/>
          <p:nvPr/>
        </p:nvSpPr>
        <p:spPr>
          <a:xfrm>
            <a:off x="5151922" y="5566835"/>
            <a:ext cx="851515" cy="369332"/>
          </a:xfrm>
          <a:prstGeom prst="rect">
            <a:avLst/>
          </a:prstGeom>
          <a:noFill/>
        </p:spPr>
        <p:txBody>
          <a:bodyPr wrap="none" rtlCol="0">
            <a:spAutoFit/>
          </a:bodyPr>
          <a:lstStyle/>
          <a:p>
            <a:r>
              <a:rPr lang="en-GB" dirty="0"/>
              <a:t>a</a:t>
            </a:r>
            <a:r>
              <a:rPr lang="en-IT" dirty="0"/>
              <a:t>ddr=4</a:t>
            </a:r>
          </a:p>
        </p:txBody>
      </p:sp>
      <p:sp>
        <p:nvSpPr>
          <p:cNvPr id="94" name="TextBox 93">
            <a:extLst>
              <a:ext uri="{FF2B5EF4-FFF2-40B4-BE49-F238E27FC236}">
                <a16:creationId xmlns:a16="http://schemas.microsoft.com/office/drawing/2014/main" id="{A8F188BC-025A-4240-B6C3-97EB6772F161}"/>
              </a:ext>
            </a:extLst>
          </p:cNvPr>
          <p:cNvSpPr txBox="1"/>
          <p:nvPr/>
        </p:nvSpPr>
        <p:spPr>
          <a:xfrm>
            <a:off x="6077079" y="5566835"/>
            <a:ext cx="851515" cy="369332"/>
          </a:xfrm>
          <a:prstGeom prst="rect">
            <a:avLst/>
          </a:prstGeom>
          <a:noFill/>
        </p:spPr>
        <p:txBody>
          <a:bodyPr wrap="none" rtlCol="0">
            <a:spAutoFit/>
          </a:bodyPr>
          <a:lstStyle/>
          <a:p>
            <a:r>
              <a:rPr lang="en-GB" dirty="0"/>
              <a:t>a</a:t>
            </a:r>
            <a:r>
              <a:rPr lang="en-IT" dirty="0"/>
              <a:t>ddr=5</a:t>
            </a:r>
          </a:p>
        </p:txBody>
      </p:sp>
      <p:sp>
        <p:nvSpPr>
          <p:cNvPr id="95" name="TextBox 94">
            <a:extLst>
              <a:ext uri="{FF2B5EF4-FFF2-40B4-BE49-F238E27FC236}">
                <a16:creationId xmlns:a16="http://schemas.microsoft.com/office/drawing/2014/main" id="{A6E3C26C-B4DB-0143-9C76-B06803FBB85F}"/>
              </a:ext>
            </a:extLst>
          </p:cNvPr>
          <p:cNvSpPr txBox="1"/>
          <p:nvPr/>
        </p:nvSpPr>
        <p:spPr>
          <a:xfrm>
            <a:off x="7002236" y="5566835"/>
            <a:ext cx="851515" cy="369332"/>
          </a:xfrm>
          <a:prstGeom prst="rect">
            <a:avLst/>
          </a:prstGeom>
          <a:noFill/>
        </p:spPr>
        <p:txBody>
          <a:bodyPr wrap="none" rtlCol="0">
            <a:spAutoFit/>
          </a:bodyPr>
          <a:lstStyle/>
          <a:p>
            <a:r>
              <a:rPr lang="en-GB" dirty="0"/>
              <a:t>a</a:t>
            </a:r>
            <a:r>
              <a:rPr lang="en-IT" dirty="0"/>
              <a:t>ddr=6</a:t>
            </a:r>
          </a:p>
        </p:txBody>
      </p:sp>
      <p:sp>
        <p:nvSpPr>
          <p:cNvPr id="96" name="TextBox 95">
            <a:extLst>
              <a:ext uri="{FF2B5EF4-FFF2-40B4-BE49-F238E27FC236}">
                <a16:creationId xmlns:a16="http://schemas.microsoft.com/office/drawing/2014/main" id="{EDECD137-697D-5444-B4FB-F88BCCAF0011}"/>
              </a:ext>
            </a:extLst>
          </p:cNvPr>
          <p:cNvSpPr txBox="1"/>
          <p:nvPr/>
        </p:nvSpPr>
        <p:spPr>
          <a:xfrm>
            <a:off x="7927393" y="5566835"/>
            <a:ext cx="851515" cy="369332"/>
          </a:xfrm>
          <a:prstGeom prst="rect">
            <a:avLst/>
          </a:prstGeom>
          <a:noFill/>
        </p:spPr>
        <p:txBody>
          <a:bodyPr wrap="none" rtlCol="0">
            <a:spAutoFit/>
          </a:bodyPr>
          <a:lstStyle/>
          <a:p>
            <a:r>
              <a:rPr lang="en-GB" dirty="0"/>
              <a:t>a</a:t>
            </a:r>
            <a:r>
              <a:rPr lang="en-IT" dirty="0"/>
              <a:t>ddr=7</a:t>
            </a:r>
          </a:p>
        </p:txBody>
      </p:sp>
      <p:sp>
        <p:nvSpPr>
          <p:cNvPr id="97" name="TextBox 96">
            <a:extLst>
              <a:ext uri="{FF2B5EF4-FFF2-40B4-BE49-F238E27FC236}">
                <a16:creationId xmlns:a16="http://schemas.microsoft.com/office/drawing/2014/main" id="{DEA8C967-111F-624C-9EE9-F4CD09D04635}"/>
              </a:ext>
            </a:extLst>
          </p:cNvPr>
          <p:cNvSpPr txBox="1"/>
          <p:nvPr/>
        </p:nvSpPr>
        <p:spPr>
          <a:xfrm>
            <a:off x="8852550" y="5579688"/>
            <a:ext cx="851515" cy="369332"/>
          </a:xfrm>
          <a:prstGeom prst="rect">
            <a:avLst/>
          </a:prstGeom>
          <a:noFill/>
        </p:spPr>
        <p:txBody>
          <a:bodyPr wrap="none" rtlCol="0">
            <a:spAutoFit/>
          </a:bodyPr>
          <a:lstStyle/>
          <a:p>
            <a:r>
              <a:rPr lang="en-GB" dirty="0"/>
              <a:t>a</a:t>
            </a:r>
            <a:r>
              <a:rPr lang="en-IT" dirty="0"/>
              <a:t>ddr=8</a:t>
            </a:r>
          </a:p>
        </p:txBody>
      </p:sp>
    </p:spTree>
    <p:extLst>
      <p:ext uri="{BB962C8B-B14F-4D97-AF65-F5344CB8AC3E}">
        <p14:creationId xmlns:p14="http://schemas.microsoft.com/office/powerpoint/2010/main" val="187703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begins)</a:t>
            </a:r>
          </a:p>
          <a:p>
            <a:r>
              <a:rPr lang="en-US" sz="2400" dirty="0"/>
              <a:t>2005: Java 5 (major enhancements)</a:t>
            </a:r>
          </a:p>
          <a:p>
            <a:r>
              <a:rPr lang="en-US" sz="2400" dirty="0"/>
              <a:t>2014: </a:t>
            </a:r>
            <a:r>
              <a:rPr lang="en-US" sz="2400" dirty="0">
                <a:solidFill>
                  <a:schemeClr val="accent6">
                    <a:lumMod val="75000"/>
                  </a:schemeClr>
                </a:solidFill>
              </a:rPr>
              <a:t>Java 8 LTS (support until 2022)</a:t>
            </a:r>
          </a:p>
          <a:p>
            <a:r>
              <a:rPr lang="en-US" sz="2400" dirty="0"/>
              <a:t>2018: </a:t>
            </a:r>
            <a:r>
              <a:rPr lang="en-US" sz="2400" dirty="0">
                <a:solidFill>
                  <a:schemeClr val="accent6">
                    <a:lumMod val="75000"/>
                  </a:schemeClr>
                </a:solidFill>
              </a:rPr>
              <a:t>Java 11 LTS (support until 2023) </a:t>
            </a:r>
          </a:p>
          <a:p>
            <a:pPr marL="0" indent="0">
              <a:buNone/>
            </a:pPr>
            <a:r>
              <a:rPr lang="en-US" sz="2400" dirty="0"/>
              <a:t>     </a:t>
            </a:r>
            <a:r>
              <a:rPr lang="en-US" sz="2400" dirty="0">
                <a:solidFill>
                  <a:schemeClr val="accent6">
                    <a:lumMod val="75000"/>
                  </a:schemeClr>
                </a:solidFill>
              </a:rPr>
              <a:t>-- 6 months release cycle begins --</a:t>
            </a:r>
          </a:p>
          <a:p>
            <a:r>
              <a:rPr lang="en-US" sz="2400" dirty="0"/>
              <a:t>2019: Java 12, Java 13</a:t>
            </a:r>
          </a:p>
          <a:p>
            <a:r>
              <a:rPr lang="en-US" sz="2400" dirty="0"/>
              <a:t>2020: Java 14, Java 15</a:t>
            </a:r>
          </a:p>
          <a:p>
            <a:r>
              <a:rPr lang="en-US" sz="2400" dirty="0"/>
              <a:t>2021: Java 16, </a:t>
            </a:r>
            <a:r>
              <a:rPr lang="en-US" sz="2400" dirty="0">
                <a:solidFill>
                  <a:schemeClr val="accent6">
                    <a:lumMod val="75000"/>
                  </a:schemeClr>
                </a:solidFill>
              </a:rPr>
              <a:t>Java 17 LTS (support until 2026)</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chor="ctr">
            <a:normAutofit/>
          </a:bodyPr>
          <a:lstStyle/>
          <a:p>
            <a:r>
              <a:rPr lang="en-US" dirty="0"/>
              <a:t>Passing Parameters (Primitive)</a:t>
            </a:r>
          </a:p>
        </p:txBody>
      </p:sp>
      <p:pic>
        <p:nvPicPr>
          <p:cNvPr id="9" name="Content Placeholder 8" descr="Diagram&#10;&#10;Description automatically generated with medium confidence">
            <a:extLst>
              <a:ext uri="{FF2B5EF4-FFF2-40B4-BE49-F238E27FC236}">
                <a16:creationId xmlns:a16="http://schemas.microsoft.com/office/drawing/2014/main" id="{29859798-35C0-0B98-28F2-B4E96C6F86C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8559" y="2465492"/>
            <a:ext cx="6855593" cy="2849355"/>
          </a:xfrm>
          <a:noFill/>
        </p:spPr>
      </p:pic>
      <p:sp>
        <p:nvSpPr>
          <p:cNvPr id="3" name="Content Placeholder 2"/>
          <p:cNvSpPr>
            <a:spLocks noGrp="1"/>
          </p:cNvSpPr>
          <p:nvPr>
            <p:ph sz="half" idx="2"/>
          </p:nvPr>
        </p:nvSpPr>
        <p:spPr>
          <a:xfrm>
            <a:off x="7464152" y="1600201"/>
            <a:ext cx="4118248" cy="4525963"/>
          </a:xfrm>
        </p:spPr>
        <p:txBody>
          <a:bodyPr>
            <a:normAutofit/>
          </a:bodyPr>
          <a:lstStyle/>
          <a:p>
            <a:pPr>
              <a:lnSpc>
                <a:spcPct val="90000"/>
              </a:lnSpc>
            </a:pPr>
            <a:r>
              <a:rPr lang="en-US" sz="2400" dirty="0"/>
              <a:t>The </a:t>
            </a:r>
            <a:r>
              <a:rPr lang="en-US" sz="2400" dirty="0">
                <a:solidFill>
                  <a:schemeClr val="accent6">
                    <a:lumMod val="75000"/>
                  </a:schemeClr>
                </a:solidFill>
              </a:rPr>
              <a:t>Stack</a:t>
            </a:r>
            <a:r>
              <a:rPr lang="en-US" sz="2400" dirty="0"/>
              <a:t> is the temporary memory where variables are stored while a function is executing. When the function finishes, the memory is cleared.</a:t>
            </a:r>
          </a:p>
          <a:p>
            <a:pPr>
              <a:lnSpc>
                <a:spcPct val="90000"/>
              </a:lnSpc>
            </a:pPr>
            <a:endParaRPr lang="en-US" sz="2400" dirty="0"/>
          </a:p>
          <a:p>
            <a:pPr>
              <a:lnSpc>
                <a:spcPct val="90000"/>
              </a:lnSpc>
            </a:pPr>
            <a:r>
              <a:rPr lang="en-US" sz="2400" dirty="0"/>
              <a:t>The </a:t>
            </a:r>
            <a:r>
              <a:rPr lang="en-US" sz="2400" dirty="0">
                <a:solidFill>
                  <a:schemeClr val="accent6">
                    <a:lumMod val="75000"/>
                  </a:schemeClr>
                </a:solidFill>
              </a:rPr>
              <a:t>Heap</a:t>
            </a:r>
            <a:r>
              <a:rPr lang="en-US" sz="2400" dirty="0"/>
              <a:t> is a memory that the programmer can use for storing data whose lifecycle does not depend on any specific function.</a:t>
            </a:r>
          </a:p>
        </p:txBody>
      </p:sp>
      <p:sp>
        <p:nvSpPr>
          <p:cNvPr id="4" name="Slide Number Placeholder 3"/>
          <p:cNvSpPr>
            <a:spLocks noGrp="1"/>
          </p:cNvSpPr>
          <p:nvPr>
            <p:ph type="sldNum" sz="quarter" idx="12"/>
          </p:nvPr>
        </p:nvSpPr>
        <p:spPr>
          <a:xfrm>
            <a:off x="5115480" y="6362701"/>
            <a:ext cx="6466921" cy="365125"/>
          </a:xfrm>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30</a:t>
            </a:fld>
            <a:endParaRPr lang="it-IT"/>
          </a:p>
        </p:txBody>
      </p:sp>
    </p:spTree>
    <p:extLst>
      <p:ext uri="{BB962C8B-B14F-4D97-AF65-F5344CB8AC3E}">
        <p14:creationId xmlns:p14="http://schemas.microsoft.com/office/powerpoint/2010/main" val="487076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swap(p1,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2704560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100" dirty="0">
                <a:latin typeface="Consolas" panose="020B0609020204030204" pitchFamily="49" charset="0"/>
                <a:cs typeface="Consolas" panose="020B0609020204030204" pitchFamily="49" charset="0"/>
              </a:rPr>
              <a:t>public </a:t>
            </a:r>
            <a:r>
              <a:rPr lang="it-IT" sz="1100" dirty="0" err="1">
                <a:latin typeface="Consolas" panose="020B0609020204030204" pitchFamily="49" charset="0"/>
                <a:cs typeface="Consolas" panose="020B0609020204030204" pitchFamily="49" charset="0"/>
              </a:rPr>
              <a:t>class</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Parameters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public </a:t>
            </a:r>
            <a:r>
              <a:rPr lang="it-IT" sz="1100" dirty="0" err="1">
                <a:latin typeface="Consolas" panose="020B0609020204030204" pitchFamily="49" charset="0"/>
                <a:cs typeface="Consolas" panose="020B0609020204030204" pitchFamily="49" charset="0"/>
              </a:rPr>
              <a:t>static</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void</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main</a:t>
            </a:r>
            <a:r>
              <a:rPr lang="it-IT" sz="1100" dirty="0">
                <a:latin typeface="Consolas" panose="020B0609020204030204" pitchFamily="49" charset="0"/>
                <a:cs typeface="Consolas" panose="020B0609020204030204" pitchFamily="49" charset="0"/>
              </a:rPr>
              <a:t>(</a:t>
            </a:r>
            <a:r>
              <a:rPr lang="it-IT" sz="1100" dirty="0" err="1">
                <a:latin typeface="Consolas" panose="020B0609020204030204" pitchFamily="49" charset="0"/>
                <a:cs typeface="Consolas" panose="020B0609020204030204" pitchFamily="49" charset="0"/>
              </a:rPr>
              <a:t>String</a:t>
            </a: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args</a:t>
            </a: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Point p1 = new Point(0, 0); </a:t>
            </a:r>
          </a:p>
          <a:p>
            <a:pPr marL="0" indent="0">
              <a:buNone/>
            </a:pPr>
            <a:r>
              <a:rPr lang="it-IT" sz="1100" dirty="0">
                <a:latin typeface="Consolas" panose="020B0609020204030204" pitchFamily="49" charset="0"/>
                <a:cs typeface="Consolas" panose="020B0609020204030204" pitchFamily="49" charset="0"/>
              </a:rPr>
              <a:t>    Point p2 = new Point(10, 10);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(p1);</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(p2);</a:t>
            </a:r>
          </a:p>
          <a:p>
            <a:pPr marL="0" indent="0">
              <a:buNone/>
            </a:pPr>
            <a:r>
              <a:rPr lang="it-IT" sz="1100" dirty="0">
                <a:latin typeface="Consolas" panose="020B0609020204030204" pitchFamily="49" charset="0"/>
                <a:cs typeface="Consolas" panose="020B0609020204030204" pitchFamily="49" charset="0"/>
              </a:rPr>
              <a:t>    </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move</a:t>
            </a:r>
            <a:r>
              <a:rPr lang="it-IT" sz="1100" dirty="0">
                <a:latin typeface="Consolas" panose="020B0609020204030204" pitchFamily="49" charset="0"/>
                <a:cs typeface="Consolas" panose="020B0609020204030204" pitchFamily="49" charset="0"/>
              </a:rPr>
              <a:t>(p1, p2);</a:t>
            </a:r>
          </a:p>
          <a:p>
            <a:pPr marL="0" indent="0">
              <a:buNone/>
            </a:pPr>
            <a:endParaRPr lang="it-IT" sz="1100" dirty="0">
              <a:latin typeface="Consolas" panose="020B0609020204030204" pitchFamily="49" charset="0"/>
              <a:cs typeface="Consolas" panose="020B0609020204030204" pitchFamily="49" charset="0"/>
            </a:endParaRP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(p1);  // 10, 10</a:t>
            </a:r>
          </a:p>
          <a:p>
            <a:pPr marL="0" indent="0">
              <a:buNone/>
            </a:pPr>
            <a:r>
              <a:rPr lang="it-IT" sz="1100" dirty="0">
                <a:latin typeface="Consolas" panose="020B0609020204030204" pitchFamily="49" charset="0"/>
                <a:cs typeface="Consolas" panose="020B0609020204030204" pitchFamily="49" charset="0"/>
              </a:rPr>
              <a:t>    </a:t>
            </a:r>
            <a:r>
              <a:rPr lang="it-IT" sz="1100" dirty="0" err="1">
                <a:latin typeface="Consolas" panose="020B0609020204030204" pitchFamily="49" charset="0"/>
                <a:cs typeface="Consolas" panose="020B0609020204030204" pitchFamily="49" charset="0"/>
              </a:rPr>
              <a:t>System.out.println</a:t>
            </a:r>
            <a:r>
              <a:rPr lang="it-IT" sz="1100" dirty="0">
                <a:latin typeface="Consolas" panose="020B0609020204030204" pitchFamily="49" charset="0"/>
                <a:cs typeface="Consolas" panose="020B0609020204030204" pitchFamily="49" charset="0"/>
              </a:rPr>
              <a:t>(p2);  // 0, 0</a:t>
            </a:r>
          </a:p>
          <a:p>
            <a:pPr marL="0" indent="0">
              <a:buNone/>
            </a:pPr>
            <a:r>
              <a:rPr lang="it-IT" sz="1100" dirty="0">
                <a:latin typeface="Consolas" panose="020B0609020204030204" pitchFamily="49" charset="0"/>
                <a:cs typeface="Consolas" panose="020B0609020204030204" pitchFamily="49" charset="0"/>
              </a:rPr>
              <a:t>  }</a:t>
            </a:r>
          </a:p>
          <a:p>
            <a:pPr marL="0" indent="0">
              <a:buNone/>
            </a:pPr>
            <a:br>
              <a:rPr lang="it-IT" sz="1100" dirty="0">
                <a:latin typeface="Consolas" panose="020B0609020204030204" pitchFamily="49" charset="0"/>
                <a:cs typeface="Consolas" panose="020B0609020204030204" pitchFamily="49" charset="0"/>
              </a:rPr>
            </a:br>
            <a:endParaRPr lang="it-IT" sz="1100" dirty="0">
              <a:latin typeface="Consolas" panose="020B0609020204030204" pitchFamily="49" charset="0"/>
              <a:cs typeface="Consolas" panose="020B0609020204030204" pitchFamily="49" charset="0"/>
            </a:endParaRPr>
          </a:p>
          <a:p>
            <a:pPr marL="0" indent="0">
              <a:buNone/>
            </a:pPr>
            <a:r>
              <a:rPr lang="en-GB" sz="1100" dirty="0">
                <a:latin typeface="Consolas" panose="020B0609020204030204" pitchFamily="49" charset="0"/>
                <a:cs typeface="Consolas" panose="020B0609020204030204" pitchFamily="49" charset="0"/>
              </a:rPr>
              <a:t>public static void swap(Point p1, Point p2) {</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int </a:t>
            </a:r>
            <a:r>
              <a:rPr lang="en-GB" sz="1100" dirty="0" err="1">
                <a:latin typeface="Consolas" panose="020B0609020204030204" pitchFamily="49" charset="0"/>
                <a:cs typeface="Consolas" panose="020B0609020204030204" pitchFamily="49" charset="0"/>
              </a:rPr>
              <a:t>tmpX</a:t>
            </a:r>
            <a:r>
              <a:rPr lang="en-GB" sz="1100" dirty="0">
                <a:latin typeface="Consolas" panose="020B0609020204030204" pitchFamily="49" charset="0"/>
                <a:cs typeface="Consolas" panose="020B0609020204030204" pitchFamily="49" charset="0"/>
              </a:rPr>
              <a:t> = p1.x;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int </a:t>
            </a:r>
            <a:r>
              <a:rPr lang="en-GB" sz="1100" dirty="0" err="1">
                <a:latin typeface="Consolas" panose="020B0609020204030204" pitchFamily="49" charset="0"/>
                <a:cs typeface="Consolas" panose="020B0609020204030204" pitchFamily="49" charset="0"/>
              </a:rPr>
              <a:t>tmpY</a:t>
            </a:r>
            <a:r>
              <a:rPr lang="en-GB" sz="1100" dirty="0">
                <a:latin typeface="Consolas" panose="020B0609020204030204" pitchFamily="49" charset="0"/>
                <a:cs typeface="Consolas" panose="020B0609020204030204" pitchFamily="49" charset="0"/>
              </a:rPr>
              <a:t> = p1.y;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p1.x = p2.x;</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p1.y = p2.y;</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p2.x = </a:t>
            </a:r>
            <a:r>
              <a:rPr lang="en-GB" sz="1100" dirty="0" err="1">
                <a:latin typeface="Consolas" panose="020B0609020204030204" pitchFamily="49" charset="0"/>
                <a:cs typeface="Consolas" panose="020B0609020204030204" pitchFamily="49" charset="0"/>
              </a:rPr>
              <a:t>tmpX</a:t>
            </a:r>
            <a:r>
              <a:rPr lang="en-GB" sz="1100" dirty="0">
                <a:latin typeface="Consolas" panose="020B0609020204030204" pitchFamily="49" charset="0"/>
                <a:cs typeface="Consolas" panose="020B0609020204030204" pitchFamily="49" charset="0"/>
              </a:rPr>
              <a:t>;</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    p2.y = </a:t>
            </a:r>
            <a:r>
              <a:rPr lang="en-GB" sz="1100" dirty="0" err="1">
                <a:latin typeface="Consolas" panose="020B0609020204030204" pitchFamily="49" charset="0"/>
                <a:cs typeface="Consolas" panose="020B0609020204030204" pitchFamily="49" charset="0"/>
              </a:rPr>
              <a:t>tmpY</a:t>
            </a:r>
            <a:r>
              <a:rPr lang="en-GB" sz="1100" dirty="0">
                <a:latin typeface="Consolas" panose="020B0609020204030204" pitchFamily="49" charset="0"/>
                <a:cs typeface="Consolas" panose="020B0609020204030204" pitchFamily="49" charset="0"/>
              </a:rPr>
              <a:t>;</a:t>
            </a:r>
            <a:br>
              <a:rPr lang="en-GB" sz="1100" dirty="0">
                <a:latin typeface="Consolas" panose="020B0609020204030204" pitchFamily="49" charset="0"/>
                <a:cs typeface="Consolas" panose="020B0609020204030204" pitchFamily="49" charset="0"/>
              </a:rPr>
            </a:br>
            <a:r>
              <a:rPr lang="en-GB" sz="1100" dirty="0">
                <a:latin typeface="Consolas" panose="020B0609020204030204" pitchFamily="49" charset="0"/>
                <a:cs typeface="Consolas" panose="020B0609020204030204" pitchFamily="49" charset="0"/>
              </a:rPr>
              <a:t>}</a:t>
            </a:r>
            <a:r>
              <a:rPr lang="it-IT" sz="1100" dirty="0">
                <a:latin typeface="Consolas" panose="020B0609020204030204" pitchFamily="49" charset="0"/>
                <a:cs typeface="Consolas" panose="020B0609020204030204" pitchFamily="49" charset="0"/>
              </a:rPr>
              <a:t>}</a:t>
            </a:r>
          </a:p>
          <a:p>
            <a:pPr marL="0" indent="0">
              <a:buNone/>
            </a:pPr>
            <a:endParaRPr lang="it-IT" sz="11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109731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 </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 = new Point(p1);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p1.setLocation(p2);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p2.setLocation(</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3370610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ClassName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public final double PI = 3.14;</a:t>
            </a:r>
          </a:p>
          <a:p>
            <a:pPr marL="0" indent="0">
              <a:buNone/>
            </a:pPr>
            <a:r>
              <a:rPr lang="en-US" sz="1600" dirty="0">
                <a:latin typeface="Consolas" panose="020B0609020204030204" pitchFamily="49" charset="0"/>
                <a:cs typeface="Consolas" panose="020B0609020204030204" pitchFamily="49" charset="0"/>
              </a:rPr>
              <a:t>	private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attributeName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public void </a:t>
            </a:r>
            <a:r>
              <a:rPr lang="en-US" sz="1600" dirty="0" err="1">
                <a:latin typeface="Consolas" panose="020B0609020204030204" pitchFamily="49" charset="0"/>
                <a:cs typeface="Consolas" panose="020B0609020204030204" pitchFamily="49" charset="0"/>
              </a:rPr>
              <a:t>methodName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 0) {</a:t>
            </a:r>
          </a:p>
          <a:p>
            <a:pPr marL="0" indent="0">
              <a:buNone/>
            </a:pPr>
            <a:r>
              <a:rPr lang="en-US" sz="1600" dirty="0">
                <a:latin typeface="Consolas" panose="020B0609020204030204" pitchFamily="49" charset="0"/>
                <a:cs typeface="Consolas" panose="020B0609020204030204" pitchFamily="49" charset="0"/>
              </a:rPr>
              <a:t>			/* this is a comment*/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lnSpcReduction="10000"/>
          </a:bodyPr>
          <a:lstStyle/>
          <a:p>
            <a:pPr marL="0" indent="0">
              <a:buNone/>
            </a:pPr>
            <a:r>
              <a:rPr lang="en-US" sz="1800" dirty="0">
                <a:latin typeface="Courier New"/>
                <a:cs typeface="Courier New"/>
              </a:rPr>
              <a:t>/* </a:t>
            </a:r>
          </a:p>
          <a:p>
            <a:pPr marL="0" indent="0">
              <a:buNone/>
            </a:pPr>
            <a:r>
              <a:rPr lang="en-US" sz="1800" dirty="0">
                <a:latin typeface="Courier New"/>
                <a:cs typeface="Courier New"/>
              </a:rPr>
              <a:t> * this comment is so long </a:t>
            </a:r>
          </a:p>
          <a:p>
            <a:pPr marL="0" indent="0">
              <a:buNone/>
            </a:pPr>
            <a:r>
              <a:rPr lang="en-US" sz="1800" dirty="0">
                <a:latin typeface="Courier New"/>
                <a:cs typeface="Courier New"/>
              </a:rPr>
              <a:t> * that it needs two lines </a:t>
            </a:r>
          </a:p>
          <a:p>
            <a:pPr marL="0" indent="0">
              <a:buNone/>
            </a:pPr>
            <a:r>
              <a:rPr lang="en-US" sz="1800" dirty="0">
                <a:latin typeface="Courier New"/>
                <a:cs typeface="Courier New"/>
              </a:rPr>
              <a:t> */ </a:t>
            </a:r>
          </a:p>
          <a:p>
            <a:endParaRPr lang="en-US" sz="1800" dirty="0">
              <a:latin typeface="Wingdings"/>
            </a:endParaRPr>
          </a:p>
          <a:p>
            <a:pPr marL="0" indent="0">
              <a:buNone/>
            </a:pPr>
            <a:r>
              <a:rPr lang="en-US" sz="1800" dirty="0">
                <a:latin typeface="Courier New"/>
                <a:cs typeface="Courier New"/>
              </a:rPr>
              <a:t>// comment on one line </a:t>
            </a:r>
          </a:p>
          <a:p>
            <a:pPr marL="0" indent="0">
              <a:buNone/>
            </a:pPr>
            <a:endParaRPr lang="en-US" sz="1800" dirty="0">
              <a:latin typeface="Courier New"/>
              <a:cs typeface="Courier New"/>
            </a:endParaRPr>
          </a:p>
          <a:p>
            <a:pPr marL="0" indent="0">
              <a:buNone/>
            </a:pPr>
            <a:r>
              <a:rPr lang="en-US" sz="1800" dirty="0">
                <a:latin typeface="Courier New"/>
                <a:cs typeface="Courier New"/>
              </a:rPr>
              <a:t>/**</a:t>
            </a:r>
          </a:p>
          <a:p>
            <a:pPr marL="0" indent="0">
              <a:buNone/>
            </a:pPr>
            <a:r>
              <a:rPr lang="en-US" sz="1800" dirty="0">
                <a:latin typeface="Courier New"/>
                <a:cs typeface="Courier New"/>
              </a:rPr>
              <a:t>  * Set x, y, and z coordinates. </a:t>
            </a:r>
          </a:p>
          <a:p>
            <a:pPr marL="0" indent="0">
              <a:buNone/>
            </a:pPr>
            <a:r>
              <a:rPr lang="en-US" sz="1800" dirty="0">
                <a:latin typeface="Courier New"/>
                <a:cs typeface="Courier New"/>
              </a:rPr>
              <a:t>  * </a:t>
            </a:r>
          </a:p>
          <a:p>
            <a:pPr marL="0" indent="0">
              <a:buNone/>
            </a:pPr>
            <a:r>
              <a:rPr lang="en-US" sz="1800" dirty="0">
                <a:latin typeface="Courier New"/>
                <a:cs typeface="Courier New"/>
              </a:rPr>
              <a:t>  * @param x the x coordinate. </a:t>
            </a:r>
          </a:p>
          <a:p>
            <a:pPr marL="0" indent="0">
              <a:buNone/>
            </a:pPr>
            <a:r>
              <a:rPr lang="en-US" sz="1800" dirty="0">
                <a:latin typeface="Courier New"/>
                <a:cs typeface="Courier New"/>
              </a:rPr>
              <a:t>  * @param y the y coordinate. </a:t>
            </a:r>
          </a:p>
          <a:p>
            <a:pPr marL="0" indent="0">
              <a:buNone/>
            </a:pPr>
            <a:r>
              <a:rPr lang="en-US" sz="1800" dirty="0">
                <a:latin typeface="Courier New"/>
                <a:cs typeface="Courier New"/>
              </a:rPr>
              <a:t>  * @param z the z coordinate. </a:t>
            </a:r>
          </a:p>
          <a:p>
            <a:pPr marL="0" indent="0">
              <a:buNone/>
            </a:pPr>
            <a:r>
              <a:rPr lang="en-US" sz="1800" dirty="0">
                <a:latin typeface="Courier New"/>
                <a:cs typeface="Courier New"/>
              </a:rPr>
              <a:t>  */ </a:t>
            </a:r>
          </a:p>
          <a:p>
            <a:endParaRPr lang="en-US"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solidFill>
                  <a:schemeClr val="accent6">
                    <a:lumMod val="75000"/>
                  </a:schemeClr>
                </a:solidFill>
              </a:rPr>
              <a:t>Decision making statements</a:t>
            </a:r>
          </a:p>
          <a:p>
            <a:pPr lvl="1"/>
            <a:r>
              <a:rPr lang="en-GB" dirty="0"/>
              <a:t>if statements</a:t>
            </a:r>
          </a:p>
          <a:p>
            <a:pPr lvl="1"/>
            <a:r>
              <a:rPr lang="en-GB" dirty="0"/>
              <a:t>switch statement</a:t>
            </a:r>
          </a:p>
          <a:p>
            <a:r>
              <a:rPr lang="en-GB" dirty="0">
                <a:solidFill>
                  <a:schemeClr val="accent6">
                    <a:lumMod val="75000"/>
                  </a:schemeClr>
                </a:solidFill>
              </a:rPr>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solidFill>
                  <a:schemeClr val="accent6">
                    <a:lumMod val="75000"/>
                  </a:schemeClr>
                </a:solidFill>
              </a:rPr>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C602-03B7-C146-B7CD-BC8EF1C03E2E}"/>
              </a:ext>
            </a:extLst>
          </p:cNvPr>
          <p:cNvSpPr>
            <a:spLocks noGrp="1"/>
          </p:cNvSpPr>
          <p:nvPr>
            <p:ph type="title"/>
          </p:nvPr>
        </p:nvSpPr>
        <p:spPr/>
        <p:txBody>
          <a:bodyPr/>
          <a:lstStyle/>
          <a:p>
            <a:r>
              <a:rPr lang="en-GB" dirty="0"/>
              <a:t>JDK Enhancement Proposal</a:t>
            </a:r>
            <a:endParaRPr lang="en-IT" dirty="0"/>
          </a:p>
        </p:txBody>
      </p:sp>
      <p:sp>
        <p:nvSpPr>
          <p:cNvPr id="3" name="Content Placeholder 2">
            <a:extLst>
              <a:ext uri="{FF2B5EF4-FFF2-40B4-BE49-F238E27FC236}">
                <a16:creationId xmlns:a16="http://schemas.microsoft.com/office/drawing/2014/main" id="{17C6F142-70DF-5140-A05D-A5A319711080}"/>
              </a:ext>
            </a:extLst>
          </p:cNvPr>
          <p:cNvSpPr>
            <a:spLocks noGrp="1"/>
          </p:cNvSpPr>
          <p:nvPr>
            <p:ph idx="1"/>
          </p:nvPr>
        </p:nvSpPr>
        <p:spPr/>
        <p:txBody>
          <a:bodyPr>
            <a:normAutofit lnSpcReduction="10000"/>
          </a:bodyPr>
          <a:lstStyle/>
          <a:p>
            <a:r>
              <a:rPr lang="en-GB" sz="2800" dirty="0"/>
              <a:t>The </a:t>
            </a:r>
            <a:r>
              <a:rPr lang="en-GB" sz="2800" dirty="0">
                <a:solidFill>
                  <a:schemeClr val="accent6">
                    <a:lumMod val="75000"/>
                  </a:schemeClr>
                </a:solidFill>
              </a:rPr>
              <a:t>JDK Enhancement Proposal (or JEP) </a:t>
            </a:r>
            <a:r>
              <a:rPr lang="en-GB" sz="2800" dirty="0"/>
              <a:t>is a process drafted by Oracle Corporation for collecting proposals for enhancements to the Java Development Kit and OpenJDK.</a:t>
            </a:r>
          </a:p>
          <a:p>
            <a:r>
              <a:rPr lang="en-GB" sz="2800" dirty="0"/>
              <a:t>JEPs serve as the long-term Roadmap for JDK Release Projects and related efforts.</a:t>
            </a:r>
          </a:p>
          <a:p>
            <a:r>
              <a:rPr lang="en-GB" sz="2800" dirty="0"/>
              <a:t>The JEP process is not intended to replace the </a:t>
            </a:r>
            <a:r>
              <a:rPr lang="en-GB" sz="2800" dirty="0">
                <a:solidFill>
                  <a:schemeClr val="accent6">
                    <a:lumMod val="75000"/>
                  </a:schemeClr>
                </a:solidFill>
              </a:rPr>
              <a:t>Java Community Process</a:t>
            </a:r>
            <a:r>
              <a:rPr lang="en-GB" sz="2800" dirty="0"/>
              <a:t>, which is still required to approve changes in the Java API or language but rather to allow for OpenJDK committers to work more informally before becoming a formal Java Specification Request.</a:t>
            </a:r>
          </a:p>
          <a:p>
            <a:r>
              <a:rPr lang="en-GB" sz="2800" i="1" dirty="0"/>
              <a:t>See https://</a:t>
            </a:r>
            <a:r>
              <a:rPr lang="en-GB" sz="2800" i="1" dirty="0" err="1"/>
              <a:t>openjdk.java.net</a:t>
            </a:r>
            <a:r>
              <a:rPr lang="en-GB" sz="2800" i="1" dirty="0"/>
              <a:t>/</a:t>
            </a:r>
            <a:r>
              <a:rPr lang="en-GB" sz="2800" i="1" dirty="0" err="1"/>
              <a:t>jeps</a:t>
            </a:r>
            <a:endParaRPr lang="en-GB" sz="2800" i="1" dirty="0"/>
          </a:p>
        </p:txBody>
      </p:sp>
      <p:sp>
        <p:nvSpPr>
          <p:cNvPr id="4" name="Slide Number Placeholder 3">
            <a:extLst>
              <a:ext uri="{FF2B5EF4-FFF2-40B4-BE49-F238E27FC236}">
                <a16:creationId xmlns:a16="http://schemas.microsoft.com/office/drawing/2014/main" id="{53A3102E-A677-5D42-9039-14E42C992B56}"/>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405068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 (</a:t>
            </a:r>
            <a:r>
              <a:rPr lang="it-IT" dirty="0" err="1"/>
              <a:t>enhanced</a:t>
            </a:r>
            <a:r>
              <a:rPr lang="it-IT" dirty="0"/>
              <a: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Standard Switch</a:t>
            </a: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en-GB" sz="1300" dirty="0">
                <a:solidFill>
                  <a:schemeClr val="accent6">
                    <a:lumMod val="75000"/>
                  </a:schemeClr>
                </a:solidFill>
                <a:latin typeface="Consolas" panose="020B0609020204030204" pitchFamily="49" charset="0"/>
                <a:cs typeface="Consolas" panose="020B0609020204030204" pitchFamily="49" charset="0"/>
              </a:rPr>
              <a:t># Enhanced Switch</a:t>
            </a:r>
          </a:p>
          <a:p>
            <a:pPr marL="0" indent="0">
              <a:buNone/>
            </a:pPr>
            <a:r>
              <a:rPr lang="en-GB" sz="1300" dirty="0">
                <a:latin typeface="Consolas" panose="020B0609020204030204" pitchFamily="49" charset="0"/>
                <a:cs typeface="Consolas" panose="020B0609020204030204" pitchFamily="49" charset="0"/>
              </a:rPr>
              <a:t>switch (grade) {</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'A'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("Excellent!");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'B', 'C'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("Well done");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'D'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("Danger zone");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default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("Invalid grade");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a:t>
            </a:r>
            <a:endParaRPr lang="en-IT" sz="13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980522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en-GB" sz="2400" dirty="0">
                <a:latin typeface="Calibri" panose="020F0502020204030204" pitchFamily="34" charset="0"/>
                <a:cs typeface="Calibri" panose="020F0502020204030204" pitchFamily="34" charset="0"/>
              </a:rPr>
              <a:t>The </a:t>
            </a:r>
            <a:r>
              <a:rPr lang="en-GB" sz="2400" dirty="0">
                <a:solidFill>
                  <a:schemeClr val="accent6">
                    <a:lumMod val="75000"/>
                  </a:schemeClr>
                </a:solidFill>
                <a:latin typeface="Calibri" panose="020F0502020204030204" pitchFamily="34" charset="0"/>
                <a:cs typeface="Calibri" panose="020F0502020204030204" pitchFamily="34" charset="0"/>
              </a:rPr>
              <a:t>break</a:t>
            </a:r>
            <a:r>
              <a:rPr lang="en-GB" sz="2400" dirty="0">
                <a:latin typeface="Calibri" panose="020F0502020204030204" pitchFamily="34" charset="0"/>
                <a:cs typeface="Calibri" panose="020F0502020204030204" pitchFamily="34" charset="0"/>
              </a:rPr>
              <a:t> statement can be used to jump out of a loop.</a:t>
            </a:r>
          </a:p>
          <a:p>
            <a:r>
              <a:rPr lang="en-GB" sz="2400" dirty="0">
                <a:latin typeface="Calibri" panose="020F0502020204030204" pitchFamily="34" charset="0"/>
                <a:cs typeface="Calibri" panose="020F0502020204030204" pitchFamily="34" charset="0"/>
              </a:rPr>
              <a:t>The </a:t>
            </a:r>
            <a:r>
              <a:rPr lang="en-GB" sz="2400" dirty="0">
                <a:solidFill>
                  <a:schemeClr val="accent6">
                    <a:lumMod val="75000"/>
                  </a:schemeClr>
                </a:solidFill>
                <a:latin typeface="Calibri" panose="020F0502020204030204" pitchFamily="34" charset="0"/>
                <a:cs typeface="Calibri" panose="020F0502020204030204" pitchFamily="34" charset="0"/>
              </a:rPr>
              <a:t>continue</a:t>
            </a:r>
            <a:r>
              <a:rPr lang="en-GB" sz="2400" dirty="0">
                <a:latin typeface="Calibri" panose="020F0502020204030204" pitchFamily="34" charset="0"/>
                <a:cs typeface="Calibri" panose="020F0502020204030204" pitchFamily="34" charset="0"/>
              </a:rPr>
              <a:t> statement breaks one iteration (in the loop), but continues with the next iteration instead of jumping out.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2989721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sz="half" idx="1"/>
          </p:nvPr>
        </p:nvSpPr>
        <p:spPr/>
        <p:txBody>
          <a:bodyPr>
            <a:normAutofit fontScale="85000" lnSpcReduction="20000"/>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(not the actual objects!) </a:t>
            </a:r>
          </a:p>
          <a:p>
            <a:r>
              <a:rPr lang="en-US" dirty="0"/>
              <a:t>Array </a:t>
            </a:r>
            <a:r>
              <a:rPr lang="en-US" dirty="0">
                <a:solidFill>
                  <a:schemeClr val="accent6">
                    <a:lumMod val="75000"/>
                  </a:schemeClr>
                </a:solidFill>
              </a:rPr>
              <a:t>size</a:t>
            </a:r>
            <a:r>
              <a:rPr lang="en-US" dirty="0"/>
              <a:t> must be defined at creation time (cannot change afterwards) </a:t>
            </a:r>
          </a:p>
          <a:p>
            <a:r>
              <a:rPr lang="en-US" dirty="0"/>
              <a:t>An array reference can be declared with one of these equivalent syntaxes </a:t>
            </a:r>
          </a:p>
          <a:p>
            <a:pPr lvl="1"/>
            <a:r>
              <a:rPr lang="en-US" dirty="0"/>
              <a:t>int[] v or int v[]</a:t>
            </a:r>
          </a:p>
          <a:p>
            <a:pPr lvl="1"/>
            <a:r>
              <a:rPr lang="en-US" dirty="0"/>
              <a:t>Point[] v or Point v[]</a:t>
            </a:r>
          </a:p>
          <a:p>
            <a:r>
              <a:rPr lang="en-US" dirty="0">
                <a:solidFill>
                  <a:schemeClr val="accent6">
                    <a:lumMod val="75000"/>
                  </a:schemeClr>
                </a:solidFill>
              </a:rPr>
              <a:t>Declaration</a:t>
            </a:r>
            <a:r>
              <a:rPr lang="en-US" dirty="0"/>
              <a:t> is not </a:t>
            </a:r>
            <a:r>
              <a:rPr lang="en-US" dirty="0">
                <a:solidFill>
                  <a:schemeClr val="accent6">
                    <a:lumMod val="75000"/>
                  </a:schemeClr>
                </a:solidFill>
              </a:rPr>
              <a:t>creation</a:t>
            </a:r>
            <a:r>
              <a:rPr lang="en-US" dirty="0"/>
              <a:t>!</a:t>
            </a:r>
          </a:p>
          <a:p>
            <a:endParaRPr lang="en-US" dirty="0"/>
          </a:p>
          <a:p>
            <a:endParaRPr lang="en-US" dirty="0"/>
          </a:p>
        </p:txBody>
      </p:sp>
      <p:sp>
        <p:nvSpPr>
          <p:cNvPr id="5" name="Content Placeholder 4">
            <a:extLst>
              <a:ext uri="{FF2B5EF4-FFF2-40B4-BE49-F238E27FC236}">
                <a16:creationId xmlns:a16="http://schemas.microsoft.com/office/drawing/2014/main" id="{C1B34866-654E-DA4F-B87C-437D2209C9CF}"/>
              </a:ext>
            </a:extLst>
          </p:cNvPr>
          <p:cNvSpPr>
            <a:spLocks noGrp="1"/>
          </p:cNvSpPr>
          <p:nvPr>
            <p:ph sz="half" idx="2"/>
          </p:nvPr>
        </p:nvSpPr>
        <p:spPr/>
        <p:txBody>
          <a:bodyPr>
            <a:normAutofit fontScale="85000" lnSpcReduction="20000"/>
          </a:bodyPr>
          <a:lstStyle/>
          <a:p>
            <a:pPr marL="0" indent="0">
              <a:buNone/>
            </a:pPr>
            <a:r>
              <a:rPr lang="en-US" dirty="0">
                <a:latin typeface="Consolas" panose="020B0609020204030204" pitchFamily="49" charset="0"/>
                <a:cs typeface="Consolas" panose="020B0609020204030204" pitchFamily="49" charset="0"/>
              </a:rPr>
              <a:t>// declaration</a:t>
            </a:r>
          </a:p>
          <a:p>
            <a:pPr marL="0" indent="0">
              <a:buNone/>
            </a:pPr>
            <a:r>
              <a:rPr lang="en-US" dirty="0">
                <a:latin typeface="Consolas" panose="020B0609020204030204" pitchFamily="49" charset="0"/>
                <a:cs typeface="Consolas" panose="020B0609020204030204" pitchFamily="49" charset="0"/>
              </a:rPr>
              <a:t>int[] v;</a:t>
            </a:r>
          </a:p>
          <a:p>
            <a:pPr marL="0" indent="0">
              <a:buNone/>
            </a:pPr>
            <a:r>
              <a:rPr lang="en-US" dirty="0">
                <a:latin typeface="Consolas" panose="020B0609020204030204" pitchFamily="49" charset="0"/>
                <a:cs typeface="Consolas" panose="020B0609020204030204" pitchFamily="49" charset="0"/>
              </a:rPr>
              <a:t>int[] v = null;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declaration and creation</a:t>
            </a:r>
          </a:p>
          <a:p>
            <a:pPr marL="0" indent="0">
              <a:buNone/>
            </a:pPr>
            <a:r>
              <a:rPr lang="en-US" dirty="0">
                <a:latin typeface="Consolas" panose="020B0609020204030204" pitchFamily="49" charset="0"/>
                <a:cs typeface="Consolas" panose="020B0609020204030204" pitchFamily="49" charset="0"/>
              </a:rPr>
              <a:t>int[] v = new int[256];</a:t>
            </a:r>
          </a:p>
          <a:p>
            <a:pPr marL="0" indent="0">
              <a:buNone/>
            </a:pPr>
            <a:r>
              <a:rPr lang="en-US" dirty="0">
                <a:latin typeface="Consolas" panose="020B0609020204030204" pitchFamily="49" charset="0"/>
                <a:cs typeface="Consolas" panose="020B0609020204030204" pitchFamily="49" charset="0"/>
              </a:rPr>
              <a:t>int[] v = {2,3,5,7,11,13};</a:t>
            </a:r>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831430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1577459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969976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for(int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solidFill>
                  <a:schemeClr val="accent6">
                    <a:lumMod val="75000"/>
                  </a:schemeClr>
                </a:solidFill>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implicit index </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3D9419F8-C16A-A042-8794-9EC1EBB5285B}"/>
              </a:ext>
            </a:extLst>
          </p:cNvPr>
          <p:cNvSpPr>
            <a:spLocks noGrp="1"/>
          </p:cNvSpPr>
          <p:nvPr>
            <p:ph sz="half" idx="2"/>
          </p:nvPr>
        </p:nvSpPr>
        <p:spPr/>
        <p:txBody>
          <a:bodyPr>
            <a:normAutofit/>
          </a:bodyPr>
          <a:lstStyle/>
          <a:p>
            <a:r>
              <a:rPr lang="en-US" sz="2200" dirty="0"/>
              <a:t>Java checks array bounds </a:t>
            </a:r>
            <a:r>
              <a:rPr lang="en-US" sz="2200" dirty="0">
                <a:solidFill>
                  <a:schemeClr val="accent6">
                    <a:lumMod val="75000"/>
                  </a:schemeClr>
                </a:solidFill>
              </a:rPr>
              <a:t>at runtime</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int[] v = new int[16]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200" dirty="0"/>
          </a:p>
          <a:p>
            <a:r>
              <a:rPr lang="en-US" sz="2200" dirty="0"/>
              <a:t>The length of an array (the maximum capacity of the array) is provided by the </a:t>
            </a:r>
            <a:r>
              <a:rPr lang="en-US" sz="2200" dirty="0">
                <a:solidFill>
                  <a:schemeClr val="accent6">
                    <a:lumMod val="75000"/>
                  </a:schemeClr>
                </a:solidFill>
              </a:rPr>
              <a:t>attribute length. </a:t>
            </a:r>
          </a:p>
          <a:p>
            <a:r>
              <a:rPr lang="en-US" sz="2200" dirty="0"/>
              <a:t>Not to be confused with the </a:t>
            </a:r>
            <a:r>
              <a:rPr lang="en-US" sz="2200" dirty="0">
                <a:solidFill>
                  <a:schemeClr val="accent6">
                    <a:lumMod val="75000"/>
                  </a:schemeClr>
                </a:solidFill>
              </a:rPr>
              <a:t>method size() </a:t>
            </a:r>
            <a:r>
              <a:rPr lang="en-US" sz="2200" dirty="0"/>
              <a:t>provided by the Collection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47616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dirty="0"/>
              <a:t>Portable (Translated to bytecode)</a:t>
            </a:r>
          </a:p>
          <a:p>
            <a:r>
              <a:rPr lang="en-US" dirty="0"/>
              <a:t>Pure object-oriented</a:t>
            </a:r>
          </a:p>
          <a:p>
            <a:r>
              <a:rPr lang="en-US" dirty="0"/>
              <a:t>Statically typed</a:t>
            </a:r>
          </a:p>
          <a:p>
            <a:r>
              <a:rPr lang="en-US" dirty="0"/>
              <a:t>Garbage collected</a:t>
            </a:r>
          </a:p>
          <a:p>
            <a:r>
              <a:rPr lang="en-US" dirty="0"/>
              <a:t>Exceptions as a pervasive mechanism</a:t>
            </a:r>
          </a:p>
          <a:p>
            <a:r>
              <a:rPr lang="en-US" dirty="0"/>
              <a:t>Shares syntax elements w/ C++ (reduced learning curve)</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An array reference is not a pointer to the first element of the array </a:t>
            </a:r>
          </a:p>
          <a:p>
            <a:r>
              <a:rPr lang="en-US" sz="2800" dirty="0"/>
              <a:t>It is a reference to the array object</a:t>
            </a:r>
          </a:p>
          <a:p>
            <a:r>
              <a:rPr lang="en-US" sz="2800" dirty="0">
                <a:solidFill>
                  <a:schemeClr val="accent6">
                    <a:lumMod val="75000"/>
                  </a:schemeClr>
                </a:solidFill>
              </a:rPr>
              <a:t>Arithmetic on pointers does not exist in Java</a:t>
            </a:r>
          </a:p>
          <a:p>
            <a:pPr marL="0" indent="0">
              <a:buNone/>
            </a:pPr>
            <a:endParaRPr lang="it-IT" sz="2400" dirty="0">
              <a:latin typeface="Consolas" panose="020B0609020204030204" pitchFamily="49" charset="0"/>
              <a:cs typeface="Consolas" panose="020B0609020204030204" pitchFamily="49" charset="0"/>
            </a:endParaRPr>
          </a:p>
          <a:p>
            <a:pPr marL="0" indent="0">
              <a:buNone/>
            </a:pP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error</a:t>
            </a:r>
            <a:r>
              <a:rPr lang="it-IT" sz="2400" dirty="0">
                <a:latin typeface="Consolas" panose="020B0609020204030204" pitchFamily="49" charset="0"/>
                <a:cs typeface="Consolas" panose="020B0609020204030204" pitchFamily="49" charset="0"/>
              </a:rPr>
              <a:t>!</a:t>
            </a:r>
          </a:p>
          <a:p>
            <a:pPr marL="0" indent="0">
              <a:buNone/>
            </a:pP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 v1 = new </a:t>
            </a: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[16];</a:t>
            </a:r>
            <a:br>
              <a:rPr lang="it-IT" sz="2400" dirty="0">
                <a:latin typeface="Consolas" panose="020B0609020204030204" pitchFamily="49" charset="0"/>
                <a:cs typeface="Consolas" panose="020B0609020204030204" pitchFamily="49" charset="0"/>
              </a:rPr>
            </a:br>
            <a:r>
              <a:rPr lang="it-IT" sz="2400" dirty="0" err="1">
                <a:solidFill>
                  <a:srgbClr val="FF0000"/>
                </a:solidFill>
                <a:latin typeface="Consolas" panose="020B0609020204030204" pitchFamily="49" charset="0"/>
                <a:cs typeface="Consolas" panose="020B0609020204030204" pitchFamily="49" charset="0"/>
              </a:rPr>
              <a:t>int</a:t>
            </a:r>
            <a:r>
              <a:rPr lang="it-IT" sz="2400" dirty="0">
                <a:solidFill>
                  <a:srgbClr val="FF0000"/>
                </a:solidFill>
                <a:latin typeface="Consolas" panose="020B0609020204030204" pitchFamily="49" charset="0"/>
                <a:cs typeface="Consolas" panose="020B0609020204030204" pitchFamily="49" charset="0"/>
              </a:rPr>
              <a:t>[] v2 = v1 + 2;</a:t>
            </a:r>
            <a:r>
              <a:rPr lang="en-US" sz="2400" dirty="0">
                <a:solidFill>
                  <a:srgbClr val="FF0000"/>
                </a:solidFill>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2725948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
        <p:nvSpPr>
          <p:cNvPr id="7" name="Content Placeholder 6">
            <a:extLst>
              <a:ext uri="{FF2B5EF4-FFF2-40B4-BE49-F238E27FC236}">
                <a16:creationId xmlns:a16="http://schemas.microsoft.com/office/drawing/2014/main" id="{C7B03C01-3156-D246-B160-DD8955310406}"/>
              </a:ext>
            </a:extLst>
          </p:cNvPr>
          <p:cNvSpPr>
            <a:spLocks noGrp="1"/>
          </p:cNvSpPr>
          <p:nvPr>
            <p:ph idx="1"/>
          </p:nvPr>
        </p:nvSpPr>
        <p:spPr/>
        <p:txBody>
          <a:bodyPr>
            <a:normAutofit/>
          </a:bodyPr>
          <a:lstStyle/>
          <a:p>
            <a:pPr marL="0" indent="0">
              <a:buNone/>
            </a:pPr>
            <a:r>
              <a:rPr lang="en-GB" sz="2000" dirty="0">
                <a:latin typeface="Consolas" panose="020B0609020204030204" pitchFamily="49" charset="0"/>
                <a:cs typeface="Consolas" panose="020B0609020204030204" pitchFamily="49" charset="0"/>
              </a:rPr>
              <a:t>String[][] table = {{"a", "b", "c"}, {"d", "e", "f"}};</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switching rows only requires switching references</a:t>
            </a:r>
          </a:p>
          <a:p>
            <a:pPr marL="0" indent="0">
              <a:buNone/>
            </a:pPr>
            <a:r>
              <a:rPr lang="en-GB" sz="2000" dirty="0">
                <a:latin typeface="Consolas" panose="020B0609020204030204" pitchFamily="49" charset="0"/>
                <a:cs typeface="Consolas" panose="020B0609020204030204" pitchFamily="49" charset="0"/>
              </a:rPr>
              <a:t>String[]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 = table[0];</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table[0] = table[1];</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table[1] =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endParaRPr lang="en-IT" sz="2000" dirty="0">
              <a:latin typeface="Consolas" panose="020B0609020204030204" pitchFamily="49" charset="0"/>
              <a:cs typeface="Consolas" panose="020B0609020204030204" pitchFamily="49" charset="0"/>
            </a:endParaRPr>
          </a:p>
        </p:txBody>
      </p:sp>
      <p:pic>
        <p:nvPicPr>
          <p:cNvPr id="8" name="Picture 7" descr="Screen Shot 2016-03-09 at 16.08.06.png">
            <a:extLst>
              <a:ext uri="{FF2B5EF4-FFF2-40B4-BE49-F238E27FC236}">
                <a16:creationId xmlns:a16="http://schemas.microsoft.com/office/drawing/2014/main" id="{412B5BEA-F9F3-7E47-9C5E-4DF3B80DCDDD}"/>
              </a:ext>
            </a:extLst>
          </p:cNvPr>
          <p:cNvPicPr>
            <a:picLocks noChangeAspect="1"/>
          </p:cNvPicPr>
          <p:nvPr/>
        </p:nvPicPr>
        <p:blipFill rotWithShape="1">
          <a:blip r:embed="rId2">
            <a:extLst>
              <a:ext uri="{28A0092B-C50C-407E-A947-70E740481C1C}">
                <a14:useLocalDpi xmlns:a14="http://schemas.microsoft.com/office/drawing/2010/main"/>
              </a:ext>
            </a:extLst>
          </a:blip>
          <a:srcRect l="9330" t="44668"/>
          <a:stretch/>
        </p:blipFill>
        <p:spPr>
          <a:xfrm>
            <a:off x="5591944" y="4911623"/>
            <a:ext cx="6427547" cy="1928227"/>
          </a:xfrm>
          <a:prstGeom prst="rect">
            <a:avLst/>
          </a:prstGeom>
        </p:spPr>
      </p:pic>
    </p:spTree>
    <p:extLst>
      <p:ext uri="{BB962C8B-B14F-4D97-AF65-F5344CB8AC3E}">
        <p14:creationId xmlns:p14="http://schemas.microsoft.com/office/powerpoint/2010/main" val="2505907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asList</a:t>
            </a:r>
            <a:r>
              <a:rPr lang="it-IT" dirty="0"/>
              <a:t>()</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deepToString</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1753982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sz="half" idx="1"/>
          </p:nvPr>
        </p:nvSpPr>
        <p:spPr/>
        <p:txBody>
          <a:bodyPr>
            <a:normAutofit fontScale="92500"/>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5" name="Content Placeholder 4">
            <a:extLst>
              <a:ext uri="{FF2B5EF4-FFF2-40B4-BE49-F238E27FC236}">
                <a16:creationId xmlns:a16="http://schemas.microsoft.com/office/drawing/2014/main" id="{01C3937A-9492-134E-9D83-52262A24C55E}"/>
              </a:ext>
            </a:extLst>
          </p:cNvPr>
          <p:cNvSpPr>
            <a:spLocks noGrp="1"/>
          </p:cNvSpPr>
          <p:nvPr>
            <p:ph sz="half" idx="2"/>
          </p:nvPr>
        </p:nvSpPr>
        <p:spPr/>
        <p:txBody>
          <a:bodyPr>
            <a:normAutofit fontScale="92500"/>
          </a:bodyPr>
          <a:lstStyle/>
          <a:p>
            <a:pPr marL="0" indent="0">
              <a:buNone/>
            </a:pPr>
            <a:r>
              <a:rPr lang="en-GB" sz="1600" dirty="0">
                <a:latin typeface="Consolas" panose="020B0609020204030204" pitchFamily="49" charset="0"/>
                <a:cs typeface="Consolas" panose="020B0609020204030204" pitchFamily="49" charset="0"/>
              </a:rPr>
              <a:t>int[] v1 = new int[8];</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int[] v2 = new int[8];</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(v1, 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(v2, 12);</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solidFill>
                  <a:schemeClr val="accent6">
                    <a:lumMod val="75000"/>
                  </a:schemeClr>
                </a:solidFill>
                <a:latin typeface="Consolas" panose="020B0609020204030204" pitchFamily="49" charset="0"/>
                <a:cs typeface="Consolas" panose="020B0609020204030204" pitchFamily="49" charset="0"/>
              </a:rPr>
              <a:t>// manual array copy</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a:t>
            </a:r>
            <a:r>
              <a:rPr lang="en-GB" sz="1600" i="1" dirty="0" err="1">
                <a:solidFill>
                  <a:schemeClr val="accent6">
                    <a:lumMod val="75000"/>
                  </a:schemeClr>
                </a:solidFill>
                <a:latin typeface="Consolas" panose="020B0609020204030204" pitchFamily="49" charset="0"/>
                <a:cs typeface="Consolas" panose="020B0609020204030204" pitchFamily="49" charset="0"/>
              </a:rPr>
              <a:t>arraycopy</a:t>
            </a:r>
            <a:r>
              <a:rPr lang="en-GB" sz="1600" dirty="0">
                <a:solidFill>
                  <a:schemeClr val="accent6">
                    <a:lumMod val="75000"/>
                  </a:schemeClr>
                </a:solidFill>
                <a:latin typeface="Consolas" panose="020B0609020204030204" pitchFamily="49" charset="0"/>
                <a:cs typeface="Consolas" panose="020B0609020204030204" pitchFamily="49" charset="0"/>
              </a:rPr>
              <a:t>(v1, 0, v2, 4, 4);</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for (int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4;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v2[i+4] = v1[</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(v1));</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(v2));</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401506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13132867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In 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In Java </a:t>
            </a:r>
            <a:r>
              <a:rPr lang="en-US" dirty="0">
                <a:solidFill>
                  <a:schemeClr val="accent6">
                    <a:lumMod val="75000"/>
                  </a:schemeClr>
                </a:solidFill>
              </a:rPr>
              <a:t>char[] != String</a:t>
            </a:r>
          </a:p>
          <a:p>
            <a:r>
              <a:rPr lang="en-US" dirty="0"/>
              <a:t>More specifically, in Java, Strings are instances (objects) of a specific class (</a:t>
            </a:r>
            <a:r>
              <a:rPr lang="en-US" dirty="0" err="1"/>
              <a:t>java.lang.String</a:t>
            </a:r>
            <a:r>
              <a:rPr lang="en-US" dirty="0"/>
              <a:t>)</a:t>
            </a:r>
          </a:p>
          <a:p>
            <a:r>
              <a:rPr lang="en-US" dirty="0">
                <a:solidFill>
                  <a:schemeClr val="accent6">
                    <a:lumMod val="75000"/>
                  </a:schemeClr>
                </a:solidFill>
              </a:rPr>
              <a:t>Strings are immutable objects</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“hello”;</a:t>
            </a:r>
          </a:p>
          <a:p>
            <a:pPr marL="0" indent="0">
              <a:buNone/>
            </a:pPr>
            <a:r>
              <a:rPr lang="en-US" sz="2000" dirty="0">
                <a:latin typeface="Consolas" panose="020B0609020204030204" pitchFamily="49" charset="0"/>
                <a:cs typeface="Consolas" panose="020B0609020204030204" pitchFamily="49" charset="0"/>
              </a:rPr>
              <a:t>String s = new String(“Hello”);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3284AB-FE1F-3B43-9AA0-FB1A6A54EA2C}"/>
              </a:ext>
            </a:extLst>
          </p:cNvPr>
          <p:cNvSpPr>
            <a:spLocks noGrp="1"/>
          </p:cNvSpPr>
          <p:nvPr>
            <p:ph type="title"/>
          </p:nvPr>
        </p:nvSpPr>
        <p:spPr/>
        <p:txBody>
          <a:bodyPr/>
          <a:lstStyle/>
          <a:p>
            <a:r>
              <a:rPr lang="it-IT" dirty="0" err="1"/>
              <a:t>Strings</a:t>
            </a:r>
            <a:r>
              <a:rPr lang="it-IT" dirty="0"/>
              <a:t> in </a:t>
            </a:r>
            <a:r>
              <a:rPr lang="it-IT" dirty="0" err="1"/>
              <a:t>memory</a:t>
            </a:r>
            <a:endParaRPr lang="en-IT" dirty="0"/>
          </a:p>
        </p:txBody>
      </p:sp>
      <p:sp>
        <p:nvSpPr>
          <p:cNvPr id="6" name="Content Placeholder 5">
            <a:extLst>
              <a:ext uri="{FF2B5EF4-FFF2-40B4-BE49-F238E27FC236}">
                <a16:creationId xmlns:a16="http://schemas.microsoft.com/office/drawing/2014/main" id="{08BA7E74-3A12-C84E-9C0C-18AC86B76B37}"/>
              </a:ext>
            </a:extLst>
          </p:cNvPr>
          <p:cNvSpPr>
            <a:spLocks noGrp="1"/>
          </p:cNvSpPr>
          <p:nvPr>
            <p:ph sz="half" idx="1"/>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a:t>
            </a:r>
            <a:r>
              <a:rPr lang="it-IT" sz="2200" dirty="0" err="1"/>
              <a:t>String</a:t>
            </a:r>
            <a:r>
              <a:rPr lang="it-IT" sz="2200" dirty="0"/>
              <a:t> </a:t>
            </a:r>
            <a:r>
              <a:rPr lang="it-IT" sz="2200" dirty="0" err="1"/>
              <a:t>s</a:t>
            </a:r>
            <a:r>
              <a:rPr lang="it-IT" sz="2200" dirty="0"/>
              <a:t> = </a:t>
            </a:r>
            <a:r>
              <a:rPr lang="it-IT" sz="2200" dirty="0">
                <a:latin typeface="Consolas" panose="020B0609020204030204" pitchFamily="49" charset="0"/>
                <a:cs typeface="Consolas" panose="020B0609020204030204" pitchFamily="49" charset="0"/>
              </a:rPr>
              <a:t>"</a:t>
            </a:r>
            <a:r>
              <a:rPr lang="it-IT" sz="2200" dirty="0" err="1">
                <a:latin typeface="Consolas" panose="020B0609020204030204" pitchFamily="49" charset="0"/>
                <a:cs typeface="Consolas" panose="020B0609020204030204" pitchFamily="49" charset="0"/>
              </a:rPr>
              <a:t>something</a:t>
            </a:r>
            <a:r>
              <a:rPr lang="it-IT" sz="2200" dirty="0">
                <a:latin typeface="Consolas" panose="020B0609020204030204" pitchFamily="49" charset="0"/>
                <a:cs typeface="Consolas" panose="020B0609020204030204" pitchFamily="49" charset="0"/>
              </a:rPr>
              <a:t>"; </a:t>
            </a:r>
            <a:r>
              <a:rPr lang="it-IT" sz="2200" dirty="0" err="1"/>
              <a:t>they</a:t>
            </a:r>
            <a:r>
              <a:rPr lang="it-IT" sz="2200" dirty="0"/>
              <a:t> are </a:t>
            </a:r>
            <a:r>
              <a:rPr lang="it-IT" sz="2200" dirty="0" err="1"/>
              <a:t>stored</a:t>
            </a:r>
            <a:r>
              <a:rPr lang="it-IT" sz="2200" dirty="0"/>
              <a:t> in a special pool in </a:t>
            </a:r>
            <a:r>
              <a:rPr lang="it-IT" sz="2200" dirty="0" err="1"/>
              <a:t>which</a:t>
            </a:r>
            <a:r>
              <a:rPr lang="it-IT" sz="2200" dirty="0"/>
              <a:t> the </a:t>
            </a:r>
            <a:r>
              <a:rPr lang="it-IT" sz="2200" dirty="0" err="1"/>
              <a:t>same</a:t>
            </a:r>
            <a:r>
              <a:rPr lang="it-IT" sz="2200" dirty="0"/>
              <a:t> </a:t>
            </a:r>
            <a:r>
              <a:rPr lang="it-IT" sz="2200" dirty="0" err="1"/>
              <a:t>string</a:t>
            </a:r>
            <a:r>
              <a:rPr lang="it-IT" sz="2200" dirty="0"/>
              <a:t> </a:t>
            </a:r>
            <a:r>
              <a:rPr lang="it-IT" sz="2200" dirty="0" err="1"/>
              <a:t>is</a:t>
            </a:r>
            <a:r>
              <a:rPr lang="it-IT" sz="2200" dirty="0"/>
              <a:t> </a:t>
            </a:r>
            <a:r>
              <a:rPr lang="it-IT" sz="2200" dirty="0" err="1"/>
              <a:t>stored</a:t>
            </a:r>
            <a:r>
              <a:rPr lang="it-IT" sz="2200" dirty="0"/>
              <a:t> </a:t>
            </a:r>
            <a:r>
              <a:rPr lang="it-IT" sz="2200" dirty="0" err="1"/>
              <a:t>only</a:t>
            </a:r>
            <a:r>
              <a:rPr lang="it-IT" sz="2200" dirty="0"/>
              <a:t> once</a:t>
            </a:r>
            <a:endParaRPr lang="it-IT" sz="2200" dirty="0">
              <a:latin typeface="Consolas" panose="020B0609020204030204" pitchFamily="49" charset="0"/>
              <a:cs typeface="Consolas" panose="020B0609020204030204" pitchFamily="49" charset="0"/>
            </a:endParaRP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lgn="just" fontAlgn="base">
              <a:buNone/>
            </a:pPr>
            <a:r>
              <a:rPr lang="it-IT" sz="1600" dirty="0">
                <a:latin typeface="Consolas" panose="020B0609020204030204" pitchFamily="49" charset="0"/>
                <a:cs typeface="Consolas" panose="020B0609020204030204" pitchFamily="49" charset="0"/>
              </a:rPr>
              <a:t> </a:t>
            </a:r>
          </a:p>
          <a:p>
            <a:pPr marL="0" indent="0" algn="just" fontAlgn="base">
              <a:buNone/>
            </a:pPr>
            <a:r>
              <a:rPr lang="it-IT" sz="1600" dirty="0">
                <a:latin typeface="Consolas" panose="020B0609020204030204" pitchFamily="49" charset="0"/>
                <a:cs typeface="Consolas" panose="020B0609020204030204" pitchFamily="49" charset="0"/>
              </a:rPr>
              <a:t>// no </a:t>
            </a:r>
            <a:r>
              <a:rPr lang="it-IT" sz="1600" dirty="0" err="1">
                <a:latin typeface="Consolas" panose="020B0609020204030204" pitchFamily="49" charset="0"/>
                <a:cs typeface="Consolas" panose="020B0609020204030204" pitchFamily="49" charset="0"/>
              </a:rPr>
              <a:t>actual</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 				</a:t>
            </a: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True</a:t>
            </a:r>
          </a:p>
          <a:p>
            <a:pPr marL="0" indent="0" algn="just"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endParaRPr lang="en-IT" sz="1600" dirty="0"/>
          </a:p>
        </p:txBody>
      </p:sp>
      <p:sp>
        <p:nvSpPr>
          <p:cNvPr id="7" name="Content Placeholder 6">
            <a:extLst>
              <a:ext uri="{FF2B5EF4-FFF2-40B4-BE49-F238E27FC236}">
                <a16:creationId xmlns:a16="http://schemas.microsoft.com/office/drawing/2014/main" id="{412FFCD5-14F9-C941-AA8E-3F5CB3A266AA}"/>
              </a:ext>
            </a:extLst>
          </p:cNvPr>
          <p:cNvSpPr>
            <a:spLocks noGrp="1"/>
          </p:cNvSpPr>
          <p:nvPr>
            <p:ph sz="half" idx="2"/>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the </a:t>
            </a:r>
            <a:r>
              <a:rPr lang="it-IT" sz="2200" dirty="0">
                <a:solidFill>
                  <a:schemeClr val="accent6">
                    <a:lumMod val="75000"/>
                  </a:schemeClr>
                </a:solidFill>
              </a:rPr>
              <a:t>new</a:t>
            </a:r>
            <a:r>
              <a:rPr lang="it-IT" sz="2200" dirty="0"/>
              <a:t> operator, </a:t>
            </a:r>
            <a:r>
              <a:rPr lang="it-IT" sz="2200" dirty="0" err="1"/>
              <a:t>Strings</a:t>
            </a:r>
            <a:r>
              <a:rPr lang="it-IT" sz="2200" dirty="0"/>
              <a:t> are </a:t>
            </a:r>
            <a:r>
              <a:rPr lang="it-IT" sz="2200" dirty="0" err="1"/>
              <a:t>stored</a:t>
            </a:r>
            <a:r>
              <a:rPr lang="it-IT" sz="2200" dirty="0"/>
              <a:t> in </a:t>
            </a:r>
            <a:r>
              <a:rPr lang="it-IT" sz="2200" dirty="0" err="1"/>
              <a:t>memory</a:t>
            </a:r>
            <a:r>
              <a:rPr lang="it-IT" sz="2200" dirty="0"/>
              <a:t> (</a:t>
            </a:r>
            <a:r>
              <a:rPr lang="it-IT" sz="2200" dirty="0" err="1"/>
              <a:t>heap</a:t>
            </a:r>
            <a:r>
              <a:rPr lang="it-IT" sz="2200" dirty="0"/>
              <a:t>) </a:t>
            </a:r>
            <a:r>
              <a:rPr lang="it-IT" sz="2200" dirty="0" err="1"/>
              <a:t>as</a:t>
            </a:r>
            <a:r>
              <a:rPr lang="it-IT" sz="2200" dirty="0"/>
              <a:t> standard </a:t>
            </a:r>
            <a:r>
              <a:rPr lang="it-IT" sz="2200" dirty="0" err="1"/>
              <a:t>objects</a:t>
            </a:r>
            <a:endParaRPr lang="it-IT" sz="2200" dirty="0"/>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pPr marL="0" indent="0" fontAlgn="base">
              <a:buNone/>
            </a:pPr>
            <a:endParaRPr lang="it-IT" sz="1600" dirty="0">
              <a:latin typeface="Consolas" panose="020B0609020204030204" pitchFamily="49" charset="0"/>
              <a:cs typeface="Consolas" panose="020B0609020204030204" pitchFamily="49" charset="0"/>
            </a:endParaRPr>
          </a:p>
          <a:p>
            <a:pPr marL="0" indent="0" fontAlgn="base">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a:t>
            </a:r>
          </a:p>
          <a:p>
            <a:pPr marL="0" indent="0">
              <a:buNone/>
            </a:pPr>
            <a:endParaRPr lang="en-IT" sz="1600" dirty="0"/>
          </a:p>
          <a:p>
            <a:pPr marL="0" indent="0">
              <a:buNone/>
            </a:pPr>
            <a:endParaRPr lang="en-IT" sz="1600" dirty="0"/>
          </a:p>
        </p:txBody>
      </p:sp>
      <p:sp>
        <p:nvSpPr>
          <p:cNvPr id="4" name="Slide Number Placeholder 3">
            <a:extLst>
              <a:ext uri="{FF2B5EF4-FFF2-40B4-BE49-F238E27FC236}">
                <a16:creationId xmlns:a16="http://schemas.microsoft.com/office/drawing/2014/main" id="{0B45EC92-7209-C349-85CE-736756E0E8F6}"/>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1021769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sz="3200" dirty="0"/>
              <a:t>The </a:t>
            </a:r>
            <a:r>
              <a:rPr lang="en-US" sz="3200" dirty="0">
                <a:solidFill>
                  <a:schemeClr val="accent6">
                    <a:lumMod val="75000"/>
                  </a:schemeClr>
                </a:solidFill>
              </a:rPr>
              <a:t>== operator </a:t>
            </a:r>
            <a:r>
              <a:rPr lang="en-US" sz="3200" dirty="0"/>
              <a:t>verifies if two references point to the same object</a:t>
            </a:r>
          </a:p>
          <a:p>
            <a:r>
              <a:rPr lang="en-US" sz="3200" dirty="0"/>
              <a:t>The </a:t>
            </a:r>
            <a:r>
              <a:rPr lang="en-US" sz="3200" dirty="0">
                <a:solidFill>
                  <a:schemeClr val="accent6">
                    <a:lumMod val="75000"/>
                  </a:schemeClr>
                </a:solidFill>
              </a:rPr>
              <a:t>equals() method</a:t>
            </a:r>
            <a:r>
              <a:rPr lang="en-US" sz="3200" dirty="0"/>
              <a:t>, instead, verifies if two objects (any object!) have the same internal state</a:t>
            </a:r>
          </a:p>
          <a:p>
            <a:pPr marL="0" indent="0">
              <a:buNone/>
            </a:pPr>
            <a:endParaRPr lang="en-US" dirty="0">
              <a:solidFill>
                <a:srgbClr val="E46C0A"/>
              </a:solidFill>
            </a:endParaRP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Being Strings immutable, </a:t>
            </a:r>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StringBuilder provides a better way for concatenating Strings</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public static void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 slow version</a:t>
            </a:r>
          </a:p>
          <a:p>
            <a:pPr marL="0" indent="0">
              <a:buNone/>
            </a:pPr>
            <a:r>
              <a:rPr lang="en-GB" sz="1600" dirty="0">
                <a:latin typeface="Consolas" panose="020B0609020204030204" pitchFamily="49" charset="0"/>
                <a:cs typeface="Consolas" panose="020B0609020204030204" pitchFamily="49" charset="0"/>
              </a:rPr>
              <a:t>    String s = "";</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 += 'a';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fast version using </a:t>
            </a:r>
            <a:r>
              <a:rPr lang="en-GB" sz="1600" dirty="0" err="1">
                <a:latin typeface="Consolas" panose="020B0609020204030204" pitchFamily="49" charset="0"/>
                <a:cs typeface="Consolas" panose="020B0609020204030204" pitchFamily="49" charset="0"/>
              </a:rPr>
              <a:t>StringBuilder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t>
            </a:r>
            <a:r>
              <a:rPr lang="en-GB" sz="1600" dirty="0">
                <a:latin typeface="Consolas" panose="020B0609020204030204" pitchFamily="49" charset="0"/>
                <a:cs typeface="Consolas" panose="020B0609020204030204" pitchFamily="49" charset="0"/>
              </a:rPr>
              <a:t> = new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sb.append</a:t>
            </a:r>
            <a:r>
              <a:rPr lang="en-GB" sz="1600" dirty="0">
                <a:latin typeface="Consolas" panose="020B0609020204030204" pitchFamily="49" charset="0"/>
                <a:cs typeface="Consolas" panose="020B0609020204030204" pitchFamily="49" charset="0"/>
              </a:rPr>
              <a:t>('a');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sb.toString</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800" dirty="0" err="1">
                <a:solidFill>
                  <a:schemeClr val="accent6">
                    <a:lumMod val="75000"/>
                  </a:schemeClr>
                </a:solidFill>
                <a:latin typeface="Calibri" panose="020F0502020204030204" pitchFamily="34" charset="0"/>
                <a:cs typeface="Calibri" panose="020F0502020204030204" pitchFamily="34" charset="0"/>
              </a:rPr>
              <a:t>System.in</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an </a:t>
            </a:r>
            <a:r>
              <a:rPr lang="en-GB" sz="2800" dirty="0" err="1">
                <a:solidFill>
                  <a:schemeClr val="accent6">
                    <a:lumMod val="75000"/>
                  </a:schemeClr>
                </a:solidFill>
                <a:latin typeface="Calibri" panose="020F0502020204030204" pitchFamily="34" charset="0"/>
                <a:cs typeface="Calibri" panose="020F0502020204030204" pitchFamily="34" charset="0"/>
              </a:rPr>
              <a:t>InputStream</a:t>
            </a:r>
            <a:r>
              <a:rPr lang="en-GB" sz="2800" dirty="0">
                <a:latin typeface="Calibri" panose="020F0502020204030204" pitchFamily="34" charset="0"/>
                <a:cs typeface="Calibri" panose="020F0502020204030204" pitchFamily="34" charset="0"/>
              </a:rPr>
              <a:t> which is typically connected to keyboard input of console programs.</a:t>
            </a:r>
          </a:p>
          <a:p>
            <a:r>
              <a:rPr lang="en-GB" sz="2800" dirty="0" err="1">
                <a:solidFill>
                  <a:schemeClr val="accent6">
                    <a:lumMod val="75000"/>
                  </a:schemeClr>
                </a:solidFill>
                <a:latin typeface="Calibri" panose="020F0502020204030204" pitchFamily="34" charset="0"/>
                <a:cs typeface="Calibri" panose="020F0502020204030204" pitchFamily="34" charset="0"/>
              </a:rPr>
              <a:t>System.out</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800" dirty="0" err="1">
                <a:solidFill>
                  <a:schemeClr val="accent6">
                    <a:lumMod val="75000"/>
                  </a:schemeClr>
                </a:solidFill>
                <a:latin typeface="Calibri" panose="020F0502020204030204" pitchFamily="34" charset="0"/>
                <a:cs typeface="Calibri" panose="020F0502020204030204" pitchFamily="34" charset="0"/>
              </a:rPr>
              <a:t>System.err</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It works like </a:t>
            </a:r>
            <a:r>
              <a:rPr lang="en-GB" sz="2800" dirty="0" err="1">
                <a:latin typeface="Calibri" panose="020F0502020204030204" pitchFamily="34" charset="0"/>
                <a:cs typeface="Calibri" panose="020F0502020204030204" pitchFamily="34" charset="0"/>
              </a:rPr>
              <a:t>System.out</a:t>
            </a:r>
            <a:r>
              <a:rPr lang="en-GB" sz="28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800" dirty="0" err="1">
                <a:latin typeface="Calibri" panose="020F0502020204030204" pitchFamily="34" charset="0"/>
                <a:cs typeface="Calibri" panose="020F0502020204030204" pitchFamily="34" charset="0"/>
              </a:rPr>
              <a:t>System.err</a:t>
            </a:r>
            <a:r>
              <a:rPr lang="en-GB" sz="2800" dirty="0">
                <a:latin typeface="Calibri" panose="020F0502020204030204" pitchFamily="34" charset="0"/>
                <a:cs typeface="Calibri" panose="020F0502020204030204" pitchFamily="34" charset="0"/>
              </a:rPr>
              <a:t> in red text, to make it more obvious that it is error text.</a:t>
            </a:r>
          </a:p>
          <a:p>
            <a:endParaRPr lang="en-IT"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r>
              <a:rPr lang="en-GB" sz="2400" dirty="0">
                <a:solidFill>
                  <a:schemeClr val="accent6">
                    <a:lumMod val="75000"/>
                  </a:schemeClr>
                </a:solidFill>
                <a:latin typeface="Consolas" panose="020B0609020204030204" pitchFamily="49" charset="0"/>
                <a:cs typeface="Consolas" panose="020B0609020204030204" pitchFamily="49" charset="0"/>
              </a:rPr>
              <a:t>void print(String s) </a:t>
            </a:r>
            <a:r>
              <a:rPr lang="en-GB" sz="2400" dirty="0">
                <a:latin typeface="Consolas" panose="020B0609020204030204" pitchFamily="49" charset="0"/>
                <a:cs typeface="Consolas" panose="020B0609020204030204" pitchFamily="49" charset="0"/>
              </a:rPr>
              <a:t>		</a:t>
            </a:r>
          </a:p>
          <a:p>
            <a:pPr lvl="1"/>
            <a:r>
              <a:rPr lang="en-GB" sz="2000" dirty="0"/>
              <a:t>Prints a string</a:t>
            </a:r>
            <a:endParaRPr lang="en-GB" sz="2000" dirty="0">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void </a:t>
            </a:r>
            <a:r>
              <a:rPr lang="en-GB" sz="2400" dirty="0" err="1">
                <a:solidFill>
                  <a:schemeClr val="accent6">
                    <a:lumMod val="75000"/>
                  </a:schemeClr>
                </a:solidFill>
                <a:latin typeface="Consolas" panose="020B0609020204030204" pitchFamily="49" charset="0"/>
                <a:cs typeface="Consolas" panose="020B0609020204030204" pitchFamily="49" charset="0"/>
              </a:rPr>
              <a:t>println</a:t>
            </a:r>
            <a:r>
              <a:rPr lang="en-GB" sz="2400" dirty="0">
                <a:solidFill>
                  <a:schemeClr val="accent6">
                    <a:lumMod val="75000"/>
                  </a:schemeClr>
                </a:solidFill>
                <a:latin typeface="Consolas" panose="020B0609020204030204" pitchFamily="49" charset="0"/>
                <a:cs typeface="Consolas" panose="020B0609020204030204" pitchFamily="49" charset="0"/>
              </a:rPr>
              <a:t>(String s) </a:t>
            </a:r>
            <a:r>
              <a:rPr lang="en-GB" sz="2400" dirty="0">
                <a:latin typeface="Consolas" panose="020B0609020204030204" pitchFamily="49" charset="0"/>
                <a:cs typeface="Consolas" panose="020B0609020204030204" pitchFamily="49" charset="0"/>
              </a:rPr>
              <a:t>	</a:t>
            </a:r>
          </a:p>
          <a:p>
            <a:pPr lvl="1"/>
            <a:r>
              <a:rPr lang="en-GB" sz="2000" dirty="0"/>
              <a:t>Prints a String and then terminate the line</a:t>
            </a:r>
            <a:endParaRPr lang="en-GB" sz="2000" dirty="0">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void </a:t>
            </a:r>
            <a:r>
              <a:rPr lang="en-GB" sz="2400" dirty="0" err="1">
                <a:solidFill>
                  <a:schemeClr val="accent6">
                    <a:lumMod val="75000"/>
                  </a:schemeClr>
                </a:solidFill>
                <a:latin typeface="Consolas" panose="020B0609020204030204" pitchFamily="49" charset="0"/>
                <a:cs typeface="Consolas" panose="020B0609020204030204" pitchFamily="49" charset="0"/>
              </a:rPr>
              <a:t>printf</a:t>
            </a:r>
            <a:r>
              <a:rPr lang="en-GB" sz="24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400" dirty="0" err="1">
                <a:solidFill>
                  <a:schemeClr val="accent6">
                    <a:lumMod val="75000"/>
                  </a:schemeClr>
                </a:solidFill>
                <a:latin typeface="Consolas" panose="020B0609020204030204" pitchFamily="49" charset="0"/>
                <a:cs typeface="Consolas" panose="020B0609020204030204" pitchFamily="49" charset="0"/>
              </a:rPr>
              <a:t>args</a:t>
            </a:r>
            <a:r>
              <a:rPr lang="en-GB" sz="2400" dirty="0">
                <a:solidFill>
                  <a:schemeClr val="accent6">
                    <a:lumMod val="75000"/>
                  </a:schemeClr>
                </a:solidFill>
                <a:latin typeface="Consolas" panose="020B0609020204030204" pitchFamily="49" charset="0"/>
                <a:cs typeface="Consolas" panose="020B0609020204030204" pitchFamily="49" charset="0"/>
              </a:rPr>
              <a:t>) </a:t>
            </a:r>
            <a:r>
              <a:rPr lang="en-GB" sz="2400" dirty="0">
                <a:latin typeface="Consolas" panose="020B0609020204030204" pitchFamily="49" charset="0"/>
                <a:cs typeface="Consolas" panose="020B0609020204030204" pitchFamily="49" charset="0"/>
              </a:rPr>
              <a:t>	</a:t>
            </a:r>
          </a:p>
          <a:p>
            <a:pPr lvl="1"/>
            <a:r>
              <a:rPr lang="en-GB" sz="2000" dirty="0"/>
              <a:t>Write a formatted string using the specified format string and arguments</a:t>
            </a:r>
            <a:endParaRPr lang="en-GB" sz="2000" dirty="0">
              <a:latin typeface="Consolas" panose="020B0609020204030204" pitchFamily="49" charset="0"/>
              <a:cs typeface="Consolas" panose="020B0609020204030204" pitchFamily="49" charset="0"/>
            </a:endParaRPr>
          </a:p>
          <a:p>
            <a:endParaRPr lang="en-GB" sz="2400" dirty="0">
              <a:solidFill>
                <a:schemeClr val="accent6">
                  <a:lumMod val="75000"/>
                </a:schemeClr>
              </a:solidFill>
              <a:latin typeface="Consolas" panose="020B0609020204030204" pitchFamily="49" charset="0"/>
              <a:cs typeface="Consolas" panose="020B0609020204030204" pitchFamily="49" charset="0"/>
            </a:endParaRPr>
          </a:p>
          <a:p>
            <a:r>
              <a:rPr lang="en-GB" sz="2400" dirty="0">
                <a:solidFill>
                  <a:schemeClr val="accent6">
                    <a:lumMod val="75000"/>
                  </a:schemeClr>
                </a:solidFill>
                <a:latin typeface="Consolas" panose="020B0609020204030204" pitchFamily="49" charset="0"/>
                <a:cs typeface="Consolas" panose="020B0609020204030204" pitchFamily="49" charset="0"/>
              </a:rPr>
              <a:t>String </a:t>
            </a:r>
            <a:r>
              <a:rPr lang="en-GB" sz="2400" dirty="0" err="1">
                <a:solidFill>
                  <a:schemeClr val="accent6">
                    <a:lumMod val="75000"/>
                  </a:schemeClr>
                </a:solidFill>
                <a:latin typeface="Consolas" panose="020B0609020204030204" pitchFamily="49" charset="0"/>
                <a:cs typeface="Consolas" panose="020B0609020204030204" pitchFamily="49" charset="0"/>
              </a:rPr>
              <a:t>String.format</a:t>
            </a:r>
            <a:r>
              <a:rPr lang="en-GB" sz="24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400" dirty="0" err="1">
                <a:solidFill>
                  <a:schemeClr val="accent6">
                    <a:lumMod val="75000"/>
                  </a:schemeClr>
                </a:solidFill>
                <a:latin typeface="Consolas" panose="020B0609020204030204" pitchFamily="49" charset="0"/>
                <a:cs typeface="Consolas" panose="020B0609020204030204" pitchFamily="49" charset="0"/>
              </a:rPr>
              <a:t>args</a:t>
            </a:r>
            <a:r>
              <a:rPr lang="en-GB" sz="2400" dirty="0">
                <a:solidFill>
                  <a:schemeClr val="accent6">
                    <a:lumMod val="75000"/>
                  </a:schemeClr>
                </a:solidFill>
                <a:latin typeface="Consolas" panose="020B0609020204030204" pitchFamily="49" charset="0"/>
                <a:cs typeface="Consolas" panose="020B0609020204030204" pitchFamily="49" charset="0"/>
              </a:rPr>
              <a:t>) </a:t>
            </a:r>
          </a:p>
          <a:p>
            <a:pPr lvl="1"/>
            <a:r>
              <a:rPr lang="en-GB" sz="2000" dirty="0"/>
              <a:t>Returns a formatted string using the specified format string and arguments</a:t>
            </a:r>
            <a:endParaRPr lang="en-IT" sz="2000" dirty="0">
              <a:latin typeface="Consolas" panose="020B0609020204030204" pitchFamily="49" charset="0"/>
              <a:cs typeface="Consolas" panose="020B0609020204030204" pitchFamily="49" charset="0"/>
            </a:endParaRPr>
          </a:p>
          <a:p>
            <a:endParaRPr lang="en-IT" sz="2400" dirty="0"/>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65</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from stdin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r>
              <a:rPr lang="en-GB" sz="1200" dirty="0" err="1">
                <a:latin typeface="Consolas" panose="020B0609020204030204" pitchFamily="49" charset="0"/>
                <a:cs typeface="Consolas" panose="020B0609020204030204" pitchFamily="49" charset="0"/>
              </a:rPr>
              <a:t>System.in</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int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sc.nextInt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from a file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p>
          <a:p>
            <a:pPr marL="0" indent="0">
              <a:buNone/>
            </a:pPr>
            <a:r>
              <a:rPr lang="en-GB" sz="1200" dirty="0">
                <a:latin typeface="Consolas" panose="020B0609020204030204" pitchFamily="49" charset="0"/>
                <a:cs typeface="Consolas" panose="020B0609020204030204" pitchFamily="49" charset="0"/>
              </a:rPr>
              <a:t>		new File("</a:t>
            </a:r>
            <a:r>
              <a:rPr lang="en-GB" sz="1200" dirty="0" err="1">
                <a:latin typeface="Consolas" panose="020B0609020204030204" pitchFamily="49" charset="0"/>
                <a:cs typeface="Consolas" panose="020B0609020204030204" pitchFamily="49" charset="0"/>
              </a:rPr>
              <a:t>myNumbers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while (</a:t>
            </a:r>
            <a:r>
              <a:rPr lang="en-GB" sz="1200" dirty="0" err="1">
                <a:latin typeface="Consolas" panose="020B0609020204030204" pitchFamily="49" charset="0"/>
                <a:cs typeface="Consolas" panose="020B0609020204030204" pitchFamily="49" charset="0"/>
              </a:rPr>
              <a:t>sc.hasNextLong</a:t>
            </a:r>
            <a:r>
              <a:rPr lang="en-GB" sz="1200" dirty="0">
                <a:latin typeface="Consolas" panose="020B0609020204030204" pitchFamily="49" charset="0"/>
                <a:cs typeface="Consolas" panose="020B0609020204030204" pitchFamily="49" charset="0"/>
              </a:rPr>
              <a:t>()) { </a:t>
            </a:r>
          </a:p>
          <a:p>
            <a:pPr marL="0" indent="0">
              <a:buNone/>
            </a:pPr>
            <a:r>
              <a:rPr lang="en-GB" sz="1200" dirty="0">
                <a:latin typeface="Consolas" panose="020B0609020204030204" pitchFamily="49" charset="0"/>
                <a:cs typeface="Consolas" panose="020B0609020204030204" pitchFamily="49" charset="0"/>
              </a:rPr>
              <a:t>	long </a:t>
            </a:r>
            <a:r>
              <a:rPr lang="en-GB" sz="1200" dirty="0" err="1">
                <a:latin typeface="Consolas" panose="020B0609020204030204" pitchFamily="49" charset="0"/>
                <a:cs typeface="Consolas" panose="020B0609020204030204" pitchFamily="49" charset="0"/>
              </a:rPr>
              <a:t>aLong</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sc.nextLong</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a:p>
            <a:pPr marL="0" indent="0">
              <a:buNone/>
            </a:pPr>
            <a:endParaRPr lang="en-IT" sz="1200" dirty="0">
              <a:latin typeface="Consolas" panose="020B0609020204030204" pitchFamily="49" charset="0"/>
              <a:cs typeface="Consolas" panose="020B0609020204030204" pitchFamily="49" charset="0"/>
            </a:endParaRPr>
          </a:p>
          <a:p>
            <a:pPr marL="0" indent="0">
              <a:buNone/>
            </a:pPr>
            <a:r>
              <a:rPr lang="en-IT" sz="1200" dirty="0">
                <a:latin typeface="Consolas" panose="020B0609020204030204" pitchFamily="49" charset="0"/>
                <a:cs typeface="Consolas" panose="020B0609020204030204" pitchFamily="49" charset="0"/>
              </a:rPr>
              <a:t>/* using regular expressions */</a:t>
            </a:r>
          </a:p>
          <a:p>
            <a:pPr marL="0" indent="0">
              <a:buNone/>
            </a:pPr>
            <a:r>
              <a:rPr lang="en-GB" sz="1200" dirty="0">
                <a:latin typeface="Consolas" panose="020B0609020204030204" pitchFamily="49" charset="0"/>
                <a:cs typeface="Consolas" panose="020B0609020204030204" pitchFamily="49" charset="0"/>
              </a:rPr>
              <a:t>String input = "1 fish 2 fish red fish blue fish"; </a:t>
            </a:r>
          </a:p>
          <a:p>
            <a:pPr marL="0" indent="0">
              <a:buNone/>
            </a:pPr>
            <a:r>
              <a:rPr lang="en-GB" sz="1200" dirty="0">
                <a:latin typeface="Consolas" panose="020B0609020204030204" pitchFamily="49" charset="0"/>
                <a:cs typeface="Consolas" panose="020B0609020204030204" pitchFamily="49" charset="0"/>
              </a:rPr>
              <a:t>Scanner s = new Scanner(input).</a:t>
            </a:r>
            <a:r>
              <a:rPr lang="en-GB" sz="1200" dirty="0" err="1">
                <a:latin typeface="Consolas" panose="020B0609020204030204" pitchFamily="49" charset="0"/>
                <a:cs typeface="Consolas" panose="020B0609020204030204" pitchFamily="49" charset="0"/>
              </a:rPr>
              <a:t>useDelimiter</a:t>
            </a:r>
            <a:r>
              <a:rPr lang="en-GB" sz="1200" dirty="0">
                <a:latin typeface="Consolas" panose="020B0609020204030204" pitchFamily="49" charset="0"/>
                <a:cs typeface="Consolas" panose="020B0609020204030204" pitchFamily="49" charset="0"/>
              </a:rPr>
              <a:t>("\\s*fish\\s*");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s.close</a:t>
            </a: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a:bodyPr>
          <a:lstStyle/>
          <a:p>
            <a:r>
              <a:rPr lang="en-IT" sz="1600" dirty="0">
                <a:solidFill>
                  <a:schemeClr val="accent6">
                    <a:lumMod val="75000"/>
                  </a:schemeClr>
                </a:solidFill>
                <a:latin typeface="Consolas" panose="020B0609020204030204" pitchFamily="49" charset="0"/>
                <a:cs typeface="Consolas" panose="020B0609020204030204" pitchFamily="49" charset="0"/>
              </a:rPr>
              <a:t>Math.random()</a:t>
            </a:r>
          </a:p>
          <a:p>
            <a:r>
              <a:rPr lang="en-GB" sz="16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1600" dirty="0">
                <a:latin typeface="Consolas" panose="020B0609020204030204" pitchFamily="49" charset="0"/>
                <a:cs typeface="Consolas" panose="020B0609020204030204" pitchFamily="49" charset="0"/>
              </a:rPr>
              <a:t>Random random = new Random();</a:t>
            </a:r>
          </a:p>
          <a:p>
            <a:pPr marL="457200" lvl="1" indent="0">
              <a:buNone/>
            </a:pPr>
            <a:r>
              <a:rPr lang="en-GB" sz="1600" dirty="0" err="1">
                <a:latin typeface="Consolas" panose="020B0609020204030204" pitchFamily="49" charset="0"/>
                <a:cs typeface="Consolas" panose="020B0609020204030204" pitchFamily="49" charset="0"/>
              </a:rPr>
              <a:t>random.nextInt</a:t>
            </a:r>
            <a:r>
              <a:rPr lang="en-GB" sz="1600" dirty="0">
                <a:latin typeface="Consolas" panose="020B0609020204030204" pitchFamily="49" charset="0"/>
                <a:cs typeface="Consolas" panose="020B0609020204030204" pitchFamily="49" charset="0"/>
              </a:rPr>
              <a:t>()			[MIN_VALUE, MAX_VALUE]</a:t>
            </a:r>
          </a:p>
          <a:p>
            <a:pPr marL="457200" lvl="1" indent="0">
              <a:buNone/>
            </a:pPr>
            <a:r>
              <a:rPr lang="en-GB" sz="1600" dirty="0" err="1">
                <a:latin typeface="Consolas" panose="020B0609020204030204" pitchFamily="49" charset="0"/>
                <a:cs typeface="Consolas" panose="020B0609020204030204" pitchFamily="49" charset="0"/>
              </a:rPr>
              <a:t>random.nextDouble</a:t>
            </a:r>
            <a:r>
              <a:rPr lang="en-GB" sz="1600" dirty="0">
                <a:latin typeface="Consolas" panose="020B0609020204030204" pitchFamily="49" charset="0"/>
                <a:cs typeface="Consolas" panose="020B0609020204030204" pitchFamily="49" charset="0"/>
              </a:rPr>
              <a:t>()		[0, 1]</a:t>
            </a:r>
          </a:p>
          <a:p>
            <a:pPr marL="457200" lvl="1" indent="0">
              <a:buNone/>
            </a:pPr>
            <a:r>
              <a:rPr lang="en-GB" sz="1600" dirty="0" err="1">
                <a:latin typeface="Consolas" panose="020B0609020204030204" pitchFamily="49" charset="0"/>
                <a:cs typeface="Consolas" panose="020B0609020204030204" pitchFamily="49" charset="0"/>
              </a:rPr>
              <a:t>random.nextBoolean</a:t>
            </a:r>
            <a:r>
              <a:rPr lang="en-GB" sz="1600" dirty="0">
                <a:latin typeface="Consolas" panose="020B0609020204030204" pitchFamily="49" charset="0"/>
                <a:cs typeface="Consolas" panose="020B0609020204030204" pitchFamily="49" charset="0"/>
              </a:rPr>
              <a:t>()	[true, false]</a:t>
            </a:r>
          </a:p>
          <a:p>
            <a:pPr indent="-285750"/>
            <a:r>
              <a:rPr lang="en-GB" sz="1600" dirty="0" err="1">
                <a:solidFill>
                  <a:schemeClr val="accent6">
                    <a:lumMod val="75000"/>
                  </a:schemeClr>
                </a:solidFill>
                <a:latin typeface="Consolas" panose="020B0609020204030204" pitchFamily="49" charset="0"/>
                <a:cs typeface="Consolas" panose="020B0609020204030204" pitchFamily="49" charset="0"/>
              </a:rPr>
              <a:t>java.util.random.RandomGenerator</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1600" dirty="0" err="1">
                <a:latin typeface="Consolas" panose="020B0609020204030204" pitchFamily="49" charset="0"/>
                <a:cs typeface="Consolas" panose="020B0609020204030204" pitchFamily="49" charset="0"/>
              </a:rPr>
              <a:t>RandomGenerator</a:t>
            </a:r>
            <a:r>
              <a:rPr lang="en-GB" sz="1600" dirty="0">
                <a:latin typeface="Consolas" panose="020B0609020204030204" pitchFamily="49" charset="0"/>
                <a:cs typeface="Consolas" panose="020B0609020204030204" pitchFamily="49" charset="0"/>
              </a:rPr>
              <a:t> generator = </a:t>
            </a:r>
            <a:r>
              <a:rPr lang="en-GB" sz="1600" dirty="0" err="1">
                <a:latin typeface="Consolas" panose="020B0609020204030204" pitchFamily="49" charset="0"/>
                <a:cs typeface="Consolas" panose="020B0609020204030204" pitchFamily="49" charset="0"/>
              </a:rPr>
              <a:t>RandomGenerator.getDefault</a:t>
            </a:r>
            <a:r>
              <a:rPr lang="en-GB" sz="1600" dirty="0">
                <a:latin typeface="Consolas" panose="020B0609020204030204" pitchFamily="49" charset="0"/>
                <a:cs typeface="Consolas" panose="020B0609020204030204" pitchFamily="49" charset="0"/>
              </a:rPr>
              <a:t>();</a:t>
            </a:r>
          </a:p>
          <a:p>
            <a:pPr marL="457200" lvl="1" indent="0">
              <a:buNone/>
            </a:pPr>
            <a:r>
              <a:rPr lang="en-GB" sz="1600" dirty="0" err="1">
                <a:latin typeface="Consolas" panose="020B0609020204030204" pitchFamily="49" charset="0"/>
                <a:cs typeface="Consolas" panose="020B0609020204030204" pitchFamily="49" charset="0"/>
              </a:rPr>
              <a:t>RandomGenerator</a:t>
            </a:r>
            <a:r>
              <a:rPr lang="en-GB" sz="1600" dirty="0">
                <a:latin typeface="Consolas" panose="020B0609020204030204" pitchFamily="49" charset="0"/>
                <a:cs typeface="Consolas" panose="020B0609020204030204" pitchFamily="49" charset="0"/>
              </a:rPr>
              <a:t> generator = </a:t>
            </a:r>
            <a:r>
              <a:rPr lang="en-GB" sz="1600" dirty="0" err="1">
                <a:latin typeface="Consolas" panose="020B0609020204030204" pitchFamily="49" charset="0"/>
                <a:cs typeface="Consolas" panose="020B0609020204030204" pitchFamily="49" charset="0"/>
              </a:rPr>
              <a:t>RandomGenerator.of</a:t>
            </a:r>
            <a:r>
              <a:rPr lang="en-GB" sz="1600" dirty="0">
                <a:latin typeface="Consolas" panose="020B0609020204030204" pitchFamily="49" charset="0"/>
                <a:cs typeface="Consolas" panose="020B0609020204030204" pitchFamily="49" charset="0"/>
              </a:rPr>
              <a:t>("L128X256MixRandom");</a:t>
            </a:r>
          </a:p>
          <a:p>
            <a:pPr marL="457200" lvl="1" indent="0">
              <a:buNone/>
            </a:pPr>
            <a:r>
              <a:rPr lang="en-GB" sz="1600" dirty="0" err="1">
                <a:latin typeface="Consolas" panose="020B0609020204030204" pitchFamily="49" charset="0"/>
                <a:cs typeface="Consolas" panose="020B0609020204030204" pitchFamily="49" charset="0"/>
              </a:rPr>
              <a:t>RandomGenerator</a:t>
            </a:r>
            <a:r>
              <a:rPr lang="en-GB" sz="1600" dirty="0">
                <a:latin typeface="Consolas" panose="020B0609020204030204" pitchFamily="49" charset="0"/>
                <a:cs typeface="Consolas" panose="020B0609020204030204" pitchFamily="49" charset="0"/>
              </a:rPr>
              <a:t> generator = new Random();</a:t>
            </a:r>
          </a:p>
          <a:p>
            <a:r>
              <a:rPr lang="en-GB" sz="1600" dirty="0" err="1">
                <a:solidFill>
                  <a:schemeClr val="accent6">
                    <a:lumMod val="75000"/>
                  </a:schemeClr>
                </a:solidFill>
                <a:latin typeface="Consolas" panose="020B0609020204030204" pitchFamily="49" charset="0"/>
                <a:cs typeface="Consolas" panose="020B0609020204030204" pitchFamily="49" charset="0"/>
              </a:rPr>
              <a:t>java.util.concurrent.ThreadLocalRandom</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1600" dirty="0" err="1">
                <a:latin typeface="Consolas" panose="020B0609020204030204" pitchFamily="49" charset="0"/>
                <a:cs typeface="Consolas" panose="020B0609020204030204" pitchFamily="49" charset="0"/>
              </a:rPr>
              <a:t>ThreadLocalRandom.current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nextInt</a:t>
            </a:r>
            <a:r>
              <a:rPr lang="en-GB" sz="1600" dirty="0">
                <a:latin typeface="Consolas" panose="020B0609020204030204" pitchFamily="49" charset="0"/>
                <a:cs typeface="Consolas" panose="020B0609020204030204" pitchFamily="49" charset="0"/>
              </a:rPr>
              <a:t>()</a:t>
            </a:r>
          </a:p>
          <a:p>
            <a:pPr marL="457200" lvl="1" indent="0">
              <a:buNone/>
            </a:pPr>
            <a:r>
              <a:rPr lang="en-GB" sz="1600" dirty="0" err="1">
                <a:latin typeface="Consolas" panose="020B0609020204030204" pitchFamily="49" charset="0"/>
                <a:cs typeface="Consolas" panose="020B0609020204030204" pitchFamily="49" charset="0"/>
              </a:rPr>
              <a:t>ThreadLocalRandom.current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nextDouble</a:t>
            </a:r>
            <a:r>
              <a:rPr lang="en-GB" sz="1600" dirty="0">
                <a:latin typeface="Consolas" panose="020B0609020204030204" pitchFamily="49" charset="0"/>
                <a:cs typeface="Consolas" panose="020B0609020204030204" pitchFamily="49" charset="0"/>
              </a:rPr>
              <a:t>()</a:t>
            </a:r>
          </a:p>
          <a:p>
            <a:pPr marL="457200" lvl="1" indent="0">
              <a:buNone/>
            </a:pPr>
            <a:r>
              <a:rPr lang="en-GB" sz="1600" dirty="0" err="1">
                <a:latin typeface="Consolas" panose="020B0609020204030204" pitchFamily="49" charset="0"/>
                <a:cs typeface="Consolas" panose="020B0609020204030204" pitchFamily="49" charset="0"/>
              </a:rPr>
              <a:t>ThreadLocalRandom.current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nextBoolean</a:t>
            </a:r>
            <a:r>
              <a:rPr lang="en-GB" sz="1600" dirty="0">
                <a:latin typeface="Consolas" panose="020B0609020204030204" pitchFamily="49" charset="0"/>
                <a:cs typeface="Consolas" panose="020B0609020204030204" pitchFamily="49" charset="0"/>
              </a:rPr>
              <a:t>()</a:t>
            </a:r>
          </a:p>
          <a:p>
            <a:pPr lvl="1"/>
            <a:endParaRPr lang="en-GB" sz="1600" dirty="0">
              <a:latin typeface="Consolas" panose="020B0609020204030204" pitchFamily="49" charset="0"/>
              <a:cs typeface="Consolas" panose="020B0609020204030204" pitchFamily="49" charset="0"/>
            </a:endParaRPr>
          </a:p>
          <a:p>
            <a:pPr lvl="1"/>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67</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
        <p:nvSpPr>
          <p:cNvPr id="6" name="Content Placeholder 5">
            <a:extLst>
              <a:ext uri="{FF2B5EF4-FFF2-40B4-BE49-F238E27FC236}">
                <a16:creationId xmlns:a16="http://schemas.microsoft.com/office/drawing/2014/main" id="{8A7DF13B-2965-B448-9B15-73D24DEC8CDE}"/>
              </a:ext>
            </a:extLst>
          </p:cNvPr>
          <p:cNvSpPr>
            <a:spLocks noGrp="1"/>
          </p:cNvSpPr>
          <p:nvPr>
            <p:ph idx="1"/>
          </p:nvPr>
        </p:nvSpPr>
        <p:spPr/>
        <p:txBody>
          <a:bodyPr>
            <a:normAutofit/>
          </a:bodyPr>
          <a:lstStyle/>
          <a:p>
            <a:pPr marL="0" indent="0">
              <a:buNone/>
            </a:pPr>
            <a:r>
              <a:rPr lang="en-IT" sz="1600" dirty="0">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err="1">
                <a:latin typeface="Consolas" panose="020B0609020204030204" pitchFamily="49" charset="0"/>
                <a:cs typeface="Consolas" panose="020B0609020204030204" pitchFamily="49" charset="0"/>
              </a:rPr>
              <a:t>src</a:t>
            </a:r>
            <a:r>
              <a:rPr lang="en-GB" sz="1600" dirty="0">
                <a:latin typeface="Consolas" panose="020B0609020204030204" pitchFamily="49" charset="0"/>
                <a:cs typeface="Consolas" panose="020B0609020204030204" pitchFamily="49" charset="0"/>
              </a:rPr>
              <a:t>/main/java/it/</a:t>
            </a:r>
            <a:r>
              <a:rPr lang="en-GB" sz="1600" dirty="0" err="1">
                <a:latin typeface="Consolas" panose="020B0609020204030204" pitchFamily="49" charset="0"/>
                <a:cs typeface="Consolas" panose="020B0609020204030204" pitchFamily="49" charset="0"/>
              </a:rPr>
              <a:t>oop</a:t>
            </a:r>
            <a:r>
              <a:rPr lang="en-GB" sz="1600" dirty="0">
                <a:latin typeface="Consolas" panose="020B0609020204030204" pitchFamily="49" charset="0"/>
                <a:cs typeface="Consolas" panose="020B0609020204030204" pitchFamily="49" charset="0"/>
              </a:rPr>
              <a:t>/basics</a:t>
            </a:r>
          </a:p>
          <a:p>
            <a:pPr marL="0" indent="0">
              <a:buNone/>
            </a:pPr>
            <a:r>
              <a:rPr lang="en-IT"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javac</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ArraysUtils.java</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(builds ArrayUtils.class. Unsuitable for large projects. Gradle uses </a:t>
            </a:r>
            <a:r>
              <a:rPr lang="en-GB" sz="1600" dirty="0">
                <a:latin typeface="Consolas" panose="020B0609020204030204" pitchFamily="49" charset="0"/>
                <a:cs typeface="Consolas" panose="020B0609020204030204" pitchFamily="49" charset="0"/>
              </a:rPr>
              <a:t>b</a:t>
            </a:r>
            <a:r>
              <a:rPr lang="en-IT" sz="1600" dirty="0">
                <a:latin typeface="Consolas" panose="020B0609020204030204" pitchFamily="49" charset="0"/>
                <a:cs typeface="Consolas" panose="020B0609020204030204" pitchFamily="49" charset="0"/>
              </a:rPr>
              <a:t>uild/ dir)</a:t>
            </a:r>
          </a:p>
          <a:p>
            <a:pPr marL="0" indent="0">
              <a:buNone/>
            </a:pPr>
            <a:endParaRPr lang="en-IT" sz="1600" dirty="0">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a:solidFill>
                  <a:schemeClr val="accent6">
                    <a:lumMod val="75000"/>
                  </a:schemeClr>
                </a:solidFill>
                <a:latin typeface="Consolas" panose="020B0609020204030204" pitchFamily="49" charset="0"/>
                <a:cs typeface="Consolas" panose="020B0609020204030204" pitchFamily="49" charset="0"/>
              </a:rPr>
              <a:t>build</a:t>
            </a:r>
            <a:r>
              <a:rPr lang="en-GB" sz="1600" dirty="0">
                <a:latin typeface="Consolas" panose="020B0609020204030204" pitchFamily="49" charset="0"/>
                <a:cs typeface="Consolas" panose="020B0609020204030204" pitchFamily="49" charset="0"/>
              </a:rPr>
              <a:t>/classes/java/main</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java -cp . it/</a:t>
            </a:r>
            <a:r>
              <a:rPr lang="en-GB" sz="1600" dirty="0" err="1">
                <a:solidFill>
                  <a:schemeClr val="accent6">
                    <a:lumMod val="75000"/>
                  </a:schemeClr>
                </a:solidFill>
                <a:latin typeface="Consolas" panose="020B0609020204030204" pitchFamily="49" charset="0"/>
                <a:cs typeface="Consolas" panose="020B0609020204030204" pitchFamily="49" charset="0"/>
              </a:rPr>
              <a:t>oop</a:t>
            </a:r>
            <a:r>
              <a:rPr lang="en-GB" sz="1600" dirty="0">
                <a:solidFill>
                  <a:schemeClr val="accent6">
                    <a:lumMod val="75000"/>
                  </a:schemeClr>
                </a:solidFill>
                <a:latin typeface="Consolas" panose="020B0609020204030204" pitchFamily="49" charset="0"/>
                <a:cs typeface="Consolas" panose="020B0609020204030204" pitchFamily="49" charset="0"/>
              </a:rPr>
              <a:t>/basics/</a:t>
            </a:r>
            <a:r>
              <a:rPr lang="en-GB" sz="1600" dirty="0" err="1">
                <a:solidFill>
                  <a:schemeClr val="accent6">
                    <a:lumMod val="75000"/>
                  </a:schemeClr>
                </a:solidFill>
                <a:latin typeface="Consolas" panose="020B0609020204030204" pitchFamily="49" charset="0"/>
                <a:cs typeface="Consolas" panose="020B0609020204030204" pitchFamily="49" charset="0"/>
              </a:rPr>
              <a:t>ArraysUtils</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v1 = [8, 8, 8, 8, 8, 8, 8, 8]</a:t>
            </a:r>
          </a:p>
          <a:p>
            <a:pPr marL="0" indent="0">
              <a:buNone/>
            </a:pPr>
            <a:r>
              <a:rPr lang="en-GB" sz="1600" dirty="0">
                <a:latin typeface="Consolas" panose="020B0609020204030204" pitchFamily="49" charset="0"/>
                <a:cs typeface="Consolas" panose="020B0609020204030204" pitchFamily="49" charset="0"/>
              </a:rPr>
              <a:t>v1 = [79, 80, 70, 2, 86, 69, 32, 70]</a:t>
            </a:r>
          </a:p>
          <a:p>
            <a:pPr marL="0" indent="0">
              <a:buNone/>
            </a:pPr>
            <a:r>
              <a:rPr lang="en-GB" sz="1600" dirty="0">
                <a:latin typeface="Consolas" panose="020B0609020204030204" pitchFamily="49" charset="0"/>
                <a:cs typeface="Consolas" panose="020B0609020204030204" pitchFamily="49" charset="0"/>
              </a:rPr>
              <a:t>v1 = [2, 32, 69, 70, 70, 79, 80, 86]</a:t>
            </a:r>
          </a:p>
          <a:p>
            <a:pPr marL="0" indent="0">
              <a:buNone/>
            </a:pPr>
            <a:r>
              <a:rPr lang="en-GB" sz="1600" dirty="0">
                <a:latin typeface="Consolas" panose="020B0609020204030204" pitchFamily="49" charset="0"/>
                <a:cs typeface="Consolas" panose="020B0609020204030204" pitchFamily="49" charset="0"/>
              </a:rPr>
              <a:t>v2 = [2, 32, 69, 70, 70, 0, 0, 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javap</a:t>
            </a:r>
            <a:r>
              <a:rPr lang="en-GB" sz="1600" dirty="0">
                <a:solidFill>
                  <a:schemeClr val="accent6">
                    <a:lumMod val="75000"/>
                  </a:schemeClr>
                </a:solidFill>
                <a:latin typeface="Consolas" panose="020B0609020204030204" pitchFamily="49" charset="0"/>
                <a:cs typeface="Consolas" panose="020B0609020204030204" pitchFamily="49" charset="0"/>
              </a:rPr>
              <a:t> -cp . -verbose it/</a:t>
            </a:r>
            <a:r>
              <a:rPr lang="en-GB" sz="1600" dirty="0" err="1">
                <a:solidFill>
                  <a:schemeClr val="accent6">
                    <a:lumMod val="75000"/>
                  </a:schemeClr>
                </a:solidFill>
                <a:latin typeface="Consolas" panose="020B0609020204030204" pitchFamily="49" charset="0"/>
                <a:cs typeface="Consolas" panose="020B0609020204030204" pitchFamily="49" charset="0"/>
              </a:rPr>
              <a:t>oop</a:t>
            </a:r>
            <a:r>
              <a:rPr lang="en-GB" sz="1600" dirty="0">
                <a:solidFill>
                  <a:schemeClr val="accent6">
                    <a:lumMod val="75000"/>
                  </a:schemeClr>
                </a:solidFill>
                <a:latin typeface="Consolas" panose="020B0609020204030204" pitchFamily="49" charset="0"/>
                <a:cs typeface="Consolas" panose="020B0609020204030204" pitchFamily="49" charset="0"/>
              </a:rPr>
              <a:t>/basics/</a:t>
            </a:r>
            <a:r>
              <a:rPr lang="en-GB" sz="1600" dirty="0" err="1">
                <a:solidFill>
                  <a:schemeClr val="accent6">
                    <a:lumMod val="75000"/>
                  </a:schemeClr>
                </a:solidFill>
                <a:latin typeface="Consolas" panose="020B0609020204030204" pitchFamily="49" charset="0"/>
                <a:cs typeface="Consolas" panose="020B0609020204030204" pitchFamily="49" charset="0"/>
              </a:rPr>
              <a:t>ArraysUtils</a:t>
            </a:r>
            <a:r>
              <a:rPr lang="en-GB" sz="1600" dirty="0">
                <a:solidFill>
                  <a:schemeClr val="accent6">
                    <a:lumMod val="75000"/>
                  </a:schemeClr>
                </a:solidFill>
                <a:latin typeface="Consolas" panose="020B0609020204030204" pitchFamily="49" charset="0"/>
                <a:cs typeface="Consolas" panose="020B0609020204030204" pitchFamily="49" charset="0"/>
              </a:rPr>
              <a:t> | grep major</a:t>
            </a:r>
          </a:p>
          <a:p>
            <a:pPr marL="0" indent="0">
              <a:buNone/>
            </a:pPr>
            <a:r>
              <a:rPr lang="en-GB" sz="1600" dirty="0">
                <a:latin typeface="Consolas" panose="020B0609020204030204" pitchFamily="49" charset="0"/>
                <a:cs typeface="Consolas" panose="020B0609020204030204" pitchFamily="49" charset="0"/>
              </a:rPr>
              <a:t>major version: 61</a:t>
            </a:r>
          </a:p>
          <a:p>
            <a:pPr marL="0" indent="0">
              <a:buNone/>
            </a:pPr>
            <a:r>
              <a:rPr lang="en-GB" sz="1600" dirty="0">
                <a:latin typeface="Consolas" panose="020B0609020204030204" pitchFamily="49" charset="0"/>
                <a:cs typeface="Consolas" panose="020B0609020204030204" pitchFamily="49" charset="0"/>
              </a:rPr>
              <a:t>(see https://</a:t>
            </a:r>
            <a:r>
              <a:rPr lang="en-GB" sz="1600" dirty="0" err="1">
                <a:latin typeface="Consolas" panose="020B0609020204030204" pitchFamily="49" charset="0"/>
                <a:cs typeface="Consolas" panose="020B0609020204030204" pitchFamily="49" charset="0"/>
              </a:rPr>
              <a:t>en.wikipedia.org</a:t>
            </a:r>
            <a:r>
              <a:rPr lang="en-GB" sz="1600" dirty="0">
                <a:latin typeface="Consolas" panose="020B0609020204030204" pitchFamily="49" charset="0"/>
                <a:cs typeface="Consolas" panose="020B0609020204030204" pitchFamily="49" charset="0"/>
              </a:rPr>
              <a:t>/wiki/</a:t>
            </a:r>
            <a:r>
              <a:rPr lang="en-GB" sz="1600" dirty="0" err="1">
                <a:latin typeface="Consolas" panose="020B0609020204030204" pitchFamily="49" charset="0"/>
                <a:cs typeface="Consolas" panose="020B0609020204030204" pitchFamily="49" charset="0"/>
              </a:rPr>
              <a:t>Java_class_file#General_layout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endParaRPr lang="en-IT"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
        <p:nvSpPr>
          <p:cNvPr id="6" name="TextBox 5">
            <a:extLst>
              <a:ext uri="{FF2B5EF4-FFF2-40B4-BE49-F238E27FC236}">
                <a16:creationId xmlns:a16="http://schemas.microsoft.com/office/drawing/2014/main" id="{4C02B3BE-1D53-3B45-B84F-A29073734077}"/>
              </a:ext>
            </a:extLst>
          </p:cNvPr>
          <p:cNvSpPr txBox="1"/>
          <p:nvPr/>
        </p:nvSpPr>
        <p:spPr>
          <a:xfrm>
            <a:off x="5409019" y="5791304"/>
            <a:ext cx="6187786" cy="369332"/>
          </a:xfrm>
          <a:prstGeom prst="rect">
            <a:avLst/>
          </a:prstGeom>
          <a:noFill/>
        </p:spPr>
        <p:txBody>
          <a:bodyPr wrap="square">
            <a:spAutoFit/>
          </a:bodyPr>
          <a:lstStyle/>
          <a:p>
            <a:r>
              <a:rPr lang="en-IT" dirty="0"/>
              <a:t>https://en.wikipedia.org/wiki/List_of_Java_virtual_machines</a:t>
            </a:r>
          </a:p>
        </p:txBody>
      </p:sp>
    </p:spTree>
    <p:extLst>
      <p:ext uri="{BB962C8B-B14F-4D97-AF65-F5344CB8AC3E}">
        <p14:creationId xmlns:p14="http://schemas.microsoft.com/office/powerpoint/2010/main" val="70532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constants</a:t>
            </a:r>
            <a:r>
              <a:rPr lang="it-IT" dirty="0"/>
              <a:t>, conventions, </a:t>
            </a:r>
            <a:r>
              <a:rPr lang="it-IT" dirty="0" err="1"/>
              <a:t>methods</a:t>
            </a:r>
            <a:endParaRPr lang="it-IT" dirty="0"/>
          </a:p>
        </p:txBody>
      </p:sp>
    </p:spTree>
    <p:extLst>
      <p:ext uri="{BB962C8B-B14F-4D97-AF65-F5344CB8AC3E}">
        <p14:creationId xmlns:p14="http://schemas.microsoft.com/office/powerpoint/2010/main" val="665040205"/>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809</TotalTime>
  <Words>6137</Words>
  <Application>Microsoft Macintosh PowerPoint</Application>
  <PresentationFormat>Widescreen</PresentationFormat>
  <Paragraphs>850</Paragraphs>
  <Slides>68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Consolas</vt:lpstr>
      <vt:lpstr>Courier</vt:lpstr>
      <vt:lpstr>Courier New</vt:lpstr>
      <vt:lpstr>Wingdings</vt:lpstr>
      <vt:lpstr>Nicola</vt:lpstr>
      <vt:lpstr>Java Basics</vt:lpstr>
      <vt:lpstr>Building and running</vt:lpstr>
      <vt:lpstr>Timeline</vt:lpstr>
      <vt:lpstr>JDK Enhancement Proposal</vt:lpstr>
      <vt:lpstr>Features</vt:lpstr>
      <vt:lpstr>Building and running</vt:lpstr>
      <vt:lpstr>Building and running</vt:lpstr>
      <vt:lpstr>Compiled vs Interpreted</vt:lpstr>
      <vt:lpstr>Variables, constants, conventions, methods</vt:lpstr>
      <vt:lpstr>Program, files and classes </vt:lpstr>
      <vt:lpstr>The main method</vt:lpstr>
      <vt:lpstr>Code blocks and Scope </vt:lpstr>
      <vt:lpstr>Primitive types </vt:lpstr>
      <vt:lpstr>Primitive types </vt:lpstr>
      <vt:lpstr>Literals</vt:lpstr>
      <vt:lpstr>The var keyword</vt:lpstr>
      <vt:lpstr>The var keyword</vt:lpstr>
      <vt:lpstr>Implicit casting</vt:lpstr>
      <vt:lpstr>Explicit casting</vt:lpstr>
      <vt:lpstr>Constants</vt:lpstr>
      <vt:lpstr>Operators</vt:lpstr>
      <vt:lpstr>Reference Types</vt:lpstr>
      <vt:lpstr>Primitive vs Reference Types</vt:lpstr>
      <vt:lpstr>Reference Types</vt:lpstr>
      <vt:lpstr>References and Objects</vt:lpstr>
      <vt:lpstr>Methods</vt:lpstr>
      <vt:lpstr>Passing Parameters (Primitive)</vt:lpstr>
      <vt:lpstr>PowerPoint Presentation</vt:lpstr>
      <vt:lpstr>PowerPoint Presentation</vt:lpstr>
      <vt:lpstr>Passing Parameters (Primitive)</vt:lpstr>
      <vt:lpstr>Passing Parameters (Objects) </vt:lpstr>
      <vt:lpstr>Passing Parameters (Objects) </vt:lpstr>
      <vt:lpstr>Passing Parameters (Objects) </vt:lpstr>
      <vt:lpstr>Coding Conventions</vt:lpstr>
      <vt:lpstr>Comments</vt:lpstr>
      <vt:lpstr>Flow control statements</vt:lpstr>
      <vt:lpstr>Flow control statements</vt:lpstr>
      <vt:lpstr>if statement</vt:lpstr>
      <vt:lpstr>switch statement</vt:lpstr>
      <vt:lpstr>switch statement (enhanced)</vt:lpstr>
      <vt:lpstr>do-while statement</vt:lpstr>
      <vt:lpstr>while statement</vt:lpstr>
      <vt:lpstr>for statement</vt:lpstr>
      <vt:lpstr>break/continue statements</vt:lpstr>
      <vt:lpstr>Array</vt:lpstr>
      <vt:lpstr>Array</vt:lpstr>
      <vt:lpstr>Example – Primitive types</vt:lpstr>
      <vt:lpstr>Example – Object reference</vt:lpstr>
      <vt:lpstr>Operations on arrays </vt:lpstr>
      <vt:lpstr>Operations on arrays </vt:lpstr>
      <vt:lpstr>Multidimensional Arrays</vt:lpstr>
      <vt:lpstr>java.util.Arrays</vt:lpstr>
      <vt:lpstr> System.arraycopy()</vt:lpstr>
      <vt:lpstr>Example</vt:lpstr>
      <vt:lpstr>Strings</vt:lpstr>
      <vt:lpstr>String</vt:lpstr>
      <vt:lpstr>Strings in memory</vt:lpstr>
      <vt:lpstr>equals vs ==</vt:lpstr>
      <vt:lpstr>String methods</vt:lpstr>
      <vt:lpstr>The + operator</vt:lpstr>
      <vt:lpstr>StringBuilder</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Nicola BICOCCHI</cp:lastModifiedBy>
  <cp:revision>125</cp:revision>
  <cp:lastPrinted>2021-10-10T16:21:50Z</cp:lastPrinted>
  <dcterms:created xsi:type="dcterms:W3CDTF">2021-09-29T20:16:21Z</dcterms:created>
  <dcterms:modified xsi:type="dcterms:W3CDTF">2023-02-08T10:54:52Z</dcterms:modified>
</cp:coreProperties>
</file>