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56" r:id="rId2"/>
    <p:sldId id="261" r:id="rId3"/>
    <p:sldId id="263" r:id="rId4"/>
    <p:sldId id="266" r:id="rId5"/>
    <p:sldId id="322" r:id="rId6"/>
    <p:sldId id="321" r:id="rId7"/>
    <p:sldId id="264" r:id="rId8"/>
    <p:sldId id="265" r:id="rId9"/>
    <p:sldId id="267" r:id="rId10"/>
    <p:sldId id="273" r:id="rId11"/>
    <p:sldId id="274" r:id="rId12"/>
    <p:sldId id="275" r:id="rId13"/>
    <p:sldId id="276" r:id="rId14"/>
    <p:sldId id="327" r:id="rId15"/>
    <p:sldId id="329" r:id="rId16"/>
    <p:sldId id="328" r:id="rId17"/>
    <p:sldId id="341" r:id="rId18"/>
    <p:sldId id="342" r:id="rId19"/>
    <p:sldId id="343" r:id="rId20"/>
    <p:sldId id="272" r:id="rId21"/>
    <p:sldId id="299" r:id="rId22"/>
    <p:sldId id="300" r:id="rId23"/>
    <p:sldId id="324" r:id="rId24"/>
    <p:sldId id="260" r:id="rId25"/>
    <p:sldId id="277" r:id="rId26"/>
    <p:sldId id="323" r:id="rId27"/>
    <p:sldId id="302" r:id="rId28"/>
    <p:sldId id="344" r:id="rId29"/>
    <p:sldId id="325" r:id="rId30"/>
    <p:sldId id="284" r:id="rId31"/>
    <p:sldId id="326" r:id="rId32"/>
    <p:sldId id="285" r:id="rId33"/>
    <p:sldId id="290" r:id="rId34"/>
    <p:sldId id="286" r:id="rId35"/>
    <p:sldId id="292" r:id="rId36"/>
    <p:sldId id="289" r:id="rId37"/>
    <p:sldId id="291" r:id="rId38"/>
    <p:sldId id="287" r:id="rId39"/>
    <p:sldId id="294" r:id="rId40"/>
    <p:sldId id="330" r:id="rId41"/>
    <p:sldId id="331" r:id="rId42"/>
    <p:sldId id="293" r:id="rId43"/>
    <p:sldId id="332" r:id="rId44"/>
    <p:sldId id="334" r:id="rId45"/>
    <p:sldId id="333" r:id="rId46"/>
    <p:sldId id="335" r:id="rId47"/>
    <p:sldId id="336" r:id="rId48"/>
    <p:sldId id="303" r:id="rId49"/>
    <p:sldId id="304" r:id="rId50"/>
    <p:sldId id="305" r:id="rId51"/>
    <p:sldId id="338" r:id="rId52"/>
    <p:sldId id="337" r:id="rId53"/>
    <p:sldId id="339" r:id="rId54"/>
    <p:sldId id="340" r:id="rId55"/>
    <p:sldId id="312" r:id="rId56"/>
    <p:sldId id="317" r:id="rId5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6281"/>
  </p:normalViewPr>
  <p:slideViewPr>
    <p:cSldViewPr>
      <p:cViewPr varScale="1">
        <p:scale>
          <a:sx n="78" d="100"/>
          <a:sy n="78" d="100"/>
        </p:scale>
        <p:origin x="84" y="4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11/14/2022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14/11/2022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JavaFX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Controls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49DB8F-AC96-0562-CA7B-281C4DB90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963869"/>
            <a:ext cx="4763165" cy="36009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5CEEBAC-E026-7F15-7E5C-9DFD4FBB6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53" y="1963868"/>
            <a:ext cx="483937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7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Controls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E44EA1-A82C-0E4A-0E1E-0CB035394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51" y="2355613"/>
            <a:ext cx="4801270" cy="274358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052BB23-64B2-E274-2E3B-D87FDCE4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50" y="2193666"/>
            <a:ext cx="480127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Controls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ED14D0-42D1-DA75-9592-E301930D8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2060848"/>
            <a:ext cx="4829849" cy="306747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6CE1D97-7EBB-8BD2-3608-792BA4606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9900"/>
            <a:ext cx="482032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51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 complete example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359090-1E21-61AD-F34A-559A80732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/>
              <a:t>public class </a:t>
            </a:r>
            <a:r>
              <a:rPr lang="en-US" sz="900" b="1" dirty="0" err="1"/>
              <a:t>CelsiusConverterBareMinimum</a:t>
            </a:r>
            <a:r>
              <a:rPr lang="en-US" sz="900" b="1" dirty="0"/>
              <a:t> </a:t>
            </a:r>
            <a:r>
              <a:rPr lang="en-US" sz="900" b="1" dirty="0">
                <a:solidFill>
                  <a:srgbClr val="E46C0A"/>
                </a:solidFill>
              </a:rPr>
              <a:t>extends Application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private Button </a:t>
            </a:r>
            <a:r>
              <a:rPr lang="en-US" sz="900" b="1" dirty="0" err="1"/>
              <a:t>CFButton</a:t>
            </a:r>
            <a:r>
              <a:rPr lang="en-US" sz="900" b="1" dirty="0"/>
              <a:t>, </a:t>
            </a:r>
            <a:r>
              <a:rPr lang="en-US" sz="900" b="1" dirty="0" err="1"/>
              <a:t>FCButton</a:t>
            </a:r>
            <a:r>
              <a:rPr lang="en-US" sz="900" b="1" dirty="0"/>
              <a:t>;</a:t>
            </a:r>
          </a:p>
          <a:p>
            <a:pPr marL="0" indent="0">
              <a:buNone/>
            </a:pPr>
            <a:r>
              <a:rPr lang="en-US" sz="900" b="1" dirty="0"/>
              <a:t>    private </a:t>
            </a:r>
            <a:r>
              <a:rPr lang="en-US" sz="900" b="1" dirty="0" err="1"/>
              <a:t>TextField</a:t>
            </a:r>
            <a:r>
              <a:rPr lang="en-US" sz="900" b="1" dirty="0"/>
              <a:t> </a:t>
            </a:r>
            <a:r>
              <a:rPr lang="en-US" sz="900" b="1" dirty="0" err="1"/>
              <a:t>fahrenheitTF</a:t>
            </a:r>
            <a:r>
              <a:rPr lang="en-US" sz="900" b="1" dirty="0"/>
              <a:t>, </a:t>
            </a:r>
            <a:r>
              <a:rPr lang="en-US" sz="900" b="1" dirty="0" err="1"/>
              <a:t>celsiusTF</a:t>
            </a:r>
            <a:r>
              <a:rPr lang="en-US" sz="900" b="1" dirty="0"/>
              <a:t>;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@Override</a:t>
            </a:r>
          </a:p>
          <a:p>
            <a:pPr marL="0" indent="0">
              <a:buNone/>
            </a:pPr>
            <a:r>
              <a:rPr lang="en-US" sz="900" b="1" dirty="0">
                <a:solidFill>
                  <a:srgbClr val="E46C0A"/>
                </a:solidFill>
              </a:rPr>
              <a:t>    public void start</a:t>
            </a:r>
            <a:r>
              <a:rPr lang="en-US" sz="900" b="1" dirty="0"/>
              <a:t>(Stage </a:t>
            </a:r>
            <a:r>
              <a:rPr lang="en-US" sz="900" b="1" dirty="0" err="1"/>
              <a:t>primaryStage</a:t>
            </a:r>
            <a:r>
              <a:rPr lang="en-US" sz="900" b="1" dirty="0"/>
              <a:t>) {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celsiusTF</a:t>
            </a:r>
            <a:r>
              <a:rPr lang="en-US" sz="900" b="1" dirty="0"/>
              <a:t> = new </a:t>
            </a:r>
            <a:r>
              <a:rPr lang="en-US" sz="900" b="1" dirty="0" err="1"/>
              <a:t>TextField</a:t>
            </a:r>
            <a:r>
              <a:rPr lang="en-US" sz="900" b="1" dirty="0"/>
              <a:t>("0");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fahrenheitTF</a:t>
            </a:r>
            <a:r>
              <a:rPr lang="en-US" sz="900" b="1" dirty="0"/>
              <a:t> = new </a:t>
            </a:r>
            <a:r>
              <a:rPr lang="en-US" sz="900" b="1" dirty="0" err="1"/>
              <a:t>TextField</a:t>
            </a:r>
            <a:r>
              <a:rPr lang="en-US" sz="900" b="1" dirty="0"/>
              <a:t>("32");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CFButton</a:t>
            </a:r>
            <a:r>
              <a:rPr lang="en-US" sz="900" b="1" dirty="0"/>
              <a:t> = new Button("°C-&gt;°F");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FCButton</a:t>
            </a:r>
            <a:r>
              <a:rPr lang="en-US" sz="900" b="1" dirty="0"/>
              <a:t> = new Button("°F-&gt;°C");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FlowPane</a:t>
            </a:r>
            <a:r>
              <a:rPr lang="en-US" sz="900" b="1" dirty="0"/>
              <a:t> </a:t>
            </a:r>
            <a:r>
              <a:rPr lang="en-US" sz="900" b="1" dirty="0" err="1"/>
              <a:t>flowPane</a:t>
            </a:r>
            <a:r>
              <a:rPr lang="en-US" sz="900" b="1" dirty="0"/>
              <a:t> = new </a:t>
            </a:r>
            <a:r>
              <a:rPr lang="en-US" sz="900" b="1" dirty="0" err="1"/>
              <a:t>FlowPane</a:t>
            </a:r>
            <a:r>
              <a:rPr lang="en-US" sz="900" b="1" dirty="0"/>
              <a:t>(</a:t>
            </a:r>
            <a:r>
              <a:rPr lang="en-US" sz="900" b="1" dirty="0" err="1"/>
              <a:t>celsiusTF</a:t>
            </a:r>
            <a:r>
              <a:rPr lang="en-US" sz="900" b="1" dirty="0"/>
              <a:t>, new Label("°C"), </a:t>
            </a:r>
            <a:r>
              <a:rPr lang="en-US" sz="900" b="1" dirty="0" err="1"/>
              <a:t>fahrenheitTF</a:t>
            </a:r>
            <a:r>
              <a:rPr lang="en-US" sz="900" b="1" dirty="0"/>
              <a:t>, new Label("°F"), 	</a:t>
            </a:r>
            <a:r>
              <a:rPr lang="en-US" sz="900" b="1" dirty="0" err="1"/>
              <a:t>CFButton</a:t>
            </a:r>
            <a:r>
              <a:rPr lang="en-US" sz="900" b="1" dirty="0"/>
              <a:t>,  </a:t>
            </a:r>
            <a:r>
              <a:rPr lang="en-US" sz="900" b="1" dirty="0" err="1"/>
              <a:t>FCButton</a:t>
            </a:r>
            <a:r>
              <a:rPr lang="en-US" sz="900" b="1" dirty="0"/>
              <a:t>);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flowPane.setAlignment</a:t>
            </a:r>
            <a:r>
              <a:rPr lang="en-US" sz="900" b="1" dirty="0"/>
              <a:t>(</a:t>
            </a:r>
            <a:r>
              <a:rPr lang="en-US" sz="900" b="1" dirty="0" err="1"/>
              <a:t>Pos.TOP_CENTER</a:t>
            </a:r>
            <a:r>
              <a:rPr lang="en-US" sz="900" b="1" dirty="0"/>
              <a:t>);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flowPane.setHgap</a:t>
            </a:r>
            <a:r>
              <a:rPr lang="en-US" sz="900" b="1" dirty="0"/>
              <a:t>(5);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  Scene </a:t>
            </a:r>
            <a:r>
              <a:rPr lang="en-US" sz="900" b="1" dirty="0" err="1"/>
              <a:t>scene</a:t>
            </a:r>
            <a:r>
              <a:rPr lang="en-US" sz="900" b="1" dirty="0"/>
              <a:t> = new Scene(</a:t>
            </a:r>
            <a:r>
              <a:rPr lang="en-US" sz="900" b="1" dirty="0" err="1"/>
              <a:t>flowPane</a:t>
            </a:r>
            <a:r>
              <a:rPr lang="en-US" sz="900" b="1" dirty="0"/>
              <a:t>,  500 ,50);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primaryStage.setScene</a:t>
            </a:r>
            <a:r>
              <a:rPr lang="en-US" sz="900" b="1" dirty="0"/>
              <a:t>(scene);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primaryStage.setTitle</a:t>
            </a:r>
            <a:r>
              <a:rPr lang="en-US" sz="900" b="1" dirty="0"/>
              <a:t>("Celsius Converter");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primaryStage.show</a:t>
            </a:r>
            <a:r>
              <a:rPr lang="en-US" sz="900" b="1" dirty="0"/>
              <a:t>();</a:t>
            </a:r>
          </a:p>
          <a:p>
            <a:pPr marL="0" indent="0">
              <a:buNone/>
            </a:pPr>
            <a:r>
              <a:rPr lang="en-US" sz="900" b="1" dirty="0"/>
              <a:t>    }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public static void main(String[] </a:t>
            </a:r>
            <a:r>
              <a:rPr lang="en-US" sz="900" b="1" dirty="0" err="1"/>
              <a:t>args</a:t>
            </a:r>
            <a:r>
              <a:rPr lang="en-US" sz="900" b="1" dirty="0"/>
              <a:t>) 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>
                <a:solidFill>
                  <a:srgbClr val="E46C0A"/>
                </a:solidFill>
              </a:rPr>
              <a:t>launch(</a:t>
            </a:r>
            <a:r>
              <a:rPr lang="en-US" sz="900" b="1" dirty="0" err="1">
                <a:solidFill>
                  <a:srgbClr val="E46C0A"/>
                </a:solidFill>
              </a:rPr>
              <a:t>args</a:t>
            </a:r>
            <a:r>
              <a:rPr lang="en-US" sz="900" b="1" dirty="0">
                <a:solidFill>
                  <a:srgbClr val="E46C0A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900" b="1" dirty="0"/>
              <a:t>    }</a:t>
            </a:r>
          </a:p>
          <a:p>
            <a:pPr marL="0" indent="0">
              <a:buNone/>
            </a:pPr>
            <a:r>
              <a:rPr lang="en-US" sz="900" b="1" dirty="0"/>
              <a:t>}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508D789-5646-1E99-8E36-B5DD62C3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spcAft>
                  <a:spcPts val="600"/>
                </a:spcAft>
              </a:pPr>
              <a:t>13</a:t>
            </a:fld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351CFD-A86A-9217-CF5C-7A58CCE62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96952"/>
            <a:ext cx="527758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483C57-1C8F-30CF-47B4-D401ADBB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it-IT" dirty="0" err="1"/>
              <a:t>Properties</a:t>
            </a:r>
            <a:endParaRPr lang="it-IT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FDA21D-9BD1-3A08-807B-B0EA9965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Property data types are like wrapper classes, that wrap some data value within them</a:t>
            </a:r>
            <a:endParaRPr lang="en-US" b="0" i="0" dirty="0">
              <a:effectLst/>
            </a:endParaRPr>
          </a:p>
          <a:p>
            <a:r>
              <a:rPr lang="en-US" dirty="0"/>
              <a:t>There are two types of JavaFX Properties: </a:t>
            </a:r>
          </a:p>
          <a:p>
            <a:pPr lvl="1"/>
            <a:r>
              <a:rPr lang="en-US" dirty="0"/>
              <a:t>Read/Writable</a:t>
            </a:r>
          </a:p>
          <a:p>
            <a:pPr lvl="1"/>
            <a:r>
              <a:rPr lang="en-US" dirty="0"/>
              <a:t>Read-Only</a:t>
            </a:r>
          </a:p>
          <a:p>
            <a:r>
              <a:rPr lang="en-US" dirty="0"/>
              <a:t>Support for JavaBeans</a:t>
            </a:r>
          </a:p>
          <a:p>
            <a:r>
              <a:rPr lang="en-US" dirty="0"/>
              <a:t>Properties hold actual values and provide change support, invalidation support, and binding capabilities</a:t>
            </a:r>
          </a:p>
          <a:p>
            <a:r>
              <a:rPr lang="en-US" dirty="0"/>
              <a:t>JavaFX properties are typically used to contain UI components properties such as X position, Y position, width, height, children and other properties in UI components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F5B67A7-5D2F-62FA-AC5F-63E479E3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66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02D5A-6175-9C4F-98C7-BB7B2659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Properties</a:t>
            </a:r>
            <a:r>
              <a:rPr lang="it-IT" dirty="0"/>
              <a:t> – Read </a:t>
            </a:r>
            <a:r>
              <a:rPr lang="it-IT" dirty="0" err="1"/>
              <a:t>Only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D53838-C84F-891C-F48B-DE7D4730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Classes:</a:t>
            </a:r>
          </a:p>
          <a:p>
            <a:pPr lvl="1"/>
            <a:r>
              <a:rPr lang="it-IT" dirty="0" err="1"/>
              <a:t>ReadOnlyIntegerProperty</a:t>
            </a:r>
            <a:r>
              <a:rPr lang="it-IT" dirty="0"/>
              <a:t> : </a:t>
            </a:r>
            <a:r>
              <a:rPr lang="en-US" dirty="0"/>
              <a:t>this class provides a full implementation of a read-only Property wrapping an int value</a:t>
            </a:r>
            <a:endParaRPr lang="it-IT" dirty="0"/>
          </a:p>
          <a:p>
            <a:pPr lvl="1"/>
            <a:r>
              <a:rPr lang="it-IT" dirty="0" err="1"/>
              <a:t>ReadOnlyStringProperty</a:t>
            </a:r>
            <a:r>
              <a:rPr lang="it-IT" dirty="0"/>
              <a:t> : </a:t>
            </a:r>
            <a:r>
              <a:rPr lang="en-US" dirty="0"/>
              <a:t>this class provides a full implementation of a read-only Property wrapping a String value</a:t>
            </a:r>
            <a:endParaRPr lang="it-IT" dirty="0"/>
          </a:p>
          <a:p>
            <a:pPr lvl="1"/>
            <a:r>
              <a:rPr lang="it-IT" dirty="0"/>
              <a:t>…</a:t>
            </a:r>
          </a:p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get</a:t>
            </a:r>
            <a:r>
              <a:rPr lang="it-IT" dirty="0"/>
              <a:t>()</a:t>
            </a:r>
          </a:p>
          <a:p>
            <a:pPr lvl="2"/>
            <a:r>
              <a:rPr lang="it-IT" dirty="0"/>
              <a:t>Return the primitive </a:t>
            </a:r>
            <a:r>
              <a:rPr lang="it-IT" dirty="0" err="1"/>
              <a:t>wrapped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B9D19B-D64A-9077-4FE9-508A0496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880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37AC2-92C5-4845-F326-0BB3A7B0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Properties</a:t>
            </a:r>
            <a:r>
              <a:rPr lang="it-IT" dirty="0"/>
              <a:t> – Read/</a:t>
            </a:r>
            <a:r>
              <a:rPr lang="it-IT" dirty="0" err="1"/>
              <a:t>Writable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910B-40C5-CC46-0044-00136643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Classes: </a:t>
            </a:r>
          </a:p>
          <a:p>
            <a:pPr lvl="1"/>
            <a:r>
              <a:rPr lang="it-IT" dirty="0" err="1"/>
              <a:t>SimpleIntegerProperty</a:t>
            </a:r>
            <a:r>
              <a:rPr lang="it-IT" dirty="0"/>
              <a:t> : </a:t>
            </a:r>
            <a:r>
              <a:rPr lang="en-US" dirty="0"/>
              <a:t>this class provides a full implementation of a read/writable Property wrapping an int value</a:t>
            </a:r>
            <a:endParaRPr lang="it-IT" dirty="0"/>
          </a:p>
          <a:p>
            <a:pPr lvl="1"/>
            <a:r>
              <a:rPr lang="it-IT" dirty="0" err="1"/>
              <a:t>SimpleStringProperty</a:t>
            </a:r>
            <a:r>
              <a:rPr lang="it-IT" dirty="0"/>
              <a:t> : </a:t>
            </a:r>
            <a:r>
              <a:rPr lang="en-US" dirty="0"/>
              <a:t>this class provides a full implementation of a read/writable Property wrapping a String value</a:t>
            </a:r>
            <a:endParaRPr lang="it-IT" dirty="0"/>
          </a:p>
          <a:p>
            <a:pPr lvl="1"/>
            <a:r>
              <a:rPr lang="it-IT" dirty="0"/>
              <a:t>…</a:t>
            </a:r>
          </a:p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set(X </a:t>
            </a:r>
            <a:r>
              <a:rPr lang="it-IT" dirty="0" err="1"/>
              <a:t>newValue</a:t>
            </a:r>
            <a:r>
              <a:rPr lang="it-IT" dirty="0"/>
              <a:t>) : set the </a:t>
            </a:r>
            <a:r>
              <a:rPr lang="it-IT" dirty="0" err="1"/>
              <a:t>wrapped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X </a:t>
            </a:r>
            <a:r>
              <a:rPr lang="it-IT" dirty="0" err="1"/>
              <a:t>type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get</a:t>
            </a:r>
            <a:r>
              <a:rPr lang="it-IT" dirty="0"/>
              <a:t>() :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wrapped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BDD04D-3ECC-08F6-4015-D9DD73A0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51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DB546A-BDEB-F42C-3BC2-14C650FE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Properties</a:t>
            </a:r>
            <a:r>
              <a:rPr lang="it-IT" dirty="0"/>
              <a:t> are </a:t>
            </a:r>
            <a:r>
              <a:rPr lang="it-IT" dirty="0" err="1"/>
              <a:t>observable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8747A7-9051-114A-CDEC-ADAC535B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All</a:t>
            </a:r>
            <a:r>
              <a:rPr lang="it-IT" dirty="0"/>
              <a:t> JavaFX </a:t>
            </a:r>
            <a:r>
              <a:rPr lang="it-IT" dirty="0" err="1"/>
              <a:t>properties</a:t>
            </a:r>
            <a:r>
              <a:rPr lang="it-IT" dirty="0"/>
              <a:t> are </a:t>
            </a:r>
            <a:r>
              <a:rPr lang="it-IT" dirty="0" err="1"/>
              <a:t>Observable</a:t>
            </a:r>
            <a:endParaRPr lang="it-IT" dirty="0"/>
          </a:p>
          <a:p>
            <a:r>
              <a:rPr lang="en-US" dirty="0"/>
              <a:t>This means that when a property’s value becomes invalid or changes, the property notifies its registered listeners</a:t>
            </a:r>
          </a:p>
          <a:p>
            <a:pPr lvl="1"/>
            <a:r>
              <a:rPr lang="en-US" dirty="0" err="1"/>
              <a:t>InvalidationListener</a:t>
            </a:r>
            <a:r>
              <a:rPr lang="en-US" dirty="0"/>
              <a:t>: is notified when the current value becomes invalid</a:t>
            </a:r>
          </a:p>
          <a:p>
            <a:pPr lvl="1"/>
            <a:r>
              <a:rPr lang="en-US" dirty="0" err="1"/>
              <a:t>ChangeListener</a:t>
            </a:r>
            <a:r>
              <a:rPr lang="en-US" dirty="0"/>
              <a:t>: it is notified whenever the value changes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Rectangle </a:t>
            </a:r>
            <a:r>
              <a:rPr lang="en-US" sz="1900" dirty="0" err="1">
                <a:latin typeface="Consolas" panose="020B0609020204030204" pitchFamily="49" charset="0"/>
              </a:rPr>
              <a:t>rect</a:t>
            </a:r>
            <a:r>
              <a:rPr lang="en-US" sz="1900" dirty="0">
                <a:latin typeface="Consolas" panose="020B0609020204030204" pitchFamily="49" charset="0"/>
              </a:rPr>
              <a:t> = new Rectangle();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</a:rPr>
              <a:t>rect</a:t>
            </a:r>
            <a:r>
              <a:rPr lang="en-US" sz="1900" dirty="0" err="1">
                <a:solidFill>
                  <a:srgbClr val="E46C0A"/>
                </a:solidFill>
                <a:latin typeface="Consolas" panose="020B0609020204030204" pitchFamily="49" charset="0"/>
              </a:rPr>
              <a:t>.widthProperty</a:t>
            </a:r>
            <a:r>
              <a:rPr lang="en-US" sz="1900" dirty="0">
                <a:solidFill>
                  <a:srgbClr val="E46C0A"/>
                </a:solidFill>
                <a:latin typeface="Consolas" panose="020B0609020204030204" pitchFamily="49" charset="0"/>
              </a:rPr>
              <a:t>().</a:t>
            </a:r>
            <a:r>
              <a:rPr lang="en-US" sz="1900" dirty="0" err="1">
                <a:solidFill>
                  <a:srgbClr val="E46C0A"/>
                </a:solidFill>
                <a:latin typeface="Consolas" panose="020B0609020204030204" pitchFamily="49" charset="0"/>
              </a:rPr>
              <a:t>addListener</a:t>
            </a:r>
            <a:r>
              <a:rPr lang="en-US" sz="1900" dirty="0">
                <a:latin typeface="Consolas" panose="020B0609020204030204" pitchFamily="49" charset="0"/>
              </a:rPr>
              <a:t>(new </a:t>
            </a:r>
            <a:r>
              <a:rPr lang="en-US" sz="1900" dirty="0" err="1">
                <a:solidFill>
                  <a:srgbClr val="E46C0A"/>
                </a:solidFill>
                <a:latin typeface="Consolas" panose="020B0609020204030204" pitchFamily="49" charset="0"/>
              </a:rPr>
              <a:t>ChangeListener</a:t>
            </a:r>
            <a:r>
              <a:rPr lang="en-US" sz="1900" dirty="0">
                <a:solidFill>
                  <a:srgbClr val="E46C0A"/>
                </a:solidFill>
                <a:latin typeface="Consolas" panose="020B0609020204030204" pitchFamily="49" charset="0"/>
              </a:rPr>
              <a:t>&lt;Number&gt;() </a:t>
            </a:r>
            <a:r>
              <a:rPr lang="en-US" sz="1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	public void </a:t>
            </a:r>
            <a:r>
              <a:rPr lang="en-US" sz="1900" dirty="0">
                <a:solidFill>
                  <a:srgbClr val="E46C0A"/>
                </a:solidFill>
                <a:latin typeface="Consolas" panose="020B0609020204030204" pitchFamily="49" charset="0"/>
              </a:rPr>
              <a:t>changed</a:t>
            </a:r>
            <a:r>
              <a:rPr lang="en-US" sz="1900" dirty="0">
                <a:latin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</a:rPr>
              <a:t>ObservableValue</a:t>
            </a:r>
            <a:r>
              <a:rPr lang="en-US" sz="1900" dirty="0">
                <a:latin typeface="Consolas" panose="020B0609020204030204" pitchFamily="49" charset="0"/>
              </a:rPr>
              <a:t>&lt;? extends Number&gt; observable, Number </a:t>
            </a:r>
            <a:r>
              <a:rPr lang="en-US" sz="1900" dirty="0" err="1">
                <a:latin typeface="Consolas" panose="020B0609020204030204" pitchFamily="49" charset="0"/>
              </a:rPr>
              <a:t>oldValue</a:t>
            </a:r>
            <a:r>
              <a:rPr lang="en-US" sz="1900" dirty="0">
                <a:latin typeface="Consolas" panose="020B0609020204030204" pitchFamily="49" charset="0"/>
              </a:rPr>
              <a:t>, Number </a:t>
            </a:r>
            <a:r>
              <a:rPr lang="en-US" sz="1900" dirty="0" err="1">
                <a:latin typeface="Consolas" panose="020B0609020204030204" pitchFamily="49" charset="0"/>
              </a:rPr>
              <a:t>newValue</a:t>
            </a:r>
            <a:r>
              <a:rPr lang="en-US" sz="19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            //code to execute when property change occurs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918D72-7D25-7BB8-16A7-B2E59EB1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820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144595-AA51-41F7-9BA0-729AD6D4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Binding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D4C541-A9C7-37EE-B505-7FE917BD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Binding expresses direct relations between variables (observable)</a:t>
            </a:r>
          </a:p>
          <a:p>
            <a:pPr lvl="1"/>
            <a:r>
              <a:rPr lang="en-US" dirty="0"/>
              <a:t>variables called dependencies</a:t>
            </a:r>
          </a:p>
          <a:p>
            <a:pPr lvl="1"/>
            <a:r>
              <a:rPr lang="en-US" dirty="0"/>
              <a:t>the changes brought to one of them will automatically reflect upon the other</a:t>
            </a:r>
          </a:p>
          <a:p>
            <a:r>
              <a:rPr lang="en-US" dirty="0"/>
              <a:t>Binding can be:</a:t>
            </a:r>
          </a:p>
          <a:p>
            <a:pPr lvl="1"/>
            <a:r>
              <a:rPr lang="en-US" dirty="0"/>
              <a:t>Unidirectional</a:t>
            </a:r>
          </a:p>
          <a:p>
            <a:pPr lvl="1"/>
            <a:r>
              <a:rPr lang="en-US" dirty="0"/>
              <a:t>Bidirectional</a:t>
            </a:r>
          </a:p>
          <a:p>
            <a:r>
              <a:rPr lang="en-US" dirty="0"/>
              <a:t>Typically used to keep update the data displayed in the UI, but not only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70B5E6-C6CC-0583-26D9-472A4E90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36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F8B65-398E-4F0F-3570-E1AD54A0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Binding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EE22E-2AA5-0B5F-1ADB-75520CC3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Unidirectional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IntegerProperty</a:t>
            </a:r>
            <a:r>
              <a:rPr lang="en-US" sz="2000" dirty="0">
                <a:latin typeface="Consolas" panose="020B0609020204030204" pitchFamily="49" charset="0"/>
              </a:rPr>
              <a:t> source = new </a:t>
            </a:r>
            <a:r>
              <a:rPr lang="en-US" sz="2000" dirty="0" err="1">
                <a:latin typeface="Consolas" panose="020B0609020204030204" pitchFamily="49" charset="0"/>
              </a:rPr>
              <a:t>SimpleIntegerProperty</a:t>
            </a:r>
            <a:r>
              <a:rPr lang="en-US" sz="2000" dirty="0"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IntegerProperty</a:t>
            </a:r>
            <a:r>
              <a:rPr lang="en-US" sz="2000" dirty="0">
                <a:latin typeface="Consolas" panose="020B0609020204030204" pitchFamily="49" charset="0"/>
              </a:rPr>
              <a:t> target = new </a:t>
            </a:r>
            <a:r>
              <a:rPr lang="en-US" sz="2000" dirty="0" err="1">
                <a:latin typeface="Consolas" panose="020B0609020204030204" pitchFamily="49" charset="0"/>
              </a:rPr>
              <a:t>SimpleIntegerProperty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target.</a:t>
            </a:r>
            <a:r>
              <a:rPr lang="en-US" sz="2000" dirty="0" err="1">
                <a:solidFill>
                  <a:srgbClr val="E46C0A"/>
                </a:solidFill>
                <a:latin typeface="Consolas" panose="020B0609020204030204" pitchFamily="49" charset="0"/>
              </a:rPr>
              <a:t>bind</a:t>
            </a:r>
            <a:r>
              <a:rPr lang="en-US" sz="2000" dirty="0">
                <a:solidFill>
                  <a:srgbClr val="E46C0A"/>
                </a:solidFill>
                <a:latin typeface="Consolas" panose="020B0609020204030204" pitchFamily="49" charset="0"/>
              </a:rPr>
              <a:t>(source)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r>
              <a:rPr lang="en-US" dirty="0"/>
              <a:t>Bidirectional: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IntegerProperty</a:t>
            </a:r>
            <a:r>
              <a:rPr lang="en-US" sz="2000" dirty="0">
                <a:latin typeface="Consolas" panose="020B0609020204030204" pitchFamily="49" charset="0"/>
              </a:rPr>
              <a:t> source = new </a:t>
            </a:r>
            <a:r>
              <a:rPr lang="en-US" sz="2000" dirty="0" err="1">
                <a:latin typeface="Consolas" panose="020B0609020204030204" pitchFamily="49" charset="0"/>
              </a:rPr>
              <a:t>SimpleIntegerProperty</a:t>
            </a:r>
            <a:r>
              <a:rPr lang="en-US" sz="2000" dirty="0"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IntegerProperty</a:t>
            </a:r>
            <a:r>
              <a:rPr lang="en-US" sz="2000" dirty="0">
                <a:latin typeface="Consolas" panose="020B0609020204030204" pitchFamily="49" charset="0"/>
              </a:rPr>
              <a:t> target = new </a:t>
            </a:r>
            <a:r>
              <a:rPr lang="en-US" sz="2000" dirty="0" err="1">
                <a:latin typeface="Consolas" panose="020B0609020204030204" pitchFamily="49" charset="0"/>
              </a:rPr>
              <a:t>SimpleIntegerProperty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target.</a:t>
            </a:r>
            <a:r>
              <a:rPr lang="en-US" sz="2000" dirty="0" err="1">
                <a:solidFill>
                  <a:srgbClr val="E46C0A"/>
                </a:solidFill>
                <a:latin typeface="Consolas" panose="020B0609020204030204" pitchFamily="49" charset="0"/>
              </a:rPr>
              <a:t>bindBidirectional</a:t>
            </a:r>
            <a:r>
              <a:rPr lang="en-US" sz="2000" dirty="0">
                <a:solidFill>
                  <a:srgbClr val="E46C0A"/>
                </a:solidFill>
                <a:latin typeface="Consolas" panose="020B0609020204030204" pitchFamily="49" charset="0"/>
              </a:rPr>
              <a:t>(source)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A90033-F01D-01C0-14A0-3F174573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171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JavaFX’s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Base</a:t>
            </a:r>
            <a:r>
              <a:rPr lang="en-US" sz="2800" dirty="0"/>
              <a:t>: include API for bindings, properties, observable collections and events</a:t>
            </a:r>
          </a:p>
          <a:p>
            <a:r>
              <a:rPr lang="en-US" sz="2800" b="1" dirty="0"/>
              <a:t>Controls: </a:t>
            </a:r>
            <a:r>
              <a:rPr lang="en-US" sz="2800" dirty="0"/>
              <a:t>include UI controls, charts and skins</a:t>
            </a:r>
          </a:p>
          <a:p>
            <a:r>
              <a:rPr lang="en-US" sz="2800" b="1" dirty="0"/>
              <a:t>Graphics: </a:t>
            </a:r>
            <a:r>
              <a:rPr lang="en-US" sz="2800" dirty="0"/>
              <a:t>include API for animation, CSS, concurrency, geometry, printing and windowing</a:t>
            </a:r>
          </a:p>
          <a:p>
            <a:r>
              <a:rPr lang="en-US" sz="2800" b="1" dirty="0"/>
              <a:t>Media: </a:t>
            </a:r>
            <a:r>
              <a:rPr lang="en-US" sz="2800" dirty="0"/>
              <a:t>include API for media and audio content</a:t>
            </a:r>
          </a:p>
          <a:p>
            <a:r>
              <a:rPr lang="en-US" sz="2800" b="1" dirty="0"/>
              <a:t>Web: </a:t>
            </a:r>
            <a:r>
              <a:rPr lang="en-US" sz="2800" dirty="0"/>
              <a:t>include API for display Web content</a:t>
            </a:r>
          </a:p>
          <a:p>
            <a:r>
              <a:rPr lang="en-US" sz="2800" b="1" dirty="0"/>
              <a:t>FXML: </a:t>
            </a:r>
            <a:r>
              <a:rPr lang="en-US" sz="2800" dirty="0"/>
              <a:t>include API for FXML</a:t>
            </a:r>
            <a:endParaRPr lang="en-US" sz="2800" b="1" dirty="0"/>
          </a:p>
          <a:p>
            <a:r>
              <a:rPr lang="en-US" sz="2800" b="1" dirty="0"/>
              <a:t>Swing: </a:t>
            </a:r>
            <a:r>
              <a:rPr lang="en-US" sz="2800" dirty="0"/>
              <a:t>include API to include Swing in FX and FX in Swing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basic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setScene</a:t>
            </a:r>
            <a:r>
              <a:rPr lang="en-US" dirty="0">
                <a:solidFill>
                  <a:srgbClr val="E46C0A"/>
                </a:solidFill>
              </a:rPr>
              <a:t>(Stene scene)</a:t>
            </a:r>
          </a:p>
          <a:p>
            <a:pPr lvl="1"/>
            <a:r>
              <a:rPr lang="en-US" dirty="0"/>
              <a:t>set the scene</a:t>
            </a:r>
          </a:p>
          <a:p>
            <a:r>
              <a:rPr lang="en-US" dirty="0" err="1">
                <a:solidFill>
                  <a:srgbClr val="E46C0A"/>
                </a:solidFill>
              </a:rPr>
              <a:t>setTitle</a:t>
            </a:r>
            <a:r>
              <a:rPr lang="en-US" dirty="0">
                <a:solidFill>
                  <a:srgbClr val="E46C0A"/>
                </a:solidFill>
              </a:rPr>
              <a:t>(String title)</a:t>
            </a:r>
          </a:p>
          <a:p>
            <a:pPr lvl="1"/>
            <a:r>
              <a:rPr lang="en-US" dirty="0"/>
              <a:t>sets the title of the application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setResizable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resizable)</a:t>
            </a:r>
          </a:p>
          <a:p>
            <a:pPr lvl="1"/>
            <a:r>
              <a:rPr lang="en-GB" dirty="0"/>
              <a:t>sets whether the window is resizable by the user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initStyle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StageStyle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style)</a:t>
            </a:r>
          </a:p>
          <a:p>
            <a:pPr lvl="1"/>
            <a:r>
              <a:rPr lang="en-US" dirty="0"/>
              <a:t>Specifies the style for this stage</a:t>
            </a:r>
          </a:p>
          <a:p>
            <a:pPr lvl="2"/>
            <a:r>
              <a:rPr lang="en-US" dirty="0" err="1"/>
              <a:t>StageStyle.DECORATED</a:t>
            </a:r>
            <a:r>
              <a:rPr lang="en-US" dirty="0"/>
              <a:t> (default), </a:t>
            </a:r>
            <a:r>
              <a:rPr lang="en-US" dirty="0" err="1"/>
              <a:t>StageStyle.UNDECORATED</a:t>
            </a:r>
            <a:r>
              <a:rPr lang="en-US" dirty="0"/>
              <a:t>, </a:t>
            </a:r>
            <a:r>
              <a:rPr lang="en-US" dirty="0" err="1"/>
              <a:t>StageStyle.UNIFIED</a:t>
            </a:r>
            <a:r>
              <a:rPr lang="en-US" dirty="0"/>
              <a:t>, </a:t>
            </a:r>
            <a:r>
              <a:rPr lang="en-US" dirty="0" err="1"/>
              <a:t>StageStyle.TRANSPARENT</a:t>
            </a:r>
            <a:r>
              <a:rPr lang="en-US" dirty="0"/>
              <a:t>, </a:t>
            </a:r>
            <a:r>
              <a:rPr lang="en-US" dirty="0" err="1"/>
              <a:t>StageStyle.UTILITY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show()</a:t>
            </a:r>
          </a:p>
          <a:p>
            <a:pPr lvl="1"/>
            <a:r>
              <a:rPr lang="en-US" dirty="0"/>
              <a:t>show the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43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MenuBar</a:t>
            </a:r>
            <a:r>
              <a:rPr lang="en-US" dirty="0"/>
              <a:t> Menu </a:t>
            </a:r>
            <a:r>
              <a:rPr lang="en-US" dirty="0" err="1"/>
              <a:t>MenuItem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766E857-D3CA-9249-3167-034038D0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34" y="2276872"/>
            <a:ext cx="417253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5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MenuBar</a:t>
            </a:r>
            <a:r>
              <a:rPr lang="en-US" dirty="0"/>
              <a:t> Menu </a:t>
            </a:r>
            <a:r>
              <a:rPr lang="en-US" dirty="0" err="1"/>
              <a:t>MenuItem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composing menus, three components are hierarchically involved: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MenuBar</a:t>
            </a:r>
            <a:r>
              <a:rPr lang="en-US" dirty="0"/>
              <a:t>, Menu, </a:t>
            </a:r>
            <a:r>
              <a:rPr lang="en-US" dirty="0" err="1"/>
              <a:t>MenuItem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900" dirty="0" err="1">
                <a:latin typeface="Consolas"/>
                <a:cs typeface="Consolas"/>
              </a:rPr>
              <a:t>MenuItem</a:t>
            </a:r>
            <a:r>
              <a:rPr lang="en-US" sz="2900" dirty="0">
                <a:latin typeface="Consolas"/>
                <a:cs typeface="Consolas"/>
              </a:rPr>
              <a:t> open = new </a:t>
            </a:r>
            <a:r>
              <a:rPr lang="en-US" sz="2900" dirty="0" err="1">
                <a:latin typeface="Consolas"/>
                <a:cs typeface="Consolas"/>
              </a:rPr>
              <a:t>MenuItem</a:t>
            </a:r>
            <a:r>
              <a:rPr lang="en-US" sz="2900" dirty="0">
                <a:latin typeface="Consolas"/>
                <a:cs typeface="Consolas"/>
              </a:rPr>
              <a:t>("Open");</a:t>
            </a:r>
          </a:p>
          <a:p>
            <a:pPr marL="0" indent="0">
              <a:buNone/>
            </a:pPr>
            <a:r>
              <a:rPr lang="en-US" sz="2900" dirty="0" err="1">
                <a:latin typeface="Consolas"/>
                <a:cs typeface="Consolas"/>
              </a:rPr>
              <a:t>MenuItem</a:t>
            </a:r>
            <a:r>
              <a:rPr lang="en-US" sz="2900" dirty="0">
                <a:latin typeface="Consolas"/>
                <a:cs typeface="Consolas"/>
              </a:rPr>
              <a:t> close = new </a:t>
            </a:r>
            <a:r>
              <a:rPr lang="en-US" sz="2900" dirty="0" err="1">
                <a:latin typeface="Consolas"/>
                <a:cs typeface="Consolas"/>
              </a:rPr>
              <a:t>MenuItem</a:t>
            </a:r>
            <a:r>
              <a:rPr lang="en-US" sz="2900" dirty="0">
                <a:latin typeface="Consolas"/>
                <a:cs typeface="Consolas"/>
              </a:rPr>
              <a:t>("Close");</a:t>
            </a:r>
          </a:p>
          <a:p>
            <a:pPr marL="0" indent="0">
              <a:buNone/>
            </a:pPr>
            <a:r>
              <a:rPr lang="en-US" sz="29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fr-FR" sz="2900" dirty="0">
                <a:latin typeface="Consolas"/>
                <a:cs typeface="Consolas"/>
              </a:rPr>
              <a:t>Menu file = new Menu("File");</a:t>
            </a:r>
            <a:endParaRPr lang="en-US" sz="29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900" dirty="0" err="1">
                <a:latin typeface="Consolas"/>
                <a:cs typeface="Consolas"/>
              </a:rPr>
              <a:t>file.getItems</a:t>
            </a:r>
            <a:r>
              <a:rPr lang="en-US" sz="2900" dirty="0">
                <a:latin typeface="Consolas"/>
                <a:cs typeface="Consolas"/>
              </a:rPr>
              <a:t>().add(open);</a:t>
            </a:r>
          </a:p>
          <a:p>
            <a:pPr marL="0" indent="0">
              <a:buNone/>
            </a:pPr>
            <a:r>
              <a:rPr lang="en-US" sz="2900" dirty="0" err="1">
                <a:latin typeface="Consolas"/>
                <a:cs typeface="Consolas"/>
              </a:rPr>
              <a:t>file.getItems</a:t>
            </a:r>
            <a:r>
              <a:rPr lang="en-US" sz="2900" dirty="0">
                <a:latin typeface="Consolas"/>
                <a:cs typeface="Consolas"/>
              </a:rPr>
              <a:t>().add(close);</a:t>
            </a:r>
          </a:p>
          <a:p>
            <a:pPr marL="0" indent="0">
              <a:buNone/>
            </a:pPr>
            <a:endParaRPr lang="en-US" sz="29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900" dirty="0" err="1">
                <a:latin typeface="Consolas"/>
                <a:cs typeface="Consolas"/>
              </a:rPr>
              <a:t>MenuBar</a:t>
            </a:r>
            <a:r>
              <a:rPr lang="en-US" sz="2900" dirty="0">
                <a:latin typeface="Consolas"/>
                <a:cs typeface="Consolas"/>
              </a:rPr>
              <a:t> </a:t>
            </a:r>
            <a:r>
              <a:rPr lang="en-US" sz="2900" dirty="0" err="1">
                <a:latin typeface="Consolas"/>
                <a:cs typeface="Consolas"/>
              </a:rPr>
              <a:t>menuBar</a:t>
            </a:r>
            <a:r>
              <a:rPr lang="en-US" sz="2900" dirty="0">
                <a:latin typeface="Consolas"/>
                <a:cs typeface="Consolas"/>
              </a:rPr>
              <a:t> = new </a:t>
            </a:r>
            <a:r>
              <a:rPr lang="en-US" sz="2900" dirty="0" err="1">
                <a:latin typeface="Consolas"/>
                <a:cs typeface="Consolas"/>
              </a:rPr>
              <a:t>MenuBar</a:t>
            </a:r>
            <a:r>
              <a:rPr lang="en-US" sz="29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900" dirty="0" err="1">
                <a:latin typeface="Consolas"/>
                <a:cs typeface="Consolas"/>
              </a:rPr>
              <a:t>menuBar.getMenus</a:t>
            </a:r>
            <a:r>
              <a:rPr lang="en-US" sz="2900" dirty="0">
                <a:latin typeface="Consolas"/>
                <a:cs typeface="Consolas"/>
              </a:rPr>
              <a:t>().add(file);</a:t>
            </a:r>
          </a:p>
          <a:p>
            <a:pPr marL="0" indent="0">
              <a:buNone/>
            </a:pPr>
            <a:endParaRPr lang="en-US" sz="29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7181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C8FBD-8F95-DCD9-EA23-54DD2277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it-IT" dirty="0" err="1"/>
              <a:t>Dialog</a:t>
            </a:r>
            <a:endParaRPr lang="it-IT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9A62A4-CD30-0B1C-2C4E-4042D0967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r>
              <a:rPr lang="en-US" dirty="0"/>
              <a:t>A Dialog in JavaFX wraps a </a:t>
            </a:r>
            <a:r>
              <a:rPr lang="en-US" dirty="0" err="1"/>
              <a:t>DialogPane</a:t>
            </a:r>
            <a:r>
              <a:rPr lang="en-US" dirty="0"/>
              <a:t> and provides the necessary API to present it to end users</a:t>
            </a:r>
          </a:p>
          <a:p>
            <a:r>
              <a:rPr lang="en-US" dirty="0" err="1"/>
              <a:t>DialogPane</a:t>
            </a:r>
            <a:r>
              <a:rPr lang="en-US" dirty="0"/>
              <a:t> is the root node in a Dialog instance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B14148-7B18-89F4-1C92-216422BB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03ACC3D-5F94-D8FB-B696-8DCE59DC64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6" y="2234026"/>
            <a:ext cx="4364736" cy="32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67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Alert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F194A786-EFE7-6D34-60BA-FB752F7E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spcAft>
                  <a:spcPts val="600"/>
                </a:spcAft>
              </a:pPr>
              <a:t>24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C0F704-2623-0218-76B8-DF8BCC950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49" y="1844824"/>
            <a:ext cx="539190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13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en-US" dirty="0"/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Alert class subclasses the Dialog class, and provides support for a number of pre-built dialog types that can be easily shown to users to prompt for a response (similar to Swing’s </a:t>
            </a:r>
            <a:r>
              <a:rPr lang="en-US" dirty="0" err="1"/>
              <a:t>JOptionPane</a:t>
            </a:r>
            <a:r>
              <a:rPr lang="en-US" dirty="0"/>
              <a:t>)</a:t>
            </a:r>
          </a:p>
          <a:p>
            <a:r>
              <a:rPr lang="en-US" dirty="0"/>
              <a:t>Alert type:</a:t>
            </a:r>
          </a:p>
          <a:p>
            <a:pPr lvl="1"/>
            <a:r>
              <a:rPr lang="en-US" sz="1900" dirty="0" err="1"/>
              <a:t>AlertType.NONE</a:t>
            </a:r>
            <a:endParaRPr lang="en-US" sz="1900" dirty="0"/>
          </a:p>
          <a:p>
            <a:pPr lvl="1"/>
            <a:r>
              <a:rPr lang="en-US" sz="1900" dirty="0" err="1"/>
              <a:t>AlertType.CONFIRMATION</a:t>
            </a:r>
            <a:endParaRPr lang="en-US" sz="1900" dirty="0"/>
          </a:p>
          <a:p>
            <a:pPr lvl="1"/>
            <a:r>
              <a:rPr lang="en-US" sz="1900" dirty="0" err="1"/>
              <a:t>AlertType.WARNING</a:t>
            </a:r>
            <a:endParaRPr lang="en-US" sz="1900" dirty="0"/>
          </a:p>
          <a:p>
            <a:pPr lvl="1"/>
            <a:r>
              <a:rPr lang="en-US" sz="1900" dirty="0" err="1"/>
              <a:t>AlertType.INFORMATION</a:t>
            </a:r>
            <a:endParaRPr lang="en-US" sz="1900" dirty="0"/>
          </a:p>
          <a:p>
            <a:pPr lvl="1"/>
            <a:r>
              <a:rPr lang="en-US" sz="1900" dirty="0" err="1"/>
              <a:t>AlertType.ERROR</a:t>
            </a:r>
            <a:endParaRPr lang="en-US" sz="1900" dirty="0"/>
          </a:p>
          <a:p>
            <a:r>
              <a:rPr lang="en-US" dirty="0"/>
              <a:t>Main components in an Alert: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Content text</a:t>
            </a:r>
          </a:p>
          <a:p>
            <a:pPr lvl="1"/>
            <a:r>
              <a:rPr lang="en-US" dirty="0"/>
              <a:t>Buttons</a:t>
            </a:r>
          </a:p>
          <a:p>
            <a:r>
              <a:rPr lang="en-US" dirty="0" err="1"/>
              <a:t>Alert.showAndWait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Shows the dialog and waits for the user response</a:t>
            </a:r>
          </a:p>
          <a:p>
            <a:pPr lvl="1"/>
            <a:r>
              <a:rPr lang="en-US" dirty="0"/>
              <a:t>Return an Optional that contains the result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0A00F4-29B0-A809-9F83-69FC6D506685}"/>
              </a:ext>
            </a:extLst>
          </p:cNvPr>
          <p:cNvSpPr txBox="1"/>
          <p:nvPr/>
        </p:nvSpPr>
        <p:spPr>
          <a:xfrm>
            <a:off x="6816080" y="4326131"/>
            <a:ext cx="4968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Alert </a:t>
            </a:r>
            <a:r>
              <a:rPr lang="en-US" sz="1050" dirty="0" err="1">
                <a:latin typeface="Consolas" panose="020B0609020204030204" pitchFamily="49" charset="0"/>
              </a:rPr>
              <a:t>alert</a:t>
            </a:r>
            <a:r>
              <a:rPr lang="en-US" sz="1050" dirty="0">
                <a:latin typeface="Consolas" panose="020B0609020204030204" pitchFamily="49" charset="0"/>
              </a:rPr>
              <a:t> = new Alert(</a:t>
            </a:r>
            <a:r>
              <a:rPr lang="en-US" sz="1050" dirty="0" err="1">
                <a:latin typeface="Consolas" panose="020B0609020204030204" pitchFamily="49" charset="0"/>
              </a:rPr>
              <a:t>AlertType.WARNING</a:t>
            </a:r>
            <a:r>
              <a:rPr lang="en-US" sz="1050" dirty="0"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en-US" sz="1050" dirty="0" err="1">
                <a:latin typeface="Consolas" panose="020B0609020204030204" pitchFamily="49" charset="0"/>
              </a:rPr>
              <a:t>alert.setTitle</a:t>
            </a:r>
            <a:r>
              <a:rPr lang="en-US" sz="1050" dirty="0">
                <a:latin typeface="Consolas" panose="020B0609020204030204" pitchFamily="49" charset="0"/>
              </a:rPr>
              <a:t>("I'm an alert title");</a:t>
            </a:r>
          </a:p>
          <a:p>
            <a:pPr marL="457200" lvl="1" indent="0">
              <a:buNone/>
            </a:pPr>
            <a:r>
              <a:rPr lang="en-US" sz="1050" dirty="0" err="1">
                <a:latin typeface="Consolas" panose="020B0609020204030204" pitchFamily="49" charset="0"/>
              </a:rPr>
              <a:t>alert.setHeaderText</a:t>
            </a:r>
            <a:r>
              <a:rPr lang="en-US" sz="1050" dirty="0">
                <a:latin typeface="Consolas" panose="020B0609020204030204" pitchFamily="49" charset="0"/>
              </a:rPr>
              <a:t>("I'm an alert header");</a:t>
            </a:r>
          </a:p>
          <a:p>
            <a:pPr marL="457200" lvl="1" indent="0">
              <a:buNone/>
            </a:pPr>
            <a:r>
              <a:rPr lang="en-US" sz="1050" dirty="0" err="1">
                <a:latin typeface="Consolas" panose="020B0609020204030204" pitchFamily="49" charset="0"/>
              </a:rPr>
              <a:t>alert.setContentText</a:t>
            </a:r>
            <a:r>
              <a:rPr lang="en-US" sz="1050" dirty="0">
                <a:latin typeface="Consolas" panose="020B0609020204030204" pitchFamily="49" charset="0"/>
              </a:rPr>
              <a:t>("I'm the main alert context (body)");</a:t>
            </a:r>
          </a:p>
          <a:p>
            <a:pPr lvl="1"/>
            <a:r>
              <a:rPr lang="en-US" sz="1050" dirty="0" err="1">
                <a:latin typeface="Consolas" panose="020B0609020204030204" pitchFamily="49" charset="0"/>
              </a:rPr>
              <a:t>alert.getButtonTypes</a:t>
            </a:r>
            <a:r>
              <a:rPr lang="en-US" sz="1050" dirty="0">
                <a:latin typeface="Consolas" panose="020B0609020204030204" pitchFamily="49" charset="0"/>
              </a:rPr>
              <a:t>().</a:t>
            </a:r>
            <a:r>
              <a:rPr lang="en-US" sz="1050" dirty="0" err="1">
                <a:latin typeface="Consolas" panose="020B0609020204030204" pitchFamily="49" charset="0"/>
              </a:rPr>
              <a:t>addAll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ButtonType.YES</a:t>
            </a:r>
            <a:r>
              <a:rPr lang="en-US" sz="1050" dirty="0">
                <a:latin typeface="Consolas" panose="020B0609020204030204" pitchFamily="49" charset="0"/>
              </a:rPr>
              <a:t>, ButtonType.NO);</a:t>
            </a:r>
          </a:p>
          <a:p>
            <a:pPr lvl="1"/>
            <a:r>
              <a:rPr lang="en-US" sz="1050" dirty="0">
                <a:latin typeface="Consolas" panose="020B0609020204030204" pitchFamily="49" charset="0"/>
              </a:rPr>
              <a:t>Optional&lt;</a:t>
            </a:r>
            <a:r>
              <a:rPr lang="en-US" sz="1050" dirty="0" err="1">
                <a:latin typeface="Consolas" panose="020B0609020204030204" pitchFamily="49" charset="0"/>
              </a:rPr>
              <a:t>ButtonType</a:t>
            </a:r>
            <a:r>
              <a:rPr lang="en-US" sz="1050" dirty="0">
                <a:latin typeface="Consolas" panose="020B0609020204030204" pitchFamily="49" charset="0"/>
              </a:rPr>
              <a:t>&gt; opt = </a:t>
            </a:r>
            <a:r>
              <a:rPr lang="en-US" sz="1050" dirty="0" err="1">
                <a:latin typeface="Consolas" panose="020B0609020204030204" pitchFamily="49" charset="0"/>
              </a:rPr>
              <a:t>alert.showAndWait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endParaRPr lang="it-IT" sz="105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8C5A625-6A67-3F8E-553E-F067B2FAB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763813"/>
            <a:ext cx="273405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8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F024442C-D245-EF8A-9E1D-C13640C0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ChoiceDialog</a:t>
            </a:r>
            <a:r>
              <a:rPr lang="en-US" dirty="0"/>
              <a:t> and </a:t>
            </a:r>
            <a:r>
              <a:rPr lang="en-US" dirty="0" err="1"/>
              <a:t>TextInputDialog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5076DD-8D51-65F3-DEC9-C8145921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8D6EC5-1ACD-2E11-3A02-EC30CD08B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63" y="1916832"/>
            <a:ext cx="661127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0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ChoiceDialog</a:t>
            </a:r>
            <a:r>
              <a:rPr lang="en-US" dirty="0"/>
              <a:t> and </a:t>
            </a:r>
            <a:r>
              <a:rPr lang="en-US" dirty="0" err="1"/>
              <a:t>TextInputDialog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ChoiceDialog</a:t>
            </a:r>
            <a:r>
              <a:rPr lang="en-US" dirty="0"/>
              <a:t> is a dialog that shows a list of choices from which you can select only one</a:t>
            </a:r>
          </a:p>
          <a:p>
            <a:pPr lvl="1"/>
            <a:r>
              <a:rPr lang="en-US" dirty="0"/>
              <a:t>Contains a choice box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ChoiceDialog</a:t>
            </a:r>
            <a:r>
              <a:rPr lang="en-US" sz="2000" dirty="0">
                <a:latin typeface="Consolas" panose="020B0609020204030204" pitchFamily="49" charset="0"/>
              </a:rPr>
              <a:t>&lt;String&gt; dialog = new </a:t>
            </a:r>
            <a:r>
              <a:rPr lang="en-US" sz="2000" dirty="0" err="1">
                <a:latin typeface="Consolas" panose="020B0609020204030204" pitchFamily="49" charset="0"/>
              </a:rPr>
              <a:t>ChoiceDialog</a:t>
            </a:r>
            <a:r>
              <a:rPr lang="en-US" sz="2000" dirty="0">
                <a:latin typeface="Consolas" panose="020B0609020204030204" pitchFamily="49" charset="0"/>
              </a:rPr>
              <a:t>&lt;String&gt;("Monday", "Tuesday", "Wednesday", "Thursday", "Friday");</a:t>
            </a:r>
          </a:p>
          <a:p>
            <a:r>
              <a:rPr lang="en-US" dirty="0"/>
              <a:t>A </a:t>
            </a:r>
            <a:r>
              <a:rPr lang="en-US" dirty="0" err="1"/>
              <a:t>TextInputDialog</a:t>
            </a:r>
            <a:r>
              <a:rPr lang="en-US" dirty="0"/>
              <a:t> is a dialog that allows the user to enter a text</a:t>
            </a:r>
          </a:p>
          <a:p>
            <a:pPr lvl="1"/>
            <a:r>
              <a:rPr lang="en-US" dirty="0"/>
              <a:t>Contains a text field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TextInputDialog</a:t>
            </a:r>
            <a:r>
              <a:rPr lang="en-US" sz="2000" dirty="0">
                <a:latin typeface="Consolas" panose="020B0609020204030204" pitchFamily="49" charset="0"/>
              </a:rPr>
              <a:t> dialog = new </a:t>
            </a:r>
            <a:r>
              <a:rPr lang="en-US" sz="2000" dirty="0" err="1">
                <a:latin typeface="Consolas" panose="020B0609020204030204" pitchFamily="49" charset="0"/>
              </a:rPr>
              <a:t>TextInputDialog</a:t>
            </a:r>
            <a:r>
              <a:rPr lang="en-US" sz="2000" dirty="0">
                <a:latin typeface="Consolas" panose="020B0609020204030204" pitchFamily="49" charset="0"/>
              </a:rPr>
              <a:t>("Enter any text");</a:t>
            </a:r>
          </a:p>
        </p:txBody>
      </p:sp>
    </p:spTree>
    <p:extLst>
      <p:ext uri="{BB962C8B-B14F-4D97-AF65-F5344CB8AC3E}">
        <p14:creationId xmlns:p14="http://schemas.microsoft.com/office/powerpoint/2010/main" val="246411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7701D7-CB51-1D34-F990-F9615A88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FileChooser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C46B94-E7BE-65C5-B126-BBDECF2C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5EF1BC-87D5-0089-9DB7-38ADDA28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it-IT" sz="2000" dirty="0" err="1"/>
              <a:t>Provides</a:t>
            </a:r>
            <a:r>
              <a:rPr lang="it-IT" sz="2000" dirty="0"/>
              <a:t> support for standard file </a:t>
            </a:r>
            <a:r>
              <a:rPr lang="it-IT" sz="2000" dirty="0" err="1"/>
              <a:t>chooser</a:t>
            </a:r>
            <a:r>
              <a:rPr lang="it-IT" sz="2000" dirty="0"/>
              <a:t> </a:t>
            </a:r>
            <a:r>
              <a:rPr lang="it-IT" sz="2000" dirty="0" err="1"/>
              <a:t>dialog</a:t>
            </a:r>
            <a:endParaRPr lang="it-IT" sz="2000" dirty="0"/>
          </a:p>
          <a:p>
            <a:r>
              <a:rPr lang="en-US" sz="2000" dirty="0"/>
              <a:t>These dialogs have look and feel of the platform UI components which is independent of JavaFX</a:t>
            </a:r>
            <a:endParaRPr lang="it-IT" sz="2000" dirty="0"/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4721E1-99F6-5C35-A1F3-BC12334942F4}"/>
              </a:ext>
            </a:extLst>
          </p:cNvPr>
          <p:cNvSpPr txBox="1"/>
          <p:nvPr/>
        </p:nvSpPr>
        <p:spPr>
          <a:xfrm>
            <a:off x="2423592" y="2806262"/>
            <a:ext cx="5604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FileChooser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fileChooser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FileChooser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fileChooser.setTitle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("Select File");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fileChooser.</a:t>
            </a:r>
            <a:r>
              <a:rPr lang="it-IT" sz="1400" b="1" dirty="0" err="1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showOpenDialog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mainStage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89687F-E568-98CA-7031-CCAA7C7DE747}"/>
              </a:ext>
            </a:extLst>
          </p:cNvPr>
          <p:cNvSpPr txBox="1"/>
          <p:nvPr/>
        </p:nvSpPr>
        <p:spPr>
          <a:xfrm>
            <a:off x="1559496" y="4750987"/>
            <a:ext cx="5244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FileChooser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fileSaver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FileChooser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fileChooser.setTitle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("Save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fileSaver.</a:t>
            </a:r>
            <a:r>
              <a:rPr lang="it-IT" sz="1400" b="1" dirty="0" err="1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showSaveDialog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mainStage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135ADC8-03A0-84B6-DE6E-5F15344D9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51" y="2419209"/>
            <a:ext cx="2819794" cy="201958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B4630E6-932F-3964-22FC-B58FA1731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865" y="4352645"/>
            <a:ext cx="281026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2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195A9-727D-9124-3886-BBABA089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ColorPicker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667D0-28E5-8988-7803-4F197620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ColorPicker</a:t>
            </a:r>
            <a:r>
              <a:rPr lang="en-US" dirty="0"/>
              <a:t> is a control that enables the user to choose a color in a popup dialog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chosen color can be read from the </a:t>
            </a:r>
            <a:r>
              <a:rPr lang="en-US" dirty="0" err="1"/>
              <a:t>ColorPicker</a:t>
            </a:r>
            <a:endParaRPr lang="en-US" dirty="0"/>
          </a:p>
          <a:p>
            <a:pPr lvl="1"/>
            <a:r>
              <a:rPr lang="it-IT" sz="2000" dirty="0">
                <a:latin typeface="Consolas" panose="020B0609020204030204" pitchFamily="49" charset="0"/>
              </a:rPr>
              <a:t>Color </a:t>
            </a:r>
            <a:r>
              <a:rPr lang="it-IT" sz="2000" dirty="0" err="1">
                <a:latin typeface="Consolas" panose="020B0609020204030204" pitchFamily="49" charset="0"/>
              </a:rPr>
              <a:t>color</a:t>
            </a:r>
            <a:r>
              <a:rPr lang="it-IT" sz="2000" dirty="0">
                <a:latin typeface="Consolas" panose="020B0609020204030204" pitchFamily="49" charset="0"/>
              </a:rPr>
              <a:t> = </a:t>
            </a:r>
            <a:r>
              <a:rPr lang="it-IT" sz="2000" dirty="0" err="1">
                <a:latin typeface="Consolas" panose="020B0609020204030204" pitchFamily="49" charset="0"/>
              </a:rPr>
              <a:t>colorPicker.getValue</a:t>
            </a:r>
            <a:r>
              <a:rPr lang="it-IT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50B6C0-F4D1-3EB5-2197-B7960706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E1268B-0D48-C412-4361-E245CF103146}"/>
              </a:ext>
            </a:extLst>
          </p:cNvPr>
          <p:cNvSpPr txBox="1"/>
          <p:nvPr/>
        </p:nvSpPr>
        <p:spPr>
          <a:xfrm>
            <a:off x="1098238" y="3520838"/>
            <a:ext cx="4557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ColorPicker</a:t>
            </a:r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</a:rPr>
              <a:t>colorPicker</a:t>
            </a:r>
            <a:r>
              <a:rPr lang="it-IT" sz="1400" dirty="0">
                <a:latin typeface="Consolas" panose="020B0609020204030204" pitchFamily="49" charset="0"/>
              </a:rPr>
              <a:t> = new </a:t>
            </a:r>
            <a:r>
              <a:rPr lang="it-IT" sz="1400" dirty="0" err="1">
                <a:latin typeface="Consolas" panose="020B0609020204030204" pitchFamily="49" charset="0"/>
              </a:rPr>
              <a:t>ColorPicker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51EEEF8-299B-A63B-F5F9-B65AD5BDD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45" y="2353862"/>
            <a:ext cx="499179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2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JavaFX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Theatre metaphor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Stage: the window</a:t>
            </a:r>
          </a:p>
          <a:p>
            <a:pPr lvl="1"/>
            <a:r>
              <a:rPr lang="en-US" sz="2800" dirty="0"/>
              <a:t>Scene: contains the Scene Graph</a:t>
            </a:r>
          </a:p>
          <a:p>
            <a:r>
              <a:rPr lang="en-US" dirty="0"/>
              <a:t>A JFX application can have multiple Stage</a:t>
            </a:r>
          </a:p>
          <a:p>
            <a:r>
              <a:rPr lang="en-US" dirty="0"/>
              <a:t>A Stage can have only one Scene at the same time</a:t>
            </a:r>
          </a:p>
          <a:p>
            <a:r>
              <a:rPr lang="en-US" dirty="0"/>
              <a:t>Extends </a:t>
            </a:r>
            <a:r>
              <a:rPr lang="en-US" i="1" dirty="0"/>
              <a:t>Application</a:t>
            </a:r>
            <a:r>
              <a:rPr lang="en-US" dirty="0"/>
              <a:t> class and implement the </a:t>
            </a:r>
            <a:r>
              <a:rPr lang="en-US" i="1" dirty="0"/>
              <a:t>start</a:t>
            </a:r>
            <a:r>
              <a:rPr lang="en-US" dirty="0"/>
              <a:t> method</a:t>
            </a:r>
          </a:p>
          <a:p>
            <a:r>
              <a:rPr lang="en-US" dirty="0"/>
              <a:t>Use the static </a:t>
            </a:r>
            <a:r>
              <a:rPr lang="en-US" i="1" dirty="0"/>
              <a:t>launch</a:t>
            </a:r>
            <a:r>
              <a:rPr lang="en-US" dirty="0"/>
              <a:t> method of the </a:t>
            </a:r>
            <a:r>
              <a:rPr lang="en-US" i="1" dirty="0"/>
              <a:t>Application</a:t>
            </a:r>
            <a:r>
              <a:rPr lang="en-US" dirty="0"/>
              <a:t> class in main, to run the application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E9221471-6086-BB9D-3EA5-2B2818D0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spcAft>
                  <a:spcPts val="600"/>
                </a:spcAft>
              </a:pPr>
              <a:t>3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4EF3F22-1829-88E3-2B33-B03F94A48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843451"/>
            <a:ext cx="422016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02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JavaFX provides several layout panes for the easy setup and management of classic layouts</a:t>
            </a:r>
          </a:p>
          <a:p>
            <a:r>
              <a:rPr lang="en-US" dirty="0"/>
              <a:t>As a window is resized, the layout pane automatically repositions and resizes the nodes that it contains according to the properties for the nodes</a:t>
            </a:r>
          </a:p>
          <a:p>
            <a:r>
              <a:rPr lang="en-US" dirty="0"/>
              <a:t>Pane is the base class for layout panes, this class may be used directly in cases where absolute positioning of children is required</a:t>
            </a:r>
          </a:p>
          <a:p>
            <a:r>
              <a:rPr lang="en-US" dirty="0"/>
              <a:t>Main built-in layout panes that extends Pane are:</a:t>
            </a:r>
          </a:p>
          <a:p>
            <a:pPr lvl="1"/>
            <a:r>
              <a:rPr lang="en-US" dirty="0" err="1"/>
              <a:t>AnchorPane</a:t>
            </a:r>
            <a:endParaRPr lang="en-US" dirty="0"/>
          </a:p>
          <a:p>
            <a:pPr lvl="1"/>
            <a:r>
              <a:rPr lang="en-US" dirty="0" err="1"/>
              <a:t>BorderPane</a:t>
            </a:r>
            <a:endParaRPr lang="en-US" dirty="0"/>
          </a:p>
          <a:p>
            <a:pPr lvl="1"/>
            <a:r>
              <a:rPr lang="en-US" dirty="0" err="1"/>
              <a:t>FlowPane</a:t>
            </a:r>
            <a:endParaRPr lang="en-US" dirty="0"/>
          </a:p>
          <a:p>
            <a:pPr lvl="1"/>
            <a:r>
              <a:rPr lang="en-US" dirty="0" err="1"/>
              <a:t>GridPane</a:t>
            </a:r>
            <a:endParaRPr lang="en-US" dirty="0"/>
          </a:p>
          <a:p>
            <a:pPr lvl="1"/>
            <a:r>
              <a:rPr lang="en-US" dirty="0" err="1"/>
              <a:t>StackPane</a:t>
            </a:r>
            <a:endParaRPr lang="en-US" dirty="0"/>
          </a:p>
          <a:p>
            <a:pPr lvl="1"/>
            <a:r>
              <a:rPr lang="en-US" dirty="0" err="1"/>
              <a:t>TilePane</a:t>
            </a:r>
            <a:endParaRPr lang="en-US" dirty="0"/>
          </a:p>
          <a:p>
            <a:pPr lvl="1"/>
            <a:r>
              <a:rPr lang="en-US" dirty="0" err="1"/>
              <a:t>TextFlow</a:t>
            </a:r>
            <a:endParaRPr lang="en-US" dirty="0"/>
          </a:p>
          <a:p>
            <a:pPr lvl="1"/>
            <a:r>
              <a:rPr lang="en-US" dirty="0" err="1"/>
              <a:t>Hbox</a:t>
            </a:r>
            <a:endParaRPr lang="en-US" dirty="0"/>
          </a:p>
          <a:p>
            <a:pPr lvl="1"/>
            <a:r>
              <a:rPr lang="en-US" dirty="0" err="1"/>
              <a:t>Vbox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7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E7312AA8-B0A1-A0DE-382E-457B4B5F3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28" y="1885734"/>
            <a:ext cx="5334744" cy="308653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C8BE9-B07C-80A0-3F77-2D3B8218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AnchorPane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BDB69-788B-3BA6-B7AF-BB3F840E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5CEB863-9658-68BC-44AF-4FA2559CD280}"/>
              </a:ext>
            </a:extLst>
          </p:cNvPr>
          <p:cNvCxnSpPr/>
          <p:nvPr/>
        </p:nvCxnSpPr>
        <p:spPr>
          <a:xfrm flipH="1" flipV="1">
            <a:off x="2999656" y="3645024"/>
            <a:ext cx="104411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6F5FD1-6DF0-8B2F-3184-6CBECB318325}"/>
              </a:ext>
            </a:extLst>
          </p:cNvPr>
          <p:cNvSpPr txBox="1"/>
          <p:nvPr/>
        </p:nvSpPr>
        <p:spPr>
          <a:xfrm>
            <a:off x="2144927" y="3275692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 </a:t>
            </a:r>
            <a:r>
              <a:rPr lang="it-IT" dirty="0" err="1"/>
              <a:t>left</a:t>
            </a:r>
            <a:r>
              <a:rPr lang="it-IT" dirty="0"/>
              <a:t> offset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7A5A822-B07F-5CBC-23E3-EE1DC2EF0BE9}"/>
              </a:ext>
            </a:extLst>
          </p:cNvPr>
          <p:cNvCxnSpPr>
            <a:cxnSpLocks/>
          </p:cNvCxnSpPr>
          <p:nvPr/>
        </p:nvCxnSpPr>
        <p:spPr>
          <a:xfrm flipH="1">
            <a:off x="3863752" y="4518412"/>
            <a:ext cx="792088" cy="710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17A7209-C035-7B74-62DD-7DD08B9B932D}"/>
              </a:ext>
            </a:extLst>
          </p:cNvPr>
          <p:cNvSpPr txBox="1"/>
          <p:nvPr/>
        </p:nvSpPr>
        <p:spPr>
          <a:xfrm>
            <a:off x="3462869" y="5296592"/>
            <a:ext cx="17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 bottom offset</a:t>
            </a:r>
          </a:p>
        </p:txBody>
      </p:sp>
    </p:spTree>
    <p:extLst>
      <p:ext uri="{BB962C8B-B14F-4D97-AF65-F5344CB8AC3E}">
        <p14:creationId xmlns:p14="http://schemas.microsoft.com/office/powerpoint/2010/main" val="4047760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AnchorPane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The Anchor Pane allows the edges of child nodes to be anchored to an offset from the anchor pane's edges</a:t>
            </a:r>
          </a:p>
          <a:p>
            <a:pPr lvl="1"/>
            <a:r>
              <a:rPr lang="en-US" sz="2400" dirty="0"/>
              <a:t>Nodes can be anchored to more than one position and more than one node can be anchored to the same position</a:t>
            </a:r>
          </a:p>
          <a:p>
            <a:r>
              <a:rPr lang="en-US" sz="2800" dirty="0"/>
              <a:t>As the window is resized, the nodes maintain their position relative to their anchor point</a:t>
            </a:r>
          </a:p>
          <a:p>
            <a:r>
              <a:rPr lang="en-US" sz="2800" dirty="0"/>
              <a:t>Constructors:</a:t>
            </a:r>
          </a:p>
          <a:p>
            <a:pPr lvl="1"/>
            <a:r>
              <a:rPr lang="en-US" sz="2400" dirty="0" err="1"/>
              <a:t>AnchorPane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AnchorPane</a:t>
            </a:r>
            <a:r>
              <a:rPr lang="en-US" sz="2400" dirty="0"/>
              <a:t>(Node... children)</a:t>
            </a:r>
          </a:p>
          <a:p>
            <a:r>
              <a:rPr lang="en-US" sz="2800" dirty="0"/>
              <a:t>Methods to set the anchor:</a:t>
            </a:r>
          </a:p>
          <a:p>
            <a:pPr lvl="1"/>
            <a:r>
              <a:rPr lang="en-US" sz="2400" dirty="0" err="1"/>
              <a:t>setBottomAnchor</a:t>
            </a:r>
            <a:r>
              <a:rPr lang="en-US" sz="2400" dirty="0"/>
              <a:t>(Node child, Double value)</a:t>
            </a:r>
          </a:p>
          <a:p>
            <a:pPr lvl="1"/>
            <a:r>
              <a:rPr lang="en-US" sz="2400" dirty="0" err="1"/>
              <a:t>setLeftAnchor</a:t>
            </a:r>
            <a:r>
              <a:rPr lang="en-US" sz="2400" dirty="0"/>
              <a:t>(Node child, Double value)</a:t>
            </a:r>
          </a:p>
          <a:p>
            <a:pPr lvl="1"/>
            <a:r>
              <a:rPr lang="en-US" sz="2400" dirty="0" err="1"/>
              <a:t>setRightAnchor</a:t>
            </a:r>
            <a:r>
              <a:rPr lang="en-US" sz="2400" dirty="0"/>
              <a:t>(Node child, Double value)</a:t>
            </a:r>
          </a:p>
          <a:p>
            <a:pPr lvl="1"/>
            <a:r>
              <a:rPr lang="en-US" sz="2400" dirty="0" err="1"/>
              <a:t>setTopAnchor</a:t>
            </a:r>
            <a:r>
              <a:rPr lang="en-US" sz="2400" dirty="0"/>
              <a:t>(Node child, Double value)</a:t>
            </a:r>
          </a:p>
          <a:p>
            <a:pPr lvl="2"/>
            <a:r>
              <a:rPr lang="en-US" sz="2000" dirty="0"/>
              <a:t>Value: is the value of the offset from the anchor pane’s edge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9729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BorderPane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B26F03-642B-7D76-0FDD-AC11230FA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621" y="1988840"/>
            <a:ext cx="5516757" cy="38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4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BorderPane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BorderPane</a:t>
            </a:r>
            <a:r>
              <a:rPr lang="en-US" dirty="0"/>
              <a:t> lays out children in top, left, right, bottom, and center positions</a:t>
            </a:r>
          </a:p>
          <a:p>
            <a:r>
              <a:rPr lang="en-US" dirty="0"/>
              <a:t>Constructors:</a:t>
            </a:r>
          </a:p>
          <a:p>
            <a:pPr lvl="1"/>
            <a:r>
              <a:rPr lang="en-US" dirty="0" err="1"/>
              <a:t>BorderPane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BorderPane</a:t>
            </a:r>
            <a:r>
              <a:rPr lang="en-US" dirty="0"/>
              <a:t>(Node center)</a:t>
            </a:r>
          </a:p>
          <a:p>
            <a:pPr lvl="1"/>
            <a:r>
              <a:rPr lang="en-US" dirty="0" err="1"/>
              <a:t>BorderPane</a:t>
            </a:r>
            <a:r>
              <a:rPr lang="en-US" dirty="0"/>
              <a:t>(Node center, Node top, Node right, Node bottom, Node left)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center: represent the node placed in the center in the </a:t>
            </a:r>
            <a:r>
              <a:rPr lang="en-US" dirty="0" err="1"/>
              <a:t>BorderPane</a:t>
            </a:r>
            <a:endParaRPr lang="en-US" dirty="0"/>
          </a:p>
          <a:p>
            <a:pPr lvl="2"/>
            <a:r>
              <a:rPr lang="en-US" dirty="0" err="1"/>
              <a:t>setCenter</a:t>
            </a:r>
            <a:r>
              <a:rPr lang="en-US" dirty="0"/>
              <a:t>(Node center)</a:t>
            </a:r>
          </a:p>
          <a:p>
            <a:pPr lvl="1"/>
            <a:r>
              <a:rPr lang="en-US" dirty="0"/>
              <a:t>top: represent the node placed on the top in the </a:t>
            </a:r>
            <a:r>
              <a:rPr lang="en-US" dirty="0" err="1"/>
              <a:t>BorderPane</a:t>
            </a:r>
            <a:endParaRPr lang="en-US" dirty="0"/>
          </a:p>
          <a:p>
            <a:pPr lvl="2"/>
            <a:r>
              <a:rPr lang="en-US" dirty="0" err="1"/>
              <a:t>setTop</a:t>
            </a:r>
            <a:r>
              <a:rPr lang="en-US" dirty="0"/>
              <a:t>(Node top)</a:t>
            </a:r>
          </a:p>
          <a:p>
            <a:pPr lvl="1"/>
            <a:r>
              <a:rPr lang="en-US" dirty="0"/>
              <a:t>left: represent the node placed on the left in the </a:t>
            </a:r>
            <a:r>
              <a:rPr lang="en-US" dirty="0" err="1"/>
              <a:t>BorderPane</a:t>
            </a:r>
            <a:endParaRPr lang="en-US" dirty="0"/>
          </a:p>
          <a:p>
            <a:pPr lvl="2"/>
            <a:r>
              <a:rPr lang="en-US" dirty="0" err="1"/>
              <a:t>setLeft</a:t>
            </a:r>
            <a:r>
              <a:rPr lang="en-US" dirty="0"/>
              <a:t>(Node left)</a:t>
            </a:r>
          </a:p>
          <a:p>
            <a:pPr lvl="1"/>
            <a:r>
              <a:rPr lang="en-US" dirty="0"/>
              <a:t>right: represent the node placed on the right in the </a:t>
            </a:r>
            <a:r>
              <a:rPr lang="en-US" dirty="0" err="1"/>
              <a:t>BorderPane</a:t>
            </a:r>
            <a:endParaRPr lang="en-US" dirty="0"/>
          </a:p>
          <a:p>
            <a:pPr lvl="2"/>
            <a:r>
              <a:rPr lang="en-US" dirty="0" err="1"/>
              <a:t>setRight</a:t>
            </a:r>
            <a:r>
              <a:rPr lang="en-US" dirty="0"/>
              <a:t>(Node right)</a:t>
            </a:r>
          </a:p>
          <a:p>
            <a:pPr lvl="1"/>
            <a:r>
              <a:rPr lang="en-US" dirty="0"/>
              <a:t>bottom: represent the node placed on the bottom in the </a:t>
            </a:r>
            <a:r>
              <a:rPr lang="en-US" dirty="0" err="1"/>
              <a:t>BorderPane</a:t>
            </a:r>
            <a:endParaRPr lang="en-US" dirty="0"/>
          </a:p>
          <a:p>
            <a:pPr lvl="2"/>
            <a:r>
              <a:rPr lang="en-US" dirty="0" err="1"/>
              <a:t>setBottom</a:t>
            </a:r>
            <a:r>
              <a:rPr lang="en-US" dirty="0"/>
              <a:t>(Node bottom)</a:t>
            </a:r>
          </a:p>
        </p:txBody>
      </p:sp>
    </p:spTree>
    <p:extLst>
      <p:ext uri="{BB962C8B-B14F-4D97-AF65-F5344CB8AC3E}">
        <p14:creationId xmlns:p14="http://schemas.microsoft.com/office/powerpoint/2010/main" val="2274273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6733D560-B61B-083E-8552-E26FD501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2" y="2667160"/>
            <a:ext cx="3696216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FlowPane</a:t>
            </a:r>
            <a:endParaRPr lang="en-US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407567F-4258-67F0-086D-700207525C36}"/>
              </a:ext>
            </a:extLst>
          </p:cNvPr>
          <p:cNvCxnSpPr/>
          <p:nvPr/>
        </p:nvCxnSpPr>
        <p:spPr>
          <a:xfrm flipV="1">
            <a:off x="5807968" y="2132856"/>
            <a:ext cx="360040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4611A1C-FBBB-6900-E69A-6F5AAEB47625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3469403" y="3256910"/>
            <a:ext cx="1211764" cy="138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D4E047-1FD9-80D3-5CB9-EB79DA8D5BB3}"/>
              </a:ext>
            </a:extLst>
          </p:cNvPr>
          <p:cNvSpPr txBox="1"/>
          <p:nvPr/>
        </p:nvSpPr>
        <p:spPr>
          <a:xfrm>
            <a:off x="6168008" y="190997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hgap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EB92F5C-17B1-996B-2991-C290D63DA794}"/>
              </a:ext>
            </a:extLst>
          </p:cNvPr>
          <p:cNvSpPr txBox="1"/>
          <p:nvPr/>
        </p:nvSpPr>
        <p:spPr>
          <a:xfrm>
            <a:off x="2846540" y="3072244"/>
            <a:ext cx="62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vgap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B39FB3-B37E-5BEE-CEA0-76853B701C64}"/>
              </a:ext>
            </a:extLst>
          </p:cNvPr>
          <p:cNvSpPr txBox="1"/>
          <p:nvPr/>
        </p:nvSpPr>
        <p:spPr>
          <a:xfrm>
            <a:off x="8544272" y="2959737"/>
            <a:ext cx="224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Horizontal</a:t>
            </a:r>
            <a:r>
              <a:rPr lang="it-IT" dirty="0"/>
              <a:t> </a:t>
            </a:r>
            <a:r>
              <a:rPr lang="it-IT" dirty="0" err="1"/>
              <a:t>orientation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84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FlowPane</a:t>
            </a:r>
            <a:endParaRPr lang="en-US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4520295-F3B6-FE82-5848-20903F09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LayoutPane</a:t>
            </a:r>
            <a:r>
              <a:rPr lang="en-US" dirty="0"/>
              <a:t> layout wraps all the child nodes in a flow</a:t>
            </a:r>
          </a:p>
          <a:p>
            <a:pPr lvl="1"/>
            <a:r>
              <a:rPr lang="en-US" dirty="0"/>
              <a:t>Nodes can flow vertically (in columns) or horizontally (in rows)</a:t>
            </a:r>
          </a:p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constructors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FlowPane</a:t>
            </a:r>
            <a:r>
              <a:rPr lang="it-IT" dirty="0"/>
              <a:t>()</a:t>
            </a:r>
          </a:p>
          <a:p>
            <a:pPr lvl="1"/>
            <a:r>
              <a:rPr lang="en-US" dirty="0" err="1"/>
              <a:t>FlowPane</a:t>
            </a:r>
            <a:r>
              <a:rPr lang="en-US" dirty="0"/>
              <a:t>(Node... children)</a:t>
            </a:r>
          </a:p>
          <a:p>
            <a:pPr lvl="1"/>
            <a:r>
              <a:rPr lang="it-IT" dirty="0" err="1"/>
              <a:t>FlowPane</a:t>
            </a:r>
            <a:r>
              <a:rPr lang="it-IT" dirty="0"/>
              <a:t>(</a:t>
            </a:r>
            <a:r>
              <a:rPr lang="it-IT" dirty="0" err="1"/>
              <a:t>Orientation</a:t>
            </a:r>
            <a:r>
              <a:rPr lang="it-IT" dirty="0"/>
              <a:t> </a:t>
            </a:r>
            <a:r>
              <a:rPr lang="it-IT" dirty="0" err="1"/>
              <a:t>orientation</a:t>
            </a:r>
            <a:r>
              <a:rPr lang="it-IT" dirty="0"/>
              <a:t>, double </a:t>
            </a:r>
            <a:r>
              <a:rPr lang="it-IT" dirty="0" err="1"/>
              <a:t>hgap</a:t>
            </a:r>
            <a:r>
              <a:rPr lang="it-IT" dirty="0"/>
              <a:t>, double </a:t>
            </a:r>
            <a:r>
              <a:rPr lang="it-IT" dirty="0" err="1"/>
              <a:t>vgap</a:t>
            </a:r>
            <a:r>
              <a:rPr lang="it-IT" dirty="0"/>
              <a:t>, </a:t>
            </a:r>
            <a:r>
              <a:rPr lang="it-IT" dirty="0" err="1"/>
              <a:t>Node</a:t>
            </a:r>
            <a:r>
              <a:rPr lang="it-IT" dirty="0"/>
              <a:t>... </a:t>
            </a:r>
            <a:r>
              <a:rPr lang="it-IT" dirty="0" err="1"/>
              <a:t>children</a:t>
            </a:r>
            <a:r>
              <a:rPr lang="it-IT" dirty="0"/>
              <a:t>)</a:t>
            </a:r>
          </a:p>
          <a:p>
            <a:r>
              <a:rPr lang="it-IT" dirty="0" err="1"/>
              <a:t>Properties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alignment</a:t>
            </a:r>
            <a:r>
              <a:rPr lang="it-IT" dirty="0"/>
              <a:t>: </a:t>
            </a:r>
            <a:r>
              <a:rPr lang="it-IT" dirty="0" err="1"/>
              <a:t>represents</a:t>
            </a:r>
            <a:r>
              <a:rPr lang="it-IT" dirty="0"/>
              <a:t> the flow </a:t>
            </a:r>
            <a:r>
              <a:rPr lang="it-IT" dirty="0" err="1"/>
              <a:t>alignment</a:t>
            </a:r>
            <a:endParaRPr lang="it-IT" dirty="0"/>
          </a:p>
          <a:p>
            <a:pPr lvl="2"/>
            <a:r>
              <a:rPr lang="it-IT" dirty="0" err="1"/>
              <a:t>setAlignment</a:t>
            </a:r>
            <a:r>
              <a:rPr lang="it-IT" dirty="0"/>
              <a:t>(Pos </a:t>
            </a:r>
            <a:r>
              <a:rPr lang="it-IT" dirty="0" err="1"/>
              <a:t>value</a:t>
            </a:r>
            <a:r>
              <a:rPr lang="it-IT" dirty="0"/>
              <a:t>) </a:t>
            </a:r>
            <a:r>
              <a:rPr lang="it-IT" dirty="0" err="1"/>
              <a:t>value</a:t>
            </a:r>
            <a:r>
              <a:rPr lang="it-IT" dirty="0"/>
              <a:t>: </a:t>
            </a:r>
            <a:r>
              <a:rPr lang="it-IT" dirty="0" err="1"/>
              <a:t>Pos.CENTER</a:t>
            </a:r>
            <a:r>
              <a:rPr lang="it-IT" dirty="0"/>
              <a:t>, </a:t>
            </a:r>
            <a:r>
              <a:rPr lang="it-IT" dirty="0" err="1"/>
              <a:t>Pos.BOTTOM_CENTER</a:t>
            </a:r>
            <a:r>
              <a:rPr lang="it-IT" dirty="0"/>
              <a:t>, </a:t>
            </a:r>
            <a:r>
              <a:rPr lang="it-IT" dirty="0" err="1"/>
              <a:t>Pos.TOP</a:t>
            </a:r>
            <a:r>
              <a:rPr lang="it-IT" dirty="0"/>
              <a:t>, </a:t>
            </a:r>
            <a:r>
              <a:rPr lang="it-IT" dirty="0" err="1"/>
              <a:t>Pos.TOP_LEFT</a:t>
            </a:r>
            <a:r>
              <a:rPr lang="it-IT" dirty="0"/>
              <a:t> …</a:t>
            </a:r>
          </a:p>
          <a:p>
            <a:pPr lvl="1"/>
            <a:r>
              <a:rPr lang="it-IT" dirty="0" err="1"/>
              <a:t>columnHalignment</a:t>
            </a:r>
            <a:r>
              <a:rPr lang="it-IT" dirty="0"/>
              <a:t>: </a:t>
            </a:r>
            <a:r>
              <a:rPr lang="it-IT" dirty="0" err="1"/>
              <a:t>represents</a:t>
            </a:r>
            <a:r>
              <a:rPr lang="it-IT" dirty="0"/>
              <a:t> </a:t>
            </a:r>
            <a:r>
              <a:rPr lang="en-US" dirty="0"/>
              <a:t>the horizontal alignment of nodes within each column of a vertical flow pane</a:t>
            </a:r>
          </a:p>
          <a:p>
            <a:pPr lvl="2"/>
            <a:r>
              <a:rPr lang="it-IT" dirty="0" err="1"/>
              <a:t>setColumnHalignment</a:t>
            </a:r>
            <a:r>
              <a:rPr lang="it-IT" dirty="0"/>
              <a:t>(</a:t>
            </a:r>
            <a:r>
              <a:rPr lang="it-IT" dirty="0" err="1"/>
              <a:t>HPos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) </a:t>
            </a:r>
            <a:r>
              <a:rPr lang="en-US" dirty="0"/>
              <a:t>value: </a:t>
            </a:r>
            <a:r>
              <a:rPr lang="en-US" dirty="0" err="1"/>
              <a:t>HPos.CENTER</a:t>
            </a:r>
            <a:r>
              <a:rPr lang="en-US" dirty="0"/>
              <a:t>, </a:t>
            </a:r>
            <a:r>
              <a:rPr lang="en-US" dirty="0" err="1"/>
              <a:t>HPos.LEFT</a:t>
            </a:r>
            <a:r>
              <a:rPr lang="en-US" dirty="0"/>
              <a:t>, </a:t>
            </a:r>
            <a:r>
              <a:rPr lang="en-US" dirty="0" err="1"/>
              <a:t>HPos.RIGHT</a:t>
            </a:r>
            <a:endParaRPr lang="en-US" dirty="0"/>
          </a:p>
          <a:p>
            <a:pPr lvl="1"/>
            <a:r>
              <a:rPr lang="it-IT" dirty="0" err="1"/>
              <a:t>rowValignment</a:t>
            </a:r>
            <a:r>
              <a:rPr lang="it-IT" dirty="0"/>
              <a:t>: </a:t>
            </a:r>
            <a:r>
              <a:rPr lang="it-IT" dirty="0" err="1"/>
              <a:t>represents</a:t>
            </a:r>
            <a:r>
              <a:rPr lang="it-IT" dirty="0"/>
              <a:t> </a:t>
            </a:r>
            <a:r>
              <a:rPr lang="en-US" dirty="0"/>
              <a:t>the vertical alignment of nodes within each column of a vertical flow pane</a:t>
            </a:r>
          </a:p>
          <a:p>
            <a:pPr lvl="2"/>
            <a:r>
              <a:rPr lang="en-US" dirty="0" err="1"/>
              <a:t>setRowValignment</a:t>
            </a:r>
            <a:r>
              <a:rPr lang="en-US" dirty="0"/>
              <a:t>(</a:t>
            </a:r>
            <a:r>
              <a:rPr lang="en-US" dirty="0" err="1"/>
              <a:t>VPos</a:t>
            </a:r>
            <a:r>
              <a:rPr lang="en-US" dirty="0"/>
              <a:t> value) value: </a:t>
            </a:r>
            <a:r>
              <a:rPr lang="en-US" dirty="0" err="1"/>
              <a:t>VPos.BASELINE</a:t>
            </a:r>
            <a:r>
              <a:rPr lang="en-US" dirty="0"/>
              <a:t>, </a:t>
            </a:r>
            <a:r>
              <a:rPr lang="en-US" dirty="0" err="1"/>
              <a:t>VPos.BOTTOM</a:t>
            </a:r>
            <a:r>
              <a:rPr lang="en-US" dirty="0"/>
              <a:t>, </a:t>
            </a:r>
            <a:r>
              <a:rPr lang="en-US" dirty="0" err="1"/>
              <a:t>VPos.CENTER</a:t>
            </a:r>
            <a:r>
              <a:rPr lang="en-US" dirty="0"/>
              <a:t>, </a:t>
            </a:r>
            <a:r>
              <a:rPr lang="en-US" dirty="0" err="1"/>
              <a:t>VPos.TOP</a:t>
            </a:r>
            <a:endParaRPr lang="en-US" dirty="0"/>
          </a:p>
          <a:p>
            <a:pPr lvl="1"/>
            <a:r>
              <a:rPr lang="en-US" dirty="0"/>
              <a:t>orientation: represents the orientation</a:t>
            </a:r>
          </a:p>
          <a:p>
            <a:pPr lvl="2"/>
            <a:r>
              <a:rPr lang="en-US" dirty="0" err="1"/>
              <a:t>setOrientation</a:t>
            </a:r>
            <a:r>
              <a:rPr lang="en-US" dirty="0"/>
              <a:t>(Orientation orientation) orientation: </a:t>
            </a:r>
            <a:r>
              <a:rPr lang="en-US" dirty="0" err="1"/>
              <a:t>Orientation.HORIZONTAL</a:t>
            </a:r>
            <a:r>
              <a:rPr lang="en-US" dirty="0"/>
              <a:t>, </a:t>
            </a:r>
            <a:r>
              <a:rPr lang="en-US" dirty="0" err="1"/>
              <a:t>Orientation.VERTICAL</a:t>
            </a:r>
            <a:endParaRPr lang="en-US" dirty="0"/>
          </a:p>
          <a:p>
            <a:pPr lvl="1"/>
            <a:r>
              <a:rPr lang="en-US" dirty="0" err="1"/>
              <a:t>hgap</a:t>
            </a:r>
            <a:r>
              <a:rPr lang="en-US" dirty="0"/>
              <a:t>: represents the horizontal space between each node</a:t>
            </a:r>
          </a:p>
          <a:p>
            <a:pPr lvl="2"/>
            <a:r>
              <a:rPr lang="en-US" dirty="0" err="1"/>
              <a:t>setHgap</a:t>
            </a:r>
            <a:r>
              <a:rPr lang="en-US" dirty="0"/>
              <a:t>(double </a:t>
            </a:r>
            <a:r>
              <a:rPr lang="en-US" dirty="0" err="1"/>
              <a:t>hgap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vgap</a:t>
            </a:r>
            <a:r>
              <a:rPr lang="en-US" dirty="0"/>
              <a:t>: represents the vertical space between each node</a:t>
            </a:r>
          </a:p>
          <a:p>
            <a:pPr lvl="2"/>
            <a:r>
              <a:rPr lang="en-US" dirty="0" err="1"/>
              <a:t>setVgap</a:t>
            </a:r>
            <a:r>
              <a:rPr lang="en-US" dirty="0"/>
              <a:t>(double </a:t>
            </a:r>
            <a:r>
              <a:rPr lang="en-US" dirty="0" err="1"/>
              <a:t>vgap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prefWrapLength</a:t>
            </a:r>
            <a:r>
              <a:rPr lang="en-US" dirty="0"/>
              <a:t>: width were content should wrap in a horizontal flow pane</a:t>
            </a:r>
          </a:p>
          <a:p>
            <a:pPr lvl="2"/>
            <a:r>
              <a:rPr lang="en-US" dirty="0" err="1"/>
              <a:t>setPrefWrapLenght</a:t>
            </a:r>
            <a:r>
              <a:rPr lang="en-US" dirty="0"/>
              <a:t>(double value)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3983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D28FC0A-06E3-525A-E5B0-D9987050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31" y="2166761"/>
            <a:ext cx="3581900" cy="2524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GridPane</a:t>
            </a:r>
            <a:endParaRPr lang="en-US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53E7BF7-55AA-80FE-6A99-25CEB4BEC54B}"/>
              </a:ext>
            </a:extLst>
          </p:cNvPr>
          <p:cNvCxnSpPr/>
          <p:nvPr/>
        </p:nvCxnSpPr>
        <p:spPr>
          <a:xfrm flipV="1">
            <a:off x="6842834" y="2570886"/>
            <a:ext cx="208823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11818AC-7A6A-DF21-9230-70D44797C5DE}"/>
              </a:ext>
            </a:extLst>
          </p:cNvPr>
          <p:cNvSpPr txBox="1"/>
          <p:nvPr/>
        </p:nvSpPr>
        <p:spPr>
          <a:xfrm>
            <a:off x="8616280" y="2184158"/>
            <a:ext cx="26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CENTER_RIGHT </a:t>
            </a:r>
            <a:r>
              <a:rPr lang="it-IT" dirty="0" err="1"/>
              <a:t>alignment</a:t>
            </a:r>
            <a:endParaRPr lang="it-IT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F1FD123-72DD-6156-5E0A-D0BA958E211E}"/>
              </a:ext>
            </a:extLst>
          </p:cNvPr>
          <p:cNvCxnSpPr/>
          <p:nvPr/>
        </p:nvCxnSpPr>
        <p:spPr>
          <a:xfrm flipH="1">
            <a:off x="3215680" y="3717032"/>
            <a:ext cx="3024336" cy="864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8E8847-33B1-28D6-827E-9204DA559255}"/>
              </a:ext>
            </a:extLst>
          </p:cNvPr>
          <p:cNvSpPr txBox="1"/>
          <p:nvPr/>
        </p:nvSpPr>
        <p:spPr>
          <a:xfrm>
            <a:off x="839416" y="4691238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CENTER Button4 </a:t>
            </a:r>
            <a:r>
              <a:rPr lang="it-IT" dirty="0" err="1"/>
              <a:t>horizontal</a:t>
            </a:r>
            <a:r>
              <a:rPr lang="it-IT" dirty="0"/>
              <a:t> </a:t>
            </a:r>
            <a:r>
              <a:rPr lang="it-IT" dirty="0" err="1"/>
              <a:t>alignment</a:t>
            </a:r>
            <a:r>
              <a:rPr lang="it-IT" dirty="0"/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9470565-537C-2961-DBF9-1F46EB0ED3E9}"/>
              </a:ext>
            </a:extLst>
          </p:cNvPr>
          <p:cNvSpPr txBox="1"/>
          <p:nvPr/>
        </p:nvSpPr>
        <p:spPr>
          <a:xfrm>
            <a:off x="7894431" y="336759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grid</a:t>
            </a:r>
            <a:r>
              <a:rPr lang="it-IT" dirty="0"/>
              <a:t> line </a:t>
            </a:r>
            <a:r>
              <a:rPr lang="it-IT" dirty="0" err="1"/>
              <a:t>visible</a:t>
            </a:r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F72249E-2BB8-582D-449A-2726A1013D2F}"/>
              </a:ext>
            </a:extLst>
          </p:cNvPr>
          <p:cNvCxnSpPr>
            <a:cxnSpLocks/>
          </p:cNvCxnSpPr>
          <p:nvPr/>
        </p:nvCxnSpPr>
        <p:spPr>
          <a:xfrm flipH="1">
            <a:off x="6528048" y="3755135"/>
            <a:ext cx="504056" cy="169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61D48AA-69BF-59FA-3D19-6C0A90289415}"/>
              </a:ext>
            </a:extLst>
          </p:cNvPr>
          <p:cNvSpPr txBox="1"/>
          <p:nvPr/>
        </p:nvSpPr>
        <p:spPr>
          <a:xfrm>
            <a:off x="5357020" y="5440361"/>
            <a:ext cx="253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Button4 </a:t>
            </a:r>
            <a:r>
              <a:rPr lang="it-IT" dirty="0" err="1"/>
              <a:t>span</a:t>
            </a:r>
            <a:r>
              <a:rPr lang="it-IT" dirty="0"/>
              <a:t> 3 </a:t>
            </a:r>
            <a:r>
              <a:rPr lang="it-IT" dirty="0" err="1"/>
              <a:t>columns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631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GridPane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GridPane</a:t>
            </a:r>
            <a:r>
              <a:rPr lang="en-US" dirty="0"/>
              <a:t> lays out its children within a flexible grid of rows and columns</a:t>
            </a:r>
          </a:p>
          <a:p>
            <a:pPr lvl="1"/>
            <a:r>
              <a:rPr lang="en-US" dirty="0"/>
              <a:t>A child may be placed anywhere in the grid and may span multiple rows or columns</a:t>
            </a:r>
          </a:p>
          <a:p>
            <a:r>
              <a:rPr lang="en-US" dirty="0"/>
              <a:t>Constructor:</a:t>
            </a:r>
          </a:p>
          <a:p>
            <a:pPr lvl="1"/>
            <a:r>
              <a:rPr lang="en-US" dirty="0" err="1"/>
              <a:t>GridPane</a:t>
            </a:r>
            <a:r>
              <a:rPr lang="en-US" dirty="0"/>
              <a:t>() (</a:t>
            </a:r>
            <a:r>
              <a:rPr lang="en-US" dirty="0" err="1"/>
              <a:t>hgap</a:t>
            </a:r>
            <a:r>
              <a:rPr lang="en-US" dirty="0"/>
              <a:t>/</a:t>
            </a:r>
            <a:r>
              <a:rPr lang="en-US" dirty="0" err="1"/>
              <a:t>vgap</a:t>
            </a:r>
            <a:r>
              <a:rPr lang="en-US" dirty="0"/>
              <a:t> = 0, TOP_LEFT alignment)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alignment: represents the alignment of the grid pane</a:t>
            </a:r>
          </a:p>
          <a:p>
            <a:pPr lvl="2"/>
            <a:r>
              <a:rPr lang="it-IT" dirty="0" err="1"/>
              <a:t>setAlignment</a:t>
            </a:r>
            <a:r>
              <a:rPr lang="it-IT" dirty="0"/>
              <a:t>(Pos </a:t>
            </a:r>
            <a:r>
              <a:rPr lang="it-IT" dirty="0" err="1"/>
              <a:t>value</a:t>
            </a:r>
            <a:r>
              <a:rPr lang="it-IT" dirty="0"/>
              <a:t>) </a:t>
            </a:r>
            <a:r>
              <a:rPr lang="it-IT" dirty="0" err="1"/>
              <a:t>value</a:t>
            </a:r>
            <a:r>
              <a:rPr lang="it-IT" dirty="0"/>
              <a:t>: </a:t>
            </a:r>
            <a:r>
              <a:rPr lang="it-IT" dirty="0" err="1"/>
              <a:t>Pos.CENTER</a:t>
            </a:r>
            <a:r>
              <a:rPr lang="it-IT" dirty="0"/>
              <a:t>, </a:t>
            </a:r>
            <a:r>
              <a:rPr lang="it-IT" dirty="0" err="1"/>
              <a:t>Pos.BOTTOM_CENTER</a:t>
            </a:r>
            <a:r>
              <a:rPr lang="it-IT" dirty="0"/>
              <a:t>, </a:t>
            </a:r>
            <a:r>
              <a:rPr lang="it-IT" dirty="0" err="1"/>
              <a:t>Pos.TOP</a:t>
            </a:r>
            <a:r>
              <a:rPr lang="it-IT" dirty="0"/>
              <a:t>, </a:t>
            </a:r>
            <a:r>
              <a:rPr lang="it-IT" dirty="0" err="1"/>
              <a:t>Pos.TOP_LEFT</a:t>
            </a:r>
            <a:r>
              <a:rPr lang="it-IT" dirty="0"/>
              <a:t> …</a:t>
            </a:r>
          </a:p>
          <a:p>
            <a:pPr lvl="1"/>
            <a:r>
              <a:rPr lang="it-IT" dirty="0" err="1"/>
              <a:t>gridLinesVisible</a:t>
            </a:r>
            <a:r>
              <a:rPr lang="it-IT" dirty="0"/>
              <a:t>: </a:t>
            </a:r>
            <a:r>
              <a:rPr lang="it-IT" dirty="0" err="1"/>
              <a:t>rapresents</a:t>
            </a:r>
            <a:r>
              <a:rPr lang="it-IT" dirty="0"/>
              <a:t> the </a:t>
            </a:r>
            <a:r>
              <a:rPr lang="it-IT" dirty="0" err="1"/>
              <a:t>visibility</a:t>
            </a:r>
            <a:r>
              <a:rPr lang="it-IT" dirty="0"/>
              <a:t> of the </a:t>
            </a:r>
            <a:r>
              <a:rPr lang="it-IT" dirty="0" err="1"/>
              <a:t>grid</a:t>
            </a:r>
            <a:r>
              <a:rPr lang="it-IT" dirty="0"/>
              <a:t> lines</a:t>
            </a:r>
          </a:p>
          <a:p>
            <a:pPr lvl="2"/>
            <a:r>
              <a:rPr lang="it-IT" dirty="0" err="1"/>
              <a:t>setGridLinesVisible</a:t>
            </a:r>
            <a:r>
              <a:rPr lang="it-IT" dirty="0"/>
              <a:t>(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hgap</a:t>
            </a:r>
            <a:r>
              <a:rPr lang="it-IT" dirty="0"/>
              <a:t>: </a:t>
            </a:r>
            <a:r>
              <a:rPr lang="en-US" dirty="0"/>
              <a:t>represents the horizontal gap between columns</a:t>
            </a:r>
          </a:p>
          <a:p>
            <a:pPr lvl="2"/>
            <a:r>
              <a:rPr lang="en-US" dirty="0" err="1"/>
              <a:t>setHgap</a:t>
            </a:r>
            <a:r>
              <a:rPr lang="en-US" dirty="0"/>
              <a:t>(double </a:t>
            </a:r>
            <a:r>
              <a:rPr lang="en-US" dirty="0" err="1"/>
              <a:t>hgap</a:t>
            </a:r>
            <a:r>
              <a:rPr lang="en-US" dirty="0"/>
              <a:t>)</a:t>
            </a:r>
          </a:p>
          <a:p>
            <a:pPr lvl="1"/>
            <a:r>
              <a:rPr lang="it-IT" dirty="0" err="1"/>
              <a:t>vgap</a:t>
            </a:r>
            <a:r>
              <a:rPr lang="it-IT" dirty="0"/>
              <a:t>: </a:t>
            </a:r>
            <a:r>
              <a:rPr lang="en-US" dirty="0"/>
              <a:t>represents the vertical gap between rows</a:t>
            </a:r>
          </a:p>
          <a:p>
            <a:pPr lvl="2"/>
            <a:r>
              <a:rPr lang="en-US" dirty="0" err="1"/>
              <a:t>setVgap</a:t>
            </a:r>
            <a:r>
              <a:rPr lang="en-US" dirty="0"/>
              <a:t>(double </a:t>
            </a:r>
            <a:r>
              <a:rPr lang="en-US" dirty="0" err="1"/>
              <a:t>vgap</a:t>
            </a:r>
            <a:r>
              <a:rPr lang="en-US" dirty="0"/>
              <a:t>)</a:t>
            </a:r>
            <a:endParaRPr lang="it-IT" dirty="0"/>
          </a:p>
          <a:p>
            <a:r>
              <a:rPr lang="en-US" dirty="0"/>
              <a:t>Other methods:</a:t>
            </a:r>
          </a:p>
          <a:p>
            <a:pPr lvl="1"/>
            <a:r>
              <a:rPr lang="en-US" dirty="0" err="1"/>
              <a:t>setHalignment</a:t>
            </a:r>
            <a:r>
              <a:rPr lang="en-US" dirty="0"/>
              <a:t>(Node child, </a:t>
            </a:r>
            <a:r>
              <a:rPr lang="en-US" dirty="0" err="1"/>
              <a:t>HPos</a:t>
            </a:r>
            <a:r>
              <a:rPr lang="en-US" dirty="0"/>
              <a:t> value)</a:t>
            </a:r>
          </a:p>
          <a:p>
            <a:pPr lvl="2"/>
            <a:r>
              <a:rPr lang="en-US" dirty="0"/>
              <a:t>value: </a:t>
            </a:r>
            <a:r>
              <a:rPr lang="en-US" dirty="0" err="1"/>
              <a:t>HPos.CENTER</a:t>
            </a:r>
            <a:r>
              <a:rPr lang="en-US" dirty="0"/>
              <a:t>, </a:t>
            </a:r>
            <a:r>
              <a:rPr lang="en-US" dirty="0" err="1"/>
              <a:t>HPos.LEFT</a:t>
            </a:r>
            <a:r>
              <a:rPr lang="en-US" dirty="0"/>
              <a:t>, </a:t>
            </a:r>
            <a:r>
              <a:rPr lang="en-US" dirty="0" err="1"/>
              <a:t>HPos.RIGHT</a:t>
            </a:r>
            <a:endParaRPr lang="en-US" dirty="0"/>
          </a:p>
          <a:p>
            <a:pPr lvl="1"/>
            <a:r>
              <a:rPr lang="en-US" dirty="0" err="1"/>
              <a:t>setValignment</a:t>
            </a:r>
            <a:r>
              <a:rPr lang="en-US" dirty="0"/>
              <a:t>(Node child, </a:t>
            </a:r>
            <a:r>
              <a:rPr lang="en-US" dirty="0" err="1"/>
              <a:t>VPos</a:t>
            </a:r>
            <a:r>
              <a:rPr lang="en-US" dirty="0"/>
              <a:t> value) </a:t>
            </a:r>
          </a:p>
          <a:p>
            <a:pPr lvl="2"/>
            <a:r>
              <a:rPr lang="en-US" dirty="0"/>
              <a:t>value: </a:t>
            </a:r>
            <a:r>
              <a:rPr lang="en-US" dirty="0" err="1"/>
              <a:t>VPos.BASELINE</a:t>
            </a:r>
            <a:r>
              <a:rPr lang="en-US" dirty="0"/>
              <a:t>, </a:t>
            </a:r>
            <a:r>
              <a:rPr lang="en-US" dirty="0" err="1"/>
              <a:t>VPos.BOTTOM</a:t>
            </a:r>
            <a:r>
              <a:rPr lang="en-US" dirty="0"/>
              <a:t>, </a:t>
            </a:r>
            <a:r>
              <a:rPr lang="en-US" dirty="0" err="1"/>
              <a:t>VPos.CENTER</a:t>
            </a:r>
            <a:r>
              <a:rPr lang="en-US" dirty="0"/>
              <a:t>, </a:t>
            </a:r>
            <a:r>
              <a:rPr lang="en-US" dirty="0" err="1"/>
              <a:t>VPos.TOP</a:t>
            </a:r>
            <a:endParaRPr lang="en-US" dirty="0"/>
          </a:p>
          <a:p>
            <a:pPr lvl="1"/>
            <a:r>
              <a:rPr lang="en-US" dirty="0"/>
              <a:t>add(Node child, int </a:t>
            </a:r>
            <a:r>
              <a:rPr lang="en-US" dirty="0" err="1"/>
              <a:t>columnIndex</a:t>
            </a:r>
            <a:r>
              <a:rPr lang="en-US" dirty="0"/>
              <a:t>, int </a:t>
            </a:r>
            <a:r>
              <a:rPr lang="en-US" dirty="0" err="1"/>
              <a:t>rowIndex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add(Node child, int </a:t>
            </a:r>
            <a:r>
              <a:rPr lang="en-US" dirty="0" err="1"/>
              <a:t>columnIndex</a:t>
            </a:r>
            <a:r>
              <a:rPr lang="en-US" dirty="0"/>
              <a:t>, int </a:t>
            </a:r>
            <a:r>
              <a:rPr lang="en-US" dirty="0" err="1"/>
              <a:t>rowIndex</a:t>
            </a:r>
            <a:r>
              <a:rPr lang="en-US" dirty="0"/>
              <a:t>, int </a:t>
            </a:r>
            <a:r>
              <a:rPr lang="en-US" dirty="0" err="1"/>
              <a:t>colspan</a:t>
            </a:r>
            <a:r>
              <a:rPr lang="en-US" dirty="0"/>
              <a:t>, int </a:t>
            </a:r>
            <a:r>
              <a:rPr lang="en-US" dirty="0" err="1"/>
              <a:t>rowspan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colspan</a:t>
            </a:r>
            <a:r>
              <a:rPr lang="en-US" dirty="0"/>
              <a:t>: column span</a:t>
            </a:r>
          </a:p>
          <a:p>
            <a:pPr lvl="2"/>
            <a:r>
              <a:rPr lang="en-US" dirty="0" err="1"/>
              <a:t>rowspan</a:t>
            </a:r>
            <a:r>
              <a:rPr lang="en-US" dirty="0"/>
              <a:t>:  row span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59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StackPane</a:t>
            </a: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6246F39-63A8-9460-C350-AB833AA15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08" y="2060848"/>
            <a:ext cx="382958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9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Stage, Scene and node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FE1A860-BACA-5DF6-CF24-D91358D2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0A15FC3-CBD6-F335-25D1-C259DDFE5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02" y="1644865"/>
            <a:ext cx="4267796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03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AB8E9B-7F86-63F1-ED69-3A5D040F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StackPane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645CF4-0D75-82DE-1FE1-2083EE0F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In this pane </a:t>
            </a:r>
            <a:r>
              <a:rPr lang="en-US" dirty="0"/>
              <a:t>the nodes are placed on top of each other</a:t>
            </a:r>
          </a:p>
          <a:p>
            <a:pPr lvl="1"/>
            <a:r>
              <a:rPr lang="en-US" dirty="0"/>
              <a:t>following the order in which they were added</a:t>
            </a:r>
          </a:p>
          <a:p>
            <a:r>
              <a:rPr lang="en-US" dirty="0"/>
              <a:t>Constructors:</a:t>
            </a:r>
          </a:p>
          <a:p>
            <a:pPr lvl="1"/>
            <a:r>
              <a:rPr lang="en-US" dirty="0" err="1"/>
              <a:t>StackPane</a:t>
            </a:r>
            <a:r>
              <a:rPr lang="en-US" dirty="0"/>
              <a:t>() (default CENTER alignment)</a:t>
            </a:r>
          </a:p>
          <a:p>
            <a:pPr lvl="1"/>
            <a:r>
              <a:rPr lang="en-US" dirty="0" err="1"/>
              <a:t>StackPane</a:t>
            </a:r>
            <a:r>
              <a:rPr lang="en-US" dirty="0"/>
              <a:t>(Node... children) (default CENTER alignment)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alignment: alignment of children within the stack pane</a:t>
            </a:r>
          </a:p>
          <a:p>
            <a:pPr lvl="2"/>
            <a:r>
              <a:rPr lang="it-IT" dirty="0" err="1"/>
              <a:t>setAlignment</a:t>
            </a:r>
            <a:r>
              <a:rPr lang="it-IT" dirty="0"/>
              <a:t>(Pos </a:t>
            </a:r>
            <a:r>
              <a:rPr lang="it-IT" dirty="0" err="1"/>
              <a:t>value</a:t>
            </a:r>
            <a:r>
              <a:rPr lang="it-IT" dirty="0"/>
              <a:t>) </a:t>
            </a:r>
            <a:r>
              <a:rPr lang="it-IT" dirty="0" err="1"/>
              <a:t>value</a:t>
            </a:r>
            <a:r>
              <a:rPr lang="it-IT" dirty="0"/>
              <a:t>: </a:t>
            </a:r>
            <a:r>
              <a:rPr lang="it-IT" dirty="0" err="1"/>
              <a:t>Pos.CENTER</a:t>
            </a:r>
            <a:r>
              <a:rPr lang="it-IT" dirty="0"/>
              <a:t>, </a:t>
            </a:r>
            <a:r>
              <a:rPr lang="it-IT" dirty="0" err="1"/>
              <a:t>Pos.BOTTOM_CENTER</a:t>
            </a:r>
            <a:r>
              <a:rPr lang="it-IT" dirty="0"/>
              <a:t>, </a:t>
            </a:r>
            <a:r>
              <a:rPr lang="it-IT" dirty="0" err="1"/>
              <a:t>Pos.TOP</a:t>
            </a:r>
            <a:r>
              <a:rPr lang="it-IT" dirty="0"/>
              <a:t>, </a:t>
            </a:r>
            <a:r>
              <a:rPr lang="it-IT" dirty="0" err="1"/>
              <a:t>Pos.TOP_LEFT</a:t>
            </a:r>
            <a:r>
              <a:rPr lang="it-IT" dirty="0"/>
              <a:t> …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F0F50B-611C-7F56-DBA1-ADBAA2F3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1071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2EF02A5-14D6-53AC-C055-B72317815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56" y="2497663"/>
            <a:ext cx="2238687" cy="243874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2454D48-E138-6C78-485F-6D9B66F1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TilePane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DB62AF-12F5-8D3C-3533-A0F79698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2469EFF-7318-2A53-27CD-0D233EA72263}"/>
              </a:ext>
            </a:extLst>
          </p:cNvPr>
          <p:cNvSpPr txBox="1"/>
          <p:nvPr/>
        </p:nvSpPr>
        <p:spPr>
          <a:xfrm>
            <a:off x="8112224" y="2390367"/>
            <a:ext cx="22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CENTER </a:t>
            </a:r>
            <a:r>
              <a:rPr lang="it-IT" dirty="0" err="1"/>
              <a:t>tile</a:t>
            </a:r>
            <a:r>
              <a:rPr lang="it-IT" dirty="0"/>
              <a:t> </a:t>
            </a:r>
            <a:r>
              <a:rPr lang="it-IT" dirty="0" err="1"/>
              <a:t>alignment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B787BD7-11DF-D4FE-C2D9-83E93FCD95C2}"/>
              </a:ext>
            </a:extLst>
          </p:cNvPr>
          <p:cNvSpPr txBox="1"/>
          <p:nvPr/>
        </p:nvSpPr>
        <p:spPr>
          <a:xfrm>
            <a:off x="2783632" y="333810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cells</a:t>
            </a:r>
            <a:r>
              <a:rPr lang="it-IT" dirty="0"/>
              <a:t> (</a:t>
            </a:r>
            <a:r>
              <a:rPr lang="it-IT" dirty="0" err="1"/>
              <a:t>tiles</a:t>
            </a:r>
            <a:r>
              <a:rPr lang="it-IT" dirty="0"/>
              <a:t>)</a:t>
            </a:r>
          </a:p>
          <a:p>
            <a:r>
              <a:rPr lang="it-IT" dirty="0"/>
              <a:t>are the </a:t>
            </a:r>
            <a:r>
              <a:rPr lang="it-IT" dirty="0" err="1"/>
              <a:t>same</a:t>
            </a:r>
            <a:r>
              <a:rPr lang="it-IT" dirty="0"/>
              <a:t> size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D04A454-85DF-A708-FF76-76A60CC08E56}"/>
              </a:ext>
            </a:extLst>
          </p:cNvPr>
          <p:cNvCxnSpPr>
            <a:cxnSpLocks/>
          </p:cNvCxnSpPr>
          <p:nvPr/>
        </p:nvCxnSpPr>
        <p:spPr>
          <a:xfrm flipV="1">
            <a:off x="6600056" y="2708920"/>
            <a:ext cx="1512168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87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TilePane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CBE03E-DAC6-A14F-A7E3-EC9DC4BB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TilePane</a:t>
            </a:r>
            <a:r>
              <a:rPr lang="en-US" dirty="0"/>
              <a:t> lays out its children in a grid of uniformly sized cell (called “tiles”)</a:t>
            </a:r>
          </a:p>
          <a:p>
            <a:pPr lvl="1"/>
            <a:r>
              <a:rPr lang="en-US" dirty="0"/>
              <a:t>A tile pane can be oriented both vertically and horizontally:</a:t>
            </a:r>
          </a:p>
          <a:p>
            <a:pPr lvl="2"/>
            <a:r>
              <a:rPr lang="en-US" dirty="0"/>
              <a:t>A horizontal tile pane (the default) will tile nodes in rows, wrapping at the </a:t>
            </a:r>
            <a:r>
              <a:rPr lang="en-US" dirty="0" err="1"/>
              <a:t>tilepane's</a:t>
            </a:r>
            <a:r>
              <a:rPr lang="en-US" dirty="0"/>
              <a:t> width</a:t>
            </a:r>
          </a:p>
          <a:p>
            <a:pPr lvl="2"/>
            <a:r>
              <a:rPr lang="en-US" dirty="0"/>
              <a:t>A vertical </a:t>
            </a:r>
            <a:r>
              <a:rPr lang="en-US" dirty="0" err="1"/>
              <a:t>tilepane</a:t>
            </a:r>
            <a:r>
              <a:rPr lang="en-US" dirty="0"/>
              <a:t> will tile nodes in columns, wrapping at the </a:t>
            </a:r>
            <a:r>
              <a:rPr lang="en-US" dirty="0" err="1"/>
              <a:t>tilepane's</a:t>
            </a:r>
            <a:r>
              <a:rPr lang="en-US" dirty="0"/>
              <a:t> height</a:t>
            </a:r>
          </a:p>
          <a:p>
            <a:r>
              <a:rPr lang="en-GB" dirty="0"/>
              <a:t>Main constructors:</a:t>
            </a:r>
          </a:p>
          <a:p>
            <a:pPr lvl="1"/>
            <a:r>
              <a:rPr lang="en-GB" dirty="0" err="1"/>
              <a:t>TilePane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TilePane</a:t>
            </a:r>
            <a:r>
              <a:rPr lang="en-GB" dirty="0"/>
              <a:t>(Node... children)</a:t>
            </a:r>
          </a:p>
          <a:p>
            <a:pPr lvl="1"/>
            <a:r>
              <a:rPr lang="en-GB" dirty="0" err="1"/>
              <a:t>TilePane</a:t>
            </a:r>
            <a:r>
              <a:rPr lang="en-GB" dirty="0"/>
              <a:t>(Orientation </a:t>
            </a:r>
            <a:r>
              <a:rPr lang="en-GB" dirty="0" err="1"/>
              <a:t>orientation</a:t>
            </a:r>
            <a:r>
              <a:rPr lang="en-GB" dirty="0"/>
              <a:t>, double </a:t>
            </a:r>
            <a:r>
              <a:rPr lang="en-GB" dirty="0" err="1"/>
              <a:t>hgap</a:t>
            </a:r>
            <a:r>
              <a:rPr lang="en-GB" dirty="0"/>
              <a:t>, double </a:t>
            </a:r>
            <a:r>
              <a:rPr lang="en-GB" dirty="0" err="1"/>
              <a:t>vgap</a:t>
            </a:r>
            <a:r>
              <a:rPr lang="en-GB" dirty="0"/>
              <a:t>, Node... children)</a:t>
            </a:r>
          </a:p>
          <a:p>
            <a:pPr lvl="1"/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18010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02035C-EB1E-677C-6BF1-60C076D5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TilePane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295C3A-D22A-F056-3F3F-4F043AAD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alignment</a:t>
            </a:r>
            <a:r>
              <a:rPr lang="it-IT" dirty="0"/>
              <a:t>: </a:t>
            </a:r>
            <a:r>
              <a:rPr lang="it-IT" dirty="0" err="1"/>
              <a:t>represents</a:t>
            </a:r>
            <a:r>
              <a:rPr lang="it-IT" dirty="0"/>
              <a:t> the </a:t>
            </a:r>
            <a:r>
              <a:rPr lang="it-IT" dirty="0" err="1"/>
              <a:t>alignment</a:t>
            </a:r>
            <a:endParaRPr lang="it-IT" dirty="0"/>
          </a:p>
          <a:p>
            <a:pPr lvl="2"/>
            <a:r>
              <a:rPr lang="it-IT" dirty="0" err="1"/>
              <a:t>setAlignment</a:t>
            </a:r>
            <a:r>
              <a:rPr lang="it-IT" dirty="0"/>
              <a:t>(Pos </a:t>
            </a:r>
            <a:r>
              <a:rPr lang="it-IT" dirty="0" err="1"/>
              <a:t>value</a:t>
            </a:r>
            <a:r>
              <a:rPr lang="it-IT" dirty="0"/>
              <a:t>) </a:t>
            </a:r>
            <a:r>
              <a:rPr lang="it-IT" dirty="0" err="1"/>
              <a:t>value</a:t>
            </a:r>
            <a:r>
              <a:rPr lang="it-IT" dirty="0"/>
              <a:t>: </a:t>
            </a:r>
            <a:r>
              <a:rPr lang="it-IT" dirty="0" err="1"/>
              <a:t>Pos.CENTER</a:t>
            </a:r>
            <a:r>
              <a:rPr lang="it-IT" dirty="0"/>
              <a:t>, </a:t>
            </a:r>
            <a:r>
              <a:rPr lang="it-IT" dirty="0" err="1"/>
              <a:t>Pos.BOTTOM_CENTER</a:t>
            </a:r>
            <a:r>
              <a:rPr lang="it-IT" dirty="0"/>
              <a:t>, </a:t>
            </a:r>
            <a:r>
              <a:rPr lang="it-IT" dirty="0" err="1"/>
              <a:t>Pos.TOP</a:t>
            </a:r>
            <a:r>
              <a:rPr lang="it-IT" dirty="0"/>
              <a:t>, </a:t>
            </a:r>
            <a:r>
              <a:rPr lang="it-IT" dirty="0" err="1"/>
              <a:t>Pos.TOP_LEFT</a:t>
            </a:r>
            <a:r>
              <a:rPr lang="it-IT" dirty="0"/>
              <a:t> …</a:t>
            </a:r>
          </a:p>
          <a:p>
            <a:pPr lvl="1"/>
            <a:r>
              <a:rPr lang="it-IT" dirty="0" err="1"/>
              <a:t>orientation</a:t>
            </a:r>
            <a:r>
              <a:rPr lang="it-IT" dirty="0"/>
              <a:t>: </a:t>
            </a:r>
            <a:r>
              <a:rPr lang="it-IT" dirty="0" err="1"/>
              <a:t>represents</a:t>
            </a:r>
            <a:r>
              <a:rPr lang="it-IT" dirty="0"/>
              <a:t> the </a:t>
            </a:r>
            <a:r>
              <a:rPr lang="it-IT" dirty="0" err="1"/>
              <a:t>orientation</a:t>
            </a:r>
            <a:r>
              <a:rPr lang="it-IT" dirty="0"/>
              <a:t> of the pane</a:t>
            </a:r>
          </a:p>
          <a:p>
            <a:pPr lvl="2"/>
            <a:r>
              <a:rPr lang="en-US" dirty="0" err="1"/>
              <a:t>setOrientation</a:t>
            </a:r>
            <a:r>
              <a:rPr lang="en-US" dirty="0"/>
              <a:t>(Orientation orientation) orientation: </a:t>
            </a:r>
            <a:r>
              <a:rPr lang="en-US" dirty="0" err="1"/>
              <a:t>Orientation.HORIZONTAL</a:t>
            </a:r>
            <a:r>
              <a:rPr lang="en-US" dirty="0"/>
              <a:t>, </a:t>
            </a:r>
            <a:r>
              <a:rPr lang="en-US" dirty="0" err="1"/>
              <a:t>Orientation.VERTICAL</a:t>
            </a:r>
            <a:endParaRPr lang="en-US" dirty="0"/>
          </a:p>
          <a:p>
            <a:pPr lvl="1"/>
            <a:r>
              <a:rPr lang="en-US" dirty="0" err="1"/>
              <a:t>hgap</a:t>
            </a:r>
            <a:r>
              <a:rPr lang="en-US" dirty="0"/>
              <a:t>: horizontal space between each tile</a:t>
            </a:r>
          </a:p>
          <a:p>
            <a:pPr lvl="2"/>
            <a:r>
              <a:rPr lang="en-US" dirty="0" err="1"/>
              <a:t>setHgap</a:t>
            </a:r>
            <a:r>
              <a:rPr lang="en-US" dirty="0"/>
              <a:t>(double </a:t>
            </a:r>
            <a:r>
              <a:rPr lang="en-US" dirty="0" err="1"/>
              <a:t>hgap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en-US" dirty="0" err="1"/>
              <a:t>vgap</a:t>
            </a:r>
            <a:r>
              <a:rPr lang="en-US" dirty="0"/>
              <a:t>: vertical space between each tile</a:t>
            </a:r>
          </a:p>
          <a:p>
            <a:pPr lvl="2"/>
            <a:r>
              <a:rPr lang="en-US" dirty="0" err="1"/>
              <a:t>setVgap</a:t>
            </a:r>
            <a:r>
              <a:rPr lang="en-US" dirty="0"/>
              <a:t>(double </a:t>
            </a:r>
            <a:r>
              <a:rPr lang="en-US" dirty="0" err="1"/>
              <a:t>vgap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en-US" dirty="0" err="1"/>
              <a:t>prefColumns</a:t>
            </a:r>
            <a:r>
              <a:rPr lang="en-US" dirty="0"/>
              <a:t>: preferred number of columns for a horizontal tile pane</a:t>
            </a:r>
          </a:p>
          <a:p>
            <a:pPr lvl="2"/>
            <a:r>
              <a:rPr lang="en-US" dirty="0" err="1"/>
              <a:t>setPrefColumns</a:t>
            </a:r>
            <a:r>
              <a:rPr lang="en-US" dirty="0"/>
              <a:t>(int value)</a:t>
            </a:r>
          </a:p>
          <a:p>
            <a:pPr lvl="1"/>
            <a:r>
              <a:rPr lang="en-US" dirty="0" err="1"/>
              <a:t>prefRows</a:t>
            </a:r>
            <a:r>
              <a:rPr lang="en-US" dirty="0"/>
              <a:t>: preferred number of rows for a vertical tile pane</a:t>
            </a:r>
          </a:p>
          <a:p>
            <a:pPr lvl="2"/>
            <a:r>
              <a:rPr lang="en-US" dirty="0" err="1"/>
              <a:t>SetPrefRows</a:t>
            </a:r>
            <a:r>
              <a:rPr lang="en-US" dirty="0"/>
              <a:t>(int value)</a:t>
            </a:r>
          </a:p>
          <a:p>
            <a:pPr lvl="1"/>
            <a:r>
              <a:rPr lang="en-US" dirty="0" err="1"/>
              <a:t>tileAlignment</a:t>
            </a:r>
            <a:r>
              <a:rPr lang="en-US" dirty="0"/>
              <a:t>: alignment of each child within its tile</a:t>
            </a:r>
          </a:p>
          <a:p>
            <a:pPr lvl="2"/>
            <a:r>
              <a:rPr lang="en-US" dirty="0" err="1"/>
              <a:t>setTileAlignment</a:t>
            </a:r>
            <a:r>
              <a:rPr lang="en-US" dirty="0"/>
              <a:t>(Pos value) </a:t>
            </a:r>
            <a:r>
              <a:rPr lang="it-IT" dirty="0" err="1"/>
              <a:t>value</a:t>
            </a:r>
            <a:r>
              <a:rPr lang="it-IT" dirty="0"/>
              <a:t>: </a:t>
            </a:r>
            <a:r>
              <a:rPr lang="it-IT" dirty="0" err="1"/>
              <a:t>Pos.CENTER</a:t>
            </a:r>
            <a:r>
              <a:rPr lang="it-IT" dirty="0"/>
              <a:t>, </a:t>
            </a:r>
            <a:r>
              <a:rPr lang="it-IT" dirty="0" err="1"/>
              <a:t>Pos.BOTTOM_CENTER</a:t>
            </a:r>
            <a:r>
              <a:rPr lang="it-IT" dirty="0"/>
              <a:t>, </a:t>
            </a:r>
            <a:r>
              <a:rPr lang="it-IT" dirty="0" err="1"/>
              <a:t>Pos.TOP</a:t>
            </a:r>
            <a:r>
              <a:rPr lang="it-IT" dirty="0"/>
              <a:t>, </a:t>
            </a:r>
            <a:r>
              <a:rPr lang="it-IT" dirty="0" err="1"/>
              <a:t>Pos.TOP_LEFT</a:t>
            </a:r>
            <a:r>
              <a:rPr lang="it-IT" dirty="0"/>
              <a:t> …</a:t>
            </a:r>
          </a:p>
          <a:p>
            <a:pPr lvl="1"/>
            <a:r>
              <a:rPr lang="it-IT" dirty="0" err="1"/>
              <a:t>prefTileHeight</a:t>
            </a:r>
            <a:r>
              <a:rPr lang="it-IT" dirty="0"/>
              <a:t>: </a:t>
            </a:r>
            <a:r>
              <a:rPr lang="it-IT" dirty="0" err="1"/>
              <a:t>preferred</a:t>
            </a:r>
            <a:r>
              <a:rPr lang="it-IT" dirty="0"/>
              <a:t> </a:t>
            </a:r>
            <a:r>
              <a:rPr lang="it-IT" dirty="0" err="1"/>
              <a:t>height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tile</a:t>
            </a:r>
            <a:endParaRPr lang="it-IT" dirty="0"/>
          </a:p>
          <a:p>
            <a:pPr lvl="2"/>
            <a:r>
              <a:rPr lang="it-IT" dirty="0" err="1"/>
              <a:t>setPrefTileHeight</a:t>
            </a:r>
            <a:r>
              <a:rPr lang="it-IT" dirty="0"/>
              <a:t>(double </a:t>
            </a:r>
            <a:r>
              <a:rPr lang="it-IT" dirty="0" err="1"/>
              <a:t>value</a:t>
            </a:r>
            <a:r>
              <a:rPr lang="it-IT" dirty="0"/>
              <a:t>)</a:t>
            </a:r>
          </a:p>
          <a:p>
            <a:pPr lvl="1"/>
            <a:r>
              <a:rPr lang="en-US" dirty="0" err="1"/>
              <a:t>prefTileWidth</a:t>
            </a:r>
            <a:r>
              <a:rPr lang="en-US" dirty="0"/>
              <a:t>: preferred width of each tile</a:t>
            </a:r>
          </a:p>
          <a:p>
            <a:pPr lvl="2"/>
            <a:r>
              <a:rPr lang="en-US" dirty="0" err="1"/>
              <a:t>setPrefTileWidth</a:t>
            </a:r>
            <a:r>
              <a:rPr lang="en-US" dirty="0"/>
              <a:t>(double value)</a:t>
            </a:r>
          </a:p>
          <a:p>
            <a:pPr lvl="1"/>
            <a:endParaRPr lang="it-IT" dirty="0"/>
          </a:p>
          <a:p>
            <a:pPr lvl="2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652B39-5662-2C65-64B3-93B2F5B6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1080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5D6BAC8-E9DA-1D9A-0FD7-4D16252B2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3" y="2490656"/>
            <a:ext cx="5439534" cy="187668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6EA5668-FA5B-6459-D82A-B2BAEC19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HBox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246A0C-04EF-DED5-43C6-ED5BD609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8D53806-6742-B6E6-E234-700F8C487A8D}"/>
              </a:ext>
            </a:extLst>
          </p:cNvPr>
          <p:cNvCxnSpPr/>
          <p:nvPr/>
        </p:nvCxnSpPr>
        <p:spPr>
          <a:xfrm flipH="1">
            <a:off x="4655840" y="4077072"/>
            <a:ext cx="648072" cy="864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8856E13-2985-5029-2087-8BBACE71A08D}"/>
              </a:ext>
            </a:extLst>
          </p:cNvPr>
          <p:cNvSpPr txBox="1"/>
          <p:nvPr/>
        </p:nvSpPr>
        <p:spPr>
          <a:xfrm>
            <a:off x="4068179" y="499569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 </a:t>
            </a:r>
            <a:r>
              <a:rPr lang="it-IT" dirty="0" err="1"/>
              <a:t>spacing</a:t>
            </a:r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6F7C5EF-0FCD-8CFB-35F7-4A6A7B0C17BC}"/>
              </a:ext>
            </a:extLst>
          </p:cNvPr>
          <p:cNvCxnSpPr/>
          <p:nvPr/>
        </p:nvCxnSpPr>
        <p:spPr>
          <a:xfrm flipV="1">
            <a:off x="8184232" y="3861048"/>
            <a:ext cx="172819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626EE2-A3C6-EEB9-85A7-BF7A0803DC99}"/>
              </a:ext>
            </a:extLst>
          </p:cNvPr>
          <p:cNvSpPr txBox="1"/>
          <p:nvPr/>
        </p:nvSpPr>
        <p:spPr>
          <a:xfrm>
            <a:off x="9048328" y="3478775"/>
            <a:ext cx="287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BOTTOM_CENTER </a:t>
            </a:r>
            <a:r>
              <a:rPr lang="it-IT" dirty="0" err="1"/>
              <a:t>alignment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6346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C03534-3D3E-4822-66BF-5AE18005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HBox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C6A4C-1408-3CA2-D7D7-A03A1470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HBox</a:t>
            </a:r>
            <a:r>
              <a:rPr lang="en-US" dirty="0"/>
              <a:t> lays out its children in a single horizontal row</a:t>
            </a:r>
            <a:endParaRPr lang="it-IT" dirty="0"/>
          </a:p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constructors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HBox</a:t>
            </a:r>
            <a:r>
              <a:rPr lang="it-IT" dirty="0"/>
              <a:t>()</a:t>
            </a:r>
          </a:p>
          <a:p>
            <a:pPr lvl="1"/>
            <a:r>
              <a:rPr lang="en-US" dirty="0" err="1"/>
              <a:t>Hbox</a:t>
            </a:r>
            <a:r>
              <a:rPr lang="en-US" dirty="0"/>
              <a:t>(double spacing, Node... children)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alignment: represents the alignment of the nodes in the bounds of the </a:t>
            </a:r>
            <a:r>
              <a:rPr lang="en-US" dirty="0" err="1"/>
              <a:t>hbox</a:t>
            </a:r>
            <a:endParaRPr lang="en-US" dirty="0"/>
          </a:p>
          <a:p>
            <a:pPr lvl="2"/>
            <a:r>
              <a:rPr lang="it-IT" dirty="0" err="1"/>
              <a:t>setAlignment</a:t>
            </a:r>
            <a:r>
              <a:rPr lang="it-IT" dirty="0"/>
              <a:t>(Pos </a:t>
            </a:r>
            <a:r>
              <a:rPr lang="it-IT" dirty="0" err="1"/>
              <a:t>value</a:t>
            </a:r>
            <a:r>
              <a:rPr lang="it-IT" dirty="0"/>
              <a:t>) </a:t>
            </a:r>
            <a:r>
              <a:rPr lang="it-IT" dirty="0" err="1"/>
              <a:t>value</a:t>
            </a:r>
            <a:r>
              <a:rPr lang="it-IT" dirty="0"/>
              <a:t>: </a:t>
            </a:r>
            <a:r>
              <a:rPr lang="it-IT" dirty="0" err="1"/>
              <a:t>Pos.CENTER</a:t>
            </a:r>
            <a:r>
              <a:rPr lang="it-IT" dirty="0"/>
              <a:t>, </a:t>
            </a:r>
            <a:r>
              <a:rPr lang="it-IT" dirty="0" err="1"/>
              <a:t>Pos.BOTTOM_CENTER</a:t>
            </a:r>
            <a:r>
              <a:rPr lang="it-IT" dirty="0"/>
              <a:t>, </a:t>
            </a:r>
            <a:r>
              <a:rPr lang="it-IT" dirty="0" err="1"/>
              <a:t>Pos.TOP</a:t>
            </a:r>
            <a:r>
              <a:rPr lang="it-IT" dirty="0"/>
              <a:t>, </a:t>
            </a:r>
            <a:r>
              <a:rPr lang="it-IT" dirty="0" err="1"/>
              <a:t>Pos.TOP_LEFT</a:t>
            </a:r>
            <a:r>
              <a:rPr lang="it-IT" dirty="0"/>
              <a:t> …</a:t>
            </a:r>
          </a:p>
          <a:p>
            <a:pPr lvl="1"/>
            <a:r>
              <a:rPr lang="it-IT" dirty="0" err="1"/>
              <a:t>spacing</a:t>
            </a:r>
            <a:r>
              <a:rPr lang="it-IT" dirty="0"/>
              <a:t>: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children</a:t>
            </a:r>
            <a:r>
              <a:rPr lang="it-IT" dirty="0"/>
              <a:t> in the </a:t>
            </a:r>
            <a:r>
              <a:rPr lang="it-IT" dirty="0" err="1"/>
              <a:t>hbox</a:t>
            </a:r>
            <a:endParaRPr lang="it-IT" dirty="0"/>
          </a:p>
          <a:p>
            <a:pPr lvl="2"/>
            <a:r>
              <a:rPr lang="it-IT" dirty="0" err="1"/>
              <a:t>setSpacing</a:t>
            </a:r>
            <a:r>
              <a:rPr lang="it-IT" dirty="0"/>
              <a:t>(double </a:t>
            </a:r>
            <a:r>
              <a:rPr lang="it-IT" dirty="0" err="1"/>
              <a:t>value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fillHeight</a:t>
            </a:r>
            <a:r>
              <a:rPr lang="it-IT" dirty="0"/>
              <a:t>: </a:t>
            </a:r>
            <a:r>
              <a:rPr lang="en-US" dirty="0"/>
              <a:t>whether or not resizable children will be resized to fill the full height of the </a:t>
            </a:r>
            <a:r>
              <a:rPr lang="en-US" dirty="0" err="1"/>
              <a:t>hbox</a:t>
            </a:r>
            <a:endParaRPr lang="en-US" dirty="0"/>
          </a:p>
          <a:p>
            <a:pPr lvl="2"/>
            <a:r>
              <a:rPr lang="en-US" dirty="0" err="1"/>
              <a:t>setFillHeight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value)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7FC291-8316-0C81-C17B-EE16D7B5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1132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621E7EF-CC0F-F454-292C-2FCADA3E7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91" y="1804952"/>
            <a:ext cx="3334215" cy="41249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ADF00FC-B7E8-1993-56F1-38E47DB7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VBox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A74AC9-EF94-9FC3-F9B7-4DF882C2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3DC20BE-5C01-C22F-FF7F-CCAFFA2B582E}"/>
              </a:ext>
            </a:extLst>
          </p:cNvPr>
          <p:cNvCxnSpPr/>
          <p:nvPr/>
        </p:nvCxnSpPr>
        <p:spPr>
          <a:xfrm flipH="1" flipV="1">
            <a:off x="3647728" y="3212976"/>
            <a:ext cx="2448271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6AE518-F7A4-AFF4-F7A1-EB5FCDBA2303}"/>
              </a:ext>
            </a:extLst>
          </p:cNvPr>
          <p:cNvSpPr txBox="1"/>
          <p:nvPr/>
        </p:nvSpPr>
        <p:spPr>
          <a:xfrm>
            <a:off x="2999656" y="282432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 </a:t>
            </a:r>
            <a:r>
              <a:rPr lang="it-IT" dirty="0" err="1"/>
              <a:t>spacing</a:t>
            </a:r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1D92C0B-9DE5-C408-36E0-A1F2A1F46501}"/>
              </a:ext>
            </a:extLst>
          </p:cNvPr>
          <p:cNvCxnSpPr/>
          <p:nvPr/>
        </p:nvCxnSpPr>
        <p:spPr>
          <a:xfrm flipV="1">
            <a:off x="6168008" y="2564904"/>
            <a:ext cx="2448272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D2575A2-BAF6-CF56-C540-AB2B8A684778}"/>
              </a:ext>
            </a:extLst>
          </p:cNvPr>
          <p:cNvSpPr txBox="1"/>
          <p:nvPr/>
        </p:nvSpPr>
        <p:spPr>
          <a:xfrm>
            <a:off x="8184232" y="2195572"/>
            <a:ext cx="191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CENTER </a:t>
            </a:r>
            <a:r>
              <a:rPr lang="it-IT" dirty="0" err="1"/>
              <a:t>alignment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0556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2B2D06-BBB5-CE00-3A37-F29B9C66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Layout Panes - </a:t>
            </a:r>
            <a:r>
              <a:rPr lang="en-US" dirty="0" err="1"/>
              <a:t>VBox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E2B707-38CC-1491-1C58-277E576B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VBox</a:t>
            </a:r>
            <a:r>
              <a:rPr lang="en-US" dirty="0"/>
              <a:t> lays out its children in a single vertical column</a:t>
            </a:r>
          </a:p>
          <a:p>
            <a:r>
              <a:rPr lang="en-US" dirty="0"/>
              <a:t>Main constructors:</a:t>
            </a:r>
          </a:p>
          <a:p>
            <a:pPr lvl="1"/>
            <a:r>
              <a:rPr lang="en-US" dirty="0" err="1"/>
              <a:t>VBox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VBox</a:t>
            </a:r>
            <a:r>
              <a:rPr lang="en-US" dirty="0"/>
              <a:t>(double spacing, Node... children)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alignment: represents the alignment of the nodes in the bounds of the </a:t>
            </a:r>
            <a:r>
              <a:rPr lang="en-US" dirty="0" err="1"/>
              <a:t>vbox</a:t>
            </a:r>
            <a:endParaRPr lang="en-US" dirty="0"/>
          </a:p>
          <a:p>
            <a:pPr lvl="2"/>
            <a:r>
              <a:rPr lang="it-IT" dirty="0" err="1"/>
              <a:t>setAlignment</a:t>
            </a:r>
            <a:r>
              <a:rPr lang="it-IT" dirty="0"/>
              <a:t>(Pos </a:t>
            </a:r>
            <a:r>
              <a:rPr lang="it-IT" dirty="0" err="1"/>
              <a:t>value</a:t>
            </a:r>
            <a:r>
              <a:rPr lang="it-IT" dirty="0"/>
              <a:t>) </a:t>
            </a:r>
            <a:r>
              <a:rPr lang="it-IT" dirty="0" err="1"/>
              <a:t>value</a:t>
            </a:r>
            <a:r>
              <a:rPr lang="it-IT" dirty="0"/>
              <a:t>: </a:t>
            </a:r>
            <a:r>
              <a:rPr lang="it-IT" dirty="0" err="1"/>
              <a:t>Pos.CENTER</a:t>
            </a:r>
            <a:r>
              <a:rPr lang="it-IT" dirty="0"/>
              <a:t>, </a:t>
            </a:r>
            <a:r>
              <a:rPr lang="it-IT" dirty="0" err="1"/>
              <a:t>Pos.BOTTOM_CENTER</a:t>
            </a:r>
            <a:r>
              <a:rPr lang="it-IT" dirty="0"/>
              <a:t>, </a:t>
            </a:r>
            <a:r>
              <a:rPr lang="it-IT" dirty="0" err="1"/>
              <a:t>Pos.TOP</a:t>
            </a:r>
            <a:r>
              <a:rPr lang="it-IT" dirty="0"/>
              <a:t>, </a:t>
            </a:r>
            <a:r>
              <a:rPr lang="it-IT" dirty="0" err="1"/>
              <a:t>Pos.TOP_LEFT</a:t>
            </a:r>
            <a:r>
              <a:rPr lang="it-IT" dirty="0"/>
              <a:t> …</a:t>
            </a:r>
          </a:p>
          <a:p>
            <a:pPr lvl="1"/>
            <a:r>
              <a:rPr lang="it-IT" dirty="0" err="1"/>
              <a:t>spacing</a:t>
            </a:r>
            <a:r>
              <a:rPr lang="it-IT" dirty="0"/>
              <a:t>: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children</a:t>
            </a:r>
            <a:r>
              <a:rPr lang="it-IT" dirty="0"/>
              <a:t> in the </a:t>
            </a:r>
            <a:r>
              <a:rPr lang="it-IT" dirty="0" err="1"/>
              <a:t>vbox</a:t>
            </a:r>
            <a:endParaRPr lang="it-IT" dirty="0"/>
          </a:p>
          <a:p>
            <a:pPr lvl="2"/>
            <a:r>
              <a:rPr lang="it-IT" dirty="0" err="1"/>
              <a:t>setSpacing</a:t>
            </a:r>
            <a:r>
              <a:rPr lang="it-IT" dirty="0"/>
              <a:t>(double </a:t>
            </a:r>
            <a:r>
              <a:rPr lang="it-IT" dirty="0" err="1"/>
              <a:t>value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fillWidth</a:t>
            </a:r>
            <a:r>
              <a:rPr lang="it-IT" dirty="0"/>
              <a:t>: </a:t>
            </a:r>
            <a:r>
              <a:rPr lang="en-US" dirty="0"/>
              <a:t>whether or not resizable children will be resized to fill the full width of the </a:t>
            </a:r>
            <a:r>
              <a:rPr lang="en-US" dirty="0" err="1"/>
              <a:t>vbox</a:t>
            </a:r>
            <a:endParaRPr lang="en-US" dirty="0"/>
          </a:p>
          <a:p>
            <a:pPr lvl="2"/>
            <a:r>
              <a:rPr lang="en-US" dirty="0" err="1"/>
              <a:t>setFillWidth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value)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0DA469-B99A-DDB8-AB6B-AD16BBE3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4285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JavaFX Events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544701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9CDED40-363C-88E8-EC2F-D57CB226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92" y="1772816"/>
            <a:ext cx="6821016" cy="40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0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FED6A-35CB-AE7B-842F-F958C709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GB" dirty="0"/>
              <a:t>Node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8D2459-F412-B6EB-B3F5-F68A59A2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it-I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A241B7-E489-88C9-6C93-C54FA557A244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node can be:</a:t>
            </a:r>
          </a:p>
          <a:p>
            <a:r>
              <a:rPr lang="en-US" dirty="0"/>
              <a:t>UI controls (Button,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CheckBox</a:t>
            </a:r>
            <a:r>
              <a:rPr lang="en-US" dirty="0"/>
              <a:t>…)</a:t>
            </a:r>
          </a:p>
          <a:p>
            <a:r>
              <a:rPr lang="en-US" dirty="0"/>
              <a:t>Containers (Pane, Group, </a:t>
            </a:r>
            <a:r>
              <a:rPr lang="en-US" dirty="0" err="1"/>
              <a:t>BorderPane</a:t>
            </a:r>
            <a:r>
              <a:rPr lang="en-US" dirty="0"/>
              <a:t>, </a:t>
            </a:r>
            <a:r>
              <a:rPr lang="en-US" dirty="0" err="1"/>
              <a:t>FlowPane</a:t>
            </a:r>
            <a:r>
              <a:rPr lang="en-US" dirty="0"/>
              <a:t>…)</a:t>
            </a:r>
          </a:p>
          <a:p>
            <a:r>
              <a:rPr lang="en-US" dirty="0"/>
              <a:t>Media components (image, audio…)</a:t>
            </a:r>
          </a:p>
          <a:p>
            <a:r>
              <a:rPr lang="en-US" dirty="0"/>
              <a:t>Geometrical components (polygon, circle, rectangle…)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that extends Node: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305EE8C-89BF-214D-3438-7B4E59B04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5891959"/>
            <a:ext cx="1025033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82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Events are classified by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subtype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javafx.event.Event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class or an instance of Event class</a:t>
            </a:r>
          </a:p>
          <a:p>
            <a:r>
              <a:rPr lang="en-US" dirty="0"/>
              <a:t>Events are generated by a user (a mouse click), an application (a timer) or in other way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Event properties:</a:t>
            </a:r>
          </a:p>
          <a:p>
            <a:pPr lvl="1"/>
            <a:r>
              <a:rPr lang="en-US" dirty="0"/>
              <a:t>Event type: classification and type of event</a:t>
            </a:r>
          </a:p>
          <a:p>
            <a:pPr lvl="1"/>
            <a:r>
              <a:rPr lang="en-US" dirty="0"/>
              <a:t>Source: origin of the event, the source changes as the event is passed along the event dispatch chain</a:t>
            </a:r>
          </a:p>
          <a:p>
            <a:pPr lvl="1"/>
            <a:r>
              <a:rPr lang="en-US" dirty="0"/>
              <a:t>Target: the node on which the action occurred (the last node in the event dispatch chain)</a:t>
            </a:r>
          </a:p>
          <a:p>
            <a:r>
              <a:rPr lang="en-US" dirty="0"/>
              <a:t>The piece of code executed after an event occurs is performed by an event handler</a:t>
            </a:r>
          </a:p>
        </p:txBody>
      </p:sp>
    </p:spTree>
    <p:extLst>
      <p:ext uri="{BB962C8B-B14F-4D97-AF65-F5344CB8AC3E}">
        <p14:creationId xmlns:p14="http://schemas.microsoft.com/office/powerpoint/2010/main" val="3080506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036A72-2771-EC29-BEA8-C2BD34D7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 </a:t>
            </a:r>
            <a:r>
              <a:rPr lang="it-IT" dirty="0" err="1"/>
              <a:t>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E78829-9AFB-5193-4BE2-A17C354A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4525963"/>
          </a:xfrm>
        </p:spPr>
        <p:txBody>
          <a:bodyPr/>
          <a:lstStyle/>
          <a:p>
            <a:r>
              <a:rPr lang="it-IT" dirty="0"/>
              <a:t>Event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rappresented</a:t>
            </a:r>
            <a:r>
              <a:rPr lang="it-IT" dirty="0"/>
              <a:t> by: </a:t>
            </a:r>
            <a:r>
              <a:rPr lang="it-IT" dirty="0" err="1"/>
              <a:t>EventType</a:t>
            </a:r>
            <a:r>
              <a:rPr lang="it-IT" dirty="0"/>
              <a:t>&lt;T </a:t>
            </a:r>
            <a:r>
              <a:rPr lang="it-IT" dirty="0" err="1"/>
              <a:t>extends</a:t>
            </a:r>
            <a:r>
              <a:rPr lang="it-IT" dirty="0"/>
              <a:t> Event&gt;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B67B30-BE24-C5FB-2480-574020A7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51</a:t>
            </a:fld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81113F1-43AF-8E3F-1F7B-5C7E9B5D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54" y="2564904"/>
            <a:ext cx="567769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87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6C4E60-5884-D5F9-14C5-1567F8D7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EventHandler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AB51DE-C3A9-D840-E065-5BF34822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event source creates an event object of an event type and sends it to each registered handler</a:t>
            </a:r>
          </a:p>
          <a:p>
            <a:pPr lvl="1"/>
            <a:r>
              <a:rPr lang="it-IT" dirty="0"/>
              <a:t>An event </a:t>
            </a:r>
            <a:r>
              <a:rPr lang="it-IT" dirty="0" err="1"/>
              <a:t>handler</a:t>
            </a:r>
            <a:r>
              <a:rPr lang="it-IT" dirty="0"/>
              <a:t> </a:t>
            </a:r>
            <a:r>
              <a:rPr lang="it-IT" dirty="0" err="1"/>
              <a:t>extends</a:t>
            </a:r>
            <a:r>
              <a:rPr lang="it-IT" dirty="0"/>
              <a:t> </a:t>
            </a:r>
            <a:r>
              <a:rPr lang="it-IT" dirty="0" err="1"/>
              <a:t>EventHandler</a:t>
            </a:r>
            <a:r>
              <a:rPr lang="it-IT" dirty="0"/>
              <a:t> </a:t>
            </a:r>
            <a:r>
              <a:rPr lang="it-IT" dirty="0" err="1"/>
              <a:t>interface</a:t>
            </a:r>
            <a:endParaRPr lang="it-IT" dirty="0"/>
          </a:p>
          <a:p>
            <a:pPr lvl="1"/>
            <a:r>
              <a:rPr lang="it-IT" dirty="0" err="1"/>
              <a:t>EventHandler</a:t>
            </a:r>
            <a:r>
              <a:rPr lang="it-IT" dirty="0"/>
              <a:t> handle the events of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sz="2900" dirty="0" err="1">
                <a:latin typeface="Consolas" panose="020B0609020204030204" pitchFamily="49" charset="0"/>
              </a:rPr>
              <a:t>EventHandler</a:t>
            </a:r>
            <a:r>
              <a:rPr lang="it-IT" sz="2900" dirty="0">
                <a:latin typeface="Consolas" panose="020B0609020204030204" pitchFamily="49" charset="0"/>
              </a:rPr>
              <a:t>&lt;T&gt; </a:t>
            </a:r>
            <a:r>
              <a:rPr lang="it-IT" sz="2900" dirty="0" err="1">
                <a:latin typeface="Consolas" panose="020B0609020204030204" pitchFamily="49" charset="0"/>
              </a:rPr>
              <a:t>eventHandler</a:t>
            </a:r>
            <a:r>
              <a:rPr lang="it-IT" sz="2900" dirty="0">
                <a:latin typeface="Consolas" panose="020B0609020204030204" pitchFamily="49" charset="0"/>
              </a:rPr>
              <a:t> = new </a:t>
            </a:r>
            <a:r>
              <a:rPr lang="it-IT" sz="2900" dirty="0" err="1">
                <a:latin typeface="Consolas" panose="020B0609020204030204" pitchFamily="49" charset="0"/>
              </a:rPr>
              <a:t>EventHandler</a:t>
            </a:r>
            <a:r>
              <a:rPr lang="it-IT" sz="2900" dirty="0">
                <a:latin typeface="Consolas" panose="020B0609020204030204" pitchFamily="49" charset="0"/>
              </a:rPr>
              <a:t>&lt;T&gt;() { </a:t>
            </a:r>
          </a:p>
          <a:p>
            <a:pPr marL="0" indent="0">
              <a:buNone/>
            </a:pPr>
            <a:r>
              <a:rPr lang="it-IT" sz="2900" dirty="0">
                <a:latin typeface="Consolas" panose="020B0609020204030204" pitchFamily="49" charset="0"/>
              </a:rPr>
              <a:t>   @Override </a:t>
            </a:r>
          </a:p>
          <a:p>
            <a:pPr marL="0" indent="0">
              <a:buNone/>
            </a:pPr>
            <a:r>
              <a:rPr lang="it-IT" sz="2900" dirty="0">
                <a:latin typeface="Consolas" panose="020B0609020204030204" pitchFamily="49" charset="0"/>
              </a:rPr>
              <a:t>   public </a:t>
            </a:r>
            <a:r>
              <a:rPr lang="it-IT" sz="2900" dirty="0" err="1">
                <a:latin typeface="Consolas" panose="020B0609020204030204" pitchFamily="49" charset="0"/>
              </a:rPr>
              <a:t>void</a:t>
            </a:r>
            <a:r>
              <a:rPr lang="it-IT" sz="2900" dirty="0">
                <a:latin typeface="Consolas" panose="020B0609020204030204" pitchFamily="49" charset="0"/>
              </a:rPr>
              <a:t> handle(T e) {  </a:t>
            </a:r>
          </a:p>
          <a:p>
            <a:pPr marL="0" indent="0">
              <a:buNone/>
            </a:pPr>
            <a:r>
              <a:rPr lang="it-IT" sz="2900" dirty="0">
                <a:latin typeface="Consolas" panose="020B0609020204030204" pitchFamily="49" charset="0"/>
              </a:rPr>
              <a:t>	//code</a:t>
            </a:r>
          </a:p>
          <a:p>
            <a:pPr marL="0" indent="0">
              <a:buNone/>
            </a:pPr>
            <a:r>
              <a:rPr lang="it-IT" sz="29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it-IT" sz="29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254040-4384-B75C-7D31-D916DE9D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26897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4AB32-2BFC-C2AE-9FB7-B40B79C4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complete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3F31C1-CCCD-0E37-1507-CF156076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public class </a:t>
            </a:r>
            <a:r>
              <a:rPr lang="it-IT" sz="3100" dirty="0" err="1">
                <a:latin typeface="Consolas" panose="020B0609020204030204" pitchFamily="49" charset="0"/>
              </a:rPr>
              <a:t>CelsiusConverter</a:t>
            </a:r>
            <a:r>
              <a:rPr lang="it-IT" sz="3100" dirty="0">
                <a:latin typeface="Consolas" panose="020B0609020204030204" pitchFamily="49" charset="0"/>
              </a:rPr>
              <a:t> </a:t>
            </a:r>
            <a:r>
              <a:rPr lang="it-IT" sz="3100" dirty="0" err="1">
                <a:latin typeface="Consolas" panose="020B0609020204030204" pitchFamily="49" charset="0"/>
              </a:rPr>
              <a:t>extends</a:t>
            </a:r>
            <a:r>
              <a:rPr lang="it-IT" sz="3100" dirty="0">
                <a:latin typeface="Consolas" panose="020B0609020204030204" pitchFamily="49" charset="0"/>
              </a:rPr>
              <a:t> Application </a:t>
            </a:r>
            <a:r>
              <a:rPr lang="it-IT" sz="3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implements</a:t>
            </a:r>
            <a:r>
              <a:rPr lang="it-IT" sz="3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3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EventHandler</a:t>
            </a:r>
            <a:r>
              <a:rPr lang="it-IT" sz="3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it-IT" sz="3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ActionEvent</a:t>
            </a:r>
            <a:r>
              <a:rPr lang="it-IT" sz="3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it-IT" sz="31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it-IT" sz="3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private Button </a:t>
            </a:r>
            <a:r>
              <a:rPr lang="it-IT" sz="3100" dirty="0" err="1">
                <a:latin typeface="Consolas" panose="020B0609020204030204" pitchFamily="49" charset="0"/>
              </a:rPr>
              <a:t>CFButton</a:t>
            </a:r>
            <a:r>
              <a:rPr lang="it-IT" sz="3100" dirty="0">
                <a:latin typeface="Consolas" panose="020B0609020204030204" pitchFamily="49" charset="0"/>
              </a:rPr>
              <a:t>, </a:t>
            </a:r>
            <a:r>
              <a:rPr lang="it-IT" sz="3100" dirty="0" err="1">
                <a:latin typeface="Consolas" panose="020B0609020204030204" pitchFamily="49" charset="0"/>
              </a:rPr>
              <a:t>FCButton</a:t>
            </a:r>
            <a:r>
              <a:rPr lang="it-IT" sz="3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private </a:t>
            </a:r>
            <a:r>
              <a:rPr lang="it-IT" sz="3100" dirty="0" err="1">
                <a:latin typeface="Consolas" panose="020B0609020204030204" pitchFamily="49" charset="0"/>
              </a:rPr>
              <a:t>TextField</a:t>
            </a:r>
            <a:r>
              <a:rPr lang="it-IT" sz="3100" dirty="0">
                <a:latin typeface="Consolas" panose="020B0609020204030204" pitchFamily="49" charset="0"/>
              </a:rPr>
              <a:t> </a:t>
            </a:r>
            <a:r>
              <a:rPr lang="it-IT" sz="3100" dirty="0" err="1">
                <a:latin typeface="Consolas" panose="020B0609020204030204" pitchFamily="49" charset="0"/>
              </a:rPr>
              <a:t>fahrenheitTF</a:t>
            </a:r>
            <a:r>
              <a:rPr lang="it-IT" sz="3100" dirty="0">
                <a:latin typeface="Consolas" panose="020B0609020204030204" pitchFamily="49" charset="0"/>
              </a:rPr>
              <a:t>, </a:t>
            </a:r>
            <a:r>
              <a:rPr lang="it-IT" sz="3100" dirty="0" err="1">
                <a:latin typeface="Consolas" panose="020B0609020204030204" pitchFamily="49" charset="0"/>
              </a:rPr>
              <a:t>celsiusTF</a:t>
            </a:r>
            <a:r>
              <a:rPr lang="it-IT" sz="3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3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public </a:t>
            </a:r>
            <a:r>
              <a:rPr lang="it-IT" sz="3100" dirty="0" err="1">
                <a:latin typeface="Consolas" panose="020B0609020204030204" pitchFamily="49" charset="0"/>
              </a:rPr>
              <a:t>void</a:t>
            </a:r>
            <a:r>
              <a:rPr lang="it-IT" sz="3100" dirty="0">
                <a:latin typeface="Consolas" panose="020B0609020204030204" pitchFamily="49" charset="0"/>
              </a:rPr>
              <a:t> start(Stage </a:t>
            </a:r>
            <a:r>
              <a:rPr lang="it-IT" sz="3100" dirty="0" err="1">
                <a:latin typeface="Consolas" panose="020B0609020204030204" pitchFamily="49" charset="0"/>
              </a:rPr>
              <a:t>primaryStage</a:t>
            </a:r>
            <a:r>
              <a:rPr lang="it-IT" sz="31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it-IT" sz="3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    </a:t>
            </a:r>
            <a:r>
              <a:rPr lang="it-IT" sz="3100" dirty="0" err="1">
                <a:latin typeface="Consolas" panose="020B0609020204030204" pitchFamily="49" charset="0"/>
              </a:rPr>
              <a:t>celsiusTF</a:t>
            </a:r>
            <a:r>
              <a:rPr lang="it-IT" sz="3100" dirty="0">
                <a:latin typeface="Consolas" panose="020B0609020204030204" pitchFamily="49" charset="0"/>
              </a:rPr>
              <a:t> = new </a:t>
            </a:r>
            <a:r>
              <a:rPr lang="it-IT" sz="3100" dirty="0" err="1">
                <a:latin typeface="Consolas" panose="020B0609020204030204" pitchFamily="49" charset="0"/>
              </a:rPr>
              <a:t>TextField</a:t>
            </a:r>
            <a:r>
              <a:rPr lang="it-IT" sz="3100" dirty="0">
                <a:latin typeface="Consolas" panose="020B0609020204030204" pitchFamily="49" charset="0"/>
              </a:rPr>
              <a:t>("0");</a:t>
            </a: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    </a:t>
            </a:r>
            <a:r>
              <a:rPr lang="it-IT" sz="3100" dirty="0" err="1">
                <a:latin typeface="Consolas" panose="020B0609020204030204" pitchFamily="49" charset="0"/>
              </a:rPr>
              <a:t>fahrenheitTF</a:t>
            </a:r>
            <a:r>
              <a:rPr lang="it-IT" sz="3100" dirty="0">
                <a:latin typeface="Consolas" panose="020B0609020204030204" pitchFamily="49" charset="0"/>
              </a:rPr>
              <a:t> = new </a:t>
            </a:r>
            <a:r>
              <a:rPr lang="it-IT" sz="3100" dirty="0" err="1">
                <a:latin typeface="Consolas" panose="020B0609020204030204" pitchFamily="49" charset="0"/>
              </a:rPr>
              <a:t>TextField</a:t>
            </a:r>
            <a:r>
              <a:rPr lang="it-IT" sz="3100" dirty="0">
                <a:latin typeface="Consolas" panose="020B0609020204030204" pitchFamily="49" charset="0"/>
              </a:rPr>
              <a:t>("32");</a:t>
            </a: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    </a:t>
            </a:r>
            <a:r>
              <a:rPr lang="it-IT" sz="3100" dirty="0" err="1">
                <a:latin typeface="Consolas" panose="020B0609020204030204" pitchFamily="49" charset="0"/>
              </a:rPr>
              <a:t>CFButton</a:t>
            </a:r>
            <a:r>
              <a:rPr lang="it-IT" sz="3100" dirty="0">
                <a:latin typeface="Consolas" panose="020B0609020204030204" pitchFamily="49" charset="0"/>
              </a:rPr>
              <a:t> = new Button("°C-&gt;°F");</a:t>
            </a: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    </a:t>
            </a:r>
            <a:r>
              <a:rPr lang="it-IT" sz="3100" dirty="0" err="1">
                <a:latin typeface="Consolas" panose="020B0609020204030204" pitchFamily="49" charset="0"/>
              </a:rPr>
              <a:t>CFButton</a:t>
            </a:r>
            <a:r>
              <a:rPr lang="it-IT" sz="3100" dirty="0" err="1">
                <a:solidFill>
                  <a:srgbClr val="E46C0A"/>
                </a:solidFill>
                <a:latin typeface="Consolas" panose="020B0609020204030204" pitchFamily="49" charset="0"/>
              </a:rPr>
              <a:t>.setOnAction</a:t>
            </a:r>
            <a:r>
              <a:rPr lang="it-IT" sz="3100" dirty="0">
                <a:solidFill>
                  <a:srgbClr val="E46C0A"/>
                </a:solidFill>
                <a:latin typeface="Consolas" panose="020B0609020204030204" pitchFamily="49" charset="0"/>
              </a:rPr>
              <a:t>(this);</a:t>
            </a: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    </a:t>
            </a:r>
            <a:r>
              <a:rPr lang="it-IT" sz="3100" dirty="0" err="1">
                <a:latin typeface="Consolas" panose="020B0609020204030204" pitchFamily="49" charset="0"/>
              </a:rPr>
              <a:t>FCButton</a:t>
            </a:r>
            <a:r>
              <a:rPr lang="it-IT" sz="3100" dirty="0">
                <a:latin typeface="Consolas" panose="020B0609020204030204" pitchFamily="49" charset="0"/>
              </a:rPr>
              <a:t> = new Button("°F-&gt;°C");</a:t>
            </a: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    </a:t>
            </a:r>
            <a:r>
              <a:rPr lang="it-IT" sz="3100" dirty="0" err="1">
                <a:latin typeface="Consolas" panose="020B0609020204030204" pitchFamily="49" charset="0"/>
              </a:rPr>
              <a:t>FCButton</a:t>
            </a:r>
            <a:r>
              <a:rPr lang="it-IT" sz="3100" dirty="0" err="1">
                <a:solidFill>
                  <a:srgbClr val="E46C0A"/>
                </a:solidFill>
                <a:latin typeface="Consolas" panose="020B0609020204030204" pitchFamily="49" charset="0"/>
              </a:rPr>
              <a:t>.setOnAction</a:t>
            </a:r>
            <a:r>
              <a:rPr lang="it-IT" sz="3100" dirty="0">
                <a:solidFill>
                  <a:srgbClr val="E46C0A"/>
                </a:solidFill>
                <a:latin typeface="Consolas" panose="020B0609020204030204" pitchFamily="49" charset="0"/>
              </a:rPr>
              <a:t>(this);</a:t>
            </a:r>
          </a:p>
          <a:p>
            <a:pPr marL="0" indent="0">
              <a:buNone/>
            </a:pPr>
            <a:endParaRPr lang="it-IT" sz="3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    </a:t>
            </a:r>
            <a:r>
              <a:rPr lang="it-IT" sz="3100" dirty="0" err="1">
                <a:latin typeface="Consolas" panose="020B0609020204030204" pitchFamily="49" charset="0"/>
              </a:rPr>
              <a:t>FlowPane</a:t>
            </a:r>
            <a:r>
              <a:rPr lang="it-IT" sz="3100" dirty="0">
                <a:latin typeface="Consolas" panose="020B0609020204030204" pitchFamily="49" charset="0"/>
              </a:rPr>
              <a:t> </a:t>
            </a:r>
            <a:r>
              <a:rPr lang="it-IT" sz="3100" dirty="0" err="1">
                <a:latin typeface="Consolas" panose="020B0609020204030204" pitchFamily="49" charset="0"/>
              </a:rPr>
              <a:t>flowPane</a:t>
            </a:r>
            <a:r>
              <a:rPr lang="it-IT" sz="3100" dirty="0">
                <a:latin typeface="Consolas" panose="020B0609020204030204" pitchFamily="49" charset="0"/>
              </a:rPr>
              <a:t> = new </a:t>
            </a:r>
            <a:r>
              <a:rPr lang="it-IT" sz="3100" dirty="0" err="1">
                <a:latin typeface="Consolas" panose="020B0609020204030204" pitchFamily="49" charset="0"/>
              </a:rPr>
              <a:t>FlowPane</a:t>
            </a:r>
            <a:r>
              <a:rPr lang="it-IT" sz="3100" dirty="0">
                <a:latin typeface="Consolas" panose="020B0609020204030204" pitchFamily="49" charset="0"/>
              </a:rPr>
              <a:t>(</a:t>
            </a:r>
            <a:r>
              <a:rPr lang="it-IT" sz="3100" dirty="0" err="1">
                <a:latin typeface="Consolas" panose="020B0609020204030204" pitchFamily="49" charset="0"/>
              </a:rPr>
              <a:t>celsiusTF</a:t>
            </a:r>
            <a:r>
              <a:rPr lang="it-IT" sz="3100" dirty="0">
                <a:latin typeface="Consolas" panose="020B0609020204030204" pitchFamily="49" charset="0"/>
              </a:rPr>
              <a:t>, new Label("°C"), </a:t>
            </a:r>
            <a:r>
              <a:rPr lang="it-IT" sz="3100" dirty="0" err="1">
                <a:latin typeface="Consolas" panose="020B0609020204030204" pitchFamily="49" charset="0"/>
              </a:rPr>
              <a:t>fahrenheitTF</a:t>
            </a:r>
            <a:r>
              <a:rPr lang="it-IT" sz="31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			new Label("°F"), </a:t>
            </a:r>
            <a:r>
              <a:rPr lang="it-IT" sz="3100" dirty="0" err="1">
                <a:latin typeface="Consolas" panose="020B0609020204030204" pitchFamily="49" charset="0"/>
              </a:rPr>
              <a:t>CFButton</a:t>
            </a:r>
            <a:r>
              <a:rPr lang="it-IT" sz="3100" dirty="0">
                <a:latin typeface="Consolas" panose="020B0609020204030204" pitchFamily="49" charset="0"/>
              </a:rPr>
              <a:t>, </a:t>
            </a:r>
            <a:r>
              <a:rPr lang="it-IT" sz="3100" dirty="0" err="1">
                <a:latin typeface="Consolas" panose="020B0609020204030204" pitchFamily="49" charset="0"/>
              </a:rPr>
              <a:t>FCButton</a:t>
            </a:r>
            <a:r>
              <a:rPr lang="it-IT" sz="3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    </a:t>
            </a:r>
            <a:r>
              <a:rPr lang="it-IT" sz="3100" dirty="0" err="1">
                <a:latin typeface="Consolas" panose="020B0609020204030204" pitchFamily="49" charset="0"/>
              </a:rPr>
              <a:t>flowPane.setAlignment</a:t>
            </a:r>
            <a:r>
              <a:rPr lang="it-IT" sz="3100" dirty="0">
                <a:latin typeface="Consolas" panose="020B0609020204030204" pitchFamily="49" charset="0"/>
              </a:rPr>
              <a:t>(</a:t>
            </a:r>
            <a:r>
              <a:rPr lang="it-IT" sz="3100" dirty="0" err="1">
                <a:latin typeface="Consolas" panose="020B0609020204030204" pitchFamily="49" charset="0"/>
              </a:rPr>
              <a:t>Pos.TOP_CENTER</a:t>
            </a:r>
            <a:r>
              <a:rPr lang="it-IT" sz="3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    </a:t>
            </a:r>
            <a:r>
              <a:rPr lang="it-IT" sz="3100" dirty="0" err="1">
                <a:latin typeface="Consolas" panose="020B0609020204030204" pitchFamily="49" charset="0"/>
              </a:rPr>
              <a:t>flowPane.setHgap</a:t>
            </a:r>
            <a:r>
              <a:rPr lang="it-IT" sz="3100" dirty="0">
                <a:latin typeface="Consolas" panose="020B0609020204030204" pitchFamily="49" charset="0"/>
              </a:rPr>
              <a:t>(5);</a:t>
            </a:r>
          </a:p>
          <a:p>
            <a:pPr marL="0" indent="0">
              <a:buNone/>
            </a:pPr>
            <a:endParaRPr lang="it-IT" sz="3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    Scene </a:t>
            </a:r>
            <a:r>
              <a:rPr lang="it-IT" sz="3100" dirty="0" err="1">
                <a:latin typeface="Consolas" panose="020B0609020204030204" pitchFamily="49" charset="0"/>
              </a:rPr>
              <a:t>scene</a:t>
            </a:r>
            <a:r>
              <a:rPr lang="it-IT" sz="3100" dirty="0">
                <a:latin typeface="Consolas" panose="020B0609020204030204" pitchFamily="49" charset="0"/>
              </a:rPr>
              <a:t> = new Scene(</a:t>
            </a:r>
            <a:r>
              <a:rPr lang="it-IT" sz="3100" dirty="0" err="1">
                <a:latin typeface="Consolas" panose="020B0609020204030204" pitchFamily="49" charset="0"/>
              </a:rPr>
              <a:t>flowPane</a:t>
            </a:r>
            <a:r>
              <a:rPr lang="it-IT" sz="3100" dirty="0">
                <a:latin typeface="Consolas" panose="020B0609020204030204" pitchFamily="49" charset="0"/>
              </a:rPr>
              <a:t>,  500 ,50);</a:t>
            </a: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    </a:t>
            </a:r>
            <a:r>
              <a:rPr lang="it-IT" sz="3100" dirty="0" err="1">
                <a:latin typeface="Consolas" panose="020B0609020204030204" pitchFamily="49" charset="0"/>
              </a:rPr>
              <a:t>primaryStage.setScene</a:t>
            </a:r>
            <a:r>
              <a:rPr lang="it-IT" sz="3100" dirty="0">
                <a:latin typeface="Consolas" panose="020B0609020204030204" pitchFamily="49" charset="0"/>
              </a:rPr>
              <a:t>(scene);</a:t>
            </a: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    </a:t>
            </a:r>
            <a:r>
              <a:rPr lang="it-IT" sz="3100" dirty="0" err="1">
                <a:latin typeface="Consolas" panose="020B0609020204030204" pitchFamily="49" charset="0"/>
              </a:rPr>
              <a:t>primaryStage.setTitle</a:t>
            </a:r>
            <a:r>
              <a:rPr lang="it-IT" sz="3100" dirty="0">
                <a:latin typeface="Consolas" panose="020B0609020204030204" pitchFamily="49" charset="0"/>
              </a:rPr>
              <a:t>("Celsius Converter");</a:t>
            </a: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    </a:t>
            </a:r>
            <a:r>
              <a:rPr lang="it-IT" sz="3100" dirty="0" err="1">
                <a:latin typeface="Consolas" panose="020B0609020204030204" pitchFamily="49" charset="0"/>
              </a:rPr>
              <a:t>primaryStage.show</a:t>
            </a:r>
            <a:r>
              <a:rPr lang="it-IT" sz="31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it-IT" sz="3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31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BBBF58-2019-68A2-4C53-E5F6C69A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53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B84924-AC72-1ABB-D2A1-26FA0354E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0888"/>
            <a:ext cx="5449060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82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794E4-C83F-9E42-84A4-3E835002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complete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0C1D72-3C37-E0C4-3B6C-61C6A497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handle(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ActionEvent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event) {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event.getSource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==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CFButton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tempFahr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(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)((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Double.parseDouble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celsiusTF.getText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())) * 1.8 + 32);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fahrenheitTF.setText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Integer.toString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tempFahr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} else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event.getSource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==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FCButton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tempCelsius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(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)(((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Double.parseDouble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fahrenheitTF.getText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())) - 32) * 0.555);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celsiusTF.setText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Integer.toString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tempCelsius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</a:rPr>
              <a:t>    public </a:t>
            </a:r>
            <a:r>
              <a:rPr lang="it-IT" sz="1400" dirty="0" err="1">
                <a:latin typeface="Consolas" panose="020B0609020204030204" pitchFamily="49" charset="0"/>
              </a:rPr>
              <a:t>static</a:t>
            </a:r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</a:rPr>
              <a:t>void</a:t>
            </a:r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</a:rPr>
              <a:t>(String[] </a:t>
            </a:r>
            <a:r>
              <a:rPr lang="it-IT" sz="1400" dirty="0" err="1">
                <a:latin typeface="Consolas" panose="020B0609020204030204" pitchFamily="49" charset="0"/>
              </a:rPr>
              <a:t>args</a:t>
            </a:r>
            <a:r>
              <a:rPr lang="it-IT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</a:rPr>
              <a:t>        </a:t>
            </a:r>
            <a:r>
              <a:rPr lang="it-IT" sz="1400" dirty="0" err="1">
                <a:latin typeface="Consolas" panose="020B0609020204030204" pitchFamily="49" charset="0"/>
              </a:rPr>
              <a:t>launch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args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BFB9EE-8905-55E4-8EBB-C708A508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54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C1B535C-284E-E35B-1B3A-32E9CDB43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44" y="4472535"/>
            <a:ext cx="5449060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9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manage events in JavaFX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Events are managed similarly to exceptions:</a:t>
            </a:r>
          </a:p>
          <a:p>
            <a:pPr lvl="1"/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sources of events (Button,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TextField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, etc..) select their receivers </a:t>
            </a:r>
          </a:p>
          <a:p>
            <a:pPr lvl="1"/>
            <a:r>
              <a:rPr lang="en-US" sz="2600" dirty="0"/>
              <a:t>Example: </a:t>
            </a:r>
            <a:r>
              <a:rPr lang="en-US" sz="2600" i="1" dirty="0" err="1"/>
              <a:t>button.setOnAction</a:t>
            </a:r>
            <a:r>
              <a:rPr lang="en-US" sz="2600" i="1" dirty="0"/>
              <a:t>(receiver)</a:t>
            </a:r>
            <a:endParaRPr lang="en-US" sz="2600" dirty="0"/>
          </a:p>
          <a:p>
            <a:pPr lvl="1"/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receivers of events implements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EventHandler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&lt;T extends Event&gt; interface where T declare which events are able </a:t>
            </a:r>
            <a:r>
              <a:rPr lang="en-US" sz="2600" dirty="0">
                <a:solidFill>
                  <a:srgbClr val="E46C0A"/>
                </a:solidFill>
              </a:rPr>
              <a:t>to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deal</a:t>
            </a:r>
          </a:p>
          <a:p>
            <a:pPr lvl="1"/>
            <a:r>
              <a:rPr lang="en-US" sz="2600" dirty="0"/>
              <a:t>Pay attention! Receivers must implement </a:t>
            </a:r>
            <a:r>
              <a:rPr lang="en-US" sz="2600" dirty="0">
                <a:solidFill>
                  <a:srgbClr val="E46C0A"/>
                </a:solidFill>
              </a:rPr>
              <a:t>handle(T event) </a:t>
            </a:r>
            <a:r>
              <a:rPr lang="en-US" sz="26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5020016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Whenever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multiple components register the same handler </a:t>
            </a:r>
            <a:r>
              <a:rPr lang="en-US" sz="2400" dirty="0"/>
              <a:t>(e.g., a group of buttons), a mechanism for recognizing the actual source of each event is needed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getSource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dirty="0"/>
              <a:t>and object references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(</a:t>
            </a:r>
            <a:r>
              <a:rPr lang="en-US" sz="2000" dirty="0" err="1">
                <a:latin typeface="Consolas" panose="020B0609020204030204" pitchFamily="49" charset="0"/>
              </a:rPr>
              <a:t>event.getSource</a:t>
            </a:r>
            <a:r>
              <a:rPr lang="en-US" sz="2000" dirty="0">
                <a:latin typeface="Consolas" panose="020B0609020204030204" pitchFamily="49" charset="0"/>
              </a:rPr>
              <a:t>() == </a:t>
            </a:r>
            <a:r>
              <a:rPr lang="en-US" sz="2000" dirty="0" err="1">
                <a:latin typeface="Consolas" panose="020B0609020204030204" pitchFamily="49" charset="0"/>
              </a:rPr>
              <a:t>buttonSelfDestruction</a:t>
            </a:r>
            <a:r>
              <a:rPr lang="en-US" sz="2000" dirty="0">
                <a:latin typeface="Consolas" panose="020B0609020204030204" pitchFamily="49" charset="0"/>
              </a:rPr>
              <a:t> ){}</a:t>
            </a: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Event type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(</a:t>
            </a:r>
            <a:r>
              <a:rPr lang="en-US" sz="2000" dirty="0" err="1">
                <a:latin typeface="Consolas" panose="020B0609020204030204" pitchFamily="49" charset="0"/>
              </a:rPr>
              <a:t>event.getEventType</a:t>
            </a:r>
            <a:r>
              <a:rPr lang="en-US" sz="2000" dirty="0">
                <a:latin typeface="Consolas" panose="020B0609020204030204" pitchFamily="49" charset="0"/>
              </a:rPr>
              <a:t>() == </a:t>
            </a:r>
            <a:r>
              <a:rPr lang="en-US" sz="2000" dirty="0" err="1">
                <a:latin typeface="Consolas" panose="020B0609020204030204" pitchFamily="49" charset="0"/>
              </a:rPr>
              <a:t>KeyEvent.KEY_PRESSED</a:t>
            </a:r>
            <a:r>
              <a:rPr lang="en-US" sz="2000" dirty="0">
                <a:latin typeface="Consolas" panose="020B0609020204030204" pitchFamily="49" charset="0"/>
              </a:rPr>
              <a:t>){}</a:t>
            </a: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2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7F9B5-F902-3DB2-BA43-04CA63E5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it-IT" dirty="0"/>
              <a:t>Scene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42A076-19B8-F4FA-AEFA-78D733FC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75032" cy="4525963"/>
          </a:xfrm>
        </p:spPr>
        <p:txBody>
          <a:bodyPr>
            <a:normAutofit/>
          </a:bodyPr>
          <a:lstStyle/>
          <a:p>
            <a:r>
              <a:rPr lang="en-GB" dirty="0"/>
              <a:t>Hierarchical structure of nodes</a:t>
            </a:r>
          </a:p>
          <a:p>
            <a:r>
              <a:rPr lang="en-GB" dirty="0"/>
              <a:t>A node is a graphical object, like:</a:t>
            </a:r>
          </a:p>
          <a:p>
            <a:pPr lvl="1"/>
            <a:r>
              <a:rPr lang="en-GB" sz="2800" dirty="0"/>
              <a:t>Button, Checkbox, </a:t>
            </a:r>
            <a:r>
              <a:rPr lang="en-GB" sz="2800" dirty="0" err="1"/>
              <a:t>BorderPane</a:t>
            </a:r>
            <a:r>
              <a:rPr lang="en-GB" sz="2800" dirty="0"/>
              <a:t>…</a:t>
            </a:r>
          </a:p>
          <a:p>
            <a:r>
              <a:rPr lang="en-GB" dirty="0"/>
              <a:t>There are 3 types of node:</a:t>
            </a:r>
          </a:p>
          <a:p>
            <a:pPr lvl="1"/>
            <a:r>
              <a:rPr lang="en-GB" sz="2800" dirty="0"/>
              <a:t>Root node: first node</a:t>
            </a:r>
          </a:p>
          <a:p>
            <a:pPr lvl="1"/>
            <a:r>
              <a:rPr lang="en-GB" sz="2800" dirty="0"/>
              <a:t>Branch node: node with child nodes</a:t>
            </a:r>
          </a:p>
          <a:p>
            <a:pPr lvl="1"/>
            <a:r>
              <a:rPr lang="en-GB" sz="2800" dirty="0"/>
              <a:t>Leaf node: node without child nodes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E76021-671E-8539-0851-5F080C91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AA66511-FD52-C783-AC76-447629E36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1" y="2349635"/>
            <a:ext cx="4736508" cy="21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0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Class hierarchy (Containers)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069111E-29B3-8275-6C2A-8817D793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24566F-F4C1-3D50-2AD7-B5C84CC7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04" y="1622903"/>
            <a:ext cx="4572638" cy="4534533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3FCEFE62-52BB-4AB7-8C55-EB7DF48D14BE}"/>
              </a:ext>
            </a:extLst>
          </p:cNvPr>
          <p:cNvCxnSpPr/>
          <p:nvPr/>
        </p:nvCxnSpPr>
        <p:spPr>
          <a:xfrm>
            <a:off x="4363704" y="3601615"/>
            <a:ext cx="0" cy="237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EA2BCAA-5170-4210-7A81-01342B3008C1}"/>
              </a:ext>
            </a:extLst>
          </p:cNvPr>
          <p:cNvCxnSpPr/>
          <p:nvPr/>
        </p:nvCxnSpPr>
        <p:spPr>
          <a:xfrm>
            <a:off x="4363704" y="3601615"/>
            <a:ext cx="360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DADCA18B-9C06-9FB2-665A-918999C1E569}"/>
              </a:ext>
            </a:extLst>
          </p:cNvPr>
          <p:cNvCxnSpPr/>
          <p:nvPr/>
        </p:nvCxnSpPr>
        <p:spPr>
          <a:xfrm>
            <a:off x="4363704" y="5977879"/>
            <a:ext cx="360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079B249-C803-1968-DB27-448CBF6C7A2D}"/>
              </a:ext>
            </a:extLst>
          </p:cNvPr>
          <p:cNvSpPr txBox="1"/>
          <p:nvPr/>
        </p:nvSpPr>
        <p:spPr>
          <a:xfrm>
            <a:off x="2375756" y="4420415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Layout Pane</a:t>
            </a: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B7D233C5-6832-E29A-1F88-A7126AAD0866}"/>
              </a:ext>
            </a:extLst>
          </p:cNvPr>
          <p:cNvCxnSpPr/>
          <p:nvPr/>
        </p:nvCxnSpPr>
        <p:spPr>
          <a:xfrm flipH="1">
            <a:off x="3283584" y="4789747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6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Class hierarchy (Controls)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380D6D1A-B4A6-BCB8-C25B-C17C06D1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spcAft>
                  <a:spcPts val="600"/>
                </a:spcAft>
              </a:pPr>
              <a:t>8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BAED19-6BF8-9A23-1199-FDDB784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05" y="1628737"/>
            <a:ext cx="4065589" cy="45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1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Styleable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BC5A0DBC-3A84-92A7-38A8-3424FEAB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EE54F2-B32F-199E-24B7-85993F7F6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Node class implements </a:t>
            </a:r>
            <a:r>
              <a:rPr lang="en-US" sz="2400" dirty="0" err="1">
                <a:latin typeface="+mj-lt"/>
              </a:rPr>
              <a:t>Styleable</a:t>
            </a:r>
            <a:r>
              <a:rPr lang="en-US" sz="2400" dirty="0">
                <a:latin typeface="+mj-lt"/>
              </a:rPr>
              <a:t> interface</a:t>
            </a:r>
          </a:p>
          <a:p>
            <a:r>
              <a:rPr lang="en-US" sz="2400" dirty="0" err="1">
                <a:latin typeface="+mj-lt"/>
              </a:rPr>
              <a:t>Styleable</a:t>
            </a:r>
            <a:r>
              <a:rPr lang="en-US" sz="2400" dirty="0">
                <a:latin typeface="+mj-lt"/>
              </a:rPr>
              <a:t> comprises the minimal interface required for an object to be styled by CSS</a:t>
            </a:r>
          </a:p>
          <a:p>
            <a:r>
              <a:rPr lang="en-US" sz="2400" dirty="0">
                <a:latin typeface="+mj-lt"/>
              </a:rPr>
              <a:t>Use: 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setStyle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(“…”)</a:t>
            </a:r>
          </a:p>
          <a:p>
            <a:r>
              <a:rPr lang="en-US" sz="2400" dirty="0">
                <a:latin typeface="+mj-lt"/>
              </a:rPr>
              <a:t>Or use an extern file.css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.</a:t>
            </a:r>
            <a:r>
              <a:rPr lang="en-US" sz="1800" dirty="0" err="1">
                <a:latin typeface="Consolas" panose="020B0609020204030204" pitchFamily="49" charset="0"/>
              </a:rPr>
              <a:t>getStylesheets</a:t>
            </a:r>
            <a:r>
              <a:rPr lang="en-US" sz="1800" dirty="0">
                <a:latin typeface="Consolas" panose="020B0609020204030204" pitchFamily="49" charset="0"/>
              </a:rPr>
              <a:t>().add(</a:t>
            </a:r>
            <a:r>
              <a:rPr lang="en-US" sz="1800" dirty="0" err="1">
                <a:latin typeface="Consolas" panose="020B0609020204030204" pitchFamily="49" charset="0"/>
              </a:rPr>
              <a:t>getClass</a:t>
            </a:r>
            <a:r>
              <a:rPr lang="en-US" sz="1800" dirty="0">
                <a:latin typeface="Consolas" panose="020B0609020204030204" pitchFamily="49" charset="0"/>
              </a:rPr>
              <a:t>().</a:t>
            </a:r>
            <a:r>
              <a:rPr lang="en-US" sz="1800" dirty="0" err="1">
                <a:latin typeface="Consolas" panose="020B0609020204030204" pitchFamily="49" charset="0"/>
              </a:rPr>
              <a:t>getResource</a:t>
            </a:r>
            <a:r>
              <a:rPr lang="en-US" sz="1800" dirty="0">
                <a:latin typeface="Consolas" panose="020B0609020204030204" pitchFamily="49" charset="0"/>
              </a:rPr>
              <a:t>(“pathFile.css").</a:t>
            </a:r>
            <a:r>
              <a:rPr lang="en-US" sz="1800" dirty="0" err="1">
                <a:latin typeface="Consolas" panose="020B0609020204030204" pitchFamily="49" charset="0"/>
              </a:rPr>
              <a:t>toExternalForm</a:t>
            </a:r>
            <a:r>
              <a:rPr lang="en-US" sz="18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latin typeface="+mj-lt"/>
              </a:rPr>
              <a:t>The default CSS theme is “Modena”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Button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= new Button("My Button");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button.setStyle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("-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fx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-background-color: #ff0000;");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01454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4054</TotalTime>
  <Words>3517</Words>
  <Application>Microsoft Office PowerPoint</Application>
  <PresentationFormat>Widescreen</PresentationFormat>
  <Paragraphs>503</Paragraphs>
  <Slides>56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56</vt:i4>
      </vt:variant>
    </vt:vector>
  </HeadingPairs>
  <TitlesOfParts>
    <vt:vector size="60" baseType="lpstr">
      <vt:lpstr>Arial</vt:lpstr>
      <vt:lpstr>Calibri</vt:lpstr>
      <vt:lpstr>Consolas</vt:lpstr>
      <vt:lpstr>Nicola</vt:lpstr>
      <vt:lpstr>JavaFX</vt:lpstr>
      <vt:lpstr>JavaFX’s modules</vt:lpstr>
      <vt:lpstr>JavaFX application</vt:lpstr>
      <vt:lpstr>Stage, Scene and node</vt:lpstr>
      <vt:lpstr>Node</vt:lpstr>
      <vt:lpstr>Scene Graph</vt:lpstr>
      <vt:lpstr>Class hierarchy (Containers)</vt:lpstr>
      <vt:lpstr>Class hierarchy (Controls)</vt:lpstr>
      <vt:lpstr>Styleable</vt:lpstr>
      <vt:lpstr>UI Controls</vt:lpstr>
      <vt:lpstr>UI Controls</vt:lpstr>
      <vt:lpstr>UI Controls</vt:lpstr>
      <vt:lpstr>A complete example</vt:lpstr>
      <vt:lpstr>Properties</vt:lpstr>
      <vt:lpstr>Properties – Read Only</vt:lpstr>
      <vt:lpstr>Properties – Read/Writable</vt:lpstr>
      <vt:lpstr>Properties are observable</vt:lpstr>
      <vt:lpstr>Binding</vt:lpstr>
      <vt:lpstr>Binding example</vt:lpstr>
      <vt:lpstr>Stage basic methods</vt:lpstr>
      <vt:lpstr>MenuBar Menu MenuItem</vt:lpstr>
      <vt:lpstr>MenuBar Menu MenuItem</vt:lpstr>
      <vt:lpstr>Dialog</vt:lpstr>
      <vt:lpstr>Alert</vt:lpstr>
      <vt:lpstr>Alert</vt:lpstr>
      <vt:lpstr>ChoiceDialog and TextInputDialog</vt:lpstr>
      <vt:lpstr>ChoiceDialog and TextInputDialog</vt:lpstr>
      <vt:lpstr>FileChooser</vt:lpstr>
      <vt:lpstr>ColorPicker</vt:lpstr>
      <vt:lpstr>Layout</vt:lpstr>
      <vt:lpstr>Built-in Layout Panes - AnchorPane</vt:lpstr>
      <vt:lpstr>Built-in Layout Panes - AnchorPane</vt:lpstr>
      <vt:lpstr>Built-in Layout Panes - BorderPane</vt:lpstr>
      <vt:lpstr>Built-in Layout Panes - BorderPane</vt:lpstr>
      <vt:lpstr>Built-in Layout Panes - FlowPane</vt:lpstr>
      <vt:lpstr>Built-in Layout Panes - FlowPane</vt:lpstr>
      <vt:lpstr>Built-in Layout Panes - GridPane</vt:lpstr>
      <vt:lpstr>Built-in Layout Panes - GridPane</vt:lpstr>
      <vt:lpstr>Built-in Layout Panes - StackPane</vt:lpstr>
      <vt:lpstr>Built-in Layout Panes - StackPane</vt:lpstr>
      <vt:lpstr>Built-in Layout Panes - TilePane</vt:lpstr>
      <vt:lpstr>Built-in Layout Panes - TilePane</vt:lpstr>
      <vt:lpstr>Built-in Layout Panes - TilePane</vt:lpstr>
      <vt:lpstr>Built-in Layout Panes - HBox</vt:lpstr>
      <vt:lpstr>Built-in Layout Panes - HBox</vt:lpstr>
      <vt:lpstr>Built-in Layout Panes - VBox</vt:lpstr>
      <vt:lpstr>Built-in Layout Panes - VBox</vt:lpstr>
      <vt:lpstr>JavaFX Events</vt:lpstr>
      <vt:lpstr>Hierarchy</vt:lpstr>
      <vt:lpstr>Event</vt:lpstr>
      <vt:lpstr>Event type</vt:lpstr>
      <vt:lpstr>EventHandler</vt:lpstr>
      <vt:lpstr>A complete example</vt:lpstr>
      <vt:lpstr>A complete example</vt:lpstr>
      <vt:lpstr>How to manage events in JavaFX</vt:lpstr>
      <vt:lpstr>Dealing with multiple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Microsoft Office User</dc:creator>
  <cp:lastModifiedBy>EMANUELE FONTANINI</cp:lastModifiedBy>
  <cp:revision>159</cp:revision>
  <dcterms:created xsi:type="dcterms:W3CDTF">2021-09-30T08:39:55Z</dcterms:created>
  <dcterms:modified xsi:type="dcterms:W3CDTF">2022-11-14T09:36:16Z</dcterms:modified>
</cp:coreProperties>
</file>