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9"/>
  </p:notesMasterIdLst>
  <p:handoutMasterIdLst>
    <p:handoutMasterId r:id="rId40"/>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16" r:id="rId15"/>
    <p:sldId id="290" r:id="rId16"/>
    <p:sldId id="336" r:id="rId17"/>
    <p:sldId id="337" r:id="rId18"/>
    <p:sldId id="317" r:id="rId19"/>
    <p:sldId id="326" r:id="rId20"/>
    <p:sldId id="333" r:id="rId21"/>
    <p:sldId id="291" r:id="rId22"/>
    <p:sldId id="328"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p:cViewPr varScale="1">
        <p:scale>
          <a:sx n="121" d="100"/>
          <a:sy n="121" d="100"/>
        </p:scale>
        <p:origin x="200"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02/05/23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02/05/23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 " +</a:t>
            </a:r>
          </a:p>
          <a:p>
            <a:pPr marL="0" indent="0">
              <a:lnSpc>
                <a:spcPct val="90000"/>
              </a:lnSpc>
              <a:buNone/>
            </a:pPr>
            <a:r>
              <a:rPr lang="en-US" sz="2000" dirty="0">
                <a:latin typeface="Consolas"/>
                <a:cs typeface="Consolas"/>
              </a:rPr>
              <a:t>				"salary REAL)");</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(name, surname, salary) VALUES ('Chuck', 'Palahniuk’, 200.23)");</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a:lnSpc>
                <a:spcPct val="90000"/>
              </a:lnSpc>
            </a:pPr>
            <a:r>
              <a:rPr lang="en-US" sz="2400" dirty="0">
                <a:latin typeface="Calibri"/>
                <a:cs typeface="Calibri"/>
              </a:rPr>
              <a:t>The String passed to the </a:t>
            </a:r>
            <a:r>
              <a:rPr lang="en-US" sz="2400" dirty="0" err="1">
                <a:latin typeface="Calibri"/>
                <a:cs typeface="Calibri"/>
              </a:rPr>
              <a:t>statement.execute</a:t>
            </a:r>
            <a:r>
              <a:rPr lang="en-US" sz="2400" dirty="0">
                <a:latin typeface="Calibri"/>
                <a:cs typeface="Calibri"/>
              </a:rPr>
              <a:t>* methods depends on the specific </a:t>
            </a:r>
            <a:r>
              <a:rPr lang="en-US" sz="2400" dirty="0">
                <a:solidFill>
                  <a:srgbClr val="E46C0A"/>
                </a:solidFill>
                <a:latin typeface="Calibri"/>
                <a:cs typeface="Calibri"/>
              </a:rPr>
              <a:t>SQL dialect </a:t>
            </a:r>
            <a:r>
              <a:rPr lang="en-US" sz="2400" dirty="0">
                <a:latin typeface="Calibri"/>
                <a:cs typeface="Calibri"/>
              </a:rPr>
              <a:t>used by the database.</a:t>
            </a:r>
            <a:r>
              <a:rPr lang="en-US" sz="24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GB" sz="1600" dirty="0">
                <a:solidFill>
                  <a:schemeClr val="accent6">
                    <a:lumMod val="75000"/>
                  </a:schemeClr>
                </a:solidFill>
                <a:latin typeface="Consolas" panose="020B0609020204030204" pitchFamily="49" charset="0"/>
                <a:cs typeface="Consolas" panose="020B0609020204030204" pitchFamily="49" charset="0"/>
              </a:rPr>
              <a:t>// Locales – among other things - influence the way in which strings are formatted</a:t>
            </a:r>
          </a:p>
          <a:p>
            <a:pPr marL="0" indent="0">
              <a:lnSpc>
                <a:spcPct val="90000"/>
              </a:lnSpc>
              <a:buNone/>
            </a:pPr>
            <a:r>
              <a:rPr lang="en-GB" sz="1600" dirty="0">
                <a:solidFill>
                  <a:schemeClr val="accent6">
                    <a:lumMod val="75000"/>
                  </a:schemeClr>
                </a:solidFill>
                <a:latin typeface="Consolas" panose="020B0609020204030204" pitchFamily="49" charset="0"/>
                <a:cs typeface="Consolas" panose="020B0609020204030204" pitchFamily="49" charset="0"/>
              </a:rPr>
              <a:t>// Very nasty when creating SQL statements using string formatting</a:t>
            </a:r>
          </a:p>
          <a:p>
            <a:pPr marL="0" indent="0">
              <a:lnSpc>
                <a:spcPct val="90000"/>
              </a:lnSpc>
              <a:buNone/>
            </a:pPr>
            <a:endParaRPr lang="en-GB" sz="1600" dirty="0">
              <a:latin typeface="Consolas" panose="020B0609020204030204" pitchFamily="49" charset="0"/>
              <a:cs typeface="Consolas" panose="020B0609020204030204" pitchFamily="49" charset="0"/>
            </a:endParaRPr>
          </a:p>
          <a:p>
            <a:pPr marL="0" indent="0">
              <a:lnSpc>
                <a:spcPct val="90000"/>
              </a:lnSpc>
              <a:buNone/>
            </a:pPr>
            <a:r>
              <a:rPr lang="en-GB" sz="1600" dirty="0">
                <a:latin typeface="Consolas" panose="020B0609020204030204" pitchFamily="49" charset="0"/>
                <a:cs typeface="Consolas" panose="020B0609020204030204" pitchFamily="49" charset="0"/>
              </a:rPr>
              <a:t>Locale locale = new Locale("</a:t>
            </a:r>
            <a:r>
              <a:rPr lang="en-GB" sz="1600" dirty="0" err="1">
                <a:latin typeface="Consolas" panose="020B0609020204030204" pitchFamily="49" charset="0"/>
                <a:cs typeface="Consolas" panose="020B0609020204030204" pitchFamily="49" charset="0"/>
              </a:rPr>
              <a:t>en</a:t>
            </a:r>
            <a:r>
              <a:rPr lang="en-GB" sz="1600" dirty="0">
                <a:latin typeface="Consolas" panose="020B0609020204030204" pitchFamily="49" charset="0"/>
                <a:cs typeface="Consolas" panose="020B0609020204030204" pitchFamily="49" charset="0"/>
              </a:rPr>
              <a:t>", "US");</a:t>
            </a:r>
          </a:p>
          <a:p>
            <a:pPr marL="0" indent="0">
              <a:lnSpc>
                <a:spcPct val="90000"/>
              </a:lnSpc>
              <a:buNone/>
            </a:pPr>
            <a:r>
              <a:rPr lang="en-GB" sz="1600" dirty="0">
                <a:latin typeface="Consolas" panose="020B0609020204030204" pitchFamily="49" charset="0"/>
                <a:cs typeface="Consolas" panose="020B0609020204030204" pitchFamily="49" charset="0"/>
              </a:rPr>
              <a:t>// Locale locale = new Locale("it", "IT");</a:t>
            </a:r>
          </a:p>
          <a:p>
            <a:pPr marL="0" indent="0">
              <a:lnSpc>
                <a:spcPct val="90000"/>
              </a:lnSpc>
              <a:buNone/>
            </a:pPr>
            <a:endParaRPr lang="en-US" sz="1600" dirty="0">
              <a:latin typeface="Consolas" panose="020B0609020204030204" pitchFamily="49" charset="0"/>
              <a:cs typeface="Consolas" panose="020B0609020204030204" pitchFamily="49" charset="0"/>
            </a:endParaRPr>
          </a:p>
          <a:p>
            <a:pPr marL="0" indent="0">
              <a:lnSpc>
                <a:spcPct val="90000"/>
              </a:lnSpc>
              <a:buNone/>
            </a:pPr>
            <a:r>
              <a:rPr lang="en-US" sz="1600" dirty="0">
                <a:latin typeface="Consolas" panose="020B0609020204030204" pitchFamily="49" charset="0"/>
                <a:cs typeface="Consolas" panose="020B0609020204030204" pitchFamily="49" charset="0"/>
              </a:rPr>
              <a:t>String </a:t>
            </a:r>
            <a:r>
              <a:rPr lang="en-US" sz="1600" dirty="0" err="1">
                <a:latin typeface="Consolas" panose="020B0609020204030204" pitchFamily="49" charset="0"/>
                <a:cs typeface="Consolas" panose="020B0609020204030204" pitchFamily="49" charset="0"/>
              </a:rPr>
              <a:t>sql</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String.format</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"INSERT INTO person (name, surname, salary) VALUES ('%s', '%s', '%f')", 	</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person.getName</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person.getSurname</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person.getSalary</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a:t>
            </a:r>
          </a:p>
          <a:p>
            <a:pPr marL="0" indent="0">
              <a:lnSpc>
                <a:spcPct val="90000"/>
              </a:lnSpc>
              <a:buNone/>
            </a:pPr>
            <a:endParaRPr lang="en-US" sz="1600" dirty="0">
              <a:latin typeface="Consolas" panose="020B0609020204030204" pitchFamily="49" charset="0"/>
              <a:cs typeface="Consolas" panose="020B0609020204030204" pitchFamily="49" charset="0"/>
            </a:endParaRPr>
          </a:p>
          <a:p>
            <a:pPr marL="0" indent="0">
              <a:lnSpc>
                <a:spcPct val="90000"/>
              </a:lnSpc>
              <a:buNone/>
            </a:pPr>
            <a:r>
              <a:rPr lang="en-US" sz="1600" dirty="0" err="1">
                <a:latin typeface="Consolas" panose="020B0609020204030204" pitchFamily="49" charset="0"/>
                <a:cs typeface="Consolas" panose="020B0609020204030204" pitchFamily="49" charset="0"/>
              </a:rPr>
              <a:t>statement.executeUpdate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sql</a:t>
            </a:r>
            <a:r>
              <a:rPr lang="en-US" sz="1600" dirty="0">
                <a:latin typeface="Consolas" panose="020B0609020204030204" pitchFamily="49" charset="0"/>
                <a:cs typeface="Consolas" panose="020B0609020204030204" pitchFamily="49" charset="0"/>
              </a:rPr>
              <a:t>);</a:t>
            </a:r>
          </a:p>
          <a:p>
            <a:pPr marL="0" indent="0">
              <a:lnSpc>
                <a:spcPct val="90000"/>
              </a:lnSpc>
              <a:buNone/>
            </a:pPr>
            <a:r>
              <a:rPr lang="en-US" sz="1600" dirty="0">
                <a:latin typeface="Consolas" panose="020B0609020204030204" pitchFamily="49" charset="0"/>
                <a:cs typeface="Consolas" panose="020B0609020204030204" pitchFamily="49" charset="0"/>
              </a:rPr>
              <a:t>"INSERT INTO person (name, surname, salary) VALUES ('Mario', 'Rossi', '11.2')”</a:t>
            </a:r>
          </a:p>
          <a:p>
            <a:pPr marL="0" indent="0">
              <a:lnSpc>
                <a:spcPct val="90000"/>
              </a:lnSpc>
              <a:buNone/>
            </a:pPr>
            <a:r>
              <a:rPr lang="en-US" sz="1600" dirty="0">
                <a:latin typeface="Consolas" panose="020B0609020204030204" pitchFamily="49" charset="0"/>
                <a:cs typeface="Consolas" panose="020B0609020204030204" pitchFamily="49" charset="0"/>
              </a:rPr>
              <a:t>// "INSERT INTO person (name, surname, salary) VALUES ('Mario', 'Rossi', '11</a:t>
            </a:r>
            <a:r>
              <a:rPr lang="en-US" sz="1600" dirty="0">
                <a:solidFill>
                  <a:schemeClr val="accent6">
                    <a:lumMod val="75000"/>
                  </a:schemeClr>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2')"</a:t>
            </a:r>
            <a:endParaRPr lang="en-US" sz="1600" dirty="0">
              <a:latin typeface="Consolas"/>
              <a:cs typeface="Consolas"/>
            </a:endParaRPr>
          </a:p>
          <a:p>
            <a:pPr marL="0" indent="0">
              <a:lnSpc>
                <a:spcPct val="90000"/>
              </a:lnSpc>
              <a:buNone/>
            </a:pPr>
            <a:endParaRPr lang="en-US" sz="1600" dirty="0">
              <a:latin typeface="Consolas"/>
              <a:cs typeface="Consolas"/>
            </a:endParaRPr>
          </a:p>
          <a:p>
            <a:pPr marL="0" indent="0">
              <a:lnSpc>
                <a:spcPct val="90000"/>
              </a:lnSpc>
              <a:buNone/>
            </a:pPr>
            <a:endParaRPr lang="en-US" sz="1600" dirty="0">
              <a:latin typeface="Consolas"/>
              <a:cs typeface="Consolas"/>
            </a:endParaRPr>
          </a:p>
          <a:p>
            <a:pPr marL="0" indent="0">
              <a:lnSpc>
                <a:spcPct val="90000"/>
              </a:lnSpc>
              <a:buNone/>
            </a:pPr>
            <a:endParaRPr lang="en-US" sz="16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extLst>
      <p:ext uri="{BB962C8B-B14F-4D97-AF65-F5344CB8AC3E}">
        <p14:creationId xmlns:p14="http://schemas.microsoft.com/office/powerpoint/2010/main" val="62423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provides</a:t>
            </a:r>
            <a:r>
              <a:rPr lang="it-IT" sz="1800" dirty="0">
                <a:solidFill>
                  <a:schemeClr val="accent6">
                    <a:lumMod val="75000"/>
                  </a:schemeClr>
                </a:solidFill>
                <a:latin typeface="Consolas" panose="020B0609020204030204" pitchFamily="49" charset="0"/>
                <a:cs typeface="Consolas" panose="020B0609020204030204" pitchFamily="49" charset="0"/>
              </a:rPr>
              <a:t> an alternative to </a:t>
            </a:r>
            <a:r>
              <a:rPr lang="it-IT" sz="1800" dirty="0" err="1">
                <a:solidFill>
                  <a:schemeClr val="accent6">
                    <a:lumMod val="75000"/>
                  </a:schemeClr>
                </a:solidFill>
                <a:latin typeface="Consolas" panose="020B0609020204030204" pitchFamily="49" charset="0"/>
                <a:cs typeface="Consolas" panose="020B0609020204030204" pitchFamily="49" charset="0"/>
              </a:rPr>
              <a:t>string</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formatting</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lnSpc>
                <a:spcPct val="90000"/>
              </a:lnSpc>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also</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allows</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reuse</a:t>
            </a:r>
            <a:r>
              <a:rPr lang="it-IT" sz="1800" dirty="0">
                <a:solidFill>
                  <a:schemeClr val="accent6">
                    <a:lumMod val="75000"/>
                  </a:schemeClr>
                </a:solidFill>
                <a:latin typeface="Consolas" panose="020B0609020204030204" pitchFamily="49" charset="0"/>
                <a:cs typeface="Consolas" panose="020B0609020204030204" pitchFamily="49" charset="0"/>
              </a:rPr>
              <a:t> with </a:t>
            </a:r>
            <a:r>
              <a:rPr lang="it-IT" sz="1800" dirty="0" err="1">
                <a:solidFill>
                  <a:schemeClr val="accent6">
                    <a:lumMod val="75000"/>
                  </a:schemeClr>
                </a:solidFill>
                <a:latin typeface="Consolas" panose="020B0609020204030204" pitchFamily="49" charset="0"/>
                <a:cs typeface="Consolas" panose="020B0609020204030204" pitchFamily="49" charset="0"/>
              </a:rPr>
              <a:t>different</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paramenters</a:t>
            </a: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faster</a:t>
            </a:r>
            <a:r>
              <a:rPr lang="it-IT" sz="1800" dirty="0">
                <a:solidFill>
                  <a:schemeClr val="accent6">
                    <a:lumMod val="75000"/>
                  </a:schemeClr>
                </a:solidFill>
                <a:latin typeface="Consolas" panose="020B0609020204030204" pitchFamily="49" charset="0"/>
                <a:cs typeface="Consolas" panose="020B0609020204030204" pitchFamily="49" charset="0"/>
              </a:rPr>
              <a:t>)</a:t>
            </a:r>
          </a:p>
          <a:p>
            <a:pPr marL="0" indent="0">
              <a:lnSpc>
                <a:spcPct val="90000"/>
              </a:lnSpc>
              <a:buNone/>
            </a:pP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lnSpc>
                <a:spcPct val="90000"/>
              </a:lnSpc>
              <a:buNone/>
            </a:pPr>
            <a:r>
              <a:rPr lang="it-IT" sz="1800" dirty="0" err="1">
                <a:solidFill>
                  <a:schemeClr val="accent6">
                    <a:lumMod val="75000"/>
                  </a:schemeClr>
                </a:solidFill>
                <a:latin typeface="Consolas" panose="020B0609020204030204" pitchFamily="49" charset="0"/>
                <a:cs typeface="Consolas" panose="020B0609020204030204" pitchFamily="49" charset="0"/>
              </a:rPr>
              <a:t>PreparedStatement</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insertPerson</a:t>
            </a:r>
            <a:r>
              <a:rPr lang="it-IT" sz="1800" dirty="0">
                <a:latin typeface="Consolas" panose="020B0609020204030204" pitchFamily="49" charset="0"/>
                <a:cs typeface="Consolas" panose="020B0609020204030204" pitchFamily="49" charset="0"/>
              </a:rPr>
              <a:t> = </a:t>
            </a:r>
            <a:r>
              <a:rPr lang="it-IT" sz="1800" dirty="0">
                <a:solidFill>
                  <a:schemeClr val="accent6">
                    <a:lumMod val="75000"/>
                  </a:schemeClr>
                </a:solidFill>
                <a:latin typeface="Consolas" panose="020B0609020204030204" pitchFamily="49" charset="0"/>
                <a:cs typeface="Consolas" panose="020B0609020204030204" pitchFamily="49" charset="0"/>
              </a:rPr>
              <a:t>connection.</a:t>
            </a:r>
            <a:r>
              <a:rPr lang="en-GB" sz="1800" dirty="0" err="1">
                <a:solidFill>
                  <a:schemeClr val="accent6">
                    <a:lumMod val="75000"/>
                  </a:schemeClr>
                </a:solidFill>
                <a:latin typeface="Consolas" panose="020B0609020204030204" pitchFamily="49" charset="0"/>
                <a:cs typeface="Consolas" panose="020B0609020204030204" pitchFamily="49" charset="0"/>
              </a:rPr>
              <a:t>prepareStatement</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lnSpc>
                <a:spcPct val="90000"/>
              </a:lnSpc>
              <a:buNone/>
            </a:pPr>
            <a:r>
              <a:rPr lang="en-US" sz="1800" dirty="0">
                <a:latin typeface="Consolas" panose="020B0609020204030204" pitchFamily="49" charset="0"/>
                <a:cs typeface="Consolas" panose="020B0609020204030204" pitchFamily="49" charset="0"/>
              </a:rPr>
              <a:t>	"INSERT INTO person (name, surname, salary) VALUES (?, ?, ?)");</a:t>
            </a:r>
          </a:p>
          <a:p>
            <a:pPr marL="0" indent="0">
              <a:lnSpc>
                <a:spcPct val="90000"/>
              </a:lnSpc>
              <a:buNone/>
            </a:pPr>
            <a:endParaRPr lang="en-US" sz="1800" dirty="0">
              <a:latin typeface="Consolas" panose="020B0609020204030204" pitchFamily="49" charset="0"/>
              <a:cs typeface="Consolas" panose="020B0609020204030204" pitchFamily="49" charset="0"/>
            </a:endParaRPr>
          </a:p>
          <a:p>
            <a:pPr marL="0" indent="0">
              <a:lnSpc>
                <a:spcPct val="90000"/>
              </a:lnSpc>
              <a:buNone/>
            </a:pPr>
            <a:r>
              <a:rPr lang="en-US" sz="1800" dirty="0">
                <a:latin typeface="Consolas" panose="020B0609020204030204" pitchFamily="49" charset="0"/>
                <a:cs typeface="Consolas" panose="020B0609020204030204" pitchFamily="49" charset="0"/>
              </a:rPr>
              <a:t>for (Person person: persons) {</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insertPerson.setString</a:t>
            </a:r>
            <a:r>
              <a:rPr lang="en-US" sz="1800" dirty="0">
                <a:latin typeface="Consolas" panose="020B0609020204030204" pitchFamily="49" charset="0"/>
                <a:cs typeface="Consolas" panose="020B0609020204030204" pitchFamily="49" charset="0"/>
              </a:rPr>
              <a:t>(1, </a:t>
            </a:r>
            <a:r>
              <a:rPr lang="en-US" sz="1800" dirty="0" err="1">
                <a:latin typeface="Consolas" panose="020B0609020204030204" pitchFamily="49" charset="0"/>
                <a:cs typeface="Consolas" panose="020B0609020204030204" pitchFamily="49" charset="0"/>
              </a:rPr>
              <a:t>person.getName</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insertPerson.setString</a:t>
            </a:r>
            <a:r>
              <a:rPr lang="en-US" sz="1800" dirty="0">
                <a:latin typeface="Consolas" panose="020B0609020204030204" pitchFamily="49" charset="0"/>
                <a:cs typeface="Consolas" panose="020B0609020204030204" pitchFamily="49" charset="0"/>
              </a:rPr>
              <a:t>(2, </a:t>
            </a:r>
            <a:r>
              <a:rPr lang="en-US" sz="1800" dirty="0" err="1">
                <a:latin typeface="Consolas" panose="020B0609020204030204" pitchFamily="49" charset="0"/>
                <a:cs typeface="Consolas" panose="020B0609020204030204" pitchFamily="49" charset="0"/>
              </a:rPr>
              <a:t>person.getSurname</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insertPerson.setDouble</a:t>
            </a:r>
            <a:r>
              <a:rPr lang="en-US" sz="1800" dirty="0">
                <a:latin typeface="Consolas" panose="020B0609020204030204" pitchFamily="49" charset="0"/>
                <a:cs typeface="Consolas" panose="020B0609020204030204" pitchFamily="49" charset="0"/>
              </a:rPr>
              <a:t>(3, </a:t>
            </a:r>
            <a:r>
              <a:rPr lang="en-US" sz="1800" dirty="0" err="1">
                <a:latin typeface="Consolas" panose="020B0609020204030204" pitchFamily="49" charset="0"/>
                <a:cs typeface="Consolas" panose="020B0609020204030204" pitchFamily="49" charset="0"/>
              </a:rPr>
              <a:t>person.getSalary</a:t>
            </a:r>
            <a:r>
              <a:rPr lang="en-US" sz="1800" dirty="0">
                <a:latin typeface="Consolas" panose="020B0609020204030204" pitchFamily="49" charset="0"/>
                <a:cs typeface="Consolas" panose="020B0609020204030204" pitchFamily="49" charset="0"/>
              </a:rPr>
              <a:t>());</a:t>
            </a:r>
          </a:p>
          <a:p>
            <a:pPr marL="0" indent="0">
              <a:lnSpc>
                <a:spcPct val="90000"/>
              </a:lnSpc>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insertPerson.execute</a:t>
            </a:r>
            <a:r>
              <a:rPr lang="en-US" sz="1800" dirty="0">
                <a:latin typeface="Consolas" panose="020B0609020204030204" pitchFamily="49" charset="0"/>
                <a:cs typeface="Consolas" panose="020B0609020204030204" pitchFamily="49" charset="0"/>
              </a:rPr>
              <a:t>();</a:t>
            </a:r>
            <a:endParaRPr lang="en-US" sz="1800" dirty="0">
              <a:latin typeface="Consolas"/>
              <a:cs typeface="Consolas"/>
            </a:endParaRPr>
          </a:p>
          <a:p>
            <a:pPr marL="0" indent="0">
              <a:lnSpc>
                <a:spcPct val="90000"/>
              </a:lnSpc>
              <a:buNone/>
            </a:pPr>
            <a:r>
              <a:rPr lang="en-US" sz="1800" dirty="0">
                <a:latin typeface="Consolas"/>
                <a:cs typeface="Consolas"/>
              </a:rPr>
              <a:t>}</a:t>
            </a:r>
          </a:p>
          <a:p>
            <a:pPr marL="0" indent="0">
              <a:lnSpc>
                <a:spcPct val="90000"/>
              </a:lnSpc>
              <a:buNone/>
            </a:pPr>
            <a:endParaRPr lang="en-US" sz="1800" dirty="0">
              <a:latin typeface="Consolas"/>
              <a:cs typeface="Consolas"/>
            </a:endParaRPr>
          </a:p>
          <a:p>
            <a:pPr marL="0" indent="0">
              <a:lnSpc>
                <a:spcPct val="90000"/>
              </a:lnSpc>
              <a:buNone/>
            </a:pPr>
            <a:endParaRPr lang="en-US" sz="18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17</a:t>
            </a:fld>
            <a:endParaRPr lang="en-US"/>
          </a:p>
        </p:txBody>
      </p:sp>
    </p:spTree>
    <p:extLst>
      <p:ext uri="{BB962C8B-B14F-4D97-AF65-F5344CB8AC3E}">
        <p14:creationId xmlns:p14="http://schemas.microsoft.com/office/powerpoint/2010/main" val="1528712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18</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67883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22</a:t>
            </a:fld>
            <a:endParaRPr lang="en-US"/>
          </a:p>
        </p:txBody>
      </p:sp>
    </p:spTree>
    <p:extLst>
      <p:ext uri="{BB962C8B-B14F-4D97-AF65-F5344CB8AC3E}">
        <p14:creationId xmlns:p14="http://schemas.microsoft.com/office/powerpoint/2010/main" val="165845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With default </a:t>
            </a:r>
            <a:r>
              <a:rPr lang="en-US" sz="2800" dirty="0" err="1"/>
              <a:t>ResultSets</a:t>
            </a:r>
            <a:r>
              <a:rPr lang="en-US" sz="2800" dirty="0"/>
              <a:t> (</a:t>
            </a:r>
            <a:r>
              <a:rPr lang="en-US" sz="2800" dirty="0">
                <a:latin typeface="Consolas"/>
                <a:cs typeface="Consolas"/>
              </a:rPr>
              <a:t>TYPE_FORWARD_ONLY</a:t>
            </a:r>
            <a:r>
              <a:rPr lang="en-US" sz="2800" dirty="0"/>
              <a:t>) </a:t>
            </a:r>
          </a:p>
          <a:p>
            <a:pPr lvl="1"/>
            <a:r>
              <a:rPr lang="en-US" sz="2400" dirty="0"/>
              <a:t>It is </a:t>
            </a:r>
            <a:r>
              <a:rPr lang="en-US" sz="2400" dirty="0">
                <a:solidFill>
                  <a:srgbClr val="E46C0A"/>
                </a:solidFill>
              </a:rPr>
              <a:t>not possible to move back and forth </a:t>
            </a:r>
            <a:r>
              <a:rPr lang="en-US" sz="2400" dirty="0"/>
              <a:t>with a default</a:t>
            </a:r>
          </a:p>
          <a:p>
            <a:pPr lvl="2"/>
            <a:r>
              <a:rPr lang="en-US" sz="2000" dirty="0"/>
              <a:t>Only </a:t>
            </a:r>
            <a:r>
              <a:rPr lang="en-US" sz="2000" dirty="0">
                <a:solidFill>
                  <a:srgbClr val="E46C0A"/>
                </a:solidFill>
              </a:rPr>
              <a:t>next()</a:t>
            </a:r>
            <a:r>
              <a:rPr lang="en-US" sz="2000" dirty="0"/>
              <a:t> can be called</a:t>
            </a:r>
          </a:p>
          <a:p>
            <a:pPr lvl="1"/>
            <a:r>
              <a:rPr lang="en-US" sz="2400" dirty="0"/>
              <a:t>It is </a:t>
            </a:r>
            <a:r>
              <a:rPr lang="en-US" sz="2400" dirty="0">
                <a:solidFill>
                  <a:srgbClr val="E46C0A"/>
                </a:solidFill>
              </a:rPr>
              <a:t>not possible to modify the data with dedicated methods </a:t>
            </a:r>
            <a:r>
              <a:rPr lang="en-US" sz="2400" dirty="0"/>
              <a:t>and, transparently, the database</a:t>
            </a:r>
          </a:p>
          <a:p>
            <a:pPr lvl="2"/>
            <a:r>
              <a:rPr lang="en-US" sz="2000" dirty="0"/>
              <a:t>Data have to be manipulated in memory and stored back with another operation (</a:t>
            </a:r>
            <a:r>
              <a:rPr lang="en-US" sz="2000" dirty="0" err="1">
                <a:solidFill>
                  <a:schemeClr val="accent6">
                    <a:lumMod val="75000"/>
                  </a:schemeClr>
                </a:solidFill>
              </a:rPr>
              <a:t>statement.executeUpdate</a:t>
            </a:r>
            <a:r>
              <a:rPr lang="en-US" sz="2000" dirty="0">
                <a:solidFill>
                  <a:schemeClr val="accent6">
                    <a:lumMod val="75000"/>
                  </a:schemeClr>
                </a:solidFill>
              </a:rPr>
              <a:t>()</a:t>
            </a:r>
            <a:r>
              <a:rPr lang="en-US" sz="20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 </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lnSpcReduction="10000"/>
          </a:bodyPr>
          <a:lstStyle/>
          <a:p>
            <a:r>
              <a:rPr lang="en-US" dirty="0">
                <a:solidFill>
                  <a:srgbClr val="E46C0A"/>
                </a:solidFill>
              </a:rPr>
              <a:t>A transaction is a set of actions to be performed atomically. Either all of the actions are carried out, or none of them are.</a:t>
            </a:r>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is never added to the second bank account. The money is lost in cyberspace.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normAutofit/>
          </a:bodyPr>
          <a:lstStyle/>
          <a:p>
            <a:pPr>
              <a:lnSpc>
                <a:spcPct val="90000"/>
              </a:lnSpc>
            </a:pPr>
            <a:r>
              <a:rPr lang="en-US" sz="2800" dirty="0"/>
              <a:t>JDBC allows SQL statements to be grouped together into a single transaction</a:t>
            </a:r>
          </a:p>
          <a:p>
            <a:pPr>
              <a:lnSpc>
                <a:spcPct val="90000"/>
              </a:lnSpc>
            </a:pPr>
            <a:r>
              <a:rPr lang="en-US" sz="2800" dirty="0"/>
              <a:t>Transaction control is performed by the </a:t>
            </a:r>
            <a:r>
              <a:rPr lang="en-US" sz="2800" dirty="0">
                <a:solidFill>
                  <a:schemeClr val="accent6">
                    <a:lumMod val="75000"/>
                  </a:schemeClr>
                </a:solidFill>
              </a:rPr>
              <a:t>Connection</a:t>
            </a:r>
            <a:r>
              <a:rPr lang="en-US" sz="2800" dirty="0">
                <a:solidFill>
                  <a:srgbClr val="F79646"/>
                </a:solidFill>
              </a:rPr>
              <a:t> </a:t>
            </a:r>
            <a:r>
              <a:rPr lang="en-US" sz="2800" dirty="0"/>
              <a:t>object, </a:t>
            </a:r>
            <a:r>
              <a:rPr lang="en-US" sz="2800" dirty="0">
                <a:solidFill>
                  <a:schemeClr val="accent6">
                    <a:lumMod val="75000"/>
                  </a:schemeClr>
                </a:solidFill>
              </a:rPr>
              <a:t>default mode is auto-commit, i.e., each </a:t>
            </a:r>
            <a:r>
              <a:rPr lang="en-US" sz="2800" dirty="0" err="1">
                <a:solidFill>
                  <a:schemeClr val="accent6">
                    <a:lumMod val="75000"/>
                  </a:schemeClr>
                </a:solidFill>
              </a:rPr>
              <a:t>sql</a:t>
            </a:r>
            <a:r>
              <a:rPr lang="en-US" sz="2800" dirty="0">
                <a:solidFill>
                  <a:schemeClr val="accent6">
                    <a:lumMod val="75000"/>
                  </a:schemeClr>
                </a:solidFill>
              </a:rPr>
              <a:t> statement is treated as a transaction</a:t>
            </a:r>
          </a:p>
          <a:p>
            <a:pPr>
              <a:lnSpc>
                <a:spcPct val="90000"/>
              </a:lnSpc>
            </a:pPr>
            <a:r>
              <a:rPr lang="en-US" sz="2800" dirty="0"/>
              <a:t>We can turn off the auto-commit mode with </a:t>
            </a:r>
            <a:r>
              <a:rPr lang="en-US" sz="2800" dirty="0" err="1">
                <a:solidFill>
                  <a:srgbClr val="E46C0A"/>
                </a:solidFill>
              </a:rPr>
              <a:t>connection.setAutoCommit</a:t>
            </a:r>
            <a:r>
              <a:rPr lang="en-US" sz="2800" dirty="0">
                <a:solidFill>
                  <a:srgbClr val="E46C0A"/>
                </a:solidFill>
              </a:rPr>
              <a:t>(false);</a:t>
            </a:r>
          </a:p>
          <a:p>
            <a:pPr>
              <a:lnSpc>
                <a:spcPct val="90000"/>
              </a:lnSpc>
            </a:pPr>
            <a:r>
              <a:rPr lang="en-US" sz="2800" dirty="0"/>
              <a:t>And turn it back on with </a:t>
            </a:r>
            <a:r>
              <a:rPr lang="en-US" sz="2800" dirty="0" err="1">
                <a:solidFill>
                  <a:srgbClr val="E46C0A"/>
                </a:solidFill>
              </a:rPr>
              <a:t>connection.setAutoCommit</a:t>
            </a:r>
            <a:r>
              <a:rPr lang="en-US" sz="2800" dirty="0">
                <a:solidFill>
                  <a:srgbClr val="E46C0A"/>
                </a:solidFill>
              </a:rPr>
              <a:t>(true);</a:t>
            </a:r>
          </a:p>
          <a:p>
            <a:pPr>
              <a:lnSpc>
                <a:spcPct val="90000"/>
              </a:lnSpc>
            </a:pPr>
            <a:r>
              <a:rPr lang="en-US" sz="2800" dirty="0">
                <a:solidFill>
                  <a:srgbClr val="E46C0A"/>
                </a:solidFill>
              </a:rPr>
              <a:t>Once auto-commit is off, no SQL statement will be committed until an explicit is invoked </a:t>
            </a:r>
            <a:r>
              <a:rPr lang="en-US" sz="2800" dirty="0" err="1">
                <a:solidFill>
                  <a:srgbClr val="E46C0A"/>
                </a:solidFill>
              </a:rPr>
              <a:t>connection.commit</a:t>
            </a:r>
            <a:r>
              <a:rPr lang="en-US" sz="2800" dirty="0">
                <a:solidFill>
                  <a:srgbClr val="E46C0A"/>
                </a:solidFill>
              </a:rPr>
              <a:t>(). </a:t>
            </a:r>
            <a:r>
              <a:rPr lang="en-US" sz="2800" dirty="0"/>
              <a:t>At this point all changes done by the SQL statements will be made permanent in the database.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to be included in the CLASSPATH</a:t>
            </a:r>
            <a:endParaRPr lang="en-US" sz="2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400" dirty="0"/>
              <a:t>apply plugin: 'java-library'</a:t>
            </a:r>
            <a:br>
              <a:rPr lang="en-GB" sz="1400" dirty="0"/>
            </a:br>
            <a:r>
              <a:rPr lang="en-GB" sz="1400" dirty="0"/>
              <a:t>apply plugin: 'idea'</a:t>
            </a:r>
            <a:br>
              <a:rPr lang="en-GB" sz="1400" dirty="0"/>
            </a:br>
            <a:br>
              <a:rPr lang="en-GB" sz="1400" dirty="0"/>
            </a:br>
            <a:r>
              <a:rPr lang="en-GB" sz="1400" dirty="0"/>
              <a:t>group '</a:t>
            </a:r>
            <a:r>
              <a:rPr lang="en-GB" sz="1400" dirty="0" err="1"/>
              <a:t>org.nbicocchi</a:t>
            </a:r>
            <a:r>
              <a:rPr lang="en-GB" sz="1400" dirty="0"/>
              <a:t>'</a:t>
            </a:r>
            <a:br>
              <a:rPr lang="en-GB" sz="1400" dirty="0"/>
            </a:br>
            <a:r>
              <a:rPr lang="en-GB" sz="1400" dirty="0"/>
              <a:t>version '1.0-SNAPSHOT'</a:t>
            </a:r>
            <a:br>
              <a:rPr lang="en-GB" sz="1400" dirty="0"/>
            </a:br>
            <a:br>
              <a:rPr lang="en-GB" sz="1400" dirty="0"/>
            </a:br>
            <a:r>
              <a:rPr lang="en-GB" sz="1400" dirty="0"/>
              <a:t>repositories </a:t>
            </a:r>
            <a:r>
              <a:rPr lang="en-GB" sz="1400" b="1" dirty="0"/>
              <a:t>{</a:t>
            </a:r>
            <a:br>
              <a:rPr lang="en-GB" sz="1400" b="1" dirty="0"/>
            </a:br>
            <a:r>
              <a:rPr lang="en-GB" sz="1400" b="1" dirty="0"/>
              <a:t>    </a:t>
            </a:r>
            <a:r>
              <a:rPr lang="en-GB" sz="1400" dirty="0" err="1"/>
              <a:t>mavenCentral</a:t>
            </a:r>
            <a:r>
              <a:rPr lang="en-GB" sz="1400" dirty="0"/>
              <a:t>()</a:t>
            </a:r>
            <a:br>
              <a:rPr lang="en-GB" sz="1400" dirty="0"/>
            </a:br>
            <a:r>
              <a:rPr lang="en-GB" sz="1400" b="1" dirty="0"/>
              <a:t>}</a:t>
            </a:r>
            <a:br>
              <a:rPr lang="en-GB" sz="1400" b="1" dirty="0"/>
            </a:br>
            <a:br>
              <a:rPr lang="en-GB" sz="1400" b="1" dirty="0"/>
            </a:br>
            <a:r>
              <a:rPr lang="en-GB" sz="1400" dirty="0"/>
              <a:t>dependencies </a:t>
            </a:r>
            <a:r>
              <a:rPr lang="en-GB" sz="1400" b="1" dirty="0"/>
              <a:t>{</a:t>
            </a:r>
          </a:p>
          <a:p>
            <a:pPr marL="0" indent="0">
              <a:buNone/>
            </a:pPr>
            <a:r>
              <a:rPr lang="en-GB" sz="1400" b="1" dirty="0"/>
              <a:t>	…</a:t>
            </a:r>
            <a:br>
              <a:rPr lang="en-GB" sz="1400" b="1" dirty="0"/>
            </a:br>
            <a:r>
              <a:rPr lang="en-GB" sz="1400" b="1" dirty="0"/>
              <a:t> 	implementation 'com.zaxxer:HikariCP:5.0.1'</a:t>
            </a:r>
          </a:p>
          <a:p>
            <a:pPr marL="0" indent="0">
              <a:buNone/>
            </a:pPr>
            <a:r>
              <a:rPr lang="en-GB" sz="1400" b="1" dirty="0"/>
              <a:t>    	implementation 'mysql:mysql-connector-java:8.0.32'</a:t>
            </a:r>
          </a:p>
          <a:p>
            <a:pPr marL="0" indent="0">
              <a:buNone/>
            </a:pPr>
            <a:r>
              <a:rPr lang="en-GB" sz="1400" b="1" dirty="0"/>
              <a:t>    	implementation 'org.xerial:sqlite-jdbc:3.39.3.0'</a:t>
            </a:r>
          </a:p>
          <a:p>
            <a:pPr marL="0" indent="0">
              <a:buNone/>
            </a:pPr>
            <a:r>
              <a:rPr lang="en-GB" sz="1400" b="1" dirty="0"/>
              <a:t>    	implementation 'com.h2database:h2:2.1.214'</a:t>
            </a:r>
          </a:p>
          <a:p>
            <a:pPr marL="0" indent="0">
              <a:buNone/>
            </a:pPr>
            <a:r>
              <a:rPr lang="en-GB" sz="1400" b="1" dirty="0"/>
              <a:t>    	implementation 'com.microsoft.sqlserver:mssql-jdbc:11.2.1.jre17’</a:t>
            </a:r>
          </a:p>
          <a:p>
            <a:pPr marL="0" indent="0">
              <a:buNone/>
            </a:pPr>
            <a:r>
              <a:rPr lang="en-GB" sz="1400" b="1" dirty="0"/>
              <a:t>	…</a:t>
            </a:r>
            <a:br>
              <a:rPr lang="en-GB" sz="1400" dirty="0"/>
            </a:br>
            <a:r>
              <a:rPr lang="en-GB" sz="1400" b="1" dirty="0"/>
              <a:t>}</a:t>
            </a:r>
            <a:br>
              <a:rPr lang="en-GB" sz="1400" b="1" dirty="0"/>
            </a:br>
            <a:br>
              <a:rPr lang="en-GB" sz="1400" b="1" dirty="0"/>
            </a:br>
            <a:endParaRPr lang="en-IT" sz="14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154</TotalTime>
  <Words>2755</Words>
  <Application>Microsoft Macintosh PowerPoint</Application>
  <PresentationFormat>Widescreen</PresentationFormat>
  <Paragraphs>336</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4. Execute SQL Statements</vt:lpstr>
      <vt:lpstr>4. Execute SQL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Nicola BICOCCHI</cp:lastModifiedBy>
  <cp:revision>19</cp:revision>
  <dcterms:created xsi:type="dcterms:W3CDTF">2021-09-30T08:52:17Z</dcterms:created>
  <dcterms:modified xsi:type="dcterms:W3CDTF">2023-05-02T22:14:03Z</dcterms:modified>
</cp:coreProperties>
</file>