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handoutMasterIdLst>
    <p:handoutMasterId r:id="rId72"/>
  </p:handoutMasterIdLst>
  <p:sldIdLst>
    <p:sldId id="256" r:id="rId2"/>
    <p:sldId id="432" r:id="rId3"/>
    <p:sldId id="257" r:id="rId4"/>
    <p:sldId id="431" r:id="rId5"/>
    <p:sldId id="258" r:id="rId6"/>
    <p:sldId id="261" r:id="rId7"/>
    <p:sldId id="430" r:id="rId8"/>
    <p:sldId id="267" r:id="rId9"/>
    <p:sldId id="434" r:id="rId10"/>
    <p:sldId id="265" r:id="rId11"/>
    <p:sldId id="260" r:id="rId12"/>
    <p:sldId id="274" r:id="rId13"/>
    <p:sldId id="410" r:id="rId14"/>
    <p:sldId id="282" r:id="rId15"/>
    <p:sldId id="445" r:id="rId16"/>
    <p:sldId id="452" r:id="rId17"/>
    <p:sldId id="453" r:id="rId18"/>
    <p:sldId id="447" r:id="rId19"/>
    <p:sldId id="448" r:id="rId20"/>
    <p:sldId id="278" r:id="rId21"/>
    <p:sldId id="292" r:id="rId22"/>
    <p:sldId id="414" r:id="rId23"/>
    <p:sldId id="449" r:id="rId24"/>
    <p:sldId id="413" r:id="rId25"/>
    <p:sldId id="440" r:id="rId26"/>
    <p:sldId id="411" r:id="rId27"/>
    <p:sldId id="277" r:id="rId28"/>
    <p:sldId id="450" r:id="rId29"/>
    <p:sldId id="391" r:id="rId30"/>
    <p:sldId id="392" r:id="rId31"/>
    <p:sldId id="442" r:id="rId32"/>
    <p:sldId id="273" r:id="rId33"/>
    <p:sldId id="264" r:id="rId34"/>
    <p:sldId id="374" r:id="rId35"/>
    <p:sldId id="275" r:id="rId36"/>
    <p:sldId id="415" r:id="rId37"/>
    <p:sldId id="393" r:id="rId38"/>
    <p:sldId id="443" r:id="rId39"/>
    <p:sldId id="454" r:id="rId40"/>
    <p:sldId id="455" r:id="rId41"/>
    <p:sldId id="416" r:id="rId42"/>
    <p:sldId id="419" r:id="rId43"/>
    <p:sldId id="418" r:id="rId44"/>
    <p:sldId id="420" r:id="rId45"/>
    <p:sldId id="379" r:id="rId46"/>
    <p:sldId id="362" r:id="rId47"/>
    <p:sldId id="365" r:id="rId48"/>
    <p:sldId id="366" r:id="rId49"/>
    <p:sldId id="370" r:id="rId50"/>
    <p:sldId id="368" r:id="rId51"/>
    <p:sldId id="372" r:id="rId52"/>
    <p:sldId id="405" r:id="rId53"/>
    <p:sldId id="456" r:id="rId54"/>
    <p:sldId id="407" r:id="rId55"/>
    <p:sldId id="457" r:id="rId56"/>
    <p:sldId id="412" r:id="rId57"/>
    <p:sldId id="375" r:id="rId58"/>
    <p:sldId id="444" r:id="rId59"/>
    <p:sldId id="384" r:id="rId60"/>
    <p:sldId id="383" r:id="rId61"/>
    <p:sldId id="376" r:id="rId62"/>
    <p:sldId id="408" r:id="rId63"/>
    <p:sldId id="422" r:id="rId64"/>
    <p:sldId id="424" r:id="rId65"/>
    <p:sldId id="426" r:id="rId66"/>
    <p:sldId id="427" r:id="rId67"/>
    <p:sldId id="423" r:id="rId68"/>
    <p:sldId id="425" r:id="rId69"/>
    <p:sldId id="421" r:id="rId7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2"/>
    <p:restoredTop sz="96281"/>
  </p:normalViewPr>
  <p:slideViewPr>
    <p:cSldViewPr>
      <p:cViewPr varScale="1">
        <p:scale>
          <a:sx n="124" d="100"/>
          <a:sy n="124" d="100"/>
        </p:scale>
        <p:origin x="192" y="2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28/02/23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28/02/23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21</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68367" y="3429000"/>
            <a:ext cx="9055266" cy="2376265"/>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main</a:t>
            </a:r>
            <a:r>
              <a:rPr lang="en-US" dirty="0"/>
              <a:t> method</a:t>
            </a:r>
          </a:p>
        </p:txBody>
      </p:sp>
      <p:sp>
        <p:nvSpPr>
          <p:cNvPr id="3" name="Content Placeholder 2"/>
          <p:cNvSpPr>
            <a:spLocks noGrp="1"/>
          </p:cNvSpPr>
          <p:nvPr>
            <p:ph idx="1"/>
          </p:nvPr>
        </p:nvSpPr>
        <p:spPr/>
        <p:txBody>
          <a:bodyPr>
            <a:normAutofit/>
          </a:bodyPr>
          <a:lstStyle/>
          <a:p>
            <a:r>
              <a:rPr lang="en-US" sz="2800" dirty="0"/>
              <a:t>In Java there are no traditional functions, but methods within classes</a:t>
            </a:r>
          </a:p>
          <a:p>
            <a:r>
              <a:rPr lang="en-US" sz="2800" dirty="0"/>
              <a:t>The execution of a Java program starts from the </a:t>
            </a:r>
            <a:r>
              <a:rPr lang="en-US" sz="2800" dirty="0">
                <a:solidFill>
                  <a:schemeClr val="accent6">
                    <a:lumMod val="75000"/>
                  </a:schemeClr>
                </a:solidFill>
              </a:rPr>
              <a:t>main</a:t>
            </a:r>
            <a:r>
              <a:rPr lang="en-US" sz="2800" dirty="0"/>
              <a:t> method:</a:t>
            </a:r>
          </a:p>
          <a:p>
            <a:endParaRPr lang="en-US" sz="2800" dirty="0"/>
          </a:p>
          <a:p>
            <a:pPr marL="0" indent="0">
              <a:buNone/>
            </a:pPr>
            <a:r>
              <a:rPr lang="en-US" sz="2400" dirty="0">
                <a:latin typeface="Consolas" panose="020B0609020204030204" pitchFamily="49" charset="0"/>
                <a:cs typeface="Consolas" panose="020B0609020204030204" pitchFamily="49" charset="0"/>
              </a:rPr>
              <a:t>public class Hello {</a:t>
            </a:r>
          </a:p>
          <a:p>
            <a:pPr marL="0" indent="0">
              <a:buNone/>
            </a:pPr>
            <a:r>
              <a:rPr lang="en-US" sz="2400" dirty="0">
                <a:latin typeface="Consolas" panose="020B0609020204030204" pitchFamily="49" charset="0"/>
                <a:cs typeface="Consolas" panose="020B0609020204030204" pitchFamily="49" charset="0"/>
              </a:rPr>
              <a:t>	</a:t>
            </a:r>
            <a:r>
              <a:rPr lang="en-US" sz="2400"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US" sz="2400" dirty="0" err="1">
                <a:solidFill>
                  <a:schemeClr val="accent6">
                    <a:lumMod val="75000"/>
                  </a:schemeClr>
                </a:solidFill>
                <a:latin typeface="Consolas" panose="020B0609020204030204" pitchFamily="49" charset="0"/>
                <a:cs typeface="Consolas" panose="020B0609020204030204" pitchFamily="49" charset="0"/>
              </a:rPr>
              <a:t>args</a:t>
            </a:r>
            <a:r>
              <a:rPr lang="en-US" sz="2400" dirty="0">
                <a:solidFill>
                  <a:schemeClr val="accent6">
                    <a:lumMod val="75000"/>
                  </a:schemeClr>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(“Hello world!”);</a:t>
            </a:r>
          </a:p>
          <a:p>
            <a:pPr marL="0" indent="0">
              <a:buNone/>
            </a:pPr>
            <a:r>
              <a:rPr lang="it-IT" sz="2400" dirty="0">
                <a:latin typeface="Consolas" panose="020B0609020204030204" pitchFamily="49" charset="0"/>
                <a:cs typeface="Consolas" panose="020B0609020204030204" pitchFamily="49" charset="0"/>
              </a:rPr>
              <a:t>	}</a:t>
            </a:r>
          </a:p>
          <a:p>
            <a:pPr marL="0" indent="0">
              <a:buNone/>
            </a:pPr>
            <a:r>
              <a:rPr lang="it-IT" sz="24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a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PrimitiveTypes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public static void main(String[] </a:t>
            </a:r>
            <a:r>
              <a:rPr lang="en-GB" sz="1400" dirty="0" err="1">
                <a:latin typeface="Consolas" panose="020B0609020204030204" pitchFamily="49" charset="0"/>
                <a:cs typeface="Consolas" panose="020B0609020204030204" pitchFamily="49" charset="0"/>
              </a:rPr>
              <a:t>args</a:t>
            </a: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byte a = 13;</a:t>
            </a:r>
          </a:p>
          <a:p>
            <a:pPr marL="0" indent="0">
              <a:buNone/>
            </a:pPr>
            <a:r>
              <a:rPr lang="en-GB" sz="1400" dirty="0">
                <a:latin typeface="Consolas" panose="020B0609020204030204" pitchFamily="49" charset="0"/>
                <a:cs typeface="Consolas" panose="020B0609020204030204" pitchFamily="49" charset="0"/>
              </a:rPr>
              <a:t>        /* char is actually a 16 bit unsigned int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char b = 65;</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short c = 34;</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int d = 332;</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long e = 122;</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float f = 7.6</a:t>
            </a:r>
            <a:r>
              <a:rPr lang="en-GB" sz="1400" dirty="0">
                <a:solidFill>
                  <a:schemeClr val="accent6">
                    <a:lumMod val="75000"/>
                  </a:schemeClr>
                </a:solidFill>
                <a:latin typeface="Consolas" panose="020B0609020204030204" pitchFamily="49" charset="0"/>
                <a:cs typeface="Consolas" panose="020B0609020204030204" pitchFamily="49" charset="0"/>
              </a:rPr>
              <a:t>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double g = 12.3;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boolean</a:t>
            </a:r>
            <a:r>
              <a:rPr lang="en-GB" sz="1400" dirty="0">
                <a:latin typeface="Consolas" panose="020B0609020204030204" pitchFamily="49" charset="0"/>
                <a:cs typeface="Consolas" panose="020B0609020204030204" pitchFamily="49" charset="0"/>
              </a:rPr>
              <a:t> h = true;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a:buFont typeface="Arial" panose="020B0604020202020204" pitchFamily="34" charset="0"/>
              <a:buChar char="•"/>
            </a:pPr>
            <a:r>
              <a:rPr lang="en-IT" sz="2400" dirty="0">
                <a:latin typeface="Calibri" panose="020F0502020204030204" pitchFamily="34" charset="0"/>
                <a:cs typeface="Calibri" panose="020F0502020204030204" pitchFamily="34" charset="0"/>
              </a:rPr>
              <a:t>No native support for unsigned integer types</a:t>
            </a:r>
          </a:p>
        </p:txBody>
      </p:sp>
    </p:spTree>
    <p:extLst>
      <p:ext uri="{BB962C8B-B14F-4D97-AF65-F5344CB8AC3E}">
        <p14:creationId xmlns:p14="http://schemas.microsoft.com/office/powerpoint/2010/main" val="24460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38AD-502E-EDDA-3CDB-427428A131F6}"/>
              </a:ext>
            </a:extLst>
          </p:cNvPr>
          <p:cNvSpPr>
            <a:spLocks noGrp="1"/>
          </p:cNvSpPr>
          <p:nvPr>
            <p:ph type="title"/>
          </p:nvPr>
        </p:nvSpPr>
        <p:spPr/>
        <p:txBody>
          <a:bodyPr/>
          <a:lstStyle/>
          <a:p>
            <a:r>
              <a:rPr lang="en-IT" dirty="0"/>
              <a:t>Literals</a:t>
            </a:r>
          </a:p>
        </p:txBody>
      </p:sp>
      <p:sp>
        <p:nvSpPr>
          <p:cNvPr id="8" name="Content Placeholder 7">
            <a:extLst>
              <a:ext uri="{FF2B5EF4-FFF2-40B4-BE49-F238E27FC236}">
                <a16:creationId xmlns:a16="http://schemas.microsoft.com/office/drawing/2014/main" id="{146F913F-CA10-5F37-B898-532EE4277251}"/>
              </a:ext>
            </a:extLst>
          </p:cNvPr>
          <p:cNvSpPr>
            <a:spLocks noGrp="1"/>
          </p:cNvSpPr>
          <p:nvPr>
            <p:ph idx="1"/>
          </p:nvPr>
        </p:nvSpPr>
        <p:spPr/>
        <p:txBody>
          <a:bodyPr>
            <a:normAutofit/>
          </a:bodyPr>
          <a:lstStyle/>
          <a:p>
            <a:pPr marL="0" indent="0">
              <a:buNone/>
            </a:pPr>
            <a:r>
              <a:rPr lang="en-GB" sz="1900" dirty="0">
                <a:latin typeface="Consolas" panose="020B0609020204030204" pitchFamily="49" charset="0"/>
                <a:cs typeface="Consolas" panose="020B0609020204030204" pitchFamily="49" charset="0"/>
              </a:rPr>
              <a:t>public static void main(String </a:t>
            </a:r>
            <a:r>
              <a:rPr lang="en-GB" sz="1900" dirty="0" err="1">
                <a:latin typeface="Consolas" panose="020B0609020204030204" pitchFamily="49" charset="0"/>
                <a:cs typeface="Consolas" panose="020B0609020204030204" pitchFamily="49" charset="0"/>
              </a:rPr>
              <a:t>args</a:t>
            </a: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count = 987;</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hexaVal</a:t>
            </a:r>
            <a:r>
              <a:rPr lang="en-GB" sz="1900" dirty="0">
                <a:latin typeface="Consolas" panose="020B0609020204030204" pitchFamily="49" charset="0"/>
                <a:cs typeface="Consolas" panose="020B0609020204030204" pitchFamily="49" charset="0"/>
              </a:rPr>
              <a:t> = 0x7e4;</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binary = 0b11010;</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int </a:t>
            </a:r>
            <a:r>
              <a:rPr lang="en-GB" sz="1900" dirty="0" err="1">
                <a:latin typeface="Consolas" panose="020B0609020204030204" pitchFamily="49" charset="0"/>
                <a:cs typeface="Consolas" panose="020B0609020204030204" pitchFamily="49" charset="0"/>
              </a:rPr>
              <a:t>octalVal</a:t>
            </a:r>
            <a:r>
              <a:rPr lang="en-GB" sz="1900" dirty="0">
                <a:latin typeface="Consolas" panose="020B0609020204030204" pitchFamily="49" charset="0"/>
                <a:cs typeface="Consolas" panose="020B0609020204030204" pitchFamily="49" charset="0"/>
              </a:rPr>
              <a:t> = 067;</a:t>
            </a:r>
          </a:p>
          <a:p>
            <a:pPr marL="0" indent="0">
              <a:buNone/>
            </a:pPr>
            <a:r>
              <a:rPr lang="en-GB" sz="1900" dirty="0">
                <a:latin typeface="Consolas" panose="020B0609020204030204" pitchFamily="49" charset="0"/>
                <a:cs typeface="Consolas" panose="020B0609020204030204" pitchFamily="49" charset="0"/>
              </a:rPr>
              <a:t>    long </a:t>
            </a:r>
            <a:r>
              <a:rPr lang="en-GB" sz="1900" dirty="0" err="1">
                <a:latin typeface="Consolas" panose="020B0609020204030204" pitchFamily="49" charset="0"/>
                <a:cs typeface="Consolas" panose="020B0609020204030204" pitchFamily="49" charset="0"/>
              </a:rPr>
              <a:t>longVal</a:t>
            </a:r>
            <a:r>
              <a:rPr lang="en-GB" sz="1900" dirty="0">
                <a:latin typeface="Consolas" panose="020B0609020204030204" pitchFamily="49" charset="0"/>
                <a:cs typeface="Consolas" panose="020B0609020204030204" pitchFamily="49" charset="0"/>
              </a:rPr>
              <a:t> = 123L;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float </a:t>
            </a:r>
            <a:r>
              <a:rPr lang="en-GB" sz="1900" dirty="0" err="1">
                <a:latin typeface="Consolas" panose="020B0609020204030204" pitchFamily="49" charset="0"/>
                <a:cs typeface="Consolas" panose="020B0609020204030204" pitchFamily="49" charset="0"/>
              </a:rPr>
              <a:t>floatVal</a:t>
            </a:r>
            <a:r>
              <a:rPr lang="en-GB" sz="1900" dirty="0">
                <a:latin typeface="Consolas" panose="020B0609020204030204" pitchFamily="49" charset="0"/>
                <a:cs typeface="Consolas" panose="020B0609020204030204" pitchFamily="49" charset="0"/>
              </a:rPr>
              <a:t> = 4534.99F;</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double cost = 19765.567</a:t>
            </a:r>
            <a:r>
              <a:rPr lang="en-GB" sz="1900" dirty="0">
                <a:solidFill>
                  <a:schemeClr val="accent6">
                    <a:lumMod val="75000"/>
                  </a:schemeClr>
                </a:solidFill>
                <a:latin typeface="Consolas" panose="020B0609020204030204" pitchFamily="49" charset="0"/>
                <a:cs typeface="Consolas" panose="020B0609020204030204" pitchFamily="49" charset="0"/>
              </a:rPr>
              <a:t>d</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alpha = 'p';</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ch1 = '\u0021';</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char ch2 = 65;</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boolean</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boolVal</a:t>
            </a:r>
            <a:r>
              <a:rPr lang="en-GB" sz="1900" dirty="0">
                <a:latin typeface="Consolas" panose="020B0609020204030204" pitchFamily="49" charset="0"/>
                <a:cs typeface="Consolas" panose="020B0609020204030204" pitchFamily="49" charset="0"/>
              </a:rPr>
              <a:t> = true;</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p>
          <a:p>
            <a:endParaRPr lang="en-GB" dirty="0"/>
          </a:p>
          <a:p>
            <a:endParaRPr lang="en-IT" dirty="0"/>
          </a:p>
        </p:txBody>
      </p:sp>
      <p:sp>
        <p:nvSpPr>
          <p:cNvPr id="4" name="Slide Number Placeholder 3">
            <a:extLst>
              <a:ext uri="{FF2B5EF4-FFF2-40B4-BE49-F238E27FC236}">
                <a16:creationId xmlns:a16="http://schemas.microsoft.com/office/drawing/2014/main" id="{45A72D74-70E1-F839-7F12-636E061491A3}"/>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23992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r>
              <a:rPr lang="en-GB" dirty="0"/>
              <a:t>The </a:t>
            </a:r>
            <a:r>
              <a:rPr lang="en-GB" dirty="0">
                <a:solidFill>
                  <a:schemeClr val="accent6">
                    <a:lumMod val="75000"/>
                  </a:schemeClr>
                </a:solidFill>
              </a:rPr>
              <a:t>var</a:t>
            </a:r>
            <a:r>
              <a:rPr lang="en-GB" b="1" dirty="0"/>
              <a:t> </a:t>
            </a:r>
            <a:r>
              <a:rPr lang="en-GB" dirty="0"/>
              <a:t>keyword was introduced in Java 10. </a:t>
            </a:r>
          </a:p>
          <a:p>
            <a:r>
              <a:rPr lang="en-GB" dirty="0">
                <a:solidFill>
                  <a:schemeClr val="accent6">
                    <a:lumMod val="75000"/>
                  </a:schemeClr>
                </a:solidFill>
              </a:rPr>
              <a:t>Type inference is used with var keyword. It allows the compiler to detect automatically the datatype of a variable based on the surrounding context.</a:t>
            </a:r>
            <a:endParaRPr lang="en-IT"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40000" lnSpcReduction="20000"/>
          </a:bodyPr>
          <a:lstStyle/>
          <a:p>
            <a:pPr marL="0" indent="0">
              <a:buNone/>
            </a:pPr>
            <a:r>
              <a:rPr lang="en-GB" dirty="0"/>
              <a:t>// Java program to explain that</a:t>
            </a:r>
          </a:p>
          <a:p>
            <a:pPr marL="0" indent="0">
              <a:buNone/>
            </a:pPr>
            <a:r>
              <a:rPr lang="en-GB" dirty="0"/>
              <a:t>// var can used to declare any datatype</a:t>
            </a:r>
          </a:p>
          <a:p>
            <a:pPr marL="0" indent="0">
              <a:buNone/>
            </a:pPr>
            <a:endParaRPr lang="en-GB" dirty="0"/>
          </a:p>
          <a:p>
            <a:pPr marL="0" indent="0">
              <a:buNone/>
            </a:pPr>
            <a:r>
              <a:rPr lang="en-GB" dirty="0"/>
              <a:t>class Demo1 {</a:t>
            </a:r>
          </a:p>
          <a:p>
            <a:pPr marL="0" indent="0">
              <a:buNone/>
            </a:pPr>
            <a:endParaRPr lang="en-GB" dirty="0"/>
          </a:p>
          <a:p>
            <a:pPr marL="0" indent="0">
              <a:buNone/>
            </a:pPr>
            <a:r>
              <a:rPr lang="en-GB" dirty="0"/>
              <a:t>	public static void main(String[] </a:t>
            </a:r>
            <a:r>
              <a:rPr lang="en-GB" dirty="0" err="1"/>
              <a:t>args</a:t>
            </a:r>
            <a:r>
              <a:rPr lang="en-GB" dirty="0"/>
              <a:t>)</a:t>
            </a:r>
          </a:p>
          <a:p>
            <a:pPr marL="0" indent="0">
              <a:buNone/>
            </a:pPr>
            <a:r>
              <a:rPr lang="en-GB" dirty="0"/>
              <a:t>	{</a:t>
            </a:r>
          </a:p>
          <a:p>
            <a:pPr marL="0" indent="0">
              <a:buNone/>
            </a:pPr>
            <a:endParaRPr lang="en-GB" dirty="0"/>
          </a:p>
          <a:p>
            <a:pPr marL="0" indent="0">
              <a:buNone/>
            </a:pPr>
            <a:r>
              <a:rPr lang="en-GB" dirty="0"/>
              <a:t>		// int</a:t>
            </a:r>
          </a:p>
          <a:p>
            <a:pPr marL="0" indent="0">
              <a:buNone/>
            </a:pPr>
            <a:r>
              <a:rPr lang="en-GB" dirty="0"/>
              <a:t>		var x = 100;</a:t>
            </a:r>
          </a:p>
          <a:p>
            <a:pPr marL="0" indent="0">
              <a:buNone/>
            </a:pPr>
            <a:endParaRPr lang="en-GB" dirty="0"/>
          </a:p>
          <a:p>
            <a:pPr marL="0" indent="0">
              <a:buNone/>
            </a:pPr>
            <a:r>
              <a:rPr lang="en-GB" dirty="0"/>
              <a:t>		// double</a:t>
            </a:r>
          </a:p>
          <a:p>
            <a:pPr marL="0" indent="0">
              <a:buNone/>
            </a:pPr>
            <a:r>
              <a:rPr lang="en-GB" dirty="0"/>
              <a:t>		var y = 1.90;</a:t>
            </a:r>
          </a:p>
          <a:p>
            <a:pPr marL="0" indent="0">
              <a:buNone/>
            </a:pPr>
            <a:endParaRPr lang="en-GB" dirty="0"/>
          </a:p>
          <a:p>
            <a:pPr marL="0" indent="0">
              <a:buNone/>
            </a:pPr>
            <a:r>
              <a:rPr lang="en-GB" dirty="0"/>
              <a:t>		// char</a:t>
            </a:r>
          </a:p>
          <a:p>
            <a:pPr marL="0" indent="0">
              <a:buNone/>
            </a:pPr>
            <a:r>
              <a:rPr lang="en-GB" dirty="0"/>
              <a:t>		var z = 'a';</a:t>
            </a:r>
          </a:p>
          <a:p>
            <a:pPr marL="0" indent="0">
              <a:buNone/>
            </a:pPr>
            <a:endParaRPr lang="en-GB" dirty="0"/>
          </a:p>
          <a:p>
            <a:pPr marL="0" indent="0">
              <a:buNone/>
            </a:pPr>
            <a:r>
              <a:rPr lang="en-GB" dirty="0"/>
              <a:t>		// string</a:t>
            </a:r>
          </a:p>
          <a:p>
            <a:pPr marL="0" indent="0">
              <a:buNone/>
            </a:pPr>
            <a:r>
              <a:rPr lang="en-GB" dirty="0"/>
              <a:t>		var p = "</a:t>
            </a:r>
            <a:r>
              <a:rPr lang="en-GB" dirty="0" err="1"/>
              <a:t>tanu</a:t>
            </a:r>
            <a:r>
              <a:rPr lang="en-GB" dirty="0"/>
              <a:t>";</a:t>
            </a:r>
          </a:p>
          <a:p>
            <a:pPr marL="0" indent="0">
              <a:buNone/>
            </a:pPr>
            <a:endParaRPr lang="en-GB" dirty="0"/>
          </a:p>
          <a:p>
            <a:pPr marL="0" indent="0">
              <a:buNone/>
            </a:pPr>
            <a:r>
              <a:rPr lang="en-GB" dirty="0"/>
              <a:t>		// </a:t>
            </a:r>
            <a:r>
              <a:rPr lang="en-GB" dirty="0" err="1"/>
              <a:t>boolean</a:t>
            </a:r>
            <a:endParaRPr lang="en-GB" dirty="0"/>
          </a:p>
          <a:p>
            <a:pPr marL="0" indent="0">
              <a:buNone/>
            </a:pPr>
            <a:r>
              <a:rPr lang="en-GB" dirty="0"/>
              <a:t>		var q = false;</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92937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0BA8-FC33-0140-7B38-EF698493432B}"/>
              </a:ext>
            </a:extLst>
          </p:cNvPr>
          <p:cNvSpPr>
            <a:spLocks noGrp="1"/>
          </p:cNvSpPr>
          <p:nvPr>
            <p:ph type="title"/>
          </p:nvPr>
        </p:nvSpPr>
        <p:spPr/>
        <p:txBody>
          <a:bodyPr/>
          <a:lstStyle/>
          <a:p>
            <a:r>
              <a:rPr lang="en-IT" dirty="0"/>
              <a:t>The </a:t>
            </a:r>
            <a:r>
              <a:rPr lang="en-IT" dirty="0">
                <a:solidFill>
                  <a:schemeClr val="accent6">
                    <a:lumMod val="75000"/>
                  </a:schemeClr>
                </a:solidFill>
              </a:rPr>
              <a:t>var</a:t>
            </a:r>
            <a:r>
              <a:rPr lang="en-IT" dirty="0"/>
              <a:t> keyword</a:t>
            </a:r>
          </a:p>
        </p:txBody>
      </p:sp>
      <p:sp>
        <p:nvSpPr>
          <p:cNvPr id="3" name="Content Placeholder 2">
            <a:extLst>
              <a:ext uri="{FF2B5EF4-FFF2-40B4-BE49-F238E27FC236}">
                <a16:creationId xmlns:a16="http://schemas.microsoft.com/office/drawing/2014/main" id="{B6631E45-0392-1F25-FFAF-399DB5B14149}"/>
              </a:ext>
            </a:extLst>
          </p:cNvPr>
          <p:cNvSpPr>
            <a:spLocks noGrp="1"/>
          </p:cNvSpPr>
          <p:nvPr>
            <p:ph sz="half" idx="1"/>
          </p:nvPr>
        </p:nvSpPr>
        <p:spPr/>
        <p:txBody>
          <a:bodyPr>
            <a:noAutofit/>
          </a:bodyPr>
          <a:lstStyle/>
          <a:p>
            <a:pPr marL="0" indent="0">
              <a:buNone/>
            </a:pPr>
            <a:r>
              <a:rPr lang="en-GB" sz="2000" dirty="0"/>
              <a:t>// Java program to demonstrate that</a:t>
            </a:r>
          </a:p>
          <a:p>
            <a:pPr marL="0" indent="0">
              <a:buNone/>
            </a:pPr>
            <a:r>
              <a:rPr lang="en-GB" sz="2000" dirty="0"/>
              <a:t>// var cannot be used to declare</a:t>
            </a:r>
          </a:p>
          <a:p>
            <a:pPr marL="0" indent="0">
              <a:buNone/>
            </a:pPr>
            <a:r>
              <a:rPr lang="en-GB" sz="2000" dirty="0"/>
              <a:t>// instance and global variables</a:t>
            </a:r>
          </a:p>
          <a:p>
            <a:pPr marL="0" indent="0">
              <a:buNone/>
            </a:pPr>
            <a:endParaRPr lang="en-GB" sz="2000" dirty="0"/>
          </a:p>
          <a:p>
            <a:pPr marL="0" indent="0">
              <a:buNone/>
            </a:pPr>
            <a:r>
              <a:rPr lang="en-GB" sz="2000" dirty="0"/>
              <a:t>class Demo3 {</a:t>
            </a:r>
          </a:p>
          <a:p>
            <a:pPr marL="0" indent="0">
              <a:buNone/>
            </a:pPr>
            <a:r>
              <a:rPr lang="en-GB" sz="2000" dirty="0"/>
              <a:t>	// instance variable</a:t>
            </a:r>
          </a:p>
          <a:p>
            <a:pPr marL="0" indent="0">
              <a:buNone/>
            </a:pPr>
            <a:r>
              <a:rPr lang="en-GB" sz="2000" dirty="0"/>
              <a:t>	var x = 50;</a:t>
            </a:r>
          </a:p>
          <a:p>
            <a:pPr marL="0" indent="0">
              <a:buNone/>
            </a:pPr>
            <a:endParaRPr lang="en-GB" sz="2000" dirty="0"/>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(x);</a:t>
            </a:r>
          </a:p>
          <a:p>
            <a:pPr marL="0" indent="0">
              <a:buNone/>
            </a:pPr>
            <a:r>
              <a:rPr lang="en-GB" sz="2000" dirty="0"/>
              <a:t>	}</a:t>
            </a:r>
          </a:p>
          <a:p>
            <a:pPr marL="0" indent="0">
              <a:buNone/>
            </a:pPr>
            <a:r>
              <a:rPr lang="en-GB" sz="2000" dirty="0"/>
              <a:t>}</a:t>
            </a:r>
          </a:p>
          <a:p>
            <a:pPr marL="0" indent="0">
              <a:buNone/>
            </a:pPr>
            <a:endParaRPr lang="en-IT" sz="2000" dirty="0"/>
          </a:p>
        </p:txBody>
      </p:sp>
      <p:sp>
        <p:nvSpPr>
          <p:cNvPr id="6" name="Content Placeholder 5">
            <a:extLst>
              <a:ext uri="{FF2B5EF4-FFF2-40B4-BE49-F238E27FC236}">
                <a16:creationId xmlns:a16="http://schemas.microsoft.com/office/drawing/2014/main" id="{80F66989-204A-D2B5-F9CC-D07FFBC31237}"/>
              </a:ext>
            </a:extLst>
          </p:cNvPr>
          <p:cNvSpPr>
            <a:spLocks noGrp="1"/>
          </p:cNvSpPr>
          <p:nvPr>
            <p:ph sz="half" idx="2"/>
          </p:nvPr>
        </p:nvSpPr>
        <p:spPr/>
        <p:txBody>
          <a:bodyPr>
            <a:normAutofit fontScale="55000" lnSpcReduction="20000"/>
          </a:bodyPr>
          <a:lstStyle/>
          <a:p>
            <a:pPr marL="0" indent="0">
              <a:buNone/>
            </a:pPr>
            <a:r>
              <a:rPr lang="en-GB" dirty="0"/>
              <a:t>// Java program to demonstrate that</a:t>
            </a:r>
          </a:p>
          <a:p>
            <a:pPr marL="0" indent="0">
              <a:buNone/>
            </a:pPr>
            <a:r>
              <a:rPr lang="en-GB" dirty="0"/>
              <a:t>// var cannot be used as a Generic</a:t>
            </a:r>
          </a:p>
          <a:p>
            <a:pPr marL="0" indent="0">
              <a:buNone/>
            </a:pPr>
            <a:r>
              <a:rPr lang="en-GB" dirty="0"/>
              <a:t>// type</a:t>
            </a:r>
          </a:p>
          <a:p>
            <a:pPr marL="0" indent="0">
              <a:buNone/>
            </a:pPr>
            <a:endParaRPr lang="en-GB" dirty="0"/>
          </a:p>
          <a:p>
            <a:pPr marL="0" indent="0">
              <a:buNone/>
            </a:pPr>
            <a:r>
              <a:rPr lang="en-GB" dirty="0"/>
              <a:t>import </a:t>
            </a:r>
            <a:r>
              <a:rPr lang="en-GB" dirty="0" err="1"/>
              <a:t>java.util</a:t>
            </a:r>
            <a:r>
              <a:rPr lang="en-GB" dirty="0"/>
              <a:t>.*;</a:t>
            </a:r>
          </a:p>
          <a:p>
            <a:pPr marL="0" indent="0">
              <a:buNone/>
            </a:pPr>
            <a:r>
              <a:rPr lang="en-GB" dirty="0"/>
              <a:t>class Demo4 {</a:t>
            </a:r>
          </a:p>
          <a:p>
            <a:pPr marL="0" indent="0">
              <a:buNone/>
            </a:pPr>
            <a:r>
              <a:rPr lang="en-GB" dirty="0"/>
              <a:t>	public static void main(String[] </a:t>
            </a:r>
            <a:r>
              <a:rPr lang="en-GB" dirty="0" err="1"/>
              <a:t>args</a:t>
            </a:r>
            <a:r>
              <a:rPr lang="en-GB" dirty="0"/>
              <a:t>) {</a:t>
            </a:r>
          </a:p>
          <a:p>
            <a:pPr marL="0" indent="0">
              <a:buNone/>
            </a:pPr>
            <a:r>
              <a:rPr lang="en-GB" dirty="0"/>
              <a:t>		// Generic list using var</a:t>
            </a:r>
          </a:p>
          <a:p>
            <a:pPr marL="0" indent="0">
              <a:buNone/>
            </a:pPr>
            <a:r>
              <a:rPr lang="en-GB" dirty="0"/>
              <a:t>		var&lt;var&gt; al = new </a:t>
            </a:r>
            <a:r>
              <a:rPr lang="en-GB" dirty="0" err="1"/>
              <a:t>ArrayList</a:t>
            </a:r>
            <a:r>
              <a:rPr lang="en-GB" dirty="0"/>
              <a:t>&lt;&gt;();</a:t>
            </a:r>
          </a:p>
          <a:p>
            <a:pPr marL="0" indent="0">
              <a:buNone/>
            </a:pPr>
            <a:r>
              <a:rPr lang="en-GB" dirty="0"/>
              <a:t>			</a:t>
            </a:r>
          </a:p>
          <a:p>
            <a:pPr marL="0" indent="0">
              <a:buNone/>
            </a:pPr>
            <a:r>
              <a:rPr lang="en-GB" dirty="0"/>
              <a:t>		// add elements</a:t>
            </a:r>
          </a:p>
          <a:p>
            <a:pPr marL="0" indent="0">
              <a:buNone/>
            </a:pPr>
            <a:r>
              <a:rPr lang="en-GB" dirty="0"/>
              <a:t>		</a:t>
            </a:r>
            <a:r>
              <a:rPr lang="en-GB" dirty="0" err="1"/>
              <a:t>al.add</a:t>
            </a:r>
            <a:r>
              <a:rPr lang="en-GB" dirty="0"/>
              <a:t>(10);</a:t>
            </a:r>
          </a:p>
          <a:p>
            <a:pPr marL="0" indent="0">
              <a:buNone/>
            </a:pPr>
            <a:r>
              <a:rPr lang="en-GB" dirty="0"/>
              <a:t>		</a:t>
            </a:r>
            <a:r>
              <a:rPr lang="en-GB" dirty="0" err="1"/>
              <a:t>al.add</a:t>
            </a:r>
            <a:r>
              <a:rPr lang="en-GB" dirty="0"/>
              <a:t>(20);</a:t>
            </a:r>
          </a:p>
          <a:p>
            <a:pPr marL="0" indent="0">
              <a:buNone/>
            </a:pPr>
            <a:r>
              <a:rPr lang="en-GB" dirty="0"/>
              <a:t>		</a:t>
            </a:r>
            <a:r>
              <a:rPr lang="en-GB" dirty="0" err="1"/>
              <a:t>al.add</a:t>
            </a:r>
            <a:r>
              <a:rPr lang="en-GB" dirty="0"/>
              <a:t>(30);</a:t>
            </a:r>
          </a:p>
          <a:p>
            <a:pPr marL="0" indent="0">
              <a:buNone/>
            </a:pPr>
            <a:r>
              <a:rPr lang="en-GB" dirty="0"/>
              <a:t>		</a:t>
            </a:r>
          </a:p>
          <a:p>
            <a:pPr marL="0" indent="0">
              <a:buNone/>
            </a:pPr>
            <a:r>
              <a:rPr lang="en-GB" dirty="0"/>
              <a:t>		// print the list</a:t>
            </a:r>
          </a:p>
          <a:p>
            <a:pPr marL="0" indent="0">
              <a:buNone/>
            </a:pPr>
            <a:r>
              <a:rPr lang="en-GB" dirty="0"/>
              <a:t>		</a:t>
            </a:r>
            <a:r>
              <a:rPr lang="en-GB" dirty="0" err="1"/>
              <a:t>System.out.println</a:t>
            </a:r>
            <a:r>
              <a:rPr lang="en-GB" dirty="0"/>
              <a:t>(al);</a:t>
            </a:r>
          </a:p>
          <a:p>
            <a:pPr marL="0" indent="0">
              <a:buNone/>
            </a:pPr>
            <a:r>
              <a:rPr lang="en-GB" dirty="0"/>
              <a:t>	}</a:t>
            </a:r>
          </a:p>
          <a:p>
            <a:pPr marL="0" indent="0">
              <a:buNone/>
            </a:pPr>
            <a:r>
              <a:rPr lang="en-GB" dirty="0"/>
              <a:t>}</a:t>
            </a:r>
          </a:p>
          <a:p>
            <a:pPr marL="0" indent="0">
              <a:buNone/>
            </a:pPr>
            <a:endParaRPr lang="en-IT" dirty="0"/>
          </a:p>
        </p:txBody>
      </p:sp>
      <p:sp>
        <p:nvSpPr>
          <p:cNvPr id="4" name="Slide Number Placeholder 3">
            <a:extLst>
              <a:ext uri="{FF2B5EF4-FFF2-40B4-BE49-F238E27FC236}">
                <a16:creationId xmlns:a16="http://schemas.microsoft.com/office/drawing/2014/main" id="{F56286BF-E402-7CDB-A83C-4713EAFF8043}"/>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342921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Implicit casting</a:t>
            </a:r>
          </a:p>
        </p:txBody>
      </p:sp>
      <p:sp>
        <p:nvSpPr>
          <p:cNvPr id="3" name="Content Placeholder 2">
            <a:extLst>
              <a:ext uri="{FF2B5EF4-FFF2-40B4-BE49-F238E27FC236}">
                <a16:creationId xmlns:a16="http://schemas.microsoft.com/office/drawing/2014/main" id="{2999C8A9-0AAC-BFD9-6C1E-5495C47F8761}"/>
              </a:ext>
            </a:extLst>
          </p:cNvPr>
          <p:cNvSpPr>
            <a:spLocks noGrp="1"/>
          </p:cNvSpPr>
          <p:nvPr>
            <p:ph idx="1"/>
          </p:nvPr>
        </p:nvSpPr>
        <p:spPr/>
        <p:txBody>
          <a:bodyPr>
            <a:normAutofit/>
          </a:bodyPr>
          <a:lstStyle/>
          <a:p>
            <a:r>
              <a:rPr lang="en-GB" sz="2000" dirty="0"/>
              <a:t>The compiler automatically performs </a:t>
            </a:r>
            <a:r>
              <a:rPr lang="en-GB" sz="2000" dirty="0">
                <a:solidFill>
                  <a:schemeClr val="accent6">
                    <a:lumMod val="75000"/>
                  </a:schemeClr>
                </a:solidFill>
              </a:rPr>
              <a:t>implicit casting </a:t>
            </a:r>
            <a:r>
              <a:rPr lang="en-GB" sz="2000" dirty="0"/>
              <a:t>when the target type is wider than the source type. The picture below illustrates the direction of this casting. Any value of a given type can be assigned to the one on the right implicitly or below in the case of char.</a:t>
            </a:r>
          </a:p>
          <a:p>
            <a:r>
              <a:rPr lang="en-GB" sz="2000" dirty="0"/>
              <a:t>Normally, there is no loss of information when the target type is wider than the source type, for example, when we cast int to long. But it is not possible to automatically cast in the backward order (e.g. from long to int or from double to float).</a:t>
            </a:r>
            <a:endParaRPr lang="en-IT" sz="2000" dirty="0"/>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5" descr="Diagram&#10;&#10;Description automatically generated">
            <a:extLst>
              <a:ext uri="{FF2B5EF4-FFF2-40B4-BE49-F238E27FC236}">
                <a16:creationId xmlns:a16="http://schemas.microsoft.com/office/drawing/2014/main" id="{ED72F8EB-92B2-BF30-AB9B-68950505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95" y="4005064"/>
            <a:ext cx="9789610" cy="1882996"/>
          </a:xfrm>
          <a:prstGeom prst="rect">
            <a:avLst/>
          </a:prstGeom>
        </p:spPr>
      </p:pic>
    </p:spTree>
    <p:extLst>
      <p:ext uri="{BB962C8B-B14F-4D97-AF65-F5344CB8AC3E}">
        <p14:creationId xmlns:p14="http://schemas.microsoft.com/office/powerpoint/2010/main" val="390614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DF3-4CEE-52A1-95C2-E6760CB7587C}"/>
              </a:ext>
            </a:extLst>
          </p:cNvPr>
          <p:cNvSpPr>
            <a:spLocks noGrp="1"/>
          </p:cNvSpPr>
          <p:nvPr>
            <p:ph type="title"/>
          </p:nvPr>
        </p:nvSpPr>
        <p:spPr/>
        <p:txBody>
          <a:bodyPr/>
          <a:lstStyle/>
          <a:p>
            <a:r>
              <a:rPr lang="en-IT" dirty="0"/>
              <a:t>Explicit casting</a:t>
            </a:r>
          </a:p>
        </p:txBody>
      </p:sp>
      <p:sp>
        <p:nvSpPr>
          <p:cNvPr id="5" name="Content Placeholder 4">
            <a:extLst>
              <a:ext uri="{FF2B5EF4-FFF2-40B4-BE49-F238E27FC236}">
                <a16:creationId xmlns:a16="http://schemas.microsoft.com/office/drawing/2014/main" id="{C5071489-329D-98D1-C924-DA19CA4F4517}"/>
              </a:ext>
            </a:extLst>
          </p:cNvPr>
          <p:cNvSpPr>
            <a:spLocks noGrp="1"/>
          </p:cNvSpPr>
          <p:nvPr>
            <p:ph sz="half" idx="1"/>
          </p:nvPr>
        </p:nvSpPr>
        <p:spPr/>
        <p:txBody>
          <a:bodyPr>
            <a:normAutofit/>
          </a:bodyPr>
          <a:lstStyle/>
          <a:p>
            <a:r>
              <a:rPr lang="en-GB" dirty="0"/>
              <a:t>The considered </a:t>
            </a:r>
            <a:r>
              <a:rPr lang="en-GB" dirty="0">
                <a:solidFill>
                  <a:schemeClr val="accent6">
                    <a:lumMod val="75000"/>
                  </a:schemeClr>
                </a:solidFill>
              </a:rPr>
              <a:t>implicit casting </a:t>
            </a:r>
            <a:r>
              <a:rPr lang="en-GB" dirty="0"/>
              <a:t>does not work when the target type is narrower than the source type. </a:t>
            </a:r>
          </a:p>
          <a:p>
            <a:r>
              <a:rPr lang="en-GB" dirty="0"/>
              <a:t>Programmers can apply </a:t>
            </a:r>
            <a:r>
              <a:rPr lang="en-GB" dirty="0">
                <a:solidFill>
                  <a:schemeClr val="accent6">
                    <a:lumMod val="75000"/>
                  </a:schemeClr>
                </a:solidFill>
              </a:rPr>
              <a:t>explicit casting </a:t>
            </a:r>
            <a:r>
              <a:rPr lang="en-GB" dirty="0"/>
              <a:t>to a source type to get the type they want. It may lose information and precision.</a:t>
            </a:r>
            <a:endParaRPr lang="en-IT" dirty="0"/>
          </a:p>
        </p:txBody>
      </p:sp>
      <p:sp>
        <p:nvSpPr>
          <p:cNvPr id="7" name="Content Placeholder 6">
            <a:extLst>
              <a:ext uri="{FF2B5EF4-FFF2-40B4-BE49-F238E27FC236}">
                <a16:creationId xmlns:a16="http://schemas.microsoft.com/office/drawing/2014/main" id="{83493BB4-9172-3067-A06A-B7F389E44AFE}"/>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double d = 2.00003;</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it loses the fractional part</a:t>
            </a:r>
          </a:p>
          <a:p>
            <a:pPr marL="0" indent="0">
              <a:buNone/>
            </a:pPr>
            <a:r>
              <a:rPr lang="en-GB" sz="1600" dirty="0">
                <a:latin typeface="Consolas" panose="020B0609020204030204" pitchFamily="49" charset="0"/>
                <a:cs typeface="Consolas" panose="020B0609020204030204" pitchFamily="49" charset="0"/>
              </a:rPr>
              <a:t>long l =  (long) d; // 2</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long is wider than int</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(int) l; // 2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requires explicit casting because the result is long (indicated by L)</a:t>
            </a:r>
          </a:p>
          <a:p>
            <a:pPr marL="0" indent="0">
              <a:buNone/>
            </a:pPr>
            <a:r>
              <a:rPr lang="en-GB" sz="1600" dirty="0">
                <a:latin typeface="Consolas" panose="020B0609020204030204" pitchFamily="49" charset="0"/>
                <a:cs typeface="Consolas" panose="020B0609020204030204" pitchFamily="49" charset="0"/>
              </a:rPr>
              <a:t>int </a:t>
            </a:r>
            <a:r>
              <a:rPr lang="en-GB" sz="1600" dirty="0" err="1">
                <a:latin typeface="Consolas" panose="020B0609020204030204" pitchFamily="49" charset="0"/>
                <a:cs typeface="Consolas" panose="020B0609020204030204" pitchFamily="49" charset="0"/>
              </a:rPr>
              <a:t>val</a:t>
            </a:r>
            <a:r>
              <a:rPr lang="en-GB" sz="1600" dirty="0">
                <a:latin typeface="Consolas" panose="020B0609020204030204" pitchFamily="49" charset="0"/>
                <a:cs typeface="Consolas" panose="020B0609020204030204" pitchFamily="49" charset="0"/>
              </a:rPr>
              <a:t> = (int) (3 + 2L); // 5</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casting from a long literal to char</a:t>
            </a:r>
          </a:p>
          <a:p>
            <a:pPr marL="0" indent="0">
              <a:buNone/>
            </a:pPr>
            <a:r>
              <a:rPr lang="en-GB" sz="1600" dirty="0">
                <a:latin typeface="Consolas" panose="020B0609020204030204" pitchFamily="49" charset="0"/>
                <a:cs typeface="Consolas" panose="020B0609020204030204" pitchFamily="49" charset="0"/>
              </a:rPr>
              <a:t>char </a:t>
            </a:r>
            <a:r>
              <a:rPr lang="en-GB" sz="1600" dirty="0" err="1">
                <a:latin typeface="Consolas" panose="020B0609020204030204" pitchFamily="49" charset="0"/>
                <a:cs typeface="Consolas" panose="020B0609020204030204" pitchFamily="49" charset="0"/>
              </a:rPr>
              <a:t>ch</a:t>
            </a:r>
            <a:r>
              <a:rPr lang="en-GB" sz="1600" dirty="0">
                <a:latin typeface="Consolas" panose="020B0609020204030204" pitchFamily="49" charset="0"/>
                <a:cs typeface="Consolas" panose="020B0609020204030204" pitchFamily="49" charset="0"/>
              </a:rPr>
              <a:t> = (char) 55L; // '7'</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1A10661-7B60-BC7B-1C27-2E52988DE212}"/>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4131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a:bodyPr>
          <a:lstStyle/>
          <a:p>
            <a:r>
              <a:rPr lang="en-GB" sz="2400" dirty="0">
                <a:solidFill>
                  <a:schemeClr val="accent6">
                    <a:lumMod val="75000"/>
                  </a:schemeClr>
                </a:solidFill>
              </a:rPr>
              <a:t>A constant is a variable whose value cannot change once it has been assigned. </a:t>
            </a:r>
          </a:p>
          <a:p>
            <a:r>
              <a:rPr lang="en-GB" sz="2400" dirty="0"/>
              <a:t>A constant can make our programs more easily understood by others. </a:t>
            </a:r>
          </a:p>
          <a:p>
            <a:r>
              <a:rPr lang="en-GB" sz="2400" dirty="0"/>
              <a:t>Constants are cached by the JVM, so using constants might improve performance.</a:t>
            </a:r>
          </a:p>
          <a:p>
            <a:r>
              <a:rPr lang="en-GB" sz="2400" dirty="0"/>
              <a:t>To define a variable as a constant, add the keyword </a:t>
            </a:r>
            <a:r>
              <a:rPr lang="en-GB" sz="2400" dirty="0">
                <a:solidFill>
                  <a:schemeClr val="accent6">
                    <a:lumMod val="75000"/>
                  </a:schemeClr>
                </a:solidFill>
              </a:rPr>
              <a:t>final</a:t>
            </a:r>
            <a:r>
              <a:rPr lang="en-GB" sz="2400" dirty="0"/>
              <a:t> in front of its declaration.</a:t>
            </a:r>
          </a:p>
          <a:p>
            <a:endParaRPr lang="en-US" sz="2400"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solidFill>
                  <a:schemeClr val="accent6">
                    <a:lumMod val="75000"/>
                  </a:schemeClr>
                </a:solidFill>
              </a:rPr>
              <a:t>Logical operators work ONLY on Booleans</a:t>
            </a:r>
          </a:p>
          <a:p>
            <a:pPr lvl="1"/>
            <a:r>
              <a:rPr lang="en-US" dirty="0"/>
              <a:t>int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 Types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that provides a way to access </a:t>
            </a:r>
            <a:r>
              <a:rPr lang="en-GB" sz="2400" dirty="0">
                <a:solidFill>
                  <a:srgbClr val="92D050"/>
                </a:solidFill>
              </a:rPr>
              <a:t>objects</a:t>
            </a:r>
            <a:r>
              <a:rPr lang="en-GB" sz="2400" dirty="0"/>
              <a:t>.</a:t>
            </a:r>
          </a:p>
          <a:p>
            <a:r>
              <a:rPr lang="en-GB" sz="2400" dirty="0"/>
              <a:t>Generally, you can't access an object without a reference to it.</a:t>
            </a:r>
          </a:p>
          <a:p>
            <a:pPr marL="0" indent="0">
              <a:buNone/>
            </a:pPr>
            <a:endParaRPr lang="en-GB" sz="2400" dirty="0"/>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Point p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Point(2,3);</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.getX</a:t>
            </a:r>
            <a:r>
              <a:rPr lang="en-GB" sz="2400" dirty="0">
                <a:latin typeface="Consolas" panose="020B0609020204030204" pitchFamily="49" charset="0"/>
                <a:cs typeface="Consolas" panose="020B0609020204030204" pitchFamily="49" charset="0"/>
              </a:rPr>
              <a:t>();</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p</a:t>
            </a:r>
            <a:r>
              <a:rPr lang="en-GB" sz="2400" dirty="0" err="1">
                <a:latin typeface="Consolas" panose="020B0609020204030204" pitchFamily="49" charset="0"/>
                <a:cs typeface="Consolas" panose="020B0609020204030204" pitchFamily="49" charset="0"/>
              </a:rPr>
              <a:t>.magnitude</a:t>
            </a: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solidFill>
                  <a:schemeClr val="accent6">
                    <a:lumMod val="75000"/>
                  </a:schemeClr>
                </a:solidFill>
                <a:latin typeface="Consolas" panose="020B0609020204030204" pitchFamily="49" charset="0"/>
                <a:cs typeface="Consolas" panose="020B0609020204030204" pitchFamily="49" charset="0"/>
              </a:rPr>
              <a:t>String s </a:t>
            </a:r>
            <a:r>
              <a:rPr lang="en-GB" sz="2400" dirty="0">
                <a:latin typeface="Consolas" panose="020B0609020204030204" pitchFamily="49" charset="0"/>
                <a:cs typeface="Consolas" panose="020B0609020204030204" pitchFamily="49" charset="0"/>
              </a:rPr>
              <a:t>= new </a:t>
            </a:r>
            <a:r>
              <a:rPr lang="en-GB" sz="2400" dirty="0">
                <a:solidFill>
                  <a:srgbClr val="92D050"/>
                </a:solidFill>
                <a:latin typeface="Consolas" panose="020B0609020204030204" pitchFamily="49" charset="0"/>
                <a:cs typeface="Consolas" panose="020B0609020204030204" pitchFamily="49" charset="0"/>
              </a:rPr>
              <a:t>String("Hello world!");</a:t>
            </a:r>
          </a:p>
          <a:p>
            <a:pPr marL="0" indent="0">
              <a:buNone/>
            </a:pPr>
            <a:r>
              <a:rPr lang="en-GB" sz="2400" dirty="0" err="1">
                <a:solidFill>
                  <a:schemeClr val="accent6">
                    <a:lumMod val="75000"/>
                  </a:schemeClr>
                </a:solidFill>
                <a:latin typeface="Consolas" panose="020B0609020204030204" pitchFamily="49" charset="0"/>
                <a:cs typeface="Consolas" panose="020B0609020204030204" pitchFamily="49" charset="0"/>
              </a:rPr>
              <a:t>s</a:t>
            </a:r>
            <a:r>
              <a:rPr lang="en-GB" sz="2400" dirty="0" err="1">
                <a:latin typeface="Consolas" panose="020B0609020204030204" pitchFamily="49" charset="0"/>
                <a:cs typeface="Consolas" panose="020B0609020204030204" pitchFamily="49" charset="0"/>
              </a:rPr>
              <a:t>.length</a:t>
            </a:r>
            <a:r>
              <a:rPr lang="en-GB" sz="2400" dirty="0">
                <a:latin typeface="Consolas" panose="020B0609020204030204" pitchFamily="49" charset="0"/>
                <a:cs typeface="Consolas" panose="020B0609020204030204" pitchFamily="49" charset="0"/>
              </a:rPr>
              <a:t>()</a:t>
            </a:r>
          </a:p>
          <a:p>
            <a:pPr marL="0" indent="0">
              <a:buNone/>
            </a:pPr>
            <a:endParaRPr lang="en-GB" sz="2400" dirty="0"/>
          </a:p>
          <a:p>
            <a:endParaRPr lang="en-GB" sz="2400" dirty="0"/>
          </a:p>
          <a:p>
            <a:endParaRPr lang="en-GB" sz="2400" dirty="0"/>
          </a:p>
          <a:p>
            <a:endParaRPr lang="en-GB" sz="2400" dirty="0"/>
          </a:p>
          <a:p>
            <a:endParaRPr lang="en-IT" sz="2400" dirty="0"/>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99477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Primitive vs Reference Types</a:t>
            </a:r>
          </a:p>
        </p:txBody>
      </p:sp>
      <p:pic>
        <p:nvPicPr>
          <p:cNvPr id="8" name="Content Placeholder 7" descr="Diagram&#10;&#10;Description automatically generated with medium confidence">
            <a:extLst>
              <a:ext uri="{FF2B5EF4-FFF2-40B4-BE49-F238E27FC236}">
                <a16:creationId xmlns:a16="http://schemas.microsoft.com/office/drawing/2014/main" id="{2A7958B8-6E9E-F269-CD1D-53FD0FAE3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962664"/>
            <a:ext cx="5384800" cy="3801035"/>
          </a:xfrm>
        </p:spPr>
      </p:pic>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14" name="Content Placeholder 13" descr="Diagram&#10;&#10;Description automatically generated with low confidence">
            <a:extLst>
              <a:ext uri="{FF2B5EF4-FFF2-40B4-BE49-F238E27FC236}">
                <a16:creationId xmlns:a16="http://schemas.microsoft.com/office/drawing/2014/main" id="{28823B35-0F68-AC41-4BFF-DBA212A62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062568"/>
            <a:ext cx="5384800" cy="3601227"/>
          </a:xfrm>
        </p:spPr>
      </p:pic>
    </p:spTree>
    <p:extLst>
      <p:ext uri="{BB962C8B-B14F-4D97-AF65-F5344CB8AC3E}">
        <p14:creationId xmlns:p14="http://schemas.microsoft.com/office/powerpoint/2010/main" val="196743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 Types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391445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a:bodyPr>
          <a:lstStyle/>
          <a:p>
            <a:r>
              <a:rPr lang="en-GB" sz="2400" dirty="0">
                <a:solidFill>
                  <a:schemeClr val="accent6">
                    <a:lumMod val="75000"/>
                  </a:schemeClr>
                </a:solidFill>
              </a:rPr>
              <a:t>References are primitive variables and are stored in the stack memory</a:t>
            </a:r>
          </a:p>
          <a:p>
            <a:r>
              <a:rPr lang="en-GB" sz="2400" dirty="0">
                <a:solidFill>
                  <a:schemeClr val="accent6">
                    <a:lumMod val="75000"/>
                  </a:schemeClr>
                </a:solidFill>
              </a:rPr>
              <a:t>Objects are dynamically allocated (reside in the heap memory). Because of this, their lifecycle does not depend on any specific method’s lifecycle.</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class Test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Point </a:t>
            </a:r>
            <a:r>
              <a:rPr lang="en-GB" sz="1800"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(int x, int y)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new Point(x, y);</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public static void main(String[] </a:t>
            </a:r>
            <a:r>
              <a:rPr lang="en-GB" sz="1800" dirty="0" err="1">
                <a:latin typeface="Consolas" panose="020B0609020204030204" pitchFamily="49" charset="0"/>
                <a:cs typeface="Consolas" panose="020B0609020204030204" pitchFamily="49" charset="0"/>
              </a:rPr>
              <a:t>args</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Point p = </a:t>
            </a:r>
            <a:r>
              <a:rPr lang="en-GB" sz="1800" i="1" dirty="0" err="1">
                <a:latin typeface="Consolas" panose="020B0609020204030204" pitchFamily="49" charset="0"/>
                <a:cs typeface="Consolas" panose="020B0609020204030204" pitchFamily="49" charset="0"/>
              </a:rPr>
              <a:t>allocatePoint</a:t>
            </a:r>
            <a:r>
              <a:rPr lang="en-GB" sz="1800" dirty="0">
                <a:latin typeface="Consolas" panose="020B0609020204030204" pitchFamily="49" charset="0"/>
                <a:cs typeface="Consolas" panose="020B0609020204030204" pitchFamily="49" charset="0"/>
              </a:rPr>
              <a:t>(2, 3);</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(p);</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5912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that run when they are called</a:t>
            </a:r>
          </a:p>
          <a:p>
            <a:r>
              <a:rPr lang="en-GB" sz="4400" dirty="0">
                <a:latin typeface="Calibri" panose="020F0502020204030204" pitchFamily="34" charset="0"/>
                <a:cs typeface="Calibri" panose="020F0502020204030204" pitchFamily="34" charset="0"/>
              </a:rPr>
              <a:t>Methods are functions contained within a class</a:t>
            </a:r>
          </a:p>
          <a:p>
            <a:r>
              <a:rPr lang="en-GB" sz="4400" dirty="0">
                <a:latin typeface="Calibri" panose="020F0502020204030204" pitchFamily="34" charset="0"/>
                <a:cs typeface="Calibri" panose="020F0502020204030204" pitchFamily="34" charset="0"/>
              </a:rPr>
              <a:t>Methods receive </a:t>
            </a:r>
            <a:r>
              <a:rPr lang="en-GB" sz="4400" dirty="0">
                <a:solidFill>
                  <a:schemeClr val="accent6">
                    <a:lumMod val="75000"/>
                  </a:schemeClr>
                </a:solidFill>
                <a:latin typeface="Calibri" panose="020F0502020204030204" pitchFamily="34" charset="0"/>
                <a:cs typeface="Calibri" panose="020F0502020204030204" pitchFamily="34" charset="0"/>
              </a:rPr>
              <a:t>parameters</a:t>
            </a:r>
            <a:r>
              <a:rPr lang="en-GB" sz="4400" dirty="0">
                <a:latin typeface="Calibri" panose="020F0502020204030204" pitchFamily="34" charset="0"/>
                <a:cs typeface="Calibri" panose="020F0502020204030204" pitchFamily="34" charset="0"/>
              </a:rPr>
              <a:t> (many) and </a:t>
            </a:r>
            <a:r>
              <a:rPr lang="en-GB" sz="4400" dirty="0">
                <a:solidFill>
                  <a:schemeClr val="accent6">
                    <a:lumMod val="75000"/>
                  </a:schemeClr>
                </a:solidFill>
                <a:latin typeface="Calibri" panose="020F0502020204030204" pitchFamily="34" charset="0"/>
                <a:cs typeface="Calibri" panose="020F0502020204030204" pitchFamily="34" charset="0"/>
              </a:rPr>
              <a:t>return values </a:t>
            </a:r>
            <a:r>
              <a:rPr lang="en-GB" sz="4400" dirty="0">
                <a:latin typeface="Calibri" panose="020F0502020204030204" pitchFamily="34" charset="0"/>
                <a:cs typeface="Calibri" panose="020F0502020204030204" pitchFamily="34" charset="0"/>
              </a:rPr>
              <a:t>(one)</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main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method(int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method(20);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 (Primitive)</a:t>
            </a:r>
          </a:p>
        </p:txBody>
      </p:sp>
      <p:sp>
        <p:nvSpPr>
          <p:cNvPr id="3" name="Content Placeholder 2"/>
          <p:cNvSpPr>
            <a:spLocks noGrp="1"/>
          </p:cNvSpPr>
          <p:nvPr>
            <p:ph sz="half" idx="1"/>
          </p:nvPr>
        </p:nvSpPr>
        <p:spPr/>
        <p:txBody>
          <a:bodyPr>
            <a:noAutofit/>
          </a:bodyPr>
          <a:lstStyle/>
          <a:p>
            <a:r>
              <a:rPr lang="en-GB" sz="2000" dirty="0"/>
              <a:t>A method is a block of code with a name which only runs when it is called</a:t>
            </a:r>
          </a:p>
          <a:p>
            <a:r>
              <a:rPr lang="en-GB" sz="2000" dirty="0"/>
              <a:t>They are used to perform certain actions, and they are equivalent to C functions</a:t>
            </a:r>
          </a:p>
          <a:p>
            <a:r>
              <a:rPr lang="en-GB" sz="2000" dirty="0"/>
              <a:t>You can pass parameters to a method. </a:t>
            </a:r>
            <a:r>
              <a:rPr lang="en-US" sz="2000" dirty="0"/>
              <a:t>Parameters can be </a:t>
            </a:r>
            <a:r>
              <a:rPr lang="en-US" sz="2000" dirty="0">
                <a:solidFill>
                  <a:schemeClr val="accent6">
                    <a:lumMod val="75000"/>
                  </a:schemeClr>
                </a:solidFill>
              </a:rPr>
              <a:t>primitive types </a:t>
            </a:r>
            <a:r>
              <a:rPr lang="en-US" sz="2000" dirty="0"/>
              <a:t>or </a:t>
            </a:r>
            <a:r>
              <a:rPr lang="en-US" sz="2000" dirty="0">
                <a:solidFill>
                  <a:schemeClr val="accent6">
                    <a:lumMod val="75000"/>
                  </a:schemeClr>
                </a:solidFill>
              </a:rPr>
              <a:t>object references </a:t>
            </a:r>
            <a:endParaRPr lang="en-GB" sz="2000" dirty="0">
              <a:solidFill>
                <a:schemeClr val="accent6">
                  <a:lumMod val="75000"/>
                </a:schemeClr>
              </a:solidFill>
            </a:endParaRPr>
          </a:p>
          <a:p>
            <a:r>
              <a:rPr lang="en-US" sz="2000" dirty="0"/>
              <a:t>Parameters are always </a:t>
            </a:r>
            <a:r>
              <a:rPr lang="en-US" sz="2000" dirty="0">
                <a:solidFill>
                  <a:schemeClr val="accent6">
                    <a:lumMod val="75000"/>
                  </a:schemeClr>
                </a:solidFill>
              </a:rPr>
              <a:t>passed by value (copy) </a:t>
            </a:r>
          </a:p>
        </p:txBody>
      </p:sp>
      <p:sp>
        <p:nvSpPr>
          <p:cNvPr id="5" name="Content Placeholder 4">
            <a:extLst>
              <a:ext uri="{FF2B5EF4-FFF2-40B4-BE49-F238E27FC236}">
                <a16:creationId xmlns:a16="http://schemas.microsoft.com/office/drawing/2014/main" id="{4F52DE3D-CFC1-CB44-AAF2-7522F082F5F5}"/>
              </a:ext>
            </a:extLst>
          </p:cNvPr>
          <p:cNvSpPr>
            <a:spLocks noGrp="1"/>
          </p:cNvSpPr>
          <p:nvPr>
            <p:ph sz="half" idx="2"/>
          </p:nvPr>
        </p:nvSpPr>
        <p:spPr/>
        <p:txBody>
          <a:bodyPr>
            <a:normAutofit fontScale="55000" lnSpcReduction="20000"/>
          </a:bodyPr>
          <a:lstStyle/>
          <a:p>
            <a:pPr marL="0" indent="0">
              <a:buNone/>
            </a:pPr>
            <a:r>
              <a:rPr lang="it-IT" dirty="0">
                <a:latin typeface="Consolas" panose="020B0609020204030204" pitchFamily="49" charset="0"/>
                <a:cs typeface="Consolas" panose="020B0609020204030204" pitchFamily="49" charset="0"/>
              </a:rPr>
              <a:t>public class </a:t>
            </a:r>
            <a:r>
              <a:rPr lang="it-IT" dirty="0" err="1">
                <a:latin typeface="Consolas" panose="020B0609020204030204" pitchFamily="49" charset="0"/>
                <a:cs typeface="Consolas" panose="020B0609020204030204" pitchFamily="49" charset="0"/>
              </a:rPr>
              <a:t>Parameters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swap(</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 = a;</a:t>
            </a:r>
          </a:p>
          <a:p>
            <a:pPr marL="0" indent="0">
              <a:buNone/>
            </a:pPr>
            <a:r>
              <a:rPr lang="it-IT" dirty="0">
                <a:latin typeface="Consolas" panose="020B0609020204030204" pitchFamily="49" charset="0"/>
                <a:cs typeface="Consolas" panose="020B0609020204030204" pitchFamily="49" charset="0"/>
              </a:rPr>
              <a:t>        a = b;</a:t>
            </a:r>
          </a:p>
          <a:p>
            <a:pPr marL="0" indent="0">
              <a:buNone/>
            </a:pPr>
            <a:r>
              <a:rPr lang="it-IT" dirty="0">
                <a:latin typeface="Consolas" panose="020B0609020204030204" pitchFamily="49" charset="0"/>
                <a:cs typeface="Consolas" panose="020B0609020204030204" pitchFamily="49" charset="0"/>
              </a:rPr>
              <a:t>        b = </a:t>
            </a:r>
            <a:r>
              <a:rPr lang="it-IT" dirty="0" err="1">
                <a:latin typeface="Consolas" panose="020B0609020204030204" pitchFamily="49" charset="0"/>
                <a:cs typeface="Consolas" panose="020B0609020204030204" pitchFamily="49" charset="0"/>
              </a:rPr>
              <a:t>tmp</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public </a:t>
            </a:r>
            <a:r>
              <a:rPr lang="it-IT" dirty="0" err="1">
                <a:latin typeface="Consolas" panose="020B0609020204030204" pitchFamily="49" charset="0"/>
                <a:cs typeface="Consolas" panose="020B0609020204030204" pitchFamily="49" charset="0"/>
              </a:rPr>
              <a:t>static</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void</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main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String</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args</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int</a:t>
            </a:r>
            <a:r>
              <a:rPr lang="it-IT" dirty="0">
                <a:latin typeface="Consolas" panose="020B0609020204030204" pitchFamily="49" charset="0"/>
                <a:cs typeface="Consolas" panose="020B0609020204030204" pitchFamily="49" charset="0"/>
              </a:rPr>
              <a:t> b = 3;</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swap(a, b);</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  // 2</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(b);  // 3</a:t>
            </a:r>
          </a:p>
          <a:p>
            <a:pPr marL="0" indent="0">
              <a:buNone/>
            </a:pP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a:t>
            </a: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5FE58D8-1EBE-B849-913B-3A718AF4B608}"/>
              </a:ext>
            </a:extLst>
          </p:cNvPr>
          <p:cNvSpPr/>
          <p:nvPr/>
        </p:nvSpPr>
        <p:spPr>
          <a:xfrm>
            <a:off x="1451294"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5" name="Rounded Rectangle 4">
            <a:extLst>
              <a:ext uri="{FF2B5EF4-FFF2-40B4-BE49-F238E27FC236}">
                <a16:creationId xmlns:a16="http://schemas.microsoft.com/office/drawing/2014/main" id="{9D48B9AE-C6AE-2743-94C4-1A3017FC1793}"/>
              </a:ext>
            </a:extLst>
          </p:cNvPr>
          <p:cNvSpPr/>
          <p:nvPr/>
        </p:nvSpPr>
        <p:spPr>
          <a:xfrm>
            <a:off x="2376451"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 name="Rounded Rectangle 5">
            <a:extLst>
              <a:ext uri="{FF2B5EF4-FFF2-40B4-BE49-F238E27FC236}">
                <a16:creationId xmlns:a16="http://schemas.microsoft.com/office/drawing/2014/main" id="{DE871D6F-4010-884C-AADF-FB2D2C8E1B83}"/>
              </a:ext>
            </a:extLst>
          </p:cNvPr>
          <p:cNvSpPr/>
          <p:nvPr/>
        </p:nvSpPr>
        <p:spPr>
          <a:xfrm>
            <a:off x="3301608"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7" name="Rounded Rectangle 6">
            <a:extLst>
              <a:ext uri="{FF2B5EF4-FFF2-40B4-BE49-F238E27FC236}">
                <a16:creationId xmlns:a16="http://schemas.microsoft.com/office/drawing/2014/main" id="{285F3CFB-A26C-904F-9B8F-BE221CA968A7}"/>
              </a:ext>
            </a:extLst>
          </p:cNvPr>
          <p:cNvSpPr/>
          <p:nvPr/>
        </p:nvSpPr>
        <p:spPr>
          <a:xfrm>
            <a:off x="4226765"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8" name="Rounded Rectangle 7">
            <a:extLst>
              <a:ext uri="{FF2B5EF4-FFF2-40B4-BE49-F238E27FC236}">
                <a16:creationId xmlns:a16="http://schemas.microsoft.com/office/drawing/2014/main" id="{D1671083-D771-5740-A7D7-C30ED59582FE}"/>
              </a:ext>
            </a:extLst>
          </p:cNvPr>
          <p:cNvSpPr/>
          <p:nvPr/>
        </p:nvSpPr>
        <p:spPr>
          <a:xfrm>
            <a:off x="5151922"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dirty="0"/>
          </a:p>
        </p:txBody>
      </p:sp>
      <p:sp>
        <p:nvSpPr>
          <p:cNvPr id="9" name="Rounded Rectangle 8">
            <a:extLst>
              <a:ext uri="{FF2B5EF4-FFF2-40B4-BE49-F238E27FC236}">
                <a16:creationId xmlns:a16="http://schemas.microsoft.com/office/drawing/2014/main" id="{CB2EA451-F04A-4D43-8789-D23B9A591586}"/>
              </a:ext>
            </a:extLst>
          </p:cNvPr>
          <p:cNvSpPr/>
          <p:nvPr/>
        </p:nvSpPr>
        <p:spPr>
          <a:xfrm>
            <a:off x="6077079"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0" name="Rounded Rectangle 9">
            <a:extLst>
              <a:ext uri="{FF2B5EF4-FFF2-40B4-BE49-F238E27FC236}">
                <a16:creationId xmlns:a16="http://schemas.microsoft.com/office/drawing/2014/main" id="{3EFB06A4-B788-AA4E-8E77-2EED9FD98F04}"/>
              </a:ext>
            </a:extLst>
          </p:cNvPr>
          <p:cNvSpPr/>
          <p:nvPr/>
        </p:nvSpPr>
        <p:spPr>
          <a:xfrm>
            <a:off x="7002236"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=2</a:t>
            </a:r>
          </a:p>
        </p:txBody>
      </p:sp>
      <p:sp>
        <p:nvSpPr>
          <p:cNvPr id="11" name="Rounded Rectangle 10">
            <a:extLst>
              <a:ext uri="{FF2B5EF4-FFF2-40B4-BE49-F238E27FC236}">
                <a16:creationId xmlns:a16="http://schemas.microsoft.com/office/drawing/2014/main" id="{6721290C-8379-3B4D-BA6B-DED33A156B78}"/>
              </a:ext>
            </a:extLst>
          </p:cNvPr>
          <p:cNvSpPr/>
          <p:nvPr/>
        </p:nvSpPr>
        <p:spPr>
          <a:xfrm>
            <a:off x="7927393"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2" name="Rounded Rectangle 11">
            <a:extLst>
              <a:ext uri="{FF2B5EF4-FFF2-40B4-BE49-F238E27FC236}">
                <a16:creationId xmlns:a16="http://schemas.microsoft.com/office/drawing/2014/main" id="{5B8EEBD7-DC6D-B243-A4E2-3190899B43DB}"/>
              </a:ext>
            </a:extLst>
          </p:cNvPr>
          <p:cNvSpPr/>
          <p:nvPr/>
        </p:nvSpPr>
        <p:spPr>
          <a:xfrm>
            <a:off x="1451294"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ounded Rectangle 12">
            <a:extLst>
              <a:ext uri="{FF2B5EF4-FFF2-40B4-BE49-F238E27FC236}">
                <a16:creationId xmlns:a16="http://schemas.microsoft.com/office/drawing/2014/main" id="{C7576730-4740-7547-86D8-41930E9607F3}"/>
              </a:ext>
            </a:extLst>
          </p:cNvPr>
          <p:cNvSpPr/>
          <p:nvPr/>
        </p:nvSpPr>
        <p:spPr>
          <a:xfrm>
            <a:off x="2376451"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a:t>
            </a:r>
            <a:r>
              <a:rPr lang="en-IT" dirty="0"/>
              <a:t>mp=2</a:t>
            </a:r>
          </a:p>
        </p:txBody>
      </p:sp>
      <p:sp>
        <p:nvSpPr>
          <p:cNvPr id="14" name="Rounded Rectangle 13">
            <a:extLst>
              <a:ext uri="{FF2B5EF4-FFF2-40B4-BE49-F238E27FC236}">
                <a16:creationId xmlns:a16="http://schemas.microsoft.com/office/drawing/2014/main" id="{FE9F879C-78F7-8A48-A770-D72248457122}"/>
              </a:ext>
            </a:extLst>
          </p:cNvPr>
          <p:cNvSpPr/>
          <p:nvPr/>
        </p:nvSpPr>
        <p:spPr>
          <a:xfrm>
            <a:off x="3301608"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=2</a:t>
            </a:r>
          </a:p>
        </p:txBody>
      </p:sp>
      <p:sp>
        <p:nvSpPr>
          <p:cNvPr id="15" name="Rounded Rectangle 14">
            <a:extLst>
              <a:ext uri="{FF2B5EF4-FFF2-40B4-BE49-F238E27FC236}">
                <a16:creationId xmlns:a16="http://schemas.microsoft.com/office/drawing/2014/main" id="{EABFBE32-AF18-CF44-B053-CC53460748EE}"/>
              </a:ext>
            </a:extLst>
          </p:cNvPr>
          <p:cNvSpPr/>
          <p:nvPr/>
        </p:nvSpPr>
        <p:spPr>
          <a:xfrm>
            <a:off x="4226765"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a:t>
            </a:r>
            <a:r>
              <a:rPr lang="en-IT" dirty="0"/>
              <a:t>=3</a:t>
            </a:r>
          </a:p>
        </p:txBody>
      </p:sp>
      <p:sp>
        <p:nvSpPr>
          <p:cNvPr id="16" name="Rounded Rectangle 15">
            <a:extLst>
              <a:ext uri="{FF2B5EF4-FFF2-40B4-BE49-F238E27FC236}">
                <a16:creationId xmlns:a16="http://schemas.microsoft.com/office/drawing/2014/main" id="{48E137D3-5D35-E44F-ABDF-16A29EF48711}"/>
              </a:ext>
            </a:extLst>
          </p:cNvPr>
          <p:cNvSpPr/>
          <p:nvPr/>
        </p:nvSpPr>
        <p:spPr>
          <a:xfrm>
            <a:off x="5151922"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17" name="Rounded Rectangle 16">
            <a:extLst>
              <a:ext uri="{FF2B5EF4-FFF2-40B4-BE49-F238E27FC236}">
                <a16:creationId xmlns:a16="http://schemas.microsoft.com/office/drawing/2014/main" id="{82CD2D39-6CA8-F849-B1CE-B0714D24FF4F}"/>
              </a:ext>
            </a:extLst>
          </p:cNvPr>
          <p:cNvSpPr/>
          <p:nvPr/>
        </p:nvSpPr>
        <p:spPr>
          <a:xfrm>
            <a:off x="6077079"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t>
            </a:r>
            <a:r>
              <a:rPr lang="en-IT" dirty="0"/>
              <a:t>=3</a:t>
            </a:r>
          </a:p>
        </p:txBody>
      </p:sp>
      <p:sp>
        <p:nvSpPr>
          <p:cNvPr id="18" name="Rounded Rectangle 17">
            <a:extLst>
              <a:ext uri="{FF2B5EF4-FFF2-40B4-BE49-F238E27FC236}">
                <a16:creationId xmlns:a16="http://schemas.microsoft.com/office/drawing/2014/main" id="{D2E067D7-717A-E143-8AEC-2C3E75BFE666}"/>
              </a:ext>
            </a:extLst>
          </p:cNvPr>
          <p:cNvSpPr/>
          <p:nvPr/>
        </p:nvSpPr>
        <p:spPr>
          <a:xfrm>
            <a:off x="7002236"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a=2</a:t>
            </a:r>
            <a:endParaRPr lang="en-IT" dirty="0"/>
          </a:p>
        </p:txBody>
      </p:sp>
      <p:sp>
        <p:nvSpPr>
          <p:cNvPr id="19" name="Rounded Rectangle 18">
            <a:extLst>
              <a:ext uri="{FF2B5EF4-FFF2-40B4-BE49-F238E27FC236}">
                <a16:creationId xmlns:a16="http://schemas.microsoft.com/office/drawing/2014/main" id="{974E26A9-CFCA-3645-82BD-18CB0B90D901}"/>
              </a:ext>
            </a:extLst>
          </p:cNvPr>
          <p:cNvSpPr/>
          <p:nvPr/>
        </p:nvSpPr>
        <p:spPr>
          <a:xfrm>
            <a:off x="7927393"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0" name="Rounded Rectangle 19">
            <a:extLst>
              <a:ext uri="{FF2B5EF4-FFF2-40B4-BE49-F238E27FC236}">
                <a16:creationId xmlns:a16="http://schemas.microsoft.com/office/drawing/2014/main" id="{28875346-B6A2-CF49-9678-118804DC8E26}"/>
              </a:ext>
            </a:extLst>
          </p:cNvPr>
          <p:cNvSpPr/>
          <p:nvPr/>
        </p:nvSpPr>
        <p:spPr>
          <a:xfrm>
            <a:off x="1451294"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1" name="Rounded Rectangle 20">
            <a:extLst>
              <a:ext uri="{FF2B5EF4-FFF2-40B4-BE49-F238E27FC236}">
                <a16:creationId xmlns:a16="http://schemas.microsoft.com/office/drawing/2014/main" id="{321A6A74-01AD-3A4E-BC7C-711559F679A6}"/>
              </a:ext>
            </a:extLst>
          </p:cNvPr>
          <p:cNvSpPr/>
          <p:nvPr/>
        </p:nvSpPr>
        <p:spPr>
          <a:xfrm>
            <a:off x="2376451"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ounded Rectangle 21">
            <a:extLst>
              <a:ext uri="{FF2B5EF4-FFF2-40B4-BE49-F238E27FC236}">
                <a16:creationId xmlns:a16="http://schemas.microsoft.com/office/drawing/2014/main" id="{07853835-A030-6346-A405-56A38C207290}"/>
              </a:ext>
            </a:extLst>
          </p:cNvPr>
          <p:cNvSpPr/>
          <p:nvPr/>
        </p:nvSpPr>
        <p:spPr>
          <a:xfrm>
            <a:off x="3301608"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ounded Rectangle 22">
            <a:extLst>
              <a:ext uri="{FF2B5EF4-FFF2-40B4-BE49-F238E27FC236}">
                <a16:creationId xmlns:a16="http://schemas.microsoft.com/office/drawing/2014/main" id="{E742D678-3479-B548-AB73-EDE9888A8273}"/>
              </a:ext>
            </a:extLst>
          </p:cNvPr>
          <p:cNvSpPr/>
          <p:nvPr/>
        </p:nvSpPr>
        <p:spPr>
          <a:xfrm>
            <a:off x="4226765"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4" name="Rounded Rectangle 23">
            <a:extLst>
              <a:ext uri="{FF2B5EF4-FFF2-40B4-BE49-F238E27FC236}">
                <a16:creationId xmlns:a16="http://schemas.microsoft.com/office/drawing/2014/main" id="{A80281D4-3EC3-D24E-ADBA-12F2525B6247}"/>
              </a:ext>
            </a:extLst>
          </p:cNvPr>
          <p:cNvSpPr/>
          <p:nvPr/>
        </p:nvSpPr>
        <p:spPr>
          <a:xfrm>
            <a:off x="5151922"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5" name="Rounded Rectangle 24">
            <a:extLst>
              <a:ext uri="{FF2B5EF4-FFF2-40B4-BE49-F238E27FC236}">
                <a16:creationId xmlns:a16="http://schemas.microsoft.com/office/drawing/2014/main" id="{8E9FDEF4-9236-DB44-8405-B32BEE0E8755}"/>
              </a:ext>
            </a:extLst>
          </p:cNvPr>
          <p:cNvSpPr/>
          <p:nvPr/>
        </p:nvSpPr>
        <p:spPr>
          <a:xfrm>
            <a:off x="6077079"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b=3</a:t>
            </a:r>
            <a:endParaRPr lang="en-IT" b="1" dirty="0"/>
          </a:p>
        </p:txBody>
      </p:sp>
      <p:sp>
        <p:nvSpPr>
          <p:cNvPr id="26" name="Rounded Rectangle 25">
            <a:extLst>
              <a:ext uri="{FF2B5EF4-FFF2-40B4-BE49-F238E27FC236}">
                <a16:creationId xmlns:a16="http://schemas.microsoft.com/office/drawing/2014/main" id="{4BD2F779-F351-1B4A-8B03-9C10B342554F}"/>
              </a:ext>
            </a:extLst>
          </p:cNvPr>
          <p:cNvSpPr/>
          <p:nvPr/>
        </p:nvSpPr>
        <p:spPr>
          <a:xfrm>
            <a:off x="7002236"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a</a:t>
            </a:r>
            <a:r>
              <a:rPr lang="en-IT" b="1" dirty="0"/>
              <a:t>=2</a:t>
            </a:r>
          </a:p>
        </p:txBody>
      </p:sp>
      <p:sp>
        <p:nvSpPr>
          <p:cNvPr id="27" name="Rounded Rectangle 26">
            <a:extLst>
              <a:ext uri="{FF2B5EF4-FFF2-40B4-BE49-F238E27FC236}">
                <a16:creationId xmlns:a16="http://schemas.microsoft.com/office/drawing/2014/main" id="{E8B27FF8-B92A-1945-8C26-7526C8A96268}"/>
              </a:ext>
            </a:extLst>
          </p:cNvPr>
          <p:cNvSpPr/>
          <p:nvPr/>
        </p:nvSpPr>
        <p:spPr>
          <a:xfrm>
            <a:off x="7927393"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a:t>
            </a:r>
            <a:endParaRPr lang="en-IT" dirty="0"/>
          </a:p>
        </p:txBody>
      </p:sp>
      <p:sp>
        <p:nvSpPr>
          <p:cNvPr id="28" name="Right Brace 27">
            <a:extLst>
              <a:ext uri="{FF2B5EF4-FFF2-40B4-BE49-F238E27FC236}">
                <a16:creationId xmlns:a16="http://schemas.microsoft.com/office/drawing/2014/main" id="{9B6E7620-9AD9-714A-8DD4-FD517A6110F7}"/>
              </a:ext>
            </a:extLst>
          </p:cNvPr>
          <p:cNvSpPr/>
          <p:nvPr/>
        </p:nvSpPr>
        <p:spPr>
          <a:xfrm rot="16200000">
            <a:off x="7249356" y="-310427"/>
            <a:ext cx="430922" cy="2775473"/>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29" name="TextBox 28">
            <a:extLst>
              <a:ext uri="{FF2B5EF4-FFF2-40B4-BE49-F238E27FC236}">
                <a16:creationId xmlns:a16="http://schemas.microsoft.com/office/drawing/2014/main" id="{47D3D108-B938-2948-A4D4-0F63F18257CD}"/>
              </a:ext>
            </a:extLst>
          </p:cNvPr>
          <p:cNvSpPr txBox="1"/>
          <p:nvPr/>
        </p:nvSpPr>
        <p:spPr>
          <a:xfrm>
            <a:off x="7131982" y="450375"/>
            <a:ext cx="795411" cy="369332"/>
          </a:xfrm>
          <a:prstGeom prst="rect">
            <a:avLst/>
          </a:prstGeom>
          <a:noFill/>
        </p:spPr>
        <p:txBody>
          <a:bodyPr wrap="none" rtlCol="0">
            <a:spAutoFit/>
          </a:bodyPr>
          <a:lstStyle/>
          <a:p>
            <a:r>
              <a:rPr lang="en-GB" i="1" dirty="0"/>
              <a:t>m</a:t>
            </a:r>
            <a:r>
              <a:rPr lang="en-IT" i="1" dirty="0"/>
              <a:t>ain()</a:t>
            </a:r>
          </a:p>
        </p:txBody>
      </p:sp>
      <p:sp>
        <p:nvSpPr>
          <p:cNvPr id="30" name="Right Brace 29">
            <a:extLst>
              <a:ext uri="{FF2B5EF4-FFF2-40B4-BE49-F238E27FC236}">
                <a16:creationId xmlns:a16="http://schemas.microsoft.com/office/drawing/2014/main" id="{AB54CD8A-DA7E-2E49-AC37-8AC7F1EFCECA}"/>
              </a:ext>
            </a:extLst>
          </p:cNvPr>
          <p:cNvSpPr/>
          <p:nvPr/>
        </p:nvSpPr>
        <p:spPr>
          <a:xfrm rot="16200000">
            <a:off x="4011306" y="-757239"/>
            <a:ext cx="430922" cy="3700626"/>
          </a:xfrm>
          <a:prstGeom prst="rightBrace">
            <a:avLst>
              <a:gd name="adj1" fmla="val 8333"/>
              <a:gd name="adj2" fmla="val 52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T"/>
          </a:p>
        </p:txBody>
      </p:sp>
      <p:sp>
        <p:nvSpPr>
          <p:cNvPr id="31" name="TextBox 30">
            <a:extLst>
              <a:ext uri="{FF2B5EF4-FFF2-40B4-BE49-F238E27FC236}">
                <a16:creationId xmlns:a16="http://schemas.microsoft.com/office/drawing/2014/main" id="{97553B2C-904D-5946-85C1-E09BAB723F9A}"/>
              </a:ext>
            </a:extLst>
          </p:cNvPr>
          <p:cNvSpPr txBox="1"/>
          <p:nvPr/>
        </p:nvSpPr>
        <p:spPr>
          <a:xfrm>
            <a:off x="3764186" y="450375"/>
            <a:ext cx="1091646" cy="369332"/>
          </a:xfrm>
          <a:prstGeom prst="rect">
            <a:avLst/>
          </a:prstGeom>
          <a:noFill/>
        </p:spPr>
        <p:txBody>
          <a:bodyPr wrap="none" rtlCol="0">
            <a:spAutoFit/>
          </a:bodyPr>
          <a:lstStyle/>
          <a:p>
            <a:r>
              <a:rPr lang="en-GB" i="1" dirty="0" err="1"/>
              <a:t>scambia</a:t>
            </a:r>
            <a:r>
              <a:rPr lang="en-IT" i="1" dirty="0"/>
              <a:t>()</a:t>
            </a:r>
          </a:p>
        </p:txBody>
      </p:sp>
      <p:sp>
        <p:nvSpPr>
          <p:cNvPr id="32" name="Rounded Rectangle 31">
            <a:extLst>
              <a:ext uri="{FF2B5EF4-FFF2-40B4-BE49-F238E27FC236}">
                <a16:creationId xmlns:a16="http://schemas.microsoft.com/office/drawing/2014/main" id="{B54346D6-D47A-A14B-BE2C-C2783E53386E}"/>
              </a:ext>
            </a:extLst>
          </p:cNvPr>
          <p:cNvSpPr/>
          <p:nvPr/>
        </p:nvSpPr>
        <p:spPr>
          <a:xfrm>
            <a:off x="8852550"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Rounded Rectangle 32">
            <a:extLst>
              <a:ext uri="{FF2B5EF4-FFF2-40B4-BE49-F238E27FC236}">
                <a16:creationId xmlns:a16="http://schemas.microsoft.com/office/drawing/2014/main" id="{CA07BC44-98FE-3A45-A2E7-7F521E3B08F6}"/>
              </a:ext>
            </a:extLst>
          </p:cNvPr>
          <p:cNvSpPr/>
          <p:nvPr/>
        </p:nvSpPr>
        <p:spPr>
          <a:xfrm>
            <a:off x="9777707" y="1462793"/>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4" name="Rounded Rectangle 33">
            <a:extLst>
              <a:ext uri="{FF2B5EF4-FFF2-40B4-BE49-F238E27FC236}">
                <a16:creationId xmlns:a16="http://schemas.microsoft.com/office/drawing/2014/main" id="{B883E133-AD78-EA4A-896D-4445B5990212}"/>
              </a:ext>
            </a:extLst>
          </p:cNvPr>
          <p:cNvSpPr/>
          <p:nvPr/>
        </p:nvSpPr>
        <p:spPr>
          <a:xfrm>
            <a:off x="8852550"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5" name="Rounded Rectangle 34">
            <a:extLst>
              <a:ext uri="{FF2B5EF4-FFF2-40B4-BE49-F238E27FC236}">
                <a16:creationId xmlns:a16="http://schemas.microsoft.com/office/drawing/2014/main" id="{86535542-DAB0-2E47-92F3-4C90A9E188EA}"/>
              </a:ext>
            </a:extLst>
          </p:cNvPr>
          <p:cNvSpPr/>
          <p:nvPr/>
        </p:nvSpPr>
        <p:spPr>
          <a:xfrm>
            <a:off x="9777707" y="2830807"/>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6" name="Rounded Rectangle 35">
            <a:extLst>
              <a:ext uri="{FF2B5EF4-FFF2-40B4-BE49-F238E27FC236}">
                <a16:creationId xmlns:a16="http://schemas.microsoft.com/office/drawing/2014/main" id="{AB844C29-316B-AC4A-9EF1-DCA9C4D1264F}"/>
              </a:ext>
            </a:extLst>
          </p:cNvPr>
          <p:cNvSpPr/>
          <p:nvPr/>
        </p:nvSpPr>
        <p:spPr>
          <a:xfrm>
            <a:off x="8852550"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Rounded Rectangle 36">
            <a:extLst>
              <a:ext uri="{FF2B5EF4-FFF2-40B4-BE49-F238E27FC236}">
                <a16:creationId xmlns:a16="http://schemas.microsoft.com/office/drawing/2014/main" id="{61961C75-A025-AF4E-9410-D261B183EA24}"/>
              </a:ext>
            </a:extLst>
          </p:cNvPr>
          <p:cNvSpPr/>
          <p:nvPr/>
        </p:nvSpPr>
        <p:spPr>
          <a:xfrm>
            <a:off x="9777707" y="4198821"/>
            <a:ext cx="92515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8" name="TextBox 37">
            <a:extLst>
              <a:ext uri="{FF2B5EF4-FFF2-40B4-BE49-F238E27FC236}">
                <a16:creationId xmlns:a16="http://schemas.microsoft.com/office/drawing/2014/main" id="{19BED008-D6A7-8848-BFE4-BA114C0169DB}"/>
              </a:ext>
            </a:extLst>
          </p:cNvPr>
          <p:cNvSpPr txBox="1"/>
          <p:nvPr/>
        </p:nvSpPr>
        <p:spPr>
          <a:xfrm>
            <a:off x="1451294" y="5566835"/>
            <a:ext cx="851515" cy="369332"/>
          </a:xfrm>
          <a:prstGeom prst="rect">
            <a:avLst/>
          </a:prstGeom>
          <a:noFill/>
        </p:spPr>
        <p:txBody>
          <a:bodyPr wrap="none" rtlCol="0">
            <a:spAutoFit/>
          </a:bodyPr>
          <a:lstStyle/>
          <a:p>
            <a:r>
              <a:rPr lang="en-GB" dirty="0"/>
              <a:t>a</a:t>
            </a:r>
            <a:r>
              <a:rPr lang="en-IT" dirty="0"/>
              <a:t>ddr=0</a:t>
            </a:r>
          </a:p>
        </p:txBody>
      </p:sp>
      <p:sp>
        <p:nvSpPr>
          <p:cNvPr id="39" name="TextBox 38">
            <a:extLst>
              <a:ext uri="{FF2B5EF4-FFF2-40B4-BE49-F238E27FC236}">
                <a16:creationId xmlns:a16="http://schemas.microsoft.com/office/drawing/2014/main" id="{362F2FD4-1376-7C43-A0A4-E4F9220EA6F3}"/>
              </a:ext>
            </a:extLst>
          </p:cNvPr>
          <p:cNvSpPr txBox="1"/>
          <p:nvPr/>
        </p:nvSpPr>
        <p:spPr>
          <a:xfrm>
            <a:off x="9777707" y="5566835"/>
            <a:ext cx="851515" cy="369332"/>
          </a:xfrm>
          <a:prstGeom prst="rect">
            <a:avLst/>
          </a:prstGeom>
          <a:noFill/>
        </p:spPr>
        <p:txBody>
          <a:bodyPr wrap="none" rtlCol="0">
            <a:spAutoFit/>
          </a:bodyPr>
          <a:lstStyle/>
          <a:p>
            <a:r>
              <a:rPr lang="en-GB" dirty="0"/>
              <a:t>a</a:t>
            </a:r>
            <a:r>
              <a:rPr lang="en-IT" dirty="0"/>
              <a:t>ddr=9</a:t>
            </a:r>
          </a:p>
        </p:txBody>
      </p:sp>
      <p:sp>
        <p:nvSpPr>
          <p:cNvPr id="40" name="TextBox 39">
            <a:extLst>
              <a:ext uri="{FF2B5EF4-FFF2-40B4-BE49-F238E27FC236}">
                <a16:creationId xmlns:a16="http://schemas.microsoft.com/office/drawing/2014/main" id="{274AC034-68E2-2641-BA91-3DAC5E7D4D78}"/>
              </a:ext>
            </a:extLst>
          </p:cNvPr>
          <p:cNvSpPr txBox="1"/>
          <p:nvPr/>
        </p:nvSpPr>
        <p:spPr>
          <a:xfrm>
            <a:off x="357352" y="1735327"/>
            <a:ext cx="747320" cy="369332"/>
          </a:xfrm>
          <a:prstGeom prst="rect">
            <a:avLst/>
          </a:prstGeom>
          <a:noFill/>
        </p:spPr>
        <p:txBody>
          <a:bodyPr wrap="none" rtlCol="0">
            <a:spAutoFit/>
          </a:bodyPr>
          <a:lstStyle/>
          <a:p>
            <a:r>
              <a:rPr lang="en-IT" b="1" dirty="0"/>
              <a:t>Prima</a:t>
            </a:r>
          </a:p>
        </p:txBody>
      </p:sp>
      <p:sp>
        <p:nvSpPr>
          <p:cNvPr id="41" name="TextBox 40">
            <a:extLst>
              <a:ext uri="{FF2B5EF4-FFF2-40B4-BE49-F238E27FC236}">
                <a16:creationId xmlns:a16="http://schemas.microsoft.com/office/drawing/2014/main" id="{C0EE8E83-BB22-7A4E-8A1E-FB5F0A9C2C8F}"/>
              </a:ext>
            </a:extLst>
          </p:cNvPr>
          <p:cNvSpPr txBox="1"/>
          <p:nvPr/>
        </p:nvSpPr>
        <p:spPr>
          <a:xfrm>
            <a:off x="357352" y="3059668"/>
            <a:ext cx="958532" cy="369332"/>
          </a:xfrm>
          <a:prstGeom prst="rect">
            <a:avLst/>
          </a:prstGeom>
          <a:noFill/>
        </p:spPr>
        <p:txBody>
          <a:bodyPr wrap="none" rtlCol="0">
            <a:spAutoFit/>
          </a:bodyPr>
          <a:lstStyle/>
          <a:p>
            <a:r>
              <a:rPr lang="en-IT" b="1" dirty="0"/>
              <a:t>Durante</a:t>
            </a:r>
          </a:p>
        </p:txBody>
      </p:sp>
      <p:sp>
        <p:nvSpPr>
          <p:cNvPr id="42" name="TextBox 41">
            <a:extLst>
              <a:ext uri="{FF2B5EF4-FFF2-40B4-BE49-F238E27FC236}">
                <a16:creationId xmlns:a16="http://schemas.microsoft.com/office/drawing/2014/main" id="{D31CDE0F-907F-8240-BF28-1C4CF5C9D3E4}"/>
              </a:ext>
            </a:extLst>
          </p:cNvPr>
          <p:cNvSpPr txBox="1"/>
          <p:nvPr/>
        </p:nvSpPr>
        <p:spPr>
          <a:xfrm>
            <a:off x="357352" y="4471355"/>
            <a:ext cx="700833" cy="369332"/>
          </a:xfrm>
          <a:prstGeom prst="rect">
            <a:avLst/>
          </a:prstGeom>
          <a:noFill/>
        </p:spPr>
        <p:txBody>
          <a:bodyPr wrap="none" rtlCol="0">
            <a:spAutoFit/>
          </a:bodyPr>
          <a:lstStyle/>
          <a:p>
            <a:r>
              <a:rPr lang="en-IT" b="1" dirty="0"/>
              <a:t>Dopo</a:t>
            </a:r>
          </a:p>
        </p:txBody>
      </p:sp>
      <p:sp>
        <p:nvSpPr>
          <p:cNvPr id="43" name="TextBox 42">
            <a:extLst>
              <a:ext uri="{FF2B5EF4-FFF2-40B4-BE49-F238E27FC236}">
                <a16:creationId xmlns:a16="http://schemas.microsoft.com/office/drawing/2014/main" id="{0844BFD5-9D8C-5A46-A1BE-7759EE881FA3}"/>
              </a:ext>
            </a:extLst>
          </p:cNvPr>
          <p:cNvSpPr txBox="1"/>
          <p:nvPr/>
        </p:nvSpPr>
        <p:spPr>
          <a:xfrm>
            <a:off x="4226765" y="5566835"/>
            <a:ext cx="851515" cy="369332"/>
          </a:xfrm>
          <a:prstGeom prst="rect">
            <a:avLst/>
          </a:prstGeom>
          <a:noFill/>
        </p:spPr>
        <p:txBody>
          <a:bodyPr wrap="none" rtlCol="0">
            <a:spAutoFit/>
          </a:bodyPr>
          <a:lstStyle/>
          <a:p>
            <a:r>
              <a:rPr lang="en-GB" dirty="0"/>
              <a:t>a</a:t>
            </a:r>
            <a:r>
              <a:rPr lang="en-IT" dirty="0"/>
              <a:t>ddr=3</a:t>
            </a:r>
          </a:p>
        </p:txBody>
      </p:sp>
      <p:sp>
        <p:nvSpPr>
          <p:cNvPr id="44" name="TextBox 43">
            <a:extLst>
              <a:ext uri="{FF2B5EF4-FFF2-40B4-BE49-F238E27FC236}">
                <a16:creationId xmlns:a16="http://schemas.microsoft.com/office/drawing/2014/main" id="{73D1A27A-62BC-DA42-96E0-FBFA0A2C42E5}"/>
              </a:ext>
            </a:extLst>
          </p:cNvPr>
          <p:cNvSpPr txBox="1"/>
          <p:nvPr/>
        </p:nvSpPr>
        <p:spPr>
          <a:xfrm>
            <a:off x="3301608" y="5566835"/>
            <a:ext cx="851515" cy="369332"/>
          </a:xfrm>
          <a:prstGeom prst="rect">
            <a:avLst/>
          </a:prstGeom>
          <a:noFill/>
        </p:spPr>
        <p:txBody>
          <a:bodyPr wrap="none" rtlCol="0">
            <a:spAutoFit/>
          </a:bodyPr>
          <a:lstStyle/>
          <a:p>
            <a:r>
              <a:rPr lang="en-GB" dirty="0"/>
              <a:t>a</a:t>
            </a:r>
            <a:r>
              <a:rPr lang="en-IT" dirty="0"/>
              <a:t>ddr=2</a:t>
            </a:r>
          </a:p>
        </p:txBody>
      </p:sp>
      <p:sp>
        <p:nvSpPr>
          <p:cNvPr id="45" name="TextBox 44">
            <a:extLst>
              <a:ext uri="{FF2B5EF4-FFF2-40B4-BE49-F238E27FC236}">
                <a16:creationId xmlns:a16="http://schemas.microsoft.com/office/drawing/2014/main" id="{B06CC6F0-5C9C-844C-A0F5-5030CEE88310}"/>
              </a:ext>
            </a:extLst>
          </p:cNvPr>
          <p:cNvSpPr txBox="1"/>
          <p:nvPr/>
        </p:nvSpPr>
        <p:spPr>
          <a:xfrm>
            <a:off x="2376451" y="5566835"/>
            <a:ext cx="851515" cy="369332"/>
          </a:xfrm>
          <a:prstGeom prst="rect">
            <a:avLst/>
          </a:prstGeom>
          <a:noFill/>
        </p:spPr>
        <p:txBody>
          <a:bodyPr wrap="none" rtlCol="0">
            <a:spAutoFit/>
          </a:bodyPr>
          <a:lstStyle/>
          <a:p>
            <a:r>
              <a:rPr lang="en-GB" dirty="0"/>
              <a:t>a</a:t>
            </a:r>
            <a:r>
              <a:rPr lang="en-IT" dirty="0"/>
              <a:t>ddr=1</a:t>
            </a:r>
          </a:p>
        </p:txBody>
      </p:sp>
      <p:sp>
        <p:nvSpPr>
          <p:cNvPr id="46" name="TextBox 45">
            <a:extLst>
              <a:ext uri="{FF2B5EF4-FFF2-40B4-BE49-F238E27FC236}">
                <a16:creationId xmlns:a16="http://schemas.microsoft.com/office/drawing/2014/main" id="{32305489-C312-FC40-921F-660C3220BEF2}"/>
              </a:ext>
            </a:extLst>
          </p:cNvPr>
          <p:cNvSpPr txBox="1"/>
          <p:nvPr/>
        </p:nvSpPr>
        <p:spPr>
          <a:xfrm>
            <a:off x="5151922" y="5566835"/>
            <a:ext cx="851515" cy="369332"/>
          </a:xfrm>
          <a:prstGeom prst="rect">
            <a:avLst/>
          </a:prstGeom>
          <a:noFill/>
        </p:spPr>
        <p:txBody>
          <a:bodyPr wrap="none" rtlCol="0">
            <a:spAutoFit/>
          </a:bodyPr>
          <a:lstStyle/>
          <a:p>
            <a:r>
              <a:rPr lang="en-GB" dirty="0"/>
              <a:t>a</a:t>
            </a:r>
            <a:r>
              <a:rPr lang="en-IT" dirty="0"/>
              <a:t>ddr=4</a:t>
            </a:r>
          </a:p>
        </p:txBody>
      </p:sp>
      <p:sp>
        <p:nvSpPr>
          <p:cNvPr id="47" name="TextBox 46">
            <a:extLst>
              <a:ext uri="{FF2B5EF4-FFF2-40B4-BE49-F238E27FC236}">
                <a16:creationId xmlns:a16="http://schemas.microsoft.com/office/drawing/2014/main" id="{BA130023-D9DB-6841-9DDC-CE4C4829C970}"/>
              </a:ext>
            </a:extLst>
          </p:cNvPr>
          <p:cNvSpPr txBox="1"/>
          <p:nvPr/>
        </p:nvSpPr>
        <p:spPr>
          <a:xfrm>
            <a:off x="6077079" y="5566835"/>
            <a:ext cx="851515" cy="369332"/>
          </a:xfrm>
          <a:prstGeom prst="rect">
            <a:avLst/>
          </a:prstGeom>
          <a:noFill/>
        </p:spPr>
        <p:txBody>
          <a:bodyPr wrap="none" rtlCol="0">
            <a:spAutoFit/>
          </a:bodyPr>
          <a:lstStyle/>
          <a:p>
            <a:r>
              <a:rPr lang="en-GB" dirty="0"/>
              <a:t>a</a:t>
            </a:r>
            <a:r>
              <a:rPr lang="en-IT" dirty="0"/>
              <a:t>ddr=5</a:t>
            </a:r>
          </a:p>
        </p:txBody>
      </p:sp>
      <p:sp>
        <p:nvSpPr>
          <p:cNvPr id="48" name="TextBox 47">
            <a:extLst>
              <a:ext uri="{FF2B5EF4-FFF2-40B4-BE49-F238E27FC236}">
                <a16:creationId xmlns:a16="http://schemas.microsoft.com/office/drawing/2014/main" id="{A683FD13-EBE7-2C48-BFD7-527515BF1DCB}"/>
              </a:ext>
            </a:extLst>
          </p:cNvPr>
          <p:cNvSpPr txBox="1"/>
          <p:nvPr/>
        </p:nvSpPr>
        <p:spPr>
          <a:xfrm>
            <a:off x="7002236" y="5566835"/>
            <a:ext cx="851515" cy="369332"/>
          </a:xfrm>
          <a:prstGeom prst="rect">
            <a:avLst/>
          </a:prstGeom>
          <a:noFill/>
        </p:spPr>
        <p:txBody>
          <a:bodyPr wrap="none" rtlCol="0">
            <a:spAutoFit/>
          </a:bodyPr>
          <a:lstStyle/>
          <a:p>
            <a:r>
              <a:rPr lang="en-GB" dirty="0"/>
              <a:t>a</a:t>
            </a:r>
            <a:r>
              <a:rPr lang="en-IT" dirty="0"/>
              <a:t>ddr=6</a:t>
            </a:r>
          </a:p>
        </p:txBody>
      </p:sp>
      <p:sp>
        <p:nvSpPr>
          <p:cNvPr id="49" name="TextBox 48">
            <a:extLst>
              <a:ext uri="{FF2B5EF4-FFF2-40B4-BE49-F238E27FC236}">
                <a16:creationId xmlns:a16="http://schemas.microsoft.com/office/drawing/2014/main" id="{2FA0D4BF-6B4B-A845-AF49-CBFCC45DB616}"/>
              </a:ext>
            </a:extLst>
          </p:cNvPr>
          <p:cNvSpPr txBox="1"/>
          <p:nvPr/>
        </p:nvSpPr>
        <p:spPr>
          <a:xfrm>
            <a:off x="7927393" y="5566835"/>
            <a:ext cx="851515" cy="369332"/>
          </a:xfrm>
          <a:prstGeom prst="rect">
            <a:avLst/>
          </a:prstGeom>
          <a:noFill/>
        </p:spPr>
        <p:txBody>
          <a:bodyPr wrap="none" rtlCol="0">
            <a:spAutoFit/>
          </a:bodyPr>
          <a:lstStyle/>
          <a:p>
            <a:r>
              <a:rPr lang="en-GB" dirty="0"/>
              <a:t>a</a:t>
            </a:r>
            <a:r>
              <a:rPr lang="en-IT" dirty="0"/>
              <a:t>ddr=7</a:t>
            </a:r>
          </a:p>
        </p:txBody>
      </p:sp>
      <p:sp>
        <p:nvSpPr>
          <p:cNvPr id="50" name="TextBox 49">
            <a:extLst>
              <a:ext uri="{FF2B5EF4-FFF2-40B4-BE49-F238E27FC236}">
                <a16:creationId xmlns:a16="http://schemas.microsoft.com/office/drawing/2014/main" id="{949458AA-7833-B246-987E-DD49064E1D2A}"/>
              </a:ext>
            </a:extLst>
          </p:cNvPr>
          <p:cNvSpPr txBox="1"/>
          <p:nvPr/>
        </p:nvSpPr>
        <p:spPr>
          <a:xfrm>
            <a:off x="8852550" y="5579688"/>
            <a:ext cx="851515" cy="369332"/>
          </a:xfrm>
          <a:prstGeom prst="rect">
            <a:avLst/>
          </a:prstGeom>
          <a:noFill/>
        </p:spPr>
        <p:txBody>
          <a:bodyPr wrap="none" rtlCol="0">
            <a:spAutoFit/>
          </a:bodyPr>
          <a:lstStyle/>
          <a:p>
            <a:r>
              <a:rPr lang="en-GB" dirty="0"/>
              <a:t>a</a:t>
            </a:r>
            <a:r>
              <a:rPr lang="en-IT" dirty="0"/>
              <a:t>ddr=8</a:t>
            </a:r>
          </a:p>
        </p:txBody>
      </p:sp>
    </p:spTree>
    <p:extLst>
      <p:ext uri="{BB962C8B-B14F-4D97-AF65-F5344CB8AC3E}">
        <p14:creationId xmlns:p14="http://schemas.microsoft.com/office/powerpoint/2010/main" val="1015389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 = p1.x;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 = p1.y;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p1.x = p2.x;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p1.y = p2.y;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p2.x = </a:t>
            </a:r>
            <a:r>
              <a:rPr lang="en-GB" sz="1200" dirty="0" err="1">
                <a:latin typeface="Consolas" panose="020B0609020204030204" pitchFamily="49" charset="0"/>
                <a:cs typeface="Consolas" panose="020B0609020204030204" pitchFamily="49" charset="0"/>
              </a:rPr>
              <a:t>tmpX</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p2.y = </a:t>
            </a:r>
            <a:r>
              <a:rPr lang="en-GB" sz="1200" dirty="0" err="1">
                <a:latin typeface="Consolas" panose="020B0609020204030204" pitchFamily="49" charset="0"/>
                <a:cs typeface="Consolas" panose="020B0609020204030204" pitchFamily="49" charset="0"/>
              </a:rPr>
              <a:t>tmpY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10973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(Objects)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public static void swap(Point p1, Point p2)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 = new Point(p1);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p1.setLocation(p2);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p2.setLocation(</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(0,0) -&gt; (10, 10)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200" dirty="0"/>
              <a:t>(10, 10) -&gt; (0, 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
        <p:nvSpPr>
          <p:cNvPr id="20" name="TextBox 19">
            <a:extLst>
              <a:ext uri="{FF2B5EF4-FFF2-40B4-BE49-F238E27FC236}">
                <a16:creationId xmlns:a16="http://schemas.microsoft.com/office/drawing/2014/main" id="{08C8A17E-7752-5647-9CC7-92B4C868DD58}"/>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Tree>
    <p:extLst>
      <p:ext uri="{BB962C8B-B14F-4D97-AF65-F5344CB8AC3E}">
        <p14:creationId xmlns:p14="http://schemas.microsoft.com/office/powerpoint/2010/main" val="3370610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lnSpcReduction="10000"/>
          </a:bodyPr>
          <a:lstStyle/>
          <a:p>
            <a:pPr marL="0" indent="0">
              <a:buNone/>
            </a:pPr>
            <a:r>
              <a:rPr lang="en-US" sz="1800" dirty="0">
                <a:latin typeface="Courier New"/>
                <a:cs typeface="Courier New"/>
              </a:rPr>
              <a:t>/* </a:t>
            </a:r>
          </a:p>
          <a:p>
            <a:pPr marL="0" indent="0">
              <a:buNone/>
            </a:pPr>
            <a:r>
              <a:rPr lang="en-US" sz="1800" dirty="0">
                <a:latin typeface="Courier New"/>
                <a:cs typeface="Courier New"/>
              </a:rPr>
              <a:t> * this comment is so long </a:t>
            </a:r>
          </a:p>
          <a:p>
            <a:pPr marL="0" indent="0">
              <a:buNone/>
            </a:pPr>
            <a:r>
              <a:rPr lang="en-US" sz="1800" dirty="0">
                <a:latin typeface="Courier New"/>
                <a:cs typeface="Courier New"/>
              </a:rPr>
              <a:t> * that it needs two lines </a:t>
            </a:r>
          </a:p>
          <a:p>
            <a:pPr marL="0" indent="0">
              <a:buNone/>
            </a:pPr>
            <a:r>
              <a:rPr lang="en-US" sz="1800" dirty="0">
                <a:latin typeface="Courier New"/>
                <a:cs typeface="Courier New"/>
              </a:rPr>
              <a:t> */ </a:t>
            </a:r>
          </a:p>
          <a:p>
            <a:endParaRPr lang="en-US" sz="1800" dirty="0">
              <a:latin typeface="Wingdings"/>
            </a:endParaRPr>
          </a:p>
          <a:p>
            <a:pPr marL="0" indent="0">
              <a:buNone/>
            </a:pPr>
            <a:r>
              <a:rPr lang="en-US" sz="1800" dirty="0">
                <a:latin typeface="Courier New"/>
                <a:cs typeface="Courier New"/>
              </a:rPr>
              <a:t>// comment on one line </a:t>
            </a:r>
          </a:p>
          <a:p>
            <a:pPr marL="0" indent="0">
              <a:buNone/>
            </a:pPr>
            <a:endParaRPr lang="en-US" sz="1800" dirty="0">
              <a:latin typeface="Courier New"/>
              <a:cs typeface="Courier New"/>
            </a:endParaRPr>
          </a:p>
          <a:p>
            <a:pPr marL="0" indent="0">
              <a:buNone/>
            </a:pPr>
            <a:r>
              <a:rPr lang="en-US" sz="1800" dirty="0">
                <a:latin typeface="Courier New"/>
                <a:cs typeface="Courier New"/>
              </a:rPr>
              <a:t>/**</a:t>
            </a:r>
          </a:p>
          <a:p>
            <a:pPr marL="0" indent="0">
              <a:buNone/>
            </a:pPr>
            <a:r>
              <a:rPr lang="en-US" sz="1800" dirty="0">
                <a:latin typeface="Courier New"/>
                <a:cs typeface="Courier New"/>
              </a:rPr>
              <a:t>  * Set x, y, and z coordinates. </a:t>
            </a:r>
          </a:p>
          <a:p>
            <a:pPr marL="0" indent="0">
              <a:buNone/>
            </a:pPr>
            <a:r>
              <a:rPr lang="en-US" sz="1800" dirty="0">
                <a:latin typeface="Courier New"/>
                <a:cs typeface="Courier New"/>
              </a:rPr>
              <a:t>  * </a:t>
            </a:r>
          </a:p>
          <a:p>
            <a:pPr marL="0" indent="0">
              <a:buNone/>
            </a:pPr>
            <a:r>
              <a:rPr lang="en-US" sz="1800" dirty="0">
                <a:latin typeface="Courier New"/>
                <a:cs typeface="Courier New"/>
              </a:rPr>
              <a:t>  * @param x the x coordinate. </a:t>
            </a:r>
          </a:p>
          <a:p>
            <a:pPr marL="0" indent="0">
              <a:buNone/>
            </a:pPr>
            <a:r>
              <a:rPr lang="en-US" sz="1800" dirty="0">
                <a:latin typeface="Courier New"/>
                <a:cs typeface="Courier New"/>
              </a:rPr>
              <a:t>  * @param y the y coordinate. </a:t>
            </a:r>
          </a:p>
          <a:p>
            <a:pPr marL="0" indent="0">
              <a:buNone/>
            </a:pPr>
            <a:r>
              <a:rPr lang="en-US" sz="1800" dirty="0">
                <a:latin typeface="Courier New"/>
                <a:cs typeface="Courier New"/>
              </a:rPr>
              <a:t>  * @param z the z coordinate. </a:t>
            </a:r>
          </a:p>
          <a:p>
            <a:pPr marL="0" indent="0">
              <a:buNone/>
            </a:pPr>
            <a:r>
              <a:rPr lang="en-US" sz="1800" dirty="0">
                <a:latin typeface="Courier New"/>
                <a:cs typeface="Courier New"/>
              </a:rPr>
              <a:t>  */ </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ClassName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final double PI = 3.14;</a:t>
            </a:r>
          </a:p>
          <a:p>
            <a:pPr marL="0" indent="0">
              <a:buNone/>
            </a:pPr>
            <a:r>
              <a:rPr lang="en-US" sz="1600" dirty="0">
                <a:latin typeface="Consolas" panose="020B0609020204030204" pitchFamily="49" charset="0"/>
                <a:cs typeface="Consolas" panose="020B0609020204030204" pitchFamily="49" charset="0"/>
              </a:rPr>
              <a:t>	private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attributeName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public void </a:t>
            </a:r>
            <a:r>
              <a:rPr lang="en-US" sz="1600" dirty="0" err="1">
                <a:latin typeface="Consolas" panose="020B0609020204030204" pitchFamily="49" charset="0"/>
                <a:cs typeface="Consolas" panose="020B0609020204030204" pitchFamily="49" charset="0"/>
              </a:rPr>
              <a:t>methodName</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var</a:t>
            </a:r>
            <a:r>
              <a:rPr lang="en-US" sz="1600" dirty="0">
                <a:latin typeface="Consolas" panose="020B0609020204030204" pitchFamily="49" charset="0"/>
                <a:cs typeface="Consolas" panose="020B0609020204030204" pitchFamily="49" charset="0"/>
              </a:rPr>
              <a:t> == 0) {</a:t>
            </a:r>
          </a:p>
          <a:p>
            <a:pPr marL="0" indent="0">
              <a:buNone/>
            </a:pPr>
            <a:r>
              <a:rPr lang="en-US" sz="1600" dirty="0">
                <a:latin typeface="Consolas" panose="020B0609020204030204" pitchFamily="49" charset="0"/>
                <a:cs typeface="Consolas" panose="020B0609020204030204" pitchFamily="49" charset="0"/>
              </a:rPr>
              <a:t>			/* this is a comment*/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Decisions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err="1"/>
              <a:t>Decisions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Decision statements</a:t>
            </a:r>
          </a:p>
          <a:p>
            <a:pPr lvl="1"/>
            <a:r>
              <a:rPr lang="en-GB" dirty="0"/>
              <a:t>if statements</a:t>
            </a:r>
          </a:p>
          <a:p>
            <a:pPr lvl="1"/>
            <a:r>
              <a:rPr lang="en-GB" dirty="0"/>
              <a:t>switch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 (</a:t>
            </a:r>
            <a:r>
              <a:rPr lang="it-IT" dirty="0" err="1"/>
              <a:t>enhanced</a:t>
            </a:r>
            <a:r>
              <a:rPr lang="it-IT" dirty="0"/>
              <a: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Standard Switch</a:t>
            </a:r>
          </a:p>
          <a:p>
            <a:pPr marL="0" indent="0">
              <a:buNone/>
            </a:pPr>
            <a:r>
              <a:rPr lang="it-IT" sz="1400" dirty="0" err="1">
                <a:latin typeface="Consolas" panose="020B0609020204030204" pitchFamily="49" charset="0"/>
                <a:cs typeface="Consolas" panose="020B0609020204030204" pitchFamily="49" charset="0"/>
              </a:rPr>
              <a:t>char</a:t>
            </a:r>
            <a:r>
              <a:rPr lang="it-IT" sz="1400" dirty="0">
                <a:latin typeface="Consolas" panose="020B0609020204030204" pitchFamily="49" charset="0"/>
                <a:cs typeface="Consolas" panose="020B0609020204030204" pitchFamily="49" charset="0"/>
              </a:rPr>
              <a:t> grade = ‘B’;</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switch(grade)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'A':</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("Excellent!");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'C':</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("Well done");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case 'D':</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("Danger zone");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break;</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default: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("Invalid grade");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en-GB" sz="1300" dirty="0">
                <a:solidFill>
                  <a:schemeClr val="accent6">
                    <a:lumMod val="75000"/>
                  </a:schemeClr>
                </a:solidFill>
                <a:latin typeface="Consolas" panose="020B0609020204030204" pitchFamily="49" charset="0"/>
                <a:cs typeface="Consolas" panose="020B0609020204030204" pitchFamily="49" charset="0"/>
              </a:rPr>
              <a:t># Enhanced Switch</a:t>
            </a:r>
          </a:p>
          <a:p>
            <a:pPr marL="0" indent="0">
              <a:buNone/>
            </a:pPr>
            <a:r>
              <a:rPr lang="en-GB" sz="1300" dirty="0">
                <a:latin typeface="Consolas" panose="020B0609020204030204" pitchFamily="49" charset="0"/>
                <a:cs typeface="Consolas" panose="020B0609020204030204" pitchFamily="49" charset="0"/>
              </a:rPr>
              <a:t>switch (grade) {</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'A'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("Excellent!");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'B', 'C'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("Well done");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case 'D'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("Danger zone");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default -&gt; </a:t>
            </a:r>
            <a:r>
              <a:rPr lang="en-GB" sz="1300" dirty="0" err="1">
                <a:latin typeface="Consolas" panose="020B0609020204030204" pitchFamily="49" charset="0"/>
                <a:cs typeface="Consolas" panose="020B0609020204030204" pitchFamily="49" charset="0"/>
              </a:rPr>
              <a:t>System.</a:t>
            </a:r>
            <a:r>
              <a:rPr lang="en-GB" sz="1300" i="1" dirty="0" err="1">
                <a:latin typeface="Consolas" panose="020B0609020204030204" pitchFamily="49" charset="0"/>
                <a:cs typeface="Consolas" panose="020B0609020204030204" pitchFamily="49" charset="0"/>
              </a:rPr>
              <a:t>out</a:t>
            </a:r>
            <a:r>
              <a:rPr lang="en-GB" sz="1300" dirty="0" err="1">
                <a:latin typeface="Consolas" panose="020B0609020204030204" pitchFamily="49" charset="0"/>
                <a:cs typeface="Consolas" panose="020B0609020204030204" pitchFamily="49" charset="0"/>
              </a:rPr>
              <a:t>.println</a:t>
            </a:r>
            <a:r>
              <a:rPr lang="en-GB" sz="1300" dirty="0">
                <a:latin typeface="Consolas" panose="020B0609020204030204" pitchFamily="49" charset="0"/>
                <a:cs typeface="Consolas" panose="020B0609020204030204" pitchFamily="49" charset="0"/>
              </a:rPr>
              <a:t>("Invalid grade");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a:t>
            </a:r>
            <a:endParaRPr lang="en-IT" sz="13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980522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Loops</a:t>
            </a:r>
          </a:p>
        </p:txBody>
      </p:sp>
    </p:spTree>
    <p:extLst>
      <p:ext uri="{BB962C8B-B14F-4D97-AF65-F5344CB8AC3E}">
        <p14:creationId xmlns:p14="http://schemas.microsoft.com/office/powerpoint/2010/main" val="144429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Loop </a:t>
            </a:r>
            <a:r>
              <a:rPr lang="it-IT" dirty="0" err="1"/>
              <a:t>statements</a:t>
            </a:r>
            <a:endParaRPr lang="en-US" dirty="0"/>
          </a:p>
        </p:txBody>
      </p:sp>
      <p:sp>
        <p:nvSpPr>
          <p:cNvPr id="3" name="Content Placeholder 2"/>
          <p:cNvSpPr>
            <a:spLocks noGrp="1"/>
          </p:cNvSpPr>
          <p:nvPr>
            <p:ph idx="1"/>
          </p:nvPr>
        </p:nvSpPr>
        <p:spPr/>
        <p:txBody>
          <a:bodyPr>
            <a:normAutofit/>
          </a:bodyPr>
          <a:lstStyle/>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288625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break</a:t>
            </a:r>
            <a:r>
              <a:rPr lang="en-GB" sz="2400" dirty="0">
                <a:latin typeface="Calibri" panose="020F0502020204030204" pitchFamily="34" charset="0"/>
                <a:cs typeface="Calibri" panose="020F0502020204030204" pitchFamily="34" charset="0"/>
              </a:rPr>
              <a:t> statement can be used to jump out of a loop.</a:t>
            </a:r>
          </a:p>
          <a:p>
            <a:r>
              <a:rPr lang="en-GB" sz="2400" dirty="0">
                <a:latin typeface="Calibri" panose="020F0502020204030204" pitchFamily="34" charset="0"/>
                <a:cs typeface="Calibri" panose="020F0502020204030204" pitchFamily="34" charset="0"/>
              </a:rPr>
              <a:t>The </a:t>
            </a:r>
            <a:r>
              <a:rPr lang="en-GB" sz="2400" dirty="0">
                <a:solidFill>
                  <a:schemeClr val="accent6">
                    <a:lumMod val="75000"/>
                  </a:schemeClr>
                </a:solidFill>
                <a:latin typeface="Calibri" panose="020F0502020204030204" pitchFamily="34" charset="0"/>
                <a:cs typeface="Calibri" panose="020F0502020204030204" pitchFamily="34" charset="0"/>
              </a:rPr>
              <a:t>continue</a:t>
            </a:r>
            <a:r>
              <a:rPr lang="en-GB" sz="2400" dirty="0">
                <a:latin typeface="Calibri" panose="020F0502020204030204" pitchFamily="34" charset="0"/>
                <a:cs typeface="Calibri" panose="020F0502020204030204" pitchFamily="34" charset="0"/>
              </a:rPr>
              <a:t> statement breaks one iteration (in the loop), but continues with the next iteration instead of jumping out.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 // 0,1,2,3,5,6,7,8,9</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92500"/>
          </a:bodyPr>
          <a:lstStyle/>
          <a:p>
            <a:r>
              <a:rPr lang="en-US" dirty="0">
                <a:solidFill>
                  <a:schemeClr val="accent6">
                    <a:lumMod val="75000"/>
                  </a:schemeClr>
                </a:solidFill>
              </a:rPr>
              <a:t>An array is an ordered sequence of variables of the same type which are accessed through an index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be changed afterwards) </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925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creation</a:t>
            </a:r>
          </a:p>
          <a:p>
            <a:pPr marL="0" indent="0">
              <a:buNone/>
            </a:pPr>
            <a:r>
              <a:rPr lang="en-US" dirty="0">
                <a:latin typeface="Consolas" panose="020B0609020204030204" pitchFamily="49" charset="0"/>
                <a:cs typeface="Consolas" panose="020B0609020204030204" pitchFamily="49" charset="0"/>
              </a:rPr>
              <a:t>v = new int[256];</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a:t>
            </a:r>
            <a:r>
              <a:rPr lang="en-US" sz="2200" dirty="0">
                <a:solidFill>
                  <a:schemeClr val="accent6">
                    <a:lumMod val="75000"/>
                  </a:schemeClr>
                </a:solidFill>
              </a:rPr>
              <a:t>method size() </a:t>
            </a:r>
            <a:r>
              <a:rPr lang="en-US" sz="2200" dirty="0"/>
              <a:t>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dirty="0"/>
              <a:t>Portable (Translated to bytecode)</a:t>
            </a:r>
          </a:p>
          <a:p>
            <a:r>
              <a:rPr lang="en-US" dirty="0"/>
              <a:t>Pure object-oriented</a:t>
            </a:r>
          </a:p>
          <a:p>
            <a:r>
              <a:rPr lang="en-US" dirty="0"/>
              <a:t>Statically typed</a:t>
            </a:r>
          </a:p>
          <a:p>
            <a:r>
              <a:rPr lang="en-US" dirty="0"/>
              <a:t>Garbage collected</a:t>
            </a:r>
          </a:p>
          <a:p>
            <a:r>
              <a:rPr lang="en-US" dirty="0"/>
              <a:t>Exceptions as a pervasive mechanism</a:t>
            </a:r>
          </a:p>
          <a:p>
            <a:r>
              <a:rPr lang="en-US" dirty="0"/>
              <a:t>Shares syntax elements w/ C++ (reduced learning curve)</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runtime</a:t>
            </a:r>
            <a:r>
              <a:rPr lang="it-IT" sz="2400" dirty="0">
                <a:solidFill>
                  <a:srgbClr val="FF0000"/>
                </a:solidFill>
                <a:latin typeface="Consolas" panose="020B0609020204030204" pitchFamily="49" charset="0"/>
                <a:cs typeface="Consolas" panose="020B0609020204030204" pitchFamily="49" charset="0"/>
              </a:rPr>
              <a:t> </a:t>
            </a:r>
            <a:r>
              <a:rPr lang="it-IT" sz="2400" dirty="0" err="1">
                <a:solidFill>
                  <a:srgbClr val="FF0000"/>
                </a:solidFill>
                <a:latin typeface="Consolas" panose="020B0609020204030204" pitchFamily="49" charset="0"/>
                <a:cs typeface="Consolas" panose="020B0609020204030204" pitchFamily="49" charset="0"/>
              </a:rPr>
              <a:t>error</a:t>
            </a:r>
            <a:r>
              <a:rPr lang="it-IT" sz="2400" dirty="0">
                <a:solidFill>
                  <a:srgbClr val="FF0000"/>
                </a:solidFill>
                <a:latin typeface="Consolas" panose="020B0609020204030204" pitchFamily="49" charset="0"/>
                <a:cs typeface="Consolas" panose="020B0609020204030204" pitchFamily="49" charset="0"/>
              </a:rPr>
              <a:t>!</a:t>
            </a:r>
          </a:p>
          <a:p>
            <a:pPr marL="0" indent="0">
              <a:buNone/>
            </a:pPr>
            <a:endParaRPr lang="en-US" sz="2400" dirty="0">
              <a:solidFill>
                <a:srgbClr val="FF0000"/>
              </a:solidFill>
              <a:latin typeface="Consolas" panose="020B0609020204030204" pitchFamily="49" charset="0"/>
              <a:cs typeface="Consolas" panose="020B0609020204030204" pitchFamily="49" charset="0"/>
            </a:endParaRP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String[][] table = {{"a", "b", "c"}, {"d", "e", "f"}};</a:t>
            </a:r>
            <a:br>
              <a:rPr lang="en-GB" sz="1800" dirty="0">
                <a:latin typeface="Consolas" panose="020B0609020204030204" pitchFamily="49" charset="0"/>
                <a:cs typeface="Consolas" panose="020B0609020204030204" pitchFamily="49" charset="0"/>
              </a:rPr>
            </a:br>
            <a:endParaRPr lang="en-GB" sz="1800" dirty="0">
              <a:latin typeface="Consolas" panose="020B0609020204030204" pitchFamily="49" charset="0"/>
              <a:cs typeface="Consolas" panose="020B0609020204030204" pitchFamily="49" charset="0"/>
            </a:endParaRP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(table);</a:t>
            </a:r>
          </a:p>
          <a:p>
            <a:pPr marL="0" indent="0">
              <a:buNone/>
            </a:pP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System.out.println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Arrays.deepToString</a:t>
            </a:r>
            <a:r>
              <a:rPr lang="en-GB" sz="1800" dirty="0">
                <a:latin typeface="Consolas" panose="020B0609020204030204" pitchFamily="49" charset="0"/>
                <a:cs typeface="Consolas" panose="020B0609020204030204" pitchFamily="49" charset="0"/>
              </a:rPr>
              <a:t>(table));</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switching rows only requires switching references</a:t>
            </a:r>
          </a:p>
          <a:p>
            <a:pPr marL="0" indent="0">
              <a:buNone/>
            </a:pPr>
            <a:r>
              <a:rPr lang="en-GB" sz="1800" dirty="0">
                <a:latin typeface="Consolas" panose="020B0609020204030204" pitchFamily="49" charset="0"/>
                <a:cs typeface="Consolas" panose="020B0609020204030204" pitchFamily="49" charset="0"/>
              </a:rPr>
              <a:t>String[]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 = table[0];</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table[0] = table[1];</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table[1] = </a:t>
            </a:r>
            <a:r>
              <a:rPr lang="en-GB" sz="1800" dirty="0" err="1">
                <a:latin typeface="Consolas" panose="020B0609020204030204" pitchFamily="49" charset="0"/>
                <a:cs typeface="Consolas" panose="020B0609020204030204" pitchFamily="49" charset="0"/>
              </a:rPr>
              <a:t>tmp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endParaRPr lang="en-IT" sz="18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4010210" y="4437113"/>
            <a:ext cx="8009281" cy="2402738"/>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fill</a:t>
            </a:r>
            <a:r>
              <a:rPr lang="it-IT" dirty="0"/>
              <a:t>()</a:t>
            </a:r>
          </a:p>
          <a:p>
            <a:pPr lvl="1"/>
            <a:r>
              <a:rPr lang="it-IT" dirty="0"/>
              <a:t>sort()</a:t>
            </a:r>
          </a:p>
          <a:p>
            <a:pPr lvl="1"/>
            <a:r>
              <a:rPr lang="it-IT" dirty="0" err="1"/>
              <a:t>binarySearch</a:t>
            </a:r>
            <a:r>
              <a:rPr lang="it-IT" dirty="0"/>
              <a:t>()</a:t>
            </a:r>
          </a:p>
          <a:p>
            <a:pPr lvl="1"/>
            <a:r>
              <a:rPr lang="it-IT" dirty="0" err="1"/>
              <a:t>toString</a:t>
            </a:r>
            <a:r>
              <a:rPr lang="it-IT" dirty="0"/>
              <a:t>()</a:t>
            </a:r>
          </a:p>
          <a:p>
            <a:pPr lvl="1"/>
            <a:r>
              <a:rPr lang="it-IT" dirty="0" err="1"/>
              <a:t>deepToString</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BCAB-4A96-0759-E396-3EAF9E1E72D9}"/>
              </a:ext>
            </a:extLst>
          </p:cNvPr>
          <p:cNvSpPr>
            <a:spLocks noGrp="1"/>
          </p:cNvSpPr>
          <p:nvPr>
            <p:ph type="title"/>
          </p:nvPr>
        </p:nvSpPr>
        <p:spPr/>
        <p:txBody>
          <a:bodyPr/>
          <a:lstStyle/>
          <a:p>
            <a:r>
              <a:rPr lang="en-GB" dirty="0" err="1"/>
              <a:t>java.util.Arrays</a:t>
            </a:r>
            <a:endParaRPr lang="en-IT" dirty="0"/>
          </a:p>
        </p:txBody>
      </p:sp>
      <p:sp>
        <p:nvSpPr>
          <p:cNvPr id="3" name="Content Placeholder 2">
            <a:extLst>
              <a:ext uri="{FF2B5EF4-FFF2-40B4-BE49-F238E27FC236}">
                <a16:creationId xmlns:a16="http://schemas.microsoft.com/office/drawing/2014/main" id="{C215C7CC-BD25-F56E-9286-97B794277149}"/>
              </a:ext>
            </a:extLst>
          </p:cNvPr>
          <p:cNvSpPr>
            <a:spLocks noGrp="1"/>
          </p:cNvSpPr>
          <p:nvPr>
            <p:ph idx="1"/>
          </p:nvPr>
        </p:nvSpPr>
        <p:spPr/>
        <p:txBody>
          <a:bodyPr>
            <a:normAutofit/>
          </a:bodyPr>
          <a:lstStyle/>
          <a:p>
            <a:pPr marL="0" indent="0">
              <a:buNone/>
            </a:pPr>
            <a:r>
              <a:rPr lang="en-GB" sz="2400" dirty="0">
                <a:latin typeface="Consolas" panose="020B0609020204030204" pitchFamily="49" charset="0"/>
                <a:cs typeface="Consolas" panose="020B0609020204030204" pitchFamily="49" charset="0"/>
              </a:rPr>
              <a:t> int[] v = new int[8];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Arrays.fill</a:t>
            </a:r>
            <a:r>
              <a:rPr lang="en-GB" sz="2400" dirty="0">
                <a:latin typeface="Consolas" panose="020B0609020204030204" pitchFamily="49" charset="0"/>
                <a:cs typeface="Consolas" panose="020B0609020204030204" pitchFamily="49" charset="0"/>
              </a:rPr>
              <a:t>(v, 10);</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int[] w = {1,3,2,6,5,4,7,9,8};</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Arrays.sort</a:t>
            </a:r>
            <a:r>
              <a:rPr lang="en-GB" sz="2400" dirty="0">
                <a:latin typeface="Consolas" panose="020B0609020204030204" pitchFamily="49" charset="0"/>
                <a:cs typeface="Consolas" panose="020B0609020204030204" pitchFamily="49" charset="0"/>
              </a:rPr>
              <a:t>(w);</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3)); //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Arrays.binarySearch</a:t>
            </a:r>
            <a:r>
              <a:rPr lang="en-GB" sz="2400" dirty="0">
                <a:latin typeface="Consolas" panose="020B0609020204030204" pitchFamily="49" charset="0"/>
                <a:cs typeface="Consolas" panose="020B0609020204030204" pitchFamily="49" charset="0"/>
              </a:rPr>
              <a:t>(w, 13)); // -10</a:t>
            </a:r>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D3B6ED9-B687-B215-FF54-662E832BF1A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513027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sz="half" idx="1"/>
          </p:nvPr>
        </p:nvSpPr>
        <p:spPr/>
        <p:txBody>
          <a:bodyPr>
            <a:normAutofit fontScale="92500"/>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5" name="Content Placeholder 4">
            <a:extLst>
              <a:ext uri="{FF2B5EF4-FFF2-40B4-BE49-F238E27FC236}">
                <a16:creationId xmlns:a16="http://schemas.microsoft.com/office/drawing/2014/main" id="{01C3937A-9492-134E-9D83-52262A24C55E}"/>
              </a:ext>
            </a:extLst>
          </p:cNvPr>
          <p:cNvSpPr>
            <a:spLocks noGrp="1"/>
          </p:cNvSpPr>
          <p:nvPr>
            <p:ph sz="half" idx="2"/>
          </p:nvPr>
        </p:nvSpPr>
        <p:spPr/>
        <p:txBody>
          <a:bodyPr>
            <a:normAutofit fontScale="92500"/>
          </a:bodyPr>
          <a:lstStyle/>
          <a:p>
            <a:pPr marL="0" indent="0">
              <a:buNone/>
            </a:pPr>
            <a:r>
              <a:rPr lang="en-GB" sz="1600" dirty="0">
                <a:latin typeface="Consolas" panose="020B0609020204030204" pitchFamily="49" charset="0"/>
                <a:cs typeface="Consolas" panose="020B0609020204030204" pitchFamily="49" charset="0"/>
              </a:rPr>
              <a:t>int[] v1 = new int[8];</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int[] v2 = new int[8];</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(v1, 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fill</a:t>
            </a:r>
            <a:r>
              <a:rPr lang="en-GB" sz="1600" dirty="0">
                <a:latin typeface="Consolas" panose="020B0609020204030204" pitchFamily="49" charset="0"/>
                <a:cs typeface="Consolas" panose="020B0609020204030204" pitchFamily="49" charset="0"/>
              </a:rPr>
              <a:t>(v2, 12);</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solidFill>
                  <a:schemeClr val="accent6">
                    <a:lumMod val="75000"/>
                  </a:schemeClr>
                </a:solidFill>
                <a:latin typeface="Consolas" panose="020B0609020204030204" pitchFamily="49" charset="0"/>
                <a:cs typeface="Consolas" panose="020B0609020204030204" pitchFamily="49" charset="0"/>
              </a:rPr>
              <a:t>// manual array copy</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System.</a:t>
            </a:r>
            <a:r>
              <a:rPr lang="en-GB" sz="1600" i="1" dirty="0" err="1">
                <a:solidFill>
                  <a:schemeClr val="accent6">
                    <a:lumMod val="75000"/>
                  </a:schemeClr>
                </a:solidFill>
                <a:latin typeface="Consolas" panose="020B0609020204030204" pitchFamily="49" charset="0"/>
                <a:cs typeface="Consolas" panose="020B0609020204030204" pitchFamily="49" charset="0"/>
              </a:rPr>
              <a:t>arraycopy</a:t>
            </a:r>
            <a:r>
              <a:rPr lang="en-GB" sz="1600" dirty="0">
                <a:solidFill>
                  <a:schemeClr val="accent6">
                    <a:lumMod val="75000"/>
                  </a:schemeClr>
                </a:solidFill>
                <a:latin typeface="Consolas" panose="020B0609020204030204" pitchFamily="49" charset="0"/>
                <a:cs typeface="Consolas" panose="020B0609020204030204" pitchFamily="49" charset="0"/>
              </a:rPr>
              <a:t>(v1, 0, v2, 4, 4);</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for (int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4;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v2[i+4] = v1[</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(v1));</a:t>
            </a:r>
          </a:p>
          <a:p>
            <a:pPr marL="0" indent="0">
              <a:buNone/>
            </a:pPr>
            <a:r>
              <a:rPr lang="en-GB" sz="1600" dirty="0">
                <a:latin typeface="Consolas" panose="020B0609020204030204" pitchFamily="49" charset="0"/>
                <a:cs typeface="Consolas" panose="020B0609020204030204" pitchFamily="49" charset="0"/>
              </a:rPr>
              <a:t>// 10,10,10,10,10,10,10,10</a:t>
            </a:r>
            <a:br>
              <a:rPr lang="en-GB" sz="1600" dirty="0">
                <a:latin typeface="Consolas" panose="020B0609020204030204" pitchFamily="49" charset="0"/>
                <a:cs typeface="Consolas" panose="020B0609020204030204" pitchFamily="49" charset="0"/>
              </a:rPr>
            </a:br>
            <a:r>
              <a:rPr lang="en-GB" sz="1600" dirty="0" err="1">
                <a:latin typeface="Consolas" panose="020B0609020204030204" pitchFamily="49" charset="0"/>
                <a:cs typeface="Consolas" panose="020B0609020204030204" pitchFamily="49" charset="0"/>
              </a:rPr>
              <a:t>System.</a:t>
            </a:r>
            <a:r>
              <a:rPr lang="en-GB" sz="1600" i="1" dirty="0" err="1">
                <a:latin typeface="Consolas" panose="020B0609020204030204" pitchFamily="49" charset="0"/>
                <a:cs typeface="Consolas" panose="020B0609020204030204" pitchFamily="49" charset="0"/>
              </a:rPr>
              <a:t>out</a:t>
            </a:r>
            <a:r>
              <a:rPr lang="en-GB" sz="1600" dirty="0" err="1">
                <a:latin typeface="Consolas" panose="020B0609020204030204" pitchFamily="49" charset="0"/>
                <a:cs typeface="Consolas" panose="020B0609020204030204" pitchFamily="49" charset="0"/>
              </a:rPr>
              <a: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Arrays.</a:t>
            </a:r>
            <a:r>
              <a:rPr lang="en-GB" sz="1600" i="1" dirty="0" err="1">
                <a:latin typeface="Consolas" panose="020B0609020204030204" pitchFamily="49" charset="0"/>
                <a:cs typeface="Consolas" panose="020B0609020204030204" pitchFamily="49" charset="0"/>
              </a:rPr>
              <a:t>toString</a:t>
            </a:r>
            <a:r>
              <a:rPr lang="en-GB" sz="1600" dirty="0">
                <a:latin typeface="Consolas" panose="020B0609020204030204" pitchFamily="49" charset="0"/>
                <a:cs typeface="Consolas" panose="020B0609020204030204" pitchFamily="49" charset="0"/>
              </a:rPr>
              <a:t>(v2));</a:t>
            </a:r>
          </a:p>
          <a:p>
            <a:pPr marL="0" indent="0">
              <a:buNone/>
            </a:pPr>
            <a:r>
              <a:rPr lang="en-GB" sz="1600" dirty="0">
                <a:latin typeface="Consolas" panose="020B0609020204030204" pitchFamily="49" charset="0"/>
                <a:cs typeface="Consolas" panose="020B0609020204030204" pitchFamily="49" charset="0"/>
              </a:rPr>
              <a:t>// 12,12,12,12,10,10,10,10</a:t>
            </a:r>
            <a:endParaRPr lang="en-IT"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BD07-01F1-C52E-B61A-902472734E5B}"/>
              </a:ext>
            </a:extLst>
          </p:cNvPr>
          <p:cNvSpPr>
            <a:spLocks noGrp="1"/>
          </p:cNvSpPr>
          <p:nvPr>
            <p:ph type="title"/>
          </p:nvPr>
        </p:nvSpPr>
        <p:spPr/>
        <p:txBody>
          <a:bodyPr/>
          <a:lstStyle/>
          <a:p>
            <a:r>
              <a:rPr lang="en-GB" dirty="0"/>
              <a:t>j</a:t>
            </a:r>
            <a:r>
              <a:rPr lang="en-IT" dirty="0"/>
              <a:t>ava.util.ArrayList</a:t>
            </a:r>
          </a:p>
        </p:txBody>
      </p:sp>
      <p:sp>
        <p:nvSpPr>
          <p:cNvPr id="3" name="Content Placeholder 2">
            <a:extLst>
              <a:ext uri="{FF2B5EF4-FFF2-40B4-BE49-F238E27FC236}">
                <a16:creationId xmlns:a16="http://schemas.microsoft.com/office/drawing/2014/main" id="{F95517D9-0C11-8DD1-6569-2AE0DD7F8C47}"/>
              </a:ext>
            </a:extLst>
          </p:cNvPr>
          <p:cNvSpPr>
            <a:spLocks noGrp="1"/>
          </p:cNvSpPr>
          <p:nvPr>
            <p:ph sz="half" idx="1"/>
          </p:nvPr>
        </p:nvSpPr>
        <p:spPr/>
        <p:txBody>
          <a:bodyPr>
            <a:normAutofit/>
          </a:bodyPr>
          <a:lstStyle/>
          <a:p>
            <a:r>
              <a:rPr lang="en-GB" sz="2400" b="0" i="0" dirty="0">
                <a:solidFill>
                  <a:srgbClr val="202124"/>
                </a:solidFill>
                <a:effectLst/>
                <a:latin typeface="arial" panose="020B0604020202020204" pitchFamily="34" charset="0"/>
              </a:rPr>
              <a:t>The </a:t>
            </a:r>
            <a:r>
              <a:rPr lang="en-GB" sz="2400" b="0" i="0" dirty="0" err="1">
                <a:solidFill>
                  <a:srgbClr val="202124"/>
                </a:solidFill>
                <a:effectLst/>
                <a:latin typeface="arial" panose="020B0604020202020204" pitchFamily="34" charset="0"/>
              </a:rPr>
              <a:t>ArrayList</a:t>
            </a:r>
            <a:r>
              <a:rPr lang="en-GB" sz="2400" b="0" i="0" dirty="0">
                <a:solidFill>
                  <a:srgbClr val="202124"/>
                </a:solidFill>
                <a:effectLst/>
                <a:latin typeface="arial" panose="020B0604020202020204" pitchFamily="34" charset="0"/>
              </a:rPr>
              <a:t> class is </a:t>
            </a:r>
            <a:r>
              <a:rPr lang="en-GB" sz="2400" b="1" i="0" dirty="0">
                <a:solidFill>
                  <a:srgbClr val="202124"/>
                </a:solidFill>
                <a:effectLst/>
                <a:latin typeface="arial" panose="020B0604020202020204" pitchFamily="34" charset="0"/>
              </a:rPr>
              <a:t>a resizable array, which can be found in the </a:t>
            </a:r>
            <a:r>
              <a:rPr lang="en-GB" sz="2400" b="1" i="0" dirty="0" err="1">
                <a:solidFill>
                  <a:srgbClr val="202124"/>
                </a:solidFill>
                <a:effectLst/>
                <a:latin typeface="arial" panose="020B0604020202020204" pitchFamily="34" charset="0"/>
              </a:rPr>
              <a:t>java.util</a:t>
            </a:r>
            <a:r>
              <a:rPr lang="en-GB" sz="2400" b="1" i="0" dirty="0">
                <a:solidFill>
                  <a:srgbClr val="202124"/>
                </a:solidFill>
                <a:effectLst/>
                <a:latin typeface="arial" panose="020B0604020202020204" pitchFamily="34" charset="0"/>
              </a:rPr>
              <a:t> package</a:t>
            </a:r>
            <a:r>
              <a:rPr lang="en-GB" sz="2400" b="0" i="0" dirty="0">
                <a:solidFill>
                  <a:srgbClr val="202124"/>
                </a:solidFill>
                <a:effectLst/>
                <a:latin typeface="arial" panose="020B0604020202020204" pitchFamily="34" charset="0"/>
              </a:rPr>
              <a:t>. </a:t>
            </a:r>
          </a:p>
          <a:p>
            <a:r>
              <a:rPr lang="en-GB" sz="2400" b="0" i="0" dirty="0">
                <a:solidFill>
                  <a:srgbClr val="202124"/>
                </a:solidFill>
                <a:effectLst/>
                <a:latin typeface="arial" panose="020B0604020202020204" pitchFamily="34" charset="0"/>
              </a:rPr>
              <a:t>The difference between a built-in array and an </a:t>
            </a:r>
            <a:r>
              <a:rPr lang="en-GB" sz="2400" b="0" i="0" dirty="0" err="1">
                <a:solidFill>
                  <a:srgbClr val="202124"/>
                </a:solidFill>
                <a:effectLst/>
                <a:latin typeface="arial" panose="020B0604020202020204" pitchFamily="34" charset="0"/>
              </a:rPr>
              <a:t>ArrayList</a:t>
            </a:r>
            <a:r>
              <a:rPr lang="en-GB" sz="2400" b="0" i="0" dirty="0">
                <a:solidFill>
                  <a:srgbClr val="202124"/>
                </a:solidFill>
                <a:effectLst/>
                <a:latin typeface="arial" panose="020B0604020202020204" pitchFamily="34" charset="0"/>
              </a:rPr>
              <a:t> in Java, is that the size of an array cannot be modified (if you want to add or remove elements to/from an array, you have to create a new one).</a:t>
            </a:r>
            <a:endParaRPr lang="en-IT" sz="2400" dirty="0"/>
          </a:p>
        </p:txBody>
      </p:sp>
      <p:sp>
        <p:nvSpPr>
          <p:cNvPr id="4" name="Content Placeholder 3">
            <a:extLst>
              <a:ext uri="{FF2B5EF4-FFF2-40B4-BE49-F238E27FC236}">
                <a16:creationId xmlns:a16="http://schemas.microsoft.com/office/drawing/2014/main" id="{16A20CF7-0EF0-07B0-BA7C-C86D41DCDB23}"/>
              </a:ext>
            </a:extLst>
          </p:cNvPr>
          <p:cNvSpPr>
            <a:spLocks noGrp="1"/>
          </p:cNvSpPr>
          <p:nvPr>
            <p:ph sz="half" idx="2"/>
          </p:nvPr>
        </p:nvSpPr>
        <p:spPr/>
        <p:txBody>
          <a:bodyPr>
            <a:normAutofit/>
          </a:bodyPr>
          <a:lstStyle/>
          <a:p>
            <a:endParaRPr lang="en-IT"/>
          </a:p>
        </p:txBody>
      </p:sp>
      <p:sp>
        <p:nvSpPr>
          <p:cNvPr id="5" name="Slide Number Placeholder 4">
            <a:extLst>
              <a:ext uri="{FF2B5EF4-FFF2-40B4-BE49-F238E27FC236}">
                <a16:creationId xmlns:a16="http://schemas.microsoft.com/office/drawing/2014/main" id="{A4891EB0-95C0-B2FB-DB3C-0F228289A0E6}"/>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640529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In 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In Java </a:t>
            </a:r>
            <a:r>
              <a:rPr lang="en-US" dirty="0">
                <a:solidFill>
                  <a:schemeClr val="accent6">
                    <a:lumMod val="75000"/>
                  </a:schemeClr>
                </a:solidFill>
              </a:rPr>
              <a:t>char[] != String</a:t>
            </a:r>
          </a:p>
          <a:p>
            <a:r>
              <a:rPr lang="en-US" dirty="0"/>
              <a:t>More specifically, in Java, Strings are instances (objects) of a specific class (</a:t>
            </a:r>
            <a:r>
              <a:rPr lang="en-US" dirty="0" err="1"/>
              <a:t>java.lang.String</a:t>
            </a:r>
            <a:r>
              <a:rPr lang="en-US" dirty="0"/>
              <a:t>)</a:t>
            </a:r>
          </a:p>
          <a:p>
            <a:r>
              <a:rPr lang="en-US" dirty="0">
                <a:solidFill>
                  <a:schemeClr val="accent6">
                    <a:lumMod val="75000"/>
                  </a:schemeClr>
                </a:solidFill>
              </a:rPr>
              <a:t>Strings are immutable objects</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“hello”;</a:t>
            </a:r>
          </a:p>
          <a:p>
            <a:pPr marL="0" indent="0">
              <a:buNone/>
            </a:pPr>
            <a:r>
              <a:rPr lang="en-US" sz="2000" dirty="0">
                <a:latin typeface="Consolas" panose="020B0609020204030204" pitchFamily="49" charset="0"/>
                <a:cs typeface="Consolas" panose="020B0609020204030204" pitchFamily="49" charset="0"/>
              </a:rPr>
              <a:t>String s = new String(“Hello”);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3284AB-FE1F-3B43-9AA0-FB1A6A54EA2C}"/>
              </a:ext>
            </a:extLst>
          </p:cNvPr>
          <p:cNvSpPr>
            <a:spLocks noGrp="1"/>
          </p:cNvSpPr>
          <p:nvPr>
            <p:ph type="title"/>
          </p:nvPr>
        </p:nvSpPr>
        <p:spPr/>
        <p:txBody>
          <a:bodyPr/>
          <a:lstStyle/>
          <a:p>
            <a:r>
              <a:rPr lang="it-IT" dirty="0" err="1"/>
              <a:t>Strings</a:t>
            </a:r>
            <a:r>
              <a:rPr lang="it-IT" dirty="0"/>
              <a:t> in </a:t>
            </a:r>
            <a:r>
              <a:rPr lang="it-IT" dirty="0" err="1"/>
              <a:t>memory</a:t>
            </a:r>
            <a:endParaRPr lang="en-IT" dirty="0"/>
          </a:p>
        </p:txBody>
      </p:sp>
      <p:sp>
        <p:nvSpPr>
          <p:cNvPr id="6" name="Content Placeholder 5">
            <a:extLst>
              <a:ext uri="{FF2B5EF4-FFF2-40B4-BE49-F238E27FC236}">
                <a16:creationId xmlns:a16="http://schemas.microsoft.com/office/drawing/2014/main" id="{08BA7E74-3A12-C84E-9C0C-18AC86B76B37}"/>
              </a:ext>
            </a:extLst>
          </p:cNvPr>
          <p:cNvSpPr>
            <a:spLocks noGrp="1"/>
          </p:cNvSpPr>
          <p:nvPr>
            <p:ph sz="half" idx="1"/>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a:t>
            </a:r>
            <a:r>
              <a:rPr lang="it-IT" sz="2200" dirty="0" err="1"/>
              <a:t>String</a:t>
            </a:r>
            <a:r>
              <a:rPr lang="it-IT" sz="2200" dirty="0"/>
              <a:t> </a:t>
            </a:r>
            <a:r>
              <a:rPr lang="it-IT" sz="2200" dirty="0" err="1"/>
              <a:t>s</a:t>
            </a:r>
            <a:r>
              <a:rPr lang="it-IT" sz="2200" dirty="0"/>
              <a:t> = </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something</a:t>
            </a:r>
            <a:r>
              <a:rPr lang="it-IT" sz="2200" dirty="0">
                <a:latin typeface="Consolas" panose="020B0609020204030204" pitchFamily="49" charset="0"/>
                <a:cs typeface="Consolas" panose="020B0609020204030204" pitchFamily="49" charset="0"/>
              </a:rPr>
              <a:t>"; </a:t>
            </a:r>
            <a:r>
              <a:rPr lang="it-IT" sz="2200" dirty="0" err="1"/>
              <a:t>they</a:t>
            </a:r>
            <a:r>
              <a:rPr lang="it-IT" sz="2200" dirty="0"/>
              <a:t> are </a:t>
            </a:r>
            <a:r>
              <a:rPr lang="it-IT" sz="2200" dirty="0" err="1"/>
              <a:t>stored</a:t>
            </a:r>
            <a:r>
              <a:rPr lang="it-IT" sz="2200" dirty="0"/>
              <a:t> in a special pool in </a:t>
            </a:r>
            <a:r>
              <a:rPr lang="it-IT" sz="2200" dirty="0" err="1"/>
              <a:t>which</a:t>
            </a:r>
            <a:r>
              <a:rPr lang="it-IT" sz="2200" dirty="0"/>
              <a:t> the </a:t>
            </a:r>
            <a:r>
              <a:rPr lang="it-IT" sz="2200" dirty="0" err="1"/>
              <a:t>same</a:t>
            </a:r>
            <a:r>
              <a:rPr lang="it-IT" sz="2200" dirty="0"/>
              <a:t> </a:t>
            </a:r>
            <a:r>
              <a:rPr lang="it-IT" sz="2200" dirty="0" err="1"/>
              <a:t>string</a:t>
            </a:r>
            <a:r>
              <a:rPr lang="it-IT" sz="2200" dirty="0"/>
              <a:t> </a:t>
            </a:r>
            <a:r>
              <a:rPr lang="it-IT" sz="2200" dirty="0" err="1"/>
              <a:t>is</a:t>
            </a:r>
            <a:r>
              <a:rPr lang="it-IT" sz="2200" dirty="0"/>
              <a:t> </a:t>
            </a:r>
            <a:r>
              <a:rPr lang="it-IT" sz="2200" dirty="0" err="1"/>
              <a:t>stored</a:t>
            </a:r>
            <a:r>
              <a:rPr lang="it-IT" sz="2200" dirty="0"/>
              <a:t> </a:t>
            </a:r>
            <a:r>
              <a:rPr lang="it-IT" sz="2200" dirty="0" err="1"/>
              <a:t>only</a:t>
            </a:r>
            <a:r>
              <a:rPr lang="it-IT" sz="2200" dirty="0"/>
              <a:t> once</a:t>
            </a:r>
            <a:endParaRPr lang="it-IT" sz="2200" dirty="0">
              <a:latin typeface="Consolas" panose="020B0609020204030204" pitchFamily="49" charset="0"/>
              <a:cs typeface="Consolas" panose="020B0609020204030204" pitchFamily="49" charset="0"/>
            </a:endParaRP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lgn="just" fontAlgn="base">
              <a:buNone/>
            </a:pPr>
            <a:r>
              <a:rPr lang="it-IT" sz="1600" dirty="0">
                <a:latin typeface="Consolas" panose="020B0609020204030204" pitchFamily="49" charset="0"/>
                <a:cs typeface="Consolas" panose="020B0609020204030204" pitchFamily="49" charset="0"/>
              </a:rPr>
              <a:t> </a:t>
            </a:r>
          </a:p>
          <a:p>
            <a:pPr marL="0" indent="0" algn="just" fontAlgn="base">
              <a:buNone/>
            </a:pPr>
            <a:r>
              <a:rPr lang="it-IT" sz="1600" dirty="0">
                <a:latin typeface="Consolas" panose="020B0609020204030204" pitchFamily="49" charset="0"/>
                <a:cs typeface="Consolas" panose="020B0609020204030204" pitchFamily="49" charset="0"/>
              </a:rPr>
              <a:t>// no </a:t>
            </a:r>
            <a:r>
              <a:rPr lang="it-IT" sz="1600" dirty="0" err="1">
                <a:latin typeface="Consolas" panose="020B0609020204030204" pitchFamily="49" charset="0"/>
                <a:cs typeface="Consolas" panose="020B0609020204030204" pitchFamily="49" charset="0"/>
              </a:rPr>
              <a:t>actual</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lgn="just" fontAlgn="base">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 				</a:t>
            </a:r>
          </a:p>
          <a:p>
            <a:pPr marL="0" indent="0" algn="just" fontAlgn="base">
              <a:buNone/>
            </a:pPr>
            <a:endParaRPr lang="it-IT" sz="1600" dirty="0">
              <a:latin typeface="Consolas" panose="020B0609020204030204" pitchFamily="49" charset="0"/>
              <a:cs typeface="Consolas" panose="020B0609020204030204" pitchFamily="49" charset="0"/>
            </a:endParaRPr>
          </a:p>
          <a:p>
            <a:pPr marL="0" indent="0" algn="just" fontAlgn="base">
              <a:buNone/>
            </a:pPr>
            <a:r>
              <a:rPr lang="it-IT" sz="1600" dirty="0">
                <a:latin typeface="Consolas" panose="020B0609020204030204" pitchFamily="49" charset="0"/>
                <a:cs typeface="Consolas" panose="020B0609020204030204" pitchFamily="49" charset="0"/>
              </a:rPr>
              <a:t>// True</a:t>
            </a:r>
          </a:p>
          <a:p>
            <a:pPr marL="0" indent="0" algn="just"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endParaRPr lang="en-IT" sz="1600" dirty="0"/>
          </a:p>
        </p:txBody>
      </p:sp>
      <p:sp>
        <p:nvSpPr>
          <p:cNvPr id="7" name="Content Placeholder 6">
            <a:extLst>
              <a:ext uri="{FF2B5EF4-FFF2-40B4-BE49-F238E27FC236}">
                <a16:creationId xmlns:a16="http://schemas.microsoft.com/office/drawing/2014/main" id="{412FFCD5-14F9-C941-AA8E-3F5CB3A266AA}"/>
              </a:ext>
            </a:extLst>
          </p:cNvPr>
          <p:cNvSpPr>
            <a:spLocks noGrp="1"/>
          </p:cNvSpPr>
          <p:nvPr>
            <p:ph sz="half" idx="2"/>
          </p:nvPr>
        </p:nvSpPr>
        <p:spPr/>
        <p:txBody>
          <a:bodyPr>
            <a:normAutofit fontScale="92500" lnSpcReduction="20000"/>
          </a:bodyPr>
          <a:lstStyle/>
          <a:p>
            <a:r>
              <a:rPr lang="it-IT" sz="2200" dirty="0" err="1"/>
              <a:t>When</a:t>
            </a:r>
            <a:r>
              <a:rPr lang="it-IT" sz="2200" dirty="0"/>
              <a:t> </a:t>
            </a:r>
            <a:r>
              <a:rPr lang="it-IT" sz="2200" dirty="0" err="1"/>
              <a:t>created</a:t>
            </a:r>
            <a:r>
              <a:rPr lang="it-IT" sz="2200" dirty="0"/>
              <a:t> </a:t>
            </a:r>
            <a:r>
              <a:rPr lang="it-IT" sz="2200" dirty="0" err="1"/>
              <a:t>using</a:t>
            </a:r>
            <a:r>
              <a:rPr lang="it-IT" sz="2200" dirty="0"/>
              <a:t> the </a:t>
            </a:r>
            <a:r>
              <a:rPr lang="it-IT" sz="2200" dirty="0">
                <a:solidFill>
                  <a:schemeClr val="accent6">
                    <a:lumMod val="75000"/>
                  </a:schemeClr>
                </a:solidFill>
              </a:rPr>
              <a:t>new</a:t>
            </a:r>
            <a:r>
              <a:rPr lang="it-IT" sz="2200" dirty="0"/>
              <a:t> operator, </a:t>
            </a:r>
            <a:r>
              <a:rPr lang="it-IT" sz="2200" dirty="0" err="1"/>
              <a:t>Strings</a:t>
            </a:r>
            <a:r>
              <a:rPr lang="it-IT" sz="2200" dirty="0"/>
              <a:t> are </a:t>
            </a:r>
            <a:r>
              <a:rPr lang="it-IT" sz="2200" dirty="0" err="1"/>
              <a:t>stored</a:t>
            </a:r>
            <a:r>
              <a:rPr lang="it-IT" sz="2200" dirty="0"/>
              <a:t> in </a:t>
            </a:r>
            <a:r>
              <a:rPr lang="it-IT" sz="2200" dirty="0" err="1"/>
              <a:t>memory</a:t>
            </a:r>
            <a:r>
              <a:rPr lang="it-IT" sz="2200" dirty="0"/>
              <a:t> (</a:t>
            </a:r>
            <a:r>
              <a:rPr lang="it-IT" sz="2200" dirty="0" err="1"/>
              <a:t>heap</a:t>
            </a:r>
            <a:r>
              <a:rPr lang="it-IT" sz="2200" dirty="0"/>
              <a:t>) </a:t>
            </a:r>
            <a:r>
              <a:rPr lang="it-IT" sz="2200" dirty="0" err="1"/>
              <a:t>as</a:t>
            </a:r>
            <a:r>
              <a:rPr lang="it-IT" sz="2200" dirty="0"/>
              <a:t> standard </a:t>
            </a:r>
            <a:r>
              <a:rPr lang="it-IT" sz="2200" dirty="0" err="1"/>
              <a:t>objects</a:t>
            </a:r>
            <a:endParaRPr lang="it-IT" sz="2200" dirty="0"/>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first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 new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memory</a:t>
            </a:r>
            <a:r>
              <a:rPr lang="it-IT" sz="1600" dirty="0">
                <a:latin typeface="Consolas" panose="020B0609020204030204" pitchFamily="49" charset="0"/>
                <a:cs typeface="Consolas" panose="020B0609020204030204" pitchFamily="49" charset="0"/>
              </a:rPr>
              <a:t> use</a:t>
            </a:r>
          </a:p>
          <a:p>
            <a:pPr marL="0" indent="0">
              <a:buNone/>
            </a:pP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Baeldung</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second</a:t>
            </a:r>
            <a:r>
              <a:rPr lang="it-IT" sz="1600" dirty="0">
                <a:latin typeface="Consolas" panose="020B0609020204030204" pitchFamily="49" charset="0"/>
                <a:cs typeface="Consolas" panose="020B0609020204030204" pitchFamily="49" charset="0"/>
              </a:rPr>
              <a:t>);  </a:t>
            </a:r>
          </a:p>
          <a:p>
            <a:pPr marL="0" indent="0" fontAlgn="base">
              <a:buNone/>
            </a:pPr>
            <a:endParaRPr lang="it-IT" sz="1600" dirty="0">
              <a:latin typeface="Consolas" panose="020B0609020204030204" pitchFamily="49" charset="0"/>
              <a:cs typeface="Consolas" panose="020B0609020204030204" pitchFamily="49" charset="0"/>
            </a:endParaRPr>
          </a:p>
          <a:p>
            <a:pPr marL="0" indent="0" fontAlgn="base">
              <a:buNone/>
            </a:pPr>
            <a:r>
              <a:rPr lang="it-IT" sz="1600" dirty="0">
                <a:latin typeface="Consolas" panose="020B0609020204030204" pitchFamily="49" charset="0"/>
                <a:cs typeface="Consolas" panose="020B0609020204030204" pitchFamily="49" charset="0"/>
              </a:rPr>
              <a:t>// False</a:t>
            </a:r>
          </a:p>
          <a:p>
            <a:pPr marL="0" indent="0" fontAlgn="base">
              <a:buNone/>
            </a:pPr>
            <a:r>
              <a:rPr lang="it-IT" sz="1600" dirty="0" err="1">
                <a:latin typeface="Consolas" panose="020B0609020204030204" pitchFamily="49" charset="0"/>
                <a:cs typeface="Consolas" panose="020B0609020204030204" pitchFamily="49" charset="0"/>
              </a:rPr>
              <a:t>System.out.println</a:t>
            </a:r>
            <a:r>
              <a:rPr lang="it-IT" sz="1600" dirty="0">
                <a:latin typeface="Consolas" panose="020B0609020204030204" pitchFamily="49" charset="0"/>
                <a:cs typeface="Consolas" panose="020B0609020204030204" pitchFamily="49" charset="0"/>
              </a:rPr>
              <a:t>(first == </a:t>
            </a:r>
            <a:r>
              <a:rPr lang="it-IT" sz="1600" dirty="0" err="1">
                <a:latin typeface="Consolas" panose="020B0609020204030204" pitchFamily="49" charset="0"/>
                <a:cs typeface="Consolas" panose="020B0609020204030204" pitchFamily="49" charset="0"/>
              </a:rPr>
              <a:t>third</a:t>
            </a:r>
            <a:r>
              <a:rPr lang="it-IT" sz="1600" dirty="0">
                <a:latin typeface="Consolas" panose="020B0609020204030204" pitchFamily="49" charset="0"/>
                <a:cs typeface="Consolas" panose="020B0609020204030204" pitchFamily="49" charset="0"/>
              </a:rPr>
              <a:t>);   </a:t>
            </a:r>
          </a:p>
          <a:p>
            <a:pPr marL="0" indent="0">
              <a:buNone/>
            </a:pPr>
            <a:endParaRPr lang="en-IT" sz="1600" dirty="0"/>
          </a:p>
          <a:p>
            <a:pPr marL="0" indent="0">
              <a:buNone/>
            </a:pPr>
            <a:endParaRPr lang="en-IT" sz="1600" dirty="0"/>
          </a:p>
        </p:txBody>
      </p:sp>
      <p:sp>
        <p:nvSpPr>
          <p:cNvPr id="4" name="Slide Number Placeholder 3">
            <a:extLst>
              <a:ext uri="{FF2B5EF4-FFF2-40B4-BE49-F238E27FC236}">
                <a16:creationId xmlns:a16="http://schemas.microsoft.com/office/drawing/2014/main" id="{0B45EC92-7209-C349-85CE-736756E0E8F6}"/>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021769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Operators (equals vs ==)</a:t>
            </a:r>
          </a:p>
        </p:txBody>
      </p:sp>
      <p:sp>
        <p:nvSpPr>
          <p:cNvPr id="3" name="Content Placeholder 2"/>
          <p:cNvSpPr>
            <a:spLocks noGrp="1"/>
          </p:cNvSpPr>
          <p:nvPr>
            <p:ph sz="half" idx="1"/>
          </p:nvPr>
        </p:nvSpPr>
        <p:spPr/>
        <p:txBody>
          <a:bodyPr>
            <a:normAutofit fontScale="85000" lnSpcReduction="20000"/>
          </a:bodyPr>
          <a:lstStyle/>
          <a:p>
            <a:r>
              <a:rPr lang="en-US" sz="3200" dirty="0"/>
              <a:t>The </a:t>
            </a:r>
            <a:r>
              <a:rPr lang="en-US" sz="3200" dirty="0">
                <a:solidFill>
                  <a:schemeClr val="accent6">
                    <a:lumMod val="75000"/>
                  </a:schemeClr>
                </a:solidFill>
              </a:rPr>
              <a:t>== operator </a:t>
            </a:r>
            <a:r>
              <a:rPr lang="en-US" sz="3200" dirty="0"/>
              <a:t>verifies if two references point to the same object</a:t>
            </a:r>
          </a:p>
          <a:p>
            <a:r>
              <a:rPr lang="en-US" sz="3200" dirty="0"/>
              <a:t>The </a:t>
            </a:r>
            <a:r>
              <a:rPr lang="en-US" sz="3200" dirty="0">
                <a:solidFill>
                  <a:schemeClr val="accent6">
                    <a:lumMod val="75000"/>
                  </a:schemeClr>
                </a:solidFill>
              </a:rPr>
              <a:t>equals() method</a:t>
            </a:r>
            <a:r>
              <a:rPr lang="en-US" sz="32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Being Strings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 for concatenating Strings</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400" dirty="0" err="1">
                <a:solidFill>
                  <a:schemeClr val="accent6">
                    <a:lumMod val="75000"/>
                  </a:schemeClr>
                </a:solidFill>
                <a:latin typeface="Calibri" panose="020F0502020204030204" pitchFamily="34" charset="0"/>
                <a:cs typeface="Calibri" panose="020F0502020204030204" pitchFamily="34" charset="0"/>
              </a:rPr>
              <a:t>System.in</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an </a:t>
            </a:r>
            <a:r>
              <a:rPr lang="en-GB" sz="2400" dirty="0" err="1">
                <a:solidFill>
                  <a:schemeClr val="accent6">
                    <a:lumMod val="75000"/>
                  </a:schemeClr>
                </a:solidFill>
                <a:latin typeface="Calibri" panose="020F0502020204030204" pitchFamily="34" charset="0"/>
                <a:cs typeface="Calibri" panose="020F0502020204030204" pitchFamily="34" charset="0"/>
              </a:rPr>
              <a:t>InputStream</a:t>
            </a:r>
            <a:r>
              <a:rPr lang="en-GB" sz="2400" dirty="0">
                <a:latin typeface="Calibri" panose="020F0502020204030204" pitchFamily="34" charset="0"/>
                <a:cs typeface="Calibri" panose="020F0502020204030204" pitchFamily="34" charset="0"/>
              </a:rPr>
              <a:t> which is typically connected to keyboard input of console programs.</a:t>
            </a:r>
          </a:p>
          <a:p>
            <a:r>
              <a:rPr lang="en-GB" sz="2400" dirty="0" err="1">
                <a:solidFill>
                  <a:schemeClr val="accent6">
                    <a:lumMod val="75000"/>
                  </a:schemeClr>
                </a:solidFill>
                <a:latin typeface="Calibri" panose="020F0502020204030204" pitchFamily="34" charset="0"/>
                <a:cs typeface="Calibri" panose="020F0502020204030204" pitchFamily="34" charset="0"/>
              </a:rPr>
              <a:t>System.out</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400" dirty="0" err="1">
                <a:solidFill>
                  <a:schemeClr val="accent6">
                    <a:lumMod val="75000"/>
                  </a:schemeClr>
                </a:solidFill>
                <a:latin typeface="Calibri" panose="020F0502020204030204" pitchFamily="34" charset="0"/>
                <a:cs typeface="Calibri" panose="020F0502020204030204" pitchFamily="34" charset="0"/>
              </a:rPr>
              <a:t>System.err</a:t>
            </a:r>
            <a:r>
              <a:rPr lang="en-GB" sz="2400" dirty="0">
                <a:solidFill>
                  <a:schemeClr val="accent6">
                    <a:lumMod val="75000"/>
                  </a:schemeClr>
                </a:solidFill>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is a </a:t>
            </a:r>
            <a:r>
              <a:rPr lang="en-GB" sz="2400" dirty="0" err="1">
                <a:solidFill>
                  <a:schemeClr val="accent6">
                    <a:lumMod val="75000"/>
                  </a:schemeClr>
                </a:solidFill>
                <a:latin typeface="Calibri" panose="020F0502020204030204" pitchFamily="34" charset="0"/>
                <a:cs typeface="Calibri" panose="020F0502020204030204" pitchFamily="34" charset="0"/>
              </a:rPr>
              <a:t>PrintStream</a:t>
            </a:r>
            <a:r>
              <a:rPr lang="en-GB" sz="2400" dirty="0">
                <a:latin typeface="Calibri" panose="020F0502020204030204" pitchFamily="34" charset="0"/>
                <a:cs typeface="Calibri" panose="020F0502020204030204" pitchFamily="34" charset="0"/>
              </a:rPr>
              <a:t>. It works like </a:t>
            </a:r>
            <a:r>
              <a:rPr lang="en-GB" sz="2400" dirty="0" err="1">
                <a:latin typeface="Calibri" panose="020F0502020204030204" pitchFamily="34" charset="0"/>
                <a:cs typeface="Calibri" panose="020F0502020204030204" pitchFamily="34" charset="0"/>
              </a:rPr>
              <a:t>System.out</a:t>
            </a:r>
            <a:r>
              <a:rPr lang="en-GB" sz="24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400" dirty="0" err="1">
                <a:latin typeface="Calibri" panose="020F0502020204030204" pitchFamily="34" charset="0"/>
                <a:cs typeface="Calibri" panose="020F0502020204030204" pitchFamily="34" charset="0"/>
              </a:rPr>
              <a:t>System.err</a:t>
            </a:r>
            <a:r>
              <a:rPr lang="en-GB" sz="2400" dirty="0">
                <a:latin typeface="Calibri" panose="020F0502020204030204" pitchFamily="34" charset="0"/>
                <a:cs typeface="Calibri" panose="020F0502020204030204" pitchFamily="34" charset="0"/>
              </a:rPr>
              <a:t> in red text, to make it more obvious that it is error text.</a:t>
            </a:r>
          </a:p>
          <a:p>
            <a:endParaRPr lang="en-IT"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print(String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println</a:t>
            </a:r>
            <a:r>
              <a:rPr lang="en-GB" sz="1800" dirty="0">
                <a:solidFill>
                  <a:schemeClr val="accent6">
                    <a:lumMod val="75000"/>
                  </a:schemeClr>
                </a:solidFill>
                <a:latin typeface="Consolas" panose="020B0609020204030204" pitchFamily="49" charset="0"/>
                <a:cs typeface="Consolas" panose="020B0609020204030204" pitchFamily="49" charset="0"/>
              </a:rPr>
              <a:t>(String s)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Print a String and terminate the line</a:t>
            </a: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void </a:t>
            </a:r>
            <a:r>
              <a:rPr lang="en-GB" sz="1800" dirty="0" err="1">
                <a:solidFill>
                  <a:schemeClr val="accent6">
                    <a:lumMod val="75000"/>
                  </a:schemeClr>
                </a:solidFill>
                <a:latin typeface="Consolas" panose="020B0609020204030204" pitchFamily="49" charset="0"/>
                <a:cs typeface="Consolas" panose="020B0609020204030204" pitchFamily="49" charset="0"/>
              </a:rPr>
              <a:t>printf</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Write a formatted string using the specified format string and arguments</a:t>
            </a: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String </a:t>
            </a:r>
            <a:r>
              <a:rPr lang="en-GB" sz="1800" dirty="0" err="1">
                <a:solidFill>
                  <a:schemeClr val="accent6">
                    <a:lumMod val="75000"/>
                  </a:schemeClr>
                </a:solidFill>
                <a:latin typeface="Consolas" panose="020B0609020204030204" pitchFamily="49" charset="0"/>
                <a:cs typeface="Consolas" panose="020B0609020204030204" pitchFamily="49" charset="0"/>
              </a:rPr>
              <a:t>String.format</a:t>
            </a:r>
            <a:r>
              <a:rPr lang="en-GB" sz="1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1800" dirty="0" err="1">
                <a:solidFill>
                  <a:schemeClr val="accent6">
                    <a:lumMod val="75000"/>
                  </a:schemeClr>
                </a:solidFill>
                <a:latin typeface="Consolas" panose="020B0609020204030204" pitchFamily="49" charset="0"/>
                <a:cs typeface="Consolas" panose="020B0609020204030204" pitchFamily="49" charset="0"/>
              </a:rPr>
              <a:t>args</a:t>
            </a:r>
            <a:r>
              <a:rPr lang="en-GB" sz="18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Return a formatted string using the specified format string and arguments</a:t>
            </a:r>
            <a:endParaRPr lang="en-IT" sz="1800" dirty="0">
              <a:latin typeface="Consolas" panose="020B0609020204030204" pitchFamily="49" charset="0"/>
              <a:cs typeface="Consolas" panose="020B0609020204030204" pitchFamily="49" charset="0"/>
            </a:endParaRPr>
          </a:p>
          <a:p>
            <a:pPr marL="0" indent="0">
              <a:buNone/>
            </a:pPr>
            <a:endParaRPr lang="en-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 from stdin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a:t>
            </a:r>
            <a:r>
              <a:rPr lang="en-GB" sz="1400" dirty="0" err="1">
                <a:latin typeface="Consolas" panose="020B0609020204030204" pitchFamily="49" charset="0"/>
                <a:cs typeface="Consolas" panose="020B0609020204030204" pitchFamily="49" charset="0"/>
              </a:rPr>
              <a:t>System.in</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int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sc.nextInt</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from a file */</a:t>
            </a:r>
          </a:p>
          <a:p>
            <a:pPr marL="0" indent="0">
              <a:buNone/>
            </a:pPr>
            <a:r>
              <a:rPr lang="en-GB" sz="1400" dirty="0">
                <a:latin typeface="Consolas" panose="020B0609020204030204" pitchFamily="49" charset="0"/>
                <a:cs typeface="Consolas" panose="020B0609020204030204" pitchFamily="49" charset="0"/>
              </a:rPr>
              <a:t>Scanner </a:t>
            </a:r>
            <a:r>
              <a:rPr lang="en-GB" sz="1400" dirty="0" err="1">
                <a:latin typeface="Consolas" panose="020B0609020204030204" pitchFamily="49" charset="0"/>
                <a:cs typeface="Consolas" panose="020B0609020204030204" pitchFamily="49" charset="0"/>
              </a:rPr>
              <a:t>sc</a:t>
            </a:r>
            <a:r>
              <a:rPr lang="en-GB" sz="1400" dirty="0">
                <a:latin typeface="Consolas" panose="020B0609020204030204" pitchFamily="49" charset="0"/>
                <a:cs typeface="Consolas" panose="020B0609020204030204" pitchFamily="49" charset="0"/>
              </a:rPr>
              <a:t> = new Scanner(new File("</a:t>
            </a:r>
            <a:r>
              <a:rPr lang="en-GB" sz="1400" dirty="0" err="1">
                <a:latin typeface="Consolas" panose="020B0609020204030204" pitchFamily="49" charset="0"/>
                <a:cs typeface="Consolas" panose="020B0609020204030204" pitchFamily="49" charset="0"/>
              </a:rPr>
              <a:t>myNumbers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while (</a:t>
            </a:r>
            <a:r>
              <a:rPr lang="en-GB" sz="1400" dirty="0" err="1">
                <a:latin typeface="Consolas" panose="020B0609020204030204" pitchFamily="49" charset="0"/>
                <a:cs typeface="Consolas" panose="020B0609020204030204" pitchFamily="49" charset="0"/>
              </a:rPr>
              <a:t>sc.hasNextLong</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aLong</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sc.nextLong</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a:bodyPr>
          <a:lstStyle/>
          <a:p>
            <a:r>
              <a:rPr lang="en-IT" sz="2000" dirty="0">
                <a:solidFill>
                  <a:schemeClr val="accent6">
                    <a:lumMod val="75000"/>
                  </a:schemeClr>
                </a:solidFill>
                <a:latin typeface="Consolas" panose="020B0609020204030204" pitchFamily="49" charset="0"/>
                <a:cs typeface="Consolas" panose="020B0609020204030204" pitchFamily="49" charset="0"/>
              </a:rPr>
              <a:t>Math.random()</a:t>
            </a:r>
          </a:p>
          <a:p>
            <a:r>
              <a:rPr lang="en-GB" sz="20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a:latin typeface="Consolas" panose="020B0609020204030204" pitchFamily="49" charset="0"/>
                <a:cs typeface="Consolas" panose="020B0609020204030204" pitchFamily="49" charset="0"/>
              </a:rPr>
              <a:t>Random generator = new 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indent="-285750"/>
            <a:r>
              <a:rPr lang="en-GB" sz="2000" dirty="0" err="1">
                <a:solidFill>
                  <a:schemeClr val="accent6">
                    <a:lumMod val="75000"/>
                  </a:schemeClr>
                </a:solidFill>
                <a:latin typeface="Consolas" panose="020B0609020204030204" pitchFamily="49" charset="0"/>
                <a:cs typeface="Consolas" panose="020B0609020204030204" pitchFamily="49" charset="0"/>
              </a:rPr>
              <a:t>java.util.random.RandomGenerator</a:t>
            </a:r>
            <a:endParaRPr lang="en-GB" sz="20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RandomGenerator.getDefault</a:t>
            </a:r>
            <a:r>
              <a:rPr lang="en-GB" sz="2000" dirty="0">
                <a:latin typeface="Consolas" panose="020B0609020204030204" pitchFamily="49" charset="0"/>
                <a:cs typeface="Consolas" panose="020B0609020204030204" pitchFamily="49" charset="0"/>
              </a:rPr>
              <a:t>();</a:t>
            </a:r>
          </a:p>
          <a:p>
            <a:pPr marL="457200" lvl="1" indent="0">
              <a:buNone/>
            </a:pPr>
            <a:r>
              <a:rPr lang="en-GB" sz="2000" dirty="0" err="1">
                <a:latin typeface="Consolas" panose="020B0609020204030204" pitchFamily="49" charset="0"/>
                <a:cs typeface="Consolas" panose="020B0609020204030204" pitchFamily="49" charset="0"/>
              </a:rPr>
              <a:t>RandomGenerator</a:t>
            </a:r>
            <a:r>
              <a:rPr lang="en-GB" sz="2000" dirty="0">
                <a:latin typeface="Consolas" panose="020B0609020204030204" pitchFamily="49" charset="0"/>
                <a:cs typeface="Consolas" panose="020B0609020204030204" pitchFamily="49" charset="0"/>
              </a:rPr>
              <a:t> generator = </a:t>
            </a:r>
            <a:r>
              <a:rPr lang="en-GB" sz="2000" dirty="0" err="1">
                <a:latin typeface="Consolas" panose="020B0609020204030204" pitchFamily="49" charset="0"/>
                <a:cs typeface="Consolas" panose="020B0609020204030204" pitchFamily="49" charset="0"/>
              </a:rPr>
              <a:t>RandomGenerator.of</a:t>
            </a:r>
            <a:r>
              <a:rPr lang="en-GB" sz="2000" dirty="0">
                <a:latin typeface="Consolas" panose="020B0609020204030204" pitchFamily="49" charset="0"/>
                <a:cs typeface="Consolas" panose="020B0609020204030204" pitchFamily="49" charset="0"/>
              </a:rPr>
              <a:t>("L128X256MixRandom");</a:t>
            </a:r>
          </a:p>
          <a:p>
            <a:pPr marL="457200" lvl="1" indent="0">
              <a:buNone/>
            </a:pPr>
            <a:r>
              <a:rPr lang="en-GB" sz="2000" dirty="0" err="1">
                <a:latin typeface="Consolas" panose="020B0609020204030204" pitchFamily="49" charset="0"/>
                <a:cs typeface="Consolas" panose="020B0609020204030204" pitchFamily="49" charset="0"/>
              </a:rPr>
              <a:t>generator.nextInt</a:t>
            </a:r>
            <a:r>
              <a:rPr lang="en-GB" sz="2000" dirty="0">
                <a:latin typeface="Consolas" panose="020B0609020204030204" pitchFamily="49" charset="0"/>
                <a:cs typeface="Consolas" panose="020B0609020204030204" pitchFamily="49" charset="0"/>
              </a:rPr>
              <a:t>()			[MIN_VALUE, MAX_VALUE]</a:t>
            </a:r>
          </a:p>
          <a:p>
            <a:pPr marL="457200" lvl="1" indent="0">
              <a:buNone/>
            </a:pPr>
            <a:r>
              <a:rPr lang="en-GB" sz="2000" dirty="0" err="1">
                <a:latin typeface="Consolas" panose="020B0609020204030204" pitchFamily="49" charset="0"/>
                <a:cs typeface="Consolas" panose="020B0609020204030204" pitchFamily="49" charset="0"/>
              </a:rPr>
              <a:t>generator.nextDouble</a:t>
            </a:r>
            <a:r>
              <a:rPr lang="en-GB" sz="2000" dirty="0">
                <a:latin typeface="Consolas" panose="020B0609020204030204" pitchFamily="49" charset="0"/>
                <a:cs typeface="Consolas" panose="020B0609020204030204" pitchFamily="49" charset="0"/>
              </a:rPr>
              <a:t>()		[0, 1]</a:t>
            </a:r>
          </a:p>
          <a:p>
            <a:pPr marL="457200" lvl="1" indent="0">
              <a:buNone/>
            </a:pPr>
            <a:r>
              <a:rPr lang="en-GB" sz="2000" dirty="0" err="1">
                <a:latin typeface="Consolas" panose="020B0609020204030204" pitchFamily="49" charset="0"/>
                <a:cs typeface="Consolas" panose="020B0609020204030204" pitchFamily="49" charset="0"/>
              </a:rPr>
              <a:t>generator.nextBoolean</a:t>
            </a:r>
            <a:r>
              <a:rPr lang="en-GB" sz="2000" dirty="0">
                <a:latin typeface="Consolas" panose="020B0609020204030204" pitchFamily="49" charset="0"/>
                <a:cs typeface="Consolas" panose="020B0609020204030204" pitchFamily="49" charset="0"/>
              </a:rPr>
              <a:t>()	[true, false]</a:t>
            </a:r>
          </a:p>
          <a:p>
            <a:pPr lvl="1"/>
            <a:endParaRPr lang="en-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cd java-core/</a:t>
            </a:r>
            <a:r>
              <a:rPr lang="en-GB" sz="1600" dirty="0" err="1">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/main/java/com/</a:t>
            </a:r>
            <a:r>
              <a:rPr lang="en-GB" sz="1600" dirty="0" err="1">
                <a:latin typeface="Consolas" panose="020B0609020204030204" pitchFamily="49" charset="0"/>
                <a:cs typeface="Consolas" panose="020B0609020204030204" pitchFamily="49" charset="0"/>
              </a:rPr>
              <a:t>nbicocchi</a:t>
            </a:r>
            <a:r>
              <a:rPr lang="en-GB" sz="1600" dirty="0">
                <a:latin typeface="Consolas" panose="020B0609020204030204" pitchFamily="49" charset="0"/>
                <a:cs typeface="Consolas" panose="020B0609020204030204" pitchFamily="49" charset="0"/>
              </a:rPr>
              <a:t>/exercises/examples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PrimitiveLiterals.java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t>
            </a:r>
            <a:r>
              <a:rPr lang="en-GB" sz="1600" dirty="0" err="1">
                <a:latin typeface="Consolas" panose="020B0609020204030204" pitchFamily="49" charset="0"/>
                <a:cs typeface="Consolas" panose="020B0609020204030204" pitchFamily="49" charset="0"/>
              </a:rPr>
              <a:t>PrimitiveLiterals</a:t>
            </a:r>
            <a:r>
              <a:rPr lang="en-IT" sz="1600" dirty="0">
                <a:latin typeface="Consolas" panose="020B0609020204030204" pitchFamily="49" charset="0"/>
                <a:cs typeface="Consolas" panose="020B0609020204030204" pitchFamily="49" charset="0"/>
              </a:rPr>
              <a:t>.class.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a:latin typeface="Consolas" panose="020B0609020204030204" pitchFamily="49" charset="0"/>
                <a:cs typeface="Consolas" panose="020B0609020204030204" pitchFamily="49" charset="0"/>
              </a:rPr>
              <a:t>java-core/build/classes/java/main/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javap</a:t>
            </a:r>
            <a:r>
              <a:rPr lang="en-GB" sz="1600" dirty="0">
                <a:solidFill>
                  <a:schemeClr val="accent6">
                    <a:lumMod val="75000"/>
                  </a:schemeClr>
                </a:solidFill>
                <a:latin typeface="Consolas" panose="020B0609020204030204" pitchFamily="49" charset="0"/>
                <a:cs typeface="Consolas" panose="020B0609020204030204" pitchFamily="49" charset="0"/>
              </a:rPr>
              <a:t> -cp . -verbose </a:t>
            </a:r>
            <a:r>
              <a:rPr lang="en-GB" sz="1600" dirty="0" err="1">
                <a:solidFill>
                  <a:schemeClr val="accent6">
                    <a:lumMod val="75000"/>
                  </a:schemeClr>
                </a:solidFill>
                <a:latin typeface="Consolas" panose="020B0609020204030204" pitchFamily="49" charset="0"/>
                <a:cs typeface="Consolas" panose="020B0609020204030204" pitchFamily="49" charset="0"/>
              </a:rPr>
              <a:t>com.nbicocchi.exercises.examples.PrimitiveLiterals</a:t>
            </a:r>
            <a:r>
              <a:rPr lang="en-GB" sz="1600" dirty="0">
                <a:solidFill>
                  <a:schemeClr val="accent6">
                    <a:lumMod val="75000"/>
                  </a:schemeClr>
                </a:solidFill>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
        <p:nvSpPr>
          <p:cNvPr id="6" name="TextBox 5">
            <a:extLst>
              <a:ext uri="{FF2B5EF4-FFF2-40B4-BE49-F238E27FC236}">
                <a16:creationId xmlns:a16="http://schemas.microsoft.com/office/drawing/2014/main" id="{4C02B3BE-1D53-3B45-B84F-A29073734077}"/>
              </a:ext>
            </a:extLst>
          </p:cNvPr>
          <p:cNvSpPr txBox="1"/>
          <p:nvPr/>
        </p:nvSpPr>
        <p:spPr>
          <a:xfrm>
            <a:off x="5409019" y="5791304"/>
            <a:ext cx="6187786" cy="369332"/>
          </a:xfrm>
          <a:prstGeom prst="rect">
            <a:avLst/>
          </a:prstGeom>
          <a:noFill/>
        </p:spPr>
        <p:txBody>
          <a:bodyPr wrap="square">
            <a:spAutoFit/>
          </a:bodyPr>
          <a:lstStyle/>
          <a:p>
            <a:r>
              <a:rPr lang="en-IT" dirty="0"/>
              <a:t>https://en.wikipedia.org/wiki/List_of_Java_virtual_machines</a:t>
            </a:r>
          </a:p>
        </p:txBody>
      </p:sp>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constants</a:t>
            </a:r>
            <a:r>
              <a:rPr lang="it-IT" dirty="0"/>
              <a:t>, conventions, </a:t>
            </a:r>
            <a:r>
              <a:rPr lang="it-IT" dirty="0" err="1"/>
              <a:t>methods</a:t>
            </a:r>
            <a:endParaRPr lang="it-IT" dirty="0"/>
          </a:p>
        </p:txBody>
      </p:sp>
    </p:spTree>
    <p:extLst>
      <p:ext uri="{BB962C8B-B14F-4D97-AF65-F5344CB8AC3E}">
        <p14:creationId xmlns:p14="http://schemas.microsoft.com/office/powerpoint/2010/main" val="665040205"/>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891</TotalTime>
  <Words>5691</Words>
  <Application>Microsoft Macintosh PowerPoint</Application>
  <PresentationFormat>Widescreen</PresentationFormat>
  <Paragraphs>791</Paragraphs>
  <Slides>69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Variables, constants, conventions, methods</vt:lpstr>
      <vt:lpstr>Program, files and classes </vt:lpstr>
      <vt:lpstr>The main method</vt:lpstr>
      <vt:lpstr>Code blocks and Scope </vt:lpstr>
      <vt:lpstr>Primitive types </vt:lpstr>
      <vt:lpstr>Primitive types </vt:lpstr>
      <vt:lpstr>Literals</vt:lpstr>
      <vt:lpstr>The var keyword</vt:lpstr>
      <vt:lpstr>The var keyword</vt:lpstr>
      <vt:lpstr>Implicit casting</vt:lpstr>
      <vt:lpstr>Explicit casting</vt:lpstr>
      <vt:lpstr>Constants</vt:lpstr>
      <vt:lpstr>Operators</vt:lpstr>
      <vt:lpstr>Reference Types</vt:lpstr>
      <vt:lpstr>Primitive vs Reference Types</vt:lpstr>
      <vt:lpstr>Reference Types</vt:lpstr>
      <vt:lpstr>References and Objects</vt:lpstr>
      <vt:lpstr>Methods</vt:lpstr>
      <vt:lpstr>Passing Parameters (Primitive)</vt:lpstr>
      <vt:lpstr>PowerPoint Presentation</vt:lpstr>
      <vt:lpstr>Passing Parameters (Objects) </vt:lpstr>
      <vt:lpstr>Passing Parameters (Objects) </vt:lpstr>
      <vt:lpstr>Passing Parameters (Objects) </vt:lpstr>
      <vt:lpstr>Comments</vt:lpstr>
      <vt:lpstr>Coding Conventions</vt:lpstr>
      <vt:lpstr>Decisions</vt:lpstr>
      <vt:lpstr>Decisions</vt:lpstr>
      <vt:lpstr>if statement</vt:lpstr>
      <vt:lpstr>switch statement</vt:lpstr>
      <vt:lpstr>switch statement (enhanced)</vt:lpstr>
      <vt:lpstr>Loops</vt:lpstr>
      <vt:lpstr>Loop statements</vt:lpstr>
      <vt:lpstr>do-while statement</vt:lpstr>
      <vt:lpstr>while statement</vt:lpstr>
      <vt:lpstr>for statement</vt:lpstr>
      <vt:lpstr>break/continue statements</vt:lpstr>
      <vt:lpstr>Array</vt:lpstr>
      <vt:lpstr>Array</vt:lpstr>
      <vt:lpstr>Example – Primitive types</vt:lpstr>
      <vt:lpstr>Example – Object reference</vt:lpstr>
      <vt:lpstr>Operations on arrays </vt:lpstr>
      <vt:lpstr>Operations on arrays </vt:lpstr>
      <vt:lpstr>Multidimensional Arrays</vt:lpstr>
      <vt:lpstr>java.util.Arrays</vt:lpstr>
      <vt:lpstr>java.util.Arrays</vt:lpstr>
      <vt:lpstr> System.arraycopy()</vt:lpstr>
      <vt:lpstr>java.util.ArrayList</vt:lpstr>
      <vt:lpstr>Strings</vt:lpstr>
      <vt:lpstr>String</vt:lpstr>
      <vt:lpstr>Strings in memory</vt:lpstr>
      <vt:lpstr>Reference Operators (equals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Nicola BICOCCHI</cp:lastModifiedBy>
  <cp:revision>160</cp:revision>
  <cp:lastPrinted>2021-10-10T16:21:50Z</cp:lastPrinted>
  <dcterms:created xsi:type="dcterms:W3CDTF">2021-09-29T20:16:21Z</dcterms:created>
  <dcterms:modified xsi:type="dcterms:W3CDTF">2023-02-28T13:44:53Z</dcterms:modified>
</cp:coreProperties>
</file>