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4CB24D9-F586-4E08-B34A-9F53FB1FD197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ED9EAC76-BB7A-4A92-A1BC-6CF7EE331E12}" type="slidenum">
              <a:rPr lang="en-US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A0973AA1-E48F-4B33-921D-B8D1CFC184E3}" type="slidenum">
              <a:rPr lang="en-US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337" name="CustomShape 2"/>
          <p:cNvSpPr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86E98DC0-6059-4E9D-90AD-4787B43BB9FD}" type="slidenum">
              <a:rPr lang="en-US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338" name="CustomShape 3"/>
          <p:cNvSpPr/>
          <p:nvPr/>
        </p:nvSpPr>
        <p:spPr>
          <a:xfrm>
            <a:off x="3886200" y="8686800"/>
            <a:ext cx="2967840" cy="45324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F74C8DF6-48B3-4418-8175-BA7EEE2ECCA2}" type="slidenum">
              <a:rPr lang="en-US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339" name="CustomShape 4"/>
          <p:cNvSpPr/>
          <p:nvPr/>
        </p:nvSpPr>
        <p:spPr>
          <a:xfrm>
            <a:off x="1143000" y="685800"/>
            <a:ext cx="4571280" cy="342828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PlaceHolder 5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5240" cy="4110840"/>
          </a:xfrm>
          <a:prstGeom prst="rect">
            <a:avLst/>
          </a:prstGeom>
        </p:spPr>
        <p:txBody>
          <a:bodyPr lIns="90000" rIns="90000" tIns="45000" bIns="45000" anchor="ctr"/>
          <a:p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6F3C70CC-1F30-4598-B07F-2BC5917A075C}" type="slidenum">
              <a:rPr lang="en-US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1FEBF8FD-57D0-43BA-88D6-98714322E17C}" type="slidenum">
              <a:rPr lang="en-US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5BADC5A8-7BE1-446F-B5B8-B46E9E000473}" type="slidenum">
              <a:rPr lang="en-US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314" name="CustomShape 2"/>
          <p:cNvSpPr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63996AAF-DB7E-4B09-8E60-663953C1F2A1}" type="slidenum">
              <a:rPr lang="en-US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315" name="CustomShape 3"/>
          <p:cNvSpPr/>
          <p:nvPr/>
        </p:nvSpPr>
        <p:spPr>
          <a:xfrm>
            <a:off x="3886200" y="8686800"/>
            <a:ext cx="2967840" cy="45324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60188B0B-91B3-4529-9157-5AE796E8C4E2}" type="slidenum">
              <a:rPr lang="en-US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316" name="CustomShape 4"/>
          <p:cNvSpPr/>
          <p:nvPr/>
        </p:nvSpPr>
        <p:spPr>
          <a:xfrm>
            <a:off x="1143000" y="685800"/>
            <a:ext cx="4571280" cy="342828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PlaceHolder 5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5240" cy="4110840"/>
          </a:xfrm>
          <a:prstGeom prst="rect">
            <a:avLst/>
          </a:prstGeom>
        </p:spPr>
        <p:txBody>
          <a:bodyPr lIns="90000" rIns="90000" tIns="45000" bIns="45000" anchor="ctr"/>
          <a:p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6D4DD819-A4F2-487C-9F02-1373E0FAE3D7}" type="slidenum">
              <a:rPr lang="en-US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426B4561-B239-4509-B486-B0410C7BE506}" type="slidenum">
              <a:rPr lang="en-US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321" name="CustomShape 2"/>
          <p:cNvSpPr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14BECBAF-5C3A-4A48-87B6-40E4CE70C850}" type="slidenum">
              <a:rPr lang="en-US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322" name="CustomShape 3"/>
          <p:cNvSpPr/>
          <p:nvPr/>
        </p:nvSpPr>
        <p:spPr>
          <a:xfrm>
            <a:off x="3886200" y="8686800"/>
            <a:ext cx="2967840" cy="45324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60674A18-5458-462B-B165-63FDDC530DFA}" type="slidenum">
              <a:rPr lang="en-US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323" name="CustomShape 4"/>
          <p:cNvSpPr/>
          <p:nvPr/>
        </p:nvSpPr>
        <p:spPr>
          <a:xfrm>
            <a:off x="1143000" y="685800"/>
            <a:ext cx="4571280" cy="342828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PlaceHolder 5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5240" cy="4110840"/>
          </a:xfrm>
          <a:prstGeom prst="rect">
            <a:avLst/>
          </a:prstGeom>
        </p:spPr>
        <p:txBody>
          <a:bodyPr lIns="90000" rIns="90000" tIns="45000" bIns="45000" anchor="ctr"/>
          <a:p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FADC8712-080F-49FF-88F4-F14875FE78DE}" type="slidenum">
              <a:rPr lang="en-US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90D96DDF-BC24-4907-A808-D8E62F8B37FB}" type="slidenum">
              <a:rPr lang="en-US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328" name="CustomShape 2"/>
          <p:cNvSpPr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37BA73E7-3D5A-4CBC-B231-2208451E55B7}" type="slidenum">
              <a:rPr lang="en-US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329" name="CustomShape 3"/>
          <p:cNvSpPr/>
          <p:nvPr/>
        </p:nvSpPr>
        <p:spPr>
          <a:xfrm>
            <a:off x="3886200" y="8686800"/>
            <a:ext cx="2967840" cy="45324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8B55808E-30F3-4FE8-AACA-9734C2B70A91}" type="slidenum">
              <a:rPr lang="en-US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330" name="CustomShape 4"/>
          <p:cNvSpPr/>
          <p:nvPr/>
        </p:nvSpPr>
        <p:spPr>
          <a:xfrm>
            <a:off x="1143000" y="685800"/>
            <a:ext cx="4571280" cy="342828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PlaceHolder 5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5240" cy="4110840"/>
          </a:xfrm>
          <a:prstGeom prst="rect">
            <a:avLst/>
          </a:prstGeom>
        </p:spPr>
        <p:txBody>
          <a:bodyPr lIns="90000" rIns="90000" tIns="45000" bIns="45000" anchor="ctr"/>
          <a:p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874BD8F1-645A-49DB-B2C7-83ED2401538E}" type="slidenum">
              <a:rPr lang="en-US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746428D4-CDEF-4344-B83C-C0AEDD33FF2B}" type="slidenum">
              <a:rPr lang="en-US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Lucida Sans Unicode"/>
              </a:rPr>
              <a:t>1/28/15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3E56E3A0-DA08-469F-BDE3-ED8EA63C7014}" type="slidenum">
              <a:rPr lang="en-US" strike="noStrike">
                <a:solidFill>
                  <a:srgbClr val="000000"/>
                </a:solidFill>
                <a:latin typeface="Calibri"/>
                <a:ea typeface="Lucida Sans Unicode"/>
              </a:rPr>
              <a:t>&lt;number&gt;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Lucida Sans Unicode"/>
              </a:rPr>
              <a:t>1/28/15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7C4B6BFE-FE48-41FA-994C-F09A70F6B4B5}" type="slidenum">
              <a:rPr lang="en-US" strike="noStrike">
                <a:solidFill>
                  <a:srgbClr val="000000"/>
                </a:solidFill>
                <a:latin typeface="Calibri"/>
                <a:ea typeface="Lucida Sans Unicode"/>
              </a:rPr>
              <a:t>&lt;number&gt;</a:t>
            </a:fld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Lucida Sans Unicode"/>
              </a:rPr>
              <a:t>1/28/15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6EEB9AC5-B8A9-46B5-86E7-F8158C96C3C2}" type="slidenum">
              <a:rPr lang="en-US" strike="noStrike">
                <a:solidFill>
                  <a:srgbClr val="000000"/>
                </a:solidFill>
                <a:latin typeface="Calibri"/>
                <a:ea typeface="Lucida Sans Unicode"/>
              </a:rPr>
              <a:t>&lt;number&gt;</a:t>
            </a:fld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Ctr="1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Microsoft YaHei"/>
              </a:rPr>
              <a:t>XRTB Bidding System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719640" y="3933000"/>
            <a:ext cx="7704360" cy="175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Microsoft YaHei"/>
              </a:rPr>
              <a:t>Ben Faul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2414880" y="1418760"/>
            <a:ext cx="4137480" cy="396180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solidFill>
            <a:srgbClr val="b7dee8"/>
          </a:solidFill>
          <a:ln w="25560">
            <a:solidFill>
              <a:srgbClr val="3a5f8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2"/>
          <p:cNvSpPr/>
          <p:nvPr/>
        </p:nvSpPr>
        <p:spPr>
          <a:xfrm>
            <a:off x="304920" y="457200"/>
            <a:ext cx="8609760" cy="42624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i="1" lang="en-US" sz="2400" strike="noStrike">
                <a:solidFill>
                  <a:srgbClr val="006699"/>
                </a:solidFill>
                <a:latin typeface="Calibri"/>
                <a:ea typeface="Microsoft YaHei"/>
              </a:rPr>
              <a:t>EXXSYS</a:t>
            </a:r>
            <a:r>
              <a:rPr lang="en-US" sz="2400" strike="noStrike">
                <a:solidFill>
                  <a:srgbClr val="006699"/>
                </a:solidFill>
                <a:latin typeface="Calibri"/>
                <a:ea typeface="Microsoft YaHei"/>
              </a:rPr>
              <a:t> Architecture – Campaign Processing</a:t>
            </a:r>
            <a:endParaRPr/>
          </a:p>
        </p:txBody>
      </p:sp>
      <p:sp>
        <p:nvSpPr>
          <p:cNvPr id="290" name="CustomShape 3"/>
          <p:cNvSpPr/>
          <p:nvPr/>
        </p:nvSpPr>
        <p:spPr>
          <a:xfrm>
            <a:off x="2801880" y="1954800"/>
            <a:ext cx="3517920" cy="2710800"/>
          </a:xfrm>
          <a:custGeom>
            <a:avLst/>
            <a:gdLst/>
            <a:ahLst/>
            <a:rect l="0" t="0" r="r" b="b"/>
            <a:pathLst>
              <a:path w="76" h="77">
                <a:moveTo>
                  <a:pt x="0" y="1"/>
                </a:moveTo>
                <a:lnTo>
                  <a:pt x="2" y="3"/>
                </a:lnTo>
                <a:lnTo>
                  <a:pt x="69" y="70"/>
                </a:lnTo>
                <a:lnTo>
                  <a:pt x="1" y="14"/>
                </a:lnTo>
                <a:lnTo>
                  <a:pt x="3" y="40"/>
                </a:lnTo>
                <a:lnTo>
                  <a:pt x="71" y="72"/>
                </a:lnTo>
                <a:lnTo>
                  <a:pt x="15" y="7"/>
                </a:lnTo>
                <a:lnTo>
                  <a:pt x="41" y="42"/>
                </a:lnTo>
                <a:lnTo>
                  <a:pt x="73" y="74"/>
                </a:lnTo>
                <a:lnTo>
                  <a:pt x="8" y="0"/>
                </a:lnTo>
                <a:lnTo>
                  <a:pt x="43" y="2"/>
                </a:lnTo>
                <a:lnTo>
                  <a:pt x="75" y="76"/>
                </a:lnTo>
              </a:path>
            </a:pathLst>
          </a:custGeom>
          <a:solidFill>
            <a:srgbClr val="fdeada"/>
          </a:solidFill>
          <a:ln w="25560">
            <a:solidFill>
              <a:srgbClr val="3a5f8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4"/>
          <p:cNvSpPr/>
          <p:nvPr/>
        </p:nvSpPr>
        <p:spPr>
          <a:xfrm>
            <a:off x="6705720" y="990720"/>
            <a:ext cx="990000" cy="510480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Calibri"/>
                <a:ea typeface="Microsoft YaHei"/>
              </a:rPr>
              <a:t>   </a:t>
            </a:r>
            <a:r>
              <a:rPr b="1" lang="en-US" strike="noStrike">
                <a:solidFill>
                  <a:srgbClr val="000000"/>
                </a:solidFill>
                <a:latin typeface="Calibri"/>
                <a:ea typeface="Microsoft YaHei"/>
              </a:rPr>
              <a:t>REDIS</a:t>
            </a:r>
            <a:endParaRPr/>
          </a:p>
        </p:txBody>
      </p:sp>
      <p:sp>
        <p:nvSpPr>
          <p:cNvPr id="292" name="CustomShape 5"/>
          <p:cNvSpPr/>
          <p:nvPr/>
        </p:nvSpPr>
        <p:spPr>
          <a:xfrm>
            <a:off x="3308760" y="2186280"/>
            <a:ext cx="685080" cy="218592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93" name="CustomShape 6"/>
          <p:cNvSpPr/>
          <p:nvPr/>
        </p:nvSpPr>
        <p:spPr>
          <a:xfrm>
            <a:off x="4648320" y="2239200"/>
            <a:ext cx="1218600" cy="80820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600" strike="noStrike">
                <a:solidFill>
                  <a:srgbClr val="000000"/>
                </a:solidFill>
                <a:latin typeface="Calibri"/>
                <a:ea typeface="Microsoft YaHei"/>
              </a:rPr>
              <a:t>B</a:t>
            </a:r>
            <a:endParaRPr/>
          </a:p>
        </p:txBody>
      </p:sp>
      <p:sp>
        <p:nvSpPr>
          <p:cNvPr id="294" name="CustomShape 7"/>
          <p:cNvSpPr/>
          <p:nvPr/>
        </p:nvSpPr>
        <p:spPr>
          <a:xfrm>
            <a:off x="4608720" y="2438280"/>
            <a:ext cx="1356120" cy="36468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Microsoft YaHei"/>
              </a:rPr>
              <a:t>LUA Script</a:t>
            </a:r>
            <a:endParaRPr/>
          </a:p>
        </p:txBody>
      </p:sp>
      <p:sp>
        <p:nvSpPr>
          <p:cNvPr id="295" name="CustomShape 8"/>
          <p:cNvSpPr/>
          <p:nvPr/>
        </p:nvSpPr>
        <p:spPr>
          <a:xfrm>
            <a:off x="5901120" y="2514600"/>
            <a:ext cx="837720" cy="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9"/>
          <p:cNvSpPr/>
          <p:nvPr/>
        </p:nvSpPr>
        <p:spPr>
          <a:xfrm flipH="1">
            <a:off x="5872680" y="2927160"/>
            <a:ext cx="832320" cy="36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10"/>
          <p:cNvSpPr/>
          <p:nvPr/>
        </p:nvSpPr>
        <p:spPr>
          <a:xfrm>
            <a:off x="3994200" y="2949120"/>
            <a:ext cx="653760" cy="36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11"/>
          <p:cNvSpPr/>
          <p:nvPr/>
        </p:nvSpPr>
        <p:spPr>
          <a:xfrm flipV="1" rot="10800000">
            <a:off x="4935240" y="3615480"/>
            <a:ext cx="940680" cy="567360"/>
          </a:xfrm>
          <a:prstGeom prst="bentConnector3">
            <a:avLst>
              <a:gd name="adj1" fmla="val 50000"/>
            </a:avLst>
          </a:prstGeom>
          <a:noFill/>
          <a:ln w="6480">
            <a:solidFill>
              <a:srgbClr val="5b9bd5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12"/>
          <p:cNvSpPr/>
          <p:nvPr/>
        </p:nvSpPr>
        <p:spPr>
          <a:xfrm flipV="1" rot="10800000">
            <a:off x="5451120" y="4282200"/>
            <a:ext cx="1456560" cy="1234080"/>
          </a:xfrm>
          <a:prstGeom prst="bentConnector3">
            <a:avLst>
              <a:gd name="adj1" fmla="val 50000"/>
            </a:avLst>
          </a:prstGeom>
          <a:noFill/>
          <a:ln w="6480">
            <a:solidFill>
              <a:srgbClr val="5b9bd5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13"/>
          <p:cNvSpPr/>
          <p:nvPr/>
        </p:nvSpPr>
        <p:spPr>
          <a:xfrm>
            <a:off x="3217320" y="3619440"/>
            <a:ext cx="4536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14"/>
          <p:cNvSpPr/>
          <p:nvPr/>
        </p:nvSpPr>
        <p:spPr>
          <a:xfrm>
            <a:off x="3197880" y="2403000"/>
            <a:ext cx="90792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Ctr="1"/>
          <a:p>
            <a:pPr algn="ctr"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Calibri"/>
              </a:rPr>
              <a:t>Constraint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Calibri"/>
              </a:rPr>
              <a:t>Checking</a:t>
            </a:r>
            <a:endParaRPr/>
          </a:p>
        </p:txBody>
      </p:sp>
      <p:sp>
        <p:nvSpPr>
          <p:cNvPr id="302" name="CustomShape 15"/>
          <p:cNvSpPr/>
          <p:nvPr/>
        </p:nvSpPr>
        <p:spPr>
          <a:xfrm>
            <a:off x="1314720" y="2775600"/>
            <a:ext cx="1947960" cy="5796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16"/>
          <p:cNvSpPr/>
          <p:nvPr/>
        </p:nvSpPr>
        <p:spPr>
          <a:xfrm flipH="1">
            <a:off x="1252800" y="3804120"/>
            <a:ext cx="2049120" cy="36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17"/>
          <p:cNvSpPr/>
          <p:nvPr/>
        </p:nvSpPr>
        <p:spPr>
          <a:xfrm>
            <a:off x="3587400" y="1514520"/>
            <a:ext cx="212112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Campaign Select</a:t>
            </a:r>
            <a:endParaRPr/>
          </a:p>
        </p:txBody>
      </p:sp>
      <p:sp>
        <p:nvSpPr>
          <p:cNvPr id="305" name="CustomShape 18"/>
          <p:cNvSpPr/>
          <p:nvPr/>
        </p:nvSpPr>
        <p:spPr>
          <a:xfrm>
            <a:off x="1392840" y="2438280"/>
            <a:ext cx="104976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request</a:t>
            </a:r>
            <a:endParaRPr/>
          </a:p>
        </p:txBody>
      </p:sp>
      <p:sp>
        <p:nvSpPr>
          <p:cNvPr id="306" name="CustomShape 19"/>
          <p:cNvSpPr/>
          <p:nvPr/>
        </p:nvSpPr>
        <p:spPr>
          <a:xfrm>
            <a:off x="1163520" y="3924720"/>
            <a:ext cx="137592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Bid/No Bid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Ctr="1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Microsoft YaHei"/>
              </a:rPr>
              <a:t>XRTB Conclusion</a:t>
            </a:r>
            <a:endParaRPr/>
          </a:p>
        </p:txBody>
      </p:sp>
      <p:sp>
        <p:nvSpPr>
          <p:cNvPr id="308" name="TextShape 2"/>
          <p:cNvSpPr txBox="1"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Microsoft YaHei"/>
              </a:rPr>
              <a:t>RTB Bidder Only, Bring Your Own DB/Reports</a:t>
            </a:r>
            <a:endParaRPr/>
          </a:p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Microsoft YaHei"/>
              </a:rPr>
              <a:t>Web-Based and JSON controls via pub/sub</a:t>
            </a:r>
            <a:endParaRPr/>
          </a:p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Microsoft YaHei"/>
              </a:rPr>
              <a:t>High performance, no bid exceeds 5ms</a:t>
            </a:r>
            <a:endParaRPr/>
          </a:p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Microsoft YaHei"/>
              </a:rPr>
              <a:t>Designed to massively scale horizontally</a:t>
            </a:r>
            <a:endParaRPr/>
          </a:p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Microsoft YaHei"/>
              </a:rPr>
              <a:t>Script-able campaigns using LUA, processing time ~400us.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8880" cy="82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Ctr="1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Microsoft YaHei"/>
              </a:rPr>
              <a:t>XRTB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457200" y="899280"/>
            <a:ext cx="8228880" cy="5775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Microsoft YaHei"/>
              </a:rPr>
              <a:t>The bidding part of a demand side publishing system. It is not a full service RTB system.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Microsoft YaHei"/>
              </a:rPr>
              <a:t>User provides own database capability using  XRTB Pub/Sub channels.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Microsoft YaHei"/>
              </a:rPr>
              <a:t>No writes to separate key/value store is used.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Microsoft YaHei"/>
              </a:rPr>
              <a:t>Bidder does not write bid information to a database.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Microsoft YaHei"/>
              </a:rPr>
              <a:t>Bid context is stored in memory and transmitted via pub/sub.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133720" y="4114800"/>
            <a:ext cx="3580560" cy="205668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solidFill>
            <a:srgbClr val="dce6f2"/>
          </a:solidFill>
          <a:ln w="25560">
            <a:solidFill>
              <a:srgbClr val="3a5f8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"/>
          <p:cNvSpPr/>
          <p:nvPr/>
        </p:nvSpPr>
        <p:spPr>
          <a:xfrm>
            <a:off x="2133720" y="1219320"/>
            <a:ext cx="3580560" cy="274248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solidFill>
            <a:srgbClr val="f2dcdb"/>
          </a:solidFill>
          <a:ln w="25560">
            <a:solidFill>
              <a:srgbClr val="3a5f8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"/>
          <p:cNvSpPr/>
          <p:nvPr/>
        </p:nvSpPr>
        <p:spPr>
          <a:xfrm>
            <a:off x="304920" y="533520"/>
            <a:ext cx="8609760" cy="42624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i="1" lang="en-US" sz="2400" strike="noStrike">
                <a:solidFill>
                  <a:srgbClr val="006699"/>
                </a:solidFill>
                <a:latin typeface="Calibri"/>
                <a:ea typeface="Microsoft YaHei"/>
              </a:rPr>
              <a:t>XRTB</a:t>
            </a:r>
            <a:r>
              <a:rPr lang="en-US" sz="2400" strike="noStrike">
                <a:solidFill>
                  <a:srgbClr val="006699"/>
                </a:solidFill>
                <a:latin typeface="Calibri"/>
                <a:ea typeface="Microsoft YaHei"/>
              </a:rPr>
              <a:t> Architecture – High Level</a:t>
            </a:r>
            <a:endParaRPr/>
          </a:p>
        </p:txBody>
      </p:sp>
      <p:sp>
        <p:nvSpPr>
          <p:cNvPr id="129" name="CustomShape 4"/>
          <p:cNvSpPr/>
          <p:nvPr/>
        </p:nvSpPr>
        <p:spPr>
          <a:xfrm>
            <a:off x="228600" y="1523880"/>
            <a:ext cx="837360" cy="45648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Calibri"/>
                <a:ea typeface="Microsoft YaHei"/>
              </a:rPr>
              <a:t>RTB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Calibri"/>
                <a:ea typeface="Microsoft YaHei"/>
              </a:rPr>
              <a:t>Version 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0" name="CustomShape 5"/>
          <p:cNvSpPr/>
          <p:nvPr/>
        </p:nvSpPr>
        <p:spPr>
          <a:xfrm>
            <a:off x="228600" y="2057400"/>
            <a:ext cx="837360" cy="45648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Calibri"/>
                <a:ea typeface="Microsoft YaHei"/>
              </a:rPr>
              <a:t>RTB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Calibri"/>
                <a:ea typeface="Microsoft YaHei"/>
              </a:rPr>
              <a:t>Version 2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1" name="CustomShape 6"/>
          <p:cNvSpPr/>
          <p:nvPr/>
        </p:nvSpPr>
        <p:spPr>
          <a:xfrm>
            <a:off x="6858000" y="5257800"/>
            <a:ext cx="1142280" cy="104868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050" strike="noStrike">
                <a:solidFill>
                  <a:srgbClr val="000000"/>
                </a:solidFill>
                <a:latin typeface="Calibri"/>
                <a:ea typeface="Microsoft YaHei"/>
              </a:rPr>
              <a:t>Web Application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2" name="CustomShape 7"/>
          <p:cNvSpPr/>
          <p:nvPr/>
        </p:nvSpPr>
        <p:spPr>
          <a:xfrm>
            <a:off x="2286000" y="2209680"/>
            <a:ext cx="848520" cy="69948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b="1" lang="en-US" sz="2000" strike="noStrike">
                <a:solidFill>
                  <a:srgbClr val="000000"/>
                </a:solidFill>
                <a:latin typeface="Calibri"/>
                <a:ea typeface="Microsoft YaHei"/>
              </a:rPr>
              <a:t>RTBb</a:t>
            </a:r>
            <a:endParaRPr/>
          </a:p>
        </p:txBody>
      </p:sp>
      <p:sp>
        <p:nvSpPr>
          <p:cNvPr id="133" name="CustomShape 8"/>
          <p:cNvSpPr/>
          <p:nvPr/>
        </p:nvSpPr>
        <p:spPr>
          <a:xfrm rot="5400000">
            <a:off x="442440" y="2613960"/>
            <a:ext cx="434520" cy="39492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1" lang="en-US" sz="2000" strike="noStrike">
                <a:solidFill>
                  <a:srgbClr val="000000"/>
                </a:solidFill>
                <a:latin typeface="Calibri"/>
                <a:ea typeface="Microsoft YaHei"/>
              </a:rPr>
              <a:t>…</a:t>
            </a:r>
            <a:endParaRPr/>
          </a:p>
        </p:txBody>
      </p:sp>
      <p:sp>
        <p:nvSpPr>
          <p:cNvPr id="134" name="CustomShape 9"/>
          <p:cNvSpPr/>
          <p:nvPr/>
        </p:nvSpPr>
        <p:spPr>
          <a:xfrm>
            <a:off x="2209680" y="1523880"/>
            <a:ext cx="1065960" cy="198036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5" name="CustomShape 10"/>
          <p:cNvSpPr/>
          <p:nvPr/>
        </p:nvSpPr>
        <p:spPr>
          <a:xfrm>
            <a:off x="228600" y="3124080"/>
            <a:ext cx="837360" cy="38016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Calibri"/>
                <a:ea typeface="Microsoft YaHei"/>
              </a:rPr>
              <a:t>Exchange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Calibri"/>
                <a:ea typeface="Microsoft YaHei"/>
              </a:rPr>
              <a:t>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6" name="CustomShape 11"/>
          <p:cNvSpPr/>
          <p:nvPr/>
        </p:nvSpPr>
        <p:spPr>
          <a:xfrm>
            <a:off x="4495680" y="2819520"/>
            <a:ext cx="1065960" cy="68508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2"/>
          <p:cNvSpPr/>
          <p:nvPr/>
        </p:nvSpPr>
        <p:spPr>
          <a:xfrm>
            <a:off x="7010280" y="5562720"/>
            <a:ext cx="913680" cy="45648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Calibri"/>
                <a:ea typeface="Microsoft YaHei"/>
              </a:rPr>
              <a:t>Control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Calibri"/>
                <a:ea typeface="Microsoft YaHei"/>
              </a:rPr>
              <a:t>Pages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8" name="CustomShape 13"/>
          <p:cNvSpPr/>
          <p:nvPr/>
        </p:nvSpPr>
        <p:spPr>
          <a:xfrm>
            <a:off x="3429000" y="1828800"/>
            <a:ext cx="919800" cy="42444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Calibri"/>
                <a:ea typeface="Microsoft YaHei"/>
              </a:rPr>
              <a:t>Bid Requests</a:t>
            </a:r>
            <a:endParaRPr/>
          </a:p>
        </p:txBody>
      </p:sp>
      <p:sp>
        <p:nvSpPr>
          <p:cNvPr id="139" name="CustomShape 14"/>
          <p:cNvSpPr/>
          <p:nvPr/>
        </p:nvSpPr>
        <p:spPr>
          <a:xfrm>
            <a:off x="6629400" y="1523880"/>
            <a:ext cx="1218600" cy="25740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Calibri"/>
                <a:ea typeface="Microsoft YaHei"/>
              </a:rPr>
              <a:t>exxsys.wins</a:t>
            </a:r>
            <a:endParaRPr/>
          </a:p>
        </p:txBody>
      </p:sp>
      <p:sp>
        <p:nvSpPr>
          <p:cNvPr id="140" name="CustomShape 15"/>
          <p:cNvSpPr/>
          <p:nvPr/>
        </p:nvSpPr>
        <p:spPr>
          <a:xfrm>
            <a:off x="6705720" y="2362320"/>
            <a:ext cx="1142280" cy="42444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Calibri"/>
                <a:ea typeface="Microsoft YaHei"/>
              </a:rPr>
              <a:t>exxsys.requests</a:t>
            </a:r>
            <a:endParaRPr/>
          </a:p>
        </p:txBody>
      </p:sp>
      <p:sp>
        <p:nvSpPr>
          <p:cNvPr id="141" name="CustomShape 16"/>
          <p:cNvSpPr/>
          <p:nvPr/>
        </p:nvSpPr>
        <p:spPr>
          <a:xfrm>
            <a:off x="3534480" y="1371600"/>
            <a:ext cx="757080" cy="25740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Calibri"/>
                <a:ea typeface="Microsoft YaHei"/>
              </a:rPr>
              <a:t>Controls</a:t>
            </a:r>
            <a:endParaRPr/>
          </a:p>
        </p:txBody>
      </p:sp>
      <p:sp>
        <p:nvSpPr>
          <p:cNvPr id="142" name="CustomShape 17"/>
          <p:cNvSpPr/>
          <p:nvPr/>
        </p:nvSpPr>
        <p:spPr>
          <a:xfrm>
            <a:off x="6858000" y="4800600"/>
            <a:ext cx="1142280" cy="30420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Calibri"/>
                <a:ea typeface="Microsoft YaHei"/>
              </a:rPr>
              <a:t>API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3" name="CustomShape 18"/>
          <p:cNvSpPr/>
          <p:nvPr/>
        </p:nvSpPr>
        <p:spPr>
          <a:xfrm>
            <a:off x="4709520" y="3048120"/>
            <a:ext cx="604440" cy="25776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Calibri"/>
                <a:ea typeface="Microsoft YaHei"/>
              </a:rPr>
              <a:t>REDIS</a:t>
            </a:r>
            <a:endParaRPr/>
          </a:p>
        </p:txBody>
      </p:sp>
      <p:sp>
        <p:nvSpPr>
          <p:cNvPr id="144" name="CustomShape 19"/>
          <p:cNvSpPr/>
          <p:nvPr/>
        </p:nvSpPr>
        <p:spPr>
          <a:xfrm>
            <a:off x="5942880" y="1219320"/>
            <a:ext cx="660600" cy="495216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5" name="CustomShape 20"/>
          <p:cNvSpPr/>
          <p:nvPr/>
        </p:nvSpPr>
        <p:spPr>
          <a:xfrm>
            <a:off x="3276360" y="1676160"/>
            <a:ext cx="2666880" cy="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1"/>
          <p:cNvSpPr/>
          <p:nvPr/>
        </p:nvSpPr>
        <p:spPr>
          <a:xfrm>
            <a:off x="6629400" y="1828800"/>
            <a:ext cx="1599840" cy="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2"/>
          <p:cNvSpPr/>
          <p:nvPr/>
        </p:nvSpPr>
        <p:spPr>
          <a:xfrm>
            <a:off x="4648320" y="1905120"/>
            <a:ext cx="913680" cy="53280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8" name="CustomShape 23"/>
          <p:cNvSpPr/>
          <p:nvPr/>
        </p:nvSpPr>
        <p:spPr>
          <a:xfrm>
            <a:off x="8229600" y="1219320"/>
            <a:ext cx="761400" cy="495216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9" name="CustomShape 24"/>
          <p:cNvSpPr/>
          <p:nvPr/>
        </p:nvSpPr>
        <p:spPr>
          <a:xfrm>
            <a:off x="5029200" y="2438280"/>
            <a:ext cx="360" cy="38052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5"/>
          <p:cNvSpPr/>
          <p:nvPr/>
        </p:nvSpPr>
        <p:spPr>
          <a:xfrm>
            <a:off x="4648320" y="1905120"/>
            <a:ext cx="837360" cy="59184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Calibri"/>
                <a:ea typeface="Microsoft YaHei"/>
              </a:rPr>
              <a:t>Campaign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Calibri"/>
                <a:ea typeface="Microsoft YaHei"/>
              </a:rPr>
              <a:t>Select</a:t>
            </a:r>
            <a:endParaRPr/>
          </a:p>
        </p:txBody>
      </p:sp>
      <p:sp>
        <p:nvSpPr>
          <p:cNvPr id="151" name="CustomShape 26"/>
          <p:cNvSpPr/>
          <p:nvPr/>
        </p:nvSpPr>
        <p:spPr>
          <a:xfrm>
            <a:off x="6553080" y="4952880"/>
            <a:ext cx="304560" cy="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7"/>
          <p:cNvSpPr/>
          <p:nvPr/>
        </p:nvSpPr>
        <p:spPr>
          <a:xfrm>
            <a:off x="3623760" y="2286000"/>
            <a:ext cx="520920" cy="25740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Calibri"/>
                <a:ea typeface="Microsoft YaHei"/>
              </a:rPr>
              <a:t>Bid s</a:t>
            </a:r>
            <a:endParaRPr/>
          </a:p>
        </p:txBody>
      </p:sp>
      <p:sp>
        <p:nvSpPr>
          <p:cNvPr id="153" name="CustomShape 28"/>
          <p:cNvSpPr/>
          <p:nvPr/>
        </p:nvSpPr>
        <p:spPr>
          <a:xfrm>
            <a:off x="6629400" y="2209680"/>
            <a:ext cx="1599840" cy="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9"/>
          <p:cNvSpPr/>
          <p:nvPr/>
        </p:nvSpPr>
        <p:spPr>
          <a:xfrm>
            <a:off x="6629400" y="1905120"/>
            <a:ext cx="1218600" cy="25740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Calibri"/>
                <a:ea typeface="Microsoft YaHei"/>
              </a:rPr>
              <a:t>exxsys.bids</a:t>
            </a:r>
            <a:endParaRPr/>
          </a:p>
        </p:txBody>
      </p:sp>
      <p:sp>
        <p:nvSpPr>
          <p:cNvPr id="155" name="CustomShape 30"/>
          <p:cNvSpPr/>
          <p:nvPr/>
        </p:nvSpPr>
        <p:spPr>
          <a:xfrm>
            <a:off x="6629400" y="2666880"/>
            <a:ext cx="1599840" cy="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31"/>
          <p:cNvSpPr/>
          <p:nvPr/>
        </p:nvSpPr>
        <p:spPr>
          <a:xfrm>
            <a:off x="3276360" y="4876560"/>
            <a:ext cx="2666880" cy="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32"/>
          <p:cNvSpPr/>
          <p:nvPr/>
        </p:nvSpPr>
        <p:spPr>
          <a:xfrm>
            <a:off x="8001000" y="4952880"/>
            <a:ext cx="228240" cy="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33"/>
          <p:cNvSpPr/>
          <p:nvPr/>
        </p:nvSpPr>
        <p:spPr>
          <a:xfrm>
            <a:off x="2209680" y="4114800"/>
            <a:ext cx="1065960" cy="198036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9" name="CustomShape 34"/>
          <p:cNvSpPr/>
          <p:nvPr/>
        </p:nvSpPr>
        <p:spPr>
          <a:xfrm>
            <a:off x="218880" y="4724280"/>
            <a:ext cx="1290600" cy="25740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Calibri"/>
                <a:ea typeface="Microsoft YaHei"/>
              </a:rPr>
              <a:t>Win Notification</a:t>
            </a:r>
            <a:endParaRPr/>
          </a:p>
        </p:txBody>
      </p:sp>
      <p:sp>
        <p:nvSpPr>
          <p:cNvPr id="160" name="CustomShape 35"/>
          <p:cNvSpPr/>
          <p:nvPr/>
        </p:nvSpPr>
        <p:spPr>
          <a:xfrm flipH="1">
            <a:off x="3275640" y="3504960"/>
            <a:ext cx="1752120" cy="91404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36"/>
          <p:cNvSpPr/>
          <p:nvPr/>
        </p:nvSpPr>
        <p:spPr>
          <a:xfrm>
            <a:off x="3581280" y="4191120"/>
            <a:ext cx="990000" cy="42444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Calibri"/>
                <a:ea typeface="Microsoft YaHei"/>
              </a:rPr>
              <a:t>Bid Retrieval</a:t>
            </a:r>
            <a:endParaRPr/>
          </a:p>
        </p:txBody>
      </p:sp>
      <p:sp>
        <p:nvSpPr>
          <p:cNvPr id="162" name="CustomShape 37"/>
          <p:cNvSpPr/>
          <p:nvPr/>
        </p:nvSpPr>
        <p:spPr>
          <a:xfrm>
            <a:off x="3505320" y="4572000"/>
            <a:ext cx="1218600" cy="25740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Calibri"/>
                <a:ea typeface="Microsoft YaHei"/>
              </a:rPr>
              <a:t>Win publisher</a:t>
            </a:r>
            <a:endParaRPr/>
          </a:p>
        </p:txBody>
      </p:sp>
      <p:sp>
        <p:nvSpPr>
          <p:cNvPr id="163" name="CustomShape 38"/>
          <p:cNvSpPr/>
          <p:nvPr/>
        </p:nvSpPr>
        <p:spPr>
          <a:xfrm>
            <a:off x="304560" y="5029200"/>
            <a:ext cx="1142640" cy="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39"/>
          <p:cNvSpPr/>
          <p:nvPr/>
        </p:nvSpPr>
        <p:spPr>
          <a:xfrm>
            <a:off x="1447920" y="1523880"/>
            <a:ext cx="456480" cy="198036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5" name="CustomShape 40"/>
          <p:cNvSpPr/>
          <p:nvPr/>
        </p:nvSpPr>
        <p:spPr>
          <a:xfrm>
            <a:off x="1447920" y="4114800"/>
            <a:ext cx="456480" cy="198036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6" name="CustomShape 41"/>
          <p:cNvSpPr/>
          <p:nvPr/>
        </p:nvSpPr>
        <p:spPr>
          <a:xfrm>
            <a:off x="1066680" y="1752480"/>
            <a:ext cx="380520" cy="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42"/>
          <p:cNvSpPr/>
          <p:nvPr/>
        </p:nvSpPr>
        <p:spPr>
          <a:xfrm>
            <a:off x="1066680" y="2209680"/>
            <a:ext cx="380520" cy="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43"/>
          <p:cNvSpPr/>
          <p:nvPr/>
        </p:nvSpPr>
        <p:spPr>
          <a:xfrm>
            <a:off x="1066680" y="3276360"/>
            <a:ext cx="380520" cy="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44"/>
          <p:cNvSpPr/>
          <p:nvPr/>
        </p:nvSpPr>
        <p:spPr>
          <a:xfrm>
            <a:off x="3276360" y="5790960"/>
            <a:ext cx="2666880" cy="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45"/>
          <p:cNvSpPr/>
          <p:nvPr/>
        </p:nvSpPr>
        <p:spPr>
          <a:xfrm>
            <a:off x="3687120" y="5486400"/>
            <a:ext cx="757080" cy="25740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Calibri"/>
                <a:ea typeface="Microsoft YaHei"/>
              </a:rPr>
              <a:t>Controls</a:t>
            </a:r>
            <a:endParaRPr/>
          </a:p>
        </p:txBody>
      </p:sp>
      <p:sp>
        <p:nvSpPr>
          <p:cNvPr id="171" name="CustomShape 46"/>
          <p:cNvSpPr/>
          <p:nvPr/>
        </p:nvSpPr>
        <p:spPr>
          <a:xfrm>
            <a:off x="2286000" y="4724280"/>
            <a:ext cx="848520" cy="69948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b="1" lang="en-US" sz="2000" strike="noStrike">
                <a:solidFill>
                  <a:srgbClr val="000000"/>
                </a:solidFill>
                <a:latin typeface="Calibri"/>
                <a:ea typeface="Microsoft YaHei"/>
              </a:rPr>
              <a:t>RTBw</a:t>
            </a:r>
            <a:endParaRPr/>
          </a:p>
        </p:txBody>
      </p:sp>
      <p:sp>
        <p:nvSpPr>
          <p:cNvPr id="172" name="CustomShape 47"/>
          <p:cNvSpPr/>
          <p:nvPr/>
        </p:nvSpPr>
        <p:spPr>
          <a:xfrm>
            <a:off x="1904760" y="2514600"/>
            <a:ext cx="304560" cy="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48"/>
          <p:cNvSpPr/>
          <p:nvPr/>
        </p:nvSpPr>
        <p:spPr>
          <a:xfrm>
            <a:off x="1904760" y="5029200"/>
            <a:ext cx="304560" cy="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49"/>
          <p:cNvSpPr/>
          <p:nvPr/>
        </p:nvSpPr>
        <p:spPr>
          <a:xfrm>
            <a:off x="1399680" y="1905120"/>
            <a:ext cx="609480" cy="36432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Microsoft YaHei"/>
              </a:rPr>
              <a:t>ELB</a:t>
            </a:r>
            <a:endParaRPr/>
          </a:p>
        </p:txBody>
      </p:sp>
      <p:sp>
        <p:nvSpPr>
          <p:cNvPr id="175" name="CustomShape 50"/>
          <p:cNvSpPr/>
          <p:nvPr/>
        </p:nvSpPr>
        <p:spPr>
          <a:xfrm>
            <a:off x="1399680" y="4419720"/>
            <a:ext cx="609480" cy="36432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Microsoft YaHei"/>
              </a:rPr>
              <a:t>ELB</a:t>
            </a:r>
            <a:endParaRPr/>
          </a:p>
        </p:txBody>
      </p:sp>
      <p:sp>
        <p:nvSpPr>
          <p:cNvPr id="176" name="CustomShape 51"/>
          <p:cNvSpPr/>
          <p:nvPr/>
        </p:nvSpPr>
        <p:spPr>
          <a:xfrm>
            <a:off x="6019920" y="2666880"/>
            <a:ext cx="583560" cy="118764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Microsoft YaHei"/>
              </a:rPr>
              <a:t>Pub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Microsoft YaHei"/>
              </a:rPr>
              <a:t>Sub</a:t>
            </a:r>
            <a:endParaRPr/>
          </a:p>
        </p:txBody>
      </p:sp>
      <p:sp>
        <p:nvSpPr>
          <p:cNvPr id="177" name="CustomShape 52"/>
          <p:cNvSpPr/>
          <p:nvPr/>
        </p:nvSpPr>
        <p:spPr>
          <a:xfrm>
            <a:off x="8381880" y="2286000"/>
            <a:ext cx="454320" cy="323280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Microsoft YaHei"/>
              </a:rPr>
              <a:t>3rd Party Adaptors (Control &amp; DB)</a:t>
            </a:r>
            <a:endParaRPr/>
          </a:p>
        </p:txBody>
      </p:sp>
      <p:sp>
        <p:nvSpPr>
          <p:cNvPr id="178" name="CustomShape 53"/>
          <p:cNvSpPr/>
          <p:nvPr/>
        </p:nvSpPr>
        <p:spPr>
          <a:xfrm>
            <a:off x="304920" y="6324480"/>
            <a:ext cx="1523160" cy="38016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solidFill>
            <a:srgbClr val="f2dcdb"/>
          </a:solidFill>
          <a:ln w="25560">
            <a:solidFill>
              <a:srgbClr val="3a5f8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Microsoft YaHei"/>
              </a:rPr>
              <a:t>Bid Domain</a:t>
            </a:r>
            <a:endParaRPr/>
          </a:p>
        </p:txBody>
      </p:sp>
      <p:sp>
        <p:nvSpPr>
          <p:cNvPr id="179" name="CustomShape 54"/>
          <p:cNvSpPr/>
          <p:nvPr/>
        </p:nvSpPr>
        <p:spPr>
          <a:xfrm>
            <a:off x="2133720" y="6324480"/>
            <a:ext cx="1523160" cy="38016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solidFill>
            <a:srgbClr val="dce6f2"/>
          </a:solidFill>
          <a:ln w="25560">
            <a:solidFill>
              <a:srgbClr val="3a5f8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Microsoft YaHei"/>
              </a:rPr>
              <a:t>Win Domain</a:t>
            </a:r>
            <a:endParaRPr/>
          </a:p>
        </p:txBody>
      </p:sp>
      <p:sp>
        <p:nvSpPr>
          <p:cNvPr id="180" name="CustomShape 55"/>
          <p:cNvSpPr/>
          <p:nvPr/>
        </p:nvSpPr>
        <p:spPr>
          <a:xfrm>
            <a:off x="6629400" y="3117960"/>
            <a:ext cx="1599840" cy="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56"/>
          <p:cNvSpPr/>
          <p:nvPr/>
        </p:nvSpPr>
        <p:spPr>
          <a:xfrm>
            <a:off x="6629400" y="3628080"/>
            <a:ext cx="1599840" cy="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57"/>
          <p:cNvSpPr/>
          <p:nvPr/>
        </p:nvSpPr>
        <p:spPr>
          <a:xfrm>
            <a:off x="6635520" y="2761560"/>
            <a:ext cx="109224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Calibri"/>
              </a:rPr>
              <a:t>exxsys.clicks</a:t>
            </a:r>
            <a:endParaRPr/>
          </a:p>
        </p:txBody>
      </p:sp>
      <p:sp>
        <p:nvSpPr>
          <p:cNvPr id="183" name="CustomShape 58"/>
          <p:cNvSpPr/>
          <p:nvPr/>
        </p:nvSpPr>
        <p:spPr>
          <a:xfrm>
            <a:off x="6554880" y="3200040"/>
            <a:ext cx="15706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Calibri"/>
              </a:rPr>
              <a:t>exxsys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100" strike="noStrike">
                <a:solidFill>
                  <a:srgbClr val="000000"/>
                </a:solidFill>
                <a:latin typeface="Calibri"/>
              </a:rPr>
              <a:t>conversions</a:t>
            </a:r>
            <a:endParaRPr/>
          </a:p>
        </p:txBody>
      </p:sp>
      <p:sp>
        <p:nvSpPr>
          <p:cNvPr id="184" name="CustomShape 59"/>
          <p:cNvSpPr/>
          <p:nvPr/>
        </p:nvSpPr>
        <p:spPr>
          <a:xfrm flipV="1">
            <a:off x="3276720" y="2116800"/>
            <a:ext cx="1371240" cy="15480"/>
          </a:xfrm>
          <a:prstGeom prst="straightConnector1">
            <a:avLst/>
          </a:prstGeom>
          <a:noFill/>
          <a:ln w="9360">
            <a:solidFill>
              <a:srgbClr val="4a7ebb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60"/>
          <p:cNvSpPr/>
          <p:nvPr/>
        </p:nvSpPr>
        <p:spPr>
          <a:xfrm flipH="1">
            <a:off x="3276000" y="2286000"/>
            <a:ext cx="1371240" cy="360"/>
          </a:xfrm>
          <a:prstGeom prst="straightConnector1">
            <a:avLst/>
          </a:prstGeom>
          <a:noFill/>
          <a:ln w="9360">
            <a:solidFill>
              <a:srgbClr val="4a7ebb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61"/>
          <p:cNvSpPr/>
          <p:nvPr/>
        </p:nvSpPr>
        <p:spPr>
          <a:xfrm>
            <a:off x="5562720" y="3200400"/>
            <a:ext cx="380520" cy="360"/>
          </a:xfrm>
          <a:prstGeom prst="straightConnector1">
            <a:avLst/>
          </a:prstGeom>
          <a:noFill/>
          <a:ln w="9360">
            <a:solidFill>
              <a:srgbClr val="4a7ebb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365760" y="46080"/>
            <a:ext cx="8228880" cy="77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Ctr="1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Microsoft YaHei"/>
              </a:rPr>
              <a:t>XRTB Features/Benefits</a:t>
            </a:r>
            <a:endParaRPr/>
          </a:p>
        </p:txBody>
      </p:sp>
      <p:sp>
        <p:nvSpPr>
          <p:cNvPr id="188" name="TextShape 2"/>
          <p:cNvSpPr txBox="1"/>
          <p:nvPr/>
        </p:nvSpPr>
        <p:spPr>
          <a:xfrm>
            <a:off x="640080" y="731520"/>
            <a:ext cx="8228880" cy="581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Microsoft YaHei"/>
              </a:rPr>
              <a:t>Focuses on bidding only, no DB component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Microsoft YaHei"/>
              </a:rPr>
              <a:t>3rd party adaptors for Hadoop, Mongo, etc.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Microsoft YaHei"/>
              </a:rPr>
              <a:t>C++ with Posix threads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Microsoft YaHei"/>
              </a:rPr>
              <a:t>No network latency storing context on each bid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Microsoft YaHei"/>
              </a:rPr>
              <a:t>Pub/Sub for control and notifications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en-US" sz="3200" strike="noStrike">
                <a:solidFill>
                  <a:srgbClr val="000000"/>
                </a:solidFill>
                <a:latin typeface="Calibri"/>
                <a:ea typeface="Microsoft YaHei"/>
              </a:rPr>
              <a:t>Web based performance &amp; configuration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228600" y="4038480"/>
            <a:ext cx="1142280" cy="608760"/>
          </a:xfrm>
          <a:custGeom>
            <a:avLst/>
            <a:gdLst/>
            <a:ahLst/>
            <a:rect l="0" t="0" r="r" b="b"/>
            <a:pathLst>
              <a:path w="330" h="331">
                <a:moveTo>
                  <a:pt x="4" y="5"/>
                </a:moveTo>
                <a:cubicBezTo>
                  <a:pt x="6" y="7"/>
                  <a:pt x="8" y="9"/>
                  <a:pt x="10" y="9"/>
                </a:cubicBezTo>
                <a:cubicBezTo>
                  <a:pt x="11" y="12"/>
                  <a:pt x="13" y="14"/>
                  <a:pt x="15" y="16"/>
                </a:cubicBezTo>
                <a:cubicBezTo>
                  <a:pt x="17" y="18"/>
                  <a:pt x="19" y="20"/>
                  <a:pt x="21" y="20"/>
                </a:cubicBezTo>
                <a:cubicBezTo>
                  <a:pt x="22" y="23"/>
                  <a:pt x="24" y="25"/>
                  <a:pt x="26" y="27"/>
                </a:cubicBezTo>
                <a:cubicBezTo>
                  <a:pt x="28" y="29"/>
                  <a:pt x="30" y="0"/>
                  <a:pt x="31" y="0"/>
                </a:cubicBezTo>
                <a:cubicBezTo>
                  <a:pt x="32" y="0"/>
                  <a:pt x="33" y="34"/>
                  <a:pt x="35" y="36"/>
                </a:cubicBezTo>
                <a:cubicBezTo>
                  <a:pt x="37" y="38"/>
                  <a:pt x="39" y="0"/>
                  <a:pt x="40" y="0"/>
                </a:cubicBezTo>
                <a:cubicBezTo>
                  <a:pt x="41" y="0"/>
                  <a:pt x="42" y="43"/>
                  <a:pt x="44" y="45"/>
                </a:cubicBezTo>
                <a:cubicBezTo>
                  <a:pt x="46" y="47"/>
                  <a:pt x="48" y="49"/>
                  <a:pt x="48" y="50"/>
                </a:cubicBezTo>
                <a:cubicBezTo>
                  <a:pt x="48" y="51"/>
                  <a:pt x="52" y="53"/>
                  <a:pt x="54" y="55"/>
                </a:cubicBezTo>
                <a:cubicBezTo>
                  <a:pt x="56" y="57"/>
                  <a:pt x="1" y="58"/>
                  <a:pt x="1" y="59"/>
                </a:cubicBezTo>
                <a:cubicBezTo>
                  <a:pt x="1" y="60"/>
                  <a:pt x="61" y="62"/>
                  <a:pt x="63" y="64"/>
                </a:cubicBezTo>
                <a:cubicBezTo>
                  <a:pt x="63" y="65"/>
                  <a:pt x="66" y="67"/>
                  <a:pt x="68" y="67"/>
                </a:cubicBezTo>
                <a:cubicBezTo>
                  <a:pt x="69" y="67"/>
                  <a:pt x="70" y="71"/>
                  <a:pt x="72" y="73"/>
                </a:cubicBezTo>
                <a:cubicBezTo>
                  <a:pt x="74" y="46"/>
                  <a:pt x="75" y="1"/>
                  <a:pt x="76" y="1"/>
                </a:cubicBezTo>
                <a:cubicBezTo>
                  <a:pt x="77" y="1"/>
                  <a:pt x="78" y="79"/>
                  <a:pt x="80" y="81"/>
                </a:cubicBezTo>
                <a:cubicBezTo>
                  <a:pt x="82" y="83"/>
                  <a:pt x="84" y="85"/>
                  <a:pt x="86" y="85"/>
                </a:cubicBezTo>
                <a:cubicBezTo>
                  <a:pt x="87" y="85"/>
                  <a:pt x="88" y="89"/>
                  <a:pt x="90" y="91"/>
                </a:cubicBezTo>
                <a:cubicBezTo>
                  <a:pt x="92" y="93"/>
                  <a:pt x="94" y="95"/>
                  <a:pt x="94" y="96"/>
                </a:cubicBezTo>
                <a:cubicBezTo>
                  <a:pt x="94" y="97"/>
                  <a:pt x="23" y="98"/>
                  <a:pt x="99" y="100"/>
                </a:cubicBezTo>
                <a:cubicBezTo>
                  <a:pt x="101" y="102"/>
                  <a:pt x="0" y="26"/>
                  <a:pt x="0" y="103"/>
                </a:cubicBezTo>
                <a:cubicBezTo>
                  <a:pt x="0" y="104"/>
                  <a:pt x="105" y="106"/>
                  <a:pt x="4" y="5"/>
                </a:cubicBezTo>
                <a:lnTo>
                  <a:pt x="4" y="5"/>
                </a:lnTo>
                <a:cubicBezTo>
                  <a:pt x="12" y="107"/>
                  <a:pt x="108" y="109"/>
                  <a:pt x="110" y="111"/>
                </a:cubicBezTo>
                <a:lnTo>
                  <a:pt x="15" y="16"/>
                </a:lnTo>
                <a:cubicBezTo>
                  <a:pt x="53" y="112"/>
                  <a:pt x="113" y="114"/>
                  <a:pt x="115" y="116"/>
                </a:cubicBezTo>
                <a:lnTo>
                  <a:pt x="26" y="27"/>
                </a:lnTo>
                <a:cubicBezTo>
                  <a:pt x="117" y="118"/>
                  <a:pt x="119" y="120"/>
                  <a:pt x="121" y="122"/>
                </a:cubicBezTo>
                <a:lnTo>
                  <a:pt x="35" y="36"/>
                </a:lnTo>
                <a:cubicBezTo>
                  <a:pt x="123" y="124"/>
                  <a:pt x="125" y="126"/>
                  <a:pt x="127" y="128"/>
                </a:cubicBezTo>
                <a:lnTo>
                  <a:pt x="44" y="45"/>
                </a:lnTo>
                <a:cubicBezTo>
                  <a:pt x="129" y="130"/>
                  <a:pt x="131" y="132"/>
                  <a:pt x="133" y="134"/>
                </a:cubicBezTo>
                <a:lnTo>
                  <a:pt x="54" y="55"/>
                </a:lnTo>
                <a:cubicBezTo>
                  <a:pt x="135" y="136"/>
                  <a:pt x="137" y="138"/>
                  <a:pt x="139" y="140"/>
                </a:cubicBezTo>
                <a:lnTo>
                  <a:pt x="141" y="64"/>
                </a:lnTo>
                <a:cubicBezTo>
                  <a:pt x="142" y="143"/>
                  <a:pt x="144" y="145"/>
                  <a:pt x="146" y="147"/>
                </a:cubicBezTo>
                <a:lnTo>
                  <a:pt x="72" y="73"/>
                </a:lnTo>
                <a:cubicBezTo>
                  <a:pt x="148" y="149"/>
                  <a:pt x="150" y="151"/>
                  <a:pt x="152" y="153"/>
                </a:cubicBezTo>
                <a:lnTo>
                  <a:pt x="154" y="81"/>
                </a:lnTo>
                <a:cubicBezTo>
                  <a:pt x="155" y="156"/>
                  <a:pt x="157" y="158"/>
                  <a:pt x="159" y="160"/>
                </a:cubicBezTo>
                <a:lnTo>
                  <a:pt x="90" y="91"/>
                </a:lnTo>
                <a:cubicBezTo>
                  <a:pt x="161" y="93"/>
                  <a:pt x="162" y="163"/>
                  <a:pt x="164" y="165"/>
                </a:cubicBezTo>
                <a:lnTo>
                  <a:pt x="99" y="100"/>
                </a:lnTo>
                <a:cubicBezTo>
                  <a:pt x="124" y="166"/>
                  <a:pt x="167" y="168"/>
                  <a:pt x="169" y="170"/>
                </a:cubicBezTo>
                <a:lnTo>
                  <a:pt x="317" y="318"/>
                </a:lnTo>
                <a:lnTo>
                  <a:pt x="173" y="173"/>
                </a:lnTo>
                <a:lnTo>
                  <a:pt x="325" y="326"/>
                </a:lnTo>
                <a:lnTo>
                  <a:pt x="319" y="320"/>
                </a:lnTo>
                <a:lnTo>
                  <a:pt x="175" y="175"/>
                </a:lnTo>
                <a:lnTo>
                  <a:pt x="327" y="328"/>
                </a:lnTo>
                <a:lnTo>
                  <a:pt x="289" y="290"/>
                </a:lnTo>
                <a:lnTo>
                  <a:pt x="177" y="177"/>
                </a:lnTo>
                <a:lnTo>
                  <a:pt x="329" y="330"/>
                </a:lnTo>
              </a:path>
            </a:pathLst>
          </a:custGeom>
          <a:solidFill>
            <a:srgbClr val="ffff00"/>
          </a:solidFill>
          <a:ln w="25560">
            <a:solidFill>
              <a:srgbClr val="3a5f8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2"/>
          <p:cNvSpPr/>
          <p:nvPr/>
        </p:nvSpPr>
        <p:spPr>
          <a:xfrm>
            <a:off x="304920" y="4876920"/>
            <a:ext cx="1142280" cy="608760"/>
          </a:xfrm>
          <a:custGeom>
            <a:avLst/>
            <a:gdLst/>
            <a:ahLst/>
            <a:rect l="0" t="0" r="r" b="b"/>
            <a:pathLst>
              <a:path w="330" h="331">
                <a:moveTo>
                  <a:pt x="4" y="5"/>
                </a:moveTo>
                <a:cubicBezTo>
                  <a:pt x="6" y="7"/>
                  <a:pt x="8" y="9"/>
                  <a:pt x="10" y="9"/>
                </a:cubicBezTo>
                <a:cubicBezTo>
                  <a:pt x="11" y="12"/>
                  <a:pt x="13" y="14"/>
                  <a:pt x="15" y="16"/>
                </a:cubicBezTo>
                <a:cubicBezTo>
                  <a:pt x="17" y="18"/>
                  <a:pt x="19" y="20"/>
                  <a:pt x="21" y="20"/>
                </a:cubicBezTo>
                <a:cubicBezTo>
                  <a:pt x="22" y="23"/>
                  <a:pt x="24" y="25"/>
                  <a:pt x="26" y="27"/>
                </a:cubicBezTo>
                <a:cubicBezTo>
                  <a:pt x="28" y="29"/>
                  <a:pt x="30" y="0"/>
                  <a:pt x="31" y="0"/>
                </a:cubicBezTo>
                <a:cubicBezTo>
                  <a:pt x="32" y="0"/>
                  <a:pt x="33" y="34"/>
                  <a:pt x="35" y="36"/>
                </a:cubicBezTo>
                <a:cubicBezTo>
                  <a:pt x="37" y="38"/>
                  <a:pt x="39" y="0"/>
                  <a:pt x="40" y="0"/>
                </a:cubicBezTo>
                <a:cubicBezTo>
                  <a:pt x="41" y="0"/>
                  <a:pt x="42" y="43"/>
                  <a:pt x="44" y="45"/>
                </a:cubicBezTo>
                <a:cubicBezTo>
                  <a:pt x="46" y="47"/>
                  <a:pt x="48" y="49"/>
                  <a:pt x="48" y="50"/>
                </a:cubicBezTo>
                <a:cubicBezTo>
                  <a:pt x="48" y="51"/>
                  <a:pt x="52" y="53"/>
                  <a:pt x="54" y="55"/>
                </a:cubicBezTo>
                <a:cubicBezTo>
                  <a:pt x="56" y="57"/>
                  <a:pt x="1" y="58"/>
                  <a:pt x="1" y="59"/>
                </a:cubicBezTo>
                <a:cubicBezTo>
                  <a:pt x="1" y="60"/>
                  <a:pt x="61" y="62"/>
                  <a:pt x="63" y="64"/>
                </a:cubicBezTo>
                <a:cubicBezTo>
                  <a:pt x="63" y="65"/>
                  <a:pt x="66" y="67"/>
                  <a:pt x="68" y="67"/>
                </a:cubicBezTo>
                <a:cubicBezTo>
                  <a:pt x="69" y="67"/>
                  <a:pt x="70" y="71"/>
                  <a:pt x="72" y="73"/>
                </a:cubicBezTo>
                <a:cubicBezTo>
                  <a:pt x="74" y="46"/>
                  <a:pt x="75" y="1"/>
                  <a:pt x="76" y="1"/>
                </a:cubicBezTo>
                <a:cubicBezTo>
                  <a:pt x="77" y="1"/>
                  <a:pt x="78" y="79"/>
                  <a:pt x="80" y="81"/>
                </a:cubicBezTo>
                <a:cubicBezTo>
                  <a:pt x="82" y="83"/>
                  <a:pt x="84" y="85"/>
                  <a:pt x="86" y="85"/>
                </a:cubicBezTo>
                <a:cubicBezTo>
                  <a:pt x="87" y="85"/>
                  <a:pt x="88" y="89"/>
                  <a:pt x="90" y="91"/>
                </a:cubicBezTo>
                <a:cubicBezTo>
                  <a:pt x="92" y="93"/>
                  <a:pt x="94" y="95"/>
                  <a:pt x="94" y="96"/>
                </a:cubicBezTo>
                <a:cubicBezTo>
                  <a:pt x="94" y="97"/>
                  <a:pt x="23" y="98"/>
                  <a:pt x="99" y="100"/>
                </a:cubicBezTo>
                <a:cubicBezTo>
                  <a:pt x="101" y="102"/>
                  <a:pt x="0" y="26"/>
                  <a:pt x="0" y="103"/>
                </a:cubicBezTo>
                <a:cubicBezTo>
                  <a:pt x="0" y="104"/>
                  <a:pt x="105" y="106"/>
                  <a:pt x="4" y="5"/>
                </a:cubicBezTo>
                <a:lnTo>
                  <a:pt x="4" y="5"/>
                </a:lnTo>
                <a:cubicBezTo>
                  <a:pt x="12" y="107"/>
                  <a:pt x="108" y="109"/>
                  <a:pt x="110" y="111"/>
                </a:cubicBezTo>
                <a:lnTo>
                  <a:pt x="15" y="16"/>
                </a:lnTo>
                <a:cubicBezTo>
                  <a:pt x="53" y="112"/>
                  <a:pt x="113" y="114"/>
                  <a:pt x="115" y="116"/>
                </a:cubicBezTo>
                <a:lnTo>
                  <a:pt x="26" y="27"/>
                </a:lnTo>
                <a:cubicBezTo>
                  <a:pt x="117" y="118"/>
                  <a:pt x="119" y="120"/>
                  <a:pt x="121" y="122"/>
                </a:cubicBezTo>
                <a:lnTo>
                  <a:pt x="35" y="36"/>
                </a:lnTo>
                <a:cubicBezTo>
                  <a:pt x="123" y="124"/>
                  <a:pt x="125" y="126"/>
                  <a:pt x="127" y="128"/>
                </a:cubicBezTo>
                <a:lnTo>
                  <a:pt x="44" y="45"/>
                </a:lnTo>
                <a:cubicBezTo>
                  <a:pt x="129" y="130"/>
                  <a:pt x="131" y="132"/>
                  <a:pt x="133" y="134"/>
                </a:cubicBezTo>
                <a:lnTo>
                  <a:pt x="54" y="55"/>
                </a:lnTo>
                <a:cubicBezTo>
                  <a:pt x="135" y="136"/>
                  <a:pt x="137" y="138"/>
                  <a:pt x="139" y="140"/>
                </a:cubicBezTo>
                <a:lnTo>
                  <a:pt x="141" y="64"/>
                </a:lnTo>
                <a:cubicBezTo>
                  <a:pt x="142" y="143"/>
                  <a:pt x="144" y="145"/>
                  <a:pt x="146" y="147"/>
                </a:cubicBezTo>
                <a:lnTo>
                  <a:pt x="72" y="73"/>
                </a:lnTo>
                <a:cubicBezTo>
                  <a:pt x="148" y="149"/>
                  <a:pt x="150" y="151"/>
                  <a:pt x="152" y="153"/>
                </a:cubicBezTo>
                <a:lnTo>
                  <a:pt x="154" y="81"/>
                </a:lnTo>
                <a:cubicBezTo>
                  <a:pt x="155" y="156"/>
                  <a:pt x="157" y="158"/>
                  <a:pt x="159" y="160"/>
                </a:cubicBezTo>
                <a:lnTo>
                  <a:pt x="90" y="91"/>
                </a:lnTo>
                <a:cubicBezTo>
                  <a:pt x="161" y="93"/>
                  <a:pt x="162" y="163"/>
                  <a:pt x="164" y="165"/>
                </a:cubicBezTo>
                <a:lnTo>
                  <a:pt x="99" y="100"/>
                </a:lnTo>
                <a:cubicBezTo>
                  <a:pt x="124" y="166"/>
                  <a:pt x="167" y="168"/>
                  <a:pt x="169" y="170"/>
                </a:cubicBezTo>
                <a:lnTo>
                  <a:pt x="317" y="318"/>
                </a:lnTo>
                <a:lnTo>
                  <a:pt x="173" y="173"/>
                </a:lnTo>
                <a:lnTo>
                  <a:pt x="325" y="326"/>
                </a:lnTo>
                <a:lnTo>
                  <a:pt x="319" y="320"/>
                </a:lnTo>
                <a:lnTo>
                  <a:pt x="175" y="175"/>
                </a:lnTo>
                <a:lnTo>
                  <a:pt x="327" y="328"/>
                </a:lnTo>
                <a:lnTo>
                  <a:pt x="289" y="290"/>
                </a:lnTo>
                <a:lnTo>
                  <a:pt x="177" y="177"/>
                </a:lnTo>
                <a:lnTo>
                  <a:pt x="329" y="330"/>
                </a:lnTo>
              </a:path>
            </a:pathLst>
          </a:custGeom>
          <a:solidFill>
            <a:srgbClr val="ffff00"/>
          </a:solidFill>
          <a:ln w="25560">
            <a:solidFill>
              <a:srgbClr val="3a5f8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3"/>
          <p:cNvSpPr/>
          <p:nvPr/>
        </p:nvSpPr>
        <p:spPr>
          <a:xfrm>
            <a:off x="838080" y="6095880"/>
            <a:ext cx="837360" cy="456480"/>
          </a:xfrm>
          <a:custGeom>
            <a:avLst/>
            <a:gdLst/>
            <a:ahLst/>
            <a:rect l="0" t="0" r="r" b="b"/>
            <a:pathLst>
              <a:path w="330" h="331">
                <a:moveTo>
                  <a:pt x="4" y="5"/>
                </a:moveTo>
                <a:cubicBezTo>
                  <a:pt x="6" y="7"/>
                  <a:pt x="8" y="9"/>
                  <a:pt x="10" y="9"/>
                </a:cubicBezTo>
                <a:cubicBezTo>
                  <a:pt x="11" y="12"/>
                  <a:pt x="13" y="14"/>
                  <a:pt x="15" y="16"/>
                </a:cubicBezTo>
                <a:cubicBezTo>
                  <a:pt x="17" y="18"/>
                  <a:pt x="19" y="20"/>
                  <a:pt x="21" y="20"/>
                </a:cubicBezTo>
                <a:cubicBezTo>
                  <a:pt x="22" y="23"/>
                  <a:pt x="24" y="25"/>
                  <a:pt x="26" y="27"/>
                </a:cubicBezTo>
                <a:cubicBezTo>
                  <a:pt x="28" y="29"/>
                  <a:pt x="30" y="0"/>
                  <a:pt x="31" y="0"/>
                </a:cubicBezTo>
                <a:cubicBezTo>
                  <a:pt x="32" y="0"/>
                  <a:pt x="33" y="34"/>
                  <a:pt x="35" y="36"/>
                </a:cubicBezTo>
                <a:cubicBezTo>
                  <a:pt x="37" y="38"/>
                  <a:pt x="39" y="0"/>
                  <a:pt x="40" y="0"/>
                </a:cubicBezTo>
                <a:cubicBezTo>
                  <a:pt x="41" y="0"/>
                  <a:pt x="42" y="43"/>
                  <a:pt x="44" y="45"/>
                </a:cubicBezTo>
                <a:cubicBezTo>
                  <a:pt x="46" y="47"/>
                  <a:pt x="48" y="49"/>
                  <a:pt x="48" y="50"/>
                </a:cubicBezTo>
                <a:cubicBezTo>
                  <a:pt x="48" y="51"/>
                  <a:pt x="52" y="53"/>
                  <a:pt x="54" y="55"/>
                </a:cubicBezTo>
                <a:cubicBezTo>
                  <a:pt x="56" y="57"/>
                  <a:pt x="1" y="58"/>
                  <a:pt x="1" y="59"/>
                </a:cubicBezTo>
                <a:cubicBezTo>
                  <a:pt x="1" y="60"/>
                  <a:pt x="61" y="62"/>
                  <a:pt x="63" y="64"/>
                </a:cubicBezTo>
                <a:cubicBezTo>
                  <a:pt x="63" y="65"/>
                  <a:pt x="66" y="67"/>
                  <a:pt x="68" y="67"/>
                </a:cubicBezTo>
                <a:cubicBezTo>
                  <a:pt x="69" y="67"/>
                  <a:pt x="70" y="71"/>
                  <a:pt x="72" y="73"/>
                </a:cubicBezTo>
                <a:cubicBezTo>
                  <a:pt x="74" y="46"/>
                  <a:pt x="75" y="1"/>
                  <a:pt x="76" y="1"/>
                </a:cubicBezTo>
                <a:cubicBezTo>
                  <a:pt x="77" y="1"/>
                  <a:pt x="78" y="79"/>
                  <a:pt x="80" y="81"/>
                </a:cubicBezTo>
                <a:cubicBezTo>
                  <a:pt x="82" y="83"/>
                  <a:pt x="84" y="85"/>
                  <a:pt x="86" y="85"/>
                </a:cubicBezTo>
                <a:cubicBezTo>
                  <a:pt x="87" y="85"/>
                  <a:pt x="88" y="89"/>
                  <a:pt x="90" y="91"/>
                </a:cubicBezTo>
                <a:cubicBezTo>
                  <a:pt x="92" y="93"/>
                  <a:pt x="94" y="95"/>
                  <a:pt x="94" y="96"/>
                </a:cubicBezTo>
                <a:cubicBezTo>
                  <a:pt x="94" y="97"/>
                  <a:pt x="23" y="98"/>
                  <a:pt x="99" y="100"/>
                </a:cubicBezTo>
                <a:cubicBezTo>
                  <a:pt x="101" y="102"/>
                  <a:pt x="0" y="26"/>
                  <a:pt x="0" y="103"/>
                </a:cubicBezTo>
                <a:cubicBezTo>
                  <a:pt x="0" y="104"/>
                  <a:pt x="105" y="106"/>
                  <a:pt x="4" y="5"/>
                </a:cubicBezTo>
                <a:lnTo>
                  <a:pt x="4" y="5"/>
                </a:lnTo>
                <a:cubicBezTo>
                  <a:pt x="12" y="107"/>
                  <a:pt x="108" y="109"/>
                  <a:pt x="110" y="111"/>
                </a:cubicBezTo>
                <a:lnTo>
                  <a:pt x="15" y="16"/>
                </a:lnTo>
                <a:cubicBezTo>
                  <a:pt x="53" y="112"/>
                  <a:pt x="113" y="114"/>
                  <a:pt x="115" y="116"/>
                </a:cubicBezTo>
                <a:lnTo>
                  <a:pt x="26" y="27"/>
                </a:lnTo>
                <a:cubicBezTo>
                  <a:pt x="117" y="118"/>
                  <a:pt x="119" y="120"/>
                  <a:pt x="121" y="122"/>
                </a:cubicBezTo>
                <a:lnTo>
                  <a:pt x="35" y="36"/>
                </a:lnTo>
                <a:cubicBezTo>
                  <a:pt x="123" y="124"/>
                  <a:pt x="125" y="126"/>
                  <a:pt x="127" y="128"/>
                </a:cubicBezTo>
                <a:lnTo>
                  <a:pt x="44" y="45"/>
                </a:lnTo>
                <a:cubicBezTo>
                  <a:pt x="129" y="130"/>
                  <a:pt x="131" y="132"/>
                  <a:pt x="133" y="134"/>
                </a:cubicBezTo>
                <a:lnTo>
                  <a:pt x="54" y="55"/>
                </a:lnTo>
                <a:cubicBezTo>
                  <a:pt x="135" y="136"/>
                  <a:pt x="137" y="138"/>
                  <a:pt x="139" y="140"/>
                </a:cubicBezTo>
                <a:lnTo>
                  <a:pt x="141" y="64"/>
                </a:lnTo>
                <a:cubicBezTo>
                  <a:pt x="142" y="143"/>
                  <a:pt x="144" y="145"/>
                  <a:pt x="146" y="147"/>
                </a:cubicBezTo>
                <a:lnTo>
                  <a:pt x="72" y="73"/>
                </a:lnTo>
                <a:cubicBezTo>
                  <a:pt x="148" y="149"/>
                  <a:pt x="150" y="151"/>
                  <a:pt x="152" y="153"/>
                </a:cubicBezTo>
                <a:lnTo>
                  <a:pt x="154" y="81"/>
                </a:lnTo>
                <a:cubicBezTo>
                  <a:pt x="155" y="156"/>
                  <a:pt x="157" y="158"/>
                  <a:pt x="159" y="160"/>
                </a:cubicBezTo>
                <a:lnTo>
                  <a:pt x="90" y="91"/>
                </a:lnTo>
                <a:cubicBezTo>
                  <a:pt x="161" y="93"/>
                  <a:pt x="162" y="163"/>
                  <a:pt x="164" y="165"/>
                </a:cubicBezTo>
                <a:lnTo>
                  <a:pt x="99" y="100"/>
                </a:lnTo>
                <a:cubicBezTo>
                  <a:pt x="124" y="166"/>
                  <a:pt x="167" y="168"/>
                  <a:pt x="169" y="170"/>
                </a:cubicBezTo>
                <a:lnTo>
                  <a:pt x="317" y="318"/>
                </a:lnTo>
                <a:lnTo>
                  <a:pt x="173" y="173"/>
                </a:lnTo>
                <a:lnTo>
                  <a:pt x="325" y="326"/>
                </a:lnTo>
                <a:lnTo>
                  <a:pt x="319" y="320"/>
                </a:lnTo>
                <a:lnTo>
                  <a:pt x="175" y="175"/>
                </a:lnTo>
                <a:lnTo>
                  <a:pt x="327" y="328"/>
                </a:lnTo>
                <a:lnTo>
                  <a:pt x="289" y="290"/>
                </a:lnTo>
                <a:lnTo>
                  <a:pt x="177" y="177"/>
                </a:lnTo>
                <a:lnTo>
                  <a:pt x="329" y="330"/>
                </a:lnTo>
              </a:path>
            </a:pathLst>
          </a:custGeom>
          <a:solidFill>
            <a:srgbClr val="ffff00"/>
          </a:solidFill>
          <a:ln w="25560">
            <a:solidFill>
              <a:srgbClr val="3a5f8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4"/>
          <p:cNvSpPr/>
          <p:nvPr/>
        </p:nvSpPr>
        <p:spPr>
          <a:xfrm>
            <a:off x="1828800" y="990720"/>
            <a:ext cx="4723560" cy="464760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solidFill>
            <a:srgbClr val="b7dee8"/>
          </a:solidFill>
          <a:ln w="25560">
            <a:solidFill>
              <a:srgbClr val="3a5f8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5"/>
          <p:cNvSpPr/>
          <p:nvPr/>
        </p:nvSpPr>
        <p:spPr>
          <a:xfrm>
            <a:off x="304920" y="457200"/>
            <a:ext cx="8609760" cy="42624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6699"/>
                </a:solidFill>
                <a:latin typeface="Calibri"/>
                <a:ea typeface="Microsoft YaHei"/>
              </a:rPr>
              <a:t>XRTB Architecture – Bid Detail</a:t>
            </a:r>
            <a:endParaRPr/>
          </a:p>
        </p:txBody>
      </p:sp>
      <p:sp>
        <p:nvSpPr>
          <p:cNvPr id="194" name="CustomShape 6"/>
          <p:cNvSpPr/>
          <p:nvPr/>
        </p:nvSpPr>
        <p:spPr>
          <a:xfrm>
            <a:off x="3200400" y="1752480"/>
            <a:ext cx="3047400" cy="2285280"/>
          </a:xfrm>
          <a:custGeom>
            <a:avLst/>
            <a:gdLst/>
            <a:ahLst/>
            <a:rect l="0" t="0" r="r" b="b"/>
            <a:pathLst>
              <a:path w="76" h="77">
                <a:moveTo>
                  <a:pt x="0" y="1"/>
                </a:moveTo>
                <a:lnTo>
                  <a:pt x="2" y="3"/>
                </a:lnTo>
                <a:lnTo>
                  <a:pt x="69" y="70"/>
                </a:lnTo>
                <a:lnTo>
                  <a:pt x="1" y="14"/>
                </a:lnTo>
                <a:lnTo>
                  <a:pt x="3" y="40"/>
                </a:lnTo>
                <a:lnTo>
                  <a:pt x="71" y="72"/>
                </a:lnTo>
                <a:lnTo>
                  <a:pt x="15" y="7"/>
                </a:lnTo>
                <a:lnTo>
                  <a:pt x="41" y="42"/>
                </a:lnTo>
                <a:lnTo>
                  <a:pt x="73" y="74"/>
                </a:lnTo>
                <a:lnTo>
                  <a:pt x="8" y="0"/>
                </a:lnTo>
                <a:lnTo>
                  <a:pt x="43" y="2"/>
                </a:lnTo>
                <a:lnTo>
                  <a:pt x="75" y="76"/>
                </a:lnTo>
              </a:path>
            </a:pathLst>
          </a:custGeom>
          <a:solidFill>
            <a:srgbClr val="fdeada"/>
          </a:solidFill>
          <a:ln w="25560">
            <a:solidFill>
              <a:srgbClr val="3a5f8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7"/>
          <p:cNvSpPr/>
          <p:nvPr/>
        </p:nvSpPr>
        <p:spPr>
          <a:xfrm>
            <a:off x="2133720" y="1676520"/>
            <a:ext cx="990000" cy="2285280"/>
          </a:xfrm>
          <a:custGeom>
            <a:avLst/>
            <a:gdLst/>
            <a:ahLst/>
            <a:rect l="0" t="0" r="r" b="b"/>
            <a:pathLst>
              <a:path w="76" h="77">
                <a:moveTo>
                  <a:pt x="0" y="1"/>
                </a:moveTo>
                <a:lnTo>
                  <a:pt x="2" y="3"/>
                </a:lnTo>
                <a:lnTo>
                  <a:pt x="69" y="70"/>
                </a:lnTo>
                <a:lnTo>
                  <a:pt x="1" y="14"/>
                </a:lnTo>
                <a:lnTo>
                  <a:pt x="3" y="40"/>
                </a:lnTo>
                <a:lnTo>
                  <a:pt x="71" y="72"/>
                </a:lnTo>
                <a:lnTo>
                  <a:pt x="15" y="7"/>
                </a:lnTo>
                <a:lnTo>
                  <a:pt x="41" y="42"/>
                </a:lnTo>
                <a:lnTo>
                  <a:pt x="73" y="74"/>
                </a:lnTo>
                <a:lnTo>
                  <a:pt x="8" y="0"/>
                </a:lnTo>
                <a:lnTo>
                  <a:pt x="43" y="2"/>
                </a:lnTo>
                <a:lnTo>
                  <a:pt x="75" y="76"/>
                </a:lnTo>
              </a:path>
            </a:pathLst>
          </a:custGeom>
          <a:solidFill>
            <a:srgbClr val="fdeada"/>
          </a:solidFill>
          <a:ln w="25560">
            <a:solidFill>
              <a:srgbClr val="3a5f8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8"/>
          <p:cNvSpPr/>
          <p:nvPr/>
        </p:nvSpPr>
        <p:spPr>
          <a:xfrm>
            <a:off x="838080" y="1981080"/>
            <a:ext cx="751320" cy="159948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7" name="CustomShape 9"/>
          <p:cNvSpPr/>
          <p:nvPr/>
        </p:nvSpPr>
        <p:spPr>
          <a:xfrm>
            <a:off x="3657600" y="2514600"/>
            <a:ext cx="761400" cy="56916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b="1" lang="en-US" sz="1050" strike="noStrike">
                <a:solidFill>
                  <a:srgbClr val="000000"/>
                </a:solidFill>
                <a:latin typeface="Calibri"/>
                <a:ea typeface="Microsoft YaHei"/>
              </a:rPr>
              <a:t>Campaign Select</a:t>
            </a:r>
            <a:endParaRPr/>
          </a:p>
        </p:txBody>
      </p:sp>
      <p:sp>
        <p:nvSpPr>
          <p:cNvPr id="198" name="CustomShape 10"/>
          <p:cNvSpPr/>
          <p:nvPr/>
        </p:nvSpPr>
        <p:spPr>
          <a:xfrm>
            <a:off x="2971800" y="2722320"/>
            <a:ext cx="685440" cy="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1"/>
          <p:cNvSpPr/>
          <p:nvPr/>
        </p:nvSpPr>
        <p:spPr>
          <a:xfrm>
            <a:off x="6675120" y="945360"/>
            <a:ext cx="609120" cy="472356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Calibri"/>
                <a:ea typeface="Microsoft YaHei"/>
              </a:rPr>
              <a:t>   </a:t>
            </a:r>
            <a:r>
              <a:rPr b="1" lang="en-US" strike="noStrike">
                <a:solidFill>
                  <a:srgbClr val="000000"/>
                </a:solidFill>
                <a:latin typeface="Calibri"/>
                <a:ea typeface="Microsoft YaHei"/>
              </a:rPr>
              <a:t>Pub  </a:t>
            </a:r>
            <a:endParaRPr/>
          </a:p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Calibri"/>
                <a:ea typeface="Microsoft YaHei"/>
              </a:rPr>
              <a:t>Sub</a:t>
            </a:r>
            <a:endParaRPr/>
          </a:p>
        </p:txBody>
      </p:sp>
      <p:sp>
        <p:nvSpPr>
          <p:cNvPr id="200" name="CustomShape 12"/>
          <p:cNvSpPr/>
          <p:nvPr/>
        </p:nvSpPr>
        <p:spPr>
          <a:xfrm>
            <a:off x="7315200" y="1828800"/>
            <a:ext cx="990000" cy="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13"/>
          <p:cNvSpPr/>
          <p:nvPr/>
        </p:nvSpPr>
        <p:spPr>
          <a:xfrm>
            <a:off x="3715560" y="3352680"/>
            <a:ext cx="403560" cy="25740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lang="en-US" sz="1100" strike="noStrike">
                <a:solidFill>
                  <a:srgbClr val="376092"/>
                </a:solidFill>
                <a:latin typeface="Calibri"/>
                <a:ea typeface="Microsoft YaHei"/>
              </a:rPr>
              <a:t>Bid</a:t>
            </a:r>
            <a:endParaRPr/>
          </a:p>
        </p:txBody>
      </p:sp>
      <p:sp>
        <p:nvSpPr>
          <p:cNvPr id="202" name="CustomShape 14"/>
          <p:cNvSpPr/>
          <p:nvPr/>
        </p:nvSpPr>
        <p:spPr>
          <a:xfrm>
            <a:off x="7315200" y="5257800"/>
            <a:ext cx="1675800" cy="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b05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15"/>
          <p:cNvSpPr/>
          <p:nvPr/>
        </p:nvSpPr>
        <p:spPr>
          <a:xfrm>
            <a:off x="304920" y="4114800"/>
            <a:ext cx="990000" cy="54648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b="1" lang="en-US" sz="1000" strike="noStrike">
                <a:solidFill>
                  <a:srgbClr val="000000"/>
                </a:solidFill>
                <a:latin typeface="Calibri"/>
                <a:ea typeface="Microsoft YaHei"/>
              </a:rPr>
              <a:t>Concurrent Connections</a:t>
            </a:r>
            <a:endParaRPr/>
          </a:p>
        </p:txBody>
      </p:sp>
      <p:sp>
        <p:nvSpPr>
          <p:cNvPr id="204" name="CustomShape 16"/>
          <p:cNvSpPr/>
          <p:nvPr/>
        </p:nvSpPr>
        <p:spPr>
          <a:xfrm>
            <a:off x="1805400" y="2514600"/>
            <a:ext cx="374760" cy="25740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1" lang="en-US" sz="1100" strike="noStrike">
                <a:solidFill>
                  <a:srgbClr val="000000"/>
                </a:solidFill>
                <a:latin typeface="Calibri"/>
                <a:ea typeface="Microsoft YaHei"/>
              </a:rPr>
              <a:t>80</a:t>
            </a:r>
            <a:endParaRPr/>
          </a:p>
        </p:txBody>
      </p:sp>
      <p:sp>
        <p:nvSpPr>
          <p:cNvPr id="205" name="CustomShape 17"/>
          <p:cNvSpPr/>
          <p:nvPr/>
        </p:nvSpPr>
        <p:spPr>
          <a:xfrm>
            <a:off x="3817800" y="4269240"/>
            <a:ext cx="1612080" cy="36432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Microsoft YaHei"/>
              </a:rPr>
              <a:t>Sparse Hash</a:t>
            </a:r>
            <a:endParaRPr/>
          </a:p>
        </p:txBody>
      </p:sp>
      <p:sp>
        <p:nvSpPr>
          <p:cNvPr id="206" name="CustomShape 18"/>
          <p:cNvSpPr/>
          <p:nvPr/>
        </p:nvSpPr>
        <p:spPr>
          <a:xfrm>
            <a:off x="4724280" y="2819520"/>
            <a:ext cx="1294560" cy="53280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7" name="CustomShape 19"/>
          <p:cNvSpPr/>
          <p:nvPr/>
        </p:nvSpPr>
        <p:spPr>
          <a:xfrm>
            <a:off x="5088960" y="2895480"/>
            <a:ext cx="391320" cy="24984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50" strike="noStrike">
                <a:solidFill>
                  <a:srgbClr val="000000"/>
                </a:solidFill>
                <a:latin typeface="Calibri"/>
                <a:ea typeface="Microsoft YaHei"/>
              </a:rPr>
              <a:t>Bid</a:t>
            </a:r>
            <a:endParaRPr/>
          </a:p>
        </p:txBody>
      </p:sp>
      <p:sp>
        <p:nvSpPr>
          <p:cNvPr id="208" name="CustomShape 20"/>
          <p:cNvSpPr/>
          <p:nvPr/>
        </p:nvSpPr>
        <p:spPr>
          <a:xfrm>
            <a:off x="4724280" y="2057400"/>
            <a:ext cx="1294560" cy="53280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9" name="CustomShape 21"/>
          <p:cNvSpPr/>
          <p:nvPr/>
        </p:nvSpPr>
        <p:spPr>
          <a:xfrm>
            <a:off x="4918680" y="2133720"/>
            <a:ext cx="614160" cy="24984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50" strike="noStrike">
                <a:solidFill>
                  <a:srgbClr val="000000"/>
                </a:solidFill>
                <a:latin typeface="Calibri"/>
                <a:ea typeface="Microsoft YaHei"/>
              </a:rPr>
              <a:t>No Bid</a:t>
            </a:r>
            <a:endParaRPr/>
          </a:p>
        </p:txBody>
      </p:sp>
      <p:sp>
        <p:nvSpPr>
          <p:cNvPr id="210" name="CustomShape 22"/>
          <p:cNvSpPr/>
          <p:nvPr/>
        </p:nvSpPr>
        <p:spPr>
          <a:xfrm flipV="1">
            <a:off x="4419360" y="2323800"/>
            <a:ext cx="304560" cy="3981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23"/>
          <p:cNvSpPr/>
          <p:nvPr/>
        </p:nvSpPr>
        <p:spPr>
          <a:xfrm>
            <a:off x="4419360" y="2722320"/>
            <a:ext cx="304560" cy="36324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24"/>
          <p:cNvSpPr/>
          <p:nvPr/>
        </p:nvSpPr>
        <p:spPr>
          <a:xfrm>
            <a:off x="2286000" y="1981080"/>
            <a:ext cx="685080" cy="159948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3" name="CustomShape 25"/>
          <p:cNvSpPr/>
          <p:nvPr/>
        </p:nvSpPr>
        <p:spPr>
          <a:xfrm>
            <a:off x="2320200" y="2517120"/>
            <a:ext cx="700920" cy="40968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US" sz="1050" strike="noStrike">
                <a:solidFill>
                  <a:srgbClr val="000000"/>
                </a:solidFill>
                <a:latin typeface="Calibri"/>
                <a:ea typeface="Microsoft YaHei"/>
              </a:rPr>
              <a:t>Http</a:t>
            </a:r>
            <a:endParaRPr/>
          </a:p>
          <a:p>
            <a:pPr>
              <a:lnSpc>
                <a:spcPct val="100000"/>
              </a:lnSpc>
            </a:pPr>
            <a:r>
              <a:rPr lang="en-US" sz="1050" strike="noStrike">
                <a:solidFill>
                  <a:srgbClr val="000000"/>
                </a:solidFill>
                <a:latin typeface="Calibri"/>
                <a:ea typeface="Microsoft YaHei"/>
              </a:rPr>
              <a:t>Handler</a:t>
            </a:r>
            <a:endParaRPr/>
          </a:p>
        </p:txBody>
      </p:sp>
      <p:sp>
        <p:nvSpPr>
          <p:cNvPr id="214" name="CustomShape 26"/>
          <p:cNvSpPr/>
          <p:nvPr/>
        </p:nvSpPr>
        <p:spPr>
          <a:xfrm>
            <a:off x="1600200" y="2743200"/>
            <a:ext cx="685440" cy="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27"/>
          <p:cNvSpPr/>
          <p:nvPr/>
        </p:nvSpPr>
        <p:spPr>
          <a:xfrm flipH="1">
            <a:off x="2971080" y="3276360"/>
            <a:ext cx="1752120" cy="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28"/>
          <p:cNvSpPr/>
          <p:nvPr/>
        </p:nvSpPr>
        <p:spPr>
          <a:xfrm flipH="1">
            <a:off x="2971080" y="2209680"/>
            <a:ext cx="1752120" cy="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29"/>
          <p:cNvSpPr/>
          <p:nvPr/>
        </p:nvSpPr>
        <p:spPr>
          <a:xfrm>
            <a:off x="3657600" y="1905120"/>
            <a:ext cx="685080" cy="25740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lang="en-US" sz="1100" strike="noStrike">
                <a:solidFill>
                  <a:srgbClr val="376092"/>
                </a:solidFill>
                <a:latin typeface="Calibri"/>
                <a:ea typeface="Microsoft YaHei"/>
              </a:rPr>
              <a:t>No bid</a:t>
            </a:r>
            <a:endParaRPr/>
          </a:p>
        </p:txBody>
      </p:sp>
      <p:sp>
        <p:nvSpPr>
          <p:cNvPr id="218" name="CustomShape 30"/>
          <p:cNvSpPr/>
          <p:nvPr/>
        </p:nvSpPr>
        <p:spPr>
          <a:xfrm rot="5400000">
            <a:off x="4495680" y="3352680"/>
            <a:ext cx="838080" cy="83772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31"/>
          <p:cNvSpPr/>
          <p:nvPr/>
        </p:nvSpPr>
        <p:spPr>
          <a:xfrm>
            <a:off x="3581280" y="4191120"/>
            <a:ext cx="2208960" cy="53280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0" name="CustomShape 32"/>
          <p:cNvSpPr/>
          <p:nvPr/>
        </p:nvSpPr>
        <p:spPr>
          <a:xfrm>
            <a:off x="3638520" y="4800600"/>
            <a:ext cx="1865160" cy="36432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Microsoft YaHei"/>
              </a:rPr>
              <a:t>REDIS Protocol</a:t>
            </a:r>
            <a:endParaRPr/>
          </a:p>
        </p:txBody>
      </p:sp>
      <p:sp>
        <p:nvSpPr>
          <p:cNvPr id="221" name="CustomShape 33"/>
          <p:cNvSpPr/>
          <p:nvPr/>
        </p:nvSpPr>
        <p:spPr>
          <a:xfrm>
            <a:off x="942480" y="2209680"/>
            <a:ext cx="609480" cy="36432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Microsoft YaHei"/>
              </a:rPr>
              <a:t>ELB</a:t>
            </a:r>
            <a:endParaRPr/>
          </a:p>
        </p:txBody>
      </p:sp>
      <p:sp>
        <p:nvSpPr>
          <p:cNvPr id="222" name="CustomShape 34"/>
          <p:cNvSpPr/>
          <p:nvPr/>
        </p:nvSpPr>
        <p:spPr>
          <a:xfrm flipV="1">
            <a:off x="1295280" y="3809160"/>
            <a:ext cx="837720" cy="504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custDash>
              <a:ds d="600000" sp="600000"/>
            </a:custDash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35"/>
          <p:cNvSpPr/>
          <p:nvPr/>
        </p:nvSpPr>
        <p:spPr>
          <a:xfrm>
            <a:off x="380880" y="5029200"/>
            <a:ext cx="990000" cy="39420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b="1" lang="en-US" sz="1000" strike="noStrike">
                <a:solidFill>
                  <a:srgbClr val="000000"/>
                </a:solidFill>
                <a:latin typeface="Calibri"/>
                <a:ea typeface="Microsoft YaHei"/>
              </a:rPr>
              <a:t>POSIX Threads</a:t>
            </a:r>
            <a:endParaRPr/>
          </a:p>
        </p:txBody>
      </p:sp>
      <p:sp>
        <p:nvSpPr>
          <p:cNvPr id="224" name="CustomShape 36"/>
          <p:cNvSpPr/>
          <p:nvPr/>
        </p:nvSpPr>
        <p:spPr>
          <a:xfrm flipV="1">
            <a:off x="1104840" y="4701600"/>
            <a:ext cx="723240" cy="32652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custDash>
              <a:ds d="600000" sp="600000"/>
            </a:custDash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37"/>
          <p:cNvSpPr/>
          <p:nvPr/>
        </p:nvSpPr>
        <p:spPr>
          <a:xfrm>
            <a:off x="914400" y="6095880"/>
            <a:ext cx="685080" cy="69876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b="1" lang="en-US" sz="1000" strike="noStrike">
                <a:solidFill>
                  <a:srgbClr val="000000"/>
                </a:solidFill>
                <a:latin typeface="Calibri"/>
                <a:ea typeface="Microsoft YaHei"/>
              </a:rPr>
              <a:t>Amazon Instance</a:t>
            </a:r>
            <a:endParaRPr/>
          </a:p>
        </p:txBody>
      </p:sp>
      <p:sp>
        <p:nvSpPr>
          <p:cNvPr id="226" name="CustomShape 38"/>
          <p:cNvSpPr/>
          <p:nvPr/>
        </p:nvSpPr>
        <p:spPr>
          <a:xfrm flipV="1">
            <a:off x="1600200" y="5637960"/>
            <a:ext cx="532800" cy="65700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custDash>
              <a:ds d="600000" sp="600000"/>
            </a:custDash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39"/>
          <p:cNvSpPr/>
          <p:nvPr/>
        </p:nvSpPr>
        <p:spPr>
          <a:xfrm>
            <a:off x="3581280" y="4724280"/>
            <a:ext cx="2208960" cy="53280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8" name="CustomShape 40"/>
          <p:cNvSpPr/>
          <p:nvPr/>
        </p:nvSpPr>
        <p:spPr>
          <a:xfrm>
            <a:off x="3429000" y="5715000"/>
            <a:ext cx="2513880" cy="913680"/>
          </a:xfrm>
          <a:custGeom>
            <a:avLst/>
            <a:gdLst/>
            <a:ahLst/>
            <a:rect l="0" t="0" r="r" b="b"/>
            <a:pathLst>
              <a:path w="52" h="51">
                <a:moveTo>
                  <a:pt x="2" y="3"/>
                </a:moveTo>
                <a:lnTo>
                  <a:pt x="4" y="5"/>
                </a:lnTo>
                <a:lnTo>
                  <a:pt x="6" y="7"/>
                </a:lnTo>
                <a:lnTo>
                  <a:pt x="8" y="9"/>
                </a:lnTo>
                <a:lnTo>
                  <a:pt x="10" y="11"/>
                </a:lnTo>
                <a:lnTo>
                  <a:pt x="12" y="13"/>
                </a:lnTo>
                <a:lnTo>
                  <a:pt x="14" y="15"/>
                </a:lnTo>
                <a:lnTo>
                  <a:pt x="0" y="16"/>
                </a:lnTo>
                <a:lnTo>
                  <a:pt x="17" y="18"/>
                </a:lnTo>
                <a:lnTo>
                  <a:pt x="19" y="20"/>
                </a:lnTo>
                <a:lnTo>
                  <a:pt x="21" y="22"/>
                </a:lnTo>
                <a:lnTo>
                  <a:pt x="23" y="1"/>
                </a:lnTo>
                <a:lnTo>
                  <a:pt x="24" y="25"/>
                </a:lnTo>
                <a:lnTo>
                  <a:pt x="26" y="27"/>
                </a:lnTo>
                <a:lnTo>
                  <a:pt x="28" y="29"/>
                </a:lnTo>
                <a:lnTo>
                  <a:pt x="30" y="31"/>
                </a:lnTo>
                <a:lnTo>
                  <a:pt x="32" y="33"/>
                </a:lnTo>
                <a:lnTo>
                  <a:pt x="34" y="29"/>
                </a:lnTo>
                <a:lnTo>
                  <a:pt x="35" y="36"/>
                </a:lnTo>
                <a:lnTo>
                  <a:pt x="37" y="38"/>
                </a:lnTo>
                <a:lnTo>
                  <a:pt x="39" y="40"/>
                </a:lnTo>
                <a:lnTo>
                  <a:pt x="41" y="42"/>
                </a:lnTo>
                <a:lnTo>
                  <a:pt x="43" y="44"/>
                </a:lnTo>
                <a:lnTo>
                  <a:pt x="1" y="45"/>
                </a:lnTo>
                <a:lnTo>
                  <a:pt x="39" y="46"/>
                </a:lnTo>
                <a:lnTo>
                  <a:pt x="47" y="48"/>
                </a:lnTo>
                <a:lnTo>
                  <a:pt x="49" y="50"/>
                </a:lnTo>
                <a:lnTo>
                  <a:pt x="51" y="0"/>
                </a:lnTo>
                <a:lnTo>
                  <a:pt x="2" y="3"/>
                </a:lnTo>
              </a:path>
            </a:pathLst>
          </a:custGeom>
          <a:solidFill>
            <a:srgbClr val="b3a2c7"/>
          </a:solidFill>
          <a:ln w="25560">
            <a:solidFill>
              <a:srgbClr val="d7e4b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Microsoft YaHei"/>
              </a:rPr>
              <a:t>Win Handler</a:t>
            </a:r>
            <a:endParaRPr/>
          </a:p>
        </p:txBody>
      </p:sp>
      <p:sp>
        <p:nvSpPr>
          <p:cNvPr id="229" name="CustomShape 41"/>
          <p:cNvSpPr/>
          <p:nvPr/>
        </p:nvSpPr>
        <p:spPr>
          <a:xfrm>
            <a:off x="4495680" y="5257800"/>
            <a:ext cx="151560" cy="532800"/>
          </a:xfrm>
          <a:custGeom>
            <a:avLst/>
            <a:gdLst/>
            <a:ahLst/>
            <a:rect l="0" t="0" r="r" b="b"/>
            <a:pathLst>
              <a:path w="14" h="10">
                <a:moveTo>
                  <a:pt x="8" y="0"/>
                </a:moveTo>
                <a:lnTo>
                  <a:pt x="8" y="9"/>
                </a:lnTo>
                <a:lnTo>
                  <a:pt x="0" y="9"/>
                </a:lnTo>
                <a:lnTo>
                  <a:pt x="2" y="1"/>
                </a:lnTo>
                <a:lnTo>
                  <a:pt x="1" y="9"/>
                </a:lnTo>
                <a:lnTo>
                  <a:pt x="13" y="9"/>
                </a:lnTo>
                <a:lnTo>
                  <a:pt x="13" y="0"/>
                </a:lnTo>
              </a:path>
            </a:pathLst>
          </a:custGeom>
          <a:solidFill>
            <a:srgbClr val="4f81bd"/>
          </a:solidFill>
          <a:ln w="25560">
            <a:solidFill>
              <a:srgbClr val="3a5f8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42"/>
          <p:cNvSpPr/>
          <p:nvPr/>
        </p:nvSpPr>
        <p:spPr>
          <a:xfrm>
            <a:off x="7319520" y="1371600"/>
            <a:ext cx="1190160" cy="36468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Microsoft YaHei"/>
              </a:rPr>
              <a:t>xrtb.bids</a:t>
            </a:r>
            <a:endParaRPr/>
          </a:p>
        </p:txBody>
      </p:sp>
      <p:sp>
        <p:nvSpPr>
          <p:cNvPr id="231" name="CustomShape 43"/>
          <p:cNvSpPr/>
          <p:nvPr/>
        </p:nvSpPr>
        <p:spPr>
          <a:xfrm>
            <a:off x="7300080" y="4800600"/>
            <a:ext cx="1510200" cy="36468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Microsoft YaHei"/>
              </a:rPr>
              <a:t>xrtb.control</a:t>
            </a:r>
            <a:endParaRPr/>
          </a:p>
        </p:txBody>
      </p:sp>
      <p:sp>
        <p:nvSpPr>
          <p:cNvPr id="232" name="CustomShape 44"/>
          <p:cNvSpPr/>
          <p:nvPr/>
        </p:nvSpPr>
        <p:spPr>
          <a:xfrm flipH="1">
            <a:off x="7283880" y="5491800"/>
            <a:ext cx="1675800" cy="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45"/>
          <p:cNvSpPr/>
          <p:nvPr/>
        </p:nvSpPr>
        <p:spPr>
          <a:xfrm>
            <a:off x="7265520" y="5512320"/>
            <a:ext cx="1753920" cy="36468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Microsoft YaHei"/>
              </a:rPr>
              <a:t>xrtb.response</a:t>
            </a:r>
            <a:endParaRPr/>
          </a:p>
        </p:txBody>
      </p:sp>
      <p:sp>
        <p:nvSpPr>
          <p:cNvPr id="234" name="CustomShape 46"/>
          <p:cNvSpPr/>
          <p:nvPr/>
        </p:nvSpPr>
        <p:spPr>
          <a:xfrm>
            <a:off x="7284600" y="2323800"/>
            <a:ext cx="990000" cy="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47"/>
          <p:cNvSpPr/>
          <p:nvPr/>
        </p:nvSpPr>
        <p:spPr>
          <a:xfrm>
            <a:off x="7266960" y="1911600"/>
            <a:ext cx="17064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xrtb.requests</a:t>
            </a:r>
            <a:endParaRPr/>
          </a:p>
        </p:txBody>
      </p:sp>
      <p:sp>
        <p:nvSpPr>
          <p:cNvPr id="236" name="CustomShape 48"/>
          <p:cNvSpPr/>
          <p:nvPr/>
        </p:nvSpPr>
        <p:spPr>
          <a:xfrm>
            <a:off x="5791320" y="4495680"/>
            <a:ext cx="914040" cy="360"/>
          </a:xfrm>
          <a:prstGeom prst="straightConnector1">
            <a:avLst/>
          </a:prstGeom>
          <a:noFill/>
          <a:ln w="9360">
            <a:solidFill>
              <a:srgbClr val="4a7ebb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Ctr="1"/>
          <a:p>
            <a:pPr>
              <a:lnSpc>
                <a:spcPct val="100000"/>
              </a:lnSpc>
            </a:pPr>
            <a:r>
              <a:rPr i="1" lang="en-US" sz="4400" strike="noStrike">
                <a:solidFill>
                  <a:srgbClr val="000000"/>
                </a:solidFill>
                <a:latin typeface="Calibri"/>
                <a:ea typeface="Microsoft YaHei"/>
              </a:rPr>
              <a:t>XRTB </a:t>
            </a:r>
            <a:r>
              <a:rPr lang="en-US" sz="4400" strike="noStrike">
                <a:solidFill>
                  <a:srgbClr val="000000"/>
                </a:solidFill>
                <a:latin typeface="Calibri"/>
                <a:ea typeface="Microsoft YaHei"/>
              </a:rPr>
              <a:t> Bid Handler</a:t>
            </a:r>
            <a:endParaRPr/>
          </a:p>
        </p:txBody>
      </p:sp>
      <p:sp>
        <p:nvSpPr>
          <p:cNvPr id="238" name="TextShape 2"/>
          <p:cNvSpPr txBox="1"/>
          <p:nvPr/>
        </p:nvSpPr>
        <p:spPr>
          <a:xfrm>
            <a:off x="274680" y="1478520"/>
            <a:ext cx="8228880" cy="501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Microsoft YaHei"/>
              </a:rPr>
              <a:t>Controlled concurrency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Microsoft YaHei"/>
              </a:rPr>
              <a:t>Higher network performance, 20 connections per core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Microsoft YaHei"/>
              </a:rPr>
              <a:t>Time to process bid request never exceeds 5ms.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Microsoft YaHei"/>
              </a:rPr>
              <a:t>Multi threaded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Microsoft YaHei"/>
              </a:rPr>
              <a:t>Maximum CPU utilization with single bidder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Microsoft YaHei"/>
              </a:rPr>
              <a:t>Performance, configuration available from built-in web pages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152280" y="4038480"/>
            <a:ext cx="1142280" cy="608760"/>
          </a:xfrm>
          <a:custGeom>
            <a:avLst/>
            <a:gdLst/>
            <a:ahLst/>
            <a:rect l="0" t="0" r="r" b="b"/>
            <a:pathLst>
              <a:path w="330" h="331">
                <a:moveTo>
                  <a:pt x="4" y="5"/>
                </a:moveTo>
                <a:cubicBezTo>
                  <a:pt x="6" y="7"/>
                  <a:pt x="8" y="9"/>
                  <a:pt x="10" y="9"/>
                </a:cubicBezTo>
                <a:cubicBezTo>
                  <a:pt x="11" y="12"/>
                  <a:pt x="13" y="14"/>
                  <a:pt x="15" y="16"/>
                </a:cubicBezTo>
                <a:cubicBezTo>
                  <a:pt x="17" y="18"/>
                  <a:pt x="19" y="20"/>
                  <a:pt x="21" y="20"/>
                </a:cubicBezTo>
                <a:cubicBezTo>
                  <a:pt x="22" y="23"/>
                  <a:pt x="24" y="25"/>
                  <a:pt x="26" y="27"/>
                </a:cubicBezTo>
                <a:cubicBezTo>
                  <a:pt x="28" y="29"/>
                  <a:pt x="30" y="0"/>
                  <a:pt x="31" y="0"/>
                </a:cubicBezTo>
                <a:cubicBezTo>
                  <a:pt x="32" y="0"/>
                  <a:pt x="33" y="34"/>
                  <a:pt x="35" y="36"/>
                </a:cubicBezTo>
                <a:cubicBezTo>
                  <a:pt x="37" y="38"/>
                  <a:pt x="39" y="0"/>
                  <a:pt x="40" y="0"/>
                </a:cubicBezTo>
                <a:cubicBezTo>
                  <a:pt x="41" y="0"/>
                  <a:pt x="42" y="43"/>
                  <a:pt x="44" y="45"/>
                </a:cubicBezTo>
                <a:cubicBezTo>
                  <a:pt x="46" y="47"/>
                  <a:pt x="48" y="49"/>
                  <a:pt x="48" y="50"/>
                </a:cubicBezTo>
                <a:cubicBezTo>
                  <a:pt x="48" y="51"/>
                  <a:pt x="52" y="53"/>
                  <a:pt x="54" y="55"/>
                </a:cubicBezTo>
                <a:cubicBezTo>
                  <a:pt x="56" y="57"/>
                  <a:pt x="1" y="58"/>
                  <a:pt x="1" y="59"/>
                </a:cubicBezTo>
                <a:cubicBezTo>
                  <a:pt x="1" y="60"/>
                  <a:pt x="61" y="62"/>
                  <a:pt x="63" y="64"/>
                </a:cubicBezTo>
                <a:cubicBezTo>
                  <a:pt x="63" y="65"/>
                  <a:pt x="66" y="67"/>
                  <a:pt x="68" y="67"/>
                </a:cubicBezTo>
                <a:cubicBezTo>
                  <a:pt x="69" y="67"/>
                  <a:pt x="70" y="71"/>
                  <a:pt x="72" y="73"/>
                </a:cubicBezTo>
                <a:cubicBezTo>
                  <a:pt x="74" y="46"/>
                  <a:pt x="75" y="1"/>
                  <a:pt x="76" y="1"/>
                </a:cubicBezTo>
                <a:cubicBezTo>
                  <a:pt x="77" y="1"/>
                  <a:pt x="78" y="79"/>
                  <a:pt x="80" y="81"/>
                </a:cubicBezTo>
                <a:cubicBezTo>
                  <a:pt x="82" y="83"/>
                  <a:pt x="84" y="85"/>
                  <a:pt x="86" y="85"/>
                </a:cubicBezTo>
                <a:cubicBezTo>
                  <a:pt x="87" y="85"/>
                  <a:pt x="88" y="89"/>
                  <a:pt x="90" y="91"/>
                </a:cubicBezTo>
                <a:cubicBezTo>
                  <a:pt x="92" y="93"/>
                  <a:pt x="94" y="95"/>
                  <a:pt x="94" y="96"/>
                </a:cubicBezTo>
                <a:cubicBezTo>
                  <a:pt x="94" y="97"/>
                  <a:pt x="23" y="98"/>
                  <a:pt x="99" y="100"/>
                </a:cubicBezTo>
                <a:cubicBezTo>
                  <a:pt x="101" y="102"/>
                  <a:pt x="0" y="26"/>
                  <a:pt x="0" y="103"/>
                </a:cubicBezTo>
                <a:cubicBezTo>
                  <a:pt x="0" y="104"/>
                  <a:pt x="105" y="106"/>
                  <a:pt x="4" y="5"/>
                </a:cubicBezTo>
                <a:lnTo>
                  <a:pt x="4" y="5"/>
                </a:lnTo>
                <a:cubicBezTo>
                  <a:pt x="12" y="107"/>
                  <a:pt x="108" y="109"/>
                  <a:pt x="110" y="111"/>
                </a:cubicBezTo>
                <a:lnTo>
                  <a:pt x="15" y="16"/>
                </a:lnTo>
                <a:cubicBezTo>
                  <a:pt x="53" y="112"/>
                  <a:pt x="113" y="114"/>
                  <a:pt x="115" y="116"/>
                </a:cubicBezTo>
                <a:lnTo>
                  <a:pt x="26" y="27"/>
                </a:lnTo>
                <a:cubicBezTo>
                  <a:pt x="117" y="118"/>
                  <a:pt x="119" y="120"/>
                  <a:pt x="121" y="122"/>
                </a:cubicBezTo>
                <a:lnTo>
                  <a:pt x="35" y="36"/>
                </a:lnTo>
                <a:cubicBezTo>
                  <a:pt x="123" y="124"/>
                  <a:pt x="125" y="126"/>
                  <a:pt x="127" y="128"/>
                </a:cubicBezTo>
                <a:lnTo>
                  <a:pt x="44" y="45"/>
                </a:lnTo>
                <a:cubicBezTo>
                  <a:pt x="129" y="130"/>
                  <a:pt x="131" y="132"/>
                  <a:pt x="133" y="134"/>
                </a:cubicBezTo>
                <a:lnTo>
                  <a:pt x="54" y="55"/>
                </a:lnTo>
                <a:cubicBezTo>
                  <a:pt x="135" y="136"/>
                  <a:pt x="137" y="138"/>
                  <a:pt x="139" y="140"/>
                </a:cubicBezTo>
                <a:lnTo>
                  <a:pt x="141" y="64"/>
                </a:lnTo>
                <a:cubicBezTo>
                  <a:pt x="142" y="143"/>
                  <a:pt x="144" y="145"/>
                  <a:pt x="146" y="147"/>
                </a:cubicBezTo>
                <a:lnTo>
                  <a:pt x="72" y="73"/>
                </a:lnTo>
                <a:cubicBezTo>
                  <a:pt x="148" y="149"/>
                  <a:pt x="150" y="151"/>
                  <a:pt x="152" y="153"/>
                </a:cubicBezTo>
                <a:lnTo>
                  <a:pt x="154" y="81"/>
                </a:lnTo>
                <a:cubicBezTo>
                  <a:pt x="155" y="156"/>
                  <a:pt x="157" y="158"/>
                  <a:pt x="159" y="160"/>
                </a:cubicBezTo>
                <a:lnTo>
                  <a:pt x="90" y="91"/>
                </a:lnTo>
                <a:cubicBezTo>
                  <a:pt x="161" y="93"/>
                  <a:pt x="162" y="163"/>
                  <a:pt x="164" y="165"/>
                </a:cubicBezTo>
                <a:lnTo>
                  <a:pt x="99" y="100"/>
                </a:lnTo>
                <a:cubicBezTo>
                  <a:pt x="124" y="166"/>
                  <a:pt x="167" y="168"/>
                  <a:pt x="169" y="170"/>
                </a:cubicBezTo>
                <a:lnTo>
                  <a:pt x="317" y="318"/>
                </a:lnTo>
                <a:lnTo>
                  <a:pt x="173" y="173"/>
                </a:lnTo>
                <a:lnTo>
                  <a:pt x="325" y="326"/>
                </a:lnTo>
                <a:lnTo>
                  <a:pt x="319" y="320"/>
                </a:lnTo>
                <a:lnTo>
                  <a:pt x="175" y="175"/>
                </a:lnTo>
                <a:lnTo>
                  <a:pt x="327" y="328"/>
                </a:lnTo>
                <a:lnTo>
                  <a:pt x="289" y="290"/>
                </a:lnTo>
                <a:lnTo>
                  <a:pt x="177" y="177"/>
                </a:lnTo>
                <a:lnTo>
                  <a:pt x="329" y="330"/>
                </a:lnTo>
              </a:path>
            </a:pathLst>
          </a:custGeom>
          <a:solidFill>
            <a:srgbClr val="ffff00"/>
          </a:solidFill>
          <a:ln w="25560">
            <a:solidFill>
              <a:srgbClr val="3a5f8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2"/>
          <p:cNvSpPr/>
          <p:nvPr/>
        </p:nvSpPr>
        <p:spPr>
          <a:xfrm>
            <a:off x="152280" y="4800600"/>
            <a:ext cx="1142280" cy="608760"/>
          </a:xfrm>
          <a:custGeom>
            <a:avLst/>
            <a:gdLst/>
            <a:ahLst/>
            <a:rect l="0" t="0" r="r" b="b"/>
            <a:pathLst>
              <a:path w="330" h="331">
                <a:moveTo>
                  <a:pt x="4" y="5"/>
                </a:moveTo>
                <a:cubicBezTo>
                  <a:pt x="6" y="7"/>
                  <a:pt x="8" y="9"/>
                  <a:pt x="10" y="9"/>
                </a:cubicBezTo>
                <a:cubicBezTo>
                  <a:pt x="11" y="12"/>
                  <a:pt x="13" y="14"/>
                  <a:pt x="15" y="16"/>
                </a:cubicBezTo>
                <a:cubicBezTo>
                  <a:pt x="17" y="18"/>
                  <a:pt x="19" y="20"/>
                  <a:pt x="21" y="20"/>
                </a:cubicBezTo>
                <a:cubicBezTo>
                  <a:pt x="22" y="23"/>
                  <a:pt x="24" y="25"/>
                  <a:pt x="26" y="27"/>
                </a:cubicBezTo>
                <a:cubicBezTo>
                  <a:pt x="28" y="29"/>
                  <a:pt x="30" y="0"/>
                  <a:pt x="31" y="0"/>
                </a:cubicBezTo>
                <a:cubicBezTo>
                  <a:pt x="32" y="0"/>
                  <a:pt x="33" y="34"/>
                  <a:pt x="35" y="36"/>
                </a:cubicBezTo>
                <a:cubicBezTo>
                  <a:pt x="37" y="38"/>
                  <a:pt x="39" y="0"/>
                  <a:pt x="40" y="0"/>
                </a:cubicBezTo>
                <a:cubicBezTo>
                  <a:pt x="41" y="0"/>
                  <a:pt x="42" y="43"/>
                  <a:pt x="44" y="45"/>
                </a:cubicBezTo>
                <a:cubicBezTo>
                  <a:pt x="46" y="47"/>
                  <a:pt x="48" y="49"/>
                  <a:pt x="48" y="50"/>
                </a:cubicBezTo>
                <a:cubicBezTo>
                  <a:pt x="48" y="51"/>
                  <a:pt x="52" y="53"/>
                  <a:pt x="54" y="55"/>
                </a:cubicBezTo>
                <a:cubicBezTo>
                  <a:pt x="56" y="57"/>
                  <a:pt x="1" y="58"/>
                  <a:pt x="1" y="59"/>
                </a:cubicBezTo>
                <a:cubicBezTo>
                  <a:pt x="1" y="60"/>
                  <a:pt x="61" y="62"/>
                  <a:pt x="63" y="64"/>
                </a:cubicBezTo>
                <a:cubicBezTo>
                  <a:pt x="63" y="65"/>
                  <a:pt x="66" y="67"/>
                  <a:pt x="68" y="67"/>
                </a:cubicBezTo>
                <a:cubicBezTo>
                  <a:pt x="69" y="67"/>
                  <a:pt x="70" y="71"/>
                  <a:pt x="72" y="73"/>
                </a:cubicBezTo>
                <a:cubicBezTo>
                  <a:pt x="74" y="46"/>
                  <a:pt x="75" y="1"/>
                  <a:pt x="76" y="1"/>
                </a:cubicBezTo>
                <a:cubicBezTo>
                  <a:pt x="77" y="1"/>
                  <a:pt x="78" y="79"/>
                  <a:pt x="80" y="81"/>
                </a:cubicBezTo>
                <a:cubicBezTo>
                  <a:pt x="82" y="83"/>
                  <a:pt x="84" y="85"/>
                  <a:pt x="86" y="85"/>
                </a:cubicBezTo>
                <a:cubicBezTo>
                  <a:pt x="87" y="85"/>
                  <a:pt x="88" y="89"/>
                  <a:pt x="90" y="91"/>
                </a:cubicBezTo>
                <a:cubicBezTo>
                  <a:pt x="92" y="93"/>
                  <a:pt x="94" y="95"/>
                  <a:pt x="94" y="96"/>
                </a:cubicBezTo>
                <a:cubicBezTo>
                  <a:pt x="94" y="97"/>
                  <a:pt x="23" y="98"/>
                  <a:pt x="99" y="100"/>
                </a:cubicBezTo>
                <a:cubicBezTo>
                  <a:pt x="101" y="102"/>
                  <a:pt x="0" y="26"/>
                  <a:pt x="0" y="103"/>
                </a:cubicBezTo>
                <a:cubicBezTo>
                  <a:pt x="0" y="104"/>
                  <a:pt x="105" y="106"/>
                  <a:pt x="4" y="5"/>
                </a:cubicBezTo>
                <a:lnTo>
                  <a:pt x="4" y="5"/>
                </a:lnTo>
                <a:cubicBezTo>
                  <a:pt x="12" y="107"/>
                  <a:pt x="108" y="109"/>
                  <a:pt x="110" y="111"/>
                </a:cubicBezTo>
                <a:lnTo>
                  <a:pt x="15" y="16"/>
                </a:lnTo>
                <a:cubicBezTo>
                  <a:pt x="53" y="112"/>
                  <a:pt x="113" y="114"/>
                  <a:pt x="115" y="116"/>
                </a:cubicBezTo>
                <a:lnTo>
                  <a:pt x="26" y="27"/>
                </a:lnTo>
                <a:cubicBezTo>
                  <a:pt x="117" y="118"/>
                  <a:pt x="119" y="120"/>
                  <a:pt x="121" y="122"/>
                </a:cubicBezTo>
                <a:lnTo>
                  <a:pt x="35" y="36"/>
                </a:lnTo>
                <a:cubicBezTo>
                  <a:pt x="123" y="124"/>
                  <a:pt x="125" y="126"/>
                  <a:pt x="127" y="128"/>
                </a:cubicBezTo>
                <a:lnTo>
                  <a:pt x="44" y="45"/>
                </a:lnTo>
                <a:cubicBezTo>
                  <a:pt x="129" y="130"/>
                  <a:pt x="131" y="132"/>
                  <a:pt x="133" y="134"/>
                </a:cubicBezTo>
                <a:lnTo>
                  <a:pt x="54" y="55"/>
                </a:lnTo>
                <a:cubicBezTo>
                  <a:pt x="135" y="136"/>
                  <a:pt x="137" y="138"/>
                  <a:pt x="139" y="140"/>
                </a:cubicBezTo>
                <a:lnTo>
                  <a:pt x="141" y="64"/>
                </a:lnTo>
                <a:cubicBezTo>
                  <a:pt x="142" y="143"/>
                  <a:pt x="144" y="145"/>
                  <a:pt x="146" y="147"/>
                </a:cubicBezTo>
                <a:lnTo>
                  <a:pt x="72" y="73"/>
                </a:lnTo>
                <a:cubicBezTo>
                  <a:pt x="148" y="149"/>
                  <a:pt x="150" y="151"/>
                  <a:pt x="152" y="153"/>
                </a:cubicBezTo>
                <a:lnTo>
                  <a:pt x="154" y="81"/>
                </a:lnTo>
                <a:cubicBezTo>
                  <a:pt x="155" y="156"/>
                  <a:pt x="157" y="158"/>
                  <a:pt x="159" y="160"/>
                </a:cubicBezTo>
                <a:lnTo>
                  <a:pt x="90" y="91"/>
                </a:lnTo>
                <a:cubicBezTo>
                  <a:pt x="161" y="93"/>
                  <a:pt x="162" y="163"/>
                  <a:pt x="164" y="165"/>
                </a:cubicBezTo>
                <a:lnTo>
                  <a:pt x="99" y="100"/>
                </a:lnTo>
                <a:cubicBezTo>
                  <a:pt x="124" y="166"/>
                  <a:pt x="167" y="168"/>
                  <a:pt x="169" y="170"/>
                </a:cubicBezTo>
                <a:lnTo>
                  <a:pt x="317" y="318"/>
                </a:lnTo>
                <a:lnTo>
                  <a:pt x="173" y="173"/>
                </a:lnTo>
                <a:lnTo>
                  <a:pt x="325" y="326"/>
                </a:lnTo>
                <a:lnTo>
                  <a:pt x="319" y="320"/>
                </a:lnTo>
                <a:lnTo>
                  <a:pt x="175" y="175"/>
                </a:lnTo>
                <a:lnTo>
                  <a:pt x="327" y="328"/>
                </a:lnTo>
                <a:lnTo>
                  <a:pt x="289" y="290"/>
                </a:lnTo>
                <a:lnTo>
                  <a:pt x="177" y="177"/>
                </a:lnTo>
                <a:lnTo>
                  <a:pt x="329" y="330"/>
                </a:lnTo>
              </a:path>
            </a:pathLst>
          </a:custGeom>
          <a:solidFill>
            <a:srgbClr val="ffff00"/>
          </a:solidFill>
          <a:ln w="25560">
            <a:solidFill>
              <a:srgbClr val="3a5f8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3"/>
          <p:cNvSpPr/>
          <p:nvPr/>
        </p:nvSpPr>
        <p:spPr>
          <a:xfrm>
            <a:off x="457200" y="5638680"/>
            <a:ext cx="1142280" cy="608760"/>
          </a:xfrm>
          <a:custGeom>
            <a:avLst/>
            <a:gdLst/>
            <a:ahLst/>
            <a:rect l="0" t="0" r="r" b="b"/>
            <a:pathLst>
              <a:path w="330" h="331">
                <a:moveTo>
                  <a:pt x="4" y="5"/>
                </a:moveTo>
                <a:cubicBezTo>
                  <a:pt x="6" y="7"/>
                  <a:pt x="8" y="9"/>
                  <a:pt x="10" y="9"/>
                </a:cubicBezTo>
                <a:cubicBezTo>
                  <a:pt x="11" y="12"/>
                  <a:pt x="13" y="14"/>
                  <a:pt x="15" y="16"/>
                </a:cubicBezTo>
                <a:cubicBezTo>
                  <a:pt x="17" y="18"/>
                  <a:pt x="19" y="20"/>
                  <a:pt x="21" y="20"/>
                </a:cubicBezTo>
                <a:cubicBezTo>
                  <a:pt x="22" y="23"/>
                  <a:pt x="24" y="25"/>
                  <a:pt x="26" y="27"/>
                </a:cubicBezTo>
                <a:cubicBezTo>
                  <a:pt x="28" y="29"/>
                  <a:pt x="30" y="0"/>
                  <a:pt x="31" y="0"/>
                </a:cubicBezTo>
                <a:cubicBezTo>
                  <a:pt x="32" y="0"/>
                  <a:pt x="33" y="34"/>
                  <a:pt x="35" y="36"/>
                </a:cubicBezTo>
                <a:cubicBezTo>
                  <a:pt x="37" y="38"/>
                  <a:pt x="39" y="0"/>
                  <a:pt x="40" y="0"/>
                </a:cubicBezTo>
                <a:cubicBezTo>
                  <a:pt x="41" y="0"/>
                  <a:pt x="42" y="43"/>
                  <a:pt x="44" y="45"/>
                </a:cubicBezTo>
                <a:cubicBezTo>
                  <a:pt x="46" y="47"/>
                  <a:pt x="48" y="49"/>
                  <a:pt x="48" y="50"/>
                </a:cubicBezTo>
                <a:cubicBezTo>
                  <a:pt x="48" y="51"/>
                  <a:pt x="52" y="53"/>
                  <a:pt x="54" y="55"/>
                </a:cubicBezTo>
                <a:cubicBezTo>
                  <a:pt x="56" y="57"/>
                  <a:pt x="1" y="58"/>
                  <a:pt x="1" y="59"/>
                </a:cubicBezTo>
                <a:cubicBezTo>
                  <a:pt x="1" y="60"/>
                  <a:pt x="61" y="62"/>
                  <a:pt x="63" y="64"/>
                </a:cubicBezTo>
                <a:cubicBezTo>
                  <a:pt x="63" y="65"/>
                  <a:pt x="66" y="67"/>
                  <a:pt x="68" y="67"/>
                </a:cubicBezTo>
                <a:cubicBezTo>
                  <a:pt x="69" y="67"/>
                  <a:pt x="70" y="71"/>
                  <a:pt x="72" y="73"/>
                </a:cubicBezTo>
                <a:cubicBezTo>
                  <a:pt x="74" y="46"/>
                  <a:pt x="75" y="1"/>
                  <a:pt x="76" y="1"/>
                </a:cubicBezTo>
                <a:cubicBezTo>
                  <a:pt x="77" y="1"/>
                  <a:pt x="78" y="79"/>
                  <a:pt x="80" y="81"/>
                </a:cubicBezTo>
                <a:cubicBezTo>
                  <a:pt x="82" y="83"/>
                  <a:pt x="84" y="85"/>
                  <a:pt x="86" y="85"/>
                </a:cubicBezTo>
                <a:cubicBezTo>
                  <a:pt x="87" y="85"/>
                  <a:pt x="88" y="89"/>
                  <a:pt x="90" y="91"/>
                </a:cubicBezTo>
                <a:cubicBezTo>
                  <a:pt x="92" y="93"/>
                  <a:pt x="94" y="95"/>
                  <a:pt x="94" y="96"/>
                </a:cubicBezTo>
                <a:cubicBezTo>
                  <a:pt x="94" y="97"/>
                  <a:pt x="23" y="98"/>
                  <a:pt x="99" y="100"/>
                </a:cubicBezTo>
                <a:cubicBezTo>
                  <a:pt x="101" y="102"/>
                  <a:pt x="0" y="26"/>
                  <a:pt x="0" y="103"/>
                </a:cubicBezTo>
                <a:cubicBezTo>
                  <a:pt x="0" y="104"/>
                  <a:pt x="105" y="106"/>
                  <a:pt x="4" y="5"/>
                </a:cubicBezTo>
                <a:lnTo>
                  <a:pt x="4" y="5"/>
                </a:lnTo>
                <a:cubicBezTo>
                  <a:pt x="12" y="107"/>
                  <a:pt x="108" y="109"/>
                  <a:pt x="110" y="111"/>
                </a:cubicBezTo>
                <a:lnTo>
                  <a:pt x="15" y="16"/>
                </a:lnTo>
                <a:cubicBezTo>
                  <a:pt x="53" y="112"/>
                  <a:pt x="113" y="114"/>
                  <a:pt x="115" y="116"/>
                </a:cubicBezTo>
                <a:lnTo>
                  <a:pt x="26" y="27"/>
                </a:lnTo>
                <a:cubicBezTo>
                  <a:pt x="117" y="118"/>
                  <a:pt x="119" y="120"/>
                  <a:pt x="121" y="122"/>
                </a:cubicBezTo>
                <a:lnTo>
                  <a:pt x="35" y="36"/>
                </a:lnTo>
                <a:cubicBezTo>
                  <a:pt x="123" y="124"/>
                  <a:pt x="125" y="126"/>
                  <a:pt x="127" y="128"/>
                </a:cubicBezTo>
                <a:lnTo>
                  <a:pt x="44" y="45"/>
                </a:lnTo>
                <a:cubicBezTo>
                  <a:pt x="129" y="130"/>
                  <a:pt x="131" y="132"/>
                  <a:pt x="133" y="134"/>
                </a:cubicBezTo>
                <a:lnTo>
                  <a:pt x="54" y="55"/>
                </a:lnTo>
                <a:cubicBezTo>
                  <a:pt x="135" y="136"/>
                  <a:pt x="137" y="138"/>
                  <a:pt x="139" y="140"/>
                </a:cubicBezTo>
                <a:lnTo>
                  <a:pt x="141" y="64"/>
                </a:lnTo>
                <a:cubicBezTo>
                  <a:pt x="142" y="143"/>
                  <a:pt x="144" y="145"/>
                  <a:pt x="146" y="147"/>
                </a:cubicBezTo>
                <a:lnTo>
                  <a:pt x="72" y="73"/>
                </a:lnTo>
                <a:cubicBezTo>
                  <a:pt x="148" y="149"/>
                  <a:pt x="150" y="151"/>
                  <a:pt x="152" y="153"/>
                </a:cubicBezTo>
                <a:lnTo>
                  <a:pt x="154" y="81"/>
                </a:lnTo>
                <a:cubicBezTo>
                  <a:pt x="155" y="156"/>
                  <a:pt x="157" y="158"/>
                  <a:pt x="159" y="160"/>
                </a:cubicBezTo>
                <a:lnTo>
                  <a:pt x="90" y="91"/>
                </a:lnTo>
                <a:cubicBezTo>
                  <a:pt x="161" y="93"/>
                  <a:pt x="162" y="163"/>
                  <a:pt x="164" y="165"/>
                </a:cubicBezTo>
                <a:lnTo>
                  <a:pt x="99" y="100"/>
                </a:lnTo>
                <a:cubicBezTo>
                  <a:pt x="124" y="166"/>
                  <a:pt x="167" y="168"/>
                  <a:pt x="169" y="170"/>
                </a:cubicBezTo>
                <a:lnTo>
                  <a:pt x="317" y="318"/>
                </a:lnTo>
                <a:lnTo>
                  <a:pt x="173" y="173"/>
                </a:lnTo>
                <a:lnTo>
                  <a:pt x="325" y="326"/>
                </a:lnTo>
                <a:lnTo>
                  <a:pt x="319" y="320"/>
                </a:lnTo>
                <a:lnTo>
                  <a:pt x="175" y="175"/>
                </a:lnTo>
                <a:lnTo>
                  <a:pt x="327" y="328"/>
                </a:lnTo>
                <a:lnTo>
                  <a:pt x="289" y="290"/>
                </a:lnTo>
                <a:lnTo>
                  <a:pt x="177" y="177"/>
                </a:lnTo>
                <a:lnTo>
                  <a:pt x="329" y="330"/>
                </a:lnTo>
              </a:path>
            </a:pathLst>
          </a:custGeom>
          <a:solidFill>
            <a:srgbClr val="ffff00"/>
          </a:solidFill>
          <a:ln w="25560">
            <a:solidFill>
              <a:srgbClr val="3a5f8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4"/>
          <p:cNvSpPr/>
          <p:nvPr/>
        </p:nvSpPr>
        <p:spPr>
          <a:xfrm>
            <a:off x="1828800" y="990720"/>
            <a:ext cx="4723560" cy="396180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solidFill>
            <a:srgbClr val="b7dee8"/>
          </a:solidFill>
          <a:ln w="25560">
            <a:solidFill>
              <a:srgbClr val="3a5f8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5"/>
          <p:cNvSpPr/>
          <p:nvPr/>
        </p:nvSpPr>
        <p:spPr>
          <a:xfrm>
            <a:off x="304920" y="457200"/>
            <a:ext cx="8609760" cy="42624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6699"/>
                </a:solidFill>
                <a:latin typeface="Calibri"/>
                <a:ea typeface="Microsoft YaHei"/>
              </a:rPr>
              <a:t>XRTB Architecture – Win Detail</a:t>
            </a:r>
            <a:endParaRPr/>
          </a:p>
        </p:txBody>
      </p:sp>
      <p:sp>
        <p:nvSpPr>
          <p:cNvPr id="244" name="CustomShape 6"/>
          <p:cNvSpPr/>
          <p:nvPr/>
        </p:nvSpPr>
        <p:spPr>
          <a:xfrm>
            <a:off x="3200400" y="1752480"/>
            <a:ext cx="3047400" cy="2285280"/>
          </a:xfrm>
          <a:custGeom>
            <a:avLst/>
            <a:gdLst/>
            <a:ahLst/>
            <a:rect l="0" t="0" r="r" b="b"/>
            <a:pathLst>
              <a:path w="76" h="77">
                <a:moveTo>
                  <a:pt x="0" y="1"/>
                </a:moveTo>
                <a:lnTo>
                  <a:pt x="2" y="3"/>
                </a:lnTo>
                <a:lnTo>
                  <a:pt x="69" y="70"/>
                </a:lnTo>
                <a:lnTo>
                  <a:pt x="1" y="14"/>
                </a:lnTo>
                <a:lnTo>
                  <a:pt x="3" y="40"/>
                </a:lnTo>
                <a:lnTo>
                  <a:pt x="71" y="72"/>
                </a:lnTo>
                <a:lnTo>
                  <a:pt x="15" y="7"/>
                </a:lnTo>
                <a:lnTo>
                  <a:pt x="41" y="42"/>
                </a:lnTo>
                <a:lnTo>
                  <a:pt x="73" y="74"/>
                </a:lnTo>
                <a:lnTo>
                  <a:pt x="8" y="0"/>
                </a:lnTo>
                <a:lnTo>
                  <a:pt x="43" y="2"/>
                </a:lnTo>
                <a:lnTo>
                  <a:pt x="75" y="76"/>
                </a:lnTo>
              </a:path>
            </a:pathLst>
          </a:custGeom>
          <a:solidFill>
            <a:srgbClr val="fdeada"/>
          </a:solidFill>
          <a:ln w="25560">
            <a:solidFill>
              <a:srgbClr val="3a5f8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7"/>
          <p:cNvSpPr/>
          <p:nvPr/>
        </p:nvSpPr>
        <p:spPr>
          <a:xfrm>
            <a:off x="2133720" y="1676520"/>
            <a:ext cx="990000" cy="2285280"/>
          </a:xfrm>
          <a:custGeom>
            <a:avLst/>
            <a:gdLst/>
            <a:ahLst/>
            <a:rect l="0" t="0" r="r" b="b"/>
            <a:pathLst>
              <a:path w="76" h="77">
                <a:moveTo>
                  <a:pt x="0" y="1"/>
                </a:moveTo>
                <a:lnTo>
                  <a:pt x="2" y="3"/>
                </a:lnTo>
                <a:lnTo>
                  <a:pt x="69" y="70"/>
                </a:lnTo>
                <a:lnTo>
                  <a:pt x="1" y="14"/>
                </a:lnTo>
                <a:lnTo>
                  <a:pt x="3" y="40"/>
                </a:lnTo>
                <a:lnTo>
                  <a:pt x="71" y="72"/>
                </a:lnTo>
                <a:lnTo>
                  <a:pt x="15" y="7"/>
                </a:lnTo>
                <a:lnTo>
                  <a:pt x="41" y="42"/>
                </a:lnTo>
                <a:lnTo>
                  <a:pt x="73" y="74"/>
                </a:lnTo>
                <a:lnTo>
                  <a:pt x="8" y="0"/>
                </a:lnTo>
                <a:lnTo>
                  <a:pt x="43" y="2"/>
                </a:lnTo>
                <a:lnTo>
                  <a:pt x="75" y="76"/>
                </a:lnTo>
              </a:path>
            </a:pathLst>
          </a:custGeom>
          <a:solidFill>
            <a:srgbClr val="fdeada"/>
          </a:solidFill>
          <a:ln w="25560">
            <a:solidFill>
              <a:srgbClr val="3a5f8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8"/>
          <p:cNvSpPr/>
          <p:nvPr/>
        </p:nvSpPr>
        <p:spPr>
          <a:xfrm>
            <a:off x="838080" y="1981080"/>
            <a:ext cx="751320" cy="159948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7" name="CustomShape 9"/>
          <p:cNvSpPr/>
          <p:nvPr/>
        </p:nvSpPr>
        <p:spPr>
          <a:xfrm>
            <a:off x="3581280" y="2590920"/>
            <a:ext cx="761400" cy="56916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b="1" lang="en-US" sz="1050" strike="noStrike">
                <a:solidFill>
                  <a:srgbClr val="000000"/>
                </a:solidFill>
                <a:latin typeface="Calibri"/>
                <a:ea typeface="Microsoft YaHei"/>
              </a:rPr>
              <a:t>Bid Retrieval</a:t>
            </a:r>
            <a:endParaRPr/>
          </a:p>
        </p:txBody>
      </p:sp>
      <p:sp>
        <p:nvSpPr>
          <p:cNvPr id="248" name="CustomShape 10"/>
          <p:cNvSpPr/>
          <p:nvPr/>
        </p:nvSpPr>
        <p:spPr>
          <a:xfrm>
            <a:off x="6705720" y="990720"/>
            <a:ext cx="608760" cy="510480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Calibri"/>
                <a:ea typeface="Microsoft YaHei"/>
              </a:rPr>
              <a:t>   </a:t>
            </a:r>
            <a:r>
              <a:rPr b="1" lang="en-US" strike="noStrike">
                <a:solidFill>
                  <a:srgbClr val="000000"/>
                </a:solidFill>
                <a:latin typeface="Calibri"/>
                <a:ea typeface="Microsoft YaHei"/>
              </a:rPr>
              <a:t>Pub</a:t>
            </a:r>
            <a:endParaRPr/>
          </a:p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Calibri"/>
                <a:ea typeface="Microsoft YaHei"/>
              </a:rPr>
              <a:t>Sub</a:t>
            </a:r>
            <a:endParaRPr/>
          </a:p>
        </p:txBody>
      </p:sp>
      <p:sp>
        <p:nvSpPr>
          <p:cNvPr id="249" name="CustomShape 11"/>
          <p:cNvSpPr/>
          <p:nvPr/>
        </p:nvSpPr>
        <p:spPr>
          <a:xfrm>
            <a:off x="7315200" y="1828800"/>
            <a:ext cx="990000" cy="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12"/>
          <p:cNvSpPr/>
          <p:nvPr/>
        </p:nvSpPr>
        <p:spPr>
          <a:xfrm>
            <a:off x="7315200" y="5257800"/>
            <a:ext cx="1675800" cy="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b05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13"/>
          <p:cNvSpPr/>
          <p:nvPr/>
        </p:nvSpPr>
        <p:spPr>
          <a:xfrm>
            <a:off x="152280" y="4114800"/>
            <a:ext cx="990000" cy="54648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b="1" lang="en-US" sz="1000" strike="noStrike">
                <a:solidFill>
                  <a:srgbClr val="000000"/>
                </a:solidFill>
                <a:latin typeface="Calibri"/>
                <a:ea typeface="Microsoft YaHei"/>
              </a:rPr>
              <a:t>Concurrent Connections</a:t>
            </a:r>
            <a:endParaRPr/>
          </a:p>
        </p:txBody>
      </p:sp>
      <p:sp>
        <p:nvSpPr>
          <p:cNvPr id="252" name="CustomShape 14"/>
          <p:cNvSpPr/>
          <p:nvPr/>
        </p:nvSpPr>
        <p:spPr>
          <a:xfrm>
            <a:off x="1805400" y="2514600"/>
            <a:ext cx="374760" cy="25740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b="1" lang="en-US" sz="1100" strike="noStrike">
                <a:solidFill>
                  <a:srgbClr val="000000"/>
                </a:solidFill>
                <a:latin typeface="Calibri"/>
                <a:ea typeface="Microsoft YaHei"/>
              </a:rPr>
              <a:t>80</a:t>
            </a:r>
            <a:endParaRPr/>
          </a:p>
        </p:txBody>
      </p:sp>
      <p:sp>
        <p:nvSpPr>
          <p:cNvPr id="253" name="CustomShape 15"/>
          <p:cNvSpPr/>
          <p:nvPr/>
        </p:nvSpPr>
        <p:spPr>
          <a:xfrm>
            <a:off x="2286000" y="1981080"/>
            <a:ext cx="685080" cy="159948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4" name="CustomShape 16"/>
          <p:cNvSpPr/>
          <p:nvPr/>
        </p:nvSpPr>
        <p:spPr>
          <a:xfrm>
            <a:off x="2320200" y="2517120"/>
            <a:ext cx="700920" cy="40968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US" sz="1050" strike="noStrike">
                <a:solidFill>
                  <a:srgbClr val="000000"/>
                </a:solidFill>
                <a:latin typeface="Calibri"/>
                <a:ea typeface="Microsoft YaHei"/>
              </a:rPr>
              <a:t>Http</a:t>
            </a:r>
            <a:endParaRPr/>
          </a:p>
          <a:p>
            <a:pPr>
              <a:lnSpc>
                <a:spcPct val="100000"/>
              </a:lnSpc>
            </a:pPr>
            <a:r>
              <a:rPr lang="en-US" sz="1050" strike="noStrike">
                <a:solidFill>
                  <a:srgbClr val="000000"/>
                </a:solidFill>
                <a:latin typeface="Calibri"/>
                <a:ea typeface="Microsoft YaHei"/>
              </a:rPr>
              <a:t>Handler</a:t>
            </a:r>
            <a:endParaRPr/>
          </a:p>
        </p:txBody>
      </p:sp>
      <p:sp>
        <p:nvSpPr>
          <p:cNvPr id="255" name="CustomShape 17"/>
          <p:cNvSpPr/>
          <p:nvPr/>
        </p:nvSpPr>
        <p:spPr>
          <a:xfrm>
            <a:off x="1600200" y="2743200"/>
            <a:ext cx="685440" cy="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8"/>
          <p:cNvSpPr/>
          <p:nvPr/>
        </p:nvSpPr>
        <p:spPr>
          <a:xfrm flipV="1">
            <a:off x="3962160" y="3006000"/>
            <a:ext cx="360" cy="118440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19"/>
          <p:cNvSpPr/>
          <p:nvPr/>
        </p:nvSpPr>
        <p:spPr>
          <a:xfrm>
            <a:off x="3676320" y="4267080"/>
            <a:ext cx="1788840" cy="36432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Microsoft YaHei"/>
              </a:rPr>
              <a:t>Redis Protocol</a:t>
            </a:r>
            <a:endParaRPr/>
          </a:p>
        </p:txBody>
      </p:sp>
      <p:sp>
        <p:nvSpPr>
          <p:cNvPr id="258" name="CustomShape 20"/>
          <p:cNvSpPr/>
          <p:nvPr/>
        </p:nvSpPr>
        <p:spPr>
          <a:xfrm>
            <a:off x="942480" y="2209680"/>
            <a:ext cx="609480" cy="36432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Microsoft YaHei"/>
              </a:rPr>
              <a:t>ELB</a:t>
            </a:r>
            <a:endParaRPr/>
          </a:p>
        </p:txBody>
      </p:sp>
      <p:sp>
        <p:nvSpPr>
          <p:cNvPr id="259" name="CustomShape 21"/>
          <p:cNvSpPr/>
          <p:nvPr/>
        </p:nvSpPr>
        <p:spPr>
          <a:xfrm flipV="1">
            <a:off x="1143000" y="3732840"/>
            <a:ext cx="990000" cy="58068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custDash>
              <a:ds d="600000" sp="600000"/>
            </a:custDash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22"/>
          <p:cNvSpPr/>
          <p:nvPr/>
        </p:nvSpPr>
        <p:spPr>
          <a:xfrm>
            <a:off x="228600" y="4952880"/>
            <a:ext cx="990000" cy="39420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b="1" lang="en-US" sz="1000" strike="noStrike">
                <a:solidFill>
                  <a:srgbClr val="000000"/>
                </a:solidFill>
                <a:latin typeface="Calibri"/>
                <a:ea typeface="Microsoft YaHei"/>
              </a:rPr>
              <a:t>POSIX Threads</a:t>
            </a:r>
            <a:endParaRPr/>
          </a:p>
        </p:txBody>
      </p:sp>
      <p:sp>
        <p:nvSpPr>
          <p:cNvPr id="261" name="CustomShape 23"/>
          <p:cNvSpPr/>
          <p:nvPr/>
        </p:nvSpPr>
        <p:spPr>
          <a:xfrm flipV="1">
            <a:off x="1028520" y="4647600"/>
            <a:ext cx="799920" cy="60984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custDash>
              <a:ds d="600000" sp="600000"/>
            </a:custDash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4"/>
          <p:cNvSpPr/>
          <p:nvPr/>
        </p:nvSpPr>
        <p:spPr>
          <a:xfrm>
            <a:off x="685800" y="5715000"/>
            <a:ext cx="685080" cy="69876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b="1" lang="en-US" sz="1000" strike="noStrike">
                <a:solidFill>
                  <a:srgbClr val="000000"/>
                </a:solidFill>
                <a:latin typeface="Calibri"/>
                <a:ea typeface="Microsoft YaHei"/>
              </a:rPr>
              <a:t>Amazon Instance</a:t>
            </a:r>
            <a:endParaRPr/>
          </a:p>
        </p:txBody>
      </p:sp>
      <p:sp>
        <p:nvSpPr>
          <p:cNvPr id="263" name="CustomShape 25"/>
          <p:cNvSpPr/>
          <p:nvPr/>
        </p:nvSpPr>
        <p:spPr>
          <a:xfrm>
            <a:off x="3505320" y="4191120"/>
            <a:ext cx="2208960" cy="53280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4" name="CustomShape 26"/>
          <p:cNvSpPr/>
          <p:nvPr/>
        </p:nvSpPr>
        <p:spPr>
          <a:xfrm>
            <a:off x="3048120" y="5181480"/>
            <a:ext cx="2971080" cy="1370880"/>
          </a:xfrm>
          <a:custGeom>
            <a:avLst/>
            <a:gdLst/>
            <a:ahLst/>
            <a:rect l="0" t="0" r="r" b="b"/>
            <a:pathLst>
              <a:path w="52" h="51">
                <a:moveTo>
                  <a:pt x="2" y="3"/>
                </a:moveTo>
                <a:lnTo>
                  <a:pt x="4" y="5"/>
                </a:lnTo>
                <a:lnTo>
                  <a:pt x="6" y="7"/>
                </a:lnTo>
                <a:lnTo>
                  <a:pt x="8" y="9"/>
                </a:lnTo>
                <a:lnTo>
                  <a:pt x="10" y="11"/>
                </a:lnTo>
                <a:lnTo>
                  <a:pt x="12" y="13"/>
                </a:lnTo>
                <a:lnTo>
                  <a:pt x="14" y="15"/>
                </a:lnTo>
                <a:lnTo>
                  <a:pt x="0" y="16"/>
                </a:lnTo>
                <a:lnTo>
                  <a:pt x="17" y="18"/>
                </a:lnTo>
                <a:lnTo>
                  <a:pt x="19" y="20"/>
                </a:lnTo>
                <a:lnTo>
                  <a:pt x="21" y="22"/>
                </a:lnTo>
                <a:lnTo>
                  <a:pt x="23" y="1"/>
                </a:lnTo>
                <a:lnTo>
                  <a:pt x="24" y="25"/>
                </a:lnTo>
                <a:lnTo>
                  <a:pt x="26" y="27"/>
                </a:lnTo>
                <a:lnTo>
                  <a:pt x="28" y="29"/>
                </a:lnTo>
                <a:lnTo>
                  <a:pt x="30" y="31"/>
                </a:lnTo>
                <a:lnTo>
                  <a:pt x="32" y="33"/>
                </a:lnTo>
                <a:lnTo>
                  <a:pt x="34" y="29"/>
                </a:lnTo>
                <a:lnTo>
                  <a:pt x="35" y="36"/>
                </a:lnTo>
                <a:lnTo>
                  <a:pt x="37" y="38"/>
                </a:lnTo>
                <a:lnTo>
                  <a:pt x="39" y="40"/>
                </a:lnTo>
                <a:lnTo>
                  <a:pt x="41" y="42"/>
                </a:lnTo>
                <a:lnTo>
                  <a:pt x="43" y="44"/>
                </a:lnTo>
                <a:lnTo>
                  <a:pt x="1" y="45"/>
                </a:lnTo>
                <a:lnTo>
                  <a:pt x="39" y="46"/>
                </a:lnTo>
                <a:lnTo>
                  <a:pt x="47" y="48"/>
                </a:lnTo>
                <a:lnTo>
                  <a:pt x="49" y="50"/>
                </a:lnTo>
                <a:lnTo>
                  <a:pt x="51" y="0"/>
                </a:lnTo>
                <a:lnTo>
                  <a:pt x="2" y="3"/>
                </a:lnTo>
              </a:path>
            </a:pathLst>
          </a:custGeom>
          <a:solidFill>
            <a:srgbClr val="b3a2c7"/>
          </a:solidFill>
          <a:ln w="25560">
            <a:solidFill>
              <a:srgbClr val="d7e4b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Microsoft YaHei"/>
              </a:rPr>
              <a:t>Bid:Sparse Hash</a:t>
            </a:r>
            <a:endParaRPr/>
          </a:p>
        </p:txBody>
      </p:sp>
      <p:sp>
        <p:nvSpPr>
          <p:cNvPr id="265" name="CustomShape 27"/>
          <p:cNvSpPr/>
          <p:nvPr/>
        </p:nvSpPr>
        <p:spPr>
          <a:xfrm>
            <a:off x="4419720" y="4724280"/>
            <a:ext cx="227880" cy="608760"/>
          </a:xfrm>
          <a:custGeom>
            <a:avLst/>
            <a:gdLst/>
            <a:ahLst/>
            <a:rect l="0" t="0" r="r" b="b"/>
            <a:pathLst>
              <a:path w="14" h="10">
                <a:moveTo>
                  <a:pt x="8" y="0"/>
                </a:moveTo>
                <a:lnTo>
                  <a:pt x="8" y="9"/>
                </a:lnTo>
                <a:lnTo>
                  <a:pt x="0" y="9"/>
                </a:lnTo>
                <a:lnTo>
                  <a:pt x="2" y="1"/>
                </a:lnTo>
                <a:lnTo>
                  <a:pt x="1" y="9"/>
                </a:lnTo>
                <a:lnTo>
                  <a:pt x="13" y="9"/>
                </a:lnTo>
                <a:lnTo>
                  <a:pt x="13" y="0"/>
                </a:lnTo>
              </a:path>
            </a:pathLst>
          </a:custGeom>
          <a:solidFill>
            <a:srgbClr val="4f81bd"/>
          </a:solidFill>
          <a:ln w="25560">
            <a:solidFill>
              <a:srgbClr val="3a5f8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28"/>
          <p:cNvSpPr/>
          <p:nvPr/>
        </p:nvSpPr>
        <p:spPr>
          <a:xfrm>
            <a:off x="7317000" y="1371600"/>
            <a:ext cx="1232640" cy="36468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Microsoft YaHei"/>
              </a:rPr>
              <a:t>xrtb.wins</a:t>
            </a:r>
            <a:endParaRPr/>
          </a:p>
        </p:txBody>
      </p:sp>
      <p:sp>
        <p:nvSpPr>
          <p:cNvPr id="267" name="CustomShape 29"/>
          <p:cNvSpPr/>
          <p:nvPr/>
        </p:nvSpPr>
        <p:spPr>
          <a:xfrm>
            <a:off x="7300080" y="4876920"/>
            <a:ext cx="1510200" cy="36468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Microsoft YaHei"/>
              </a:rPr>
              <a:t>xrtb.control</a:t>
            </a:r>
            <a:endParaRPr/>
          </a:p>
        </p:txBody>
      </p:sp>
      <p:sp>
        <p:nvSpPr>
          <p:cNvPr id="268" name="CustomShape 30"/>
          <p:cNvSpPr/>
          <p:nvPr/>
        </p:nvSpPr>
        <p:spPr>
          <a:xfrm flipH="1">
            <a:off x="7314480" y="5867280"/>
            <a:ext cx="1675800" cy="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31"/>
          <p:cNvSpPr/>
          <p:nvPr/>
        </p:nvSpPr>
        <p:spPr>
          <a:xfrm>
            <a:off x="7309800" y="5486400"/>
            <a:ext cx="1753920" cy="36468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Microsoft YaHei"/>
              </a:rPr>
              <a:t>xrtb.response</a:t>
            </a:r>
            <a:endParaRPr/>
          </a:p>
        </p:txBody>
      </p:sp>
      <p:sp>
        <p:nvSpPr>
          <p:cNvPr id="270" name="CustomShape 32"/>
          <p:cNvSpPr/>
          <p:nvPr/>
        </p:nvSpPr>
        <p:spPr>
          <a:xfrm>
            <a:off x="4648320" y="2362320"/>
            <a:ext cx="1218600" cy="68508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600" strike="noStrike">
                <a:solidFill>
                  <a:srgbClr val="000000"/>
                </a:solidFill>
                <a:latin typeface="Calibri"/>
                <a:ea typeface="Microsoft YaHei"/>
              </a:rPr>
              <a:t>B</a:t>
            </a:r>
            <a:endParaRPr/>
          </a:p>
        </p:txBody>
      </p:sp>
      <p:sp>
        <p:nvSpPr>
          <p:cNvPr id="271" name="CustomShape 33"/>
          <p:cNvSpPr/>
          <p:nvPr/>
        </p:nvSpPr>
        <p:spPr>
          <a:xfrm>
            <a:off x="4632120" y="2438280"/>
            <a:ext cx="1308960" cy="63864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Ctr="1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Microsoft YaHei"/>
              </a:rPr>
              <a:t>Win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Microsoft YaHei"/>
              </a:rPr>
              <a:t>Formatter</a:t>
            </a:r>
            <a:endParaRPr/>
          </a:p>
        </p:txBody>
      </p:sp>
      <p:sp>
        <p:nvSpPr>
          <p:cNvPr id="272" name="CustomShape 34"/>
          <p:cNvSpPr/>
          <p:nvPr/>
        </p:nvSpPr>
        <p:spPr>
          <a:xfrm>
            <a:off x="5867280" y="2743200"/>
            <a:ext cx="837720" cy="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35"/>
          <p:cNvSpPr/>
          <p:nvPr/>
        </p:nvSpPr>
        <p:spPr>
          <a:xfrm>
            <a:off x="4343400" y="2819160"/>
            <a:ext cx="304200" cy="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36"/>
          <p:cNvSpPr/>
          <p:nvPr/>
        </p:nvSpPr>
        <p:spPr>
          <a:xfrm flipH="1">
            <a:off x="2971080" y="2514600"/>
            <a:ext cx="1675800" cy="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37"/>
          <p:cNvSpPr/>
          <p:nvPr/>
        </p:nvSpPr>
        <p:spPr>
          <a:xfrm flipV="1">
            <a:off x="2895480" y="2797560"/>
            <a:ext cx="685440" cy="2052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38"/>
          <p:cNvSpPr/>
          <p:nvPr/>
        </p:nvSpPr>
        <p:spPr>
          <a:xfrm flipH="1" flipV="1" rot="5400000">
            <a:off x="1464840" y="5027040"/>
            <a:ext cx="1089360" cy="8949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custDash>
              <a:ds d="600000" sp="600000"/>
            </a:custDash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39"/>
          <p:cNvSpPr/>
          <p:nvPr/>
        </p:nvSpPr>
        <p:spPr>
          <a:xfrm flipV="1">
            <a:off x="6095880" y="4952160"/>
            <a:ext cx="360" cy="91404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40"/>
          <p:cNvSpPr/>
          <p:nvPr/>
        </p:nvSpPr>
        <p:spPr>
          <a:xfrm>
            <a:off x="6095880" y="5867280"/>
            <a:ext cx="609120" cy="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41"/>
          <p:cNvSpPr/>
          <p:nvPr/>
        </p:nvSpPr>
        <p:spPr>
          <a:xfrm>
            <a:off x="5802120" y="5867280"/>
            <a:ext cx="1007280" cy="364320"/>
          </a:xfrm>
          <a:custGeom>
            <a:avLst/>
            <a:gdLst/>
            <a:ahLst/>
            <a:rect l="0" t="0" r="r" b="b"/>
            <a:pathLst>
              <a:path w="2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Microsoft YaHei"/>
              </a:rPr>
              <a:t>Control</a:t>
            </a:r>
            <a:endParaRPr/>
          </a:p>
        </p:txBody>
      </p:sp>
      <p:sp>
        <p:nvSpPr>
          <p:cNvPr id="280" name="CustomShape 42"/>
          <p:cNvSpPr/>
          <p:nvPr/>
        </p:nvSpPr>
        <p:spPr>
          <a:xfrm>
            <a:off x="7314840" y="2362320"/>
            <a:ext cx="990000" cy="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43"/>
          <p:cNvSpPr/>
          <p:nvPr/>
        </p:nvSpPr>
        <p:spPr>
          <a:xfrm>
            <a:off x="7314840" y="2927160"/>
            <a:ext cx="990000" cy="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44"/>
          <p:cNvSpPr/>
          <p:nvPr/>
        </p:nvSpPr>
        <p:spPr>
          <a:xfrm>
            <a:off x="7313040" y="1922760"/>
            <a:ext cx="1350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xrtb.clicks</a:t>
            </a:r>
            <a:endParaRPr/>
          </a:p>
        </p:txBody>
      </p:sp>
      <p:sp>
        <p:nvSpPr>
          <p:cNvPr id="283" name="CustomShape 45"/>
          <p:cNvSpPr/>
          <p:nvPr/>
        </p:nvSpPr>
        <p:spPr>
          <a:xfrm>
            <a:off x="7118640" y="2469240"/>
            <a:ext cx="20876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xrtb.conversions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Ctr="1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Microsoft YaHei"/>
              </a:rPr>
              <a:t>XRTB Win Handler</a:t>
            </a:r>
            <a:endParaRPr/>
          </a:p>
        </p:txBody>
      </p:sp>
      <p:sp>
        <p:nvSpPr>
          <p:cNvPr id="285" name="TextShape 2"/>
          <p:cNvSpPr txBox="1"/>
          <p:nvPr/>
        </p:nvSpPr>
        <p:spPr>
          <a:xfrm>
            <a:off x="365760" y="1584720"/>
            <a:ext cx="8228880" cy="870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Microsoft YaHei"/>
              </a:rPr>
              <a:t>Focuses on win processing only</a:t>
            </a:r>
            <a:endParaRPr/>
          </a:p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Microsoft YaHei"/>
              </a:rPr>
              <a:t>No database writes</a:t>
            </a:r>
            <a:endParaRPr/>
          </a:p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Microsoft YaHei"/>
              </a:rPr>
              <a:t>C++ with Posix threads</a:t>
            </a:r>
            <a:endParaRPr/>
          </a:p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Microsoft YaHei"/>
              </a:rPr>
              <a:t>Single win processor per instance, 100% cpu utilization</a:t>
            </a:r>
            <a:endParaRPr/>
          </a:p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Microsoft YaHei"/>
              </a:rPr>
              <a:t>Uses originating bid instance memory for context retrieval.</a:t>
            </a:r>
            <a:endParaRPr/>
          </a:p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Microsoft YaHei"/>
              </a:rPr>
              <a:t>Accessed with familiar REDIS protocol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Ctr="1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Microsoft YaHei"/>
              </a:rPr>
              <a:t>EXXSYS Campaign Processing</a:t>
            </a:r>
            <a:endParaRPr/>
          </a:p>
        </p:txBody>
      </p:sp>
      <p:sp>
        <p:nvSpPr>
          <p:cNvPr id="287" name="TextShape 2"/>
          <p:cNvSpPr txBox="1"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Microsoft YaHei"/>
              </a:rPr>
              <a:t>Supports traditional constraint checking.</a:t>
            </a:r>
            <a:endParaRPr/>
          </a:p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Microsoft YaHei"/>
              </a:rPr>
              <a:t>Parallel processing of campaigns per request.</a:t>
            </a:r>
            <a:endParaRPr/>
          </a:p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Microsoft YaHei"/>
              </a:rPr>
              <a:t>Optimized processing O(N) to O(log N)</a:t>
            </a:r>
            <a:endParaRPr/>
          </a:p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Microsoft YaHei"/>
              </a:rPr>
              <a:t>Script can access external data sources for sophisticates campaign retargeting.</a:t>
            </a:r>
            <a:endParaRPr/>
          </a:p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Microsoft YaHei"/>
              </a:rPr>
              <a:t>Script-able campaigns using LUA, processing time ~400us.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