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tags/tag1.xml" ContentType="application/vnd.openxmlformats-officedocument.presentationml.tags+xml"/>
  <Override PartName="/ppt/notesSlides/notesSlide68.xml" ContentType="application/vnd.openxmlformats-officedocument.presentationml.notesSlide+xml"/>
  <Override PartName="/ppt/tags/tag2.xml" ContentType="application/vnd.openxmlformats-officedocument.presentationml.tags+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tags/tag3.xml" ContentType="application/vnd.openxmlformats-officedocument.presentationml.tags+xml"/>
  <Override PartName="/ppt/notesSlides/notesSlide73.xml" ContentType="application/vnd.openxmlformats-officedocument.presentationml.notesSlide+xml"/>
  <Override PartName="/ppt/tags/tag4.xml" ContentType="application/vnd.openxmlformats-officedocument.presentationml.tags+xml"/>
  <Override PartName="/ppt/notesSlides/notesSlide74.xml" ContentType="application/vnd.openxmlformats-officedocument.presentationml.notesSlide+xml"/>
  <Override PartName="/ppt/tags/tag5.xml" ContentType="application/vnd.openxmlformats-officedocument.presentationml.tags+xml"/>
  <Override PartName="/ppt/notesSlides/notesSlide75.xml" ContentType="application/vnd.openxmlformats-officedocument.presentationml.notesSlide+xml"/>
  <Override PartName="/ppt/tags/tag6.xml" ContentType="application/vnd.openxmlformats-officedocument.presentationml.tags+xml"/>
  <Override PartName="/ppt/notesSlides/notesSlide76.xml" ContentType="application/vnd.openxmlformats-officedocument.presentationml.notesSlide+xml"/>
  <Override PartName="/ppt/tags/tag7.xml" ContentType="application/vnd.openxmlformats-officedocument.presentationml.tags+xml"/>
  <Override PartName="/ppt/notesSlides/notesSlide77.xml" ContentType="application/vnd.openxmlformats-officedocument.presentationml.notesSlide+xml"/>
  <Override PartName="/ppt/tags/tag8.xml" ContentType="application/vnd.openxmlformats-officedocument.presentationml.tags+xml"/>
  <Override PartName="/ppt/notesSlides/notesSlide78.xml" ContentType="application/vnd.openxmlformats-officedocument.presentationml.notesSlide+xml"/>
  <Override PartName="/ppt/tags/tag9.xml" ContentType="application/vnd.openxmlformats-officedocument.presentationml.tags+xml"/>
  <Override PartName="/ppt/notesSlides/notesSlide79.xml" ContentType="application/vnd.openxmlformats-officedocument.presentationml.notesSlide+xml"/>
  <Override PartName="/ppt/tags/tag10.xml" ContentType="application/vnd.openxmlformats-officedocument.presentationml.tags+xml"/>
  <Override PartName="/ppt/notesSlides/notesSlide80.xml" ContentType="application/vnd.openxmlformats-officedocument.presentationml.notesSlide+xml"/>
  <Override PartName="/ppt/tags/tag11.xml" ContentType="application/vnd.openxmlformats-officedocument.presentationml.tags+xml"/>
  <Override PartName="/ppt/notesSlides/notesSlide81.xml" ContentType="application/vnd.openxmlformats-officedocument.presentationml.notesSlide+xml"/>
  <Override PartName="/ppt/tags/tag12.xml" ContentType="application/vnd.openxmlformats-officedocument.presentationml.tags+xml"/>
  <Override PartName="/ppt/notesSlides/notesSlide82.xml" ContentType="application/vnd.openxmlformats-officedocument.presentationml.notesSlide+xml"/>
  <Override PartName="/ppt/tags/tag13.xml" ContentType="application/vnd.openxmlformats-officedocument.presentationml.tags+xml"/>
  <Override PartName="/ppt/notesSlides/notesSlide83.xml" ContentType="application/vnd.openxmlformats-officedocument.presentationml.notesSlide+xml"/>
  <Override PartName="/ppt/tags/tag14.xml" ContentType="application/vnd.openxmlformats-officedocument.presentationml.tags+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75" saveSubsetFonts="1">
  <p:sldMasterIdLst>
    <p:sldMasterId id="2147483852" r:id="rId1"/>
  </p:sldMasterIdLst>
  <p:notesMasterIdLst>
    <p:notesMasterId r:id="rId86"/>
  </p:notesMasterIdLst>
  <p:handoutMasterIdLst>
    <p:handoutMasterId r:id="rId87"/>
  </p:handoutMasterIdLst>
  <p:sldIdLst>
    <p:sldId id="830" r:id="rId2"/>
    <p:sldId id="866" r:id="rId3"/>
    <p:sldId id="801" r:id="rId4"/>
    <p:sldId id="802" r:id="rId5"/>
    <p:sldId id="803" r:id="rId6"/>
    <p:sldId id="831" r:id="rId7"/>
    <p:sldId id="804" r:id="rId8"/>
    <p:sldId id="805" r:id="rId9"/>
    <p:sldId id="810" r:id="rId10"/>
    <p:sldId id="867" r:id="rId11"/>
    <p:sldId id="811" r:id="rId12"/>
    <p:sldId id="812" r:id="rId13"/>
    <p:sldId id="813" r:id="rId14"/>
    <p:sldId id="875" r:id="rId15"/>
    <p:sldId id="814" r:id="rId16"/>
    <p:sldId id="815" r:id="rId17"/>
    <p:sldId id="816" r:id="rId18"/>
    <p:sldId id="817" r:id="rId19"/>
    <p:sldId id="818" r:id="rId20"/>
    <p:sldId id="861" r:id="rId21"/>
    <p:sldId id="862" r:id="rId22"/>
    <p:sldId id="863" r:id="rId23"/>
    <p:sldId id="864" r:id="rId24"/>
    <p:sldId id="865" r:id="rId25"/>
    <p:sldId id="869" r:id="rId26"/>
    <p:sldId id="870" r:id="rId27"/>
    <p:sldId id="871" r:id="rId28"/>
    <p:sldId id="872" r:id="rId29"/>
    <p:sldId id="873" r:id="rId30"/>
    <p:sldId id="874" r:id="rId31"/>
    <p:sldId id="868" r:id="rId32"/>
    <p:sldId id="876" r:id="rId33"/>
    <p:sldId id="820" r:id="rId34"/>
    <p:sldId id="821" r:id="rId35"/>
    <p:sldId id="822" r:id="rId36"/>
    <p:sldId id="823" r:id="rId37"/>
    <p:sldId id="824" r:id="rId38"/>
    <p:sldId id="825" r:id="rId39"/>
    <p:sldId id="826" r:id="rId40"/>
    <p:sldId id="827" r:id="rId41"/>
    <p:sldId id="828" r:id="rId42"/>
    <p:sldId id="856" r:id="rId43"/>
    <p:sldId id="878" r:id="rId44"/>
    <p:sldId id="702" r:id="rId45"/>
    <p:sldId id="704" r:id="rId46"/>
    <p:sldId id="705" r:id="rId47"/>
    <p:sldId id="742" r:id="rId48"/>
    <p:sldId id="707" r:id="rId49"/>
    <p:sldId id="708" r:id="rId50"/>
    <p:sldId id="709" r:id="rId51"/>
    <p:sldId id="710" r:id="rId52"/>
    <p:sldId id="711" r:id="rId53"/>
    <p:sldId id="712" r:id="rId54"/>
    <p:sldId id="713" r:id="rId55"/>
    <p:sldId id="714" r:id="rId56"/>
    <p:sldId id="737" r:id="rId57"/>
    <p:sldId id="738" r:id="rId58"/>
    <p:sldId id="857" r:id="rId59"/>
    <p:sldId id="858" r:id="rId60"/>
    <p:sldId id="859" r:id="rId61"/>
    <p:sldId id="860" r:id="rId62"/>
    <p:sldId id="715" r:id="rId63"/>
    <p:sldId id="729" r:id="rId64"/>
    <p:sldId id="855" r:id="rId65"/>
    <p:sldId id="746" r:id="rId66"/>
    <p:sldId id="745" r:id="rId67"/>
    <p:sldId id="833" r:id="rId68"/>
    <p:sldId id="834" r:id="rId69"/>
    <p:sldId id="835" r:id="rId70"/>
    <p:sldId id="836" r:id="rId71"/>
    <p:sldId id="837" r:id="rId72"/>
    <p:sldId id="838" r:id="rId73"/>
    <p:sldId id="839" r:id="rId74"/>
    <p:sldId id="840" r:id="rId75"/>
    <p:sldId id="841" r:id="rId76"/>
    <p:sldId id="842" r:id="rId77"/>
    <p:sldId id="843" r:id="rId78"/>
    <p:sldId id="844" r:id="rId79"/>
    <p:sldId id="845" r:id="rId80"/>
    <p:sldId id="846" r:id="rId81"/>
    <p:sldId id="847" r:id="rId82"/>
    <p:sldId id="852" r:id="rId83"/>
    <p:sldId id="848" r:id="rId84"/>
    <p:sldId id="854" r:id="rId85"/>
  </p:sldIdLst>
  <p:sldSz cx="9144000" cy="6858000" type="screen4x3"/>
  <p:notesSz cx="9874250"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userDrawn="1">
          <p15:clr>
            <a:srgbClr val="A4A3A4"/>
          </p15:clr>
        </p15:guide>
        <p15:guide id="2" pos="311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24" autoAdjust="0"/>
    <p:restoredTop sz="87398" autoAdjust="0"/>
  </p:normalViewPr>
  <p:slideViewPr>
    <p:cSldViewPr>
      <p:cViewPr varScale="1">
        <p:scale>
          <a:sx n="89" d="100"/>
          <a:sy n="89" d="100"/>
        </p:scale>
        <p:origin x="972" y="48"/>
      </p:cViewPr>
      <p:guideLst>
        <p:guide orient="horz" pos="2160"/>
        <p:guide pos="2880"/>
      </p:guideLst>
    </p:cSldViewPr>
  </p:slideViewPr>
  <p:outlineViewPr>
    <p:cViewPr>
      <p:scale>
        <a:sx n="33" d="100"/>
        <a:sy n="33" d="100"/>
      </p:scale>
      <p:origin x="0" y="48498"/>
    </p:cViewPr>
  </p:outlineViewPr>
  <p:notesTextViewPr>
    <p:cViewPr>
      <p:scale>
        <a:sx n="3" d="2"/>
        <a:sy n="3" d="2"/>
      </p:scale>
      <p:origin x="0" y="0"/>
    </p:cViewPr>
  </p:notesTextViewPr>
  <p:sorterViewPr>
    <p:cViewPr>
      <p:scale>
        <a:sx n="100" d="100"/>
        <a:sy n="100" d="100"/>
      </p:scale>
      <p:origin x="0" y="9504"/>
    </p:cViewPr>
  </p:sorterViewPr>
  <p:notesViewPr>
    <p:cSldViewPr showGuides="1">
      <p:cViewPr>
        <p:scale>
          <a:sx n="203" d="100"/>
          <a:sy n="203" d="100"/>
        </p:scale>
        <p:origin x="-3350" y="-490"/>
      </p:cViewPr>
      <p:guideLst>
        <p:guide orient="horz" pos="2141"/>
        <p:guide pos="311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78841" cy="339884"/>
          </a:xfrm>
          <a:prstGeom prst="rect">
            <a:avLst/>
          </a:prstGeom>
        </p:spPr>
        <p:txBody>
          <a:bodyPr vert="horz" lIns="95264" tIns="47632" rIns="95264" bIns="47632" rtlCol="0"/>
          <a:lstStyle>
            <a:lvl1pPr algn="l">
              <a:defRPr sz="1300"/>
            </a:lvl1pPr>
          </a:lstStyle>
          <a:p>
            <a:endParaRPr lang="en-US"/>
          </a:p>
        </p:txBody>
      </p:sp>
      <p:sp>
        <p:nvSpPr>
          <p:cNvPr id="3" name="Date Placeholder 2"/>
          <p:cNvSpPr>
            <a:spLocks noGrp="1"/>
          </p:cNvSpPr>
          <p:nvPr>
            <p:ph type="dt" sz="quarter" idx="1"/>
          </p:nvPr>
        </p:nvSpPr>
        <p:spPr>
          <a:xfrm>
            <a:off x="5593125" y="0"/>
            <a:ext cx="4278841" cy="339884"/>
          </a:xfrm>
          <a:prstGeom prst="rect">
            <a:avLst/>
          </a:prstGeom>
        </p:spPr>
        <p:txBody>
          <a:bodyPr vert="horz" lIns="95264" tIns="47632" rIns="95264" bIns="47632" rtlCol="0"/>
          <a:lstStyle>
            <a:lvl1pPr algn="r">
              <a:defRPr sz="1300"/>
            </a:lvl1pPr>
          </a:lstStyle>
          <a:p>
            <a:fld id="{3081C362-155E-224B-A320-3C44870BFBC2}" type="datetimeFigureOut">
              <a:rPr lang="en-US" smtClean="0"/>
              <a:pPr/>
              <a:t>1/28/2020</a:t>
            </a:fld>
            <a:endParaRPr lang="en-US"/>
          </a:p>
        </p:txBody>
      </p:sp>
      <p:sp>
        <p:nvSpPr>
          <p:cNvPr id="4" name="Footer Placeholder 3"/>
          <p:cNvSpPr>
            <a:spLocks noGrp="1"/>
          </p:cNvSpPr>
          <p:nvPr>
            <p:ph type="ftr" sz="quarter" idx="2"/>
          </p:nvPr>
        </p:nvSpPr>
        <p:spPr>
          <a:xfrm>
            <a:off x="1" y="6456612"/>
            <a:ext cx="4278841" cy="339884"/>
          </a:xfrm>
          <a:prstGeom prst="rect">
            <a:avLst/>
          </a:prstGeom>
        </p:spPr>
        <p:txBody>
          <a:bodyPr vert="horz" lIns="95264" tIns="47632" rIns="95264" bIns="47632" rtlCol="0" anchor="b"/>
          <a:lstStyle>
            <a:lvl1pPr algn="l">
              <a:defRPr sz="1300"/>
            </a:lvl1pPr>
          </a:lstStyle>
          <a:p>
            <a:endParaRPr lang="en-US"/>
          </a:p>
        </p:txBody>
      </p:sp>
      <p:sp>
        <p:nvSpPr>
          <p:cNvPr id="5" name="Slide Number Placeholder 4"/>
          <p:cNvSpPr>
            <a:spLocks noGrp="1"/>
          </p:cNvSpPr>
          <p:nvPr>
            <p:ph type="sldNum" sz="quarter" idx="3"/>
          </p:nvPr>
        </p:nvSpPr>
        <p:spPr>
          <a:xfrm>
            <a:off x="5593125" y="6456612"/>
            <a:ext cx="4278841" cy="339884"/>
          </a:xfrm>
          <a:prstGeom prst="rect">
            <a:avLst/>
          </a:prstGeom>
        </p:spPr>
        <p:txBody>
          <a:bodyPr vert="horz" lIns="95264" tIns="47632" rIns="95264" bIns="47632" rtlCol="0" anchor="b"/>
          <a:lstStyle>
            <a:lvl1pPr algn="r">
              <a:defRPr sz="1300"/>
            </a:lvl1pPr>
          </a:lstStyle>
          <a:p>
            <a:fld id="{48B04DFB-68B9-1F46-AF31-B8E584E21F79}" type="slidenum">
              <a:rPr lang="en-US" smtClean="0"/>
              <a:pPr/>
              <a:t>‹#›</a:t>
            </a:fld>
            <a:endParaRPr lang="en-US"/>
          </a:p>
        </p:txBody>
      </p:sp>
    </p:spTree>
    <p:extLst>
      <p:ext uri="{BB962C8B-B14F-4D97-AF65-F5344CB8AC3E}">
        <p14:creationId xmlns:p14="http://schemas.microsoft.com/office/powerpoint/2010/main" val="23293037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78841" cy="339884"/>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5593125" y="0"/>
            <a:ext cx="4278841" cy="339884"/>
          </a:xfrm>
          <a:prstGeom prst="rect">
            <a:avLst/>
          </a:prstGeom>
        </p:spPr>
        <p:txBody>
          <a:bodyPr vert="horz" lIns="95264" tIns="47632" rIns="95264" bIns="47632" rtlCol="0"/>
          <a:lstStyle>
            <a:lvl1pPr algn="r">
              <a:defRPr sz="1300"/>
            </a:lvl1pPr>
          </a:lstStyle>
          <a:p>
            <a:fld id="{B85D5248-06B1-428D-B533-8DEC77776065}" type="datetimeFigureOut">
              <a:rPr lang="en-US" smtClean="0"/>
              <a:pPr/>
              <a:t>1/28/2020</a:t>
            </a:fld>
            <a:endParaRPr lang="en-US" dirty="0"/>
          </a:p>
        </p:txBody>
      </p:sp>
      <p:sp>
        <p:nvSpPr>
          <p:cNvPr id="4" name="Slide Image Placeholder 3"/>
          <p:cNvSpPr>
            <a:spLocks noGrp="1" noRot="1" noChangeAspect="1"/>
          </p:cNvSpPr>
          <p:nvPr>
            <p:ph type="sldImg" idx="2"/>
          </p:nvPr>
        </p:nvSpPr>
        <p:spPr>
          <a:xfrm>
            <a:off x="3238500" y="511175"/>
            <a:ext cx="3397250" cy="2547938"/>
          </a:xfrm>
          <a:prstGeom prst="rect">
            <a:avLst/>
          </a:prstGeom>
          <a:noFill/>
          <a:ln w="12700">
            <a:solidFill>
              <a:prstClr val="black"/>
            </a:solidFill>
          </a:ln>
        </p:spPr>
        <p:txBody>
          <a:bodyPr vert="horz" lIns="95264" tIns="47632" rIns="95264" bIns="47632" rtlCol="0" anchor="ctr"/>
          <a:lstStyle/>
          <a:p>
            <a:endParaRPr lang="en-US" dirty="0"/>
          </a:p>
        </p:txBody>
      </p:sp>
      <p:sp>
        <p:nvSpPr>
          <p:cNvPr id="5" name="Notes Placeholder 4"/>
          <p:cNvSpPr>
            <a:spLocks noGrp="1"/>
          </p:cNvSpPr>
          <p:nvPr>
            <p:ph type="body" sz="quarter" idx="3"/>
          </p:nvPr>
        </p:nvSpPr>
        <p:spPr>
          <a:xfrm>
            <a:off x="987425" y="3228895"/>
            <a:ext cx="7899400" cy="3058954"/>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6456612"/>
            <a:ext cx="4278841" cy="339884"/>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5593125" y="6456612"/>
            <a:ext cx="4278841" cy="339884"/>
          </a:xfrm>
          <a:prstGeom prst="rect">
            <a:avLst/>
          </a:prstGeom>
        </p:spPr>
        <p:txBody>
          <a:bodyPr vert="horz" lIns="95264" tIns="47632" rIns="95264" bIns="47632" rtlCol="0" anchor="b"/>
          <a:lstStyle>
            <a:lvl1pPr algn="r">
              <a:defRPr sz="1300"/>
            </a:lvl1pPr>
          </a:lstStyle>
          <a:p>
            <a:fld id="{1A6D541E-063C-402E-A53B-7BB7A8B7FF75}" type="slidenum">
              <a:rPr lang="en-US" smtClean="0"/>
              <a:pPr/>
              <a:t>‹#›</a:t>
            </a:fld>
            <a:endParaRPr lang="en-US" dirty="0"/>
          </a:p>
        </p:txBody>
      </p:sp>
    </p:spTree>
    <p:extLst>
      <p:ext uri="{BB962C8B-B14F-4D97-AF65-F5344CB8AC3E}">
        <p14:creationId xmlns:p14="http://schemas.microsoft.com/office/powerpoint/2010/main" val="230484293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350EE826-DD3E-4884-AC88-2AEBE4DF5721}" type="slidenum">
              <a:rPr lang="en-US" smtClean="0"/>
              <a:pPr/>
              <a:t>75</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xfrm>
            <a:off x="3238500" y="3228895"/>
            <a:ext cx="3451226" cy="1160542"/>
          </a:xfrm>
          <a:noFill/>
          <a:ln/>
        </p:spPr>
        <p:txBody>
          <a:bodyPr>
            <a:normAutofit/>
          </a:bodyPr>
          <a:lstStyle/>
          <a:p>
            <a:pPr algn="just" eaLnBrk="1" hangingPunct="1"/>
            <a:r>
              <a:rPr lang="en-US" sz="700" baseline="0" dirty="0" smtClean="0">
                <a:latin typeface="Arial" panose="020B0604020202020204" pitchFamily="34" charset="0"/>
              </a:rPr>
              <a:t>In this part of the lecture, we will look into the details on how audio signal is represented digitally and the accuracy achieved by the digital representation.</a:t>
            </a:r>
          </a:p>
          <a:p>
            <a:pPr algn="just" eaLnBrk="1" hangingPunct="1"/>
            <a:endParaRPr lang="en-US" sz="700" baseline="0" dirty="0" smtClean="0">
              <a:latin typeface="Arial" panose="020B0604020202020204" pitchFamily="34" charset="0"/>
            </a:endParaRPr>
          </a:p>
          <a:p>
            <a:pPr algn="just" eaLnBrk="1" hangingPunct="1"/>
            <a:r>
              <a:rPr lang="en-US" sz="700" baseline="0" dirty="0" smtClean="0">
                <a:latin typeface="Arial" panose="020B0604020202020204" pitchFamily="34" charset="0"/>
              </a:rPr>
              <a:t>Entropy coding has been proved that it requires the minimum number of bits to represent a sequence of symbols.</a:t>
            </a:r>
          </a:p>
          <a:p>
            <a:pPr algn="just" eaLnBrk="1" hangingPunct="1"/>
            <a:endParaRPr lang="en-US" sz="700" baseline="0" dirty="0" smtClean="0">
              <a:latin typeface="Arial" panose="020B0604020202020204" pitchFamily="34" charset="0"/>
            </a:endParaRPr>
          </a:p>
          <a:p>
            <a:pPr algn="just" eaLnBrk="1" hangingPunct="1"/>
            <a:r>
              <a:rPr lang="en-US" sz="700" baseline="0" dirty="0" smtClean="0">
                <a:latin typeface="Arial" panose="020B0604020202020204" pitchFamily="34" charset="0"/>
              </a:rPr>
              <a:t>Spectrum analysis is the most important process in audio coding for identifying which signal component is to be ignored in the coding process.</a:t>
            </a:r>
          </a:p>
          <a:p>
            <a:pPr eaLnBrk="1" hangingPunct="1"/>
            <a:endParaRPr lang="en-US" sz="700" baseline="0" dirty="0" smtClean="0">
              <a:latin typeface="Arial" panose="020B0604020202020204" pitchFamily="34" charset="0"/>
            </a:endParaRPr>
          </a:p>
        </p:txBody>
      </p:sp>
    </p:spTree>
    <p:extLst>
      <p:ext uri="{BB962C8B-B14F-4D97-AF65-F5344CB8AC3E}">
        <p14:creationId xmlns:p14="http://schemas.microsoft.com/office/powerpoint/2010/main" val="95980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9D2E2D9D-E220-4DDF-A6BC-0A54F1289D17}" type="slidenum">
              <a:rPr lang="en-US" smtClean="0"/>
              <a:pPr/>
              <a:t>84</a:t>
            </a:fld>
            <a:endParaRPr lang="en-US" smtClean="0"/>
          </a:p>
        </p:txBody>
      </p:sp>
      <p:sp>
        <p:nvSpPr>
          <p:cNvPr id="80899" name="Rectangle 2"/>
          <p:cNvSpPr>
            <a:spLocks noGrp="1" noRot="1" noChangeAspect="1" noChangeArrowheads="1" noTextEdit="1"/>
          </p:cNvSpPr>
          <p:nvPr>
            <p:ph type="sldImg"/>
          </p:nvPr>
        </p:nvSpPr>
        <p:spPr>
          <a:xfrm>
            <a:off x="3300413" y="506413"/>
            <a:ext cx="3378200" cy="2533650"/>
          </a:xfrm>
          <a:ln/>
        </p:spPr>
      </p:sp>
    </p:spTree>
    <p:extLst>
      <p:ext uri="{BB962C8B-B14F-4D97-AF65-F5344CB8AC3E}">
        <p14:creationId xmlns:p14="http://schemas.microsoft.com/office/powerpoint/2010/main" val="1339662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42A24EF3-1D88-4AE1-AB2C-DFA92C737415}" type="slidenum">
              <a:rPr lang="en-US" smtClean="0"/>
              <a:pPr/>
              <a:t>85</a:t>
            </a:fld>
            <a:endParaRPr lang="en-US" smtClean="0"/>
          </a:p>
        </p:txBody>
      </p:sp>
      <p:sp>
        <p:nvSpPr>
          <p:cNvPr id="83971" name="Rectangle 2"/>
          <p:cNvSpPr>
            <a:spLocks noGrp="1" noRot="1" noChangeAspect="1" noChangeArrowheads="1" noTextEdit="1"/>
          </p:cNvSpPr>
          <p:nvPr>
            <p:ph type="sldImg"/>
          </p:nvPr>
        </p:nvSpPr>
        <p:spPr>
          <a:xfrm>
            <a:off x="3300413" y="506413"/>
            <a:ext cx="3378200" cy="2533650"/>
          </a:xfrm>
          <a:ln/>
        </p:spPr>
      </p:sp>
      <p:sp>
        <p:nvSpPr>
          <p:cNvPr id="83972" name="Rectangle 3"/>
          <p:cNvSpPr>
            <a:spLocks noGrp="1" noChangeArrowheads="1"/>
          </p:cNvSpPr>
          <p:nvPr>
            <p:ph type="body" idx="1"/>
          </p:nvPr>
        </p:nvSpPr>
        <p:spPr>
          <a:xfrm>
            <a:off x="3300413" y="3229608"/>
            <a:ext cx="3378200" cy="1693229"/>
          </a:xfrm>
          <a:noFill/>
          <a:ln/>
        </p:spPr>
        <p:txBody>
          <a:bodyPr lIns="84498" tIns="42250" rIns="84498" bIns="42250">
            <a:normAutofit/>
          </a:bodyPr>
          <a:lstStyle/>
          <a:p>
            <a:pPr eaLnBrk="1" hangingPunct="1"/>
            <a:r>
              <a:rPr lang="en-US" sz="800" dirty="0" smtClean="0"/>
              <a:t>Most DSP computations are carried out in the fixed-point format. We use S and B to represent the sign bit and fraction bits. </a:t>
            </a:r>
          </a:p>
          <a:p>
            <a:pPr eaLnBrk="1" hangingPunct="1"/>
            <a:endParaRPr lang="en-US" sz="800" dirty="0" smtClean="0"/>
          </a:p>
          <a:p>
            <a:pPr eaLnBrk="1" hangingPunct="1"/>
            <a:r>
              <a:rPr lang="en-US" sz="800" dirty="0" smtClean="0"/>
              <a:t>In a 16-bit DSP, Q15 is used by default: the MSB is the sign bit followed by 15 fractional bits. The range of the value is limited from –1 to +1.</a:t>
            </a:r>
          </a:p>
          <a:p>
            <a:pPr eaLnBrk="1" hangingPunct="1"/>
            <a:endParaRPr lang="en-US" sz="800" dirty="0" smtClean="0"/>
          </a:p>
          <a:p>
            <a:pPr eaLnBrk="1" hangingPunct="1"/>
            <a:r>
              <a:rPr lang="en-US" sz="800" dirty="0" smtClean="0"/>
              <a:t>Alternately, we can move the binary bit to the end and have the MSB as the sign bit and the remaining 15 bits as integer. This is also known as integer or Q0 format.</a:t>
            </a:r>
          </a:p>
          <a:p>
            <a:pPr eaLnBrk="1" hangingPunct="1"/>
            <a:endParaRPr lang="en-US" sz="800" dirty="0" smtClean="0"/>
          </a:p>
          <a:p>
            <a:pPr eaLnBrk="1" hangingPunct="1"/>
            <a:r>
              <a:rPr lang="en-US" sz="800" dirty="0" smtClean="0"/>
              <a:t>Why DSP is optimized for fractional of Q.15 format?  This is because fractional multiplication is contained within the number range of -1 to +1.</a:t>
            </a:r>
          </a:p>
        </p:txBody>
      </p:sp>
    </p:spTree>
    <p:extLst>
      <p:ext uri="{BB962C8B-B14F-4D97-AF65-F5344CB8AC3E}">
        <p14:creationId xmlns:p14="http://schemas.microsoft.com/office/powerpoint/2010/main" val="38290801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6F9AE7E6-7D57-42D0-8D01-1FE64E424C4B}" type="slidenum">
              <a:rPr lang="en-US" smtClean="0"/>
              <a:pPr/>
              <a:t>86</a:t>
            </a:fld>
            <a:endParaRPr lang="en-US" smtClean="0"/>
          </a:p>
        </p:txBody>
      </p:sp>
      <p:sp>
        <p:nvSpPr>
          <p:cNvPr id="89091" name="Rectangle 2"/>
          <p:cNvSpPr>
            <a:spLocks noGrp="1" noRot="1" noChangeAspect="1" noChangeArrowheads="1" noTextEdit="1"/>
          </p:cNvSpPr>
          <p:nvPr>
            <p:ph type="sldImg"/>
          </p:nvPr>
        </p:nvSpPr>
        <p:spPr>
          <a:xfrm>
            <a:off x="3238500" y="509588"/>
            <a:ext cx="3400425" cy="2549525"/>
          </a:xfrm>
          <a:ln/>
        </p:spPr>
      </p:sp>
      <p:sp>
        <p:nvSpPr>
          <p:cNvPr id="89092" name="Rectangle 3"/>
          <p:cNvSpPr>
            <a:spLocks noGrp="1" noChangeArrowheads="1"/>
          </p:cNvSpPr>
          <p:nvPr>
            <p:ph type="body" idx="1"/>
          </p:nvPr>
        </p:nvSpPr>
        <p:spPr>
          <a:xfrm>
            <a:off x="3238499" y="3228553"/>
            <a:ext cx="3400425" cy="3058796"/>
          </a:xfrm>
          <a:noFill/>
          <a:ln/>
        </p:spPr>
        <p:txBody>
          <a:bodyPr>
            <a:normAutofit/>
          </a:bodyPr>
          <a:lstStyle/>
          <a:p>
            <a:pPr algn="just" eaLnBrk="1" hangingPunct="1"/>
            <a:r>
              <a:rPr lang="en-US" sz="800" dirty="0" smtClean="0"/>
              <a:t>Let us consider the type of numerical arithmetic errors  that can be encountered in fixed-point computation.</a:t>
            </a:r>
          </a:p>
          <a:p>
            <a:pPr algn="just" eaLnBrk="1" hangingPunct="1"/>
            <a:endParaRPr lang="en-US" sz="800" dirty="0" smtClean="0"/>
          </a:p>
          <a:p>
            <a:pPr algn="just" eaLnBrk="1" hangingPunct="1"/>
            <a:r>
              <a:rPr lang="en-US" sz="800" dirty="0" smtClean="0"/>
              <a:t>Normally, when we perform simulation and design in MATLAB, we do not bother on word length because the length of the data is</a:t>
            </a:r>
            <a:r>
              <a:rPr lang="en-US" sz="800" baseline="0" dirty="0" smtClean="0"/>
              <a:t> long enough for the applications.</a:t>
            </a:r>
          </a:p>
          <a:p>
            <a:pPr algn="just" eaLnBrk="1" hangingPunct="1"/>
            <a:endParaRPr lang="en-US" sz="800" baseline="0" dirty="0" smtClean="0"/>
          </a:p>
          <a:p>
            <a:pPr algn="just" eaLnBrk="1" hangingPunct="1"/>
            <a:r>
              <a:rPr lang="en-US" sz="800" dirty="0" smtClean="0"/>
              <a:t>However, all the numbers are stored in finite precision memory and registers, there must</a:t>
            </a:r>
            <a:r>
              <a:rPr lang="en-US" sz="800" baseline="0" dirty="0" smtClean="0"/>
              <a:t> be the maximum or  minimum limits that can be represented by the given number systems.</a:t>
            </a:r>
          </a:p>
          <a:p>
            <a:pPr algn="just" eaLnBrk="1" hangingPunct="1"/>
            <a:endParaRPr lang="en-US" sz="800" baseline="0" dirty="0" smtClean="0"/>
          </a:p>
          <a:p>
            <a:pPr marL="0" marR="0" lvl="1" indent="0" algn="just" defTabSz="914400" rtl="0" eaLnBrk="1" fontAlgn="auto" latinLnBrk="0" hangingPunct="1">
              <a:lnSpc>
                <a:spcPct val="100000"/>
              </a:lnSpc>
              <a:spcBef>
                <a:spcPts val="0"/>
              </a:spcBef>
              <a:spcAft>
                <a:spcPts val="0"/>
              </a:spcAft>
              <a:buClrTx/>
              <a:buSzTx/>
              <a:buFontTx/>
              <a:buNone/>
              <a:tabLst/>
              <a:defRPr/>
            </a:pPr>
            <a:r>
              <a:rPr lang="en-US" sz="800" baseline="0" dirty="0" smtClean="0"/>
              <a:t>Let us consider the example to express </a:t>
            </a:r>
            <a:r>
              <a:rPr lang="en-US" altLang="zh-CN" sz="800" dirty="0" smtClean="0">
                <a:ea typeface="宋体" charset="-122"/>
              </a:rPr>
              <a:t>0.000125481405920. In Q15, the best we can do is to approximate this value by 0.0001220703125 , leading to an error </a:t>
            </a:r>
            <a:r>
              <a:rPr lang="en-US" altLang="zh-CN" sz="800" i="0" dirty="0" smtClean="0">
                <a:ea typeface="宋体" charset="-122"/>
              </a:rPr>
              <a:t>0.0000034111.</a:t>
            </a:r>
          </a:p>
          <a:p>
            <a:pPr marL="0" marR="0" lvl="1" indent="0" algn="just" defTabSz="914400" rtl="0" eaLnBrk="1" fontAlgn="auto" latinLnBrk="0" hangingPunct="1">
              <a:lnSpc>
                <a:spcPct val="100000"/>
              </a:lnSpc>
              <a:spcBef>
                <a:spcPts val="0"/>
              </a:spcBef>
              <a:spcAft>
                <a:spcPts val="0"/>
              </a:spcAft>
              <a:buClrTx/>
              <a:buSzTx/>
              <a:buFontTx/>
              <a:buNone/>
              <a:tabLst/>
              <a:defRPr/>
            </a:pPr>
            <a:endParaRPr lang="en-US" altLang="zh-CN" sz="800" i="0" dirty="0" smtClean="0">
              <a:ea typeface="宋体" charset="-122"/>
            </a:endParaRPr>
          </a:p>
          <a:p>
            <a:pPr algn="just" eaLnBrk="1" hangingPunct="1"/>
            <a:r>
              <a:rPr lang="en-US" sz="800" baseline="0" dirty="0" smtClean="0"/>
              <a:t>In normal operation, such errors are likely to be accumulated so that the processing outputs may not be usable for the intended applications.</a:t>
            </a:r>
          </a:p>
          <a:p>
            <a:pPr algn="just" eaLnBrk="1" hangingPunct="1"/>
            <a:endParaRPr lang="en-US" sz="800" dirty="0" smtClean="0"/>
          </a:p>
          <a:p>
            <a:pPr algn="just" eaLnBrk="1" hangingPunct="1">
              <a:buFontTx/>
              <a:buChar char="-"/>
            </a:pPr>
            <a:r>
              <a:rPr lang="en-US" sz="800" dirty="0" smtClean="0"/>
              <a:t>There are 4 possible sources whereby the above can occur :</a:t>
            </a:r>
          </a:p>
          <a:p>
            <a:pPr algn="just">
              <a:buFontTx/>
              <a:buChar char="-"/>
            </a:pPr>
            <a:r>
              <a:rPr lang="en-US" sz="800" dirty="0" smtClean="0"/>
              <a:t>ADC </a:t>
            </a:r>
            <a:r>
              <a:rPr lang="en-US" sz="800" dirty="0" err="1" smtClean="0"/>
              <a:t>quantisation</a:t>
            </a:r>
            <a:r>
              <a:rPr lang="en-US" sz="800" dirty="0" smtClean="0"/>
              <a:t> error : </a:t>
            </a:r>
            <a:r>
              <a:rPr lang="en-US" sz="800" dirty="0" err="1" smtClean="0"/>
              <a:t>e.g</a:t>
            </a:r>
            <a:r>
              <a:rPr lang="en-US" sz="800" dirty="0" smtClean="0"/>
              <a:t> 14-bit (2^14 level) to rep input dynamics</a:t>
            </a:r>
          </a:p>
          <a:p>
            <a:pPr algn="just">
              <a:buFontTx/>
              <a:buChar char="-"/>
            </a:pPr>
            <a:r>
              <a:rPr lang="en-US" sz="800" dirty="0" smtClean="0"/>
              <a:t>Arithmetic overflow in addition (we will show ways to overcome this)</a:t>
            </a:r>
          </a:p>
        </p:txBody>
      </p:sp>
    </p:spTree>
    <p:extLst>
      <p:ext uri="{BB962C8B-B14F-4D97-AF65-F5344CB8AC3E}">
        <p14:creationId xmlns:p14="http://schemas.microsoft.com/office/powerpoint/2010/main" val="2942932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6F9AE7E6-7D57-42D0-8D01-1FE64E424C4B}" type="slidenum">
              <a:rPr lang="en-US" smtClean="0"/>
              <a:pPr/>
              <a:t>87</a:t>
            </a:fld>
            <a:endParaRPr lang="en-US" smtClean="0"/>
          </a:p>
        </p:txBody>
      </p:sp>
      <p:sp>
        <p:nvSpPr>
          <p:cNvPr id="89091" name="Rectangle 2"/>
          <p:cNvSpPr>
            <a:spLocks noGrp="1" noRot="1" noChangeAspect="1" noChangeArrowheads="1" noTextEdit="1"/>
          </p:cNvSpPr>
          <p:nvPr>
            <p:ph type="sldImg"/>
          </p:nvPr>
        </p:nvSpPr>
        <p:spPr>
          <a:xfrm>
            <a:off x="3238500" y="509588"/>
            <a:ext cx="3400425" cy="2549525"/>
          </a:xfrm>
          <a:ln/>
        </p:spPr>
      </p:sp>
      <p:sp>
        <p:nvSpPr>
          <p:cNvPr id="89092" name="Rectangle 3"/>
          <p:cNvSpPr>
            <a:spLocks noGrp="1" noChangeArrowheads="1"/>
          </p:cNvSpPr>
          <p:nvPr>
            <p:ph type="body" idx="1"/>
          </p:nvPr>
        </p:nvSpPr>
        <p:spPr>
          <a:xfrm>
            <a:off x="3238500" y="3228553"/>
            <a:ext cx="3400426" cy="779884"/>
          </a:xfrm>
          <a:noFill/>
          <a:ln/>
        </p:spPr>
        <p:txBody>
          <a:bodyPr>
            <a:normAutofit/>
          </a:bodyPr>
          <a:lstStyle/>
          <a:p>
            <a:pPr algn="just">
              <a:buFontTx/>
              <a:buChar char="-"/>
            </a:pPr>
            <a:r>
              <a:rPr lang="en-US" sz="800" dirty="0" err="1" smtClean="0"/>
              <a:t>Coeff</a:t>
            </a:r>
            <a:r>
              <a:rPr lang="en-US" sz="800" dirty="0" smtClean="0"/>
              <a:t> </a:t>
            </a:r>
            <a:r>
              <a:rPr lang="en-US" sz="800" dirty="0" err="1" smtClean="0"/>
              <a:t>quantisation</a:t>
            </a:r>
            <a:r>
              <a:rPr lang="en-US" sz="800" dirty="0" smtClean="0"/>
              <a:t> in </a:t>
            </a:r>
            <a:r>
              <a:rPr lang="en-US" sz="800" dirty="0" err="1" smtClean="0"/>
              <a:t>reg</a:t>
            </a:r>
            <a:r>
              <a:rPr lang="en-US" sz="800" dirty="0" smtClean="0"/>
              <a:t>/mem</a:t>
            </a:r>
          </a:p>
          <a:p>
            <a:pPr algn="just">
              <a:buFontTx/>
              <a:buChar char="-"/>
            </a:pPr>
            <a:r>
              <a:rPr lang="en-US" sz="800" dirty="0" smtClean="0"/>
              <a:t>Due to the limit in the word length, we may need rounding and truncation of words before storing into</a:t>
            </a:r>
            <a:r>
              <a:rPr lang="en-US" sz="800" baseline="0" dirty="0" smtClean="0"/>
              <a:t> </a:t>
            </a:r>
            <a:r>
              <a:rPr lang="en-US" sz="800" dirty="0" smtClean="0"/>
              <a:t>the memory. For example,</a:t>
            </a:r>
            <a:r>
              <a:rPr lang="en-US" sz="800" baseline="0" dirty="0" smtClean="0"/>
              <a:t> we may store most significant bits of the product only.</a:t>
            </a:r>
            <a:endParaRPr lang="en-US" sz="800" dirty="0" smtClean="0"/>
          </a:p>
        </p:txBody>
      </p:sp>
    </p:spTree>
    <p:extLst>
      <p:ext uri="{BB962C8B-B14F-4D97-AF65-F5344CB8AC3E}">
        <p14:creationId xmlns:p14="http://schemas.microsoft.com/office/powerpoint/2010/main" val="2275593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6F9AE7E6-7D57-42D0-8D01-1FE64E424C4B}" type="slidenum">
              <a:rPr lang="en-US" smtClean="0"/>
              <a:pPr/>
              <a:t>88</a:t>
            </a:fld>
            <a:endParaRPr lang="en-US" smtClean="0"/>
          </a:p>
        </p:txBody>
      </p:sp>
      <p:sp>
        <p:nvSpPr>
          <p:cNvPr id="89091" name="Rectangle 2"/>
          <p:cNvSpPr>
            <a:spLocks noGrp="1" noRot="1" noChangeAspect="1" noChangeArrowheads="1" noTextEdit="1"/>
          </p:cNvSpPr>
          <p:nvPr>
            <p:ph type="sldImg"/>
          </p:nvPr>
        </p:nvSpPr>
        <p:spPr>
          <a:xfrm>
            <a:off x="3238500" y="509588"/>
            <a:ext cx="3400425" cy="2549525"/>
          </a:xfrm>
          <a:ln/>
        </p:spPr>
      </p:sp>
      <p:sp>
        <p:nvSpPr>
          <p:cNvPr id="89092" name="Rectangle 3"/>
          <p:cNvSpPr>
            <a:spLocks noGrp="1" noChangeArrowheads="1"/>
          </p:cNvSpPr>
          <p:nvPr>
            <p:ph type="body" idx="1"/>
          </p:nvPr>
        </p:nvSpPr>
        <p:spPr>
          <a:xfrm>
            <a:off x="3238500" y="3228553"/>
            <a:ext cx="3400426" cy="1160884"/>
          </a:xfrm>
          <a:noFill/>
          <a:ln/>
        </p:spPr>
        <p:txBody>
          <a:bodyPr>
            <a:normAutofit/>
          </a:bodyPr>
          <a:lstStyle/>
          <a:p>
            <a:pPr algn="just">
              <a:buFontTx/>
              <a:buChar char="-"/>
            </a:pPr>
            <a:r>
              <a:rPr lang="en-US" sz="800" dirty="0" err="1" smtClean="0"/>
              <a:t>Coeff</a:t>
            </a:r>
            <a:r>
              <a:rPr lang="en-US" sz="800" dirty="0" smtClean="0"/>
              <a:t> </a:t>
            </a:r>
            <a:r>
              <a:rPr lang="en-US" sz="800" dirty="0" err="1" smtClean="0"/>
              <a:t>quantisation</a:t>
            </a:r>
            <a:r>
              <a:rPr lang="en-US" sz="800" dirty="0" smtClean="0"/>
              <a:t> in </a:t>
            </a:r>
            <a:r>
              <a:rPr lang="en-US" sz="800" dirty="0" err="1" smtClean="0"/>
              <a:t>reg</a:t>
            </a:r>
            <a:r>
              <a:rPr lang="en-US" sz="800" dirty="0" smtClean="0"/>
              <a:t>/mem</a:t>
            </a:r>
          </a:p>
          <a:p>
            <a:pPr algn="just">
              <a:buFontTx/>
              <a:buChar char="-"/>
            </a:pPr>
            <a:r>
              <a:rPr lang="en-US" sz="800" dirty="0" smtClean="0"/>
              <a:t>Due to the limit in the word length, we may need rounding and truncation of words before storing into</a:t>
            </a:r>
            <a:r>
              <a:rPr lang="en-US" sz="800" baseline="0" dirty="0" smtClean="0"/>
              <a:t> </a:t>
            </a:r>
            <a:r>
              <a:rPr lang="en-US" sz="800" dirty="0" smtClean="0"/>
              <a:t>the memory. For example,</a:t>
            </a:r>
            <a:r>
              <a:rPr lang="en-US" sz="800" baseline="0" dirty="0" smtClean="0"/>
              <a:t> we may store most significant bits of the product only.</a:t>
            </a:r>
            <a:endParaRPr lang="en-US" sz="800" dirty="0" smtClean="0"/>
          </a:p>
        </p:txBody>
      </p:sp>
    </p:spTree>
    <p:extLst>
      <p:ext uri="{BB962C8B-B14F-4D97-AF65-F5344CB8AC3E}">
        <p14:creationId xmlns:p14="http://schemas.microsoft.com/office/powerpoint/2010/main" val="37411054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E7AB34C5-802A-4F37-A4BA-4779C80A1567}" type="slidenum">
              <a:rPr lang="en-US" smtClean="0"/>
              <a:pPr/>
              <a:t>89</a:t>
            </a:fld>
            <a:endParaRPr 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xfrm>
            <a:off x="3238499" y="3228895"/>
            <a:ext cx="3397251" cy="779542"/>
          </a:xfrm>
          <a:noFill/>
          <a:ln/>
        </p:spPr>
        <p:txBody>
          <a:bodyPr/>
          <a:lstStyle/>
          <a:p>
            <a:pPr algn="just" eaLnBrk="1" hangingPunct="1"/>
            <a:r>
              <a:rPr lang="en-US" sz="800" dirty="0" err="1" smtClean="0"/>
              <a:t>Midtread</a:t>
            </a:r>
            <a:r>
              <a:rPr lang="en-US" sz="800" dirty="0" smtClean="0"/>
              <a:t> has 1 less level than the midrise. </a:t>
            </a:r>
            <a:r>
              <a:rPr lang="en-US" sz="800" dirty="0" err="1" smtClean="0"/>
              <a:t>Midtread</a:t>
            </a:r>
            <a:r>
              <a:rPr lang="en-US" sz="800" dirty="0" smtClean="0"/>
              <a:t> has a zero level and is good to represent a silence signal.</a:t>
            </a:r>
          </a:p>
          <a:p>
            <a:pPr algn="just" eaLnBrk="1" hangingPunct="1"/>
            <a:r>
              <a:rPr lang="en-US" sz="800" dirty="0" smtClean="0"/>
              <a:t>In contrast, Midrise does not have any level</a:t>
            </a:r>
            <a:r>
              <a:rPr lang="en-US" sz="800" baseline="0" dirty="0" smtClean="0"/>
              <a:t> representing zero.  (see figures in the slide)</a:t>
            </a:r>
            <a:endParaRPr lang="en-US" sz="800" dirty="0" smtClean="0"/>
          </a:p>
          <a:p>
            <a:pPr eaLnBrk="1" hangingPunct="1"/>
            <a:endParaRPr lang="en-US" dirty="0" smtClean="0"/>
          </a:p>
        </p:txBody>
      </p:sp>
    </p:spTree>
    <p:extLst>
      <p:ext uri="{BB962C8B-B14F-4D97-AF65-F5344CB8AC3E}">
        <p14:creationId xmlns:p14="http://schemas.microsoft.com/office/powerpoint/2010/main" val="34199527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A8EAC4B4-C157-4933-86A7-E78320D356D0}" type="slidenum">
              <a:rPr lang="en-US" smtClean="0"/>
              <a:pPr/>
              <a:t>90</a:t>
            </a:fld>
            <a:endParaRPr lang="en-US"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xfrm>
            <a:off x="3238499" y="3228895"/>
            <a:ext cx="3397251" cy="1008142"/>
          </a:xfrm>
          <a:noFill/>
          <a:ln/>
        </p:spPr>
        <p:txBody>
          <a:bodyPr/>
          <a:lstStyle/>
          <a:p>
            <a:pPr algn="just" eaLnBrk="1" hangingPunct="1"/>
            <a:r>
              <a:rPr lang="en-US" sz="800" dirty="0"/>
              <a:t>In a 2-bit </a:t>
            </a:r>
            <a:r>
              <a:rPr lang="en-US" sz="800" dirty="0" err="1"/>
              <a:t>quantizer</a:t>
            </a:r>
            <a:r>
              <a:rPr lang="en-US" sz="800" dirty="0"/>
              <a:t>, midrise divides input into 4 code words; while </a:t>
            </a:r>
            <a:r>
              <a:rPr lang="en-US" sz="800" dirty="0" err="1"/>
              <a:t>midtread</a:t>
            </a:r>
            <a:r>
              <a:rPr lang="en-US" sz="800" dirty="0"/>
              <a:t> divides input into 3 code words.</a:t>
            </a:r>
          </a:p>
          <a:p>
            <a:pPr algn="just" eaLnBrk="1" hangingPunct="1"/>
            <a:r>
              <a:rPr lang="en-US" sz="800" dirty="0"/>
              <a:t>Which is better for audio signal? </a:t>
            </a:r>
            <a:r>
              <a:rPr lang="en-US" sz="800" dirty="0" err="1"/>
              <a:t>Midtread</a:t>
            </a:r>
            <a:r>
              <a:rPr lang="en-US" sz="800" dirty="0"/>
              <a:t> is good to represent </a:t>
            </a:r>
            <a:r>
              <a:rPr lang="en-US" sz="800" dirty="0" smtClean="0"/>
              <a:t>silence </a:t>
            </a:r>
            <a:r>
              <a:rPr lang="en-US" sz="800" dirty="0"/>
              <a:t>at the expense of throwing one possible code.</a:t>
            </a:r>
          </a:p>
          <a:p>
            <a:pPr algn="just" eaLnBrk="1" hangingPunct="1"/>
            <a:r>
              <a:rPr lang="en-US" sz="800" dirty="0"/>
              <a:t>The examples show the different discrete levels for different digit representation.</a:t>
            </a:r>
          </a:p>
          <a:p>
            <a:pPr eaLnBrk="1" hangingPunct="1"/>
            <a:endParaRPr lang="en-US" dirty="0" smtClean="0"/>
          </a:p>
        </p:txBody>
      </p:sp>
    </p:spTree>
    <p:extLst>
      <p:ext uri="{BB962C8B-B14F-4D97-AF65-F5344CB8AC3E}">
        <p14:creationId xmlns:p14="http://schemas.microsoft.com/office/powerpoint/2010/main" val="1662393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9B141F94-6189-4E7C-A2E6-7F0B77372237}" type="slidenum">
              <a:rPr lang="en-US" smtClean="0"/>
              <a:pPr/>
              <a:t>91</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xfrm>
            <a:off x="3238499" y="3228895"/>
            <a:ext cx="3397251" cy="474742"/>
          </a:xfrm>
          <a:noFill/>
          <a:ln/>
        </p:spPr>
        <p:txBody>
          <a:bodyPr>
            <a:normAutofit/>
          </a:bodyPr>
          <a:lstStyle/>
          <a:p>
            <a:pPr eaLnBrk="1" hangingPunct="1"/>
            <a:r>
              <a:rPr lang="en-US" sz="800" dirty="0" smtClean="0"/>
              <a:t>Here shows </a:t>
            </a:r>
            <a:r>
              <a:rPr lang="en-US" sz="800" dirty="0"/>
              <a:t>the formula used to quantize/</a:t>
            </a:r>
            <a:r>
              <a:rPr lang="en-US" sz="800" dirty="0" err="1"/>
              <a:t>dequantize</a:t>
            </a:r>
            <a:r>
              <a:rPr lang="en-US" sz="800" dirty="0"/>
              <a:t> the </a:t>
            </a:r>
            <a:r>
              <a:rPr lang="en-US" sz="800" dirty="0" smtClean="0"/>
              <a:t>samples.</a:t>
            </a:r>
            <a:endParaRPr lang="en-US" sz="800" dirty="0"/>
          </a:p>
        </p:txBody>
      </p:sp>
    </p:spTree>
    <p:extLst>
      <p:ext uri="{BB962C8B-B14F-4D97-AF65-F5344CB8AC3E}">
        <p14:creationId xmlns:p14="http://schemas.microsoft.com/office/powerpoint/2010/main" val="1716874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9B141F94-6189-4E7C-A2E6-7F0B77372237}" type="slidenum">
              <a:rPr lang="en-US" smtClean="0"/>
              <a:pPr/>
              <a:t>92</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xfrm>
            <a:off x="3238499" y="3228895"/>
            <a:ext cx="3397251" cy="1084342"/>
          </a:xfrm>
          <a:noFill/>
          <a:ln/>
        </p:spPr>
        <p:txBody>
          <a:bodyPr>
            <a:normAutofit/>
          </a:bodyPr>
          <a:lstStyle/>
          <a:p>
            <a:pPr algn="just" eaLnBrk="1" hangingPunct="1"/>
            <a:r>
              <a:rPr lang="en-US" sz="800" dirty="0" smtClean="0"/>
              <a:t>Try the procedures for B =6</a:t>
            </a:r>
          </a:p>
          <a:p>
            <a:pPr marL="342900" indent="-342900" algn="just" eaLnBrk="1" hangingPunct="1">
              <a:buAutoNum type="arabicPeriod"/>
            </a:pPr>
            <a:r>
              <a:rPr lang="en-US" sz="800" baseline="0" dirty="0" smtClean="0"/>
              <a:t>Midrise: the code is 010011. The output of the </a:t>
            </a:r>
            <a:r>
              <a:rPr lang="en-US" sz="800" baseline="0" dirty="0" err="1" smtClean="0"/>
              <a:t>dequantized</a:t>
            </a:r>
            <a:r>
              <a:rPr lang="en-US" sz="800" baseline="0" dirty="0" smtClean="0"/>
              <a:t> value is (19+0.5)/31 = 0.609375. The error is 0.009375.</a:t>
            </a:r>
          </a:p>
          <a:p>
            <a:pPr marL="342900" indent="-342900" algn="just" eaLnBrk="1" hangingPunct="1">
              <a:buAutoNum type="arabicPeriod"/>
            </a:pPr>
            <a:r>
              <a:rPr lang="en-US" sz="800" baseline="0" dirty="0" err="1" smtClean="0"/>
              <a:t>Midtread</a:t>
            </a:r>
            <a:r>
              <a:rPr lang="en-US" sz="800" baseline="0" dirty="0" smtClean="0"/>
              <a:t>: the code is 010011. The output of the </a:t>
            </a:r>
            <a:r>
              <a:rPr lang="en-US" sz="800" baseline="0" dirty="0" err="1" smtClean="0"/>
              <a:t>dequantized</a:t>
            </a:r>
            <a:r>
              <a:rPr lang="en-US" sz="800" baseline="0" dirty="0" smtClean="0"/>
              <a:t> value is 2x19/63 = 0.603174. The error is 0.003174.</a:t>
            </a:r>
          </a:p>
          <a:p>
            <a:pPr marL="342900" indent="-342900" algn="just" eaLnBrk="1" hangingPunct="1">
              <a:buAutoNum type="arabicPeriod"/>
            </a:pPr>
            <a:endParaRPr lang="en-US" sz="800" baseline="0" dirty="0" smtClean="0"/>
          </a:p>
          <a:p>
            <a:pPr marL="0" indent="0" algn="just" eaLnBrk="1" hangingPunct="1">
              <a:buNone/>
            </a:pPr>
            <a:r>
              <a:rPr lang="en-US" sz="800" baseline="0" dirty="0" smtClean="0"/>
              <a:t>Obviously, the increase of B leads to more accurate representation.</a:t>
            </a:r>
            <a:endParaRPr lang="en-US" sz="800" dirty="0" smtClean="0"/>
          </a:p>
        </p:txBody>
      </p:sp>
    </p:spTree>
    <p:extLst>
      <p:ext uri="{BB962C8B-B14F-4D97-AF65-F5344CB8AC3E}">
        <p14:creationId xmlns:p14="http://schemas.microsoft.com/office/powerpoint/2010/main" val="3103529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6343A300-C317-477D-B861-4B867B8A58B8}" type="slidenum">
              <a:rPr lang="en-US" smtClean="0"/>
              <a:pPr/>
              <a:t>93</a:t>
            </a:fld>
            <a:endParaRPr lang="en-US" smtClean="0"/>
          </a:p>
        </p:txBody>
      </p:sp>
      <p:sp>
        <p:nvSpPr>
          <p:cNvPr id="101379" name="Rectangle 2"/>
          <p:cNvSpPr>
            <a:spLocks noGrp="1" noRot="1" noChangeAspect="1" noChangeArrowheads="1" noTextEdit="1"/>
          </p:cNvSpPr>
          <p:nvPr>
            <p:ph type="sldImg"/>
          </p:nvPr>
        </p:nvSpPr>
        <p:spPr>
          <a:xfrm>
            <a:off x="3238500" y="509588"/>
            <a:ext cx="3400425" cy="2549525"/>
          </a:xfrm>
          <a:ln/>
        </p:spPr>
      </p:sp>
      <p:sp>
        <p:nvSpPr>
          <p:cNvPr id="101380" name="Rectangle 3"/>
          <p:cNvSpPr>
            <a:spLocks noGrp="1" noChangeArrowheads="1"/>
          </p:cNvSpPr>
          <p:nvPr>
            <p:ph type="body" idx="1"/>
          </p:nvPr>
        </p:nvSpPr>
        <p:spPr>
          <a:xfrm>
            <a:off x="3238500" y="3228553"/>
            <a:ext cx="3400426" cy="1084684"/>
          </a:xfrm>
          <a:noFill/>
          <a:ln/>
        </p:spPr>
        <p:txBody>
          <a:bodyPr>
            <a:normAutofit/>
          </a:bodyPr>
          <a:lstStyle/>
          <a:p>
            <a:pPr algn="just" eaLnBrk="1" hangingPunct="1"/>
            <a:r>
              <a:rPr lang="en-US" sz="800" dirty="0" smtClean="0"/>
              <a:t>LSB = 2^-b, where b is the number of fractional bits in a B word (B = b+1 for Q15)</a:t>
            </a:r>
          </a:p>
          <a:p>
            <a:pPr algn="just" eaLnBrk="1" hangingPunct="1"/>
            <a:endParaRPr lang="en-US" sz="800" dirty="0" smtClean="0"/>
          </a:p>
          <a:p>
            <a:pPr algn="just" eaLnBrk="1" hangingPunct="1"/>
            <a:r>
              <a:rPr lang="en-US" sz="800" dirty="0" smtClean="0"/>
              <a:t>We can perform some statistic calculation to find out the mean and variance of the errors.</a:t>
            </a:r>
          </a:p>
          <a:p>
            <a:pPr algn="just" eaLnBrk="1" hangingPunct="1"/>
            <a:endParaRPr lang="en-US" sz="800" dirty="0" smtClean="0"/>
          </a:p>
          <a:p>
            <a:pPr algn="just" eaLnBrk="1" hangingPunct="1"/>
            <a:r>
              <a:rPr lang="en-US" sz="800" dirty="0" smtClean="0"/>
              <a:t>There is also a derivation stating that with every increase of one bit, there is a gain of 6dB in SNR</a:t>
            </a:r>
          </a:p>
        </p:txBody>
      </p:sp>
    </p:spTree>
    <p:extLst>
      <p:ext uri="{BB962C8B-B14F-4D97-AF65-F5344CB8AC3E}">
        <p14:creationId xmlns:p14="http://schemas.microsoft.com/office/powerpoint/2010/main" val="2969645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1A6D541E-063C-402E-A53B-7BB7A8B7FF75}" type="slidenum">
              <a:rPr lang="en-US" smtClean="0"/>
              <a:pPr/>
              <a:t>76</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441832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238499" y="3228895"/>
            <a:ext cx="3397251" cy="1541542"/>
          </a:xfrm>
        </p:spPr>
        <p:txBody>
          <a:bodyPr>
            <a:normAutofit/>
          </a:bodyPr>
          <a:lstStyle/>
          <a:p>
            <a:pPr algn="just"/>
            <a:r>
              <a:rPr lang="en-SG" sz="800" kern="1200" dirty="0" smtClean="0">
                <a:solidFill>
                  <a:schemeClr val="tx1"/>
                </a:solidFill>
                <a:effectLst/>
                <a:latin typeface="+mn-lt"/>
                <a:ea typeface="+mn-ea"/>
                <a:cs typeface="+mn-cs"/>
              </a:rPr>
              <a:t>The procedures above describe the floating point quantization and </a:t>
            </a:r>
            <a:r>
              <a:rPr lang="en-SG" sz="800" kern="1200" dirty="0" err="1" smtClean="0">
                <a:solidFill>
                  <a:schemeClr val="tx1"/>
                </a:solidFill>
                <a:effectLst/>
                <a:latin typeface="+mn-lt"/>
                <a:ea typeface="+mn-ea"/>
                <a:cs typeface="+mn-cs"/>
              </a:rPr>
              <a:t>dequantization</a:t>
            </a:r>
            <a:r>
              <a:rPr lang="en-SG" sz="800" kern="1200" dirty="0" smtClean="0">
                <a:solidFill>
                  <a:schemeClr val="tx1"/>
                </a:solidFill>
                <a:effectLst/>
                <a:latin typeface="+mn-lt"/>
                <a:ea typeface="+mn-ea"/>
                <a:cs typeface="+mn-cs"/>
              </a:rPr>
              <a:t> processes. </a:t>
            </a:r>
          </a:p>
          <a:p>
            <a:pPr algn="just"/>
            <a:r>
              <a:rPr lang="en-SG" sz="800" kern="1200" dirty="0" smtClean="0">
                <a:solidFill>
                  <a:schemeClr val="tx1"/>
                </a:solidFill>
                <a:effectLst/>
                <a:latin typeface="+mn-lt"/>
                <a:ea typeface="+mn-ea"/>
                <a:cs typeface="+mn-cs"/>
              </a:rPr>
              <a:t>The basic idea is to </a:t>
            </a:r>
          </a:p>
          <a:p>
            <a:pPr marL="228600" indent="-228600" algn="just">
              <a:buAutoNum type="alphaLcParenBoth"/>
            </a:pPr>
            <a:r>
              <a:rPr lang="en-SG" sz="800" kern="1200" dirty="0" smtClean="0">
                <a:solidFill>
                  <a:schemeClr val="tx1"/>
                </a:solidFill>
                <a:effectLst/>
                <a:latin typeface="+mn-lt"/>
                <a:ea typeface="+mn-ea"/>
                <a:cs typeface="+mn-cs"/>
              </a:rPr>
              <a:t>first uniformly quantize the input signal using the highest number of bits for which the floating point </a:t>
            </a:r>
            <a:r>
              <a:rPr lang="en-SG" sz="800" kern="1200" dirty="0" err="1" smtClean="0">
                <a:solidFill>
                  <a:schemeClr val="tx1"/>
                </a:solidFill>
                <a:effectLst/>
                <a:latin typeface="+mn-lt"/>
                <a:ea typeface="+mn-ea"/>
                <a:cs typeface="+mn-cs"/>
              </a:rPr>
              <a:t>quantizer</a:t>
            </a:r>
            <a:r>
              <a:rPr lang="en-SG" sz="800" kern="1200" dirty="0" smtClean="0">
                <a:solidFill>
                  <a:schemeClr val="tx1"/>
                </a:solidFill>
                <a:effectLst/>
                <a:latin typeface="+mn-lt"/>
                <a:ea typeface="+mn-ea"/>
                <a:cs typeface="+mn-cs"/>
              </a:rPr>
              <a:t> is comparable. </a:t>
            </a:r>
          </a:p>
          <a:p>
            <a:pPr marL="228600" indent="-228600" algn="just">
              <a:buAutoNum type="alphaLcParenBoth"/>
            </a:pPr>
            <a:r>
              <a:rPr lang="en-SG" sz="800" kern="1200" dirty="0" smtClean="0">
                <a:solidFill>
                  <a:schemeClr val="tx1"/>
                </a:solidFill>
                <a:effectLst/>
                <a:latin typeface="+mn-lt"/>
                <a:ea typeface="+mn-ea"/>
                <a:cs typeface="+mn-cs"/>
              </a:rPr>
              <a:t>then the scale bits are used to keep track of the number of</a:t>
            </a:r>
          </a:p>
          <a:p>
            <a:pPr algn="just"/>
            <a:r>
              <a:rPr lang="en-SG" sz="800" kern="1200" dirty="0" smtClean="0">
                <a:solidFill>
                  <a:schemeClr val="tx1"/>
                </a:solidFill>
                <a:effectLst/>
                <a:latin typeface="+mn-lt"/>
                <a:ea typeface="+mn-ea"/>
                <a:cs typeface="+mn-cs"/>
              </a:rPr>
              <a:t>leading zeros in the uniformly quantized code so one can strip them off the code. </a:t>
            </a:r>
          </a:p>
          <a:p>
            <a:pPr algn="just"/>
            <a:r>
              <a:rPr lang="en-SG" sz="800" kern="1200" dirty="0" smtClean="0">
                <a:solidFill>
                  <a:schemeClr val="tx1"/>
                </a:solidFill>
                <a:effectLst/>
                <a:latin typeface="+mn-lt"/>
                <a:ea typeface="+mn-ea"/>
                <a:cs typeface="+mn-cs"/>
              </a:rPr>
              <a:t>(c)</a:t>
            </a:r>
            <a:r>
              <a:rPr lang="en-SG" sz="800" kern="1200" baseline="0" dirty="0" smtClean="0">
                <a:solidFill>
                  <a:schemeClr val="tx1"/>
                </a:solidFill>
                <a:effectLst/>
                <a:latin typeface="+mn-lt"/>
                <a:ea typeface="+mn-ea"/>
                <a:cs typeface="+mn-cs"/>
              </a:rPr>
              <a:t> f</a:t>
            </a:r>
            <a:r>
              <a:rPr lang="en-SG" sz="800" kern="1200" dirty="0" smtClean="0">
                <a:solidFill>
                  <a:schemeClr val="tx1"/>
                </a:solidFill>
                <a:effectLst/>
                <a:latin typeface="+mn-lt"/>
                <a:ea typeface="+mn-ea"/>
                <a:cs typeface="+mn-cs"/>
              </a:rPr>
              <a:t>inally, the mantissa bits are used to store the highest order bits in the remaining code, taking advantage of the fact knowing that the leading zeros were followed by a one. </a:t>
            </a:r>
          </a:p>
        </p:txBody>
      </p:sp>
      <p:sp>
        <p:nvSpPr>
          <p:cNvPr id="4" name="Slide Number Placeholder 3"/>
          <p:cNvSpPr>
            <a:spLocks noGrp="1"/>
          </p:cNvSpPr>
          <p:nvPr>
            <p:ph type="sldNum" sz="quarter" idx="10"/>
          </p:nvPr>
        </p:nvSpPr>
        <p:spPr/>
        <p:txBody>
          <a:bodyPr/>
          <a:lstStyle/>
          <a:p>
            <a:fld id="{1A6D541E-063C-402E-A53B-7BB7A8B7FF75}" type="slidenum">
              <a:rPr lang="en-US" smtClean="0"/>
              <a:pPr/>
              <a:t>94</a:t>
            </a:fld>
            <a:endParaRPr lang="en-US" dirty="0"/>
          </a:p>
        </p:txBody>
      </p:sp>
    </p:spTree>
    <p:extLst>
      <p:ext uri="{BB962C8B-B14F-4D97-AF65-F5344CB8AC3E}">
        <p14:creationId xmlns:p14="http://schemas.microsoft.com/office/powerpoint/2010/main" val="28735092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238499" y="3228895"/>
            <a:ext cx="3397251" cy="1922542"/>
          </a:xfrm>
        </p:spPr>
        <p:txBody>
          <a:bodyPr>
            <a:normAutofit/>
          </a:bodyPr>
          <a:lstStyle/>
          <a:p>
            <a:pPr algn="just"/>
            <a:r>
              <a:rPr lang="en-SG" sz="800" kern="1200" dirty="0" smtClean="0">
                <a:solidFill>
                  <a:schemeClr val="tx1"/>
                </a:solidFill>
                <a:effectLst/>
                <a:latin typeface="+mn-lt"/>
                <a:ea typeface="+mn-ea"/>
                <a:cs typeface="+mn-cs"/>
              </a:rPr>
              <a:t>In order to </a:t>
            </a:r>
            <a:r>
              <a:rPr lang="en-SG" sz="800" kern="1200" dirty="0" err="1" smtClean="0">
                <a:solidFill>
                  <a:schemeClr val="tx1"/>
                </a:solidFill>
                <a:effectLst/>
                <a:latin typeface="+mn-lt"/>
                <a:ea typeface="+mn-ea"/>
                <a:cs typeface="+mn-cs"/>
              </a:rPr>
              <a:t>dequantize</a:t>
            </a:r>
            <a:r>
              <a:rPr lang="en-SG" sz="800" kern="1200" dirty="0" smtClean="0">
                <a:solidFill>
                  <a:schemeClr val="tx1"/>
                </a:solidFill>
                <a:effectLst/>
                <a:latin typeface="+mn-lt"/>
                <a:ea typeface="+mn-ea"/>
                <a:cs typeface="+mn-cs"/>
              </a:rPr>
              <a:t>, we apply the procedure in reverse. </a:t>
            </a:r>
          </a:p>
          <a:p>
            <a:pPr algn="just"/>
            <a:r>
              <a:rPr lang="en-SG" sz="800" kern="1200" dirty="0" smtClean="0">
                <a:solidFill>
                  <a:schemeClr val="tx1"/>
                </a:solidFill>
                <a:effectLst/>
                <a:latin typeface="+mn-lt"/>
                <a:ea typeface="+mn-ea"/>
                <a:cs typeface="+mn-cs"/>
              </a:rPr>
              <a:t>The scale factor tells us how many zeros to add to the front of the stripped off code (and leading 1 , when appropriate) while we use the mantissa bits to recreate the rest of the code as accurately as possible.</a:t>
            </a:r>
          </a:p>
          <a:p>
            <a:pPr algn="just"/>
            <a:endParaRPr lang="en-SG" sz="800" kern="1200" dirty="0" smtClean="0">
              <a:solidFill>
                <a:schemeClr val="tx1"/>
              </a:solidFill>
              <a:effectLst/>
              <a:latin typeface="+mn-lt"/>
              <a:ea typeface="+mn-ea"/>
              <a:cs typeface="+mn-cs"/>
            </a:endParaRPr>
          </a:p>
          <a:p>
            <a:pPr algn="just"/>
            <a:r>
              <a:rPr lang="en-SG" sz="800" kern="1200" dirty="0" smtClean="0">
                <a:solidFill>
                  <a:schemeClr val="tx1"/>
                </a:solidFill>
                <a:effectLst/>
                <a:latin typeface="+mn-lt"/>
                <a:ea typeface="+mn-ea"/>
                <a:cs typeface="+mn-cs"/>
              </a:rPr>
              <a:t>For code bits beyond what we stored in the last mantissa bit we pick the middle of the unknown range by following the last mantissa bit with a 1 and then zeros. </a:t>
            </a:r>
          </a:p>
          <a:p>
            <a:pPr algn="just"/>
            <a:endParaRPr lang="en-SG" sz="800" kern="1200" dirty="0" smtClean="0">
              <a:solidFill>
                <a:schemeClr val="tx1"/>
              </a:solidFill>
              <a:effectLst/>
              <a:latin typeface="+mn-lt"/>
              <a:ea typeface="+mn-ea"/>
              <a:cs typeface="+mn-cs"/>
            </a:endParaRPr>
          </a:p>
          <a:p>
            <a:pPr algn="just"/>
            <a:r>
              <a:rPr lang="en-SG" sz="800" kern="1200" dirty="0" smtClean="0">
                <a:solidFill>
                  <a:schemeClr val="tx1"/>
                </a:solidFill>
                <a:effectLst/>
                <a:latin typeface="+mn-lt"/>
                <a:ea typeface="+mn-ea"/>
                <a:cs typeface="+mn-cs"/>
              </a:rPr>
              <a:t>For example, if we had three unknown trailing bits we would not know what they were ranging from [000] = 0 up to [ 1 1 1] = 7. We split the </a:t>
            </a:r>
            <a:r>
              <a:rPr lang="en-SG" sz="800" b="0" i="0" u="none" strike="noStrike" kern="1200" baseline="0" dirty="0" smtClean="0">
                <a:solidFill>
                  <a:schemeClr val="tx1"/>
                </a:solidFill>
                <a:latin typeface="+mn-lt"/>
                <a:ea typeface="+mn-ea"/>
                <a:cs typeface="+mn-cs"/>
              </a:rPr>
              <a:t>difference and use [ 100] = 4. </a:t>
            </a:r>
          </a:p>
          <a:p>
            <a:pPr algn="just"/>
            <a:endParaRPr lang="en-SG" sz="800" b="0" i="0" u="none" strike="noStrike" kern="1200" baseline="0" dirty="0" smtClean="0">
              <a:solidFill>
                <a:schemeClr val="tx1"/>
              </a:solidFill>
              <a:latin typeface="+mn-lt"/>
              <a:ea typeface="+mn-ea"/>
              <a:cs typeface="+mn-cs"/>
            </a:endParaRPr>
          </a:p>
          <a:p>
            <a:pPr algn="just"/>
            <a:r>
              <a:rPr lang="en-SG" sz="800" b="0" i="0" u="none" strike="noStrike" kern="1200" baseline="0" dirty="0" smtClean="0">
                <a:solidFill>
                  <a:schemeClr val="tx1"/>
                </a:solidFill>
                <a:latin typeface="+mn-lt"/>
                <a:ea typeface="+mn-ea"/>
                <a:cs typeface="+mn-cs"/>
              </a:rPr>
              <a:t>Finally, we </a:t>
            </a:r>
            <a:r>
              <a:rPr lang="en-SG" sz="800" b="0" i="0" u="none" strike="noStrike" kern="1200" baseline="0" dirty="0" err="1" smtClean="0">
                <a:solidFill>
                  <a:schemeClr val="tx1"/>
                </a:solidFill>
                <a:latin typeface="+mn-lt"/>
                <a:ea typeface="+mn-ea"/>
                <a:cs typeface="+mn-cs"/>
              </a:rPr>
              <a:t>dequantize</a:t>
            </a:r>
            <a:r>
              <a:rPr lang="en-SG" sz="800" b="0" i="0" u="none" strike="noStrike" kern="1200" baseline="0" dirty="0" smtClean="0">
                <a:solidFill>
                  <a:schemeClr val="tx1"/>
                </a:solidFill>
                <a:latin typeface="+mn-lt"/>
                <a:ea typeface="+mn-ea"/>
                <a:cs typeface="+mn-cs"/>
              </a:rPr>
              <a:t> this code to get our output amplitude.</a:t>
            </a:r>
            <a:endParaRPr lang="en-SG" sz="800" kern="1200" dirty="0" smtClean="0">
              <a:solidFill>
                <a:schemeClr val="tx1"/>
              </a:solidFill>
              <a:effectLst/>
              <a:latin typeface="+mn-lt"/>
              <a:ea typeface="+mn-ea"/>
              <a:cs typeface="+mn-cs"/>
            </a:endParaRPr>
          </a:p>
          <a:p>
            <a:endParaRPr lang="en-SG" sz="1000" dirty="0"/>
          </a:p>
        </p:txBody>
      </p:sp>
      <p:sp>
        <p:nvSpPr>
          <p:cNvPr id="4" name="Slide Number Placeholder 3"/>
          <p:cNvSpPr>
            <a:spLocks noGrp="1"/>
          </p:cNvSpPr>
          <p:nvPr>
            <p:ph type="sldNum" sz="quarter" idx="10"/>
          </p:nvPr>
        </p:nvSpPr>
        <p:spPr/>
        <p:txBody>
          <a:bodyPr/>
          <a:lstStyle/>
          <a:p>
            <a:fld id="{1A6D541E-063C-402E-A53B-7BB7A8B7FF75}" type="slidenum">
              <a:rPr lang="en-US" smtClean="0"/>
              <a:pPr/>
              <a:t>95</a:t>
            </a:fld>
            <a:endParaRPr lang="en-US" dirty="0"/>
          </a:p>
        </p:txBody>
      </p:sp>
    </p:spTree>
    <p:extLst>
      <p:ext uri="{BB962C8B-B14F-4D97-AF65-F5344CB8AC3E}">
        <p14:creationId xmlns:p14="http://schemas.microsoft.com/office/powerpoint/2010/main" val="34957679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1A6D541E-063C-402E-A53B-7BB7A8B7FF75}" type="slidenum">
              <a:rPr lang="en-US" smtClean="0"/>
              <a:pPr/>
              <a:t>96</a:t>
            </a:fld>
            <a:endParaRPr lang="en-US" dirty="0"/>
          </a:p>
        </p:txBody>
      </p:sp>
    </p:spTree>
    <p:extLst>
      <p:ext uri="{BB962C8B-B14F-4D97-AF65-F5344CB8AC3E}">
        <p14:creationId xmlns:p14="http://schemas.microsoft.com/office/powerpoint/2010/main" val="34957679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1A6D541E-063C-402E-A53B-7BB7A8B7FF75}" type="slidenum">
              <a:rPr lang="en-US" smtClean="0"/>
              <a:pPr/>
              <a:t>97</a:t>
            </a:fld>
            <a:endParaRPr lang="en-US" dirty="0"/>
          </a:p>
        </p:txBody>
      </p:sp>
    </p:spTree>
    <p:extLst>
      <p:ext uri="{BB962C8B-B14F-4D97-AF65-F5344CB8AC3E}">
        <p14:creationId xmlns:p14="http://schemas.microsoft.com/office/powerpoint/2010/main" val="34957679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238500" y="3228895"/>
            <a:ext cx="3451226" cy="398542"/>
          </a:xfrm>
        </p:spPr>
        <p:txBody>
          <a:bodyPr>
            <a:normAutofit/>
          </a:bodyPr>
          <a:lstStyle/>
          <a:p>
            <a:pPr algn="just"/>
            <a:r>
              <a:rPr lang="en-US" sz="800" dirty="0" smtClean="0"/>
              <a:t>Here introduces some tricks to reduce the number of bits to represent the scale</a:t>
            </a:r>
            <a:r>
              <a:rPr lang="en-US" sz="800" baseline="0" dirty="0" smtClean="0"/>
              <a:t> bits.</a:t>
            </a:r>
            <a:endParaRPr lang="en-SG" sz="800" dirty="0"/>
          </a:p>
        </p:txBody>
      </p:sp>
      <p:sp>
        <p:nvSpPr>
          <p:cNvPr id="4" name="Slide Number Placeholder 3"/>
          <p:cNvSpPr>
            <a:spLocks noGrp="1"/>
          </p:cNvSpPr>
          <p:nvPr>
            <p:ph type="sldNum" sz="quarter" idx="10"/>
          </p:nvPr>
        </p:nvSpPr>
        <p:spPr/>
        <p:txBody>
          <a:bodyPr/>
          <a:lstStyle/>
          <a:p>
            <a:fld id="{1A6D541E-063C-402E-A53B-7BB7A8B7FF75}" type="slidenum">
              <a:rPr lang="en-US" smtClean="0"/>
              <a:pPr/>
              <a:t>98</a:t>
            </a:fld>
            <a:endParaRPr lang="en-US" dirty="0"/>
          </a:p>
        </p:txBody>
      </p:sp>
    </p:spTree>
    <p:extLst>
      <p:ext uri="{BB962C8B-B14F-4D97-AF65-F5344CB8AC3E}">
        <p14:creationId xmlns:p14="http://schemas.microsoft.com/office/powerpoint/2010/main" val="34957679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1A6D541E-063C-402E-A53B-7BB7A8B7FF75}" type="slidenum">
              <a:rPr lang="en-US" smtClean="0"/>
              <a:pPr/>
              <a:t>99</a:t>
            </a:fld>
            <a:endParaRPr lang="en-US" dirty="0"/>
          </a:p>
        </p:txBody>
      </p:sp>
    </p:spTree>
    <p:extLst>
      <p:ext uri="{BB962C8B-B14F-4D97-AF65-F5344CB8AC3E}">
        <p14:creationId xmlns:p14="http://schemas.microsoft.com/office/powerpoint/2010/main" val="36678480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1A6D541E-063C-402E-A53B-7BB7A8B7FF75}" type="slidenum">
              <a:rPr lang="en-US" smtClean="0"/>
              <a:pPr/>
              <a:t>100</a:t>
            </a:fld>
            <a:endParaRPr lang="en-US" dirty="0"/>
          </a:p>
        </p:txBody>
      </p:sp>
    </p:spTree>
    <p:extLst>
      <p:ext uri="{BB962C8B-B14F-4D97-AF65-F5344CB8AC3E}">
        <p14:creationId xmlns:p14="http://schemas.microsoft.com/office/powerpoint/2010/main" val="2497363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33BF33CD-542A-45EE-8156-765CF8902B3B}" type="slidenum">
              <a:rPr lang="en-US" smtClean="0"/>
              <a:pPr/>
              <a:t>101</a:t>
            </a:fld>
            <a:endParaRPr lang="en-U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xfrm>
            <a:off x="3238499" y="3228895"/>
            <a:ext cx="3397251" cy="1846342"/>
          </a:xfrm>
          <a:noFill/>
          <a:ln/>
        </p:spPr>
        <p:txBody>
          <a:bodyPr>
            <a:normAutofit lnSpcReduction="10000"/>
          </a:bodyPr>
          <a:lstStyle/>
          <a:p>
            <a:pPr algn="just" eaLnBrk="1" hangingPunct="1"/>
            <a:r>
              <a:rPr lang="en-US" sz="800" dirty="0" smtClean="0"/>
              <a:t>Entropy coding is to further reduce the no. of bits of audio samples without incurring any lost of information.</a:t>
            </a:r>
            <a:r>
              <a:rPr lang="en-US" sz="800" baseline="0" dirty="0" smtClean="0"/>
              <a:t> </a:t>
            </a:r>
            <a:r>
              <a:rPr lang="en-US" sz="800" dirty="0" smtClean="0"/>
              <a:t>An important operation of </a:t>
            </a:r>
            <a:r>
              <a:rPr lang="en-US" altLang="zh-CN" sz="800" dirty="0">
                <a:ea typeface="宋体" charset="-122"/>
              </a:rPr>
              <a:t>Entropy coding </a:t>
            </a:r>
            <a:r>
              <a:rPr lang="en-US" sz="800" dirty="0" smtClean="0"/>
              <a:t> is to determine the statistics of the audio codes. Therefore, audio code does not need to be the same length.</a:t>
            </a:r>
          </a:p>
          <a:p>
            <a:pPr algn="just" eaLnBrk="1" hangingPunct="1"/>
            <a:endParaRPr lang="en-US" sz="800" dirty="0" smtClean="0"/>
          </a:p>
          <a:p>
            <a:pPr algn="just" eaLnBrk="1" hangingPunct="1"/>
            <a:r>
              <a:rPr lang="en-US" sz="800" dirty="0" smtClean="0"/>
              <a:t>The main idea to reduce coding length is to use a shorter code length for frequently-occurring symbols.</a:t>
            </a:r>
          </a:p>
          <a:p>
            <a:pPr algn="just" eaLnBrk="1" hangingPunct="1"/>
            <a:endParaRPr lang="en-US" sz="800" dirty="0" smtClean="0"/>
          </a:p>
          <a:p>
            <a:pPr algn="just" eaLnBrk="1" hangingPunct="1"/>
            <a:r>
              <a:rPr lang="en-US" sz="800" dirty="0" err="1" smtClean="0"/>
              <a:t>Eg</a:t>
            </a:r>
            <a:r>
              <a:rPr lang="en-US" sz="800" dirty="0" smtClean="0"/>
              <a:t>: variable x and y with two events A and B. In x, </a:t>
            </a:r>
            <a:r>
              <a:rPr lang="en-US" sz="800" dirty="0" err="1" smtClean="0"/>
              <a:t>prob</a:t>
            </a:r>
            <a:r>
              <a:rPr lang="en-US" sz="800" dirty="0" smtClean="0"/>
              <a:t> of event A happening is 50% and B happening is 50%. In y, </a:t>
            </a:r>
            <a:r>
              <a:rPr lang="en-US" sz="800" dirty="0" err="1" smtClean="0"/>
              <a:t>prob</a:t>
            </a:r>
            <a:r>
              <a:rPr lang="en-US" sz="800" dirty="0" smtClean="0"/>
              <a:t> of event A happening is 90% and B happening is 10%. Therefore, x has a higher uncertainty measure and y has less uncertainty. We code y differently under events A (with shorter code) and B (with longer code). Use same code length for variable x.</a:t>
            </a:r>
          </a:p>
          <a:p>
            <a:pPr eaLnBrk="1" hangingPunct="1"/>
            <a:r>
              <a:rPr lang="en-US" sz="800" dirty="0" smtClean="0"/>
              <a:t>                                                                                                                                                                                                                          </a:t>
            </a:r>
            <a:r>
              <a:rPr lang="en-US" dirty="0" smtClean="0"/>
              <a:t>                                                                                                                                                                                                                                                                                                                                                                                                                                                                                                                                                                                                                                                                                                                                                                                                                                                                                                                                                                                                                                                                                                                                                                                                                                                                                                                                                                                                                                                                                                                                                                                                                                                                                                                                                                                                                                                                                                                                                                                                                                                                                                                                                                                                                                                </a:t>
            </a:r>
          </a:p>
          <a:p>
            <a:pPr eaLnBrk="1" hangingPunct="1"/>
            <a:endParaRPr lang="en-US" dirty="0" smtClean="0"/>
          </a:p>
        </p:txBody>
      </p:sp>
    </p:spTree>
    <p:extLst>
      <p:ext uri="{BB962C8B-B14F-4D97-AF65-F5344CB8AC3E}">
        <p14:creationId xmlns:p14="http://schemas.microsoft.com/office/powerpoint/2010/main" val="30820681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CF5DFE64-4484-40C9-BF4E-1767323DD7AA}" type="slidenum">
              <a:rPr lang="en-US" smtClean="0"/>
              <a:pPr/>
              <a:t>102</a:t>
            </a:fld>
            <a:endParaRPr lang="en-US"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xfrm>
            <a:off x="3238499" y="3228895"/>
            <a:ext cx="3397251" cy="2151142"/>
          </a:xfrm>
          <a:noFill/>
          <a:ln/>
        </p:spPr>
        <p:txBody>
          <a:bodyPr>
            <a:normAutofit/>
          </a:bodyPr>
          <a:lstStyle/>
          <a:p>
            <a:pPr algn="just" eaLnBrk="1" hangingPunct="1"/>
            <a:r>
              <a:rPr lang="en-US" sz="800" dirty="0" smtClean="0"/>
              <a:t>We will use a simple example to illustrate the concept of Huffman Coding.</a:t>
            </a:r>
          </a:p>
          <a:p>
            <a:pPr algn="just" eaLnBrk="1" hangingPunct="1"/>
            <a:r>
              <a:rPr lang="en-US" sz="800" dirty="0" smtClean="0"/>
              <a:t>Place all</a:t>
            </a:r>
            <a:r>
              <a:rPr lang="en-US" sz="800" baseline="0" dirty="0" smtClean="0"/>
              <a:t> the symbols </a:t>
            </a:r>
            <a:r>
              <a:rPr lang="en-US" sz="800" dirty="0" smtClean="0"/>
              <a:t>in a descending order of their probabilities. Assign 1 and 0 to the lowest probabilities of the two symbols.</a:t>
            </a:r>
          </a:p>
          <a:p>
            <a:pPr algn="just" eaLnBrk="1" hangingPunct="1"/>
            <a:r>
              <a:rPr lang="en-US" sz="800" dirty="0" smtClean="0"/>
              <a:t>Combine the probabilities of the two symbols into one. Assign 1 and 0 to the combined symbol and the symbol with the next lower probability.</a:t>
            </a:r>
          </a:p>
          <a:p>
            <a:pPr algn="just" eaLnBrk="1" hangingPunct="1"/>
            <a:r>
              <a:rPr lang="en-US" sz="800" dirty="0" smtClean="0"/>
              <a:t>This process repeats until all the symbols have been dealt with</a:t>
            </a:r>
          </a:p>
          <a:p>
            <a:pPr algn="just" eaLnBrk="1" hangingPunct="1"/>
            <a:r>
              <a:rPr lang="en-US" sz="800" dirty="0" smtClean="0"/>
              <a:t>.</a:t>
            </a:r>
          </a:p>
          <a:p>
            <a:pPr algn="just" eaLnBrk="1" hangingPunct="1"/>
            <a:r>
              <a:rPr lang="en-US" sz="800" dirty="0" smtClean="0"/>
              <a:t>Therefore, those symbols which have the lowest </a:t>
            </a:r>
            <a:r>
              <a:rPr lang="en-US" sz="800" dirty="0" err="1" smtClean="0"/>
              <a:t>prob</a:t>
            </a:r>
            <a:r>
              <a:rPr lang="en-US" sz="800" dirty="0" smtClean="0"/>
              <a:t> are assigned code words with more bits, and vice versa.</a:t>
            </a:r>
          </a:p>
          <a:p>
            <a:pPr algn="just" eaLnBrk="1" hangingPunct="1"/>
            <a:endParaRPr lang="en-US" sz="800" dirty="0" smtClean="0"/>
          </a:p>
          <a:p>
            <a:pPr algn="just" eaLnBrk="1" hangingPunct="1"/>
            <a:r>
              <a:rPr lang="en-US" sz="800" dirty="0" smtClean="0"/>
              <a:t>The final code words</a:t>
            </a:r>
            <a:r>
              <a:rPr lang="en-US" sz="800" baseline="0" dirty="0" smtClean="0"/>
              <a:t> are obtained by reading the value of 1 or 0 from the top of the coding tree to the symbol. For example, for symbol 11, we read 1 1 1, for symbol 10, we read 1 1 0, for 01, we read 1 0 and for 00 we read 0.</a:t>
            </a:r>
          </a:p>
          <a:p>
            <a:pPr algn="just" eaLnBrk="1" hangingPunct="1"/>
            <a:endParaRPr lang="en-US" sz="800" dirty="0" smtClean="0"/>
          </a:p>
          <a:p>
            <a:pPr algn="just" eaLnBrk="1" hangingPunct="1"/>
            <a:r>
              <a:rPr lang="en-US" sz="800" dirty="0" smtClean="0"/>
              <a:t>On average fewer bit per code is obtained using Huffman coding.</a:t>
            </a:r>
          </a:p>
        </p:txBody>
      </p:sp>
    </p:spTree>
    <p:extLst>
      <p:ext uri="{BB962C8B-B14F-4D97-AF65-F5344CB8AC3E}">
        <p14:creationId xmlns:p14="http://schemas.microsoft.com/office/powerpoint/2010/main" val="19867514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CF5DFE64-4484-40C9-BF4E-1767323DD7AA}" type="slidenum">
              <a:rPr lang="en-US" smtClean="0"/>
              <a:pPr/>
              <a:t>103</a:t>
            </a:fld>
            <a:endParaRPr lang="en-US"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xfrm>
            <a:off x="3238499" y="3228895"/>
            <a:ext cx="3397251" cy="2151142"/>
          </a:xfrm>
          <a:noFill/>
          <a:ln/>
        </p:spPr>
        <p:txBody>
          <a:bodyPr>
            <a:normAutofit/>
          </a:bodyPr>
          <a:lstStyle/>
          <a:p>
            <a:pPr algn="just" eaLnBrk="1" hangingPunct="1"/>
            <a:r>
              <a:rPr lang="en-US" sz="800" dirty="0" smtClean="0"/>
              <a:t>We will use a simple example to illustrate the concept of Huffman Coding.</a:t>
            </a:r>
          </a:p>
          <a:p>
            <a:pPr algn="just" eaLnBrk="1" hangingPunct="1"/>
            <a:r>
              <a:rPr lang="en-US" sz="800" dirty="0" smtClean="0"/>
              <a:t>Place all</a:t>
            </a:r>
            <a:r>
              <a:rPr lang="en-US" sz="800" baseline="0" dirty="0" smtClean="0"/>
              <a:t> the symbols </a:t>
            </a:r>
            <a:r>
              <a:rPr lang="en-US" sz="800" dirty="0" smtClean="0"/>
              <a:t>in a descending order of their probabilities. Assign 1 and 0 to the lowest probabilities of the two symbols.</a:t>
            </a:r>
          </a:p>
          <a:p>
            <a:pPr algn="just" eaLnBrk="1" hangingPunct="1"/>
            <a:r>
              <a:rPr lang="en-US" sz="800" dirty="0" smtClean="0"/>
              <a:t>Combine the probabilities of the two symbols into one. Assign 1 and 0 to the combined symbol and the symbol with the next lower probability.</a:t>
            </a:r>
          </a:p>
          <a:p>
            <a:pPr algn="just" eaLnBrk="1" hangingPunct="1"/>
            <a:r>
              <a:rPr lang="en-US" sz="800" dirty="0" smtClean="0"/>
              <a:t>This process repeats until all the symbols have been dealt with</a:t>
            </a:r>
          </a:p>
          <a:p>
            <a:pPr algn="just" eaLnBrk="1" hangingPunct="1"/>
            <a:r>
              <a:rPr lang="en-US" sz="800" dirty="0" smtClean="0"/>
              <a:t>.</a:t>
            </a:r>
          </a:p>
          <a:p>
            <a:pPr algn="just" eaLnBrk="1" hangingPunct="1"/>
            <a:r>
              <a:rPr lang="en-US" sz="800" dirty="0" smtClean="0"/>
              <a:t>Therefore, those symbols which have the lowest </a:t>
            </a:r>
            <a:r>
              <a:rPr lang="en-US" sz="800" dirty="0" err="1" smtClean="0"/>
              <a:t>prob</a:t>
            </a:r>
            <a:r>
              <a:rPr lang="en-US" sz="800" dirty="0" smtClean="0"/>
              <a:t> are assigned code words with more bits, and vice versa.</a:t>
            </a:r>
          </a:p>
          <a:p>
            <a:pPr algn="just" eaLnBrk="1" hangingPunct="1"/>
            <a:endParaRPr lang="en-US" sz="800" dirty="0" smtClean="0"/>
          </a:p>
          <a:p>
            <a:pPr algn="just" eaLnBrk="1" hangingPunct="1"/>
            <a:r>
              <a:rPr lang="en-US" sz="800" dirty="0" smtClean="0"/>
              <a:t>The final code words</a:t>
            </a:r>
            <a:r>
              <a:rPr lang="en-US" sz="800" baseline="0" dirty="0" smtClean="0"/>
              <a:t> are obtained by reading the value of 1 or 0 from the top of the coding tree to the symbol. For example, for symbol 11, we read 1 1 1, for symbol 10, we read 1 1 0, for 01, we read 1 0 and for 00 we read 0.</a:t>
            </a:r>
          </a:p>
          <a:p>
            <a:pPr algn="just" eaLnBrk="1" hangingPunct="1"/>
            <a:endParaRPr lang="en-US" sz="800" dirty="0" smtClean="0"/>
          </a:p>
          <a:p>
            <a:pPr algn="just" eaLnBrk="1" hangingPunct="1"/>
            <a:r>
              <a:rPr lang="en-US" sz="800" dirty="0" smtClean="0"/>
              <a:t>On average fewer bit per code is obtained using Huffman coding.</a:t>
            </a:r>
          </a:p>
        </p:txBody>
      </p:sp>
    </p:spTree>
    <p:extLst>
      <p:ext uri="{BB962C8B-B14F-4D97-AF65-F5344CB8AC3E}">
        <p14:creationId xmlns:p14="http://schemas.microsoft.com/office/powerpoint/2010/main" val="3409258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F2350A02-BB67-415C-9C39-B6124BAF38F7}" type="slidenum">
              <a:rPr lang="en-US" smtClean="0"/>
              <a:pPr/>
              <a:t>77</a:t>
            </a:fld>
            <a:endParaRPr lang="en-US" smtClean="0"/>
          </a:p>
        </p:txBody>
      </p:sp>
      <p:sp>
        <p:nvSpPr>
          <p:cNvPr id="79875"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15077272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FE0A8DB2-9375-416F-9758-262DAB6ADBEC}" type="slidenum">
              <a:rPr lang="en-US" smtClean="0"/>
              <a:pPr/>
              <a:t>104</a:t>
            </a:fld>
            <a:endParaRPr lang="en-US"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xfrm>
            <a:off x="3238499" y="3228895"/>
            <a:ext cx="3397251" cy="1236742"/>
          </a:xfrm>
          <a:noFill/>
          <a:ln/>
        </p:spPr>
        <p:txBody>
          <a:bodyPr>
            <a:normAutofit/>
          </a:bodyPr>
          <a:lstStyle/>
          <a:p>
            <a:pPr algn="just" eaLnBrk="1" hangingPunct="1"/>
            <a:r>
              <a:rPr lang="en-US" sz="800" dirty="0" smtClean="0"/>
              <a:t>Here shows how we can compute the effectiveness of employing EC.</a:t>
            </a:r>
          </a:p>
          <a:p>
            <a:pPr algn="just" eaLnBrk="1" hangingPunct="1"/>
            <a:r>
              <a:rPr lang="en-US" sz="800" dirty="0" smtClean="0"/>
              <a:t>Entropy is defined as the sum of [</a:t>
            </a:r>
            <a:r>
              <a:rPr lang="en-US" sz="800" dirty="0" err="1" smtClean="0"/>
              <a:t>prob</a:t>
            </a:r>
            <a:r>
              <a:rPr lang="en-US" sz="800" dirty="0" smtClean="0"/>
              <a:t> * log2 (inversed </a:t>
            </a:r>
            <a:r>
              <a:rPr lang="en-US" sz="800" dirty="0" err="1" smtClean="0"/>
              <a:t>prob</a:t>
            </a:r>
            <a:r>
              <a:rPr lang="en-US" sz="800" dirty="0" smtClean="0"/>
              <a:t>)]</a:t>
            </a:r>
          </a:p>
          <a:p>
            <a:pPr algn="just" eaLnBrk="1" hangingPunct="1"/>
            <a:r>
              <a:rPr lang="en-US" sz="800" dirty="0" smtClean="0"/>
              <a:t>If E is high (~1) there is no </a:t>
            </a:r>
            <a:r>
              <a:rPr lang="en-US" sz="800" dirty="0" err="1" smtClean="0"/>
              <a:t>adv</a:t>
            </a:r>
            <a:r>
              <a:rPr lang="en-US" sz="800" dirty="0" smtClean="0"/>
              <a:t> in using EC and has the same number of bits/code as normal code.</a:t>
            </a:r>
          </a:p>
          <a:p>
            <a:pPr algn="just" eaLnBrk="1" hangingPunct="1"/>
            <a:r>
              <a:rPr lang="en-US" sz="800" dirty="0" smtClean="0"/>
              <a:t>If E is low (~0), we can use a smaller bit/code. </a:t>
            </a:r>
          </a:p>
          <a:p>
            <a:pPr algn="just" eaLnBrk="1" hangingPunct="1"/>
            <a:r>
              <a:rPr lang="en-US" sz="800" dirty="0" smtClean="0"/>
              <a:t>Ex:</a:t>
            </a:r>
          </a:p>
          <a:p>
            <a:pPr algn="just" eaLnBrk="1" hangingPunct="1"/>
            <a:r>
              <a:rPr lang="en-US" sz="800" dirty="0" smtClean="0"/>
              <a:t>Using the E expression, we can plot E vs. p. When p = 0 or 1, E = 0. When p = 0.5, E = 1. It is a semi-circle.  </a:t>
            </a:r>
          </a:p>
        </p:txBody>
      </p:sp>
    </p:spTree>
    <p:extLst>
      <p:ext uri="{BB962C8B-B14F-4D97-AF65-F5344CB8AC3E}">
        <p14:creationId xmlns:p14="http://schemas.microsoft.com/office/powerpoint/2010/main" val="40340856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1A6D541E-063C-402E-A53B-7BB7A8B7FF75}" type="slidenum">
              <a:rPr lang="en-US" smtClean="0"/>
              <a:pPr/>
              <a:t>105</a:t>
            </a:fld>
            <a:endParaRPr lang="en-US" dirty="0"/>
          </a:p>
        </p:txBody>
      </p:sp>
    </p:spTree>
    <p:extLst>
      <p:ext uri="{BB962C8B-B14F-4D97-AF65-F5344CB8AC3E}">
        <p14:creationId xmlns:p14="http://schemas.microsoft.com/office/powerpoint/2010/main" val="11207216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dirty="0" smtClean="0"/>
              <a:t>EEE NTU</a:t>
            </a:r>
            <a:endParaRPr lang="en-US" dirty="0"/>
          </a:p>
        </p:txBody>
      </p:sp>
      <p:sp>
        <p:nvSpPr>
          <p:cNvPr id="575490" name="Rectangle 2"/>
          <p:cNvSpPr>
            <a:spLocks noGrp="1" noRot="1" noChangeAspect="1" noChangeArrowheads="1" noTextEdit="1"/>
          </p:cNvSpPr>
          <p:nvPr>
            <p:ph type="sldImg"/>
          </p:nvPr>
        </p:nvSpPr>
        <p:spPr>
          <a:ln/>
        </p:spPr>
      </p:sp>
      <p:sp>
        <p:nvSpPr>
          <p:cNvPr id="575491" name="Rectangle 3"/>
          <p:cNvSpPr>
            <a:spLocks noGrp="1" noChangeArrowheads="1"/>
          </p:cNvSpPr>
          <p:nvPr>
            <p:ph type="body" idx="1"/>
          </p:nvPr>
        </p:nvSpPr>
        <p:spPr>
          <a:xfrm>
            <a:off x="3238499" y="3228895"/>
            <a:ext cx="3397251" cy="1465342"/>
          </a:xfrm>
        </p:spPr>
        <p:txBody>
          <a:bodyPr>
            <a:normAutofit/>
          </a:bodyPr>
          <a:lstStyle/>
          <a:p>
            <a:pPr algn="just"/>
            <a:r>
              <a:rPr lang="en-US" sz="800" dirty="0" smtClean="0"/>
              <a:t>We shall look at the</a:t>
            </a:r>
            <a:r>
              <a:rPr lang="en-US" sz="800" baseline="0" dirty="0" smtClean="0"/>
              <a:t> basics of signal analysis in the frequency domain.</a:t>
            </a:r>
          </a:p>
          <a:p>
            <a:pPr algn="just"/>
            <a:endParaRPr lang="en-US" sz="800" baseline="0" dirty="0" smtClean="0"/>
          </a:p>
          <a:p>
            <a:pPr algn="just"/>
            <a:r>
              <a:rPr lang="en-US" sz="800" baseline="0" dirty="0" smtClean="0"/>
              <a:t>It is much easier to reveal signal information in the frequency domain. The demo example shows the close relationship between the sound and the frequency, i.e., each frequency is associated a unique sound.</a:t>
            </a:r>
          </a:p>
          <a:p>
            <a:pPr algn="just"/>
            <a:endParaRPr lang="en-US" sz="800" baseline="0" dirty="0" smtClean="0"/>
          </a:p>
          <a:p>
            <a:pPr algn="just"/>
            <a:r>
              <a:rPr lang="en-US" sz="800" baseline="0" dirty="0" smtClean="0"/>
              <a:t>The discrete Fourier transform (DFT) is the most widely used transform used for the analysis of digital signals. The discrete cosine transform is also widely used, particularly for the audio signal processing.</a:t>
            </a:r>
            <a:endParaRPr lang="en-US" sz="800" dirty="0"/>
          </a:p>
        </p:txBody>
      </p:sp>
      <p:sp>
        <p:nvSpPr>
          <p:cNvPr id="8" name="Header Placeholder 7"/>
          <p:cNvSpPr>
            <a:spLocks noGrp="1"/>
          </p:cNvSpPr>
          <p:nvPr>
            <p:ph type="hdr" sz="quarter" idx="10"/>
          </p:nvPr>
        </p:nvSpPr>
        <p:spPr/>
        <p:txBody>
          <a:bodyPr/>
          <a:lstStyle/>
          <a:p>
            <a:r>
              <a:rPr lang="en-US" dirty="0" smtClean="0"/>
              <a:t>EE4105</a:t>
            </a:r>
            <a:endParaRPr lang="en-US" dirty="0"/>
          </a:p>
        </p:txBody>
      </p:sp>
    </p:spTree>
    <p:extLst>
      <p:ext uri="{BB962C8B-B14F-4D97-AF65-F5344CB8AC3E}">
        <p14:creationId xmlns:p14="http://schemas.microsoft.com/office/powerpoint/2010/main" val="4349786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dirty="0" smtClean="0"/>
              <a:t>EEE NTU</a:t>
            </a:r>
            <a:endParaRPr lang="en-US" dirty="0"/>
          </a:p>
        </p:txBody>
      </p:sp>
      <p:sp>
        <p:nvSpPr>
          <p:cNvPr id="588802" name="Rectangle 2"/>
          <p:cNvSpPr>
            <a:spLocks noGrp="1" noRot="1" noChangeAspect="1" noChangeArrowheads="1" noTextEdit="1"/>
          </p:cNvSpPr>
          <p:nvPr>
            <p:ph type="sldImg"/>
          </p:nvPr>
        </p:nvSpPr>
        <p:spPr>
          <a:ln/>
        </p:spPr>
      </p:sp>
      <p:sp>
        <p:nvSpPr>
          <p:cNvPr id="588803" name="Rectangle 3"/>
          <p:cNvSpPr>
            <a:spLocks noGrp="1" noChangeArrowheads="1"/>
          </p:cNvSpPr>
          <p:nvPr>
            <p:ph type="body" idx="1"/>
          </p:nvPr>
        </p:nvSpPr>
        <p:spPr>
          <a:xfrm>
            <a:off x="3238500" y="3230404"/>
            <a:ext cx="3397250" cy="1523999"/>
          </a:xfrm>
        </p:spPr>
        <p:txBody>
          <a:bodyPr/>
          <a:lstStyle/>
          <a:p>
            <a:r>
              <a:rPr lang="en-US" sz="800" dirty="0" smtClean="0"/>
              <a:t>The DFT is used to deal with the digital</a:t>
            </a:r>
            <a:r>
              <a:rPr lang="en-US" sz="800" baseline="0" dirty="0" smtClean="0"/>
              <a:t> signal. It should be understand that DFT gives the samples of the signal spectrum. Therefore, the length of the DFT, N, is an important parameter </a:t>
            </a:r>
          </a:p>
          <a:p>
            <a:r>
              <a:rPr lang="en-US" sz="800" baseline="0" dirty="0" smtClean="0"/>
              <a:t>to determine the frequency resolution and temporal resolution. We shall discuss these concept soon.</a:t>
            </a:r>
          </a:p>
          <a:p>
            <a:endParaRPr lang="en-US" sz="800" baseline="0" dirty="0" smtClean="0"/>
          </a:p>
          <a:p>
            <a:r>
              <a:rPr lang="en-US" sz="800" dirty="0" smtClean="0"/>
              <a:t>To reduce the computational complexity, we</a:t>
            </a:r>
            <a:r>
              <a:rPr lang="en-US" sz="800" baseline="0" dirty="0" smtClean="0"/>
              <a:t> use FFT to compute the DFT. The FFT gives the same output of the DFT, with a much smaller computation complexity.</a:t>
            </a:r>
          </a:p>
          <a:p>
            <a:r>
              <a:rPr lang="en-US" sz="800" baseline="0" dirty="0" smtClean="0"/>
              <a:t>For example, we may same 100 times of computation time for a 1024 point DFT computation by using FFT.</a:t>
            </a:r>
            <a:endParaRPr lang="en-US" sz="800" dirty="0"/>
          </a:p>
          <a:p>
            <a:endParaRPr lang="en-US" sz="1400" dirty="0"/>
          </a:p>
        </p:txBody>
      </p:sp>
      <p:sp>
        <p:nvSpPr>
          <p:cNvPr id="8" name="Header Placeholder 7"/>
          <p:cNvSpPr>
            <a:spLocks noGrp="1"/>
          </p:cNvSpPr>
          <p:nvPr>
            <p:ph type="hdr" sz="quarter" idx="10"/>
          </p:nvPr>
        </p:nvSpPr>
        <p:spPr/>
        <p:txBody>
          <a:bodyPr/>
          <a:lstStyle/>
          <a:p>
            <a:r>
              <a:rPr lang="en-US" dirty="0" smtClean="0"/>
              <a:t>EE4105</a:t>
            </a:r>
            <a:endParaRPr lang="en-US" dirty="0"/>
          </a:p>
        </p:txBody>
      </p:sp>
    </p:spTree>
    <p:extLst>
      <p:ext uri="{BB962C8B-B14F-4D97-AF65-F5344CB8AC3E}">
        <p14:creationId xmlns:p14="http://schemas.microsoft.com/office/powerpoint/2010/main" val="35008225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238499" y="3228895"/>
            <a:ext cx="3397251" cy="1160542"/>
          </a:xfrm>
        </p:spPr>
        <p:txBody>
          <a:bodyPr>
            <a:normAutofit/>
          </a:bodyPr>
          <a:lstStyle/>
          <a:p>
            <a:pPr algn="just"/>
            <a:r>
              <a:rPr lang="en-US" sz="800" dirty="0" smtClean="0"/>
              <a:t>This example shows the</a:t>
            </a:r>
            <a:r>
              <a:rPr lang="en-US" sz="800" baseline="0" dirty="0" smtClean="0"/>
              <a:t> difference of using different lengths of the DFT. When N=100, the DFT outputs clearly give two values to indicate that the signal has two frequencies. </a:t>
            </a:r>
          </a:p>
          <a:p>
            <a:pPr algn="just"/>
            <a:r>
              <a:rPr lang="en-US" sz="800" baseline="0" dirty="0" smtClean="0"/>
              <a:t>When N=10, such a conclusion is not possible. Therefore, the case of N=100 provides truthful information because it </a:t>
            </a:r>
            <a:r>
              <a:rPr lang="en-US" sz="800" baseline="0" dirty="0" err="1" smtClean="0"/>
              <a:t>it</a:t>
            </a:r>
            <a:r>
              <a:rPr lang="en-US" sz="800" baseline="0" dirty="0" smtClean="0"/>
              <a:t> has better frequency resolution.</a:t>
            </a:r>
          </a:p>
          <a:p>
            <a:pPr algn="just"/>
            <a:r>
              <a:rPr lang="en-US" sz="800" baseline="0" dirty="0" smtClean="0"/>
              <a:t>In general, the more signal samples we have, the better information we can reveal from these samples. Therefore, sufficient frequency resolution has to be obtained from sufficient number of signal samples.</a:t>
            </a:r>
            <a:endParaRPr lang="en-SG" sz="800" dirty="0"/>
          </a:p>
        </p:txBody>
      </p:sp>
      <p:sp>
        <p:nvSpPr>
          <p:cNvPr id="4" name="Slide Number Placeholder 3"/>
          <p:cNvSpPr>
            <a:spLocks noGrp="1"/>
          </p:cNvSpPr>
          <p:nvPr>
            <p:ph type="sldNum" sz="quarter" idx="10"/>
          </p:nvPr>
        </p:nvSpPr>
        <p:spPr/>
        <p:txBody>
          <a:bodyPr/>
          <a:lstStyle/>
          <a:p>
            <a:fld id="{1A6D541E-063C-402E-A53B-7BB7A8B7FF75}" type="slidenum">
              <a:rPr lang="en-US" smtClean="0"/>
              <a:pPr/>
              <a:t>108</a:t>
            </a:fld>
            <a:endParaRPr lang="en-US" dirty="0"/>
          </a:p>
        </p:txBody>
      </p:sp>
    </p:spTree>
    <p:extLst>
      <p:ext uri="{BB962C8B-B14F-4D97-AF65-F5344CB8AC3E}">
        <p14:creationId xmlns:p14="http://schemas.microsoft.com/office/powerpoint/2010/main" val="4007501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238499" y="3228895"/>
            <a:ext cx="3397251" cy="627142"/>
          </a:xfrm>
        </p:spPr>
        <p:txBody>
          <a:bodyPr>
            <a:normAutofit/>
          </a:bodyPr>
          <a:lstStyle/>
          <a:p>
            <a:pPr algn="just"/>
            <a:r>
              <a:rPr lang="en-US" sz="800" dirty="0" smtClean="0"/>
              <a:t>The</a:t>
            </a:r>
            <a:r>
              <a:rPr lang="en-US" sz="800" baseline="0" dirty="0" smtClean="0"/>
              <a:t> definition of frequency resolution is defined here.</a:t>
            </a:r>
          </a:p>
          <a:p>
            <a:pPr algn="just"/>
            <a:endParaRPr lang="en-US" sz="800" baseline="0" dirty="0" smtClean="0"/>
          </a:p>
          <a:p>
            <a:pPr algn="just"/>
            <a:r>
              <a:rPr lang="en-US" sz="800" baseline="0" dirty="0" smtClean="0"/>
              <a:t>Here also shows how to use the DFT output to calculate the frequency in Hz.</a:t>
            </a:r>
            <a:endParaRPr lang="en-SG" sz="800" dirty="0"/>
          </a:p>
        </p:txBody>
      </p:sp>
      <p:sp>
        <p:nvSpPr>
          <p:cNvPr id="4" name="Slide Number Placeholder 3"/>
          <p:cNvSpPr>
            <a:spLocks noGrp="1"/>
          </p:cNvSpPr>
          <p:nvPr>
            <p:ph type="sldNum" sz="quarter" idx="10"/>
          </p:nvPr>
        </p:nvSpPr>
        <p:spPr/>
        <p:txBody>
          <a:bodyPr/>
          <a:lstStyle/>
          <a:p>
            <a:fld id="{1A6D541E-063C-402E-A53B-7BB7A8B7FF75}" type="slidenum">
              <a:rPr lang="en-US" smtClean="0"/>
              <a:pPr/>
              <a:t>109</a:t>
            </a:fld>
            <a:endParaRPr lang="en-US" dirty="0"/>
          </a:p>
        </p:txBody>
      </p:sp>
    </p:spTree>
    <p:extLst>
      <p:ext uri="{BB962C8B-B14F-4D97-AF65-F5344CB8AC3E}">
        <p14:creationId xmlns:p14="http://schemas.microsoft.com/office/powerpoint/2010/main" val="26984646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238499" y="3228895"/>
            <a:ext cx="3397251" cy="1998742"/>
          </a:xfrm>
        </p:spPr>
        <p:txBody>
          <a:bodyPr>
            <a:normAutofit/>
          </a:bodyPr>
          <a:lstStyle/>
          <a:p>
            <a:pPr algn="just"/>
            <a:r>
              <a:rPr lang="en-US" sz="800" dirty="0" smtClean="0"/>
              <a:t>More</a:t>
            </a:r>
            <a:r>
              <a:rPr lang="en-US" sz="800" baseline="0" dirty="0" smtClean="0"/>
              <a:t> information on frequency resolution. The smaller value of DF is, the higher the frequency resolution. </a:t>
            </a:r>
          </a:p>
          <a:p>
            <a:pPr algn="just"/>
            <a:endParaRPr lang="en-US" sz="800" baseline="0" dirty="0" smtClean="0"/>
          </a:p>
          <a:p>
            <a:pPr algn="just"/>
            <a:r>
              <a:rPr lang="en-US" sz="800" baseline="0" dirty="0" smtClean="0"/>
              <a:t>Also temporal resolution is also defined as 1/(DF). The temporal resolution indicates how long it will take to respond any change of the signal statistics.  Considering the worst case, we assume the signal statistics change from the next input sample. Because the FFT need to wait for the next N samples before starting another computation, the time duration to respond the signal statistics change is N samples. Therefor DT = N/Fs.</a:t>
            </a:r>
          </a:p>
          <a:p>
            <a:pPr algn="just"/>
            <a:endParaRPr lang="en-US" sz="800" baseline="0" dirty="0" smtClean="0"/>
          </a:p>
          <a:p>
            <a:pPr algn="just"/>
            <a:r>
              <a:rPr lang="en-US" sz="800" baseline="0" dirty="0" smtClean="0"/>
              <a:t>These concepts will be used in latter lectures.</a:t>
            </a:r>
          </a:p>
          <a:p>
            <a:pPr algn="just"/>
            <a:endParaRPr lang="en-US" sz="800" baseline="0" dirty="0" smtClean="0"/>
          </a:p>
          <a:p>
            <a:pPr algn="just"/>
            <a:r>
              <a:rPr lang="en-US" sz="800" baseline="0" dirty="0" smtClean="0"/>
              <a:t>The computation complexity for a DFT is N*N and for FFT is N*log_2(N). For large N, the reduction of computational complexity by the FFT is significant.</a:t>
            </a:r>
            <a:endParaRPr lang="en-SG" sz="800" dirty="0"/>
          </a:p>
        </p:txBody>
      </p:sp>
      <p:sp>
        <p:nvSpPr>
          <p:cNvPr id="4" name="Slide Number Placeholder 3"/>
          <p:cNvSpPr>
            <a:spLocks noGrp="1"/>
          </p:cNvSpPr>
          <p:nvPr>
            <p:ph type="sldNum" sz="quarter" idx="10"/>
          </p:nvPr>
        </p:nvSpPr>
        <p:spPr/>
        <p:txBody>
          <a:bodyPr/>
          <a:lstStyle/>
          <a:p>
            <a:fld id="{1A6D541E-063C-402E-A53B-7BB7A8B7FF75}" type="slidenum">
              <a:rPr lang="en-US" smtClean="0"/>
              <a:pPr/>
              <a:t>110</a:t>
            </a:fld>
            <a:endParaRPr lang="en-US" dirty="0"/>
          </a:p>
        </p:txBody>
      </p:sp>
    </p:spTree>
    <p:extLst>
      <p:ext uri="{BB962C8B-B14F-4D97-AF65-F5344CB8AC3E}">
        <p14:creationId xmlns:p14="http://schemas.microsoft.com/office/powerpoint/2010/main" val="17900326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238499" y="3228895"/>
            <a:ext cx="3397251" cy="1617742"/>
          </a:xfrm>
        </p:spPr>
        <p:txBody>
          <a:bodyPr>
            <a:normAutofit lnSpcReduction="10000"/>
          </a:bodyPr>
          <a:lstStyle/>
          <a:p>
            <a:pPr algn="just"/>
            <a:r>
              <a:rPr lang="en-US" sz="800" dirty="0" smtClean="0"/>
              <a:t>Here we introduce the concept of time varying signal.</a:t>
            </a:r>
            <a:r>
              <a:rPr lang="en-US" sz="800" baseline="0" dirty="0" smtClean="0"/>
              <a:t> Audio signals usually have frequencies that changes with time. The DFT is not suitable to deal with the time varying signal. DFT also has the problem of dealing with very long signal because it will need inhibitive cost of hardware.</a:t>
            </a:r>
          </a:p>
          <a:p>
            <a:pPr algn="just"/>
            <a:endParaRPr lang="en-US" sz="800" baseline="0" dirty="0" smtClean="0"/>
          </a:p>
          <a:p>
            <a:pPr algn="just"/>
            <a:r>
              <a:rPr lang="en-US" sz="800" baseline="0" dirty="0" smtClean="0"/>
              <a:t>To deal with such signals, we generally divide the data stream into many small segment and perform the DFT of each segment to form a time-frequency representation.</a:t>
            </a:r>
          </a:p>
          <a:p>
            <a:pPr algn="just"/>
            <a:endParaRPr lang="en-US" sz="800" baseline="0" dirty="0" smtClean="0"/>
          </a:p>
          <a:p>
            <a:pPr algn="just"/>
            <a:r>
              <a:rPr lang="en-US" sz="800" baseline="0" dirty="0" smtClean="0"/>
              <a:t>Comparing the DFT (bottom) and the time frequency representation for a audio clip, it is obviously the STFT gives meaningful information.</a:t>
            </a:r>
          </a:p>
          <a:p>
            <a:r>
              <a:rPr lang="en-US" baseline="0" dirty="0" smtClean="0"/>
              <a:t> </a:t>
            </a:r>
          </a:p>
          <a:p>
            <a:endParaRPr lang="en-SG" dirty="0"/>
          </a:p>
        </p:txBody>
      </p:sp>
      <p:sp>
        <p:nvSpPr>
          <p:cNvPr id="4" name="Slide Number Placeholder 3"/>
          <p:cNvSpPr>
            <a:spLocks noGrp="1"/>
          </p:cNvSpPr>
          <p:nvPr>
            <p:ph type="sldNum" sz="quarter" idx="10"/>
          </p:nvPr>
        </p:nvSpPr>
        <p:spPr/>
        <p:txBody>
          <a:bodyPr/>
          <a:lstStyle/>
          <a:p>
            <a:fld id="{1A6D541E-063C-402E-A53B-7BB7A8B7FF75}" type="slidenum">
              <a:rPr lang="en-US" smtClean="0"/>
              <a:pPr/>
              <a:t>111</a:t>
            </a:fld>
            <a:endParaRPr lang="en-US" dirty="0"/>
          </a:p>
        </p:txBody>
      </p:sp>
    </p:spTree>
    <p:extLst>
      <p:ext uri="{BB962C8B-B14F-4D97-AF65-F5344CB8AC3E}">
        <p14:creationId xmlns:p14="http://schemas.microsoft.com/office/powerpoint/2010/main" val="25218148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1A6D541E-063C-402E-A53B-7BB7A8B7FF75}" type="slidenum">
              <a:rPr lang="en-US" smtClean="0"/>
              <a:pPr/>
              <a:t>112</a:t>
            </a:fld>
            <a:endParaRPr lang="en-US" dirty="0"/>
          </a:p>
        </p:txBody>
      </p:sp>
    </p:spTree>
    <p:extLst>
      <p:ext uri="{BB962C8B-B14F-4D97-AF65-F5344CB8AC3E}">
        <p14:creationId xmlns:p14="http://schemas.microsoft.com/office/powerpoint/2010/main" val="11261856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238499" y="3228895"/>
            <a:ext cx="3397251" cy="398542"/>
          </a:xfrm>
        </p:spPr>
        <p:txBody>
          <a:bodyPr>
            <a:normAutofit/>
          </a:bodyPr>
          <a:lstStyle/>
          <a:p>
            <a:r>
              <a:rPr lang="en-US" sz="800" dirty="0" smtClean="0"/>
              <a:t>Here is the definition of the STFT and illustration of the STFT.</a:t>
            </a:r>
            <a:endParaRPr lang="en-SG" sz="800" dirty="0"/>
          </a:p>
        </p:txBody>
      </p:sp>
      <p:sp>
        <p:nvSpPr>
          <p:cNvPr id="4" name="Slide Number Placeholder 3"/>
          <p:cNvSpPr>
            <a:spLocks noGrp="1"/>
          </p:cNvSpPr>
          <p:nvPr>
            <p:ph type="sldNum" sz="quarter" idx="10"/>
          </p:nvPr>
        </p:nvSpPr>
        <p:spPr/>
        <p:txBody>
          <a:bodyPr/>
          <a:lstStyle/>
          <a:p>
            <a:fld id="{1A6D541E-063C-402E-A53B-7BB7A8B7FF75}" type="slidenum">
              <a:rPr lang="en-US" smtClean="0"/>
              <a:pPr/>
              <a:t>113</a:t>
            </a:fld>
            <a:endParaRPr lang="en-US" dirty="0"/>
          </a:p>
        </p:txBody>
      </p:sp>
    </p:spTree>
    <p:extLst>
      <p:ext uri="{BB962C8B-B14F-4D97-AF65-F5344CB8AC3E}">
        <p14:creationId xmlns:p14="http://schemas.microsoft.com/office/powerpoint/2010/main" val="2179986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89" name="Rectangle 6"/>
          <p:cNvSpPr>
            <a:spLocks noGrp="1" noChangeArrowheads="1"/>
          </p:cNvSpPr>
          <p:nvPr>
            <p:ph type="ftr" sz="quarter" idx="4"/>
          </p:nvPr>
        </p:nvSpPr>
        <p:spPr>
          <a:noFill/>
        </p:spPr>
        <p:txBody>
          <a:bodyPr/>
          <a:lstStyle/>
          <a:p>
            <a:r>
              <a:rPr lang="en-US" smtClean="0"/>
              <a:t>Dr Bi Guoan</a:t>
            </a:r>
          </a:p>
        </p:txBody>
      </p:sp>
      <p:sp>
        <p:nvSpPr>
          <p:cNvPr id="575490" name="Rectangle 7"/>
          <p:cNvSpPr>
            <a:spLocks noGrp="1" noChangeArrowheads="1"/>
          </p:cNvSpPr>
          <p:nvPr>
            <p:ph type="sldNum" sz="quarter" idx="5"/>
          </p:nvPr>
        </p:nvSpPr>
        <p:spPr>
          <a:noFill/>
        </p:spPr>
        <p:txBody>
          <a:bodyPr/>
          <a:lstStyle/>
          <a:p>
            <a:fld id="{6B97A5CC-6D8A-4AB8-BD29-9CA263803FF5}" type="slidenum">
              <a:rPr lang="en-US" smtClean="0"/>
              <a:pPr/>
              <a:t>78</a:t>
            </a:fld>
            <a:endParaRPr lang="en-US" smtClean="0"/>
          </a:p>
        </p:txBody>
      </p:sp>
      <p:sp>
        <p:nvSpPr>
          <p:cNvPr id="575491" name="Rectangle 2"/>
          <p:cNvSpPr>
            <a:spLocks noGrp="1" noRot="1" noChangeAspect="1" noChangeArrowheads="1" noTextEdit="1"/>
          </p:cNvSpPr>
          <p:nvPr>
            <p:ph type="sldImg"/>
          </p:nvPr>
        </p:nvSpPr>
        <p:spPr>
          <a:ln/>
        </p:spPr>
      </p:sp>
      <p:sp>
        <p:nvSpPr>
          <p:cNvPr id="575492" name="Rectangle 3"/>
          <p:cNvSpPr>
            <a:spLocks noGrp="1" noChangeArrowheads="1"/>
          </p:cNvSpPr>
          <p:nvPr>
            <p:ph type="body" idx="1"/>
          </p:nvPr>
        </p:nvSpPr>
        <p:spPr>
          <a:xfrm>
            <a:off x="3238499" y="3322637"/>
            <a:ext cx="3397251" cy="457200"/>
          </a:xfrm>
          <a:noFill/>
          <a:ln/>
        </p:spPr>
        <p:txBody>
          <a:bodyPr>
            <a:normAutofit lnSpcReduction="10000"/>
          </a:bodyPr>
          <a:lstStyle/>
          <a:p>
            <a:pPr algn="just" eaLnBrk="1" hangingPunct="1"/>
            <a:r>
              <a:rPr lang="en-US" sz="800" dirty="0" smtClean="0"/>
              <a:t>It</a:t>
            </a:r>
            <a:r>
              <a:rPr lang="en-US" sz="800" baseline="0" dirty="0" smtClean="0"/>
              <a:t> is very common that the generation of the data and the use of data are at different physical locations. Therefore, another element of the entire system is the communication channel. </a:t>
            </a:r>
            <a:endParaRPr lang="en-US" sz="800" dirty="0"/>
          </a:p>
        </p:txBody>
      </p:sp>
    </p:spTree>
    <p:extLst>
      <p:ext uri="{BB962C8B-B14F-4D97-AF65-F5344CB8AC3E}">
        <p14:creationId xmlns:p14="http://schemas.microsoft.com/office/powerpoint/2010/main" val="16156182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238499" y="3228895"/>
            <a:ext cx="3397251" cy="627142"/>
          </a:xfrm>
        </p:spPr>
        <p:txBody>
          <a:bodyPr>
            <a:normAutofit/>
          </a:bodyPr>
          <a:lstStyle/>
          <a:p>
            <a:r>
              <a:rPr lang="en-US" sz="800" dirty="0" smtClean="0"/>
              <a:t>Here is an example of dealing with the</a:t>
            </a:r>
            <a:r>
              <a:rPr lang="en-US" sz="800" baseline="0" dirty="0" smtClean="0"/>
              <a:t> piano notes by using the STFT.</a:t>
            </a:r>
          </a:p>
          <a:p>
            <a:endParaRPr lang="en-US" sz="800" baseline="0" dirty="0" smtClean="0"/>
          </a:p>
          <a:p>
            <a:r>
              <a:rPr lang="en-US" sz="800" baseline="0" dirty="0" smtClean="0"/>
              <a:t>Some issues of STFT are also mentioned.</a:t>
            </a:r>
            <a:endParaRPr lang="en-SG" sz="800" dirty="0"/>
          </a:p>
        </p:txBody>
      </p:sp>
      <p:sp>
        <p:nvSpPr>
          <p:cNvPr id="4" name="Slide Number Placeholder 3"/>
          <p:cNvSpPr>
            <a:spLocks noGrp="1"/>
          </p:cNvSpPr>
          <p:nvPr>
            <p:ph type="sldNum" sz="quarter" idx="10"/>
          </p:nvPr>
        </p:nvSpPr>
        <p:spPr/>
        <p:txBody>
          <a:bodyPr/>
          <a:lstStyle/>
          <a:p>
            <a:fld id="{1A6D541E-063C-402E-A53B-7BB7A8B7FF75}" type="slidenum">
              <a:rPr lang="en-US" smtClean="0"/>
              <a:pPr/>
              <a:t>114</a:t>
            </a:fld>
            <a:endParaRPr lang="en-US" dirty="0"/>
          </a:p>
        </p:txBody>
      </p:sp>
    </p:spTree>
    <p:extLst>
      <p:ext uri="{BB962C8B-B14F-4D97-AF65-F5344CB8AC3E}">
        <p14:creationId xmlns:p14="http://schemas.microsoft.com/office/powerpoint/2010/main" val="26697467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1A6D541E-063C-402E-A53B-7BB7A8B7FF75}" type="slidenum">
              <a:rPr lang="en-US" smtClean="0"/>
              <a:pPr/>
              <a:t>115</a:t>
            </a:fld>
            <a:endParaRPr lang="en-US" dirty="0"/>
          </a:p>
        </p:txBody>
      </p:sp>
    </p:spTree>
    <p:extLst>
      <p:ext uri="{BB962C8B-B14F-4D97-AF65-F5344CB8AC3E}">
        <p14:creationId xmlns:p14="http://schemas.microsoft.com/office/powerpoint/2010/main" val="41486669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238499" y="3228895"/>
            <a:ext cx="3397251" cy="855742"/>
          </a:xfrm>
        </p:spPr>
        <p:txBody>
          <a:bodyPr>
            <a:normAutofit/>
          </a:bodyPr>
          <a:lstStyle/>
          <a:p>
            <a:r>
              <a:rPr lang="en-US" sz="800" dirty="0" smtClean="0"/>
              <a:t>Here gives the formula</a:t>
            </a:r>
            <a:r>
              <a:rPr lang="en-US" sz="800" baseline="0" dirty="0" smtClean="0"/>
              <a:t> to compute the sound pressure level in terms of the frequency. This equation has been widely used in the audio coding process. </a:t>
            </a:r>
          </a:p>
          <a:p>
            <a:endParaRPr lang="en-US" sz="800" baseline="0" dirty="0" smtClean="0"/>
          </a:p>
          <a:p>
            <a:r>
              <a:rPr lang="en-US" sz="800" baseline="0" dirty="0" smtClean="0"/>
              <a:t>This equation is carefully derived for practical applications, some desirable features are to be mentioned in the tutorial questions.</a:t>
            </a:r>
            <a:endParaRPr lang="en-SG" sz="800" dirty="0"/>
          </a:p>
        </p:txBody>
      </p:sp>
      <p:sp>
        <p:nvSpPr>
          <p:cNvPr id="4" name="Slide Number Placeholder 3"/>
          <p:cNvSpPr>
            <a:spLocks noGrp="1"/>
          </p:cNvSpPr>
          <p:nvPr>
            <p:ph type="sldNum" sz="quarter" idx="10"/>
          </p:nvPr>
        </p:nvSpPr>
        <p:spPr/>
        <p:txBody>
          <a:bodyPr/>
          <a:lstStyle/>
          <a:p>
            <a:fld id="{1A6D541E-063C-402E-A53B-7BB7A8B7FF75}" type="slidenum">
              <a:rPr lang="en-US" smtClean="0"/>
              <a:pPr/>
              <a:t>116</a:t>
            </a:fld>
            <a:endParaRPr lang="en-US" dirty="0"/>
          </a:p>
        </p:txBody>
      </p:sp>
    </p:spTree>
    <p:extLst>
      <p:ext uri="{BB962C8B-B14F-4D97-AF65-F5344CB8AC3E}">
        <p14:creationId xmlns:p14="http://schemas.microsoft.com/office/powerpoint/2010/main" val="12128397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1A6D541E-063C-402E-A53B-7BB7A8B7FF75}" type="slidenum">
              <a:rPr lang="en-US" smtClean="0"/>
              <a:pPr/>
              <a:t>117</a:t>
            </a:fld>
            <a:endParaRPr lang="en-US" dirty="0"/>
          </a:p>
        </p:txBody>
      </p:sp>
    </p:spTree>
    <p:extLst>
      <p:ext uri="{BB962C8B-B14F-4D97-AF65-F5344CB8AC3E}">
        <p14:creationId xmlns:p14="http://schemas.microsoft.com/office/powerpoint/2010/main" val="7765831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CDEEB43E-EFDD-486E-91AA-8953B3C94548}" type="slidenum">
              <a:rPr lang="en-US" smtClean="0"/>
              <a:pPr/>
              <a:t>118</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3238499" y="3228895"/>
            <a:ext cx="3397251" cy="1770142"/>
          </a:xfrm>
          <a:noFill/>
          <a:ln/>
        </p:spPr>
        <p:txBody>
          <a:bodyPr>
            <a:normAutofit/>
          </a:bodyPr>
          <a:lstStyle/>
          <a:p>
            <a:pPr algn="just" eaLnBrk="1" hangingPunct="1"/>
            <a:r>
              <a:rPr lang="en-US" sz="800" dirty="0" smtClean="0"/>
              <a:t>The MP3/AAC are all </a:t>
            </a:r>
            <a:r>
              <a:rPr lang="en-US" sz="800" dirty="0" err="1" smtClean="0"/>
              <a:t>lossy</a:t>
            </a:r>
            <a:r>
              <a:rPr lang="en-US" sz="800" dirty="0" smtClean="0"/>
              <a:t> audio coding. We are able to reduce the storage for these compressed audio by throwing away those audio samples that are not audible. Therefore, we cannot fully reproduce the actual uncompress audio at the audio player. However,</a:t>
            </a:r>
            <a:r>
              <a:rPr lang="en-US" sz="800" baseline="0" dirty="0" smtClean="0"/>
              <a:t>  we</a:t>
            </a:r>
            <a:r>
              <a:rPr lang="en-US" sz="800" dirty="0" smtClean="0"/>
              <a:t> do not mind as our</a:t>
            </a:r>
            <a:r>
              <a:rPr lang="en-US" sz="800" baseline="0" dirty="0" smtClean="0"/>
              <a:t> </a:t>
            </a:r>
            <a:r>
              <a:rPr lang="en-US" sz="800" dirty="0" smtClean="0"/>
              <a:t>ears still perceive the audio signals with pretty good quality.</a:t>
            </a:r>
          </a:p>
          <a:p>
            <a:pPr algn="just" eaLnBrk="1" hangingPunct="1"/>
            <a:endParaRPr lang="en-US" sz="800" dirty="0" smtClean="0"/>
          </a:p>
          <a:p>
            <a:pPr algn="just" eaLnBrk="1" hangingPunct="1"/>
            <a:r>
              <a:rPr lang="en-US" sz="800" dirty="0" smtClean="0"/>
              <a:t>The term “CD quality” is often referred to compressed audio that sounds like CD (44.1 kHz, 16 bits/samples) which is not the original waveform, but it sounds as the original one.</a:t>
            </a:r>
          </a:p>
          <a:p>
            <a:pPr algn="just" eaLnBrk="1" hangingPunct="1"/>
            <a:endParaRPr lang="en-US" sz="800" dirty="0" smtClean="0"/>
          </a:p>
          <a:p>
            <a:pPr algn="just" eaLnBrk="1" hangingPunct="1"/>
            <a:r>
              <a:rPr lang="en-US" sz="800" dirty="0" smtClean="0"/>
              <a:t>Without compression, a CD is able to store about 40 minutes of stereo music</a:t>
            </a:r>
            <a:r>
              <a:rPr lang="en-US" sz="800" baseline="0" dirty="0" smtClean="0"/>
              <a:t> </a:t>
            </a:r>
            <a:r>
              <a:rPr lang="en-US" sz="800" dirty="0" smtClean="0"/>
              <a:t>only,</a:t>
            </a:r>
            <a:r>
              <a:rPr lang="en-US" sz="800" baseline="0" dirty="0" smtClean="0"/>
              <a:t> compared to the compressed music of more than 500 minutes. </a:t>
            </a:r>
            <a:endParaRPr lang="en-US" sz="800" dirty="0" smtClean="0"/>
          </a:p>
        </p:txBody>
      </p:sp>
    </p:spTree>
    <p:extLst>
      <p:ext uri="{BB962C8B-B14F-4D97-AF65-F5344CB8AC3E}">
        <p14:creationId xmlns:p14="http://schemas.microsoft.com/office/powerpoint/2010/main" val="37711336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36096146-96ED-4A4B-9534-2032A942E16D}" type="slidenum">
              <a:rPr lang="en-US" smtClean="0"/>
              <a:pPr/>
              <a:t>119</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3238499" y="3228895"/>
            <a:ext cx="3397251" cy="3058954"/>
          </a:xfrm>
          <a:noFill/>
          <a:ln/>
        </p:spPr>
        <p:txBody>
          <a:bodyPr>
            <a:normAutofit/>
          </a:bodyPr>
          <a:lstStyle/>
          <a:p>
            <a:pPr algn="just" eaLnBrk="1" hangingPunct="1"/>
            <a:r>
              <a:rPr lang="en-US" sz="800" dirty="0" smtClean="0"/>
              <a:t>Here, we show a simple block diagram of the digital audio coder, which is known as DAC. At the input of the DAC, we have our audio source (from CD, </a:t>
            </a:r>
            <a:r>
              <a:rPr lang="en-US" sz="800" dirty="0" err="1" smtClean="0"/>
              <a:t>wavefiles</a:t>
            </a:r>
            <a:r>
              <a:rPr lang="en-US" sz="800" dirty="0" smtClean="0"/>
              <a:t>, </a:t>
            </a:r>
            <a:r>
              <a:rPr lang="en-US" sz="800" dirty="0" err="1" smtClean="0"/>
              <a:t>etc</a:t>
            </a:r>
            <a:r>
              <a:rPr lang="en-US" sz="800" dirty="0" smtClean="0"/>
              <a:t>).</a:t>
            </a:r>
          </a:p>
          <a:p>
            <a:pPr algn="just" eaLnBrk="1" hangingPunct="1"/>
            <a:r>
              <a:rPr lang="en-US" sz="800" dirty="0" smtClean="0"/>
              <a:t>The important issues here are description of the digital audio source by using the parameters of sampling rate (frequency),</a:t>
            </a:r>
            <a:r>
              <a:rPr lang="en-US" sz="800" baseline="0" dirty="0" smtClean="0"/>
              <a:t> the number of bits per sample …</a:t>
            </a:r>
          </a:p>
          <a:p>
            <a:pPr algn="just" eaLnBrk="1" hangingPunct="1"/>
            <a:endParaRPr lang="en-US" sz="800" dirty="0" smtClean="0"/>
          </a:p>
          <a:p>
            <a:pPr algn="just" eaLnBrk="1" hangingPunct="1"/>
            <a:r>
              <a:rPr lang="en-US" sz="800" dirty="0" smtClean="0"/>
              <a:t>At the output of the DAC, the receiver is normally the human ear. We need to understand how human perceives sounds (which you may have already studied). </a:t>
            </a:r>
          </a:p>
          <a:p>
            <a:pPr algn="just" eaLnBrk="1" hangingPunct="1"/>
            <a:r>
              <a:rPr lang="en-US" sz="800" dirty="0" smtClean="0"/>
              <a:t>In fact, we now have devices that can replace the human ear and come up with a score on the audio quality.</a:t>
            </a:r>
          </a:p>
          <a:p>
            <a:pPr algn="just" eaLnBrk="1" hangingPunct="1"/>
            <a:endParaRPr lang="en-US" sz="800" dirty="0" smtClean="0"/>
          </a:p>
          <a:p>
            <a:pPr algn="just" eaLnBrk="1" hangingPunct="1"/>
            <a:r>
              <a:rPr lang="en-US" sz="800" dirty="0" smtClean="0"/>
              <a:t>The challenge in any DAC is how to reduce the amount of information, for example, t</a:t>
            </a:r>
            <a:r>
              <a:rPr lang="en-US" sz="800" baseline="0" dirty="0" smtClean="0"/>
              <a:t>he no. of </a:t>
            </a:r>
            <a:r>
              <a:rPr lang="en-US" sz="800" dirty="0" smtClean="0"/>
              <a:t>bits or samples </a:t>
            </a:r>
            <a:r>
              <a:rPr lang="en-US" sz="800" baseline="0" dirty="0" smtClean="0"/>
              <a:t> per second, </a:t>
            </a:r>
            <a:r>
              <a:rPr lang="en-US" sz="800" dirty="0" smtClean="0"/>
              <a:t> needed to represent the signal and yet sound the same as the original one by the human ear.</a:t>
            </a:r>
          </a:p>
          <a:p>
            <a:pPr algn="just" eaLnBrk="1" hangingPunct="1"/>
            <a:endParaRPr lang="en-US" sz="800" dirty="0" smtClean="0"/>
          </a:p>
          <a:p>
            <a:pPr algn="just" eaLnBrk="1" hangingPunct="1"/>
            <a:r>
              <a:rPr lang="en-US" sz="800" dirty="0" smtClean="0"/>
              <a:t>In another word,</a:t>
            </a:r>
            <a:r>
              <a:rPr lang="en-US" sz="800" baseline="0" dirty="0" smtClean="0"/>
              <a:t> how do we keep the information received by our ears (for the desired quality) and ignore those not perceived by our ears (for the minimization of the required amount of  data) </a:t>
            </a:r>
            <a:endParaRPr lang="en-US" sz="800" dirty="0" smtClean="0"/>
          </a:p>
          <a:p>
            <a:pPr algn="just" eaLnBrk="1" hangingPunct="1"/>
            <a:endParaRPr lang="en-US" sz="800" dirty="0" smtClean="0"/>
          </a:p>
          <a:p>
            <a:pPr algn="just" eaLnBrk="1" hangingPunct="1"/>
            <a:r>
              <a:rPr lang="en-US" sz="800" dirty="0" smtClean="0"/>
              <a:t>The benefits are usually</a:t>
            </a:r>
            <a:r>
              <a:rPr lang="en-US" sz="800" baseline="0" dirty="0" smtClean="0"/>
              <a:t> to use smaller storage, smaller bandwidth required for transmission, and possibly  less delay from Internet audio applications.</a:t>
            </a:r>
            <a:endParaRPr lang="en-US" sz="800" dirty="0" smtClean="0"/>
          </a:p>
        </p:txBody>
      </p:sp>
    </p:spTree>
    <p:extLst>
      <p:ext uri="{BB962C8B-B14F-4D97-AF65-F5344CB8AC3E}">
        <p14:creationId xmlns:p14="http://schemas.microsoft.com/office/powerpoint/2010/main" val="14423113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AF769905-A0A2-4553-9360-570F010995AC}" type="slidenum">
              <a:rPr lang="en-US" smtClean="0"/>
              <a:pPr/>
              <a:t>120</a:t>
            </a:fld>
            <a:endParaRPr lang="en-US" smtClean="0"/>
          </a:p>
        </p:txBody>
      </p:sp>
      <p:sp>
        <p:nvSpPr>
          <p:cNvPr id="62467"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8318333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1A6D541E-063C-402E-A53B-7BB7A8B7FF75}" type="slidenum">
              <a:rPr lang="en-US" smtClean="0"/>
              <a:pPr/>
              <a:t>121</a:t>
            </a:fld>
            <a:endParaRPr lang="en-US" dirty="0"/>
          </a:p>
        </p:txBody>
      </p:sp>
    </p:spTree>
    <p:extLst>
      <p:ext uri="{BB962C8B-B14F-4D97-AF65-F5344CB8AC3E}">
        <p14:creationId xmlns:p14="http://schemas.microsoft.com/office/powerpoint/2010/main" val="8328282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6594F81A-F2B3-4A74-A7CA-1A4C8C299A1A}" type="slidenum">
              <a:rPr lang="en-US" smtClean="0"/>
              <a:pPr/>
              <a:t>122</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xfrm>
            <a:off x="3238499" y="3228895"/>
            <a:ext cx="3397251" cy="1389142"/>
          </a:xfrm>
          <a:noFill/>
          <a:ln/>
        </p:spPr>
        <p:txBody>
          <a:bodyPr>
            <a:normAutofit/>
          </a:bodyPr>
          <a:lstStyle/>
          <a:p>
            <a:pPr algn="just" eaLnBrk="1" hangingPunct="1"/>
            <a:r>
              <a:rPr lang="en-US" sz="800" dirty="0" smtClean="0"/>
              <a:t>So far, the techniques we have learnt to reduce the bit rate are all based on manipulating the waveform in</a:t>
            </a:r>
            <a:r>
              <a:rPr lang="en-US" sz="800" baseline="0" dirty="0" smtClean="0"/>
              <a:t> the </a:t>
            </a:r>
            <a:r>
              <a:rPr lang="en-US" sz="800" dirty="0" smtClean="0"/>
              <a:t>time-domain.</a:t>
            </a:r>
          </a:p>
          <a:p>
            <a:pPr algn="just" eaLnBrk="1" hangingPunct="1"/>
            <a:endParaRPr lang="en-US" sz="800" dirty="0" smtClean="0"/>
          </a:p>
          <a:p>
            <a:pPr algn="just" eaLnBrk="1" hangingPunct="1"/>
            <a:r>
              <a:rPr lang="en-US" sz="800" dirty="0" smtClean="0"/>
              <a:t>A better approach is to examine the signal in its frequency domain. Working in this domain allows us to determine the number of bits/</a:t>
            </a:r>
            <a:r>
              <a:rPr lang="en-US" sz="800" dirty="0" err="1" smtClean="0"/>
              <a:t>freq</a:t>
            </a:r>
            <a:r>
              <a:rPr lang="en-US" sz="800" dirty="0" smtClean="0"/>
              <a:t> bin to transmit based on the human hearing mechanism.</a:t>
            </a:r>
          </a:p>
          <a:p>
            <a:pPr algn="just" eaLnBrk="1" hangingPunct="1"/>
            <a:endParaRPr lang="en-US" sz="800" dirty="0" smtClean="0"/>
          </a:p>
          <a:p>
            <a:pPr algn="just" eaLnBrk="1" hangingPunct="1"/>
            <a:r>
              <a:rPr lang="en-US" sz="800" dirty="0" smtClean="0"/>
              <a:t>We can combine different</a:t>
            </a:r>
            <a:r>
              <a:rPr lang="en-US" sz="800" baseline="0" dirty="0" smtClean="0"/>
              <a:t> </a:t>
            </a:r>
            <a:r>
              <a:rPr lang="en-US" sz="800" dirty="0" smtClean="0"/>
              <a:t>techniques to further reduce the bit rates needed to represent the audio samples</a:t>
            </a:r>
            <a:r>
              <a:rPr lang="en-US" sz="800" baseline="0" dirty="0" smtClean="0"/>
              <a:t> without compromising the listening quality.</a:t>
            </a:r>
            <a:endParaRPr lang="en-US" sz="800" dirty="0" smtClean="0"/>
          </a:p>
        </p:txBody>
      </p:sp>
    </p:spTree>
    <p:extLst>
      <p:ext uri="{BB962C8B-B14F-4D97-AF65-F5344CB8AC3E}">
        <p14:creationId xmlns:p14="http://schemas.microsoft.com/office/powerpoint/2010/main" val="20168746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F747A3A3-916A-4F69-80C5-1519D9FAE6AE}" type="slidenum">
              <a:rPr lang="en-US" smtClean="0"/>
              <a:pPr/>
              <a:t>123</a:t>
            </a:fld>
            <a:endParaRPr lang="en-US"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3238499" y="3228895"/>
            <a:ext cx="3397251" cy="931942"/>
          </a:xfrm>
          <a:noFill/>
          <a:ln/>
        </p:spPr>
        <p:txBody>
          <a:bodyPr/>
          <a:lstStyle/>
          <a:p>
            <a:pPr algn="just" eaLnBrk="1" hangingPunct="1"/>
            <a:r>
              <a:rPr lang="en-US" sz="800" dirty="0" smtClean="0"/>
              <a:t>Before moving into the details of coding techniques. Let us take a look at some easy stuff on applications.</a:t>
            </a:r>
          </a:p>
          <a:p>
            <a:pPr algn="just" eaLnBrk="1" hangingPunct="1"/>
            <a:endParaRPr lang="en-US" sz="800" dirty="0" smtClean="0"/>
          </a:p>
          <a:p>
            <a:pPr algn="just" defTabSz="879455">
              <a:defRPr/>
            </a:pPr>
            <a:r>
              <a:rPr lang="en-US" altLang="zh-CN" sz="800" dirty="0">
                <a:ea typeface="宋体" charset="-122"/>
              </a:rPr>
              <a:t>Audio is fast moving towards a </a:t>
            </a:r>
            <a:r>
              <a:rPr lang="en-US" altLang="zh-CN" sz="800" b="1" dirty="0">
                <a:solidFill>
                  <a:schemeClr val="accent3"/>
                </a:solidFill>
                <a:ea typeface="宋体" charset="-122"/>
              </a:rPr>
              <a:t>total digital technology</a:t>
            </a:r>
            <a:r>
              <a:rPr lang="en-US" altLang="zh-CN" sz="800" dirty="0">
                <a:solidFill>
                  <a:schemeClr val="accent3"/>
                </a:solidFill>
                <a:ea typeface="宋体" charset="-122"/>
              </a:rPr>
              <a:t>  </a:t>
            </a:r>
            <a:r>
              <a:rPr lang="en-US" altLang="zh-CN" sz="800" dirty="0">
                <a:solidFill>
                  <a:schemeClr val="tx2"/>
                </a:solidFill>
                <a:ea typeface="宋体" charset="-122"/>
              </a:rPr>
              <a:t>in </a:t>
            </a:r>
            <a:r>
              <a:rPr lang="en-US" altLang="zh-CN" sz="800" i="0" dirty="0">
                <a:solidFill>
                  <a:schemeClr val="tx2"/>
                </a:solidFill>
                <a:ea typeface="宋体" charset="-122"/>
              </a:rPr>
              <a:t>capture, storage, post production, pre- and post-processing, exchange and distribution for various applications</a:t>
            </a:r>
            <a:r>
              <a:rPr lang="en-US" altLang="zh-CN" sz="800" i="0" dirty="0">
                <a:ea typeface="宋体" charset="-122"/>
              </a:rPr>
              <a:t>.</a:t>
            </a:r>
          </a:p>
          <a:p>
            <a:pPr eaLnBrk="1" hangingPunct="1"/>
            <a:endParaRPr lang="en-US" dirty="0" smtClean="0"/>
          </a:p>
        </p:txBody>
      </p:sp>
    </p:spTree>
    <p:extLst>
      <p:ext uri="{BB962C8B-B14F-4D97-AF65-F5344CB8AC3E}">
        <p14:creationId xmlns:p14="http://schemas.microsoft.com/office/powerpoint/2010/main" val="551279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89" name="Rectangle 6"/>
          <p:cNvSpPr>
            <a:spLocks noGrp="1" noChangeArrowheads="1"/>
          </p:cNvSpPr>
          <p:nvPr>
            <p:ph type="ftr" sz="quarter" idx="4"/>
          </p:nvPr>
        </p:nvSpPr>
        <p:spPr>
          <a:noFill/>
        </p:spPr>
        <p:txBody>
          <a:bodyPr/>
          <a:lstStyle/>
          <a:p>
            <a:r>
              <a:rPr lang="en-US" smtClean="0"/>
              <a:t>Dr Bi Guoan</a:t>
            </a:r>
          </a:p>
        </p:txBody>
      </p:sp>
      <p:sp>
        <p:nvSpPr>
          <p:cNvPr id="575490" name="Rectangle 7"/>
          <p:cNvSpPr>
            <a:spLocks noGrp="1" noChangeArrowheads="1"/>
          </p:cNvSpPr>
          <p:nvPr>
            <p:ph type="sldNum" sz="quarter" idx="5"/>
          </p:nvPr>
        </p:nvSpPr>
        <p:spPr>
          <a:noFill/>
        </p:spPr>
        <p:txBody>
          <a:bodyPr/>
          <a:lstStyle/>
          <a:p>
            <a:fld id="{6B97A5CC-6D8A-4AB8-BD29-9CA263803FF5}" type="slidenum">
              <a:rPr lang="en-US" smtClean="0"/>
              <a:pPr/>
              <a:t>79</a:t>
            </a:fld>
            <a:endParaRPr lang="en-US" smtClean="0"/>
          </a:p>
        </p:txBody>
      </p:sp>
      <p:sp>
        <p:nvSpPr>
          <p:cNvPr id="575491"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2967694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53432DB9-3FF3-44AC-A85E-9F7CF1730772}" type="slidenum">
              <a:rPr lang="en-US" smtClean="0"/>
              <a:pPr/>
              <a:t>124</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3238499" y="3228895"/>
            <a:ext cx="3397251" cy="1160542"/>
          </a:xfrm>
          <a:noFill/>
          <a:ln/>
        </p:spPr>
        <p:txBody>
          <a:bodyPr>
            <a:normAutofit/>
          </a:bodyPr>
          <a:lstStyle/>
          <a:p>
            <a:pPr algn="just" eaLnBrk="1" hangingPunct="1"/>
            <a:r>
              <a:rPr lang="en-US" sz="800" dirty="0" smtClean="0"/>
              <a:t>This is a useful table  that highlights the parameters of data streams for different media/player. For example,</a:t>
            </a:r>
            <a:r>
              <a:rPr lang="en-US" sz="800" baseline="0" dirty="0" smtClean="0"/>
              <a:t> DVD requires 13,824 bits/sec, and the CD uses 1411 bits/second.</a:t>
            </a:r>
          </a:p>
          <a:p>
            <a:pPr algn="just" eaLnBrk="1" hangingPunct="1"/>
            <a:endParaRPr lang="en-US" sz="800" dirty="0" smtClean="0"/>
          </a:p>
          <a:p>
            <a:pPr algn="just" eaLnBrk="1" hangingPunct="1"/>
            <a:r>
              <a:rPr lang="en-US" sz="800" dirty="0" smtClean="0"/>
              <a:t>Note the important parameters in reducing the bit rate.</a:t>
            </a:r>
          </a:p>
          <a:p>
            <a:pPr algn="just" eaLnBrk="1" hangingPunct="1"/>
            <a:r>
              <a:rPr lang="en-US" sz="800" dirty="0" smtClean="0"/>
              <a:t>Since </a:t>
            </a:r>
            <a:r>
              <a:rPr lang="en-US" sz="800" dirty="0" err="1" smtClean="0"/>
              <a:t>Fs</a:t>
            </a:r>
            <a:r>
              <a:rPr lang="en-US" sz="800" dirty="0" smtClean="0"/>
              <a:t> and no. of channels are fixed for certain playback system, the only way to reduce bit rate is to reduce the number of bits/sample. </a:t>
            </a:r>
          </a:p>
        </p:txBody>
      </p:sp>
    </p:spTree>
    <p:extLst>
      <p:ext uri="{BB962C8B-B14F-4D97-AF65-F5344CB8AC3E}">
        <p14:creationId xmlns:p14="http://schemas.microsoft.com/office/powerpoint/2010/main" val="284886078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57AD3D41-8BB0-41D1-9494-4A26F6D99D2C}" type="slidenum">
              <a:rPr lang="en-US" smtClean="0"/>
              <a:pPr/>
              <a:t>125</a:t>
            </a:fld>
            <a:endParaRPr 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xfrm>
            <a:off x="3238499" y="3228895"/>
            <a:ext cx="3397251" cy="1922542"/>
          </a:xfrm>
          <a:noFill/>
          <a:ln/>
        </p:spPr>
        <p:txBody>
          <a:bodyPr>
            <a:normAutofit/>
          </a:bodyPr>
          <a:lstStyle/>
          <a:p>
            <a:pPr algn="just" eaLnBrk="1" hangingPunct="1"/>
            <a:r>
              <a:rPr lang="en-US" sz="800" dirty="0" smtClean="0"/>
              <a:t>Here shows you the way of calculating the number of bits per second to be transmitted or stored.</a:t>
            </a:r>
          </a:p>
          <a:p>
            <a:pPr algn="just" eaLnBrk="1" hangingPunct="1"/>
            <a:endParaRPr lang="en-US" sz="800" dirty="0" smtClean="0"/>
          </a:p>
          <a:p>
            <a:pPr algn="just" eaLnBrk="1" hangingPunct="1"/>
            <a:r>
              <a:rPr lang="en-US" sz="800" dirty="0" smtClean="0"/>
              <a:t>We can easily calculate the bitrate, by using the formula </a:t>
            </a:r>
            <a:r>
              <a:rPr lang="en-US" sz="800" dirty="0" err="1" smtClean="0"/>
              <a:t>FsxCxB</a:t>
            </a:r>
            <a:r>
              <a:rPr lang="en-US" sz="800" dirty="0" smtClean="0"/>
              <a:t>,  needed by each application based on the formula given in this slide.</a:t>
            </a:r>
          </a:p>
          <a:p>
            <a:pPr algn="just" eaLnBrk="1" hangingPunct="1"/>
            <a:endParaRPr lang="en-US" sz="800" dirty="0" smtClean="0"/>
          </a:p>
          <a:p>
            <a:pPr algn="just" eaLnBrk="1" hangingPunct="1"/>
            <a:r>
              <a:rPr lang="en-US" sz="800" dirty="0" smtClean="0"/>
              <a:t>To reduce the bit rate, we can reduce the sampling rate,</a:t>
            </a:r>
            <a:r>
              <a:rPr lang="en-US" sz="800" baseline="0" dirty="0" smtClean="0"/>
              <a:t> low channel count and the number of bits used for representing the samples. All these measures generally lead to low quality of the audios</a:t>
            </a:r>
          </a:p>
          <a:p>
            <a:pPr algn="just" eaLnBrk="1" hangingPunct="1"/>
            <a:endParaRPr lang="en-US" sz="800" baseline="0" dirty="0" smtClean="0"/>
          </a:p>
          <a:p>
            <a:pPr algn="just" eaLnBrk="1" hangingPunct="1"/>
            <a:r>
              <a:rPr lang="en-US" sz="800" baseline="0" dirty="0" smtClean="0"/>
              <a:t>The sampling rate reduction leads to the muffled sounds, the channel number reduction means the sound is not stereo and losing spatial information,  and the low number of bit representation introduce more quantization noise.</a:t>
            </a:r>
          </a:p>
          <a:p>
            <a:pPr eaLnBrk="1" hangingPunct="1"/>
            <a:endParaRPr lang="en-US" sz="800" baseline="0" dirty="0" smtClean="0"/>
          </a:p>
        </p:txBody>
      </p:sp>
    </p:spTree>
    <p:extLst>
      <p:ext uri="{BB962C8B-B14F-4D97-AF65-F5344CB8AC3E}">
        <p14:creationId xmlns:p14="http://schemas.microsoft.com/office/powerpoint/2010/main" val="951078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9728ECCA-9FE1-440D-96B2-449FAA809F4C}" type="slidenum">
              <a:rPr lang="en-US" smtClean="0"/>
              <a:pPr/>
              <a:t>126</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xfrm>
            <a:off x="3238499" y="3228895"/>
            <a:ext cx="3397251" cy="931942"/>
          </a:xfrm>
          <a:noFill/>
          <a:ln/>
        </p:spPr>
        <p:txBody>
          <a:bodyPr/>
          <a:lstStyle/>
          <a:p>
            <a:pPr eaLnBrk="1" hangingPunct="1"/>
            <a:r>
              <a:rPr lang="en-US" sz="800" dirty="0" smtClean="0"/>
              <a:t>This plot shows the memory capacity advancement over the years</a:t>
            </a:r>
            <a:r>
              <a:rPr lang="en-US" sz="800" baseline="0" dirty="0" smtClean="0"/>
              <a:t> in the past.</a:t>
            </a:r>
            <a:endParaRPr lang="en-US" sz="800" dirty="0" smtClean="0"/>
          </a:p>
          <a:p>
            <a:pPr eaLnBrk="1" hangingPunct="1"/>
            <a:r>
              <a:rPr lang="en-US" sz="800" dirty="0" smtClean="0"/>
              <a:t>32 x 8 </a:t>
            </a:r>
            <a:r>
              <a:rPr lang="en-US" sz="800" dirty="0" err="1" smtClean="0"/>
              <a:t>Mbits</a:t>
            </a:r>
            <a:r>
              <a:rPr lang="en-US" sz="800" dirty="0" smtClean="0"/>
              <a:t> = 128 </a:t>
            </a:r>
            <a:r>
              <a:rPr lang="en-US" sz="800" dirty="0" err="1" smtClean="0"/>
              <a:t>kbits</a:t>
            </a:r>
            <a:r>
              <a:rPr lang="en-US" sz="800" dirty="0" smtClean="0"/>
              <a:t>/sec * T sec</a:t>
            </a:r>
          </a:p>
          <a:p>
            <a:pPr eaLnBrk="1" hangingPunct="1"/>
            <a:r>
              <a:rPr lang="en-US" sz="800" dirty="0" smtClean="0"/>
              <a:t>  </a:t>
            </a:r>
            <a:r>
              <a:rPr lang="en-US" sz="800" dirty="0" smtClean="0">
                <a:sym typeface="Wingdings" pitchFamily="2" charset="2"/>
              </a:rPr>
              <a:t> T = 34 </a:t>
            </a:r>
            <a:r>
              <a:rPr lang="en-US" sz="800" dirty="0" err="1" smtClean="0">
                <a:sym typeface="Wingdings" pitchFamily="2" charset="2"/>
              </a:rPr>
              <a:t>mins</a:t>
            </a:r>
            <a:endParaRPr lang="en-US" sz="800" dirty="0" smtClean="0">
              <a:sym typeface="Wingdings" pitchFamily="2" charset="2"/>
            </a:endParaRPr>
          </a:p>
          <a:p>
            <a:pPr eaLnBrk="1" hangingPunct="1"/>
            <a:r>
              <a:rPr lang="en-US" sz="800" dirty="0" smtClean="0">
                <a:sym typeface="Wingdings" pitchFamily="2" charset="2"/>
              </a:rPr>
              <a:t>2 x 8 </a:t>
            </a:r>
            <a:r>
              <a:rPr lang="en-US" sz="800" dirty="0" err="1" smtClean="0">
                <a:sym typeface="Wingdings" pitchFamily="2" charset="2"/>
              </a:rPr>
              <a:t>Mbits</a:t>
            </a:r>
            <a:r>
              <a:rPr lang="en-US" sz="800" dirty="0" smtClean="0">
                <a:sym typeface="Wingdings" pitchFamily="2" charset="2"/>
              </a:rPr>
              <a:t> = 128 </a:t>
            </a:r>
            <a:r>
              <a:rPr lang="en-US" sz="800" dirty="0" err="1" smtClean="0">
                <a:sym typeface="Wingdings" pitchFamily="2" charset="2"/>
              </a:rPr>
              <a:t>kbit</a:t>
            </a:r>
            <a:r>
              <a:rPr lang="en-US" sz="800" dirty="0" smtClean="0">
                <a:sym typeface="Wingdings" pitchFamily="2" charset="2"/>
              </a:rPr>
              <a:t>/sec * T</a:t>
            </a:r>
          </a:p>
          <a:p>
            <a:pPr eaLnBrk="1" hangingPunct="1"/>
            <a:r>
              <a:rPr lang="en-US" sz="800" dirty="0" smtClean="0">
                <a:sym typeface="Wingdings" pitchFamily="2" charset="2"/>
              </a:rPr>
              <a:t>   T = 2 </a:t>
            </a:r>
            <a:r>
              <a:rPr lang="en-US" sz="800" dirty="0" err="1" smtClean="0">
                <a:sym typeface="Wingdings" pitchFamily="2" charset="2"/>
              </a:rPr>
              <a:t>mins</a:t>
            </a:r>
            <a:endParaRPr lang="en-US" sz="800" dirty="0" smtClean="0">
              <a:sym typeface="Wingdings" pitchFamily="2" charset="2"/>
            </a:endParaRPr>
          </a:p>
          <a:p>
            <a:pPr eaLnBrk="1" hangingPunct="1"/>
            <a:endParaRPr lang="en-US" dirty="0" smtClean="0"/>
          </a:p>
        </p:txBody>
      </p:sp>
    </p:spTree>
    <p:extLst>
      <p:ext uri="{BB962C8B-B14F-4D97-AF65-F5344CB8AC3E}">
        <p14:creationId xmlns:p14="http://schemas.microsoft.com/office/powerpoint/2010/main" val="2546923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E2B2041E-BD46-4EAF-9DDC-1A3D1D610A87}" type="slidenum">
              <a:rPr lang="en-US" smtClean="0"/>
              <a:pPr/>
              <a:t>127</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xfrm>
            <a:off x="3238499" y="3228895"/>
            <a:ext cx="3397251" cy="550942"/>
          </a:xfrm>
          <a:noFill/>
          <a:ln/>
        </p:spPr>
        <p:txBody>
          <a:bodyPr>
            <a:normAutofit/>
          </a:bodyPr>
          <a:lstStyle/>
          <a:p>
            <a:pPr eaLnBrk="1" hangingPunct="1"/>
            <a:r>
              <a:rPr lang="en-US" sz="800" dirty="0" smtClean="0"/>
              <a:t>Therefore, there is an urgent need for minimizing the amount</a:t>
            </a:r>
            <a:r>
              <a:rPr lang="en-US" sz="800" baseline="0" dirty="0" smtClean="0"/>
              <a:t> of data to represent audio signals.</a:t>
            </a:r>
            <a:endParaRPr lang="en-US" sz="800" dirty="0" smtClean="0"/>
          </a:p>
        </p:txBody>
      </p:sp>
    </p:spTree>
    <p:extLst>
      <p:ext uri="{BB962C8B-B14F-4D97-AF65-F5344CB8AC3E}">
        <p14:creationId xmlns:p14="http://schemas.microsoft.com/office/powerpoint/2010/main" val="13528000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51817A3-8954-4634-8BFF-3209EA9B103A}" type="slidenum">
              <a:rPr lang="en-US" smtClean="0"/>
              <a:pPr/>
              <a:t>128</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3238499" y="3228895"/>
            <a:ext cx="3397251" cy="474742"/>
          </a:xfrm>
          <a:noFill/>
          <a:ln/>
        </p:spPr>
        <p:txBody>
          <a:bodyPr>
            <a:normAutofit/>
          </a:bodyPr>
          <a:lstStyle/>
          <a:p>
            <a:pPr eaLnBrk="1" hangingPunct="1"/>
            <a:r>
              <a:rPr lang="en-US" sz="800" dirty="0" smtClean="0"/>
              <a:t>These examples shows the importance</a:t>
            </a:r>
            <a:r>
              <a:rPr lang="en-US" sz="800" baseline="0" dirty="0" smtClean="0"/>
              <a:t> of compression.</a:t>
            </a:r>
            <a:endParaRPr lang="en-US" sz="800" dirty="0" smtClean="0"/>
          </a:p>
        </p:txBody>
      </p:sp>
    </p:spTree>
    <p:extLst>
      <p:ext uri="{BB962C8B-B14F-4D97-AF65-F5344CB8AC3E}">
        <p14:creationId xmlns:p14="http://schemas.microsoft.com/office/powerpoint/2010/main" val="39202068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88D03976-49D7-4856-B1CB-26C2A1E998E7}" type="slidenum">
              <a:rPr lang="en-US" smtClean="0"/>
              <a:pPr/>
              <a:t>129</a:t>
            </a:fld>
            <a:endParaRPr 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xfrm>
            <a:off x="3238499" y="3228895"/>
            <a:ext cx="3397251" cy="1465342"/>
          </a:xfrm>
          <a:noFill/>
          <a:ln/>
        </p:spPr>
        <p:txBody>
          <a:bodyPr/>
          <a:lstStyle/>
          <a:p>
            <a:pPr algn="just" eaLnBrk="1" hangingPunct="1"/>
            <a:r>
              <a:rPr lang="en-US" sz="800" dirty="0" smtClean="0"/>
              <a:t>Let us have a close look at some phenomenon that can be used for compression</a:t>
            </a:r>
            <a:r>
              <a:rPr lang="en-US" sz="800" baseline="0" dirty="0" smtClean="0"/>
              <a:t> of audio signals.</a:t>
            </a:r>
          </a:p>
          <a:p>
            <a:pPr algn="just" eaLnBrk="1" hangingPunct="1"/>
            <a:endParaRPr lang="en-US" sz="800" dirty="0" smtClean="0"/>
          </a:p>
          <a:p>
            <a:pPr algn="just" eaLnBrk="1" hangingPunct="1"/>
            <a:r>
              <a:rPr lang="en-US" sz="800" dirty="0" smtClean="0"/>
              <a:t>Our ear is more sensitive to the middle freq. range, and less sensitive to low and high freq. Then, those signal components falling below the hearing threshold needs not be coded.</a:t>
            </a:r>
          </a:p>
          <a:p>
            <a:pPr algn="just" eaLnBrk="1" hangingPunct="1"/>
            <a:endParaRPr lang="en-US" sz="800" dirty="0" smtClean="0"/>
          </a:p>
          <a:p>
            <a:pPr algn="just" eaLnBrk="1" hangingPunct="1"/>
            <a:r>
              <a:rPr lang="en-US" sz="800" dirty="0" smtClean="0"/>
              <a:t>Also, when there is a loud signal present, it raises the hearing threshold masking curve and prevents neighboring components from being heard. These components may not be necessarily coded. </a:t>
            </a:r>
          </a:p>
          <a:p>
            <a:pPr eaLnBrk="1" hangingPunct="1"/>
            <a:endParaRPr lang="en-US" dirty="0" smtClean="0"/>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145700507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1A6D541E-063C-402E-A53B-7BB7A8B7FF75}" type="slidenum">
              <a:rPr lang="en-US" smtClean="0"/>
              <a:pPr/>
              <a:t>130</a:t>
            </a:fld>
            <a:endParaRPr lang="en-US" dirty="0"/>
          </a:p>
        </p:txBody>
      </p:sp>
    </p:spTree>
    <p:extLst>
      <p:ext uri="{BB962C8B-B14F-4D97-AF65-F5344CB8AC3E}">
        <p14:creationId xmlns:p14="http://schemas.microsoft.com/office/powerpoint/2010/main" val="21748076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88D03976-49D7-4856-B1CB-26C2A1E998E7}" type="slidenum">
              <a:rPr lang="en-US" smtClean="0"/>
              <a:pPr/>
              <a:t>131</a:t>
            </a:fld>
            <a:endParaRPr 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xfrm>
            <a:off x="3238499" y="3228895"/>
            <a:ext cx="3397251" cy="2760742"/>
          </a:xfrm>
          <a:noFill/>
          <a:ln/>
        </p:spPr>
        <p:txBody>
          <a:bodyPr>
            <a:normAutofit fontScale="92500" lnSpcReduction="20000"/>
          </a:bodyPr>
          <a:lstStyle/>
          <a:p>
            <a:pPr algn="just" eaLnBrk="1" hangingPunct="1"/>
            <a:r>
              <a:rPr lang="en-US" sz="800" dirty="0" smtClean="0"/>
              <a:t>Let us have a close look at some phenomenon that can be used for compression</a:t>
            </a:r>
            <a:r>
              <a:rPr lang="en-US" sz="800" baseline="0" dirty="0" smtClean="0"/>
              <a:t> of audio signals.</a:t>
            </a:r>
          </a:p>
          <a:p>
            <a:pPr algn="just" eaLnBrk="1" hangingPunct="1"/>
            <a:endParaRPr lang="en-US" sz="800" dirty="0" smtClean="0"/>
          </a:p>
          <a:p>
            <a:pPr algn="just" eaLnBrk="1" hangingPunct="1"/>
            <a:r>
              <a:rPr lang="en-US" sz="800" dirty="0" smtClean="0"/>
              <a:t>Our ear is more sensitive to the middle freq. range, and less sensitive to low and high freq. Then, those signal components falling below the hearing threshold needs not be coded.</a:t>
            </a:r>
          </a:p>
          <a:p>
            <a:pPr algn="just" eaLnBrk="1" hangingPunct="1"/>
            <a:endParaRPr lang="en-US" sz="800" dirty="0" smtClean="0"/>
          </a:p>
          <a:p>
            <a:pPr algn="just" eaLnBrk="1" hangingPunct="1"/>
            <a:r>
              <a:rPr lang="en-US" sz="800" dirty="0" smtClean="0"/>
              <a:t>Also, when there is a loud signal present, it raises the hearing threshold masking curve and prevents neighboring components from being heard. These components may not be necessarily coded. </a:t>
            </a:r>
          </a:p>
          <a:p>
            <a:pPr algn="just" eaLnBrk="1" hangingPunct="1"/>
            <a:r>
              <a:rPr lang="en-US" sz="800" dirty="0" smtClean="0"/>
              <a:t>This effect is known as the freq or simultaneous masking. Please see the first  figure.</a:t>
            </a:r>
          </a:p>
          <a:p>
            <a:pPr algn="just" eaLnBrk="1" hangingPunct="1"/>
            <a:endParaRPr lang="en-US" sz="800" dirty="0" smtClean="0"/>
          </a:p>
          <a:p>
            <a:pPr algn="just" eaLnBrk="1" hangingPunct="1"/>
            <a:r>
              <a:rPr lang="en-US" sz="800" dirty="0" smtClean="0"/>
              <a:t>There is yet another masking phenomenon (illustrated</a:t>
            </a:r>
            <a:r>
              <a:rPr lang="en-US" sz="800" baseline="0" dirty="0" smtClean="0"/>
              <a:t> in the second figure), </a:t>
            </a:r>
            <a:r>
              <a:rPr lang="en-US" sz="800" dirty="0" smtClean="0"/>
              <a:t> which is based on the time effects. </a:t>
            </a:r>
          </a:p>
          <a:p>
            <a:pPr algn="just" eaLnBrk="1" hangingPunct="1"/>
            <a:endParaRPr lang="en-US" sz="800" dirty="0" smtClean="0"/>
          </a:p>
          <a:p>
            <a:pPr algn="just" eaLnBrk="1" hangingPunct="1"/>
            <a:r>
              <a:rPr lang="en-US" sz="800" dirty="0" smtClean="0"/>
              <a:t>If a loud masker is present, a softer signal that comes before or after the main masker will NOT be heard. There were experiments conducted to show the effectiveness of temporal masking.</a:t>
            </a:r>
          </a:p>
          <a:p>
            <a:pPr algn="just" eaLnBrk="1" hangingPunct="1"/>
            <a:endParaRPr lang="en-US" sz="800" dirty="0" smtClean="0"/>
          </a:p>
          <a:p>
            <a:pPr algn="just" eaLnBrk="1" hangingPunct="1"/>
            <a:r>
              <a:rPr lang="en-US" sz="800" dirty="0" smtClean="0"/>
              <a:t>Why is there such an effect? It is because the ear needs some time to perceive the loudness. For </a:t>
            </a:r>
            <a:r>
              <a:rPr lang="en-US" sz="800" dirty="0" err="1" smtClean="0"/>
              <a:t>postmasking</a:t>
            </a:r>
            <a:r>
              <a:rPr lang="en-US" sz="800" dirty="0" smtClean="0"/>
              <a:t>, it is just like a capacitor that will take some time to discharge the loudness perception. </a:t>
            </a:r>
          </a:p>
          <a:p>
            <a:pPr algn="just" eaLnBrk="1" hangingPunct="1"/>
            <a:endParaRPr lang="en-US" sz="800" dirty="0" smtClean="0"/>
          </a:p>
          <a:p>
            <a:pPr algn="just" eaLnBrk="1" hangingPunct="1"/>
            <a:r>
              <a:rPr lang="en-US" sz="800" dirty="0" smtClean="0"/>
              <a:t>For </a:t>
            </a:r>
            <a:r>
              <a:rPr lang="en-US" sz="800" dirty="0" err="1" smtClean="0"/>
              <a:t>premasking</a:t>
            </a:r>
            <a:r>
              <a:rPr lang="en-US" sz="800" dirty="0" smtClean="0"/>
              <a:t>, we are temporary deaf before a loud signal comes in. But the effect is only for  a very short period.  Our hearing system needs some time process the received</a:t>
            </a:r>
            <a:r>
              <a:rPr lang="en-US" sz="800" baseline="0" dirty="0" smtClean="0"/>
              <a:t> signal. When a louder sound arrives before the completion of receiving the previous sound, the hearing system stop the processing and start to receive the louder sound. </a:t>
            </a:r>
            <a:r>
              <a:rPr lang="en-US" sz="800" dirty="0" smtClean="0"/>
              <a:t>For example, switching from one soft channel to another loud channel.</a:t>
            </a:r>
          </a:p>
          <a:p>
            <a:pPr algn="just" eaLnBrk="1" hangingPunct="1"/>
            <a:endParaRPr lang="en-US" sz="800" dirty="0" smtClean="0"/>
          </a:p>
          <a:p>
            <a:pPr algn="just" eaLnBrk="1" hangingPunct="1"/>
            <a:r>
              <a:rPr lang="en-US" sz="800" dirty="0" smtClean="0"/>
              <a:t>All these phenomena are related to the capacity of our reception system</a:t>
            </a:r>
            <a:r>
              <a:rPr lang="en-US" sz="800" baseline="0" dirty="0" smtClean="0"/>
              <a:t> </a:t>
            </a:r>
            <a:r>
              <a:rPr lang="en-US" sz="800" dirty="0" smtClean="0"/>
              <a:t>to deal with sudden</a:t>
            </a:r>
            <a:r>
              <a:rPr lang="en-US" sz="800" baseline="0" dirty="0" smtClean="0"/>
              <a:t> events.</a:t>
            </a:r>
            <a:endParaRPr lang="en-US" sz="800" dirty="0" smtClean="0"/>
          </a:p>
          <a:p>
            <a:pPr algn="just" eaLnBrk="1" hangingPunct="1"/>
            <a:endParaRPr lang="en-US" sz="800" dirty="0" smtClean="0"/>
          </a:p>
          <a:p>
            <a:pPr algn="just" eaLnBrk="1" hangingPunct="1"/>
            <a:endParaRPr lang="en-US" sz="800" dirty="0" smtClean="0"/>
          </a:p>
        </p:txBody>
      </p:sp>
    </p:spTree>
    <p:extLst>
      <p:ext uri="{BB962C8B-B14F-4D97-AF65-F5344CB8AC3E}">
        <p14:creationId xmlns:p14="http://schemas.microsoft.com/office/powerpoint/2010/main" val="184154405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8" name="Slide Number Placeholder 3"/>
          <p:cNvSpPr>
            <a:spLocks noGrp="1"/>
          </p:cNvSpPr>
          <p:nvPr>
            <p:ph type="sldNum" sz="quarter" idx="5"/>
          </p:nvPr>
        </p:nvSpPr>
        <p:spPr>
          <a:noFill/>
        </p:spPr>
        <p:txBody>
          <a:bodyPr/>
          <a:lstStyle/>
          <a:p>
            <a:fld id="{2DC14307-0C5F-483F-AD3E-A7489CF534CB}" type="slidenum">
              <a:rPr lang="en-US" smtClean="0"/>
              <a:pPr/>
              <a:t>132</a:t>
            </a:fld>
            <a:endParaRPr lang="en-US" smtClean="0"/>
          </a:p>
        </p:txBody>
      </p:sp>
    </p:spTree>
    <p:extLst>
      <p:ext uri="{BB962C8B-B14F-4D97-AF65-F5344CB8AC3E}">
        <p14:creationId xmlns:p14="http://schemas.microsoft.com/office/powerpoint/2010/main" val="21048189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8" name="Slide Number Placeholder 3"/>
          <p:cNvSpPr>
            <a:spLocks noGrp="1"/>
          </p:cNvSpPr>
          <p:nvPr>
            <p:ph type="sldNum" sz="quarter" idx="5"/>
          </p:nvPr>
        </p:nvSpPr>
        <p:spPr>
          <a:noFill/>
        </p:spPr>
        <p:txBody>
          <a:bodyPr/>
          <a:lstStyle/>
          <a:p>
            <a:fld id="{2DC14307-0C5F-483F-AD3E-A7489CF534CB}" type="slidenum">
              <a:rPr lang="en-US" smtClean="0"/>
              <a:pPr/>
              <a:t>133</a:t>
            </a:fld>
            <a:endParaRPr lang="en-US" smtClean="0"/>
          </a:p>
        </p:txBody>
      </p:sp>
    </p:spTree>
    <p:extLst>
      <p:ext uri="{BB962C8B-B14F-4D97-AF65-F5344CB8AC3E}">
        <p14:creationId xmlns:p14="http://schemas.microsoft.com/office/powerpoint/2010/main" val="950563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F1D5CE94-7087-4798-9EF7-0945B50B6F14}" type="slidenum">
              <a:rPr lang="en-US" smtClean="0"/>
              <a:pPr/>
              <a:t>80</a:t>
            </a:fld>
            <a:endParaRPr lang="en-U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3238499" y="3228895"/>
            <a:ext cx="3397251" cy="1846342"/>
          </a:xfrm>
          <a:noFill/>
          <a:ln/>
        </p:spPr>
        <p:txBody>
          <a:bodyPr>
            <a:normAutofit/>
          </a:bodyPr>
          <a:lstStyle/>
          <a:p>
            <a:pPr algn="just" eaLnBrk="1" hangingPunct="1"/>
            <a:r>
              <a:rPr lang="en-US" sz="800" dirty="0"/>
              <a:t>Let us look </a:t>
            </a:r>
            <a:r>
              <a:rPr lang="en-US" sz="800" dirty="0" smtClean="0"/>
              <a:t>at </a:t>
            </a:r>
            <a:r>
              <a:rPr lang="en-US" sz="800" dirty="0"/>
              <a:t>the signal sampling and quantization</a:t>
            </a:r>
            <a:r>
              <a:rPr lang="en-US" sz="800" dirty="0" smtClean="0"/>
              <a:t>.</a:t>
            </a:r>
          </a:p>
          <a:p>
            <a:pPr algn="just" eaLnBrk="1" hangingPunct="1"/>
            <a:endParaRPr lang="en-US" sz="800" dirty="0"/>
          </a:p>
          <a:p>
            <a:pPr algn="just" eaLnBrk="1" hangingPunct="1"/>
            <a:r>
              <a:rPr lang="en-US" sz="800" dirty="0"/>
              <a:t>The PCM can be linear or nonlinear. The linear one is shown in the figure in which the sample values are linearly distributed with the dynamic range. </a:t>
            </a:r>
          </a:p>
          <a:p>
            <a:pPr algn="just" eaLnBrk="1" hangingPunct="1"/>
            <a:endParaRPr lang="en-US" sz="800" dirty="0" smtClean="0"/>
          </a:p>
          <a:p>
            <a:pPr algn="just" eaLnBrk="1" hangingPunct="1"/>
            <a:r>
              <a:rPr lang="en-US" sz="800" dirty="0" smtClean="0"/>
              <a:t>The </a:t>
            </a:r>
            <a:r>
              <a:rPr lang="en-US" sz="800" dirty="0"/>
              <a:t>non-linear PCM uses finer quantization step size for small amplitude signal  (more accurate representation) and uses larger quantization step size for large signal amplitude (much less accurate representation). This is because human ears are not sensitive to  the differences of large sample values. Therefore, we can obtain signal representation with a higher resolution without increasing the total number of bits in the coded stream</a:t>
            </a:r>
            <a:r>
              <a:rPr lang="en-US" sz="800" dirty="0" smtClean="0"/>
              <a:t>.</a:t>
            </a:r>
          </a:p>
          <a:p>
            <a:pPr algn="just" eaLnBrk="1" hangingPunct="1"/>
            <a:r>
              <a:rPr lang="en-US" sz="800" dirty="0" smtClean="0"/>
              <a:t>For example, </a:t>
            </a:r>
            <a:r>
              <a:rPr lang="en-US" sz="800" baseline="0" dirty="0" smtClean="0"/>
              <a:t>12 bit resolution can be obtained by using 8 bit representation by a non-linear PCM, which has been used in fixed</a:t>
            </a:r>
            <a:r>
              <a:rPr lang="en-US" sz="800" dirty="0" smtClean="0"/>
              <a:t> line telephone service</a:t>
            </a:r>
            <a:r>
              <a:rPr lang="en-US" sz="800" baseline="0" dirty="0" smtClean="0"/>
              <a:t>.</a:t>
            </a:r>
            <a:endParaRPr lang="en-US" sz="800" dirty="0"/>
          </a:p>
        </p:txBody>
      </p:sp>
    </p:spTree>
    <p:extLst>
      <p:ext uri="{BB962C8B-B14F-4D97-AF65-F5344CB8AC3E}">
        <p14:creationId xmlns:p14="http://schemas.microsoft.com/office/powerpoint/2010/main" val="86280609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8" name="Slide Number Placeholder 3"/>
          <p:cNvSpPr>
            <a:spLocks noGrp="1"/>
          </p:cNvSpPr>
          <p:nvPr>
            <p:ph type="sldNum" sz="quarter" idx="5"/>
          </p:nvPr>
        </p:nvSpPr>
        <p:spPr>
          <a:noFill/>
        </p:spPr>
        <p:txBody>
          <a:bodyPr/>
          <a:lstStyle/>
          <a:p>
            <a:fld id="{2DC14307-0C5F-483F-AD3E-A7489CF534CB}" type="slidenum">
              <a:rPr lang="en-US" smtClean="0"/>
              <a:pPr/>
              <a:t>134</a:t>
            </a:fld>
            <a:endParaRPr lang="en-US" smtClean="0"/>
          </a:p>
        </p:txBody>
      </p:sp>
    </p:spTree>
    <p:extLst>
      <p:ext uri="{BB962C8B-B14F-4D97-AF65-F5344CB8AC3E}">
        <p14:creationId xmlns:p14="http://schemas.microsoft.com/office/powerpoint/2010/main" val="29834029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1A6D541E-063C-402E-A53B-7BB7A8B7FF75}" type="slidenum">
              <a:rPr lang="en-US" smtClean="0"/>
              <a:pPr/>
              <a:t>135</a:t>
            </a:fld>
            <a:endParaRPr lang="en-US" dirty="0"/>
          </a:p>
        </p:txBody>
      </p:sp>
    </p:spTree>
    <p:extLst>
      <p:ext uri="{BB962C8B-B14F-4D97-AF65-F5344CB8AC3E}">
        <p14:creationId xmlns:p14="http://schemas.microsoft.com/office/powerpoint/2010/main" val="323661097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7EFAA277-38C6-46F6-87CC-D5F644B192A0}" type="slidenum">
              <a:rPr lang="en-US" smtClean="0"/>
              <a:pPr/>
              <a:t>136</a:t>
            </a:fld>
            <a:endParaRPr lang="en-US" smtClean="0"/>
          </a:p>
        </p:txBody>
      </p:sp>
      <p:sp>
        <p:nvSpPr>
          <p:cNvPr id="73731"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403782524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7EFAA277-38C6-46F6-87CC-D5F644B192A0}" type="slidenum">
              <a:rPr lang="en-US" smtClean="0"/>
              <a:pPr/>
              <a:t>137</a:t>
            </a:fld>
            <a:endParaRPr lang="en-US" smtClean="0"/>
          </a:p>
        </p:txBody>
      </p:sp>
      <p:sp>
        <p:nvSpPr>
          <p:cNvPr id="73731"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0220900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1A6D541E-063C-402E-A53B-7BB7A8B7FF75}" type="slidenum">
              <a:rPr lang="en-US" smtClean="0"/>
              <a:pPr/>
              <a:t>138</a:t>
            </a:fld>
            <a:endParaRPr lang="en-US" dirty="0"/>
          </a:p>
        </p:txBody>
      </p:sp>
    </p:spTree>
    <p:extLst>
      <p:ext uri="{BB962C8B-B14F-4D97-AF65-F5344CB8AC3E}">
        <p14:creationId xmlns:p14="http://schemas.microsoft.com/office/powerpoint/2010/main" val="277378713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238499" y="3228895"/>
            <a:ext cx="3397251" cy="855742"/>
          </a:xfrm>
        </p:spPr>
        <p:txBody>
          <a:bodyPr/>
          <a:lstStyle/>
          <a:p>
            <a:pPr algn="just"/>
            <a:r>
              <a:rPr lang="en-US" sz="800" dirty="0" smtClean="0"/>
              <a:t>Here</a:t>
            </a:r>
            <a:r>
              <a:rPr lang="en-US" sz="800" baseline="0" dirty="0" smtClean="0"/>
              <a:t> briefly introduce the principle of lossless coding concept. Due to the time constraint, we shall not pursuit this type of compression method</a:t>
            </a:r>
            <a:r>
              <a:rPr lang="en-US" baseline="0" dirty="0" smtClean="0"/>
              <a:t>.</a:t>
            </a:r>
            <a:endParaRPr lang="en-SG" dirty="0"/>
          </a:p>
        </p:txBody>
      </p:sp>
      <p:sp>
        <p:nvSpPr>
          <p:cNvPr id="4" name="Slide Number Placeholder 3"/>
          <p:cNvSpPr>
            <a:spLocks noGrp="1"/>
          </p:cNvSpPr>
          <p:nvPr>
            <p:ph type="sldNum" sz="quarter" idx="10"/>
          </p:nvPr>
        </p:nvSpPr>
        <p:spPr/>
        <p:txBody>
          <a:bodyPr/>
          <a:lstStyle/>
          <a:p>
            <a:fld id="{1A6D541E-063C-402E-A53B-7BB7A8B7FF75}" type="slidenum">
              <a:rPr lang="en-US" smtClean="0"/>
              <a:pPr/>
              <a:t>139</a:t>
            </a:fld>
            <a:endParaRPr lang="en-US" dirty="0"/>
          </a:p>
        </p:txBody>
      </p:sp>
    </p:spTree>
    <p:extLst>
      <p:ext uri="{BB962C8B-B14F-4D97-AF65-F5344CB8AC3E}">
        <p14:creationId xmlns:p14="http://schemas.microsoft.com/office/powerpoint/2010/main" val="223053141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238499" y="3228895"/>
            <a:ext cx="3397251" cy="703342"/>
          </a:xfrm>
        </p:spPr>
        <p:txBody>
          <a:bodyPr>
            <a:normAutofit/>
          </a:bodyPr>
          <a:lstStyle/>
          <a:p>
            <a:pPr algn="just"/>
            <a:r>
              <a:rPr lang="en-US" sz="800" dirty="0" smtClean="0"/>
              <a:t>Here is the summary of lossless methods reported in the literature.</a:t>
            </a:r>
            <a:endParaRPr lang="en-SG" sz="800" dirty="0"/>
          </a:p>
        </p:txBody>
      </p:sp>
      <p:sp>
        <p:nvSpPr>
          <p:cNvPr id="4" name="Slide Number Placeholder 3"/>
          <p:cNvSpPr>
            <a:spLocks noGrp="1"/>
          </p:cNvSpPr>
          <p:nvPr>
            <p:ph type="sldNum" sz="quarter" idx="10"/>
          </p:nvPr>
        </p:nvSpPr>
        <p:spPr/>
        <p:txBody>
          <a:bodyPr/>
          <a:lstStyle/>
          <a:p>
            <a:fld id="{1A6D541E-063C-402E-A53B-7BB7A8B7FF75}" type="slidenum">
              <a:rPr lang="en-US" smtClean="0"/>
              <a:pPr/>
              <a:t>140</a:t>
            </a:fld>
            <a:endParaRPr lang="en-US" dirty="0"/>
          </a:p>
        </p:txBody>
      </p:sp>
    </p:spTree>
    <p:extLst>
      <p:ext uri="{BB962C8B-B14F-4D97-AF65-F5344CB8AC3E}">
        <p14:creationId xmlns:p14="http://schemas.microsoft.com/office/powerpoint/2010/main" val="25390718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238501" y="3322637"/>
            <a:ext cx="3397250" cy="1752600"/>
          </a:xfrm>
        </p:spPr>
        <p:txBody>
          <a:bodyPr/>
          <a:lstStyle/>
          <a:p>
            <a:pPr algn="just"/>
            <a:r>
              <a:rPr lang="en-US" sz="900" dirty="0" smtClean="0"/>
              <a:t>As mentioned in the previous lecture, we need to reveal the frequency contents of the input signal for data compression. Therefore, translation of input signals from the time domain to frequency domain is one important step in audio coding.</a:t>
            </a:r>
          </a:p>
          <a:p>
            <a:pPr algn="just"/>
            <a:endParaRPr lang="en-US" sz="900" dirty="0"/>
          </a:p>
          <a:p>
            <a:pPr algn="just"/>
            <a:r>
              <a:rPr lang="en-US" sz="900" dirty="0" smtClean="0"/>
              <a:t>In general, there are two ways of translating signals from the time to frequency domain. The first one is known as sub-band approach and the second one is transform approach. This lecture concerns with the sub-band approach and the next lecture is focused on the transform approach. General</a:t>
            </a:r>
            <a:r>
              <a:rPr lang="en-US" sz="900" baseline="0" dirty="0" smtClean="0"/>
              <a:t> differences between these two approaches will be also pointed out.</a:t>
            </a:r>
            <a:endParaRPr lang="en-US" sz="900" dirty="0" smtClean="0"/>
          </a:p>
          <a:p>
            <a:endParaRPr lang="en-US" dirty="0"/>
          </a:p>
          <a:p>
            <a:endParaRPr lang="en-US" dirty="0" smtClean="0"/>
          </a:p>
          <a:p>
            <a:endParaRPr lang="en-US" dirty="0"/>
          </a:p>
        </p:txBody>
      </p:sp>
      <p:sp>
        <p:nvSpPr>
          <p:cNvPr id="4" name="Slide Number Placeholder 3"/>
          <p:cNvSpPr>
            <a:spLocks noGrp="1"/>
          </p:cNvSpPr>
          <p:nvPr>
            <p:ph type="sldNum" sz="quarter" idx="10"/>
          </p:nvPr>
        </p:nvSpPr>
        <p:spPr/>
        <p:txBody>
          <a:bodyPr/>
          <a:lstStyle/>
          <a:p>
            <a:fld id="{1A6D541E-063C-402E-A53B-7BB7A8B7FF75}" type="slidenum">
              <a:rPr lang="en-US" smtClean="0"/>
              <a:pPr/>
              <a:t>141</a:t>
            </a:fld>
            <a:endParaRPr lang="en-US" dirty="0"/>
          </a:p>
        </p:txBody>
      </p:sp>
    </p:spTree>
    <p:extLst>
      <p:ext uri="{BB962C8B-B14F-4D97-AF65-F5344CB8AC3E}">
        <p14:creationId xmlns:p14="http://schemas.microsoft.com/office/powerpoint/2010/main" val="153546048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CC502D45-6F07-4CA0-947F-013B9610F0CB}" type="slidenum">
              <a:rPr lang="en-US" smtClean="0"/>
              <a:pPr/>
              <a:t>142</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xfrm>
            <a:off x="3238500" y="3228895"/>
            <a:ext cx="3397250" cy="2074942"/>
          </a:xfrm>
          <a:noFill/>
          <a:ln/>
        </p:spPr>
        <p:txBody>
          <a:bodyPr>
            <a:normAutofit/>
          </a:bodyPr>
          <a:lstStyle/>
          <a:p>
            <a:pPr algn="just" eaLnBrk="1" hangingPunct="1"/>
            <a:r>
              <a:rPr lang="en-US" sz="800" dirty="0" smtClean="0">
                <a:solidFill>
                  <a:schemeClr val="tx1">
                    <a:lumMod val="95000"/>
                    <a:lumOff val="5000"/>
                  </a:schemeClr>
                </a:solidFill>
              </a:rPr>
              <a:t>The</a:t>
            </a:r>
            <a:r>
              <a:rPr lang="en-US" sz="800" baseline="0" dirty="0" smtClean="0">
                <a:solidFill>
                  <a:schemeClr val="tx1">
                    <a:lumMod val="95000"/>
                    <a:lumOff val="5000"/>
                  </a:schemeClr>
                </a:solidFill>
              </a:rPr>
              <a:t> </a:t>
            </a:r>
            <a:r>
              <a:rPr lang="en-US" sz="800" dirty="0" smtClean="0">
                <a:solidFill>
                  <a:schemeClr val="tx1">
                    <a:lumMod val="95000"/>
                    <a:lumOff val="5000"/>
                  </a:schemeClr>
                </a:solidFill>
              </a:rPr>
              <a:t>sub-band approach</a:t>
            </a:r>
            <a:r>
              <a:rPr lang="en-US" sz="800" baseline="0" dirty="0" smtClean="0">
                <a:solidFill>
                  <a:schemeClr val="tx1">
                    <a:lumMod val="95000"/>
                    <a:lumOff val="5000"/>
                  </a:schemeClr>
                </a:solidFill>
              </a:rPr>
              <a:t> </a:t>
            </a:r>
            <a:r>
              <a:rPr lang="en-US" sz="800" dirty="0" smtClean="0">
                <a:solidFill>
                  <a:schemeClr val="tx1">
                    <a:lumMod val="95000"/>
                    <a:lumOff val="5000"/>
                  </a:schemeClr>
                </a:solidFill>
              </a:rPr>
              <a:t>uses a bank of parallel filters, as shown in Figure 1(a),  to separate the time-domain signal into a number of  frequency bands. It is a time-domain operation because these sub-band filters are implemented in the time domain. It should be understood that the output of each filter will determine the energy of the signal that belongs to a particular band of frequencies.</a:t>
            </a:r>
          </a:p>
          <a:p>
            <a:pPr algn="just" eaLnBrk="1" hangingPunct="1"/>
            <a:endParaRPr lang="en-US" sz="800" dirty="0" smtClean="0">
              <a:solidFill>
                <a:schemeClr val="tx1">
                  <a:lumMod val="95000"/>
                  <a:lumOff val="5000"/>
                </a:schemeClr>
              </a:solidFill>
            </a:endParaRPr>
          </a:p>
          <a:p>
            <a:pPr algn="just" eaLnBrk="1" hangingPunct="1"/>
            <a:r>
              <a:rPr lang="en-US" sz="800" dirty="0" smtClean="0">
                <a:solidFill>
                  <a:schemeClr val="tx1">
                    <a:lumMod val="95000"/>
                    <a:lumOff val="5000"/>
                  </a:schemeClr>
                </a:solidFill>
              </a:rPr>
              <a:t>In contrast, the transform approach (to be discussed latter) uses transforms such as fast Fourier transform (FFT), or modified discrete cosine transform (MDCT),</a:t>
            </a:r>
            <a:r>
              <a:rPr lang="en-US" sz="800" baseline="0" dirty="0" smtClean="0">
                <a:solidFill>
                  <a:schemeClr val="tx1">
                    <a:lumMod val="95000"/>
                    <a:lumOff val="5000"/>
                  </a:schemeClr>
                </a:solidFill>
              </a:rPr>
              <a:t> to </a:t>
            </a:r>
            <a:r>
              <a:rPr lang="en-US" sz="800" dirty="0" smtClean="0">
                <a:solidFill>
                  <a:schemeClr val="tx1">
                    <a:lumMod val="95000"/>
                    <a:lumOff val="5000"/>
                  </a:schemeClr>
                </a:solidFill>
              </a:rPr>
              <a:t>convert the time domain signal into frequency domain, as shown in Figure 1(b). The outputs</a:t>
            </a:r>
            <a:r>
              <a:rPr lang="en-US" sz="800" baseline="0" dirty="0" smtClean="0">
                <a:solidFill>
                  <a:schemeClr val="tx1">
                    <a:lumMod val="95000"/>
                    <a:lumOff val="5000"/>
                  </a:schemeClr>
                </a:solidFill>
              </a:rPr>
              <a:t> of the transform are generally called frequency bins, which are represented by individual values.</a:t>
            </a:r>
            <a:r>
              <a:rPr lang="en-US" sz="800" dirty="0" smtClean="0">
                <a:solidFill>
                  <a:schemeClr val="tx1">
                    <a:lumMod val="95000"/>
                    <a:lumOff val="5000"/>
                  </a:schemeClr>
                </a:solidFill>
              </a:rPr>
              <a:t> One way to differentiate the two approaches is that,  the transform approach usually produces many</a:t>
            </a:r>
            <a:r>
              <a:rPr lang="en-US" sz="800" baseline="0" dirty="0" smtClean="0">
                <a:solidFill>
                  <a:schemeClr val="tx1">
                    <a:lumMod val="95000"/>
                    <a:lumOff val="5000"/>
                  </a:schemeClr>
                </a:solidFill>
              </a:rPr>
              <a:t> parallel</a:t>
            </a:r>
            <a:r>
              <a:rPr lang="en-US" sz="800" dirty="0" smtClean="0">
                <a:solidFill>
                  <a:schemeClr val="tx1">
                    <a:lumMod val="95000"/>
                    <a:lumOff val="5000"/>
                  </a:schemeClr>
                </a:solidFill>
              </a:rPr>
              <a:t> outputs compared to a few narrow signal bands produced by the sub-band approach. </a:t>
            </a:r>
          </a:p>
          <a:p>
            <a:pPr eaLnBrk="1" hangingPunct="1"/>
            <a:endParaRPr lang="en-US" dirty="0" smtClean="0">
              <a:solidFill>
                <a:schemeClr val="tx1">
                  <a:lumMod val="95000"/>
                  <a:lumOff val="5000"/>
                </a:schemeClr>
              </a:solidFill>
            </a:endParaRPr>
          </a:p>
          <a:p>
            <a:pPr eaLnBrk="1" hangingPunct="1"/>
            <a:endParaRPr lang="en-US" baseline="0" dirty="0" smtClean="0">
              <a:solidFill>
                <a:schemeClr val="tx1">
                  <a:lumMod val="95000"/>
                  <a:lumOff val="5000"/>
                </a:schemeClr>
              </a:solidFill>
            </a:endParaRPr>
          </a:p>
          <a:p>
            <a:pPr eaLnBrk="1" hangingPunct="1"/>
            <a:endParaRPr lang="en-US" dirty="0" smtClean="0"/>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27125610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CC502D45-6F07-4CA0-947F-013B9610F0CB}" type="slidenum">
              <a:rPr lang="en-US" smtClean="0"/>
              <a:pPr/>
              <a:t>143</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xfrm>
            <a:off x="3238499" y="3228895"/>
            <a:ext cx="3397251" cy="2608342"/>
          </a:xfrm>
          <a:noFill/>
          <a:ln/>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800" baseline="0" dirty="0" smtClean="0">
                <a:solidFill>
                  <a:schemeClr val="tx1">
                    <a:lumMod val="95000"/>
                    <a:lumOff val="5000"/>
                  </a:schemeClr>
                </a:solidFill>
              </a:rPr>
              <a:t>The outputs given by either the sub-band approach, or the transform approach are used to compute the signal energy, in the signal sub-band or carried by the frequency bins. Then a suitable coding strategy is to be determined based on the signal energy. We shall see how the coding strategies are determined in latter lectures</a:t>
            </a:r>
            <a:endParaRPr lang="en-US" sz="800" dirty="0" smtClean="0">
              <a:solidFill>
                <a:schemeClr val="tx1">
                  <a:lumMod val="95000"/>
                  <a:lumOff val="5000"/>
                </a:schemeClr>
              </a:solidFill>
            </a:endParaRPr>
          </a:p>
          <a:p>
            <a:pPr algn="just" eaLnBrk="1" hangingPunct="1"/>
            <a:endParaRPr lang="en-US" sz="800" dirty="0" smtClean="0"/>
          </a:p>
          <a:p>
            <a:pPr marL="0" marR="0" indent="0" algn="just" defTabSz="914400" rtl="0" eaLnBrk="1" fontAlgn="auto" latinLnBrk="0" hangingPunct="1">
              <a:lnSpc>
                <a:spcPct val="100000"/>
              </a:lnSpc>
              <a:spcBef>
                <a:spcPts val="0"/>
              </a:spcBef>
              <a:spcAft>
                <a:spcPts val="0"/>
              </a:spcAft>
              <a:buClrTx/>
              <a:buSzTx/>
              <a:buFontTx/>
              <a:buNone/>
              <a:tabLst/>
              <a:defRPr/>
            </a:pPr>
            <a:r>
              <a:rPr lang="en-US" sz="800" dirty="0" smtClean="0"/>
              <a:t>Because the sub-band filters process the input signals whenever they are available, the sub-band filters provide a better time domain or temporal resolution.</a:t>
            </a:r>
          </a:p>
          <a:p>
            <a:pPr algn="just" eaLnBrk="1" hangingPunct="1"/>
            <a:r>
              <a:rPr lang="en-US" sz="800" dirty="0" smtClean="0">
                <a:solidFill>
                  <a:schemeClr val="tx1">
                    <a:lumMod val="95000"/>
                    <a:lumOff val="5000"/>
                  </a:schemeClr>
                </a:solidFill>
              </a:rPr>
              <a:t>In contrast,</a:t>
            </a:r>
            <a:r>
              <a:rPr lang="en-US" sz="800" baseline="0" dirty="0" smtClean="0">
                <a:solidFill>
                  <a:schemeClr val="tx1">
                    <a:lumMod val="95000"/>
                    <a:lumOff val="5000"/>
                  </a:schemeClr>
                </a:solidFill>
              </a:rPr>
              <a:t> </a:t>
            </a:r>
            <a:r>
              <a:rPr lang="en-US" sz="800" dirty="0" smtClean="0">
                <a:solidFill>
                  <a:schemeClr val="tx1">
                    <a:lumMod val="95000"/>
                    <a:lumOff val="5000"/>
                  </a:schemeClr>
                </a:solidFill>
              </a:rPr>
              <a:t>the transform approach has poor time resolution because the transform needs to collect a block of N samples  before processing. However, the transform approach  generally has a better resolution in the frequency domain</a:t>
            </a:r>
            <a:r>
              <a:rPr lang="en-US" sz="800" baseline="0" dirty="0" smtClean="0">
                <a:solidFill>
                  <a:schemeClr val="tx1">
                    <a:lumMod val="95000"/>
                    <a:lumOff val="5000"/>
                  </a:schemeClr>
                </a:solidFill>
              </a:rPr>
              <a:t> than that provided by the sub-band approach.</a:t>
            </a:r>
          </a:p>
          <a:p>
            <a:pPr algn="just" eaLnBrk="1" hangingPunct="1"/>
            <a:endParaRPr lang="en-US" sz="800" dirty="0" smtClean="0">
              <a:solidFill>
                <a:schemeClr val="tx1">
                  <a:lumMod val="95000"/>
                  <a:lumOff val="5000"/>
                </a:schemeClr>
              </a:solidFill>
            </a:endParaRPr>
          </a:p>
          <a:p>
            <a:pPr algn="just" eaLnBrk="1" hangingPunct="1"/>
            <a:r>
              <a:rPr lang="en-US" sz="800" dirty="0" smtClean="0">
                <a:solidFill>
                  <a:schemeClr val="tx1">
                    <a:lumMod val="95000"/>
                    <a:lumOff val="5000"/>
                  </a:schemeClr>
                </a:solidFill>
              </a:rPr>
              <a:t>Because the transform approach generally provides more information in the frequency domain, </a:t>
            </a:r>
            <a:r>
              <a:rPr lang="en-US" sz="800" baseline="0" dirty="0" smtClean="0">
                <a:solidFill>
                  <a:schemeClr val="tx1">
                    <a:lumMod val="95000"/>
                    <a:lumOff val="5000"/>
                  </a:schemeClr>
                </a:solidFill>
              </a:rPr>
              <a:t>it may require </a:t>
            </a:r>
            <a:r>
              <a:rPr lang="en-US" sz="800" dirty="0" smtClean="0">
                <a:solidFill>
                  <a:schemeClr val="tx1">
                    <a:lumMod val="95000"/>
                    <a:lumOff val="5000"/>
                  </a:schemeClr>
                </a:solidFill>
              </a:rPr>
              <a:t>higher computational complexity compared to sub-band approach</a:t>
            </a:r>
            <a:r>
              <a:rPr lang="en-US" sz="800" baseline="0" dirty="0" smtClean="0">
                <a:solidFill>
                  <a:schemeClr val="tx1">
                    <a:lumMod val="95000"/>
                    <a:lumOff val="5000"/>
                  </a:schemeClr>
                </a:solidFill>
              </a:rPr>
              <a:t>. Furthermore, the transform approach may have longer processing delay due to the block-based processing style, which may not be desirable for practical applications.</a:t>
            </a:r>
          </a:p>
          <a:p>
            <a:pPr eaLnBrk="1" hangingPunct="1"/>
            <a:endParaRPr lang="en-US" dirty="0" smtClean="0"/>
          </a:p>
        </p:txBody>
      </p:sp>
    </p:spTree>
    <p:extLst>
      <p:ext uri="{BB962C8B-B14F-4D97-AF65-F5344CB8AC3E}">
        <p14:creationId xmlns:p14="http://schemas.microsoft.com/office/powerpoint/2010/main" val="314494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89" name="Rectangle 6"/>
          <p:cNvSpPr>
            <a:spLocks noGrp="1" noChangeArrowheads="1"/>
          </p:cNvSpPr>
          <p:nvPr>
            <p:ph type="ftr" sz="quarter" idx="4"/>
          </p:nvPr>
        </p:nvSpPr>
        <p:spPr>
          <a:noFill/>
        </p:spPr>
        <p:txBody>
          <a:bodyPr/>
          <a:lstStyle/>
          <a:p>
            <a:r>
              <a:rPr lang="en-US" smtClean="0"/>
              <a:t>Dr Bi Guoan</a:t>
            </a:r>
          </a:p>
        </p:txBody>
      </p:sp>
      <p:sp>
        <p:nvSpPr>
          <p:cNvPr id="575490" name="Rectangle 7"/>
          <p:cNvSpPr>
            <a:spLocks noGrp="1" noChangeArrowheads="1"/>
          </p:cNvSpPr>
          <p:nvPr>
            <p:ph type="sldNum" sz="quarter" idx="5"/>
          </p:nvPr>
        </p:nvSpPr>
        <p:spPr>
          <a:noFill/>
        </p:spPr>
        <p:txBody>
          <a:bodyPr/>
          <a:lstStyle/>
          <a:p>
            <a:fld id="{6B97A5CC-6D8A-4AB8-BD29-9CA263803FF5}" type="slidenum">
              <a:rPr lang="en-US" smtClean="0"/>
              <a:pPr/>
              <a:t>81</a:t>
            </a:fld>
            <a:endParaRPr lang="en-US" smtClean="0"/>
          </a:p>
        </p:txBody>
      </p:sp>
      <p:sp>
        <p:nvSpPr>
          <p:cNvPr id="575491" name="Rectangle 2"/>
          <p:cNvSpPr>
            <a:spLocks noGrp="1" noRot="1" noChangeAspect="1" noChangeArrowheads="1" noTextEdit="1"/>
          </p:cNvSpPr>
          <p:nvPr>
            <p:ph type="sldImg"/>
          </p:nvPr>
        </p:nvSpPr>
        <p:spPr>
          <a:xfrm>
            <a:off x="3184525" y="503238"/>
            <a:ext cx="3397250" cy="2547937"/>
          </a:xfrm>
          <a:ln/>
        </p:spPr>
      </p:sp>
    </p:spTree>
    <p:extLst>
      <p:ext uri="{BB962C8B-B14F-4D97-AF65-F5344CB8AC3E}">
        <p14:creationId xmlns:p14="http://schemas.microsoft.com/office/powerpoint/2010/main" val="5441035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238499" y="3228895"/>
            <a:ext cx="3397251" cy="2532142"/>
          </a:xfrm>
        </p:spPr>
        <p:txBody>
          <a:bodyPr/>
          <a:lstStyle/>
          <a:p>
            <a:pPr algn="just"/>
            <a:r>
              <a:rPr lang="en-US" sz="800" dirty="0" smtClean="0"/>
              <a:t>Let us consider a</a:t>
            </a:r>
            <a:r>
              <a:rPr lang="en-US" sz="800" baseline="0" dirty="0" smtClean="0"/>
              <a:t> general encoder based on sub-band approaches. This figure shows a block diagram that deals with left and right channels of the audio signals. The input signal of each channel is firstly separated into 32 sub-bands by a filter bank. Each sub-channel is quantized by a </a:t>
            </a:r>
            <a:r>
              <a:rPr lang="en-US" sz="800" baseline="0" dirty="0" err="1" smtClean="0"/>
              <a:t>quantizer</a:t>
            </a:r>
            <a:r>
              <a:rPr lang="en-US" sz="800" baseline="0" dirty="0" smtClean="0"/>
              <a:t>.  </a:t>
            </a:r>
          </a:p>
          <a:p>
            <a:pPr algn="just"/>
            <a:endParaRPr lang="en-US" sz="800" baseline="0" dirty="0" smtClean="0"/>
          </a:p>
          <a:p>
            <a:pPr algn="just"/>
            <a:r>
              <a:rPr lang="en-US" sz="800" baseline="0" dirty="0" smtClean="0"/>
              <a:t>Figure (b) shows the bandwidths of the input signal and each sub-band. </a:t>
            </a:r>
          </a:p>
          <a:p>
            <a:pPr algn="just"/>
            <a:endParaRPr lang="en-US" sz="800" baseline="0" dirty="0" smtClean="0"/>
          </a:p>
          <a:p>
            <a:pPr algn="just"/>
            <a:r>
              <a:rPr lang="en-US" sz="800" baseline="0" dirty="0" smtClean="0"/>
              <a:t>Figure (c) shows that the sub-band  bandwidth is 32 time smaller than the input signal bandwidth. </a:t>
            </a:r>
          </a:p>
          <a:p>
            <a:pPr algn="just"/>
            <a:endParaRPr lang="en-US" sz="800" baseline="0" dirty="0" smtClean="0"/>
          </a:p>
          <a:p>
            <a:pPr algn="just"/>
            <a:r>
              <a:rPr lang="en-US" sz="800" baseline="0" dirty="0" smtClean="0"/>
              <a:t>In the figure of the encoder, the block of psycho-acoustic model computes the global masking threshold from the input signal. Because these separated narrow sub-band signals have different impacts on our hearing system, each </a:t>
            </a:r>
            <a:r>
              <a:rPr lang="en-US" sz="800" baseline="0" dirty="0" err="1" smtClean="0"/>
              <a:t>quantizer</a:t>
            </a:r>
            <a:r>
              <a:rPr lang="en-US" sz="800" baseline="0" dirty="0" smtClean="0"/>
              <a:t> will decide a suitable number of bits to represent its signal content, based on the information given by the psycho-acoustic model. It is very often that the entire sub-channel is ignored because it is not audible.</a:t>
            </a:r>
          </a:p>
          <a:p>
            <a:pPr algn="just"/>
            <a:endParaRPr lang="en-US" sz="800" baseline="0" dirty="0" smtClean="0"/>
          </a:p>
          <a:p>
            <a:pPr algn="just"/>
            <a:r>
              <a:rPr lang="en-US" sz="800" baseline="0" dirty="0" smtClean="0"/>
              <a:t>After quantization of these narrow band signals, the outputs of the </a:t>
            </a:r>
            <a:r>
              <a:rPr lang="en-US" sz="800" baseline="0" dirty="0" err="1" smtClean="0"/>
              <a:t>quantizers</a:t>
            </a:r>
            <a:r>
              <a:rPr lang="en-US" sz="800" baseline="0" dirty="0" smtClean="0"/>
              <a:t> are combined together and are placed into the output data frame.</a:t>
            </a:r>
          </a:p>
          <a:p>
            <a:endParaRPr lang="en-US" baseline="0" dirty="0" smtClean="0"/>
          </a:p>
          <a:p>
            <a:endParaRPr lang="en-SG" dirty="0"/>
          </a:p>
        </p:txBody>
      </p:sp>
      <p:sp>
        <p:nvSpPr>
          <p:cNvPr id="4" name="Slide Number Placeholder 3"/>
          <p:cNvSpPr>
            <a:spLocks noGrp="1"/>
          </p:cNvSpPr>
          <p:nvPr>
            <p:ph type="sldNum" sz="quarter" idx="10"/>
          </p:nvPr>
        </p:nvSpPr>
        <p:spPr/>
        <p:txBody>
          <a:bodyPr/>
          <a:lstStyle/>
          <a:p>
            <a:fld id="{1A6D541E-063C-402E-A53B-7BB7A8B7FF75}" type="slidenum">
              <a:rPr lang="en-US" smtClean="0"/>
              <a:pPr/>
              <a:t>144</a:t>
            </a:fld>
            <a:endParaRPr lang="en-US" dirty="0"/>
          </a:p>
        </p:txBody>
      </p:sp>
    </p:spTree>
    <p:extLst>
      <p:ext uri="{BB962C8B-B14F-4D97-AF65-F5344CB8AC3E}">
        <p14:creationId xmlns:p14="http://schemas.microsoft.com/office/powerpoint/2010/main" val="384153722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238499" y="3228895"/>
            <a:ext cx="3397251" cy="1617742"/>
          </a:xfrm>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800" baseline="0" dirty="0" smtClean="0"/>
              <a:t>This slide explicitly explains the figures in the previous slide.</a:t>
            </a:r>
          </a:p>
          <a:p>
            <a:pPr algn="just"/>
            <a:endParaRPr lang="en-US" sz="800" baseline="0" dirty="0" smtClean="0"/>
          </a:p>
          <a:p>
            <a:pPr marL="0" marR="0" indent="0" algn="just" defTabSz="914400" rtl="0" eaLnBrk="1" fontAlgn="auto" latinLnBrk="0" hangingPunct="1">
              <a:lnSpc>
                <a:spcPct val="100000"/>
              </a:lnSpc>
              <a:spcBef>
                <a:spcPts val="0"/>
              </a:spcBef>
              <a:spcAft>
                <a:spcPts val="0"/>
              </a:spcAft>
              <a:buClrTx/>
              <a:buSzTx/>
              <a:buFontTx/>
              <a:buNone/>
              <a:tabLst/>
              <a:defRPr/>
            </a:pPr>
            <a:r>
              <a:rPr lang="en-US" sz="800" dirty="0" smtClean="0"/>
              <a:t>Because the bandwidth of each sub-band is 32 times smaller than the input signal bandwidth, the sampling frequency of the each sub-band should be also 32 times smaller than that of the input signal of the filter bank. </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800" dirty="0" smtClean="0"/>
          </a:p>
          <a:p>
            <a:pPr algn="just"/>
            <a:r>
              <a:rPr lang="en-US" sz="800" dirty="0" smtClean="0"/>
              <a:t>To</a:t>
            </a:r>
            <a:r>
              <a:rPr lang="en-US" sz="800" baseline="0" dirty="0" smtClean="0"/>
              <a:t> minimize the computational complexity, we generally hope to use the sampling frequency as small as possible. We have learnt  the sampling theorem, that is the sampling rate should be larger than two times of the signal bandwidth. Therefore, a  sampling frequency conversion is performed to reduce the sampling rate of these sub-band signals</a:t>
            </a:r>
            <a:r>
              <a:rPr lang="en-US" baseline="0" dirty="0" smtClean="0"/>
              <a:t>. </a:t>
            </a:r>
          </a:p>
        </p:txBody>
      </p:sp>
      <p:sp>
        <p:nvSpPr>
          <p:cNvPr id="4" name="Slide Number Placeholder 3"/>
          <p:cNvSpPr>
            <a:spLocks noGrp="1"/>
          </p:cNvSpPr>
          <p:nvPr>
            <p:ph type="sldNum" sz="quarter" idx="10"/>
          </p:nvPr>
        </p:nvSpPr>
        <p:spPr/>
        <p:txBody>
          <a:bodyPr/>
          <a:lstStyle/>
          <a:p>
            <a:fld id="{1A6D541E-063C-402E-A53B-7BB7A8B7FF75}" type="slidenum">
              <a:rPr lang="en-US" smtClean="0"/>
              <a:pPr/>
              <a:t>145</a:t>
            </a:fld>
            <a:endParaRPr lang="en-US" dirty="0"/>
          </a:p>
        </p:txBody>
      </p:sp>
    </p:spTree>
    <p:extLst>
      <p:ext uri="{BB962C8B-B14F-4D97-AF65-F5344CB8AC3E}">
        <p14:creationId xmlns:p14="http://schemas.microsoft.com/office/powerpoint/2010/main" val="326175655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238499" y="3228895"/>
            <a:ext cx="3397251" cy="2303542"/>
          </a:xfrm>
        </p:spPr>
        <p:txBody>
          <a:bodyPr>
            <a:normAutofit/>
          </a:bodyPr>
          <a:lstStyle/>
          <a:p>
            <a:pPr marL="0" indent="0" algn="just">
              <a:spcBef>
                <a:spcPts val="0"/>
              </a:spcBef>
              <a:buClrTx/>
              <a:buSzTx/>
              <a:buFont typeface="Courier New" pitchFamily="49" charset="0"/>
              <a:buNone/>
              <a:defRPr/>
            </a:pPr>
            <a:r>
              <a:rPr lang="en-US" sz="800" dirty="0" smtClean="0"/>
              <a:t>Based on sampling theorem, the minimum bandwidth of each sub-band should be </a:t>
            </a:r>
            <a:r>
              <a:rPr lang="en-US" sz="800" i="1" dirty="0" smtClean="0"/>
              <a:t>F</a:t>
            </a:r>
            <a:r>
              <a:rPr lang="en-US" sz="800" i="1" baseline="-25000" dirty="0" smtClean="0"/>
              <a:t>s</a:t>
            </a:r>
            <a:r>
              <a:rPr lang="en-US" sz="800" i="0" baseline="0" dirty="0" smtClean="0"/>
              <a:t> /32</a:t>
            </a:r>
            <a:r>
              <a:rPr lang="en-US" sz="800" dirty="0" smtClean="0"/>
              <a:t> without any signal distortion for recovery.</a:t>
            </a:r>
          </a:p>
          <a:p>
            <a:pPr marL="0" indent="0" algn="just">
              <a:spcBef>
                <a:spcPts val="0"/>
              </a:spcBef>
              <a:buClrTx/>
              <a:buSzTx/>
              <a:buFont typeface="Courier New" pitchFamily="49" charset="0"/>
              <a:buNone/>
              <a:defRPr/>
            </a:pPr>
            <a:endParaRPr lang="en-US" sz="800" dirty="0" smtClean="0"/>
          </a:p>
          <a:p>
            <a:pPr marL="0" indent="0" algn="just">
              <a:spcBef>
                <a:spcPts val="0"/>
              </a:spcBef>
              <a:buClrTx/>
              <a:buSzTx/>
              <a:buFont typeface="Courier New" pitchFamily="49" charset="0"/>
              <a:buNone/>
              <a:defRPr/>
            </a:pPr>
            <a:r>
              <a:rPr lang="en-US" sz="800" dirty="0" smtClean="0"/>
              <a:t>A</a:t>
            </a:r>
            <a:r>
              <a:rPr lang="en-US" sz="800" baseline="0" dirty="0" smtClean="0"/>
              <a:t> </a:t>
            </a:r>
            <a:r>
              <a:rPr lang="en-US" sz="800" dirty="0" smtClean="0"/>
              <a:t>sampling rate reduction by 32 times has to be performed on the sub-bands</a:t>
            </a:r>
            <a:r>
              <a:rPr lang="en-US" sz="800" baseline="0" dirty="0" smtClean="0"/>
              <a:t> before the </a:t>
            </a:r>
            <a:r>
              <a:rPr lang="en-US" sz="800" dirty="0" err="1" smtClean="0"/>
              <a:t>quantizers</a:t>
            </a:r>
            <a:r>
              <a:rPr lang="en-US" sz="800" dirty="0" smtClean="0"/>
              <a:t>. The operation to reduce the sampling frequency is known as decimation.</a:t>
            </a:r>
          </a:p>
          <a:p>
            <a:pPr marL="0" indent="0" algn="just">
              <a:spcBef>
                <a:spcPts val="0"/>
              </a:spcBef>
              <a:buClrTx/>
              <a:buSzTx/>
              <a:buFont typeface="Courier New" pitchFamily="49" charset="0"/>
              <a:buNone/>
              <a:defRPr/>
            </a:pPr>
            <a:endParaRPr lang="en-US" sz="800" dirty="0" smtClean="0"/>
          </a:p>
          <a:p>
            <a:pPr marL="0" indent="0" algn="just">
              <a:spcBef>
                <a:spcPts val="0"/>
              </a:spcBef>
              <a:buClrTx/>
              <a:buSzTx/>
              <a:buFont typeface="Courier New" pitchFamily="49" charset="0"/>
              <a:buNone/>
              <a:defRPr/>
            </a:pPr>
            <a:r>
              <a:rPr lang="en-US" sz="800" dirty="0" smtClean="0"/>
              <a:t>Of course,</a:t>
            </a:r>
            <a:r>
              <a:rPr lang="en-US" sz="800" baseline="0" dirty="0" smtClean="0"/>
              <a:t> a</a:t>
            </a:r>
            <a:r>
              <a:rPr lang="en-US" sz="800" dirty="0" smtClean="0"/>
              <a:t> sampling rate increase by 32 times has also to be performed when these sub-bands</a:t>
            </a:r>
            <a:r>
              <a:rPr lang="en-US" sz="800" baseline="0" dirty="0" smtClean="0"/>
              <a:t> </a:t>
            </a:r>
            <a:r>
              <a:rPr lang="en-US" sz="800" dirty="0" smtClean="0"/>
              <a:t>are assembled at the decoder side. The operation of increasing sampling frequency is called interpolation.</a:t>
            </a:r>
          </a:p>
          <a:p>
            <a:pPr marL="0" indent="0" algn="just">
              <a:spcBef>
                <a:spcPts val="0"/>
              </a:spcBef>
              <a:buClrTx/>
              <a:buSzTx/>
              <a:buFont typeface="Courier New" pitchFamily="49" charset="0"/>
              <a:buNone/>
              <a:defRPr/>
            </a:pPr>
            <a:endParaRPr lang="en-US" sz="800" dirty="0" smtClean="0"/>
          </a:p>
          <a:p>
            <a:pPr marL="0" indent="0" algn="just">
              <a:spcBef>
                <a:spcPts val="0"/>
              </a:spcBef>
              <a:buClrTx/>
              <a:buSzTx/>
              <a:buFont typeface="Courier New" pitchFamily="49" charset="0"/>
              <a:buNone/>
              <a:defRPr/>
            </a:pPr>
            <a:r>
              <a:rPr lang="en-US" sz="800" dirty="0" smtClean="0"/>
              <a:t>The operations</a:t>
            </a:r>
            <a:r>
              <a:rPr lang="en-US" sz="800" baseline="0" dirty="0" smtClean="0"/>
              <a:t> of decimation and interpolation are performed by the combination of low pass filtering and up sampling, or down sampling. We will not spend more time on the topic of sampling rate conversion. Interested students may find more information from the given web site.</a:t>
            </a:r>
          </a:p>
        </p:txBody>
      </p:sp>
      <p:sp>
        <p:nvSpPr>
          <p:cNvPr id="4" name="Slide Number Placeholder 3"/>
          <p:cNvSpPr>
            <a:spLocks noGrp="1"/>
          </p:cNvSpPr>
          <p:nvPr>
            <p:ph type="sldNum" sz="quarter" idx="10"/>
          </p:nvPr>
        </p:nvSpPr>
        <p:spPr/>
        <p:txBody>
          <a:bodyPr/>
          <a:lstStyle/>
          <a:p>
            <a:fld id="{1A6D541E-063C-402E-A53B-7BB7A8B7FF75}" type="slidenum">
              <a:rPr lang="en-US" smtClean="0"/>
              <a:pPr/>
              <a:t>146</a:t>
            </a:fld>
            <a:endParaRPr lang="en-US" dirty="0"/>
          </a:p>
        </p:txBody>
      </p:sp>
    </p:spTree>
    <p:extLst>
      <p:ext uri="{BB962C8B-B14F-4D97-AF65-F5344CB8AC3E}">
        <p14:creationId xmlns:p14="http://schemas.microsoft.com/office/powerpoint/2010/main" val="326175655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4139C876-CE59-4744-A5E9-70B1A6F1555B}" type="slidenum">
              <a:rPr lang="en-US" smtClean="0"/>
              <a:pPr/>
              <a:t>147</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3238499" y="3228895"/>
            <a:ext cx="3397251" cy="3058954"/>
          </a:xfrm>
          <a:noFill/>
          <a:ln/>
        </p:spPr>
        <p:txBody>
          <a:bodyPr>
            <a:normAutofit/>
          </a:bodyPr>
          <a:lstStyle/>
          <a:p>
            <a:pPr algn="just" defTabSz="879470">
              <a:defRPr/>
            </a:pPr>
            <a:r>
              <a:rPr lang="en-US" sz="800" dirty="0" smtClean="0"/>
              <a:t>Let us consider an example to</a:t>
            </a:r>
            <a:r>
              <a:rPr lang="en-US" sz="800" baseline="0" dirty="0" smtClean="0"/>
              <a:t> show how the outputs of the sub-band filters are used in audio compression. </a:t>
            </a:r>
            <a:r>
              <a:rPr lang="en-US" sz="800" dirty="0" smtClean="0"/>
              <a:t> It is assumed that the input signal is divided into 24 sub-bands</a:t>
            </a:r>
            <a:r>
              <a:rPr lang="en-US" sz="800" baseline="0" dirty="0" smtClean="0"/>
              <a:t>. Each sub-band has its own spectrum content in the frequency domain, as shown in step A. Then the average volume level of each sub-band is computed in step B. .</a:t>
            </a:r>
          </a:p>
          <a:p>
            <a:pPr algn="just" defTabSz="879470">
              <a:defRPr/>
            </a:pPr>
            <a:endParaRPr lang="en-US" sz="800" baseline="0" dirty="0" smtClean="0"/>
          </a:p>
          <a:p>
            <a:pPr algn="just" defTabSz="879470">
              <a:defRPr/>
            </a:pPr>
            <a:r>
              <a:rPr lang="en-US" sz="800" baseline="0" dirty="0" smtClean="0"/>
              <a:t>To consider the masking effects of some frequency components, step C calculates the masking threshold of each sub-band.  The computation of the average volume and the masking threshold will be discussed in later lectures.</a:t>
            </a:r>
          </a:p>
          <a:p>
            <a:pPr algn="just" defTabSz="879470">
              <a:defRPr/>
            </a:pPr>
            <a:endParaRPr lang="en-US" sz="800" baseline="0" dirty="0" smtClean="0"/>
          </a:p>
          <a:p>
            <a:pPr algn="just" defTabSz="879470">
              <a:defRPr/>
            </a:pPr>
            <a:r>
              <a:rPr lang="en-US" sz="800" baseline="0" dirty="0" smtClean="0"/>
              <a:t>By comparing the average level of each sub-band  with the masking threshold, we make decision if the sub-band is to be used for the coding output.  In step D, the average levels of band 0 and band 23 are smaller than the masking threshold. Therefore, these two bands are ignored and are not to be used as the outputs of the coding process. We also observe that  band  one and band, two are used as the coding outputs since their volumes are larger than their own  masking thresholds.  The bands being ignored will not affect the audio quality since they are not audible by our hearing system.</a:t>
            </a:r>
          </a:p>
          <a:p>
            <a:pPr algn="just" defTabSz="879470">
              <a:defRPr/>
            </a:pPr>
            <a:endParaRPr lang="en-US" sz="800" baseline="0" dirty="0" smtClean="0"/>
          </a:p>
          <a:p>
            <a:pPr algn="just" defTabSz="879470">
              <a:defRPr/>
            </a:pPr>
            <a:r>
              <a:rPr lang="en-US" sz="800" baseline="0" dirty="0" smtClean="0"/>
              <a:t>In step E, a suitable number of bits are allocated to these bands according their frequency position and our hearing characteristics.</a:t>
            </a:r>
          </a:p>
        </p:txBody>
      </p:sp>
    </p:spTree>
    <p:extLst>
      <p:ext uri="{BB962C8B-B14F-4D97-AF65-F5344CB8AC3E}">
        <p14:creationId xmlns:p14="http://schemas.microsoft.com/office/powerpoint/2010/main" val="178894908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4139C876-CE59-4744-A5E9-70B1A6F1555B}" type="slidenum">
              <a:rPr lang="en-US" smtClean="0"/>
              <a:pPr/>
              <a:t>148</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3238499" y="3228895"/>
            <a:ext cx="3397251" cy="2379742"/>
          </a:xfrm>
          <a:noFill/>
          <a:ln/>
        </p:spPr>
        <p:txBody>
          <a:bodyPr>
            <a:normAutofit fontScale="77500" lnSpcReduction="20000"/>
          </a:bodyPr>
          <a:lstStyle/>
          <a:p>
            <a:pPr algn="just" defTabSz="879470">
              <a:defRPr/>
            </a:pPr>
            <a:r>
              <a:rPr lang="en-US" sz="900" dirty="0" smtClean="0"/>
              <a:t>This slide shows a general block diagram of a filter bank. It divides the </a:t>
            </a:r>
            <a:r>
              <a:rPr lang="en-US" sz="900" baseline="0" dirty="0" smtClean="0"/>
              <a:t>input signal into K sub-bands. To maintain the total  output  bit  rate from all the sub-bands to be the same as the input bit rate, each filter output is down-sampled by K times as shown in the Figure. </a:t>
            </a:r>
          </a:p>
          <a:p>
            <a:pPr algn="just" defTabSz="879470">
              <a:defRPr/>
            </a:pPr>
            <a:endParaRPr lang="en-US" sz="900" baseline="0" dirty="0" smtClean="0"/>
          </a:p>
          <a:p>
            <a:pPr algn="just" defTabSz="879470">
              <a:defRPr/>
            </a:pPr>
            <a:r>
              <a:rPr lang="en-US" sz="900" baseline="0" dirty="0" smtClean="0"/>
              <a:t>The outputs of the down samplers are quantized and stored in the memory of transmitted.</a:t>
            </a:r>
          </a:p>
          <a:p>
            <a:pPr algn="just" defTabSz="879470">
              <a:defRPr/>
            </a:pPr>
            <a:endParaRPr lang="en-US" sz="900" baseline="0" dirty="0" smtClean="0"/>
          </a:p>
          <a:p>
            <a:pPr algn="just" defTabSz="879470">
              <a:defRPr/>
            </a:pPr>
            <a:r>
              <a:rPr lang="en-US" sz="900" baseline="0" dirty="0" smtClean="0"/>
              <a:t>At the decoder side, each branch input is firstly up-sampled and then filtered. These filtered outputs are combined together to produce an output signal.  The up-sampling operation is necessary to provide the same bit  rate as that of the output.</a:t>
            </a:r>
          </a:p>
          <a:p>
            <a:pPr algn="just" defTabSz="879470">
              <a:defRPr/>
            </a:pPr>
            <a:endParaRPr lang="en-US" sz="900" baseline="0" dirty="0" smtClean="0"/>
          </a:p>
          <a:p>
            <a:pPr algn="just" defTabSz="879470">
              <a:defRPr/>
            </a:pPr>
            <a:r>
              <a:rPr lang="en-US" sz="900" baseline="0" dirty="0" smtClean="0"/>
              <a:t>The concept of perfect reconstruction is important. Assuming connecting the outputs of down samplers  to the inputs of the up-samplers, we hope the output of the decoder is the same as the input of the encoder, except a constant factor of amplitude scaling and a constant delay. It means that after all the signal processing operations, we can still obtain the original signal except a change of volume and a delay for applications.</a:t>
            </a:r>
          </a:p>
          <a:p>
            <a:pPr algn="just" defTabSz="879470">
              <a:defRPr/>
            </a:pPr>
            <a:endParaRPr lang="en-US" sz="900" baseline="0" dirty="0" smtClean="0"/>
          </a:p>
          <a:p>
            <a:pPr algn="just" defTabSz="879470">
              <a:defRPr/>
            </a:pPr>
            <a:r>
              <a:rPr lang="en-US" sz="900" baseline="0" dirty="0" smtClean="0"/>
              <a:t>To achieve the perfect reconstruction, the main task is to properly design the filters used in the encoder and those in the decoder, which will be discussed soon in this lecture. </a:t>
            </a:r>
          </a:p>
          <a:p>
            <a:pPr defTabSz="879470">
              <a:defRPr/>
            </a:pPr>
            <a:endParaRPr lang="en-US" sz="900" baseline="0" dirty="0" smtClean="0"/>
          </a:p>
          <a:p>
            <a:pPr defTabSz="879470">
              <a:defRPr/>
            </a:pPr>
            <a:endParaRPr lang="en-US" sz="900" baseline="0" dirty="0" smtClean="0"/>
          </a:p>
          <a:p>
            <a:pPr defTabSz="879470">
              <a:defRPr/>
            </a:pPr>
            <a:endParaRPr lang="en-US" sz="900" baseline="0" dirty="0" smtClean="0"/>
          </a:p>
          <a:p>
            <a:pPr defTabSz="879470">
              <a:defRPr/>
            </a:pPr>
            <a:r>
              <a:rPr lang="en-US" baseline="0" dirty="0" smtClean="0"/>
              <a:t> </a:t>
            </a:r>
            <a:endParaRPr lang="en-US" dirty="0"/>
          </a:p>
        </p:txBody>
      </p:sp>
    </p:spTree>
    <p:extLst>
      <p:ext uri="{BB962C8B-B14F-4D97-AF65-F5344CB8AC3E}">
        <p14:creationId xmlns:p14="http://schemas.microsoft.com/office/powerpoint/2010/main" val="133889601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4139C876-CE59-4744-A5E9-70B1A6F1555B}" type="slidenum">
              <a:rPr lang="en-US" smtClean="0"/>
              <a:pPr/>
              <a:t>149</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3184525" y="3228895"/>
            <a:ext cx="3451225" cy="2227342"/>
          </a:xfrm>
          <a:noFill/>
          <a:ln/>
        </p:spPr>
        <p:txBody>
          <a:bodyPr/>
          <a:lstStyle/>
          <a:p>
            <a:pPr marL="0" marR="0" indent="0" algn="just" defTabSz="879470" rtl="0" eaLnBrk="1" fontAlgn="auto" latinLnBrk="0" hangingPunct="1">
              <a:lnSpc>
                <a:spcPct val="100000"/>
              </a:lnSpc>
              <a:spcBef>
                <a:spcPts val="0"/>
              </a:spcBef>
              <a:spcAft>
                <a:spcPts val="0"/>
              </a:spcAft>
              <a:buClrTx/>
              <a:buSzTx/>
              <a:buFontTx/>
              <a:buNone/>
              <a:tabLst/>
              <a:defRPr/>
            </a:pPr>
            <a:r>
              <a:rPr lang="en-US" sz="800" dirty="0" smtClean="0"/>
              <a:t>Let us consider the basic operations</a:t>
            </a:r>
            <a:r>
              <a:rPr lang="en-US" sz="800" baseline="0" dirty="0" smtClean="0"/>
              <a:t> used in the filter bank implementation.</a:t>
            </a:r>
          </a:p>
          <a:p>
            <a:pPr marL="0" marR="0" indent="0" algn="just" defTabSz="879470" rtl="0" eaLnBrk="1" fontAlgn="auto" latinLnBrk="0" hangingPunct="1">
              <a:lnSpc>
                <a:spcPct val="100000"/>
              </a:lnSpc>
              <a:spcBef>
                <a:spcPts val="0"/>
              </a:spcBef>
              <a:spcAft>
                <a:spcPts val="0"/>
              </a:spcAft>
              <a:buClrTx/>
              <a:buSzTx/>
              <a:buFontTx/>
              <a:buNone/>
              <a:tabLst/>
              <a:defRPr/>
            </a:pPr>
            <a:endParaRPr lang="en-US" sz="800" baseline="0" dirty="0" smtClean="0"/>
          </a:p>
          <a:p>
            <a:pPr algn="just" defTabSz="879470">
              <a:defRPr/>
            </a:pPr>
            <a:r>
              <a:rPr lang="en-US" sz="800" baseline="0" dirty="0" smtClean="0"/>
              <a:t>Figure (a) shows the implementation of a decimator. It effectively decreases the sampling frequency of its input signal by a factor of K, without any distortion of the signal content. </a:t>
            </a:r>
          </a:p>
          <a:p>
            <a:pPr algn="just" defTabSz="879470">
              <a:defRPr/>
            </a:pPr>
            <a:r>
              <a:rPr lang="en-US" sz="800" baseline="0" dirty="0" smtClean="0"/>
              <a:t>The input signal first goes through a filter and then processed by a down sampler of factor K. The down sampler takes only one sample from every K samples as a valid output. </a:t>
            </a:r>
          </a:p>
          <a:p>
            <a:pPr algn="just" defTabSz="879470">
              <a:defRPr/>
            </a:pPr>
            <a:endParaRPr lang="en-US" sz="800" baseline="0" dirty="0" smtClean="0"/>
          </a:p>
          <a:p>
            <a:pPr algn="just" defTabSz="879470">
              <a:defRPr/>
            </a:pPr>
            <a:r>
              <a:rPr lang="en-US" sz="800" baseline="0" dirty="0" smtClean="0"/>
              <a:t>The time domain expression of the down sampler is given in the equation. The filter performs a linear convolution between the input x(n) and impulse response of the filter, h(n). </a:t>
            </a:r>
          </a:p>
          <a:p>
            <a:pPr algn="just" defTabSz="879470">
              <a:defRPr/>
            </a:pPr>
            <a:r>
              <a:rPr lang="en-US" sz="800" baseline="0" dirty="0" smtClean="0"/>
              <a:t>When the filter is properly designed to meet some condition, the relationship between the input and the output of the decimator is given by the equation below. It is seen that in Z-domain,  the output Y(z) is expressed in terms its input with a variable of Z to power of 1 over K. Also the magnitude has a constant scaling factor of K.</a:t>
            </a:r>
          </a:p>
          <a:p>
            <a:pPr defTabSz="879470">
              <a:defRPr/>
            </a:pPr>
            <a:endParaRPr lang="en-US" baseline="0" dirty="0" smtClean="0"/>
          </a:p>
          <a:p>
            <a:pPr defTabSz="879470">
              <a:defRPr/>
            </a:pPr>
            <a:endParaRPr lang="en-US" baseline="0" dirty="0" smtClean="0"/>
          </a:p>
        </p:txBody>
      </p:sp>
    </p:spTree>
    <p:extLst>
      <p:ext uri="{BB962C8B-B14F-4D97-AF65-F5344CB8AC3E}">
        <p14:creationId xmlns:p14="http://schemas.microsoft.com/office/powerpoint/2010/main" val="277547857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4139C876-CE59-4744-A5E9-70B1A6F1555B}" type="slidenum">
              <a:rPr lang="en-US" smtClean="0"/>
              <a:pPr/>
              <a:t>150</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3238499" y="3228895"/>
            <a:ext cx="3397251" cy="3058954"/>
          </a:xfrm>
          <a:noFill/>
          <a:ln/>
        </p:spPr>
        <p:txBody>
          <a:bodyPr>
            <a:normAutofit/>
          </a:bodyPr>
          <a:lstStyle/>
          <a:p>
            <a:pPr marL="0" marR="0" indent="0" algn="just" defTabSz="879470" rtl="0" eaLnBrk="1" fontAlgn="auto" latinLnBrk="0" hangingPunct="1">
              <a:lnSpc>
                <a:spcPct val="100000"/>
              </a:lnSpc>
              <a:spcBef>
                <a:spcPts val="0"/>
              </a:spcBef>
              <a:spcAft>
                <a:spcPts val="0"/>
              </a:spcAft>
              <a:buClrTx/>
              <a:buSzTx/>
              <a:buFontTx/>
              <a:buNone/>
              <a:tabLst/>
              <a:defRPr/>
            </a:pPr>
            <a:r>
              <a:rPr lang="en-US" sz="800" dirty="0" smtClean="0"/>
              <a:t>Similarly,</a:t>
            </a:r>
            <a:r>
              <a:rPr lang="en-US" sz="800" baseline="0" dirty="0" smtClean="0"/>
              <a:t> we can describe some details of the interpolator, which performs the inverse operation of the decimator, that is to increase its input sampling frequency  by a factor of  K, without any distortion of the signal content. </a:t>
            </a:r>
          </a:p>
          <a:p>
            <a:pPr marL="0" marR="0" indent="0" algn="just" defTabSz="879470" rtl="0" eaLnBrk="1" fontAlgn="auto" latinLnBrk="0" hangingPunct="1">
              <a:lnSpc>
                <a:spcPct val="100000"/>
              </a:lnSpc>
              <a:spcBef>
                <a:spcPts val="0"/>
              </a:spcBef>
              <a:spcAft>
                <a:spcPts val="0"/>
              </a:spcAft>
              <a:buClrTx/>
              <a:buSzTx/>
              <a:buFontTx/>
              <a:buNone/>
              <a:tabLst/>
              <a:defRPr/>
            </a:pPr>
            <a:endParaRPr lang="en-US" sz="800" baseline="0" dirty="0" smtClean="0"/>
          </a:p>
          <a:p>
            <a:pPr algn="just" defTabSz="879470">
              <a:defRPr/>
            </a:pPr>
            <a:r>
              <a:rPr lang="en-US" sz="800" baseline="0" dirty="0" smtClean="0"/>
              <a:t>Figure (b) shows the implementation of  the interpolator.  The input signal is first up sampled and then the outputs of the up-sampler are filtered. </a:t>
            </a:r>
          </a:p>
          <a:p>
            <a:pPr algn="just" defTabSz="879470">
              <a:defRPr/>
            </a:pPr>
            <a:r>
              <a:rPr lang="en-US" sz="800" baseline="0" dirty="0" smtClean="0"/>
              <a:t>The function of the up sampler is to insert  K minus 1 zero valued samples in between any pair of adjacent input samples.</a:t>
            </a:r>
          </a:p>
          <a:p>
            <a:pPr algn="just" defTabSz="879470">
              <a:defRPr/>
            </a:pPr>
            <a:r>
              <a:rPr lang="en-US" sz="800" baseline="0" dirty="0" smtClean="0"/>
              <a:t>The time domain expression of the up-sampler is given in the equation. </a:t>
            </a:r>
          </a:p>
          <a:p>
            <a:pPr algn="just" defTabSz="879470">
              <a:defRPr/>
            </a:pPr>
            <a:endParaRPr lang="en-US" sz="800" baseline="0" dirty="0" smtClean="0"/>
          </a:p>
          <a:p>
            <a:pPr algn="just" defTabSz="879470">
              <a:defRPr/>
            </a:pPr>
            <a:r>
              <a:rPr lang="en-US" sz="800" baseline="0" dirty="0" smtClean="0"/>
              <a:t>The filter performs a linear convolution between its input w(n) and impulse response of the filter, g(n). </a:t>
            </a:r>
          </a:p>
          <a:p>
            <a:pPr algn="just" defTabSz="879470">
              <a:defRPr/>
            </a:pPr>
            <a:r>
              <a:rPr lang="en-US" sz="800" baseline="0" dirty="0" smtClean="0"/>
              <a:t>When the filter is properly designed to meet some condition, the relationship between the input and the output of  the interpolator is given by the equation below. </a:t>
            </a:r>
          </a:p>
          <a:p>
            <a:pPr algn="just" defTabSz="879470">
              <a:defRPr/>
            </a:pPr>
            <a:endParaRPr lang="en-US" sz="800" baseline="0" dirty="0" smtClean="0"/>
          </a:p>
          <a:p>
            <a:pPr algn="just" defTabSz="879470">
              <a:defRPr/>
            </a:pPr>
            <a:r>
              <a:rPr lang="en-US" sz="800" baseline="0" dirty="0" smtClean="0"/>
              <a:t>It is seen that in Z-domain,  the output Y(z) is expressed in terms its input, x(z), with a variable of z to power of  K. Also the magnitude is multiplied by  a constant scaling factor of  K.</a:t>
            </a:r>
          </a:p>
          <a:p>
            <a:pPr algn="just" defTabSz="879470">
              <a:defRPr/>
            </a:pPr>
            <a:endParaRPr lang="en-US" sz="800" baseline="0" dirty="0" smtClean="0"/>
          </a:p>
          <a:p>
            <a:pPr algn="just" defTabSz="879470">
              <a:defRPr/>
            </a:pPr>
            <a:r>
              <a:rPr lang="en-US" sz="800" baseline="0" dirty="0" smtClean="0"/>
              <a:t>Without introducing further details of theoretical analysis of filter design,  we shall consider how to achieve the perfect reconstruction.</a:t>
            </a:r>
          </a:p>
          <a:p>
            <a:pPr defTabSz="879470">
              <a:defRPr/>
            </a:pPr>
            <a:endParaRPr lang="en-US" baseline="0" dirty="0" smtClean="0"/>
          </a:p>
          <a:p>
            <a:pPr defTabSz="879470">
              <a:defRPr/>
            </a:pPr>
            <a:endParaRPr lang="en-US" baseline="0" dirty="0" smtClean="0"/>
          </a:p>
        </p:txBody>
      </p:sp>
    </p:spTree>
    <p:extLst>
      <p:ext uri="{BB962C8B-B14F-4D97-AF65-F5344CB8AC3E}">
        <p14:creationId xmlns:p14="http://schemas.microsoft.com/office/powerpoint/2010/main" val="311899221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4139C876-CE59-4744-A5E9-70B1A6F1555B}" type="slidenum">
              <a:rPr lang="en-US" smtClean="0"/>
              <a:pPr/>
              <a:t>151</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3238499" y="3228895"/>
            <a:ext cx="3397251" cy="1998742"/>
          </a:xfrm>
          <a:noFill/>
          <a:ln/>
        </p:spPr>
        <p:txBody>
          <a:bodyPr/>
          <a:lstStyle/>
          <a:p>
            <a:pPr marL="0" marR="0" indent="0" algn="just" defTabSz="879470" rtl="0" eaLnBrk="1" fontAlgn="auto" latinLnBrk="0" hangingPunct="1">
              <a:lnSpc>
                <a:spcPct val="100000"/>
              </a:lnSpc>
              <a:spcBef>
                <a:spcPts val="0"/>
              </a:spcBef>
              <a:spcAft>
                <a:spcPts val="0"/>
              </a:spcAft>
              <a:buClrTx/>
              <a:buSzTx/>
              <a:buFontTx/>
              <a:buNone/>
              <a:tabLst/>
              <a:defRPr/>
            </a:pPr>
            <a:r>
              <a:rPr lang="en-US" sz="800" baseline="0" dirty="0" smtClean="0"/>
              <a:t>The Figure in this slide shows the ideal filter response and the response we can possibly obtained. It has been proven that the physically implementable filter response must have the deviations in the pass band and stop band from the ideal filter response. These deviations are generally known as ripples. Also there exists a transitional band in the implementable filter response, as observed in the figure.</a:t>
            </a:r>
          </a:p>
          <a:p>
            <a:pPr marL="0" marR="0" indent="0" algn="just" defTabSz="879470" rtl="0" eaLnBrk="1" fontAlgn="auto" latinLnBrk="0" hangingPunct="1">
              <a:lnSpc>
                <a:spcPct val="100000"/>
              </a:lnSpc>
              <a:spcBef>
                <a:spcPts val="0"/>
              </a:spcBef>
              <a:spcAft>
                <a:spcPts val="0"/>
              </a:spcAft>
              <a:buClrTx/>
              <a:buSzTx/>
              <a:buFontTx/>
              <a:buNone/>
              <a:tabLst/>
              <a:defRPr/>
            </a:pPr>
            <a:endParaRPr lang="en-US" sz="800" baseline="0" dirty="0" smtClean="0"/>
          </a:p>
          <a:p>
            <a:pPr marL="0" marR="0" indent="0" algn="just" defTabSz="879470" rtl="0" eaLnBrk="1" fontAlgn="auto" latinLnBrk="0" hangingPunct="1">
              <a:lnSpc>
                <a:spcPct val="100000"/>
              </a:lnSpc>
              <a:spcBef>
                <a:spcPts val="0"/>
              </a:spcBef>
              <a:spcAft>
                <a:spcPts val="0"/>
              </a:spcAft>
              <a:buClrTx/>
              <a:buSzTx/>
              <a:buFontTx/>
              <a:buNone/>
              <a:tabLst/>
              <a:defRPr/>
            </a:pPr>
            <a:r>
              <a:rPr lang="en-US" sz="800" baseline="0" dirty="0" smtClean="0"/>
              <a:t>These ripples in the pass band and stop band, as well as the transitional band will bring about distortions to the input signal. For better performance, it is always desired that these distortions from imperfect filter design are to be removed.</a:t>
            </a:r>
          </a:p>
          <a:p>
            <a:pPr marL="0" marR="0" indent="0" algn="just" defTabSz="879470" rtl="0" eaLnBrk="1" fontAlgn="auto" latinLnBrk="0" hangingPunct="1">
              <a:lnSpc>
                <a:spcPct val="100000"/>
              </a:lnSpc>
              <a:spcBef>
                <a:spcPts val="0"/>
              </a:spcBef>
              <a:spcAft>
                <a:spcPts val="0"/>
              </a:spcAft>
              <a:buClrTx/>
              <a:buSzTx/>
              <a:buFontTx/>
              <a:buNone/>
              <a:tabLst/>
              <a:defRPr/>
            </a:pPr>
            <a:endParaRPr lang="en-US" sz="800" baseline="0" dirty="0" smtClean="0"/>
          </a:p>
          <a:p>
            <a:pPr marL="0" marR="0" indent="0" algn="just" defTabSz="879470" rtl="0" eaLnBrk="1" fontAlgn="auto" latinLnBrk="0" hangingPunct="1">
              <a:lnSpc>
                <a:spcPct val="100000"/>
              </a:lnSpc>
              <a:spcBef>
                <a:spcPts val="0"/>
              </a:spcBef>
              <a:spcAft>
                <a:spcPts val="0"/>
              </a:spcAft>
              <a:buClrTx/>
              <a:buSzTx/>
              <a:buFontTx/>
              <a:buNone/>
              <a:tabLst/>
              <a:defRPr/>
            </a:pPr>
            <a:r>
              <a:rPr lang="en-US" sz="800" dirty="0" smtClean="0"/>
              <a:t>By collectively considering the design of the filters used in the encoder and decoder, these undesirable distortions can be effectively eliminated. </a:t>
            </a:r>
          </a:p>
          <a:p>
            <a:pPr marL="0" marR="0" indent="0" algn="l" defTabSz="879470" rtl="0" eaLnBrk="1" fontAlgn="auto" latinLnBrk="0" hangingPunct="1">
              <a:lnSpc>
                <a:spcPct val="100000"/>
              </a:lnSpc>
              <a:spcBef>
                <a:spcPts val="0"/>
              </a:spcBef>
              <a:spcAft>
                <a:spcPts val="0"/>
              </a:spcAft>
              <a:buClrTx/>
              <a:buSzTx/>
              <a:buFontTx/>
              <a:buNone/>
              <a:tabLst/>
              <a:defRPr/>
            </a:pPr>
            <a:endParaRPr lang="en-US" sz="900" baseline="0" dirty="0" smtClean="0"/>
          </a:p>
        </p:txBody>
      </p:sp>
    </p:spTree>
    <p:extLst>
      <p:ext uri="{BB962C8B-B14F-4D97-AF65-F5344CB8AC3E}">
        <p14:creationId xmlns:p14="http://schemas.microsoft.com/office/powerpoint/2010/main" val="163353448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4139C876-CE59-4744-A5E9-70B1A6F1555B}" type="slidenum">
              <a:rPr lang="en-US" smtClean="0"/>
              <a:pPr/>
              <a:t>152</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3238499" y="3228895"/>
            <a:ext cx="3397251" cy="3058954"/>
          </a:xfrm>
          <a:noFill/>
          <a:ln/>
        </p:spPr>
        <p:txBody>
          <a:bodyPr>
            <a:noAutofit/>
          </a:bodyPr>
          <a:lstStyle/>
          <a:p>
            <a:pPr marL="0" marR="0" indent="0" algn="just" defTabSz="879470" rtl="0" eaLnBrk="1" fontAlgn="auto" latinLnBrk="0" hangingPunct="1">
              <a:lnSpc>
                <a:spcPct val="100000"/>
              </a:lnSpc>
              <a:spcBef>
                <a:spcPts val="0"/>
              </a:spcBef>
              <a:spcAft>
                <a:spcPts val="0"/>
              </a:spcAft>
              <a:buClrTx/>
              <a:buSzTx/>
              <a:buFontTx/>
              <a:buNone/>
              <a:tabLst/>
              <a:defRPr/>
            </a:pPr>
            <a:r>
              <a:rPr lang="en-US" sz="800" dirty="0" smtClean="0"/>
              <a:t>Based on the understanding on the operations</a:t>
            </a:r>
            <a:r>
              <a:rPr lang="en-US" sz="800" baseline="0" dirty="0" smtClean="0"/>
              <a:t> of the decimator and interpolator, let us consider how to achieve the perfect reconstruction for our system. </a:t>
            </a:r>
          </a:p>
          <a:p>
            <a:pPr marL="0" marR="0" indent="0" algn="just" defTabSz="879470" rtl="0" eaLnBrk="1" fontAlgn="auto" latinLnBrk="0" hangingPunct="1">
              <a:lnSpc>
                <a:spcPct val="100000"/>
              </a:lnSpc>
              <a:spcBef>
                <a:spcPts val="0"/>
              </a:spcBef>
              <a:spcAft>
                <a:spcPts val="0"/>
              </a:spcAft>
              <a:buClrTx/>
              <a:buSzTx/>
              <a:buFontTx/>
              <a:buNone/>
              <a:tabLst/>
              <a:defRPr/>
            </a:pPr>
            <a:endParaRPr lang="en-US" sz="800" baseline="0" dirty="0" smtClean="0"/>
          </a:p>
          <a:p>
            <a:pPr marL="0" marR="0" indent="0" algn="just" defTabSz="879470" rtl="0" eaLnBrk="1" fontAlgn="auto" latinLnBrk="0" hangingPunct="1">
              <a:lnSpc>
                <a:spcPct val="100000"/>
              </a:lnSpc>
              <a:spcBef>
                <a:spcPts val="0"/>
              </a:spcBef>
              <a:spcAft>
                <a:spcPts val="0"/>
              </a:spcAft>
              <a:buClrTx/>
              <a:buSzTx/>
              <a:buFontTx/>
              <a:buNone/>
              <a:tabLst/>
              <a:defRPr/>
            </a:pPr>
            <a:r>
              <a:rPr lang="en-US" sz="800" baseline="0" dirty="0" smtClean="0"/>
              <a:t>We will consider a simpler case, that is a two-channel perfect reconstruction filter bank, as shown in the figure. </a:t>
            </a:r>
          </a:p>
          <a:p>
            <a:pPr algn="just"/>
            <a:endParaRPr lang="en-US" sz="800" b="0" i="0" u="none" strike="noStrike" kern="1200" baseline="0" dirty="0" smtClean="0">
              <a:solidFill>
                <a:schemeClr val="tx1"/>
              </a:solidFill>
            </a:endParaRPr>
          </a:p>
          <a:p>
            <a:pPr algn="just"/>
            <a:r>
              <a:rPr lang="en-SG" sz="800" b="0" i="0" u="none" strike="noStrike" kern="1200" baseline="0" dirty="0" smtClean="0">
                <a:solidFill>
                  <a:schemeClr val="tx1"/>
                </a:solidFill>
              </a:rPr>
              <a:t>To begin our analysis,  we express the Z transform of the signal at the output of the decoder, X  prime ,  in terms of the input signal, X, at the input of the encoder, and the four filter responses. </a:t>
            </a:r>
          </a:p>
          <a:p>
            <a:pPr algn="just"/>
            <a:endParaRPr lang="en-SG" sz="800" b="0" i="0" u="none" strike="noStrike" kern="1200" baseline="0" dirty="0" smtClean="0">
              <a:solidFill>
                <a:schemeClr val="tx1"/>
              </a:solidFill>
            </a:endParaRPr>
          </a:p>
          <a:p>
            <a:pPr algn="just"/>
            <a:r>
              <a:rPr lang="en-SG" sz="800" b="0" i="0" u="none" strike="noStrike" kern="1200" baseline="0" dirty="0" smtClean="0">
                <a:solidFill>
                  <a:schemeClr val="tx1"/>
                </a:solidFill>
              </a:rPr>
              <a:t>In equation (1), the z transform of the decoder X’(z) is expressed in terms of the z transforms of y0 and y1 that are processed by the filters G0 and G1.</a:t>
            </a:r>
          </a:p>
          <a:p>
            <a:pPr algn="just"/>
            <a:endParaRPr lang="en-SG" sz="800" b="0" i="0" u="none" strike="noStrike" kern="1200" baseline="0" dirty="0" smtClean="0">
              <a:solidFill>
                <a:schemeClr val="tx1"/>
              </a:solidFill>
            </a:endParaRPr>
          </a:p>
          <a:p>
            <a:pPr algn="just"/>
            <a:endParaRPr lang="en-US" sz="800" b="0" i="0" u="none" strike="noStrike" kern="1200" baseline="0" dirty="0" smtClean="0">
              <a:solidFill>
                <a:schemeClr val="tx1"/>
              </a:solidFill>
            </a:endParaRPr>
          </a:p>
          <a:p>
            <a:pPr algn="just"/>
            <a:r>
              <a:rPr lang="en-SG" sz="800" b="0" i="0" u="none" strike="noStrike" kern="1200" baseline="0" dirty="0" smtClean="0">
                <a:solidFill>
                  <a:schemeClr val="tx1"/>
                </a:solidFill>
              </a:rPr>
              <a:t>Then we write down the Z transforms of y0, y1, in terms of input X and the two filters responses, H0 and H1. In equation (2), we have seen the second term to indicate the aliasing effects due to the filter transitional band. </a:t>
            </a:r>
          </a:p>
          <a:p>
            <a:pPr algn="just"/>
            <a:endParaRPr lang="en-US" sz="800" b="0" i="0" u="none" strike="noStrike" kern="1200" baseline="0" dirty="0" smtClean="0">
              <a:solidFill>
                <a:schemeClr val="tx1"/>
              </a:solidFill>
            </a:endParaRPr>
          </a:p>
          <a:p>
            <a:pPr algn="just"/>
            <a:r>
              <a:rPr lang="en-US" sz="800" b="0" i="0" u="none" strike="noStrike" kern="1200" baseline="0" dirty="0" smtClean="0">
                <a:solidFill>
                  <a:schemeClr val="tx1"/>
                </a:solidFill>
              </a:rPr>
              <a:t>Finally we put it all together to get the final result in the equation (3).   </a:t>
            </a:r>
            <a:r>
              <a:rPr lang="en-SG" sz="800" b="0" i="0" u="none" strike="noStrike" kern="1200" baseline="0" dirty="0" smtClean="0">
                <a:solidFill>
                  <a:schemeClr val="tx1"/>
                </a:solidFill>
              </a:rPr>
              <a:t>Notice that equation (3)  has the first term proportional to X(z),  and the second term  proportional to X minus z  in the z  domain . </a:t>
            </a:r>
          </a:p>
          <a:p>
            <a:pPr marL="0" marR="0" indent="0" algn="just" defTabSz="914400" rtl="0" eaLnBrk="1" fontAlgn="auto" latinLnBrk="0" hangingPunct="1">
              <a:lnSpc>
                <a:spcPct val="100000"/>
              </a:lnSpc>
              <a:spcBef>
                <a:spcPts val="0"/>
              </a:spcBef>
              <a:spcAft>
                <a:spcPts val="0"/>
              </a:spcAft>
              <a:buClrTx/>
              <a:buSzTx/>
              <a:buFontTx/>
              <a:buNone/>
              <a:tabLst/>
              <a:defRPr/>
            </a:pPr>
            <a:endParaRPr lang="en-SG" sz="800" b="0" i="0" u="none" strike="noStrike" kern="1200" baseline="0" dirty="0" smtClean="0">
              <a:solidFill>
                <a:schemeClr val="tx1"/>
              </a:solidFill>
            </a:endParaRPr>
          </a:p>
          <a:p>
            <a:pPr algn="just"/>
            <a:r>
              <a:rPr lang="en-SG" sz="800" b="0" i="0" u="none" strike="noStrike" kern="1200" baseline="0" dirty="0" smtClean="0">
                <a:solidFill>
                  <a:schemeClr val="tx1"/>
                </a:solidFill>
              </a:rPr>
              <a:t>The second term represents the aliasing of spectral components due to the transitional band of the filters. The first thing we need to do in our filter design is to make sure that the aliasing term is zero because it is the part of signal distortion.</a:t>
            </a:r>
          </a:p>
          <a:p>
            <a:pPr algn="just"/>
            <a:endParaRPr lang="en-SG" sz="800" b="0" i="0" u="none" strike="noStrike" kern="1200" baseline="0" dirty="0" smtClean="0">
              <a:solidFill>
                <a:schemeClr val="tx1"/>
              </a:solidFill>
            </a:endParaRPr>
          </a:p>
        </p:txBody>
      </p:sp>
    </p:spTree>
    <p:extLst>
      <p:ext uri="{BB962C8B-B14F-4D97-AF65-F5344CB8AC3E}">
        <p14:creationId xmlns:p14="http://schemas.microsoft.com/office/powerpoint/2010/main" val="117968409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4139C876-CE59-4744-A5E9-70B1A6F1555B}" type="slidenum">
              <a:rPr lang="en-US" smtClean="0"/>
              <a:pPr/>
              <a:t>153</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3238499" y="3228895"/>
            <a:ext cx="3397251" cy="1846342"/>
          </a:xfrm>
          <a:noFill/>
          <a:ln/>
        </p:spPr>
        <p:txBody>
          <a:bodyPr>
            <a:normAutofit/>
          </a:bodyPr>
          <a:lstStyle/>
          <a:p>
            <a:pPr marL="0" marR="0" indent="0" algn="just" defTabSz="879470" rtl="0" eaLnBrk="1" fontAlgn="auto" latinLnBrk="0" hangingPunct="1">
              <a:lnSpc>
                <a:spcPct val="100000"/>
              </a:lnSpc>
              <a:spcBef>
                <a:spcPts val="0"/>
              </a:spcBef>
              <a:spcAft>
                <a:spcPts val="0"/>
              </a:spcAft>
              <a:buClrTx/>
              <a:buSzTx/>
              <a:buFontTx/>
              <a:buNone/>
              <a:tabLst/>
              <a:defRPr/>
            </a:pPr>
            <a:r>
              <a:rPr lang="en-SG" sz="800" b="0" i="0" u="none" strike="noStrike" kern="1200" baseline="0" dirty="0" smtClean="0">
                <a:solidFill>
                  <a:schemeClr val="tx1"/>
                </a:solidFill>
              </a:rPr>
              <a:t>If the second term in equation (3) is zero, we can derive the equations. These equations are the relationships among the filters used in the encoder and decoder shown in the above Figure.  </a:t>
            </a:r>
          </a:p>
          <a:p>
            <a:pPr marL="0" marR="0" indent="0" algn="just" defTabSz="879470" rtl="0" eaLnBrk="1" fontAlgn="auto" latinLnBrk="0" hangingPunct="1">
              <a:lnSpc>
                <a:spcPct val="100000"/>
              </a:lnSpc>
              <a:spcBef>
                <a:spcPts val="0"/>
              </a:spcBef>
              <a:spcAft>
                <a:spcPts val="0"/>
              </a:spcAft>
              <a:buClrTx/>
              <a:buSzTx/>
              <a:buFontTx/>
              <a:buNone/>
              <a:tabLst/>
              <a:defRPr/>
            </a:pPr>
            <a:endParaRPr lang="en-SG" sz="800" b="0" i="0" u="none" strike="noStrike" kern="1200" baseline="0" dirty="0" smtClean="0">
              <a:solidFill>
                <a:schemeClr val="tx1"/>
              </a:solidFill>
            </a:endParaRPr>
          </a:p>
          <a:p>
            <a:pPr marL="0" marR="0" indent="0" algn="just" defTabSz="879470" rtl="0" eaLnBrk="1" fontAlgn="auto" latinLnBrk="0" hangingPunct="1">
              <a:lnSpc>
                <a:spcPct val="100000"/>
              </a:lnSpc>
              <a:spcBef>
                <a:spcPts val="0"/>
              </a:spcBef>
              <a:spcAft>
                <a:spcPts val="0"/>
              </a:spcAft>
              <a:buClrTx/>
              <a:buSzTx/>
              <a:buFontTx/>
              <a:buNone/>
              <a:tabLst/>
              <a:defRPr/>
            </a:pPr>
            <a:r>
              <a:rPr lang="en-SG" sz="800" b="0" i="0" u="none" strike="noStrike" kern="1200" baseline="0" dirty="0" smtClean="0">
                <a:solidFill>
                  <a:schemeClr val="tx1"/>
                </a:solidFill>
              </a:rPr>
              <a:t>With these relationships,  we can derive all the other three filter transfer functions from the prototype filter response H0(z).  </a:t>
            </a:r>
          </a:p>
          <a:p>
            <a:pPr marL="0" marR="0" indent="0" algn="just" defTabSz="879470" rtl="0" eaLnBrk="1" fontAlgn="auto" latinLnBrk="0" hangingPunct="1">
              <a:lnSpc>
                <a:spcPct val="100000"/>
              </a:lnSpc>
              <a:spcBef>
                <a:spcPts val="0"/>
              </a:spcBef>
              <a:spcAft>
                <a:spcPts val="0"/>
              </a:spcAft>
              <a:buClrTx/>
              <a:buSzTx/>
              <a:buFontTx/>
              <a:buNone/>
              <a:tabLst/>
              <a:defRPr/>
            </a:pPr>
            <a:endParaRPr lang="en-SG" sz="800" b="0" i="0" u="none" strike="noStrike" kern="1200" baseline="0" dirty="0" smtClean="0">
              <a:solidFill>
                <a:schemeClr val="tx1"/>
              </a:solidFill>
            </a:endParaRPr>
          </a:p>
          <a:p>
            <a:pPr marL="0" marR="0" indent="0" algn="just" defTabSz="879470" rtl="0" eaLnBrk="1" fontAlgn="auto" latinLnBrk="0" hangingPunct="1">
              <a:lnSpc>
                <a:spcPct val="100000"/>
              </a:lnSpc>
              <a:spcBef>
                <a:spcPts val="0"/>
              </a:spcBef>
              <a:spcAft>
                <a:spcPts val="0"/>
              </a:spcAft>
              <a:buClrTx/>
              <a:buSzTx/>
              <a:buFontTx/>
              <a:buNone/>
              <a:tabLst/>
              <a:defRPr/>
            </a:pPr>
            <a:r>
              <a:rPr lang="en-SG" sz="800" b="0" i="0" u="none" strike="noStrike" kern="1200" baseline="0" dirty="0" smtClean="0">
                <a:solidFill>
                  <a:schemeClr val="tx1"/>
                </a:solidFill>
              </a:rPr>
              <a:t>It should be known that in these equations, those associating with negative z variable are the transfer function of high pass filters. </a:t>
            </a:r>
          </a:p>
          <a:p>
            <a:pPr marL="0" marR="0" indent="0" algn="just" defTabSz="879470" rtl="0" eaLnBrk="1" fontAlgn="auto" latinLnBrk="0" hangingPunct="1">
              <a:lnSpc>
                <a:spcPct val="100000"/>
              </a:lnSpc>
              <a:spcBef>
                <a:spcPts val="0"/>
              </a:spcBef>
              <a:spcAft>
                <a:spcPts val="0"/>
              </a:spcAft>
              <a:buClrTx/>
              <a:buSzTx/>
              <a:buFontTx/>
              <a:buNone/>
              <a:tabLst/>
              <a:defRPr/>
            </a:pPr>
            <a:endParaRPr lang="en-US" sz="800" b="0" i="0" u="none" strike="noStrike" kern="1200" baseline="0" dirty="0" smtClean="0">
              <a:solidFill>
                <a:schemeClr val="tx1"/>
              </a:solidFill>
            </a:endParaRPr>
          </a:p>
          <a:p>
            <a:pPr marL="0" marR="0" indent="0" algn="just" defTabSz="879470" rtl="0" eaLnBrk="1" fontAlgn="auto" latinLnBrk="0" hangingPunct="1">
              <a:lnSpc>
                <a:spcPct val="100000"/>
              </a:lnSpc>
              <a:spcBef>
                <a:spcPts val="0"/>
              </a:spcBef>
              <a:spcAft>
                <a:spcPts val="0"/>
              </a:spcAft>
              <a:buClrTx/>
              <a:buSzTx/>
              <a:buFontTx/>
              <a:buNone/>
              <a:tabLst/>
              <a:defRPr/>
            </a:pPr>
            <a:r>
              <a:rPr lang="en-US" sz="800" b="0" i="0" u="none" strike="noStrike" kern="1200" baseline="0" dirty="0" smtClean="0">
                <a:solidFill>
                  <a:schemeClr val="tx1"/>
                </a:solidFill>
              </a:rPr>
              <a:t>According to the transfer functions in the z domain, their corresponding time domain relationships are given.</a:t>
            </a:r>
            <a:endParaRPr lang="en-SG" sz="800" b="0" i="0" u="none" strike="noStrike" kern="1200" baseline="0" dirty="0" smtClean="0">
              <a:solidFill>
                <a:schemeClr val="tx1"/>
              </a:solidFill>
            </a:endParaRPr>
          </a:p>
          <a:p>
            <a:pPr marL="0" marR="0" indent="0" algn="l" defTabSz="879470" rtl="0" eaLnBrk="1" fontAlgn="auto" latinLnBrk="0" hangingPunct="1">
              <a:lnSpc>
                <a:spcPct val="100000"/>
              </a:lnSpc>
              <a:spcBef>
                <a:spcPts val="0"/>
              </a:spcBef>
              <a:spcAft>
                <a:spcPts val="0"/>
              </a:spcAft>
              <a:buClrTx/>
              <a:buSzTx/>
              <a:buFontTx/>
              <a:buNone/>
              <a:tabLst/>
              <a:defRPr/>
            </a:pPr>
            <a:endParaRPr lang="en-SG" sz="800" b="0" i="0" u="none" strike="noStrike" kern="1200" baseline="0" dirty="0" smtClean="0">
              <a:solidFill>
                <a:schemeClr val="tx1"/>
              </a:solidFill>
            </a:endParaRPr>
          </a:p>
          <a:p>
            <a:pPr marL="0" marR="0" indent="0" algn="l" defTabSz="879470" rtl="0" eaLnBrk="1" fontAlgn="auto" latinLnBrk="0" hangingPunct="1">
              <a:lnSpc>
                <a:spcPct val="100000"/>
              </a:lnSpc>
              <a:spcBef>
                <a:spcPts val="0"/>
              </a:spcBef>
              <a:spcAft>
                <a:spcPts val="0"/>
              </a:spcAft>
              <a:buClrTx/>
              <a:buSzTx/>
              <a:buFontTx/>
              <a:buNone/>
              <a:tabLst/>
              <a:defRPr/>
            </a:pPr>
            <a:endParaRPr lang="en-US" sz="800" baseline="0" dirty="0" smtClean="0"/>
          </a:p>
          <a:p>
            <a:endParaRPr lang="en-US" sz="800" b="0" i="0" u="none" strike="noStrike" kern="1200" baseline="0" dirty="0" smtClean="0">
              <a:solidFill>
                <a:schemeClr val="tx1"/>
              </a:solidFill>
            </a:endParaRPr>
          </a:p>
        </p:txBody>
      </p:sp>
    </p:spTree>
    <p:extLst>
      <p:ext uri="{BB962C8B-B14F-4D97-AF65-F5344CB8AC3E}">
        <p14:creationId xmlns:p14="http://schemas.microsoft.com/office/powerpoint/2010/main" val="3515521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5" name="Rectangle 6"/>
          <p:cNvSpPr>
            <a:spLocks noGrp="1" noChangeArrowheads="1"/>
          </p:cNvSpPr>
          <p:nvPr>
            <p:ph type="ftr" sz="quarter" idx="4"/>
          </p:nvPr>
        </p:nvSpPr>
        <p:spPr>
          <a:noFill/>
        </p:spPr>
        <p:txBody>
          <a:bodyPr/>
          <a:lstStyle/>
          <a:p>
            <a:r>
              <a:rPr lang="en-US" smtClean="0"/>
              <a:t>Dr Bi Guoan</a:t>
            </a:r>
          </a:p>
        </p:txBody>
      </p:sp>
      <p:sp>
        <p:nvSpPr>
          <p:cNvPr id="579586" name="Rectangle 7"/>
          <p:cNvSpPr>
            <a:spLocks noGrp="1" noChangeArrowheads="1"/>
          </p:cNvSpPr>
          <p:nvPr>
            <p:ph type="sldNum" sz="quarter" idx="5"/>
          </p:nvPr>
        </p:nvSpPr>
        <p:spPr>
          <a:noFill/>
        </p:spPr>
        <p:txBody>
          <a:bodyPr/>
          <a:lstStyle/>
          <a:p>
            <a:fld id="{87AB93AF-8B73-4C5A-A70C-F4523FA14BC6}" type="slidenum">
              <a:rPr lang="en-US" smtClean="0"/>
              <a:pPr/>
              <a:t>82</a:t>
            </a:fld>
            <a:endParaRPr lang="en-US" smtClean="0"/>
          </a:p>
        </p:txBody>
      </p:sp>
      <p:sp>
        <p:nvSpPr>
          <p:cNvPr id="579587" name="Rectangle 2"/>
          <p:cNvSpPr>
            <a:spLocks noGrp="1" noRot="1" noChangeAspect="1" noChangeArrowheads="1" noTextEdit="1"/>
          </p:cNvSpPr>
          <p:nvPr>
            <p:ph type="sldImg"/>
          </p:nvPr>
        </p:nvSpPr>
        <p:spPr>
          <a:ln/>
        </p:spPr>
      </p:sp>
      <p:sp>
        <p:nvSpPr>
          <p:cNvPr id="579588" name="Rectangle 3"/>
          <p:cNvSpPr>
            <a:spLocks noGrp="1" noChangeArrowheads="1"/>
          </p:cNvSpPr>
          <p:nvPr>
            <p:ph type="body" idx="1"/>
          </p:nvPr>
        </p:nvSpPr>
        <p:spPr>
          <a:xfrm>
            <a:off x="3238499" y="3228895"/>
            <a:ext cx="3397251" cy="398542"/>
          </a:xfrm>
          <a:noFill/>
          <a:ln/>
        </p:spPr>
        <p:txBody>
          <a:bodyPr>
            <a:normAutofit/>
          </a:bodyPr>
          <a:lstStyle/>
          <a:p>
            <a:pPr eaLnBrk="1" hangingPunct="1"/>
            <a:r>
              <a:rPr lang="en-US" sz="800" dirty="0" smtClean="0"/>
              <a:t>Note</a:t>
            </a:r>
            <a:r>
              <a:rPr lang="en-US" sz="800" baseline="0" dirty="0" smtClean="0"/>
              <a:t> that the sampling theorem is valid on band limited signal only.</a:t>
            </a:r>
            <a:endParaRPr lang="en-US" sz="800" dirty="0"/>
          </a:p>
        </p:txBody>
      </p:sp>
    </p:spTree>
    <p:extLst>
      <p:ext uri="{BB962C8B-B14F-4D97-AF65-F5344CB8AC3E}">
        <p14:creationId xmlns:p14="http://schemas.microsoft.com/office/powerpoint/2010/main" val="353586275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4139C876-CE59-4744-A5E9-70B1A6F1555B}" type="slidenum">
              <a:rPr lang="en-US" smtClean="0"/>
              <a:pPr/>
              <a:t>154</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3238499" y="3228895"/>
            <a:ext cx="3397251" cy="1922542"/>
          </a:xfrm>
          <a:noFill/>
          <a:ln/>
        </p:spPr>
        <p:txBody>
          <a:bodyPr/>
          <a:lstStyle/>
          <a:p>
            <a:pPr marL="0" marR="0" indent="0" algn="just" defTabSz="879470" rtl="0" eaLnBrk="1" fontAlgn="auto" latinLnBrk="0" hangingPunct="1">
              <a:lnSpc>
                <a:spcPct val="100000"/>
              </a:lnSpc>
              <a:spcBef>
                <a:spcPts val="0"/>
              </a:spcBef>
              <a:spcAft>
                <a:spcPts val="0"/>
              </a:spcAft>
              <a:buClrTx/>
              <a:buSzTx/>
              <a:buFontTx/>
              <a:buNone/>
              <a:tabLst/>
              <a:defRPr/>
            </a:pPr>
            <a:r>
              <a:rPr lang="en-US" sz="800" b="0" i="0" u="none" strike="noStrike" kern="1200" baseline="0" dirty="0" smtClean="0">
                <a:solidFill>
                  <a:schemeClr val="tx1"/>
                </a:solidFill>
              </a:rPr>
              <a:t>Let us continue to work on equation (3). To fully recover the original signal at the output of the filter bank,  we need the left side of equation (4) to be a complex constant. Therefore equation (3) is simplified into equation (5)</a:t>
            </a:r>
            <a:endParaRPr lang="en-SG" sz="800" b="0" i="0" u="none" strike="noStrike" kern="1200" baseline="0" dirty="0" smtClean="0">
              <a:solidFill>
                <a:schemeClr val="tx1"/>
              </a:solidFill>
            </a:endParaRPr>
          </a:p>
          <a:p>
            <a:pPr marL="0" marR="0" indent="0" algn="just" defTabSz="879470" rtl="0" eaLnBrk="1" fontAlgn="auto" latinLnBrk="0" hangingPunct="1">
              <a:lnSpc>
                <a:spcPct val="100000"/>
              </a:lnSpc>
              <a:spcBef>
                <a:spcPts val="0"/>
              </a:spcBef>
              <a:spcAft>
                <a:spcPts val="0"/>
              </a:spcAft>
              <a:buClrTx/>
              <a:buSzTx/>
              <a:buFontTx/>
              <a:buNone/>
              <a:tabLst/>
              <a:defRPr/>
            </a:pPr>
            <a:endParaRPr lang="en-US" sz="800" baseline="0" dirty="0" smtClean="0"/>
          </a:p>
          <a:p>
            <a:pPr algn="just"/>
            <a:r>
              <a:rPr lang="en-US" sz="800" b="0" i="0" u="none" strike="noStrike" kern="1200" baseline="0" dirty="0" smtClean="0">
                <a:solidFill>
                  <a:schemeClr val="tx1"/>
                </a:solidFill>
              </a:rPr>
              <a:t>By translating equation (5) into the time domain expression, equation (6) shows that the input signal x(n) is perfectly reconstructed at the output of the decoder  with a magnitude change by a constant scaling factor and a delay of n0 samples. </a:t>
            </a:r>
          </a:p>
          <a:p>
            <a:pPr algn="just"/>
            <a:endParaRPr lang="en-US" sz="800" b="0" i="0" u="none" strike="noStrike" kern="1200" baseline="0" dirty="0" smtClean="0">
              <a:solidFill>
                <a:schemeClr val="tx1"/>
              </a:solidFill>
            </a:endParaRPr>
          </a:p>
          <a:p>
            <a:pPr algn="just"/>
            <a:r>
              <a:rPr lang="en-US" sz="800" b="0" i="0" u="none" strike="noStrike" kern="1200" baseline="0" dirty="0" smtClean="0">
                <a:solidFill>
                  <a:schemeClr val="tx1"/>
                </a:solidFill>
              </a:rPr>
              <a:t>For practical applications, the effects of scaling factor C  is the same as changing the volume of sound and the effect of delay is to wait for period of time. </a:t>
            </a:r>
          </a:p>
          <a:p>
            <a:pPr algn="just"/>
            <a:r>
              <a:rPr lang="en-US" sz="800" b="0" i="0" u="none" strike="noStrike" kern="1200" baseline="0" dirty="0" smtClean="0">
                <a:solidFill>
                  <a:schemeClr val="tx1"/>
                </a:solidFill>
              </a:rPr>
              <a:t>The content of the output signal remain the same as the input.</a:t>
            </a:r>
          </a:p>
          <a:p>
            <a:endParaRPr lang="en-US" sz="800" b="0" i="0" u="none" strike="noStrike" kern="1200" baseline="0" dirty="0" smtClean="0">
              <a:solidFill>
                <a:schemeClr val="tx1"/>
              </a:solidFill>
            </a:endParaRPr>
          </a:p>
          <a:p>
            <a:endParaRPr lang="en-US" sz="1200" b="0" i="0" u="none" strike="noStrike" kern="1200" baseline="0" dirty="0" smtClean="0">
              <a:solidFill>
                <a:schemeClr val="tx1"/>
              </a:solidFill>
              <a:latin typeface="+mn-lt"/>
              <a:ea typeface="+mn-ea"/>
              <a:cs typeface="+mn-cs"/>
            </a:endParaRPr>
          </a:p>
        </p:txBody>
      </p:sp>
    </p:spTree>
    <p:extLst>
      <p:ext uri="{BB962C8B-B14F-4D97-AF65-F5344CB8AC3E}">
        <p14:creationId xmlns:p14="http://schemas.microsoft.com/office/powerpoint/2010/main" val="18097338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4139C876-CE59-4744-A5E9-70B1A6F1555B}" type="slidenum">
              <a:rPr lang="en-US" smtClean="0"/>
              <a:pPr/>
              <a:t>155</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3238499" y="3228895"/>
            <a:ext cx="3397251" cy="3058954"/>
          </a:xfrm>
          <a:noFill/>
          <a:ln/>
        </p:spPr>
        <p:txBody>
          <a:bodyPr/>
          <a:lstStyle/>
          <a:p>
            <a:pPr marL="0" marR="0" indent="0" algn="just" defTabSz="879470" rtl="0" eaLnBrk="1" fontAlgn="auto" latinLnBrk="0" hangingPunct="1">
              <a:lnSpc>
                <a:spcPct val="100000"/>
              </a:lnSpc>
              <a:spcBef>
                <a:spcPts val="0"/>
              </a:spcBef>
              <a:spcAft>
                <a:spcPts val="0"/>
              </a:spcAft>
              <a:buClrTx/>
              <a:buSzTx/>
              <a:buFontTx/>
              <a:buNone/>
              <a:tabLst/>
              <a:defRPr/>
            </a:pPr>
            <a:r>
              <a:rPr lang="en-US" sz="800" b="0" i="0" u="none" strike="noStrike" kern="1200" baseline="0" dirty="0" smtClean="0">
                <a:solidFill>
                  <a:schemeClr val="tx1"/>
                </a:solidFill>
                <a:latin typeface="+mn-lt"/>
                <a:ea typeface="+mn-ea"/>
                <a:cs typeface="+mn-cs"/>
              </a:rPr>
              <a:t>In this slide, we first summarize the relationships among all these four filters in the z domain and in the time domain. </a:t>
            </a:r>
          </a:p>
          <a:p>
            <a:pPr marL="0" marR="0" indent="0" algn="just" defTabSz="879470" rtl="0" eaLnBrk="1" fontAlgn="auto" latinLnBrk="0" hangingPunct="1">
              <a:lnSpc>
                <a:spcPct val="100000"/>
              </a:lnSpc>
              <a:spcBef>
                <a:spcPts val="0"/>
              </a:spcBef>
              <a:spcAft>
                <a:spcPts val="0"/>
              </a:spcAft>
              <a:buClrTx/>
              <a:buSzTx/>
              <a:buFontTx/>
              <a:buNone/>
              <a:tabLst/>
              <a:defRPr/>
            </a:pPr>
            <a:r>
              <a:rPr lang="en-US" sz="800" b="0" i="0" u="none" strike="noStrike" kern="1200" baseline="0" dirty="0" smtClean="0">
                <a:solidFill>
                  <a:schemeClr val="tx1"/>
                </a:solidFill>
                <a:latin typeface="+mn-lt"/>
                <a:ea typeface="+mn-ea"/>
                <a:cs typeface="+mn-cs"/>
              </a:rPr>
              <a:t>The correspondence of these equations between the time and z domains can be easily verified. We will directly be using these results instead of proving them.</a:t>
            </a:r>
          </a:p>
          <a:p>
            <a:pPr marL="0" marR="0" indent="0" algn="just" defTabSz="879470" rtl="0" eaLnBrk="1" fontAlgn="auto" latinLnBrk="0" hangingPunct="1">
              <a:lnSpc>
                <a:spcPct val="100000"/>
              </a:lnSpc>
              <a:spcBef>
                <a:spcPts val="0"/>
              </a:spcBef>
              <a:spcAft>
                <a:spcPts val="0"/>
              </a:spcAft>
              <a:buClrTx/>
              <a:buSzTx/>
              <a:buFontTx/>
              <a:buNone/>
              <a:tabLst/>
              <a:defRPr/>
            </a:pPr>
            <a:endParaRPr lang="en-US" sz="800" b="0" i="0" u="none" strike="noStrike" kern="1200" baseline="0" dirty="0" smtClean="0">
              <a:solidFill>
                <a:schemeClr val="tx1"/>
              </a:solidFill>
              <a:latin typeface="+mn-lt"/>
              <a:ea typeface="+mn-ea"/>
              <a:cs typeface="+mn-cs"/>
            </a:endParaRPr>
          </a:p>
          <a:p>
            <a:pPr marL="0" marR="0" indent="0" algn="just" defTabSz="879470" rtl="0" eaLnBrk="1" fontAlgn="auto" latinLnBrk="0" hangingPunct="1">
              <a:lnSpc>
                <a:spcPct val="100000"/>
              </a:lnSpc>
              <a:spcBef>
                <a:spcPts val="0"/>
              </a:spcBef>
              <a:spcAft>
                <a:spcPts val="0"/>
              </a:spcAft>
              <a:buClrTx/>
              <a:buSzTx/>
              <a:buFontTx/>
              <a:buNone/>
              <a:tabLst/>
              <a:defRPr/>
            </a:pPr>
            <a:r>
              <a:rPr lang="en-US" sz="800" b="0" i="0" u="none" strike="noStrike" kern="1200" baseline="0" dirty="0" smtClean="0">
                <a:solidFill>
                  <a:schemeClr val="tx1"/>
                </a:solidFill>
                <a:latin typeface="+mn-lt"/>
                <a:ea typeface="+mn-ea"/>
                <a:cs typeface="+mn-cs"/>
              </a:rPr>
              <a:t>Using these relationships into equation (4) in the previous slide, we can easily obtain equation (7). </a:t>
            </a:r>
          </a:p>
          <a:p>
            <a:pPr marL="0" marR="0" indent="0" algn="just" defTabSz="879470" rtl="0" eaLnBrk="1" fontAlgn="auto" latinLnBrk="0" hangingPunct="1">
              <a:lnSpc>
                <a:spcPct val="100000"/>
              </a:lnSpc>
              <a:spcBef>
                <a:spcPts val="0"/>
              </a:spcBef>
              <a:spcAft>
                <a:spcPts val="0"/>
              </a:spcAft>
              <a:buClrTx/>
              <a:buSzTx/>
              <a:buFontTx/>
              <a:buNone/>
              <a:tabLst/>
              <a:defRPr/>
            </a:pPr>
            <a:r>
              <a:rPr lang="en-US" sz="800" b="0" i="0" u="none" strike="noStrike" kern="1200" baseline="0" dirty="0" smtClean="0">
                <a:solidFill>
                  <a:schemeClr val="tx1"/>
                </a:solidFill>
                <a:latin typeface="+mn-lt"/>
                <a:ea typeface="+mn-ea"/>
                <a:cs typeface="+mn-cs"/>
              </a:rPr>
              <a:t>Equation (7) means that  the transfer function of the two </a:t>
            </a:r>
            <a:r>
              <a:rPr lang="en-US" sz="800" b="0" i="0" u="none" strike="noStrike" kern="1200" baseline="0" dirty="0" err="1" smtClean="0">
                <a:solidFill>
                  <a:schemeClr val="tx1"/>
                </a:solidFill>
                <a:latin typeface="+mn-lt"/>
                <a:ea typeface="+mn-ea"/>
                <a:cs typeface="+mn-cs"/>
              </a:rPr>
              <a:t>subband</a:t>
            </a:r>
            <a:r>
              <a:rPr lang="en-US" sz="800" b="0" i="0" u="none" strike="noStrike" kern="1200" baseline="0" dirty="0" smtClean="0">
                <a:solidFill>
                  <a:schemeClr val="tx1"/>
                </a:solidFill>
                <a:latin typeface="+mn-lt"/>
                <a:ea typeface="+mn-ea"/>
                <a:cs typeface="+mn-cs"/>
              </a:rPr>
              <a:t> system in previous page is a complex constant whose magnitude is |C| &gt; 0 and phase is z^(-D), where D should be an integer.</a:t>
            </a:r>
          </a:p>
          <a:p>
            <a:pPr marL="0" marR="0" indent="0" algn="just" defTabSz="879470" rtl="0" eaLnBrk="1" fontAlgn="auto" latinLnBrk="0" hangingPunct="1">
              <a:lnSpc>
                <a:spcPct val="100000"/>
              </a:lnSpc>
              <a:spcBef>
                <a:spcPts val="0"/>
              </a:spcBef>
              <a:spcAft>
                <a:spcPts val="0"/>
              </a:spcAft>
              <a:buClrTx/>
              <a:buSzTx/>
              <a:buFontTx/>
              <a:buNone/>
              <a:tabLst/>
              <a:defRPr/>
            </a:pPr>
            <a:r>
              <a:rPr lang="en-US" sz="800" b="0" i="0" u="none" strike="noStrike" kern="1200" baseline="0" dirty="0" smtClean="0">
                <a:solidFill>
                  <a:schemeClr val="tx1"/>
                </a:solidFill>
                <a:latin typeface="+mn-lt"/>
                <a:ea typeface="+mn-ea"/>
                <a:cs typeface="+mn-cs"/>
              </a:rPr>
              <a:t>It means that the output of the synthesis filter bank is the original input signal whose magnitude has a multiplying factor of C with a delay of D samples.</a:t>
            </a:r>
          </a:p>
          <a:p>
            <a:pPr marL="0" marR="0" indent="0" algn="just" defTabSz="879470" rtl="0" eaLnBrk="1" fontAlgn="auto" latinLnBrk="0" hangingPunct="1">
              <a:lnSpc>
                <a:spcPct val="100000"/>
              </a:lnSpc>
              <a:spcBef>
                <a:spcPts val="0"/>
              </a:spcBef>
              <a:spcAft>
                <a:spcPts val="0"/>
              </a:spcAft>
              <a:buClrTx/>
              <a:buSzTx/>
              <a:buFontTx/>
              <a:buNone/>
              <a:tabLst/>
              <a:defRPr/>
            </a:pPr>
            <a:endParaRPr lang="en-US" sz="800" b="0" i="0" u="none" strike="noStrike" kern="1200" baseline="0" dirty="0" smtClean="0">
              <a:solidFill>
                <a:schemeClr val="tx1"/>
              </a:solidFill>
              <a:latin typeface="+mn-lt"/>
              <a:ea typeface="+mn-ea"/>
              <a:cs typeface="+mn-cs"/>
            </a:endParaRPr>
          </a:p>
          <a:p>
            <a:pPr marL="0" marR="0" indent="0" algn="just" defTabSz="879470" rtl="0" eaLnBrk="1" fontAlgn="auto" latinLnBrk="0" hangingPunct="1">
              <a:lnSpc>
                <a:spcPct val="100000"/>
              </a:lnSpc>
              <a:spcBef>
                <a:spcPts val="0"/>
              </a:spcBef>
              <a:spcAft>
                <a:spcPts val="0"/>
              </a:spcAft>
              <a:buClrTx/>
              <a:buSzTx/>
              <a:buFontTx/>
              <a:buNone/>
              <a:tabLst/>
              <a:defRPr/>
            </a:pPr>
            <a:endParaRPr lang="en-US" sz="800" b="0" i="0" u="none" strike="noStrike" kern="1200" baseline="0" dirty="0" smtClean="0">
              <a:solidFill>
                <a:schemeClr val="tx1"/>
              </a:solidFill>
              <a:latin typeface="+mn-lt"/>
              <a:ea typeface="+mn-ea"/>
              <a:cs typeface="+mn-cs"/>
            </a:endParaRPr>
          </a:p>
          <a:p>
            <a:pPr marL="0" marR="0" indent="0" algn="just" defTabSz="879470" rtl="0" eaLnBrk="1" fontAlgn="auto" latinLnBrk="0" hangingPunct="1">
              <a:lnSpc>
                <a:spcPct val="100000"/>
              </a:lnSpc>
              <a:spcBef>
                <a:spcPts val="0"/>
              </a:spcBef>
              <a:spcAft>
                <a:spcPts val="0"/>
              </a:spcAft>
              <a:buClrTx/>
              <a:buSzTx/>
              <a:buFontTx/>
              <a:buNone/>
              <a:tabLst/>
              <a:defRPr/>
            </a:pPr>
            <a:r>
              <a:rPr lang="en-US" sz="800" b="0" i="0" u="none" strike="noStrike" kern="1200" baseline="0" dirty="0" smtClean="0">
                <a:solidFill>
                  <a:schemeClr val="tx1"/>
                </a:solidFill>
                <a:latin typeface="+mn-lt"/>
                <a:ea typeface="+mn-ea"/>
                <a:cs typeface="+mn-cs"/>
              </a:rPr>
              <a:t>With these results presented in the previous slides, let us now consider a simple example to demonstrate how the perfect reconstruction is obtained by a two channel filter bank.</a:t>
            </a:r>
          </a:p>
          <a:p>
            <a:pPr marL="0" marR="0" indent="0" algn="just" defTabSz="879470" rtl="0" eaLnBrk="1" fontAlgn="auto" latinLnBrk="0" hangingPunct="1">
              <a:lnSpc>
                <a:spcPct val="100000"/>
              </a:lnSpc>
              <a:spcBef>
                <a:spcPts val="0"/>
              </a:spcBef>
              <a:spcAft>
                <a:spcPts val="0"/>
              </a:spcAft>
              <a:buClrTx/>
              <a:buSzTx/>
              <a:buFontTx/>
              <a:buNone/>
              <a:tabLst/>
              <a:defRPr/>
            </a:pPr>
            <a:endParaRPr lang="en-US" sz="800" b="0" i="0" u="none" strike="noStrike" kern="1200" baseline="0" dirty="0" smtClean="0">
              <a:solidFill>
                <a:schemeClr val="tx1"/>
              </a:solidFill>
              <a:latin typeface="+mn-lt"/>
              <a:ea typeface="+mn-ea"/>
              <a:cs typeface="+mn-cs"/>
            </a:endParaRPr>
          </a:p>
          <a:p>
            <a:pPr marL="0" marR="0" indent="0" algn="just" defTabSz="879470" rtl="0" eaLnBrk="1" fontAlgn="auto" latinLnBrk="0" hangingPunct="1">
              <a:lnSpc>
                <a:spcPct val="100000"/>
              </a:lnSpc>
              <a:spcBef>
                <a:spcPts val="0"/>
              </a:spcBef>
              <a:spcAft>
                <a:spcPts val="0"/>
              </a:spcAft>
              <a:buClrTx/>
              <a:buSzTx/>
              <a:buFontTx/>
              <a:buNone/>
              <a:tabLst/>
              <a:defRPr/>
            </a:pPr>
            <a:r>
              <a:rPr lang="en-US" sz="800" b="0" i="0" u="none" strike="noStrike" kern="1200" baseline="0" dirty="0" smtClean="0">
                <a:solidFill>
                  <a:schemeClr val="tx1"/>
                </a:solidFill>
                <a:latin typeface="+mn-lt"/>
                <a:ea typeface="+mn-ea"/>
                <a:cs typeface="+mn-cs"/>
              </a:rPr>
              <a:t>We also assume that the impulse response of filter h0(n) has two non zero  coefficients. Its z-transform is also given in the last equation of this slide.</a:t>
            </a:r>
          </a:p>
          <a:p>
            <a:pPr marL="0" marR="0" indent="0" algn="l" defTabSz="87947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p:txBody>
      </p:sp>
    </p:spTree>
    <p:extLst>
      <p:ext uri="{BB962C8B-B14F-4D97-AF65-F5344CB8AC3E}">
        <p14:creationId xmlns:p14="http://schemas.microsoft.com/office/powerpoint/2010/main" val="367304973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13C999C9-390B-44F7-BA19-5167CC88BB69}" type="slidenum">
              <a:rPr lang="en-US" smtClean="0"/>
              <a:pPr/>
              <a:t>156</a:t>
            </a:fld>
            <a:endParaRPr lang="en-US" smtClean="0"/>
          </a:p>
        </p:txBody>
      </p:sp>
      <p:sp>
        <p:nvSpPr>
          <p:cNvPr id="70659" name="Rectangle 2"/>
          <p:cNvSpPr>
            <a:spLocks noGrp="1" noRot="1" noChangeAspect="1" noChangeArrowheads="1" noTextEdit="1"/>
          </p:cNvSpPr>
          <p:nvPr>
            <p:ph type="sldImg"/>
          </p:nvPr>
        </p:nvSpPr>
        <p:spPr>
          <a:xfrm>
            <a:off x="3238500" y="511175"/>
            <a:ext cx="3397250" cy="2547938"/>
          </a:xfrm>
          <a:ln/>
        </p:spPr>
      </p:sp>
      <p:sp>
        <p:nvSpPr>
          <p:cNvPr id="70660" name="Rectangle 3"/>
          <p:cNvSpPr>
            <a:spLocks noGrp="1" noChangeArrowheads="1"/>
          </p:cNvSpPr>
          <p:nvPr>
            <p:ph type="body" idx="1"/>
          </p:nvPr>
        </p:nvSpPr>
        <p:spPr>
          <a:xfrm>
            <a:off x="3238499" y="3475037"/>
            <a:ext cx="3397251" cy="2057400"/>
          </a:xfrm>
          <a:noFill/>
          <a:ln/>
        </p:spPr>
        <p:txBody>
          <a:bodyPr>
            <a:normAutofit/>
          </a:bodyPr>
          <a:lstStyle/>
          <a:p>
            <a:pPr marL="0" marR="0" indent="0" algn="just" defTabSz="914400" rtl="0" eaLnBrk="1" fontAlgn="auto" latinLnBrk="0" hangingPunct="1">
              <a:lnSpc>
                <a:spcPct val="100000"/>
              </a:lnSpc>
              <a:spcBef>
                <a:spcPts val="0"/>
              </a:spcBef>
              <a:spcAft>
                <a:spcPts val="0"/>
              </a:spcAft>
              <a:buClrTx/>
              <a:buSzTx/>
              <a:buFont typeface="Courier New" panose="02070309020205020404" pitchFamily="49" charset="0"/>
              <a:buNone/>
              <a:tabLst/>
              <a:defRPr/>
            </a:pPr>
            <a:r>
              <a:rPr lang="en-US" sz="800" dirty="0" smtClean="0"/>
              <a:t>In the following, we shall</a:t>
            </a:r>
            <a:r>
              <a:rPr lang="en-US" sz="800" baseline="0" dirty="0" smtClean="0"/>
              <a:t> select an au</a:t>
            </a:r>
            <a:r>
              <a:rPr lang="en-US" sz="800" dirty="0" smtClean="0"/>
              <a:t>dio input to observe the dynamic operations</a:t>
            </a:r>
            <a:r>
              <a:rPr lang="en-US" sz="800" baseline="0" dirty="0" smtClean="0"/>
              <a:t> </a:t>
            </a:r>
            <a:r>
              <a:rPr lang="en-US" sz="800" dirty="0" smtClean="0"/>
              <a:t>of this filter banks. </a:t>
            </a:r>
          </a:p>
          <a:p>
            <a:pPr algn="just" eaLnBrk="1" hangingPunct="1">
              <a:buFont typeface="Courier New" panose="02070309020205020404" pitchFamily="49" charset="0"/>
              <a:buNone/>
            </a:pPr>
            <a:endParaRPr lang="en-US" sz="800" dirty="0" smtClean="0"/>
          </a:p>
          <a:p>
            <a:pPr algn="just" eaLnBrk="1" hangingPunct="1">
              <a:buFont typeface="Courier New" panose="02070309020205020404" pitchFamily="49" charset="0"/>
              <a:buNone/>
            </a:pPr>
            <a:r>
              <a:rPr lang="en-US" sz="800" dirty="0" smtClean="0"/>
              <a:t>We shall listen to the original signal and  each of the four sub-band signals. Visual observation of the time domain waveforms of the original and the sub-band signals are also available. The top figure shows the original signal waveform in either the time domain or frequency domain.  The middle left figure is the lowest sub-band signal, the middle right figure is the next higher frequency sub-band signal, the bottom left figure is the next higher frequency sub-band signal and the bottom right figure is the highest frequency sub-band signal.</a:t>
            </a:r>
          </a:p>
          <a:p>
            <a:pPr eaLnBrk="1" hangingPunct="1"/>
            <a:endParaRPr lang="en-US" sz="800" dirty="0"/>
          </a:p>
          <a:p>
            <a:pPr algn="just">
              <a:buFont typeface="Courier New" panose="02070309020205020404" pitchFamily="49" charset="0"/>
              <a:buNone/>
            </a:pPr>
            <a:r>
              <a:rPr lang="en-US" sz="800" dirty="0" smtClean="0"/>
              <a:t>It will be seen that the amplitudes of the sub-band signals become significantly smaller as the sub-band frequency becomes higher.</a:t>
            </a:r>
          </a:p>
          <a:p>
            <a:pPr eaLnBrk="1" hangingPunct="1"/>
            <a:endParaRPr lang="en-US" sz="8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We now listen to the sub-band signal one by</a:t>
            </a:r>
            <a:r>
              <a:rPr lang="en-US" sz="800" baseline="0" dirty="0" smtClean="0"/>
              <a:t> one in the next few slides</a:t>
            </a:r>
            <a:endParaRPr lang="en-US" sz="800" dirty="0" smtClean="0"/>
          </a:p>
        </p:txBody>
      </p:sp>
    </p:spTree>
    <p:extLst>
      <p:ext uri="{BB962C8B-B14F-4D97-AF65-F5344CB8AC3E}">
        <p14:creationId xmlns:p14="http://schemas.microsoft.com/office/powerpoint/2010/main" val="94881355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13C999C9-390B-44F7-BA19-5167CC88BB69}" type="slidenum">
              <a:rPr lang="en-US" smtClean="0"/>
              <a:pPr/>
              <a:t>157</a:t>
            </a:fld>
            <a:endParaRPr lang="en-US" smtClean="0"/>
          </a:p>
        </p:txBody>
      </p:sp>
      <p:sp>
        <p:nvSpPr>
          <p:cNvPr id="70659" name="Rectangle 2"/>
          <p:cNvSpPr>
            <a:spLocks noGrp="1" noRot="1" noChangeAspect="1" noChangeArrowheads="1" noTextEdit="1"/>
          </p:cNvSpPr>
          <p:nvPr>
            <p:ph type="sldImg"/>
          </p:nvPr>
        </p:nvSpPr>
        <p:spPr>
          <a:xfrm>
            <a:off x="3238500" y="511175"/>
            <a:ext cx="3397250" cy="2547938"/>
          </a:xfrm>
          <a:ln/>
        </p:spPr>
      </p:sp>
      <p:sp>
        <p:nvSpPr>
          <p:cNvPr id="70660" name="Rectangle 3"/>
          <p:cNvSpPr>
            <a:spLocks noGrp="1" noChangeArrowheads="1"/>
          </p:cNvSpPr>
          <p:nvPr>
            <p:ph type="body" idx="1"/>
          </p:nvPr>
        </p:nvSpPr>
        <p:spPr>
          <a:xfrm>
            <a:off x="3238499" y="3246437"/>
            <a:ext cx="3397251" cy="1524000"/>
          </a:xfrm>
          <a:noFill/>
          <a:ln/>
        </p:spPr>
        <p:txBody>
          <a:bodyPr>
            <a:normAutofit/>
          </a:bodyPr>
          <a:lstStyle/>
          <a:p>
            <a:pPr algn="just"/>
            <a:r>
              <a:rPr lang="en-US" sz="800" dirty="0" smtClean="0"/>
              <a:t>This example</a:t>
            </a:r>
            <a:r>
              <a:rPr lang="en-US" sz="800" baseline="0" dirty="0" smtClean="0"/>
              <a:t> shows a </a:t>
            </a:r>
            <a:r>
              <a:rPr lang="en-US" sz="800" dirty="0" smtClean="0"/>
              <a:t>simple application of a  filter bank that divides the input signal into four sub-band signals.  This operation is generally known as the analysis process.</a:t>
            </a:r>
          </a:p>
          <a:p>
            <a:pPr algn="just"/>
            <a:endParaRPr lang="en-US" sz="800" dirty="0" smtClean="0"/>
          </a:p>
          <a:p>
            <a:pPr algn="just"/>
            <a:r>
              <a:rPr lang="en-US" sz="800" dirty="0" smtClean="0"/>
              <a:t>We shall  see that this program allows to selecting input signal from the computer directory, to design low pass filter and display  filter responses in time and frequency domain.</a:t>
            </a:r>
          </a:p>
          <a:p>
            <a:pPr algn="just"/>
            <a:endParaRPr lang="en-US" sz="800" dirty="0" smtClean="0"/>
          </a:p>
          <a:p>
            <a:pPr algn="just"/>
            <a:r>
              <a:rPr lang="en-US" sz="800" dirty="0" smtClean="0"/>
              <a:t>It</a:t>
            </a:r>
            <a:r>
              <a:rPr lang="en-US" sz="800" baseline="0" dirty="0" smtClean="0"/>
              <a:t> also </a:t>
            </a:r>
            <a:r>
              <a:rPr lang="en-US" sz="800" dirty="0" smtClean="0"/>
              <a:t>displays the time domain waveforms and spectra of the separated sub-band signals.</a:t>
            </a:r>
            <a:r>
              <a:rPr lang="en-US" sz="800" baseline="0" dirty="0" smtClean="0"/>
              <a:t> It also allow us to </a:t>
            </a:r>
            <a:r>
              <a:rPr lang="en-US" sz="800" dirty="0" smtClean="0"/>
              <a:t>listen to the recovered signal, and the separated sub-band signals.</a:t>
            </a:r>
          </a:p>
          <a:p>
            <a:pPr eaLnBrk="1" hangingPunct="1"/>
            <a:endParaRPr lang="en-US" sz="1000" dirty="0"/>
          </a:p>
          <a:p>
            <a:pPr eaLnBrk="1" hangingPunct="1"/>
            <a:endParaRPr lang="en-US" sz="1000" dirty="0" smtClean="0"/>
          </a:p>
        </p:txBody>
      </p:sp>
    </p:spTree>
    <p:extLst>
      <p:ext uri="{BB962C8B-B14F-4D97-AF65-F5344CB8AC3E}">
        <p14:creationId xmlns:p14="http://schemas.microsoft.com/office/powerpoint/2010/main" val="68626557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13C999C9-390B-44F7-BA19-5167CC88BB69}" type="slidenum">
              <a:rPr lang="en-US" smtClean="0"/>
              <a:pPr/>
              <a:t>158</a:t>
            </a:fld>
            <a:endParaRPr lang="en-US" smtClean="0"/>
          </a:p>
        </p:txBody>
      </p:sp>
      <p:sp>
        <p:nvSpPr>
          <p:cNvPr id="70659" name="Rectangle 2"/>
          <p:cNvSpPr>
            <a:spLocks noGrp="1" noRot="1" noChangeAspect="1" noChangeArrowheads="1" noTextEdit="1"/>
          </p:cNvSpPr>
          <p:nvPr>
            <p:ph type="sldImg"/>
          </p:nvPr>
        </p:nvSpPr>
        <p:spPr>
          <a:xfrm>
            <a:off x="3238500" y="511175"/>
            <a:ext cx="3397250" cy="2547938"/>
          </a:xfrm>
          <a:ln/>
        </p:spPr>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7760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9D2E2D9D-E220-4DDF-A6BC-0A54F1289D17}" type="slidenum">
              <a:rPr lang="en-US" smtClean="0"/>
              <a:pPr/>
              <a:t>83</a:t>
            </a:fld>
            <a:endParaRPr lang="en-US" smtClean="0"/>
          </a:p>
        </p:txBody>
      </p:sp>
      <p:sp>
        <p:nvSpPr>
          <p:cNvPr id="80899" name="Rectangle 2"/>
          <p:cNvSpPr>
            <a:spLocks noGrp="1" noRot="1" noChangeAspect="1" noChangeArrowheads="1" noTextEdit="1"/>
          </p:cNvSpPr>
          <p:nvPr>
            <p:ph type="sldImg"/>
          </p:nvPr>
        </p:nvSpPr>
        <p:spPr>
          <a:xfrm>
            <a:off x="3300413" y="506413"/>
            <a:ext cx="3378200" cy="2533650"/>
          </a:xfrm>
          <a:ln/>
        </p:spPr>
      </p:sp>
    </p:spTree>
    <p:extLst>
      <p:ext uri="{BB962C8B-B14F-4D97-AF65-F5344CB8AC3E}">
        <p14:creationId xmlns:p14="http://schemas.microsoft.com/office/powerpoint/2010/main" val="1949040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98080" cy="1143000"/>
          </a:xfrm>
        </p:spPr>
        <p:txBody>
          <a:bodyPr>
            <a:normAutofit/>
          </a:bodyPr>
          <a:lstStyle>
            <a:lvl1pPr>
              <a:defRPr sz="3200" b="1"/>
            </a:lvl1pPr>
          </a:lstStyle>
          <a:p>
            <a:r>
              <a:rPr kumimoji="0" lang="en-US" dirty="0" smtClean="0"/>
              <a:t>Click to edit Master title style</a:t>
            </a:r>
            <a:endParaRPr kumimoji="0" lang="en-US" dirty="0"/>
          </a:p>
        </p:txBody>
      </p:sp>
      <p:sp>
        <p:nvSpPr>
          <p:cNvPr id="3" name="Content Placeholder 2"/>
          <p:cNvSpPr>
            <a:spLocks noGrp="1"/>
          </p:cNvSpPr>
          <p:nvPr>
            <p:ph idx="1"/>
          </p:nvPr>
        </p:nvSpPr>
        <p:spPr>
          <a:xfrm>
            <a:off x="990600" y="1143000"/>
            <a:ext cx="7943088" cy="5105400"/>
          </a:xfrm>
        </p:spPr>
        <p:txBody>
          <a:bodyPr/>
          <a:lstStyle>
            <a:lvl1pPr marL="365760" indent="-283464">
              <a:buFont typeface="Courier New" panose="02070309020205020404" pitchFamily="49" charset="0"/>
              <a:buChar char="o"/>
              <a:defRPr sz="2000"/>
            </a:lvl1pPr>
            <a:lvl2pPr>
              <a:defRPr sz="2000"/>
            </a:lvl2pPr>
            <a:lvl3pPr>
              <a:defRPr sz="2000"/>
            </a:lvl3pPr>
            <a:lvl4pPr>
              <a:defRPr sz="2000"/>
            </a:lvl4pPr>
            <a:lvl5pPr>
              <a:defRPr sz="20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5" name="Footer Placeholder 4"/>
          <p:cNvSpPr>
            <a:spLocks noGrp="1"/>
          </p:cNvSpPr>
          <p:nvPr>
            <p:ph type="ftr" sz="quarter" idx="11"/>
          </p:nvPr>
        </p:nvSpPr>
        <p:spPr>
          <a:xfrm>
            <a:off x="152400" y="6381750"/>
            <a:ext cx="2895600" cy="476250"/>
          </a:xfrm>
          <a:prstGeom prst="rect">
            <a:avLst/>
          </a:prstGeom>
        </p:spPr>
        <p:txBody>
          <a:bodyPr/>
          <a:lstStyle/>
          <a:p>
            <a:r>
              <a:rPr lang="en-US" dirty="0" smtClean="0"/>
              <a:t>School of EEE</a:t>
            </a:r>
            <a:endParaRPr lang="en-US" dirty="0"/>
          </a:p>
        </p:txBody>
      </p:sp>
      <p:sp>
        <p:nvSpPr>
          <p:cNvPr id="6" name="Slide Number Placeholder 5"/>
          <p:cNvSpPr>
            <a:spLocks noGrp="1"/>
          </p:cNvSpPr>
          <p:nvPr>
            <p:ph type="sldNum" sz="quarter" idx="12"/>
          </p:nvPr>
        </p:nvSpPr>
        <p:spPr>
          <a:xfrm>
            <a:off x="4648200" y="6381750"/>
            <a:ext cx="457200" cy="476250"/>
          </a:xfrm>
        </p:spPr>
        <p:txBody>
          <a:bodyPr/>
          <a:lstStyle/>
          <a:p>
            <a:fld id="{E9FA5013-2E72-4A27-BB93-0D610EE5532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Footer Placeholder 5"/>
          <p:cNvSpPr>
            <a:spLocks noGrp="1"/>
          </p:cNvSpPr>
          <p:nvPr>
            <p:ph type="ftr" sz="quarter" idx="11"/>
          </p:nvPr>
        </p:nvSpPr>
        <p:spPr>
          <a:xfrm>
            <a:off x="381000" y="6381750"/>
            <a:ext cx="2895600" cy="476250"/>
          </a:xfrm>
          <a:prstGeom prst="rect">
            <a:avLst/>
          </a:prstGeom>
        </p:spPr>
        <p:txBody>
          <a:bodyPr/>
          <a:lstStyle/>
          <a:p>
            <a:r>
              <a:rPr lang="en-US" dirty="0" smtClean="0"/>
              <a:t>School of EEE</a:t>
            </a:r>
            <a:endParaRPr lang="en-US" dirty="0"/>
          </a:p>
        </p:txBody>
      </p:sp>
      <p:sp>
        <p:nvSpPr>
          <p:cNvPr id="7" name="Slide Number Placeholder 6"/>
          <p:cNvSpPr>
            <a:spLocks noGrp="1"/>
          </p:cNvSpPr>
          <p:nvPr>
            <p:ph type="sldNum" sz="quarter" idx="12"/>
          </p:nvPr>
        </p:nvSpPr>
        <p:spPr/>
        <p:txBody>
          <a:bodyPr/>
          <a:lstStyle/>
          <a:p>
            <a:fld id="{E9FA5013-2E72-4A27-BB93-0D610EE5532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dirty="0" smtClean="0"/>
              <a:t>Click to edit Master title style</a:t>
            </a:r>
            <a:endParaRPr kumimoji="0" lang="en-US" dirty="0"/>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22" name="Slide Number Placeholder 21"/>
          <p:cNvSpPr>
            <a:spLocks noGrp="1"/>
          </p:cNvSpPr>
          <p:nvPr>
            <p:ph type="sldNum" sz="quarter" idx="4"/>
          </p:nvPr>
        </p:nvSpPr>
        <p:spPr>
          <a:xfrm>
            <a:off x="4849836" y="63817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E9FA5013-2E72-4A27-BB93-0D610EE5532C}"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pic>
        <p:nvPicPr>
          <p:cNvPr id="13" name="Picture 6"/>
          <p:cNvPicPr>
            <a:picLocks noChangeAspect="1" noChangeArrowheads="1"/>
          </p:cNvPicPr>
          <p:nvPr/>
        </p:nvPicPr>
        <p:blipFill>
          <a:blip r:embed="rId4" cstate="print"/>
          <a:srcRect/>
          <a:stretch>
            <a:fillRect/>
          </a:stretch>
        </p:blipFill>
        <p:spPr bwMode="auto">
          <a:xfrm>
            <a:off x="8056673" y="6473952"/>
            <a:ext cx="1011127" cy="384048"/>
          </a:xfrm>
          <a:prstGeom prst="rect">
            <a:avLst/>
          </a:prstGeom>
          <a:noFill/>
          <a:ln w="9525">
            <a:noFill/>
            <a:miter lim="800000"/>
            <a:headEnd/>
            <a:tailEnd/>
          </a:ln>
        </p:spPr>
      </p:pic>
      <p:sp>
        <p:nvSpPr>
          <p:cNvPr id="14" name="Footer Placeholder 4"/>
          <p:cNvSpPr txBox="1">
            <a:spLocks/>
          </p:cNvSpPr>
          <p:nvPr/>
        </p:nvSpPr>
        <p:spPr>
          <a:xfrm>
            <a:off x="155916" y="43684"/>
            <a:ext cx="3349284" cy="238125"/>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solidFill>
              </a:rPr>
              <a:t>EE6424 Digital Audio Signal Processing </a:t>
            </a:r>
            <a:endParaRPr lang="en-US" dirty="0">
              <a:solidFill>
                <a:schemeClr val="tx1"/>
              </a:solidFill>
            </a:endParaRPr>
          </a:p>
        </p:txBody>
      </p:sp>
      <p:sp>
        <p:nvSpPr>
          <p:cNvPr id="16" name="Footer Placeholder 9"/>
          <p:cNvSpPr>
            <a:spLocks noGrp="1"/>
          </p:cNvSpPr>
          <p:nvPr>
            <p:ph type="ftr" sz="quarter" idx="3"/>
          </p:nvPr>
        </p:nvSpPr>
        <p:spPr>
          <a:xfrm>
            <a:off x="3516" y="6305732"/>
            <a:ext cx="1291884" cy="476250"/>
          </a:xfrm>
          <a:prstGeom prst="rect">
            <a:avLst/>
          </a:prstGeom>
        </p:spPr>
        <p:txBody>
          <a:bodyPr anchor="b"/>
          <a:lstStyle>
            <a:lvl1pPr eaLnBrk="1" latinLnBrk="0" hangingPunct="1">
              <a:defRPr kumimoji="0" sz="1200">
                <a:solidFill>
                  <a:schemeClr val="tx1"/>
                </a:solidFill>
                <a:effectLst/>
              </a:defRPr>
            </a:lvl1pPr>
          </a:lstStyle>
          <a:p>
            <a:r>
              <a:rPr lang="en-US" dirty="0" smtClean="0"/>
              <a:t>School of EEE</a:t>
            </a:r>
            <a:endParaRPr lang="en-US" dirty="0"/>
          </a:p>
        </p:txBody>
      </p:sp>
    </p:spTree>
  </p:cSld>
  <p:clrMap bg1="lt1" tx1="dk1" bg2="lt2" tx2="dk2" accent1="accent1" accent2="accent2" accent3="accent3" accent4="accent4" accent5="accent5" accent6="accent6" hlink="hlink" folHlink="folHlink"/>
  <p:sldLayoutIdLst>
    <p:sldLayoutId id="2147483854" r:id="rId1"/>
    <p:sldLayoutId id="2147483856" r:id="rId2"/>
  </p:sldLayoutIdLst>
  <p:hf hdr="0" dt="0"/>
  <p:txStyles>
    <p:titleStyle>
      <a:lvl1pPr algn="l" rtl="0" eaLnBrk="1" latinLnBrk="0" hangingPunct="1">
        <a:spcBef>
          <a:spcPct val="0"/>
        </a:spcBef>
        <a:buNone/>
        <a:defRPr kumimoji="0" sz="36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20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0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0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notesSlide" Target="../notesSlides/notesSlide16.xml"/><Relationship Id="rId7" Type="http://schemas.openxmlformats.org/officeDocument/2006/relationships/image" Target="../media/image16.w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5.wmf"/><Relationship Id="rId4" Type="http://schemas.openxmlformats.org/officeDocument/2006/relationships/oleObject" Target="../embeddings/oleObject2.bin"/><Relationship Id="rId9" Type="http://schemas.openxmlformats.org/officeDocument/2006/relationships/image" Target="../media/image18.jpeg"/></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17.xml"/><Relationship Id="rId7" Type="http://schemas.openxmlformats.org/officeDocument/2006/relationships/image" Target="../media/image20.wmf"/><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oleObject" Target="../embeddings/oleObject5.bin"/><Relationship Id="rId11" Type="http://schemas.openxmlformats.org/officeDocument/2006/relationships/image" Target="../media/image22.wmf"/><Relationship Id="rId5" Type="http://schemas.openxmlformats.org/officeDocument/2006/relationships/image" Target="../media/image19.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21.w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24.wmf"/><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image" Target="../media/image23.wmf"/><Relationship Id="rId4" Type="http://schemas.openxmlformats.org/officeDocument/2006/relationships/oleObject" Target="../embeddings/oleObject8.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29.wmf"/><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oleObject" Target="../embeddings/oleObject11.bin"/><Relationship Id="rId5" Type="http://schemas.openxmlformats.org/officeDocument/2006/relationships/image" Target="../media/image28.wmf"/><Relationship Id="rId4" Type="http://schemas.openxmlformats.org/officeDocument/2006/relationships/oleObject" Target="../embeddings/oleObject10.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hyperlink" Target="program/DFTandSound/DFTandSound.exe" TargetMode="External"/></Relationships>
</file>

<file path=ppt/slides/_rels/slide33.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notesSlide" Target="../notesSlides/notesSlide33.xml"/><Relationship Id="rId7" Type="http://schemas.openxmlformats.org/officeDocument/2006/relationships/oleObject" Target="../embeddings/oleObject13.bin"/><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30.wmf"/><Relationship Id="rId5" Type="http://schemas.openxmlformats.org/officeDocument/2006/relationships/oleObject" Target="../embeddings/oleObject12.bin"/><Relationship Id="rId4" Type="http://schemas.openxmlformats.org/officeDocument/2006/relationships/image" Target="../media/image4.png"/><Relationship Id="rId9"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audio/BIRD_2.wav"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image" Target="../media/image38.wmf"/><Relationship Id="rId5" Type="http://schemas.openxmlformats.org/officeDocument/2006/relationships/oleObject" Target="../embeddings/oleObject14.bin"/><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image" Target="../media/image41.wmf"/><Relationship Id="rId5" Type="http://schemas.openxmlformats.org/officeDocument/2006/relationships/oleObject" Target="../embeddings/oleObject15.bin"/><Relationship Id="rId4" Type="http://schemas.openxmlformats.org/officeDocument/2006/relationships/image" Target="../media/image3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hyperlink" Target="audiodata/01Serenade-op.6_wave.wav"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hyperlink" Target="audiodata/Serenade_op.6_mp3.mp3"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55.png"/><Relationship Id="rId4" Type="http://schemas.openxmlformats.org/officeDocument/2006/relationships/image" Target="../media/image54.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oleObject" Target="../embeddings/oleObject1.bin"/><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0.xml"/><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57.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2.xml"/><Relationship Id="rId1" Type="http://schemas.openxmlformats.org/officeDocument/2006/relationships/slideLayout" Target="../slideLayouts/slideLayout1.xml"/><Relationship Id="rId4" Type="http://schemas.openxmlformats.org/officeDocument/2006/relationships/image" Target="../media/image57.pn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59.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60.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61.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62.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63.pn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64.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1.xml"/><Relationship Id="rId1" Type="http://schemas.openxmlformats.org/officeDocument/2006/relationships/tags" Target="../tags/tag9.xml"/><Relationship Id="rId4" Type="http://schemas.openxmlformats.org/officeDocument/2006/relationships/image" Target="../media/image6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64.png"/></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1.xml"/><Relationship Id="rId1" Type="http://schemas.openxmlformats.org/officeDocument/2006/relationships/tags" Target="../tags/tag12.xml"/><Relationship Id="rId4" Type="http://schemas.openxmlformats.org/officeDocument/2006/relationships/hyperlink" Target="program/FilterBank/Application.exe" TargetMode="Externa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0600" y="762000"/>
            <a:ext cx="7467600" cy="3970318"/>
          </a:xfrm>
          <a:prstGeom prst="rect">
            <a:avLst/>
          </a:prstGeom>
        </p:spPr>
        <p:txBody>
          <a:bodyPr wrap="square">
            <a:spAutoFit/>
          </a:bodyPr>
          <a:lstStyle/>
          <a:p>
            <a:pPr algn="just"/>
            <a:r>
              <a:rPr lang="en-US" altLang="zh-CN" sz="3600" b="1" dirty="0" smtClean="0">
                <a:ea typeface="宋体" charset="-122"/>
              </a:rPr>
              <a:t>DSP Basics</a:t>
            </a:r>
          </a:p>
          <a:p>
            <a:pPr marL="447675" indent="-447675" algn="just">
              <a:buFont typeface="Courier New" pitchFamily="49" charset="0"/>
              <a:buChar char="o"/>
            </a:pPr>
            <a:endParaRPr lang="en-US" altLang="zh-CN" sz="2400" dirty="0">
              <a:ea typeface="宋体" charset="-122"/>
            </a:endParaRPr>
          </a:p>
          <a:p>
            <a:pPr marL="447675" indent="-447675" algn="just">
              <a:buFont typeface="Courier New" pitchFamily="49" charset="0"/>
              <a:buChar char="o"/>
            </a:pPr>
            <a:r>
              <a:rPr lang="en-US" altLang="zh-CN" sz="2400" dirty="0" smtClean="0">
                <a:ea typeface="宋体" charset="-122"/>
              </a:rPr>
              <a:t>Digital data representation </a:t>
            </a:r>
            <a:endParaRPr lang="en-US" altLang="zh-CN" sz="2400" dirty="0">
              <a:ea typeface="宋体" charset="-122"/>
            </a:endParaRPr>
          </a:p>
          <a:p>
            <a:pPr marL="904875" lvl="1" indent="-447675" algn="just">
              <a:buFont typeface="Arial" panose="020B0604020202020204" pitchFamily="34" charset="0"/>
              <a:buChar char="−"/>
            </a:pPr>
            <a:r>
              <a:rPr lang="en-US" altLang="zh-CN" sz="2400" dirty="0" smtClean="0">
                <a:ea typeface="宋体" charset="-122"/>
              </a:rPr>
              <a:t>Sampling theorem</a:t>
            </a:r>
          </a:p>
          <a:p>
            <a:pPr marL="904875" lvl="1" indent="-447675" algn="just">
              <a:buFont typeface="Arial" panose="020B0604020202020204" pitchFamily="34" charset="0"/>
              <a:buChar char="−"/>
            </a:pPr>
            <a:r>
              <a:rPr lang="en-US" altLang="zh-CN" sz="2400" dirty="0" smtClean="0">
                <a:ea typeface="宋体" charset="-122"/>
              </a:rPr>
              <a:t>Quantization and number systems</a:t>
            </a:r>
            <a:endParaRPr lang="en-US" altLang="zh-CN" sz="2400" dirty="0">
              <a:ea typeface="宋体" charset="-122"/>
            </a:endParaRPr>
          </a:p>
          <a:p>
            <a:pPr marL="904875" lvl="1" indent="-447675" algn="just">
              <a:buFont typeface="Arial" panose="020B0604020202020204" pitchFamily="34" charset="0"/>
              <a:buChar char="−"/>
            </a:pPr>
            <a:r>
              <a:rPr lang="en-US" altLang="zh-CN" sz="2400" dirty="0">
                <a:ea typeface="宋体" charset="-122"/>
              </a:rPr>
              <a:t>Quantization </a:t>
            </a:r>
            <a:r>
              <a:rPr lang="en-US" altLang="zh-CN" sz="2400" dirty="0" smtClean="0">
                <a:ea typeface="宋体" charset="-122"/>
              </a:rPr>
              <a:t>errors</a:t>
            </a:r>
          </a:p>
          <a:p>
            <a:pPr marL="447675" indent="-447675" algn="just">
              <a:buFont typeface="Courier New" pitchFamily="49" charset="0"/>
              <a:buChar char="o"/>
            </a:pPr>
            <a:endParaRPr lang="en-US" altLang="zh-CN" sz="2400" dirty="0" smtClean="0">
              <a:ea typeface="宋体" charset="-122"/>
            </a:endParaRPr>
          </a:p>
          <a:p>
            <a:pPr marL="447675" indent="-447675" algn="just">
              <a:buFont typeface="Courier New" pitchFamily="49" charset="0"/>
              <a:buChar char="o"/>
            </a:pPr>
            <a:r>
              <a:rPr lang="en-US" altLang="zh-CN" sz="2400" dirty="0" smtClean="0">
                <a:ea typeface="宋体" charset="-122"/>
              </a:rPr>
              <a:t>Entropy coding (Huffman coding)</a:t>
            </a:r>
          </a:p>
          <a:p>
            <a:pPr marL="447675" indent="-447675" algn="just">
              <a:buFont typeface="Courier New" pitchFamily="49" charset="0"/>
              <a:buChar char="o"/>
            </a:pPr>
            <a:endParaRPr lang="en-US" altLang="zh-CN" sz="2400" dirty="0">
              <a:ea typeface="宋体" charset="-122"/>
            </a:endParaRPr>
          </a:p>
          <a:p>
            <a:pPr marL="447675" indent="-447675" algn="just">
              <a:buFont typeface="Courier New" pitchFamily="49" charset="0"/>
              <a:buChar char="o"/>
            </a:pPr>
            <a:r>
              <a:rPr lang="en-US" altLang="zh-CN" sz="2400" dirty="0" smtClean="0">
                <a:ea typeface="宋体" charset="-122"/>
              </a:rPr>
              <a:t>Spectrum analysis</a:t>
            </a:r>
          </a:p>
        </p:txBody>
      </p:sp>
      <p:sp>
        <p:nvSpPr>
          <p:cNvPr id="6" name="Footer Placeholder 5"/>
          <p:cNvSpPr>
            <a:spLocks noGrp="1"/>
          </p:cNvSpPr>
          <p:nvPr>
            <p:ph type="ftr" sz="quarter" idx="11"/>
          </p:nvPr>
        </p:nvSpPr>
        <p:spPr/>
        <p:txBody>
          <a:bodyPr/>
          <a:lstStyle/>
          <a:p>
            <a:r>
              <a:rPr lang="en-US" smtClean="0"/>
              <a:t>School of EEE</a:t>
            </a:r>
            <a:endParaRPr lang="en-US" dirty="0"/>
          </a:p>
        </p:txBody>
      </p:sp>
      <p:sp>
        <p:nvSpPr>
          <p:cNvPr id="7" name="Slide Number Placeholder 6"/>
          <p:cNvSpPr>
            <a:spLocks noGrp="1"/>
          </p:cNvSpPr>
          <p:nvPr>
            <p:ph type="sldNum" sz="quarter" idx="12"/>
          </p:nvPr>
        </p:nvSpPr>
        <p:spPr/>
        <p:txBody>
          <a:bodyPr/>
          <a:lstStyle/>
          <a:p>
            <a:fld id="{E9FA5013-2E72-4A27-BB93-0D610EE5532C}" type="slidenum">
              <a:rPr lang="en-US" smtClean="0"/>
              <a:pPr/>
              <a:t>75</a:t>
            </a:fld>
            <a:endParaRPr lang="en-US" dirty="0"/>
          </a:p>
        </p:txBody>
      </p:sp>
    </p:spTree>
    <p:extLst>
      <p:ext uri="{BB962C8B-B14F-4D97-AF65-F5344CB8AC3E}">
        <p14:creationId xmlns:p14="http://schemas.microsoft.com/office/powerpoint/2010/main" val="252866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90600" y="152400"/>
            <a:ext cx="7820669" cy="838200"/>
          </a:xfrm>
          <a:noFill/>
        </p:spPr>
        <p:txBody>
          <a:bodyPr>
            <a:normAutofit/>
          </a:bodyPr>
          <a:lstStyle/>
          <a:p>
            <a:r>
              <a:rPr lang="en-US" altLang="zh-CN" sz="2800" dirty="0">
                <a:ea typeface="宋体" charset="-122"/>
              </a:rPr>
              <a:t>Digital Signal Representation - </a:t>
            </a:r>
            <a:r>
              <a:rPr lang="en-US" altLang="zh-CN" sz="2800" dirty="0" smtClean="0">
                <a:ea typeface="宋体" charset="-122"/>
              </a:rPr>
              <a:t>Quantization</a:t>
            </a:r>
            <a:endParaRPr lang="en-US" altLang="zh-CN" sz="2800" dirty="0" smtClean="0">
              <a:latin typeface="Arial" charset="0"/>
              <a:ea typeface="宋体" charset="-122"/>
            </a:endParaRPr>
          </a:p>
        </p:txBody>
      </p:sp>
      <p:sp>
        <p:nvSpPr>
          <p:cNvPr id="29699" name="Rectangle 3"/>
          <p:cNvSpPr>
            <a:spLocks noGrp="1" noChangeArrowheads="1"/>
          </p:cNvSpPr>
          <p:nvPr>
            <p:ph type="body" idx="1"/>
          </p:nvPr>
        </p:nvSpPr>
        <p:spPr>
          <a:xfrm>
            <a:off x="1066800" y="838200"/>
            <a:ext cx="7696200" cy="5181600"/>
          </a:xfrm>
          <a:noFill/>
        </p:spPr>
        <p:txBody>
          <a:bodyPr>
            <a:normAutofit/>
          </a:bodyPr>
          <a:lstStyle/>
          <a:p>
            <a:pPr eaLnBrk="1" hangingPunct="1">
              <a:buFont typeface="Courier New" pitchFamily="49" charset="0"/>
              <a:buChar char="o"/>
            </a:pPr>
            <a:endParaRPr lang="en-US" altLang="zh-CN" sz="800" dirty="0" smtClean="0">
              <a:ea typeface="宋体" charset="-122"/>
            </a:endParaRPr>
          </a:p>
          <a:p>
            <a:pPr>
              <a:buFont typeface="Courier New" pitchFamily="49" charset="0"/>
              <a:buChar char="o"/>
            </a:pPr>
            <a:r>
              <a:rPr lang="en-US" altLang="zh-CN" sz="2400" dirty="0" smtClean="0">
                <a:ea typeface="宋体" charset="-122"/>
              </a:rPr>
              <a:t>Commonly used fixed point binary representations :</a:t>
            </a:r>
          </a:p>
          <a:p>
            <a:pPr lvl="1">
              <a:buFont typeface="Arial" pitchFamily="34" charset="0"/>
              <a:buChar char="−"/>
            </a:pPr>
            <a:r>
              <a:rPr lang="en-US" altLang="zh-CN" dirty="0" smtClean="0">
                <a:ea typeface="宋体" charset="-122"/>
              </a:rPr>
              <a:t>Sign and magnitude;  </a:t>
            </a:r>
          </a:p>
          <a:p>
            <a:pPr lvl="1">
              <a:buFont typeface="Arial" pitchFamily="34" charset="0"/>
              <a:buChar char="−"/>
            </a:pPr>
            <a:r>
              <a:rPr lang="en-US" altLang="zh-CN" dirty="0" smtClean="0">
                <a:ea typeface="宋体" charset="-122"/>
              </a:rPr>
              <a:t>One’s complement;  </a:t>
            </a:r>
          </a:p>
          <a:p>
            <a:pPr lvl="1">
              <a:buFont typeface="Arial" pitchFamily="34" charset="0"/>
              <a:buChar char="−"/>
            </a:pPr>
            <a:r>
              <a:rPr lang="en-US" altLang="zh-CN" dirty="0" smtClean="0">
                <a:ea typeface="宋体" charset="-122"/>
              </a:rPr>
              <a:t>Two’s complement;</a:t>
            </a:r>
          </a:p>
          <a:p>
            <a:pPr lvl="1">
              <a:buFont typeface="Arial" pitchFamily="34" charset="0"/>
              <a:buChar char="−"/>
            </a:pPr>
            <a:r>
              <a:rPr lang="en-US" altLang="zh-CN" dirty="0" smtClean="0">
                <a:ea typeface="宋体" charset="-122"/>
              </a:rPr>
              <a:t>Offset binary</a:t>
            </a:r>
          </a:p>
          <a:p>
            <a:pPr eaLnBrk="1" hangingPunct="1"/>
            <a:endParaRPr lang="en-US" altLang="zh-CN" dirty="0" smtClean="0">
              <a:ea typeface="宋体" charset="-122"/>
            </a:endParaRPr>
          </a:p>
          <a:p>
            <a:pPr eaLnBrk="1" hangingPunct="1"/>
            <a:endParaRPr lang="en-US" altLang="zh-CN" dirty="0" smtClean="0">
              <a:ea typeface="宋体" charset="-122"/>
            </a:endParaRPr>
          </a:p>
          <a:p>
            <a:pPr eaLnBrk="1" hangingPunct="1"/>
            <a:endParaRPr lang="en-US" altLang="zh-CN" dirty="0" smtClean="0">
              <a:ea typeface="宋体" charset="-122"/>
            </a:endParaRPr>
          </a:p>
          <a:p>
            <a:pPr eaLnBrk="1" hangingPunct="1"/>
            <a:endParaRPr lang="en-US" altLang="zh-CN" dirty="0" smtClean="0">
              <a:ea typeface="宋体" charset="-122"/>
            </a:endParaRPr>
          </a:p>
          <a:p>
            <a:pPr eaLnBrk="1" hangingPunct="1"/>
            <a:endParaRPr lang="en-US" altLang="zh-CN" dirty="0" smtClean="0">
              <a:ea typeface="宋体" charset="-122"/>
            </a:endParaRPr>
          </a:p>
          <a:p>
            <a:pPr eaLnBrk="1" hangingPunct="1"/>
            <a:endParaRPr lang="en-US" altLang="zh-CN" dirty="0" smtClean="0">
              <a:ea typeface="宋体" charset="-122"/>
            </a:endParaRPr>
          </a:p>
          <a:p>
            <a:pPr eaLnBrk="1" hangingPunct="1">
              <a:buFont typeface="Courier New" pitchFamily="49" charset="0"/>
              <a:buChar char="o"/>
            </a:pPr>
            <a:r>
              <a:rPr lang="en-US" altLang="zh-CN" sz="2400" dirty="0" smtClean="0">
                <a:ea typeface="宋体" charset="-122"/>
              </a:rPr>
              <a:t>DSP devices commonly use the 2’s complement </a:t>
            </a:r>
          </a:p>
          <a:p>
            <a:pPr eaLnBrk="1" hangingPunct="1"/>
            <a:endParaRPr lang="en-US" altLang="zh-CN" dirty="0" smtClean="0">
              <a:ea typeface="宋体" charset="-122"/>
            </a:endParaRPr>
          </a:p>
          <a:p>
            <a:pPr eaLnBrk="1" hangingPunct="1"/>
            <a:endParaRPr lang="en-US" altLang="zh-CN" dirty="0" smtClean="0">
              <a:ea typeface="宋体" charset="-122"/>
            </a:endParaRPr>
          </a:p>
          <a:p>
            <a:pPr eaLnBrk="1" hangingPunct="1"/>
            <a:endParaRPr lang="en-US" altLang="zh-CN" dirty="0" smtClean="0">
              <a:ea typeface="宋体" charset="-122"/>
            </a:endParaRPr>
          </a:p>
          <a:p>
            <a:pPr eaLnBrk="1" hangingPunct="1"/>
            <a:endParaRPr lang="en-US" altLang="zh-CN" sz="1400" dirty="0" smtClean="0">
              <a:ea typeface="宋体" charset="-122"/>
            </a:endParaRPr>
          </a:p>
          <a:p>
            <a:pPr eaLnBrk="1" hangingPunct="1"/>
            <a:endParaRPr lang="en-US" altLang="zh-CN" sz="1400" dirty="0" smtClean="0">
              <a:ea typeface="宋体" charset="-122"/>
            </a:endParaRPr>
          </a:p>
          <a:p>
            <a:pPr eaLnBrk="1" hangingPunct="1"/>
            <a:endParaRPr lang="en-US" altLang="zh-CN" sz="1400" dirty="0" smtClean="0">
              <a:ea typeface="宋体" charset="-122"/>
            </a:endParaRPr>
          </a:p>
          <a:p>
            <a:pPr eaLnBrk="1" hangingPunct="1"/>
            <a:endParaRPr lang="en-US" altLang="zh-CN" sz="1400" dirty="0" smtClean="0">
              <a:ea typeface="宋体" charset="-122"/>
            </a:endParaRPr>
          </a:p>
          <a:p>
            <a:pPr eaLnBrk="1" hangingPunct="1"/>
            <a:endParaRPr lang="zh-CN" altLang="en-US" sz="1400" dirty="0" smtClean="0">
              <a:ea typeface="宋体" charset="-122"/>
            </a:endParaRPr>
          </a:p>
        </p:txBody>
      </p:sp>
      <p:sp>
        <p:nvSpPr>
          <p:cNvPr id="29701" name="Line 5"/>
          <p:cNvSpPr>
            <a:spLocks noChangeShapeType="1"/>
          </p:cNvSpPr>
          <p:nvPr/>
        </p:nvSpPr>
        <p:spPr bwMode="auto">
          <a:xfrm flipV="1">
            <a:off x="6096000" y="5105400"/>
            <a:ext cx="0" cy="381000"/>
          </a:xfrm>
          <a:prstGeom prst="line">
            <a:avLst/>
          </a:prstGeom>
          <a:noFill/>
          <a:ln w="9525">
            <a:solidFill>
              <a:schemeClr val="bg1"/>
            </a:solidFill>
            <a:round/>
            <a:headEnd/>
            <a:tailEnd type="triangle" w="med" len="med"/>
          </a:ln>
        </p:spPr>
        <p:txBody>
          <a:bodyPr wrap="none" anchor="ctr"/>
          <a:lstStyle/>
          <a:p>
            <a:endParaRPr lang="en-US"/>
          </a:p>
        </p:txBody>
      </p:sp>
      <p:sp>
        <p:nvSpPr>
          <p:cNvPr id="29702" name="Line 6"/>
          <p:cNvSpPr>
            <a:spLocks noChangeShapeType="1"/>
          </p:cNvSpPr>
          <p:nvPr/>
        </p:nvSpPr>
        <p:spPr bwMode="auto">
          <a:xfrm>
            <a:off x="5867400" y="5486400"/>
            <a:ext cx="228600" cy="0"/>
          </a:xfrm>
          <a:prstGeom prst="line">
            <a:avLst/>
          </a:prstGeom>
          <a:noFill/>
          <a:ln w="9525">
            <a:solidFill>
              <a:schemeClr val="bg1"/>
            </a:solidFill>
            <a:round/>
            <a:headEnd/>
            <a:tailEnd/>
          </a:ln>
        </p:spPr>
        <p:txBody>
          <a:bodyPr wrap="none" anchor="ctr"/>
          <a:lstStyle/>
          <a:p>
            <a:endParaRPr lang="en-US"/>
          </a:p>
        </p:txBody>
      </p:sp>
      <p:pic>
        <p:nvPicPr>
          <p:cNvPr id="18544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425" y="3095625"/>
            <a:ext cx="7696844"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smtClean="0"/>
              <a:t>School of EEE</a:t>
            </a:r>
            <a:endParaRPr lang="en-US" dirty="0"/>
          </a:p>
        </p:txBody>
      </p:sp>
      <p:sp>
        <p:nvSpPr>
          <p:cNvPr id="5" name="Slide Number Placeholder 4"/>
          <p:cNvSpPr>
            <a:spLocks noGrp="1"/>
          </p:cNvSpPr>
          <p:nvPr>
            <p:ph type="sldNum" sz="quarter" idx="12"/>
          </p:nvPr>
        </p:nvSpPr>
        <p:spPr/>
        <p:txBody>
          <a:bodyPr/>
          <a:lstStyle/>
          <a:p>
            <a:fld id="{E9FA5013-2E72-4A27-BB93-0D610EE5532C}" type="slidenum">
              <a:rPr lang="en-US" smtClean="0"/>
              <a:pPr/>
              <a:t>84</a:t>
            </a:fld>
            <a:endParaRPr lang="en-US" dirty="0"/>
          </a:p>
        </p:txBody>
      </p:sp>
    </p:spTree>
    <p:extLst>
      <p:ext uri="{BB962C8B-B14F-4D97-AF65-F5344CB8AC3E}">
        <p14:creationId xmlns:p14="http://schemas.microsoft.com/office/powerpoint/2010/main" val="34794291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914400" y="228600"/>
            <a:ext cx="8305800" cy="762000"/>
          </a:xfrm>
          <a:noFill/>
        </p:spPr>
        <p:txBody>
          <a:bodyPr>
            <a:normAutofit/>
          </a:bodyPr>
          <a:lstStyle/>
          <a:p>
            <a:r>
              <a:rPr lang="en-US" altLang="zh-CN" sz="2800" dirty="0">
                <a:ea typeface="宋体" charset="-122"/>
              </a:rPr>
              <a:t>Digital Signal Representation - </a:t>
            </a:r>
            <a:r>
              <a:rPr lang="en-US" altLang="zh-CN" sz="2800" dirty="0" smtClean="0">
                <a:ea typeface="宋体" charset="-122"/>
              </a:rPr>
              <a:t>Quantization</a:t>
            </a:r>
            <a:endParaRPr lang="en-US" altLang="zh-CN" sz="2800" dirty="0" smtClean="0">
              <a:latin typeface="Arial" charset="0"/>
              <a:ea typeface="宋体" charset="-122"/>
            </a:endParaRPr>
          </a:p>
        </p:txBody>
      </p:sp>
      <p:sp>
        <p:nvSpPr>
          <p:cNvPr id="32771" name="Rectangle 3"/>
          <p:cNvSpPr>
            <a:spLocks noGrp="1" noChangeArrowheads="1"/>
          </p:cNvSpPr>
          <p:nvPr>
            <p:ph type="body" idx="1"/>
          </p:nvPr>
        </p:nvSpPr>
        <p:spPr>
          <a:xfrm>
            <a:off x="990600" y="1066800"/>
            <a:ext cx="7848600" cy="5105400"/>
          </a:xfrm>
          <a:noFill/>
        </p:spPr>
        <p:txBody>
          <a:bodyPr/>
          <a:lstStyle/>
          <a:p>
            <a:pPr eaLnBrk="1" hangingPunct="1">
              <a:lnSpc>
                <a:spcPct val="90000"/>
              </a:lnSpc>
              <a:buFont typeface="Courier New" pitchFamily="49" charset="0"/>
              <a:buChar char="o"/>
            </a:pPr>
            <a:r>
              <a:rPr lang="en-US" altLang="zh-CN" dirty="0" smtClean="0">
                <a:ea typeface="宋体" charset="-122"/>
              </a:rPr>
              <a:t>Fractional point number in </a:t>
            </a:r>
            <a:r>
              <a:rPr lang="en-US" altLang="zh-CN" i="1" dirty="0" err="1" smtClean="0">
                <a:ea typeface="宋体" charset="-122"/>
              </a:rPr>
              <a:t>Qn</a:t>
            </a:r>
            <a:r>
              <a:rPr lang="en-US" altLang="zh-CN" dirty="0" smtClean="0">
                <a:ea typeface="宋体" charset="-122"/>
              </a:rPr>
              <a:t> format, where </a:t>
            </a:r>
            <a:r>
              <a:rPr lang="en-US" altLang="zh-CN" i="1" dirty="0" smtClean="0">
                <a:ea typeface="宋体" charset="-122"/>
              </a:rPr>
              <a:t>n </a:t>
            </a:r>
            <a:r>
              <a:rPr lang="en-US" altLang="zh-CN" dirty="0" smtClean="0">
                <a:ea typeface="宋体" charset="-122"/>
              </a:rPr>
              <a:t> is the number of bits to the right of the binary point.</a:t>
            </a:r>
          </a:p>
          <a:p>
            <a:pPr eaLnBrk="1" hangingPunct="1">
              <a:lnSpc>
                <a:spcPct val="90000"/>
              </a:lnSpc>
              <a:buFont typeface="Courier New" pitchFamily="49" charset="0"/>
              <a:buChar char="o"/>
            </a:pPr>
            <a:r>
              <a:rPr lang="en-US" altLang="zh-CN" dirty="0" smtClean="0">
                <a:ea typeface="宋体" charset="-122"/>
              </a:rPr>
              <a:t>Example : </a:t>
            </a:r>
            <a:r>
              <a:rPr lang="en-US" altLang="zh-CN" i="1" dirty="0" smtClean="0">
                <a:ea typeface="宋体" charset="-122"/>
              </a:rPr>
              <a:t>Q15</a:t>
            </a:r>
            <a:r>
              <a:rPr lang="en-US" altLang="zh-CN" dirty="0" smtClean="0">
                <a:ea typeface="宋体" charset="-122"/>
              </a:rPr>
              <a:t> (or 1.15) number format </a:t>
            </a:r>
          </a:p>
          <a:p>
            <a:pPr eaLnBrk="1" hangingPunct="1">
              <a:lnSpc>
                <a:spcPct val="90000"/>
              </a:lnSpc>
            </a:pPr>
            <a:endParaRPr lang="en-US" altLang="zh-CN" dirty="0" smtClean="0">
              <a:ea typeface="宋体" charset="-122"/>
            </a:endParaRPr>
          </a:p>
          <a:p>
            <a:pPr eaLnBrk="1" hangingPunct="1">
              <a:lnSpc>
                <a:spcPct val="90000"/>
              </a:lnSpc>
            </a:pPr>
            <a:endParaRPr lang="en-US" altLang="zh-CN" dirty="0" smtClean="0">
              <a:ea typeface="宋体" charset="-122"/>
            </a:endParaRPr>
          </a:p>
          <a:p>
            <a:pPr eaLnBrk="1" hangingPunct="1">
              <a:lnSpc>
                <a:spcPct val="90000"/>
              </a:lnSpc>
            </a:pPr>
            <a:endParaRPr lang="en-US" altLang="zh-CN" dirty="0" smtClean="0">
              <a:ea typeface="宋体" charset="-122"/>
            </a:endParaRPr>
          </a:p>
          <a:p>
            <a:pPr eaLnBrk="1" hangingPunct="1">
              <a:lnSpc>
                <a:spcPct val="90000"/>
              </a:lnSpc>
            </a:pPr>
            <a:endParaRPr lang="en-US" altLang="zh-CN" dirty="0" smtClean="0">
              <a:ea typeface="宋体" charset="-122"/>
            </a:endParaRPr>
          </a:p>
          <a:p>
            <a:pPr eaLnBrk="1" hangingPunct="1">
              <a:lnSpc>
                <a:spcPct val="90000"/>
              </a:lnSpc>
              <a:spcBef>
                <a:spcPts val="1200"/>
              </a:spcBef>
              <a:buFont typeface="Courier New" pitchFamily="49" charset="0"/>
              <a:buChar char="o"/>
            </a:pPr>
            <a:r>
              <a:rPr lang="en-US" altLang="zh-CN" dirty="0" smtClean="0">
                <a:ea typeface="宋体" charset="-122"/>
              </a:rPr>
              <a:t>Example : </a:t>
            </a:r>
            <a:r>
              <a:rPr lang="en-US" altLang="zh-CN" i="1" dirty="0" smtClean="0">
                <a:ea typeface="宋体" charset="-122"/>
              </a:rPr>
              <a:t>Q0</a:t>
            </a:r>
            <a:r>
              <a:rPr lang="en-US" altLang="zh-CN" dirty="0" smtClean="0">
                <a:ea typeface="宋体" charset="-122"/>
              </a:rPr>
              <a:t> (or integer) number format </a:t>
            </a:r>
          </a:p>
          <a:p>
            <a:pPr eaLnBrk="1" hangingPunct="1">
              <a:lnSpc>
                <a:spcPct val="90000"/>
              </a:lnSpc>
            </a:pPr>
            <a:endParaRPr lang="en-US" altLang="zh-CN" dirty="0" smtClean="0">
              <a:ea typeface="宋体" charset="-122"/>
            </a:endParaRPr>
          </a:p>
          <a:p>
            <a:pPr eaLnBrk="1" hangingPunct="1">
              <a:lnSpc>
                <a:spcPct val="90000"/>
              </a:lnSpc>
            </a:pPr>
            <a:endParaRPr lang="en-US" altLang="zh-CN" dirty="0" smtClean="0">
              <a:ea typeface="宋体" charset="-122"/>
            </a:endParaRPr>
          </a:p>
          <a:p>
            <a:pPr eaLnBrk="1" hangingPunct="1">
              <a:lnSpc>
                <a:spcPct val="90000"/>
              </a:lnSpc>
            </a:pPr>
            <a:endParaRPr lang="en-US" altLang="zh-CN" dirty="0" smtClean="0">
              <a:ea typeface="宋体" charset="-122"/>
            </a:endParaRPr>
          </a:p>
          <a:p>
            <a:pPr algn="just" eaLnBrk="1" hangingPunct="1">
              <a:lnSpc>
                <a:spcPct val="90000"/>
              </a:lnSpc>
              <a:buFont typeface="Courier New" pitchFamily="49" charset="0"/>
              <a:buChar char="o"/>
            </a:pPr>
            <a:r>
              <a:rPr lang="en-US" altLang="zh-CN" dirty="0" smtClean="0">
                <a:ea typeface="宋体" charset="-122"/>
              </a:rPr>
              <a:t>DSP supports both fractional and integer notations and is optimized for fractional Q15 notation </a:t>
            </a:r>
          </a:p>
          <a:p>
            <a:pPr eaLnBrk="1" hangingPunct="1">
              <a:lnSpc>
                <a:spcPct val="90000"/>
              </a:lnSpc>
            </a:pPr>
            <a:endParaRPr lang="en-US" altLang="zh-CN" dirty="0" smtClean="0">
              <a:ea typeface="宋体" charset="-122"/>
            </a:endParaRPr>
          </a:p>
        </p:txBody>
      </p:sp>
      <p:sp>
        <p:nvSpPr>
          <p:cNvPr id="32772" name="Rectangle 4"/>
          <p:cNvSpPr>
            <a:spLocks noChangeArrowheads="1"/>
          </p:cNvSpPr>
          <p:nvPr/>
        </p:nvSpPr>
        <p:spPr bwMode="auto">
          <a:xfrm>
            <a:off x="1219200" y="2438400"/>
            <a:ext cx="4114800" cy="457200"/>
          </a:xfrm>
          <a:prstGeom prst="rect">
            <a:avLst/>
          </a:prstGeom>
          <a:solidFill>
            <a:srgbClr val="99CCFF"/>
          </a:solidFill>
          <a:ln w="9525">
            <a:solidFill>
              <a:schemeClr val="tx1"/>
            </a:solidFill>
            <a:miter lim="800000"/>
            <a:headEnd/>
            <a:tailEnd/>
          </a:ln>
        </p:spPr>
        <p:txBody>
          <a:bodyPr wrap="none" anchor="ctr"/>
          <a:lstStyle/>
          <a:p>
            <a:pPr eaLnBrk="0" hangingPunct="0"/>
            <a:r>
              <a:rPr lang="en-US" sz="2000" dirty="0"/>
              <a:t>S. B </a:t>
            </a:r>
            <a:r>
              <a:rPr lang="en-US" sz="2000" dirty="0" err="1"/>
              <a:t>B</a:t>
            </a:r>
            <a:r>
              <a:rPr lang="en-US" sz="2000" dirty="0"/>
              <a:t> </a:t>
            </a:r>
            <a:r>
              <a:rPr lang="en-US" sz="2000" dirty="0" err="1"/>
              <a:t>B</a:t>
            </a:r>
            <a:r>
              <a:rPr lang="en-US" sz="2000" dirty="0"/>
              <a:t>   </a:t>
            </a:r>
            <a:r>
              <a:rPr lang="en-US" sz="2000" dirty="0" err="1"/>
              <a:t>B</a:t>
            </a:r>
            <a:r>
              <a:rPr lang="en-US" sz="2000" dirty="0"/>
              <a:t> </a:t>
            </a:r>
            <a:r>
              <a:rPr lang="en-US" sz="2000" dirty="0" err="1"/>
              <a:t>B</a:t>
            </a:r>
            <a:r>
              <a:rPr lang="en-US" sz="2000" dirty="0"/>
              <a:t> </a:t>
            </a:r>
            <a:r>
              <a:rPr lang="en-US" sz="2000" dirty="0" err="1"/>
              <a:t>B</a:t>
            </a:r>
            <a:r>
              <a:rPr lang="en-US" sz="2000" dirty="0"/>
              <a:t> </a:t>
            </a:r>
            <a:r>
              <a:rPr lang="en-US" sz="2000" dirty="0" err="1"/>
              <a:t>B</a:t>
            </a:r>
            <a:r>
              <a:rPr lang="en-US" sz="2000" dirty="0"/>
              <a:t>   </a:t>
            </a:r>
            <a:r>
              <a:rPr lang="en-US" sz="2000" dirty="0" err="1"/>
              <a:t>B</a:t>
            </a:r>
            <a:r>
              <a:rPr lang="en-US" sz="2000" dirty="0"/>
              <a:t> </a:t>
            </a:r>
            <a:r>
              <a:rPr lang="en-US" sz="2000" dirty="0" err="1"/>
              <a:t>B</a:t>
            </a:r>
            <a:r>
              <a:rPr lang="en-US" sz="2000" dirty="0"/>
              <a:t> </a:t>
            </a:r>
            <a:r>
              <a:rPr lang="en-US" sz="2000" dirty="0" err="1"/>
              <a:t>B</a:t>
            </a:r>
            <a:r>
              <a:rPr lang="en-US" sz="2000" dirty="0"/>
              <a:t> </a:t>
            </a:r>
            <a:r>
              <a:rPr lang="en-US" sz="2000" dirty="0" err="1"/>
              <a:t>B</a:t>
            </a:r>
            <a:r>
              <a:rPr lang="en-US" sz="2000" dirty="0"/>
              <a:t>   </a:t>
            </a:r>
            <a:r>
              <a:rPr lang="en-US" sz="2000" dirty="0" err="1"/>
              <a:t>B</a:t>
            </a:r>
            <a:r>
              <a:rPr lang="en-US" sz="2000" dirty="0"/>
              <a:t> </a:t>
            </a:r>
            <a:r>
              <a:rPr lang="en-US" sz="2000" dirty="0" err="1"/>
              <a:t>B</a:t>
            </a:r>
            <a:r>
              <a:rPr lang="en-US" sz="2000" dirty="0"/>
              <a:t> </a:t>
            </a:r>
            <a:r>
              <a:rPr lang="en-US" sz="2000" dirty="0" err="1"/>
              <a:t>B</a:t>
            </a:r>
            <a:r>
              <a:rPr lang="en-US" sz="2000" dirty="0"/>
              <a:t> </a:t>
            </a:r>
            <a:r>
              <a:rPr lang="en-US" sz="2000" dirty="0" err="1"/>
              <a:t>B</a:t>
            </a:r>
            <a:endParaRPr lang="en-US" sz="2000" dirty="0"/>
          </a:p>
        </p:txBody>
      </p:sp>
      <p:sp>
        <p:nvSpPr>
          <p:cNvPr id="32773" name="Line 5"/>
          <p:cNvSpPr>
            <a:spLocks noChangeShapeType="1"/>
          </p:cNvSpPr>
          <p:nvPr/>
        </p:nvSpPr>
        <p:spPr bwMode="auto">
          <a:xfrm>
            <a:off x="1447800" y="2928938"/>
            <a:ext cx="0" cy="304800"/>
          </a:xfrm>
          <a:prstGeom prst="line">
            <a:avLst/>
          </a:prstGeom>
          <a:noFill/>
          <a:ln w="9525">
            <a:solidFill>
              <a:schemeClr val="tx1"/>
            </a:solidFill>
            <a:round/>
            <a:headEnd/>
            <a:tailEnd type="triangle" w="med" len="med"/>
          </a:ln>
        </p:spPr>
        <p:txBody>
          <a:bodyPr wrap="none" anchor="ctr"/>
          <a:lstStyle/>
          <a:p>
            <a:endParaRPr lang="en-US"/>
          </a:p>
        </p:txBody>
      </p:sp>
      <p:sp>
        <p:nvSpPr>
          <p:cNvPr id="32774" name="Text Box 6"/>
          <p:cNvSpPr txBox="1">
            <a:spLocks noChangeArrowheads="1"/>
          </p:cNvSpPr>
          <p:nvPr/>
        </p:nvSpPr>
        <p:spPr bwMode="auto">
          <a:xfrm>
            <a:off x="1452562" y="3035300"/>
            <a:ext cx="1595438" cy="396875"/>
          </a:xfrm>
          <a:prstGeom prst="rect">
            <a:avLst/>
          </a:prstGeom>
          <a:noFill/>
          <a:ln w="9525">
            <a:noFill/>
            <a:miter lim="800000"/>
            <a:headEnd/>
            <a:tailEnd/>
          </a:ln>
        </p:spPr>
        <p:txBody>
          <a:bodyPr wrap="none">
            <a:spAutoFit/>
          </a:bodyPr>
          <a:lstStyle/>
          <a:p>
            <a:pPr eaLnBrk="0" hangingPunct="0"/>
            <a:r>
              <a:rPr lang="en-US" sz="2000" dirty="0">
                <a:latin typeface="Arial" charset="0"/>
              </a:rPr>
              <a:t>Binary point </a:t>
            </a:r>
          </a:p>
        </p:txBody>
      </p:sp>
      <p:sp>
        <p:nvSpPr>
          <p:cNvPr id="32775" name="Text Box 7"/>
          <p:cNvSpPr txBox="1">
            <a:spLocks noChangeArrowheads="1"/>
          </p:cNvSpPr>
          <p:nvPr/>
        </p:nvSpPr>
        <p:spPr bwMode="auto">
          <a:xfrm>
            <a:off x="6629400" y="2282825"/>
            <a:ext cx="1931988" cy="701675"/>
          </a:xfrm>
          <a:prstGeom prst="rect">
            <a:avLst/>
          </a:prstGeom>
          <a:noFill/>
          <a:ln w="9525">
            <a:noFill/>
            <a:miter lim="800000"/>
            <a:headEnd/>
            <a:tailEnd/>
          </a:ln>
        </p:spPr>
        <p:txBody>
          <a:bodyPr wrap="none">
            <a:spAutoFit/>
          </a:bodyPr>
          <a:lstStyle/>
          <a:p>
            <a:pPr eaLnBrk="0" hangingPunct="0"/>
            <a:r>
              <a:rPr lang="en-US" sz="2000" dirty="0">
                <a:latin typeface="Arial" charset="0"/>
              </a:rPr>
              <a:t>S : sign bit</a:t>
            </a:r>
          </a:p>
          <a:p>
            <a:pPr eaLnBrk="0" hangingPunct="0"/>
            <a:r>
              <a:rPr lang="en-US" sz="2000" dirty="0">
                <a:latin typeface="Arial" charset="0"/>
              </a:rPr>
              <a:t>B : fractional bit</a:t>
            </a:r>
          </a:p>
        </p:txBody>
      </p:sp>
      <p:sp>
        <p:nvSpPr>
          <p:cNvPr id="32776" name="Rectangle 8"/>
          <p:cNvSpPr>
            <a:spLocks noChangeArrowheads="1"/>
          </p:cNvSpPr>
          <p:nvPr/>
        </p:nvSpPr>
        <p:spPr bwMode="auto">
          <a:xfrm>
            <a:off x="1219200" y="4038600"/>
            <a:ext cx="4114800" cy="381000"/>
          </a:xfrm>
          <a:prstGeom prst="rect">
            <a:avLst/>
          </a:prstGeom>
          <a:solidFill>
            <a:srgbClr val="99CCFF"/>
          </a:solidFill>
          <a:ln w="9525">
            <a:solidFill>
              <a:schemeClr val="tx1"/>
            </a:solidFill>
            <a:miter lim="800000"/>
            <a:headEnd/>
            <a:tailEnd/>
          </a:ln>
        </p:spPr>
        <p:txBody>
          <a:bodyPr wrap="none" anchor="ctr"/>
          <a:lstStyle/>
          <a:p>
            <a:pPr eaLnBrk="0" hangingPunct="0"/>
            <a:r>
              <a:rPr lang="en-US" sz="2000" dirty="0"/>
              <a:t>S B </a:t>
            </a:r>
            <a:r>
              <a:rPr lang="en-US" sz="2000" dirty="0" err="1"/>
              <a:t>B</a:t>
            </a:r>
            <a:r>
              <a:rPr lang="en-US" sz="2000" dirty="0"/>
              <a:t> </a:t>
            </a:r>
            <a:r>
              <a:rPr lang="en-US" sz="2000" dirty="0" err="1"/>
              <a:t>B</a:t>
            </a:r>
            <a:r>
              <a:rPr lang="en-US" sz="2000" dirty="0"/>
              <a:t>   </a:t>
            </a:r>
            <a:r>
              <a:rPr lang="en-US" sz="2000" dirty="0" err="1"/>
              <a:t>B</a:t>
            </a:r>
            <a:r>
              <a:rPr lang="en-US" sz="2000" dirty="0"/>
              <a:t> </a:t>
            </a:r>
            <a:r>
              <a:rPr lang="en-US" sz="2000" dirty="0" err="1"/>
              <a:t>B</a:t>
            </a:r>
            <a:r>
              <a:rPr lang="en-US" sz="2000" dirty="0"/>
              <a:t> </a:t>
            </a:r>
            <a:r>
              <a:rPr lang="en-US" sz="2000" dirty="0" err="1"/>
              <a:t>B</a:t>
            </a:r>
            <a:r>
              <a:rPr lang="en-US" sz="2000" dirty="0"/>
              <a:t> </a:t>
            </a:r>
            <a:r>
              <a:rPr lang="en-US" sz="2000" dirty="0" err="1"/>
              <a:t>B</a:t>
            </a:r>
            <a:r>
              <a:rPr lang="en-US" sz="2000" dirty="0"/>
              <a:t>   </a:t>
            </a:r>
            <a:r>
              <a:rPr lang="en-US" sz="2000" dirty="0" err="1"/>
              <a:t>B</a:t>
            </a:r>
            <a:r>
              <a:rPr lang="en-US" sz="2000" dirty="0"/>
              <a:t> </a:t>
            </a:r>
            <a:r>
              <a:rPr lang="en-US" sz="2000" dirty="0" err="1"/>
              <a:t>B</a:t>
            </a:r>
            <a:r>
              <a:rPr lang="en-US" sz="2000" dirty="0"/>
              <a:t> </a:t>
            </a:r>
            <a:r>
              <a:rPr lang="en-US" sz="2000" dirty="0" err="1"/>
              <a:t>B</a:t>
            </a:r>
            <a:r>
              <a:rPr lang="en-US" sz="2000" dirty="0"/>
              <a:t> </a:t>
            </a:r>
            <a:r>
              <a:rPr lang="en-US" sz="2000" dirty="0" err="1"/>
              <a:t>B</a:t>
            </a:r>
            <a:r>
              <a:rPr lang="en-US" sz="2000" dirty="0"/>
              <a:t>   </a:t>
            </a:r>
            <a:r>
              <a:rPr lang="en-US" sz="2000" dirty="0" err="1"/>
              <a:t>B</a:t>
            </a:r>
            <a:r>
              <a:rPr lang="en-US" sz="2000" dirty="0"/>
              <a:t> </a:t>
            </a:r>
            <a:r>
              <a:rPr lang="en-US" sz="2000" dirty="0" err="1"/>
              <a:t>B</a:t>
            </a:r>
            <a:r>
              <a:rPr lang="en-US" sz="2000" dirty="0"/>
              <a:t> </a:t>
            </a:r>
            <a:r>
              <a:rPr lang="en-US" sz="2000" dirty="0" err="1"/>
              <a:t>B</a:t>
            </a:r>
            <a:r>
              <a:rPr lang="en-US" sz="2000" dirty="0"/>
              <a:t> </a:t>
            </a:r>
            <a:r>
              <a:rPr lang="en-US" sz="2000" dirty="0" err="1"/>
              <a:t>B</a:t>
            </a:r>
            <a:r>
              <a:rPr lang="en-US" sz="2000" dirty="0"/>
              <a:t> </a:t>
            </a:r>
            <a:r>
              <a:rPr lang="en-US" dirty="0"/>
              <a:t>.</a:t>
            </a:r>
          </a:p>
        </p:txBody>
      </p:sp>
      <p:sp>
        <p:nvSpPr>
          <p:cNvPr id="32777" name="Text Box 9"/>
          <p:cNvSpPr txBox="1">
            <a:spLocks noChangeArrowheads="1"/>
          </p:cNvSpPr>
          <p:nvPr/>
        </p:nvSpPr>
        <p:spPr bwMode="auto">
          <a:xfrm>
            <a:off x="5715000" y="4191000"/>
            <a:ext cx="1595438" cy="396875"/>
          </a:xfrm>
          <a:prstGeom prst="rect">
            <a:avLst/>
          </a:prstGeom>
          <a:noFill/>
          <a:ln w="9525">
            <a:noFill/>
            <a:miter lim="800000"/>
            <a:headEnd/>
            <a:tailEnd/>
          </a:ln>
        </p:spPr>
        <p:txBody>
          <a:bodyPr wrap="none">
            <a:spAutoFit/>
          </a:bodyPr>
          <a:lstStyle/>
          <a:p>
            <a:pPr eaLnBrk="0" hangingPunct="0"/>
            <a:r>
              <a:rPr lang="en-US" sz="2000" dirty="0">
                <a:latin typeface="Arial" charset="0"/>
              </a:rPr>
              <a:t>Binary point </a:t>
            </a:r>
          </a:p>
        </p:txBody>
      </p:sp>
      <p:sp>
        <p:nvSpPr>
          <p:cNvPr id="32778" name="Oval 10"/>
          <p:cNvSpPr>
            <a:spLocks noChangeArrowheads="1"/>
          </p:cNvSpPr>
          <p:nvPr/>
        </p:nvSpPr>
        <p:spPr bwMode="auto">
          <a:xfrm>
            <a:off x="5105400" y="4283075"/>
            <a:ext cx="76200" cy="76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2779" name="Oval 11"/>
          <p:cNvSpPr>
            <a:spLocks noChangeArrowheads="1"/>
          </p:cNvSpPr>
          <p:nvPr/>
        </p:nvSpPr>
        <p:spPr bwMode="auto">
          <a:xfrm>
            <a:off x="1447800" y="2757488"/>
            <a:ext cx="76200" cy="76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2780" name="Line 12"/>
          <p:cNvSpPr>
            <a:spLocks noChangeShapeType="1"/>
          </p:cNvSpPr>
          <p:nvPr/>
        </p:nvSpPr>
        <p:spPr bwMode="auto">
          <a:xfrm>
            <a:off x="5181600" y="4359275"/>
            <a:ext cx="533400" cy="0"/>
          </a:xfrm>
          <a:prstGeom prst="line">
            <a:avLst/>
          </a:prstGeom>
          <a:noFill/>
          <a:ln w="9525">
            <a:solidFill>
              <a:schemeClr val="tx1"/>
            </a:solidFill>
            <a:round/>
            <a:headEnd/>
            <a:tailEnd type="triangle" w="med" len="med"/>
          </a:ln>
        </p:spPr>
        <p:txBody>
          <a:bodyPr/>
          <a:lstStyle/>
          <a:p>
            <a:endParaRPr lang="en-US"/>
          </a:p>
        </p:txBody>
      </p:sp>
      <p:sp>
        <p:nvSpPr>
          <p:cNvPr id="4" name="Footer Placeholder 3"/>
          <p:cNvSpPr>
            <a:spLocks noGrp="1"/>
          </p:cNvSpPr>
          <p:nvPr>
            <p:ph type="ftr" sz="quarter" idx="11"/>
          </p:nvPr>
        </p:nvSpPr>
        <p:spPr/>
        <p:txBody>
          <a:bodyPr/>
          <a:lstStyle/>
          <a:p>
            <a:r>
              <a:rPr lang="en-US" smtClean="0"/>
              <a:t>School of EEE</a:t>
            </a:r>
            <a:endParaRPr lang="en-US" dirty="0"/>
          </a:p>
        </p:txBody>
      </p:sp>
      <p:sp>
        <p:nvSpPr>
          <p:cNvPr id="5" name="Slide Number Placeholder 4"/>
          <p:cNvSpPr>
            <a:spLocks noGrp="1"/>
          </p:cNvSpPr>
          <p:nvPr>
            <p:ph type="sldNum" sz="quarter" idx="12"/>
          </p:nvPr>
        </p:nvSpPr>
        <p:spPr/>
        <p:txBody>
          <a:bodyPr/>
          <a:lstStyle/>
          <a:p>
            <a:fld id="{E9FA5013-2E72-4A27-BB93-0D610EE5532C}" type="slidenum">
              <a:rPr lang="en-US" smtClean="0"/>
              <a:pPr/>
              <a:t>85</a:t>
            </a:fld>
            <a:endParaRPr lang="en-US" dirty="0"/>
          </a:p>
        </p:txBody>
      </p:sp>
    </p:spTree>
    <p:extLst>
      <p:ext uri="{BB962C8B-B14F-4D97-AF65-F5344CB8AC3E}">
        <p14:creationId xmlns:p14="http://schemas.microsoft.com/office/powerpoint/2010/main" val="3292828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77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77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77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7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77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77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77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7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78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277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animBg="1"/>
      <p:bldP spid="32773" grpId="0" animBg="1"/>
      <p:bldP spid="32774" grpId="0"/>
      <p:bldP spid="32775" grpId="0"/>
      <p:bldP spid="32776" grpId="0" animBg="1"/>
      <p:bldP spid="32777" grpId="0"/>
      <p:bldP spid="32778" grpId="0" animBg="1"/>
      <p:bldP spid="32779" grpId="0" animBg="1"/>
      <p:bldP spid="32780"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990600" y="76200"/>
            <a:ext cx="7924800" cy="762000"/>
          </a:xfrm>
          <a:noFill/>
        </p:spPr>
        <p:txBody>
          <a:bodyPr>
            <a:noAutofit/>
          </a:bodyPr>
          <a:lstStyle/>
          <a:p>
            <a:r>
              <a:rPr lang="en-US" altLang="zh-CN" sz="2800" dirty="0" smtClean="0">
                <a:ea typeface="宋体" charset="-122"/>
              </a:rPr>
              <a:t>Quantization or </a:t>
            </a:r>
            <a:r>
              <a:rPr lang="en-US" altLang="zh-CN" sz="2800" dirty="0" smtClean="0">
                <a:latin typeface="Arial" charset="0"/>
                <a:ea typeface="宋体" charset="-122"/>
              </a:rPr>
              <a:t>Finite Word Length Effects</a:t>
            </a:r>
          </a:p>
        </p:txBody>
      </p:sp>
      <p:sp>
        <p:nvSpPr>
          <p:cNvPr id="375811" name="Rectangle 3"/>
          <p:cNvSpPr>
            <a:spLocks noGrp="1" noChangeArrowheads="1"/>
          </p:cNvSpPr>
          <p:nvPr>
            <p:ph type="body" idx="1"/>
          </p:nvPr>
        </p:nvSpPr>
        <p:spPr>
          <a:xfrm>
            <a:off x="1066800" y="838200"/>
            <a:ext cx="7696200" cy="5638800"/>
          </a:xfrm>
          <a:noFill/>
        </p:spPr>
        <p:txBody>
          <a:bodyPr>
            <a:noAutofit/>
          </a:bodyPr>
          <a:lstStyle/>
          <a:p>
            <a:pPr algn="just" eaLnBrk="1" hangingPunct="1">
              <a:buFont typeface="Courier New" pitchFamily="49" charset="0"/>
              <a:buChar char="o"/>
            </a:pPr>
            <a:r>
              <a:rPr lang="en-US" altLang="zh-CN" b="1" dirty="0" smtClean="0">
                <a:ea typeface="宋体" charset="-122"/>
              </a:rPr>
              <a:t>Finite Word Length Effects :</a:t>
            </a:r>
          </a:p>
          <a:p>
            <a:pPr lvl="1" algn="just" eaLnBrk="1" hangingPunct="1">
              <a:spcBef>
                <a:spcPts val="600"/>
              </a:spcBef>
              <a:buFont typeface="Arial" pitchFamily="34" charset="0"/>
              <a:buChar char="−"/>
            </a:pPr>
            <a:r>
              <a:rPr lang="en-US" altLang="zh-CN" dirty="0" smtClean="0">
                <a:ea typeface="宋体" charset="-122"/>
              </a:rPr>
              <a:t>The value to be represented:  0.000125481405920</a:t>
            </a:r>
          </a:p>
          <a:p>
            <a:pPr lvl="1" algn="just" eaLnBrk="1" hangingPunct="1">
              <a:spcBef>
                <a:spcPts val="600"/>
              </a:spcBef>
              <a:buFont typeface="Arial" pitchFamily="34" charset="0"/>
              <a:buChar char="−"/>
            </a:pPr>
            <a:r>
              <a:rPr lang="en-US" altLang="zh-CN" dirty="0" smtClean="0">
                <a:ea typeface="宋体" charset="-122"/>
              </a:rPr>
              <a:t>Represented in Q15 (16-bit word length) = 0.0001220703125,  Quantization error (word length effect) </a:t>
            </a:r>
            <a:r>
              <a:rPr lang="en-US" altLang="zh-CN" i="1" dirty="0" smtClean="0">
                <a:ea typeface="宋体" charset="-122"/>
              </a:rPr>
              <a:t>= </a:t>
            </a:r>
            <a:r>
              <a:rPr lang="en-US" altLang="zh-CN" dirty="0" smtClean="0">
                <a:ea typeface="宋体" charset="-122"/>
              </a:rPr>
              <a:t>0.0000034111</a:t>
            </a:r>
            <a:r>
              <a:rPr lang="en-US" altLang="zh-CN" i="1" dirty="0" smtClean="0">
                <a:ea typeface="宋体" charset="-122"/>
              </a:rPr>
              <a:t>.</a:t>
            </a:r>
          </a:p>
          <a:p>
            <a:pPr algn="just" eaLnBrk="1" hangingPunct="1">
              <a:buFont typeface="Courier New" pitchFamily="49" charset="0"/>
              <a:buChar char="o"/>
            </a:pPr>
            <a:r>
              <a:rPr lang="en-US" altLang="zh-CN" b="1" dirty="0" smtClean="0">
                <a:ea typeface="宋体" charset="-122"/>
              </a:rPr>
              <a:t>4 possible sources of quantization errors (finite word length effects) in DSP implementation:</a:t>
            </a:r>
          </a:p>
          <a:p>
            <a:pPr lvl="1" algn="just" eaLnBrk="1" hangingPunct="1">
              <a:spcBef>
                <a:spcPts val="600"/>
              </a:spcBef>
              <a:buFont typeface="Arial" pitchFamily="34" charset="0"/>
              <a:buChar char="−"/>
            </a:pPr>
            <a:r>
              <a:rPr lang="en-US" altLang="zh-CN" dirty="0" smtClean="0">
                <a:ea typeface="宋体" charset="-122"/>
              </a:rPr>
              <a:t>ADC quantization error - reduce SNR </a:t>
            </a:r>
            <a:br>
              <a:rPr lang="en-US" altLang="zh-CN" dirty="0" smtClean="0">
                <a:ea typeface="宋体" charset="-122"/>
              </a:rPr>
            </a:br>
            <a:r>
              <a:rPr lang="en-US" altLang="zh-CN" i="1" dirty="0" smtClean="0">
                <a:ea typeface="宋体" charset="-122"/>
              </a:rPr>
              <a:t>Remedy : can be improved by using longer word length in ADC</a:t>
            </a:r>
          </a:p>
          <a:p>
            <a:pPr lvl="1" algn="just" eaLnBrk="1" hangingPunct="1">
              <a:spcBef>
                <a:spcPts val="600"/>
              </a:spcBef>
              <a:buFont typeface="Arial" pitchFamily="34" charset="0"/>
              <a:buChar char="−"/>
            </a:pPr>
            <a:r>
              <a:rPr lang="en-US" altLang="zh-CN" dirty="0" smtClean="0">
                <a:ea typeface="宋体" charset="-122"/>
              </a:rPr>
              <a:t>Arithmetic Overflow </a:t>
            </a:r>
            <a:r>
              <a:rPr lang="en-US" altLang="zh-CN" b="1" dirty="0" smtClean="0">
                <a:ea typeface="宋体" charset="-122"/>
              </a:rPr>
              <a:t>- </a:t>
            </a:r>
            <a:r>
              <a:rPr lang="en-US" altLang="zh-CN" dirty="0" smtClean="0">
                <a:ea typeface="宋体" charset="-122"/>
              </a:rPr>
              <a:t>When partial sum is larger than the maximum/smallest permissible value, leads to wrong result.</a:t>
            </a:r>
          </a:p>
          <a:p>
            <a:pPr marL="401638" lvl="1" indent="-401638" eaLnBrk="1" hangingPunct="1">
              <a:spcBef>
                <a:spcPts val="600"/>
              </a:spcBef>
              <a:buNone/>
            </a:pPr>
            <a:r>
              <a:rPr lang="en-US" altLang="zh-CN" sz="1800" b="1" dirty="0">
                <a:ea typeface="宋体" charset="-122"/>
              </a:rPr>
              <a:t> </a:t>
            </a:r>
            <a:r>
              <a:rPr lang="en-US" altLang="zh-CN" sz="1800" b="1" dirty="0" smtClean="0">
                <a:ea typeface="宋体" charset="-122"/>
              </a:rPr>
              <a:t>         Example:  </a:t>
            </a:r>
          </a:p>
          <a:p>
            <a:pPr lvl="2">
              <a:spcBef>
                <a:spcPts val="600"/>
              </a:spcBef>
              <a:buClr>
                <a:schemeClr val="tx1"/>
              </a:buClr>
              <a:buFont typeface="Arial" panose="020B0604020202020204" pitchFamily="34" charset="0"/>
              <a:buChar char="•"/>
            </a:pPr>
            <a:r>
              <a:rPr lang="en-US" altLang="zh-CN" sz="1800" dirty="0" smtClean="0">
                <a:ea typeface="宋体" charset="-122"/>
              </a:rPr>
              <a:t>In decimal representation:  0.6125 + 0.5 = 1.1125</a:t>
            </a:r>
          </a:p>
          <a:p>
            <a:pPr lvl="2">
              <a:spcBef>
                <a:spcPts val="600"/>
              </a:spcBef>
              <a:buClr>
                <a:schemeClr val="tx1"/>
              </a:buClr>
              <a:buFont typeface="Arial" panose="020B0604020202020204" pitchFamily="34" charset="0"/>
              <a:buChar char="•"/>
            </a:pPr>
            <a:r>
              <a:rPr lang="en-US" altLang="zh-CN" sz="1800" dirty="0" smtClean="0">
                <a:ea typeface="宋体" charset="-122"/>
              </a:rPr>
              <a:t>or in binary sign and magnitude representation:  0.1011+0.1000 = 1.0011 which is equal to -0.1875. This is the effect of overflow.</a:t>
            </a:r>
          </a:p>
          <a:p>
            <a:pPr marL="631825" lvl="2" indent="-269875">
              <a:spcBef>
                <a:spcPts val="600"/>
              </a:spcBef>
              <a:buClr>
                <a:schemeClr val="tx1"/>
              </a:buClr>
              <a:buFont typeface="Arial" panose="020B0604020202020204" pitchFamily="34" charset="0"/>
              <a:buChar char="−"/>
            </a:pPr>
            <a:r>
              <a:rPr lang="en-US" altLang="zh-CN" dirty="0" smtClean="0">
                <a:ea typeface="宋体" charset="-122"/>
              </a:rPr>
              <a:t>Remedy : Scaling the values to be smaller to avoid overflow</a:t>
            </a:r>
            <a:endParaRPr lang="en-US" altLang="zh-CN" i="1" dirty="0" smtClean="0">
              <a:ea typeface="宋体" charset="-122"/>
            </a:endParaRPr>
          </a:p>
        </p:txBody>
      </p:sp>
      <p:sp>
        <p:nvSpPr>
          <p:cNvPr id="5" name="Footer Placeholder 4"/>
          <p:cNvSpPr>
            <a:spLocks noGrp="1"/>
          </p:cNvSpPr>
          <p:nvPr>
            <p:ph type="ftr" sz="quarter" idx="11"/>
          </p:nvPr>
        </p:nvSpPr>
        <p:spPr/>
        <p:txBody>
          <a:bodyPr/>
          <a:lstStyle/>
          <a:p>
            <a:r>
              <a:rPr lang="en-US" smtClean="0"/>
              <a:t>School of EEE</a:t>
            </a:r>
            <a:endParaRPr lang="en-US" dirty="0"/>
          </a:p>
        </p:txBody>
      </p:sp>
      <p:sp>
        <p:nvSpPr>
          <p:cNvPr id="6" name="Slide Number Placeholder 5"/>
          <p:cNvSpPr>
            <a:spLocks noGrp="1"/>
          </p:cNvSpPr>
          <p:nvPr>
            <p:ph type="sldNum" sz="quarter" idx="12"/>
          </p:nvPr>
        </p:nvSpPr>
        <p:spPr/>
        <p:txBody>
          <a:bodyPr/>
          <a:lstStyle/>
          <a:p>
            <a:fld id="{E9FA5013-2E72-4A27-BB93-0D610EE5532C}" type="slidenum">
              <a:rPr lang="en-US" smtClean="0"/>
              <a:pPr/>
              <a:t>86</a:t>
            </a:fld>
            <a:endParaRPr lang="en-US" dirty="0"/>
          </a:p>
        </p:txBody>
      </p:sp>
    </p:spTree>
    <p:extLst>
      <p:ext uri="{BB962C8B-B14F-4D97-AF65-F5344CB8AC3E}">
        <p14:creationId xmlns:p14="http://schemas.microsoft.com/office/powerpoint/2010/main" val="262933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5811">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75811">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75811">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581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5811">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5811">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58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1"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5811" name="Rectangle 3"/>
          <p:cNvSpPr>
            <a:spLocks noGrp="1" noChangeArrowheads="1"/>
          </p:cNvSpPr>
          <p:nvPr>
            <p:ph type="body" idx="1"/>
          </p:nvPr>
        </p:nvSpPr>
        <p:spPr>
          <a:xfrm>
            <a:off x="1034593" y="928511"/>
            <a:ext cx="7696200" cy="2957689"/>
          </a:xfrm>
          <a:noFill/>
        </p:spPr>
        <p:txBody>
          <a:bodyPr>
            <a:noAutofit/>
          </a:bodyPr>
          <a:lstStyle/>
          <a:p>
            <a:pPr algn="just">
              <a:spcBef>
                <a:spcPts val="0"/>
              </a:spcBef>
              <a:buFont typeface="Arial" pitchFamily="34" charset="0"/>
              <a:buChar char="−"/>
            </a:pPr>
            <a:r>
              <a:rPr lang="en-US" altLang="zh-CN" b="1" dirty="0" smtClean="0">
                <a:ea typeface="宋体" charset="-122"/>
              </a:rPr>
              <a:t>Coefficient quantization errors – </a:t>
            </a:r>
            <a:r>
              <a:rPr lang="en-US" altLang="zh-CN" dirty="0" smtClean="0">
                <a:ea typeface="宋体" charset="-122"/>
              </a:rPr>
              <a:t>Representing filter coefficients with a limited number of bits, leads to modify the true frequency response.</a:t>
            </a:r>
          </a:p>
          <a:p>
            <a:pPr marL="361950" indent="0" algn="just">
              <a:spcBef>
                <a:spcPts val="0"/>
              </a:spcBef>
              <a:buNone/>
            </a:pPr>
            <a:r>
              <a:rPr lang="en-US" altLang="zh-CN" b="1" dirty="0" smtClean="0">
                <a:ea typeface="宋体" charset="-122"/>
              </a:rPr>
              <a:t>Remedy : </a:t>
            </a:r>
            <a:r>
              <a:rPr lang="en-US" altLang="zh-CN" dirty="0" smtClean="0">
                <a:ea typeface="宋体" charset="-122"/>
              </a:rPr>
              <a:t>Use more bits to reduce the error effects</a:t>
            </a:r>
          </a:p>
          <a:p>
            <a:pPr marL="82296" indent="0" algn="just">
              <a:spcBef>
                <a:spcPts val="0"/>
              </a:spcBef>
              <a:buNone/>
            </a:pPr>
            <a:endParaRPr lang="en-US" altLang="zh-CN" i="1" dirty="0" smtClean="0">
              <a:solidFill>
                <a:schemeClr val="accent3"/>
              </a:solidFill>
              <a:ea typeface="宋体" charset="-122"/>
            </a:endParaRPr>
          </a:p>
          <a:p>
            <a:pPr algn="just">
              <a:spcBef>
                <a:spcPts val="0"/>
              </a:spcBef>
              <a:buFont typeface="Arial" pitchFamily="34" charset="0"/>
              <a:buChar char="−"/>
            </a:pPr>
            <a:r>
              <a:rPr lang="en-US" altLang="zh-CN" b="1" dirty="0" err="1" smtClean="0">
                <a:ea typeface="宋体" charset="-122"/>
              </a:rPr>
              <a:t>Roundoff</a:t>
            </a:r>
            <a:r>
              <a:rPr lang="en-US" altLang="zh-CN" b="1" dirty="0" smtClean="0">
                <a:ea typeface="宋体" charset="-122"/>
              </a:rPr>
              <a:t> and truncation errors –</a:t>
            </a:r>
            <a:r>
              <a:rPr lang="en-US" altLang="zh-CN" dirty="0" smtClean="0">
                <a:ea typeface="宋体" charset="-122"/>
              </a:rPr>
              <a:t> The product of two </a:t>
            </a:r>
            <a:r>
              <a:rPr lang="en-US" altLang="zh-CN" i="1" dirty="0" smtClean="0">
                <a:ea typeface="宋体" charset="-122"/>
              </a:rPr>
              <a:t>N</a:t>
            </a:r>
            <a:r>
              <a:rPr lang="en-US" altLang="zh-CN" dirty="0" smtClean="0">
                <a:ea typeface="宋体" charset="-122"/>
              </a:rPr>
              <a:t>-bit samples is 2</a:t>
            </a:r>
            <a:r>
              <a:rPr lang="en-US" altLang="zh-CN" i="1" dirty="0" smtClean="0">
                <a:ea typeface="宋体" charset="-122"/>
              </a:rPr>
              <a:t>N</a:t>
            </a:r>
            <a:r>
              <a:rPr lang="en-US" altLang="zh-CN" dirty="0" smtClean="0">
                <a:ea typeface="宋体" charset="-122"/>
              </a:rPr>
              <a:t>-bits. Truncate the least significant bits before storing the result of multiplication, which reduces SNR.</a:t>
            </a:r>
          </a:p>
          <a:p>
            <a:pPr marL="82296" indent="0">
              <a:spcBef>
                <a:spcPts val="0"/>
              </a:spcBef>
              <a:buNone/>
            </a:pPr>
            <a:r>
              <a:rPr lang="en-US" altLang="zh-CN" b="1" dirty="0" smtClean="0">
                <a:ea typeface="宋体" charset="-122"/>
              </a:rPr>
              <a:t>    Remedy : </a:t>
            </a:r>
            <a:r>
              <a:rPr lang="en-US" altLang="zh-CN" dirty="0" smtClean="0">
                <a:ea typeface="宋体" charset="-122"/>
              </a:rPr>
              <a:t>Use double-length summing of product.</a:t>
            </a:r>
          </a:p>
        </p:txBody>
      </p:sp>
      <p:pic>
        <p:nvPicPr>
          <p:cNvPr id="18800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0881" y="3897489"/>
            <a:ext cx="3901799" cy="2760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2"/>
          <p:cNvSpPr txBox="1">
            <a:spLocks noChangeArrowheads="1"/>
          </p:cNvSpPr>
          <p:nvPr/>
        </p:nvSpPr>
        <p:spPr>
          <a:xfrm>
            <a:off x="1024569" y="304800"/>
            <a:ext cx="7924800" cy="609600"/>
          </a:xfrm>
          <a:prstGeom prst="rect">
            <a:avLst/>
          </a:prstGeom>
          <a:noFill/>
        </p:spPr>
        <p:txBody>
          <a:bodyPr anchor="ctr">
            <a:noAutofit/>
          </a:bodyPr>
          <a:lstStyle>
            <a:lvl1pPr algn="l" rtl="0" eaLnBrk="1" latinLnBrk="0" hangingPunct="1">
              <a:spcBef>
                <a:spcPct val="0"/>
              </a:spcBef>
              <a:buNone/>
              <a:defRPr kumimoji="0" sz="3600" b="1"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en-US" altLang="zh-CN" sz="2800" dirty="0" smtClean="0">
                <a:ea typeface="宋体" charset="-122"/>
              </a:rPr>
              <a:t>Quantization or </a:t>
            </a:r>
            <a:r>
              <a:rPr lang="en-US" altLang="zh-CN" sz="2800" dirty="0" smtClean="0">
                <a:latin typeface="Arial" charset="0"/>
                <a:ea typeface="宋体" charset="-122"/>
              </a:rPr>
              <a:t>Finite Word Length Effects</a:t>
            </a:r>
          </a:p>
        </p:txBody>
      </p:sp>
      <p:pic>
        <p:nvPicPr>
          <p:cNvPr id="18800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0881" y="4853907"/>
            <a:ext cx="3810000" cy="15845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143000" y="3886200"/>
            <a:ext cx="3683102" cy="923330"/>
          </a:xfrm>
          <a:prstGeom prst="rect">
            <a:avLst/>
          </a:prstGeom>
        </p:spPr>
        <p:txBody>
          <a:bodyPr wrap="square">
            <a:spAutoFit/>
          </a:bodyPr>
          <a:lstStyle/>
          <a:p>
            <a:pPr marL="342900" indent="-342900" algn="just">
              <a:lnSpc>
                <a:spcPct val="90000"/>
              </a:lnSpc>
              <a:buFont typeface="Arial" panose="020B0604020202020204" pitchFamily="34" charset="0"/>
              <a:buChar char="−"/>
            </a:pPr>
            <a:r>
              <a:rPr lang="en-US" altLang="zh-CN" sz="2000" dirty="0">
                <a:ea typeface="宋体" charset="-122"/>
              </a:rPr>
              <a:t>The figure shows all the possible errors due to word length effects.</a:t>
            </a:r>
          </a:p>
        </p:txBody>
      </p:sp>
      <p:sp>
        <p:nvSpPr>
          <p:cNvPr id="6" name="Footer Placeholder 5"/>
          <p:cNvSpPr>
            <a:spLocks noGrp="1"/>
          </p:cNvSpPr>
          <p:nvPr>
            <p:ph type="ftr" sz="quarter" idx="11"/>
          </p:nvPr>
        </p:nvSpPr>
        <p:spPr/>
        <p:txBody>
          <a:bodyPr/>
          <a:lstStyle/>
          <a:p>
            <a:r>
              <a:rPr lang="en-US" smtClean="0"/>
              <a:t>School of EEE</a:t>
            </a:r>
            <a:endParaRPr lang="en-US" dirty="0"/>
          </a:p>
        </p:txBody>
      </p:sp>
      <p:sp>
        <p:nvSpPr>
          <p:cNvPr id="7" name="Slide Number Placeholder 6"/>
          <p:cNvSpPr>
            <a:spLocks noGrp="1"/>
          </p:cNvSpPr>
          <p:nvPr>
            <p:ph type="sldNum" sz="quarter" idx="12"/>
          </p:nvPr>
        </p:nvSpPr>
        <p:spPr/>
        <p:txBody>
          <a:bodyPr/>
          <a:lstStyle/>
          <a:p>
            <a:fld id="{E9FA5013-2E72-4A27-BB93-0D610EE5532C}" type="slidenum">
              <a:rPr lang="en-US" smtClean="0"/>
              <a:pPr/>
              <a:t>87</a:t>
            </a:fld>
            <a:endParaRPr lang="en-US" dirty="0"/>
          </a:p>
        </p:txBody>
      </p:sp>
    </p:spTree>
    <p:extLst>
      <p:ext uri="{BB962C8B-B14F-4D97-AF65-F5344CB8AC3E}">
        <p14:creationId xmlns:p14="http://schemas.microsoft.com/office/powerpoint/2010/main" val="215931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58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58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800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800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5811" name="Rectangle 3"/>
          <p:cNvSpPr>
            <a:spLocks noGrp="1" noChangeArrowheads="1"/>
          </p:cNvSpPr>
          <p:nvPr>
            <p:ph type="body" idx="1"/>
          </p:nvPr>
        </p:nvSpPr>
        <p:spPr>
          <a:xfrm>
            <a:off x="1034593" y="928511"/>
            <a:ext cx="7696200" cy="443089"/>
          </a:xfrm>
          <a:noFill/>
        </p:spPr>
        <p:txBody>
          <a:bodyPr>
            <a:noAutofit/>
          </a:bodyPr>
          <a:lstStyle/>
          <a:p>
            <a:pPr marL="82296" indent="0" algn="just">
              <a:spcBef>
                <a:spcPts val="0"/>
              </a:spcBef>
              <a:buNone/>
            </a:pPr>
            <a:r>
              <a:rPr lang="en-US" altLang="zh-CN" b="1" dirty="0" smtClean="0">
                <a:ea typeface="宋体" charset="-122"/>
              </a:rPr>
              <a:t>Example: Coefficient quantization errors</a:t>
            </a:r>
          </a:p>
          <a:p>
            <a:pPr marL="82296" indent="0" algn="just">
              <a:spcBef>
                <a:spcPts val="0"/>
              </a:spcBef>
              <a:buNone/>
            </a:pPr>
            <a:r>
              <a:rPr lang="en-US" altLang="zh-CN" dirty="0" smtClean="0">
                <a:ea typeface="宋体" charset="-122"/>
              </a:rPr>
              <a:t>The red curves shows the frequency response of an IIR filter with 16-bit quantization.</a:t>
            </a:r>
          </a:p>
        </p:txBody>
      </p:sp>
      <p:sp>
        <p:nvSpPr>
          <p:cNvPr id="8" name="Rectangle 2"/>
          <p:cNvSpPr txBox="1">
            <a:spLocks noChangeArrowheads="1"/>
          </p:cNvSpPr>
          <p:nvPr/>
        </p:nvSpPr>
        <p:spPr>
          <a:xfrm>
            <a:off x="1024569" y="304800"/>
            <a:ext cx="7924800" cy="609600"/>
          </a:xfrm>
          <a:prstGeom prst="rect">
            <a:avLst/>
          </a:prstGeom>
          <a:noFill/>
        </p:spPr>
        <p:txBody>
          <a:bodyPr anchor="ctr">
            <a:noAutofit/>
          </a:bodyPr>
          <a:lstStyle>
            <a:lvl1pPr algn="l" rtl="0" eaLnBrk="1" latinLnBrk="0" hangingPunct="1">
              <a:spcBef>
                <a:spcPct val="0"/>
              </a:spcBef>
              <a:buNone/>
              <a:defRPr kumimoji="0" sz="3600" b="1"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en-US" altLang="zh-CN" sz="2800" dirty="0" smtClean="0">
                <a:ea typeface="宋体" charset="-122"/>
              </a:rPr>
              <a:t>Quantization or </a:t>
            </a:r>
            <a:r>
              <a:rPr lang="en-US" altLang="zh-CN" sz="2800" dirty="0" smtClean="0">
                <a:latin typeface="Arial" charset="0"/>
                <a:ea typeface="宋体" charset="-122"/>
              </a:rPr>
              <a:t>Finite Word Length Effects</a:t>
            </a:r>
          </a:p>
        </p:txBody>
      </p:sp>
      <p:sp>
        <p:nvSpPr>
          <p:cNvPr id="6" name="Footer Placeholder 5"/>
          <p:cNvSpPr>
            <a:spLocks noGrp="1"/>
          </p:cNvSpPr>
          <p:nvPr>
            <p:ph type="ftr" sz="quarter" idx="11"/>
          </p:nvPr>
        </p:nvSpPr>
        <p:spPr/>
        <p:txBody>
          <a:bodyPr/>
          <a:lstStyle/>
          <a:p>
            <a:r>
              <a:rPr lang="en-US" smtClean="0"/>
              <a:t>School of EEE</a:t>
            </a:r>
            <a:endParaRPr lang="en-US" dirty="0"/>
          </a:p>
        </p:txBody>
      </p:sp>
      <p:sp>
        <p:nvSpPr>
          <p:cNvPr id="7" name="Slide Number Placeholder 6"/>
          <p:cNvSpPr>
            <a:spLocks noGrp="1"/>
          </p:cNvSpPr>
          <p:nvPr>
            <p:ph type="sldNum" sz="quarter" idx="12"/>
          </p:nvPr>
        </p:nvSpPr>
        <p:spPr/>
        <p:txBody>
          <a:bodyPr/>
          <a:lstStyle/>
          <a:p>
            <a:fld id="{E9FA5013-2E72-4A27-BB93-0D610EE5532C}" type="slidenum">
              <a:rPr lang="en-US" smtClean="0"/>
              <a:pPr/>
              <a:t>88</a:t>
            </a:fld>
            <a:endParaRPr lang="en-US" dirty="0"/>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81200"/>
            <a:ext cx="6353175" cy="38799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70825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066800" y="152400"/>
            <a:ext cx="7498080" cy="762000"/>
          </a:xfrm>
        </p:spPr>
        <p:txBody>
          <a:bodyPr>
            <a:normAutofit/>
          </a:bodyPr>
          <a:lstStyle/>
          <a:p>
            <a:r>
              <a:rPr lang="en-US" altLang="zh-CN" sz="2800" dirty="0" smtClean="0">
                <a:ea typeface="宋体" charset="-122"/>
              </a:rPr>
              <a:t>The number systems used in Audio Coding</a:t>
            </a:r>
            <a:endParaRPr lang="en-US" altLang="zh-CN" sz="2800" dirty="0">
              <a:latin typeface="Arial" charset="0"/>
              <a:ea typeface="宋体" charset="-122"/>
            </a:endParaRPr>
          </a:p>
        </p:txBody>
      </p:sp>
      <p:sp>
        <p:nvSpPr>
          <p:cNvPr id="40963" name="Rectangle 3"/>
          <p:cNvSpPr>
            <a:spLocks noGrp="1" noChangeArrowheads="1"/>
          </p:cNvSpPr>
          <p:nvPr>
            <p:ph type="body" idx="1"/>
          </p:nvPr>
        </p:nvSpPr>
        <p:spPr>
          <a:xfrm>
            <a:off x="914400" y="990600"/>
            <a:ext cx="7772400" cy="5638800"/>
          </a:xfrm>
        </p:spPr>
        <p:txBody>
          <a:bodyPr/>
          <a:lstStyle/>
          <a:p>
            <a:pPr algn="just" eaLnBrk="1" hangingPunct="1">
              <a:buFont typeface="Courier New" pitchFamily="49" charset="0"/>
              <a:buChar char="o"/>
            </a:pPr>
            <a:r>
              <a:rPr lang="en-US" altLang="zh-CN" sz="2200" dirty="0" smtClean="0">
                <a:ea typeface="宋体" charset="-122"/>
              </a:rPr>
              <a:t>A uniform </a:t>
            </a:r>
            <a:r>
              <a:rPr lang="en-US" altLang="zh-CN" sz="2200" dirty="0" err="1" smtClean="0">
                <a:ea typeface="宋体" charset="-122"/>
              </a:rPr>
              <a:t>quantizer</a:t>
            </a:r>
            <a:r>
              <a:rPr lang="en-US" altLang="zh-CN" sz="2200" dirty="0" smtClean="0">
                <a:ea typeface="宋体" charset="-122"/>
              </a:rPr>
              <a:t> spans the positive and negative range of the input signal, in a symmetric manner (the same number of  levels for positive and negative numbers).</a:t>
            </a:r>
          </a:p>
          <a:p>
            <a:pPr eaLnBrk="1" hangingPunct="1">
              <a:buFont typeface="Courier New" pitchFamily="49" charset="0"/>
              <a:buChar char="o"/>
            </a:pPr>
            <a:r>
              <a:rPr lang="en-US" altLang="zh-CN" sz="2200" dirty="0" smtClean="0">
                <a:ea typeface="宋体" charset="-122"/>
              </a:rPr>
              <a:t>Two types of symmetric and uniform </a:t>
            </a:r>
            <a:r>
              <a:rPr lang="en-US" altLang="zh-CN" sz="2200" dirty="0" err="1" smtClean="0">
                <a:ea typeface="宋体" charset="-122"/>
              </a:rPr>
              <a:t>quantizers</a:t>
            </a:r>
            <a:r>
              <a:rPr lang="en-US" altLang="zh-CN" sz="2200" dirty="0" smtClean="0">
                <a:ea typeface="宋体" charset="-122"/>
              </a:rPr>
              <a:t>:</a:t>
            </a:r>
          </a:p>
          <a:p>
            <a:pPr lvl="1" eaLnBrk="1" hangingPunct="1">
              <a:buFontTx/>
              <a:buNone/>
            </a:pPr>
            <a:r>
              <a:rPr lang="en-US" altLang="zh-CN" sz="1800" b="1" dirty="0" err="1" smtClean="0">
                <a:ea typeface="宋体" charset="-122"/>
              </a:rPr>
              <a:t>Midtread</a:t>
            </a:r>
            <a:r>
              <a:rPr lang="en-US" altLang="zh-CN" sz="1800" dirty="0" smtClean="0">
                <a:ea typeface="宋体" charset="-122"/>
              </a:rPr>
              <a:t> 					</a:t>
            </a:r>
            <a:r>
              <a:rPr lang="en-US" altLang="zh-CN" sz="1800" b="1" dirty="0" smtClean="0">
                <a:ea typeface="宋体" charset="-122"/>
              </a:rPr>
              <a:t>Midrise</a:t>
            </a:r>
          </a:p>
          <a:p>
            <a:pPr eaLnBrk="1" hangingPunct="1"/>
            <a:endParaRPr lang="zh-CN" altLang="en-US" b="1" dirty="0" smtClean="0">
              <a:ea typeface="宋体" charset="-122"/>
            </a:endParaRPr>
          </a:p>
        </p:txBody>
      </p:sp>
      <p:grpSp>
        <p:nvGrpSpPr>
          <p:cNvPr id="2" name="Group 4"/>
          <p:cNvGrpSpPr>
            <a:grpSpLocks/>
          </p:cNvGrpSpPr>
          <p:nvPr/>
        </p:nvGrpSpPr>
        <p:grpSpPr bwMode="auto">
          <a:xfrm>
            <a:off x="1427162" y="3124200"/>
            <a:ext cx="2763838" cy="2117725"/>
            <a:chOff x="768" y="1824"/>
            <a:chExt cx="1933" cy="1478"/>
          </a:xfrm>
        </p:grpSpPr>
        <p:sp>
          <p:nvSpPr>
            <p:cNvPr id="41001" name="Line 5"/>
            <p:cNvSpPr>
              <a:spLocks noChangeShapeType="1"/>
            </p:cNvSpPr>
            <p:nvPr/>
          </p:nvSpPr>
          <p:spPr bwMode="auto">
            <a:xfrm>
              <a:off x="864" y="2544"/>
              <a:ext cx="1440" cy="0"/>
            </a:xfrm>
            <a:prstGeom prst="line">
              <a:avLst/>
            </a:prstGeom>
            <a:noFill/>
            <a:ln w="38100">
              <a:solidFill>
                <a:schemeClr val="tx1"/>
              </a:solidFill>
              <a:round/>
              <a:headEnd/>
              <a:tailEnd/>
            </a:ln>
          </p:spPr>
          <p:txBody>
            <a:bodyPr/>
            <a:lstStyle/>
            <a:p>
              <a:endParaRPr lang="en-US"/>
            </a:p>
          </p:txBody>
        </p:sp>
        <p:sp>
          <p:nvSpPr>
            <p:cNvPr id="41002" name="Line 6"/>
            <p:cNvSpPr>
              <a:spLocks noChangeShapeType="1"/>
            </p:cNvSpPr>
            <p:nvPr/>
          </p:nvSpPr>
          <p:spPr bwMode="auto">
            <a:xfrm>
              <a:off x="1536" y="1824"/>
              <a:ext cx="0" cy="1440"/>
            </a:xfrm>
            <a:prstGeom prst="line">
              <a:avLst/>
            </a:prstGeom>
            <a:noFill/>
            <a:ln w="38100">
              <a:solidFill>
                <a:schemeClr val="tx1"/>
              </a:solidFill>
              <a:round/>
              <a:headEnd/>
              <a:tailEnd/>
            </a:ln>
          </p:spPr>
          <p:txBody>
            <a:bodyPr/>
            <a:lstStyle/>
            <a:p>
              <a:endParaRPr lang="en-US"/>
            </a:p>
          </p:txBody>
        </p:sp>
        <p:sp>
          <p:nvSpPr>
            <p:cNvPr id="41003" name="Line 7"/>
            <p:cNvSpPr>
              <a:spLocks noChangeShapeType="1"/>
            </p:cNvSpPr>
            <p:nvPr/>
          </p:nvSpPr>
          <p:spPr bwMode="auto">
            <a:xfrm>
              <a:off x="1344" y="2544"/>
              <a:ext cx="384" cy="0"/>
            </a:xfrm>
            <a:prstGeom prst="line">
              <a:avLst/>
            </a:prstGeom>
            <a:noFill/>
            <a:ln w="9525">
              <a:solidFill>
                <a:schemeClr val="tx1"/>
              </a:solidFill>
              <a:round/>
              <a:headEnd/>
              <a:tailEnd/>
            </a:ln>
          </p:spPr>
          <p:txBody>
            <a:bodyPr/>
            <a:lstStyle/>
            <a:p>
              <a:endParaRPr lang="en-US"/>
            </a:p>
          </p:txBody>
        </p:sp>
        <p:grpSp>
          <p:nvGrpSpPr>
            <p:cNvPr id="3" name="Group 8"/>
            <p:cNvGrpSpPr>
              <a:grpSpLocks/>
            </p:cNvGrpSpPr>
            <p:nvPr/>
          </p:nvGrpSpPr>
          <p:grpSpPr bwMode="auto">
            <a:xfrm>
              <a:off x="1728" y="1968"/>
              <a:ext cx="576" cy="576"/>
              <a:chOff x="1728" y="1968"/>
              <a:chExt cx="576" cy="576"/>
            </a:xfrm>
          </p:grpSpPr>
          <p:grpSp>
            <p:nvGrpSpPr>
              <p:cNvPr id="4" name="Group 9"/>
              <p:cNvGrpSpPr>
                <a:grpSpLocks/>
              </p:cNvGrpSpPr>
              <p:nvPr/>
            </p:nvGrpSpPr>
            <p:grpSpPr bwMode="auto">
              <a:xfrm>
                <a:off x="1728" y="2400"/>
                <a:ext cx="144" cy="144"/>
                <a:chOff x="1728" y="2400"/>
                <a:chExt cx="144" cy="144"/>
              </a:xfrm>
            </p:grpSpPr>
            <p:sp>
              <p:nvSpPr>
                <p:cNvPr id="41034" name="Line 10"/>
                <p:cNvSpPr>
                  <a:spLocks noChangeShapeType="1"/>
                </p:cNvSpPr>
                <p:nvPr/>
              </p:nvSpPr>
              <p:spPr bwMode="auto">
                <a:xfrm flipV="1">
                  <a:off x="1728" y="2400"/>
                  <a:ext cx="0" cy="144"/>
                </a:xfrm>
                <a:prstGeom prst="line">
                  <a:avLst/>
                </a:prstGeom>
                <a:noFill/>
                <a:ln w="9525">
                  <a:solidFill>
                    <a:schemeClr val="tx1"/>
                  </a:solidFill>
                  <a:round/>
                  <a:headEnd/>
                  <a:tailEnd/>
                </a:ln>
              </p:spPr>
              <p:txBody>
                <a:bodyPr/>
                <a:lstStyle/>
                <a:p>
                  <a:endParaRPr lang="en-US"/>
                </a:p>
              </p:txBody>
            </p:sp>
            <p:sp>
              <p:nvSpPr>
                <p:cNvPr id="41035" name="Line 11"/>
                <p:cNvSpPr>
                  <a:spLocks noChangeShapeType="1"/>
                </p:cNvSpPr>
                <p:nvPr/>
              </p:nvSpPr>
              <p:spPr bwMode="auto">
                <a:xfrm>
                  <a:off x="1728" y="2400"/>
                  <a:ext cx="144" cy="0"/>
                </a:xfrm>
                <a:prstGeom prst="line">
                  <a:avLst/>
                </a:prstGeom>
                <a:noFill/>
                <a:ln w="9525">
                  <a:solidFill>
                    <a:schemeClr val="tx1"/>
                  </a:solidFill>
                  <a:round/>
                  <a:headEnd/>
                  <a:tailEnd/>
                </a:ln>
              </p:spPr>
              <p:txBody>
                <a:bodyPr/>
                <a:lstStyle/>
                <a:p>
                  <a:endParaRPr lang="en-US"/>
                </a:p>
              </p:txBody>
            </p:sp>
          </p:grpSp>
          <p:grpSp>
            <p:nvGrpSpPr>
              <p:cNvPr id="5" name="Group 12"/>
              <p:cNvGrpSpPr>
                <a:grpSpLocks/>
              </p:cNvGrpSpPr>
              <p:nvPr/>
            </p:nvGrpSpPr>
            <p:grpSpPr bwMode="auto">
              <a:xfrm>
                <a:off x="1872" y="2256"/>
                <a:ext cx="144" cy="144"/>
                <a:chOff x="1728" y="2400"/>
                <a:chExt cx="144" cy="144"/>
              </a:xfrm>
            </p:grpSpPr>
            <p:sp>
              <p:nvSpPr>
                <p:cNvPr id="41032" name="Line 13"/>
                <p:cNvSpPr>
                  <a:spLocks noChangeShapeType="1"/>
                </p:cNvSpPr>
                <p:nvPr/>
              </p:nvSpPr>
              <p:spPr bwMode="auto">
                <a:xfrm flipV="1">
                  <a:off x="1728" y="2400"/>
                  <a:ext cx="0" cy="144"/>
                </a:xfrm>
                <a:prstGeom prst="line">
                  <a:avLst/>
                </a:prstGeom>
                <a:noFill/>
                <a:ln w="9525">
                  <a:solidFill>
                    <a:schemeClr val="tx1"/>
                  </a:solidFill>
                  <a:round/>
                  <a:headEnd/>
                  <a:tailEnd/>
                </a:ln>
              </p:spPr>
              <p:txBody>
                <a:bodyPr/>
                <a:lstStyle/>
                <a:p>
                  <a:endParaRPr lang="en-US"/>
                </a:p>
              </p:txBody>
            </p:sp>
            <p:sp>
              <p:nvSpPr>
                <p:cNvPr id="41033" name="Line 14"/>
                <p:cNvSpPr>
                  <a:spLocks noChangeShapeType="1"/>
                </p:cNvSpPr>
                <p:nvPr/>
              </p:nvSpPr>
              <p:spPr bwMode="auto">
                <a:xfrm>
                  <a:off x="1728" y="2400"/>
                  <a:ext cx="144" cy="0"/>
                </a:xfrm>
                <a:prstGeom prst="line">
                  <a:avLst/>
                </a:prstGeom>
                <a:noFill/>
                <a:ln w="9525">
                  <a:solidFill>
                    <a:schemeClr val="tx1"/>
                  </a:solidFill>
                  <a:round/>
                  <a:headEnd/>
                  <a:tailEnd/>
                </a:ln>
              </p:spPr>
              <p:txBody>
                <a:bodyPr/>
                <a:lstStyle/>
                <a:p>
                  <a:endParaRPr lang="en-US"/>
                </a:p>
              </p:txBody>
            </p:sp>
          </p:grpSp>
          <p:grpSp>
            <p:nvGrpSpPr>
              <p:cNvPr id="6" name="Group 15"/>
              <p:cNvGrpSpPr>
                <a:grpSpLocks/>
              </p:cNvGrpSpPr>
              <p:nvPr/>
            </p:nvGrpSpPr>
            <p:grpSpPr bwMode="auto">
              <a:xfrm>
                <a:off x="2016" y="2112"/>
                <a:ext cx="144" cy="144"/>
                <a:chOff x="1728" y="2400"/>
                <a:chExt cx="144" cy="144"/>
              </a:xfrm>
            </p:grpSpPr>
            <p:sp>
              <p:nvSpPr>
                <p:cNvPr id="41030" name="Line 16"/>
                <p:cNvSpPr>
                  <a:spLocks noChangeShapeType="1"/>
                </p:cNvSpPr>
                <p:nvPr/>
              </p:nvSpPr>
              <p:spPr bwMode="auto">
                <a:xfrm flipV="1">
                  <a:off x="1728" y="2400"/>
                  <a:ext cx="0" cy="144"/>
                </a:xfrm>
                <a:prstGeom prst="line">
                  <a:avLst/>
                </a:prstGeom>
                <a:noFill/>
                <a:ln w="9525">
                  <a:solidFill>
                    <a:schemeClr val="tx1"/>
                  </a:solidFill>
                  <a:round/>
                  <a:headEnd/>
                  <a:tailEnd/>
                </a:ln>
              </p:spPr>
              <p:txBody>
                <a:bodyPr/>
                <a:lstStyle/>
                <a:p>
                  <a:endParaRPr lang="en-US"/>
                </a:p>
              </p:txBody>
            </p:sp>
            <p:sp>
              <p:nvSpPr>
                <p:cNvPr id="41031" name="Line 17"/>
                <p:cNvSpPr>
                  <a:spLocks noChangeShapeType="1"/>
                </p:cNvSpPr>
                <p:nvPr/>
              </p:nvSpPr>
              <p:spPr bwMode="auto">
                <a:xfrm>
                  <a:off x="1728" y="2400"/>
                  <a:ext cx="144" cy="0"/>
                </a:xfrm>
                <a:prstGeom prst="line">
                  <a:avLst/>
                </a:prstGeom>
                <a:noFill/>
                <a:ln w="9525">
                  <a:solidFill>
                    <a:schemeClr val="tx1"/>
                  </a:solidFill>
                  <a:round/>
                  <a:headEnd/>
                  <a:tailEnd/>
                </a:ln>
              </p:spPr>
              <p:txBody>
                <a:bodyPr/>
                <a:lstStyle/>
                <a:p>
                  <a:endParaRPr lang="en-US"/>
                </a:p>
              </p:txBody>
            </p:sp>
          </p:grpSp>
          <p:grpSp>
            <p:nvGrpSpPr>
              <p:cNvPr id="7" name="Group 18"/>
              <p:cNvGrpSpPr>
                <a:grpSpLocks/>
              </p:cNvGrpSpPr>
              <p:nvPr/>
            </p:nvGrpSpPr>
            <p:grpSpPr bwMode="auto">
              <a:xfrm>
                <a:off x="2160" y="1968"/>
                <a:ext cx="144" cy="144"/>
                <a:chOff x="1728" y="2400"/>
                <a:chExt cx="144" cy="144"/>
              </a:xfrm>
            </p:grpSpPr>
            <p:sp>
              <p:nvSpPr>
                <p:cNvPr id="41028" name="Line 19"/>
                <p:cNvSpPr>
                  <a:spLocks noChangeShapeType="1"/>
                </p:cNvSpPr>
                <p:nvPr/>
              </p:nvSpPr>
              <p:spPr bwMode="auto">
                <a:xfrm flipV="1">
                  <a:off x="1728" y="2400"/>
                  <a:ext cx="0" cy="144"/>
                </a:xfrm>
                <a:prstGeom prst="line">
                  <a:avLst/>
                </a:prstGeom>
                <a:noFill/>
                <a:ln w="9525">
                  <a:solidFill>
                    <a:schemeClr val="tx1"/>
                  </a:solidFill>
                  <a:round/>
                  <a:headEnd/>
                  <a:tailEnd/>
                </a:ln>
              </p:spPr>
              <p:txBody>
                <a:bodyPr/>
                <a:lstStyle/>
                <a:p>
                  <a:endParaRPr lang="en-US"/>
                </a:p>
              </p:txBody>
            </p:sp>
            <p:sp>
              <p:nvSpPr>
                <p:cNvPr id="41029" name="Line 20"/>
                <p:cNvSpPr>
                  <a:spLocks noChangeShapeType="1"/>
                </p:cNvSpPr>
                <p:nvPr/>
              </p:nvSpPr>
              <p:spPr bwMode="auto">
                <a:xfrm>
                  <a:off x="1728" y="2400"/>
                  <a:ext cx="144" cy="0"/>
                </a:xfrm>
                <a:prstGeom prst="line">
                  <a:avLst/>
                </a:prstGeom>
                <a:noFill/>
                <a:ln w="9525">
                  <a:solidFill>
                    <a:schemeClr val="tx1"/>
                  </a:solidFill>
                  <a:round/>
                  <a:headEnd/>
                  <a:tailEnd/>
                </a:ln>
              </p:spPr>
              <p:txBody>
                <a:bodyPr/>
                <a:lstStyle/>
                <a:p>
                  <a:endParaRPr lang="en-US"/>
                </a:p>
              </p:txBody>
            </p:sp>
          </p:grpSp>
        </p:grpSp>
        <p:grpSp>
          <p:nvGrpSpPr>
            <p:cNvPr id="8" name="Group 21"/>
            <p:cNvGrpSpPr>
              <a:grpSpLocks/>
            </p:cNvGrpSpPr>
            <p:nvPr/>
          </p:nvGrpSpPr>
          <p:grpSpPr bwMode="auto">
            <a:xfrm>
              <a:off x="912" y="2544"/>
              <a:ext cx="576" cy="576"/>
              <a:chOff x="1728" y="1968"/>
              <a:chExt cx="576" cy="576"/>
            </a:xfrm>
          </p:grpSpPr>
          <p:grpSp>
            <p:nvGrpSpPr>
              <p:cNvPr id="9" name="Group 22"/>
              <p:cNvGrpSpPr>
                <a:grpSpLocks/>
              </p:cNvGrpSpPr>
              <p:nvPr/>
            </p:nvGrpSpPr>
            <p:grpSpPr bwMode="auto">
              <a:xfrm>
                <a:off x="1728" y="2400"/>
                <a:ext cx="144" cy="144"/>
                <a:chOff x="1728" y="2400"/>
                <a:chExt cx="144" cy="144"/>
              </a:xfrm>
            </p:grpSpPr>
            <p:sp>
              <p:nvSpPr>
                <p:cNvPr id="41022" name="Line 23"/>
                <p:cNvSpPr>
                  <a:spLocks noChangeShapeType="1"/>
                </p:cNvSpPr>
                <p:nvPr/>
              </p:nvSpPr>
              <p:spPr bwMode="auto">
                <a:xfrm flipV="1">
                  <a:off x="1728" y="2400"/>
                  <a:ext cx="0" cy="144"/>
                </a:xfrm>
                <a:prstGeom prst="line">
                  <a:avLst/>
                </a:prstGeom>
                <a:noFill/>
                <a:ln w="9525">
                  <a:solidFill>
                    <a:schemeClr val="tx1"/>
                  </a:solidFill>
                  <a:round/>
                  <a:headEnd/>
                  <a:tailEnd/>
                </a:ln>
              </p:spPr>
              <p:txBody>
                <a:bodyPr/>
                <a:lstStyle/>
                <a:p>
                  <a:endParaRPr lang="en-US"/>
                </a:p>
              </p:txBody>
            </p:sp>
            <p:sp>
              <p:nvSpPr>
                <p:cNvPr id="41023" name="Line 24"/>
                <p:cNvSpPr>
                  <a:spLocks noChangeShapeType="1"/>
                </p:cNvSpPr>
                <p:nvPr/>
              </p:nvSpPr>
              <p:spPr bwMode="auto">
                <a:xfrm>
                  <a:off x="1728" y="2400"/>
                  <a:ext cx="144" cy="0"/>
                </a:xfrm>
                <a:prstGeom prst="line">
                  <a:avLst/>
                </a:prstGeom>
                <a:noFill/>
                <a:ln w="9525">
                  <a:solidFill>
                    <a:schemeClr val="tx1"/>
                  </a:solidFill>
                  <a:round/>
                  <a:headEnd/>
                  <a:tailEnd/>
                </a:ln>
              </p:spPr>
              <p:txBody>
                <a:bodyPr/>
                <a:lstStyle/>
                <a:p>
                  <a:endParaRPr lang="en-US"/>
                </a:p>
              </p:txBody>
            </p:sp>
          </p:grpSp>
          <p:grpSp>
            <p:nvGrpSpPr>
              <p:cNvPr id="10" name="Group 25"/>
              <p:cNvGrpSpPr>
                <a:grpSpLocks/>
              </p:cNvGrpSpPr>
              <p:nvPr/>
            </p:nvGrpSpPr>
            <p:grpSpPr bwMode="auto">
              <a:xfrm>
                <a:off x="1872" y="2256"/>
                <a:ext cx="144" cy="144"/>
                <a:chOff x="1728" y="2400"/>
                <a:chExt cx="144" cy="144"/>
              </a:xfrm>
            </p:grpSpPr>
            <p:sp>
              <p:nvSpPr>
                <p:cNvPr id="41020" name="Line 26"/>
                <p:cNvSpPr>
                  <a:spLocks noChangeShapeType="1"/>
                </p:cNvSpPr>
                <p:nvPr/>
              </p:nvSpPr>
              <p:spPr bwMode="auto">
                <a:xfrm flipV="1">
                  <a:off x="1728" y="2400"/>
                  <a:ext cx="0" cy="144"/>
                </a:xfrm>
                <a:prstGeom prst="line">
                  <a:avLst/>
                </a:prstGeom>
                <a:noFill/>
                <a:ln w="9525">
                  <a:solidFill>
                    <a:schemeClr val="tx1"/>
                  </a:solidFill>
                  <a:round/>
                  <a:headEnd/>
                  <a:tailEnd/>
                </a:ln>
              </p:spPr>
              <p:txBody>
                <a:bodyPr/>
                <a:lstStyle/>
                <a:p>
                  <a:endParaRPr lang="en-US"/>
                </a:p>
              </p:txBody>
            </p:sp>
            <p:sp>
              <p:nvSpPr>
                <p:cNvPr id="41021" name="Line 27"/>
                <p:cNvSpPr>
                  <a:spLocks noChangeShapeType="1"/>
                </p:cNvSpPr>
                <p:nvPr/>
              </p:nvSpPr>
              <p:spPr bwMode="auto">
                <a:xfrm>
                  <a:off x="1728" y="2400"/>
                  <a:ext cx="144" cy="0"/>
                </a:xfrm>
                <a:prstGeom prst="line">
                  <a:avLst/>
                </a:prstGeom>
                <a:noFill/>
                <a:ln w="9525">
                  <a:solidFill>
                    <a:schemeClr val="tx1"/>
                  </a:solidFill>
                  <a:round/>
                  <a:headEnd/>
                  <a:tailEnd/>
                </a:ln>
              </p:spPr>
              <p:txBody>
                <a:bodyPr/>
                <a:lstStyle/>
                <a:p>
                  <a:endParaRPr lang="en-US"/>
                </a:p>
              </p:txBody>
            </p:sp>
          </p:grpSp>
          <p:grpSp>
            <p:nvGrpSpPr>
              <p:cNvPr id="11" name="Group 28"/>
              <p:cNvGrpSpPr>
                <a:grpSpLocks/>
              </p:cNvGrpSpPr>
              <p:nvPr/>
            </p:nvGrpSpPr>
            <p:grpSpPr bwMode="auto">
              <a:xfrm>
                <a:off x="2016" y="2112"/>
                <a:ext cx="144" cy="144"/>
                <a:chOff x="1728" y="2400"/>
                <a:chExt cx="144" cy="144"/>
              </a:xfrm>
            </p:grpSpPr>
            <p:sp>
              <p:nvSpPr>
                <p:cNvPr id="41018" name="Line 29"/>
                <p:cNvSpPr>
                  <a:spLocks noChangeShapeType="1"/>
                </p:cNvSpPr>
                <p:nvPr/>
              </p:nvSpPr>
              <p:spPr bwMode="auto">
                <a:xfrm flipV="1">
                  <a:off x="1728" y="2400"/>
                  <a:ext cx="0" cy="144"/>
                </a:xfrm>
                <a:prstGeom prst="line">
                  <a:avLst/>
                </a:prstGeom>
                <a:noFill/>
                <a:ln w="9525">
                  <a:solidFill>
                    <a:schemeClr val="tx1"/>
                  </a:solidFill>
                  <a:round/>
                  <a:headEnd/>
                  <a:tailEnd/>
                </a:ln>
              </p:spPr>
              <p:txBody>
                <a:bodyPr/>
                <a:lstStyle/>
                <a:p>
                  <a:endParaRPr lang="en-US"/>
                </a:p>
              </p:txBody>
            </p:sp>
            <p:sp>
              <p:nvSpPr>
                <p:cNvPr id="41019" name="Line 30"/>
                <p:cNvSpPr>
                  <a:spLocks noChangeShapeType="1"/>
                </p:cNvSpPr>
                <p:nvPr/>
              </p:nvSpPr>
              <p:spPr bwMode="auto">
                <a:xfrm>
                  <a:off x="1728" y="2400"/>
                  <a:ext cx="144" cy="0"/>
                </a:xfrm>
                <a:prstGeom prst="line">
                  <a:avLst/>
                </a:prstGeom>
                <a:noFill/>
                <a:ln w="9525">
                  <a:solidFill>
                    <a:schemeClr val="tx1"/>
                  </a:solidFill>
                  <a:round/>
                  <a:headEnd/>
                  <a:tailEnd/>
                </a:ln>
              </p:spPr>
              <p:txBody>
                <a:bodyPr/>
                <a:lstStyle/>
                <a:p>
                  <a:endParaRPr lang="en-US"/>
                </a:p>
              </p:txBody>
            </p:sp>
          </p:grpSp>
          <p:grpSp>
            <p:nvGrpSpPr>
              <p:cNvPr id="12" name="Group 31"/>
              <p:cNvGrpSpPr>
                <a:grpSpLocks/>
              </p:cNvGrpSpPr>
              <p:nvPr/>
            </p:nvGrpSpPr>
            <p:grpSpPr bwMode="auto">
              <a:xfrm>
                <a:off x="2160" y="1968"/>
                <a:ext cx="144" cy="144"/>
                <a:chOff x="1728" y="2400"/>
                <a:chExt cx="144" cy="144"/>
              </a:xfrm>
            </p:grpSpPr>
            <p:sp>
              <p:nvSpPr>
                <p:cNvPr id="41016" name="Line 32"/>
                <p:cNvSpPr>
                  <a:spLocks noChangeShapeType="1"/>
                </p:cNvSpPr>
                <p:nvPr/>
              </p:nvSpPr>
              <p:spPr bwMode="auto">
                <a:xfrm flipV="1">
                  <a:off x="1728" y="2400"/>
                  <a:ext cx="0" cy="144"/>
                </a:xfrm>
                <a:prstGeom prst="line">
                  <a:avLst/>
                </a:prstGeom>
                <a:noFill/>
                <a:ln w="9525">
                  <a:solidFill>
                    <a:schemeClr val="tx1"/>
                  </a:solidFill>
                  <a:round/>
                  <a:headEnd/>
                  <a:tailEnd/>
                </a:ln>
              </p:spPr>
              <p:txBody>
                <a:bodyPr/>
                <a:lstStyle/>
                <a:p>
                  <a:endParaRPr lang="en-US"/>
                </a:p>
              </p:txBody>
            </p:sp>
            <p:sp>
              <p:nvSpPr>
                <p:cNvPr id="41017" name="Line 33"/>
                <p:cNvSpPr>
                  <a:spLocks noChangeShapeType="1"/>
                </p:cNvSpPr>
                <p:nvPr/>
              </p:nvSpPr>
              <p:spPr bwMode="auto">
                <a:xfrm>
                  <a:off x="1728" y="2400"/>
                  <a:ext cx="144" cy="0"/>
                </a:xfrm>
                <a:prstGeom prst="line">
                  <a:avLst/>
                </a:prstGeom>
                <a:noFill/>
                <a:ln w="9525">
                  <a:solidFill>
                    <a:schemeClr val="tx1"/>
                  </a:solidFill>
                  <a:round/>
                  <a:headEnd/>
                  <a:tailEnd/>
                </a:ln>
              </p:spPr>
              <p:txBody>
                <a:bodyPr/>
                <a:lstStyle/>
                <a:p>
                  <a:endParaRPr lang="en-US"/>
                </a:p>
              </p:txBody>
            </p:sp>
          </p:grpSp>
        </p:grpSp>
        <p:sp>
          <p:nvSpPr>
            <p:cNvPr id="41006" name="Line 34"/>
            <p:cNvSpPr>
              <a:spLocks noChangeShapeType="1"/>
            </p:cNvSpPr>
            <p:nvPr/>
          </p:nvSpPr>
          <p:spPr bwMode="auto">
            <a:xfrm flipH="1">
              <a:off x="768" y="3120"/>
              <a:ext cx="144" cy="0"/>
            </a:xfrm>
            <a:prstGeom prst="line">
              <a:avLst/>
            </a:prstGeom>
            <a:noFill/>
            <a:ln w="9525">
              <a:solidFill>
                <a:schemeClr val="tx1"/>
              </a:solidFill>
              <a:round/>
              <a:headEnd/>
              <a:tailEnd/>
            </a:ln>
          </p:spPr>
          <p:txBody>
            <a:bodyPr/>
            <a:lstStyle/>
            <a:p>
              <a:endParaRPr lang="en-US"/>
            </a:p>
          </p:txBody>
        </p:sp>
        <p:sp>
          <p:nvSpPr>
            <p:cNvPr id="41007" name="Oval 35"/>
            <p:cNvSpPr>
              <a:spLocks noChangeArrowheads="1"/>
            </p:cNvSpPr>
            <p:nvPr/>
          </p:nvSpPr>
          <p:spPr bwMode="auto">
            <a:xfrm>
              <a:off x="1368" y="2472"/>
              <a:ext cx="336" cy="144"/>
            </a:xfrm>
            <a:prstGeom prst="ellipse">
              <a:avLst/>
            </a:prstGeom>
            <a:noFill/>
            <a:ln w="9525">
              <a:solidFill>
                <a:schemeClr val="tx1"/>
              </a:solidFill>
              <a:round/>
              <a:headEnd/>
              <a:tailEnd/>
            </a:ln>
          </p:spPr>
          <p:txBody>
            <a:bodyPr wrap="none" anchor="ctr"/>
            <a:lstStyle/>
            <a:p>
              <a:endParaRPr lang="en-US"/>
            </a:p>
          </p:txBody>
        </p:sp>
        <p:sp>
          <p:nvSpPr>
            <p:cNvPr id="41008" name="Line 36"/>
            <p:cNvSpPr>
              <a:spLocks noChangeShapeType="1"/>
            </p:cNvSpPr>
            <p:nvPr/>
          </p:nvSpPr>
          <p:spPr bwMode="auto">
            <a:xfrm>
              <a:off x="1632" y="2592"/>
              <a:ext cx="288" cy="432"/>
            </a:xfrm>
            <a:prstGeom prst="line">
              <a:avLst/>
            </a:prstGeom>
            <a:noFill/>
            <a:ln w="9525">
              <a:solidFill>
                <a:schemeClr val="tx1"/>
              </a:solidFill>
              <a:round/>
              <a:headEnd/>
              <a:tailEnd/>
            </a:ln>
          </p:spPr>
          <p:txBody>
            <a:bodyPr/>
            <a:lstStyle/>
            <a:p>
              <a:endParaRPr lang="en-US"/>
            </a:p>
          </p:txBody>
        </p:sp>
        <p:sp>
          <p:nvSpPr>
            <p:cNvPr id="41009" name="Text Box 37"/>
            <p:cNvSpPr txBox="1">
              <a:spLocks noChangeArrowheads="1"/>
            </p:cNvSpPr>
            <p:nvPr/>
          </p:nvSpPr>
          <p:spPr bwMode="auto">
            <a:xfrm>
              <a:off x="1728" y="3069"/>
              <a:ext cx="973" cy="233"/>
            </a:xfrm>
            <a:prstGeom prst="rect">
              <a:avLst/>
            </a:prstGeom>
            <a:noFill/>
            <a:ln w="9525">
              <a:noFill/>
              <a:miter lim="800000"/>
              <a:headEnd/>
              <a:tailEnd/>
            </a:ln>
          </p:spPr>
          <p:txBody>
            <a:bodyPr wrap="none">
              <a:spAutoFit/>
            </a:bodyPr>
            <a:lstStyle/>
            <a:p>
              <a:r>
                <a:rPr lang="en-US" dirty="0">
                  <a:latin typeface="Arial" charset="0"/>
                </a:rPr>
                <a:t>A</a:t>
              </a:r>
              <a:r>
                <a:rPr lang="en-US" sz="1800" dirty="0" smtClean="0">
                  <a:latin typeface="Arial" charset="0"/>
                </a:rPr>
                <a:t> </a:t>
              </a:r>
              <a:r>
                <a:rPr lang="en-US" sz="1800" dirty="0">
                  <a:latin typeface="Arial" charset="0"/>
                </a:rPr>
                <a:t>zero output</a:t>
              </a:r>
            </a:p>
          </p:txBody>
        </p:sp>
        <p:sp>
          <p:nvSpPr>
            <p:cNvPr id="41010" name="Text Box 38"/>
            <p:cNvSpPr txBox="1">
              <a:spLocks noChangeArrowheads="1"/>
            </p:cNvSpPr>
            <p:nvPr/>
          </p:nvSpPr>
          <p:spPr bwMode="auto">
            <a:xfrm>
              <a:off x="2198" y="2568"/>
              <a:ext cx="228" cy="231"/>
            </a:xfrm>
            <a:prstGeom prst="rect">
              <a:avLst/>
            </a:prstGeom>
            <a:noFill/>
            <a:ln w="9525">
              <a:noFill/>
              <a:miter lim="800000"/>
              <a:headEnd/>
              <a:tailEnd/>
            </a:ln>
          </p:spPr>
          <p:txBody>
            <a:bodyPr wrap="none">
              <a:spAutoFit/>
            </a:bodyPr>
            <a:lstStyle/>
            <a:p>
              <a:r>
                <a:rPr lang="en-US" sz="1800" dirty="0">
                  <a:latin typeface="Arial" charset="0"/>
                </a:rPr>
                <a:t>in</a:t>
              </a:r>
            </a:p>
          </p:txBody>
        </p:sp>
        <p:sp>
          <p:nvSpPr>
            <p:cNvPr id="41011" name="Text Box 39"/>
            <p:cNvSpPr txBox="1">
              <a:spLocks noChangeArrowheads="1"/>
            </p:cNvSpPr>
            <p:nvPr/>
          </p:nvSpPr>
          <p:spPr bwMode="auto">
            <a:xfrm>
              <a:off x="1200" y="1824"/>
              <a:ext cx="316" cy="231"/>
            </a:xfrm>
            <a:prstGeom prst="rect">
              <a:avLst/>
            </a:prstGeom>
            <a:noFill/>
            <a:ln w="9525">
              <a:noFill/>
              <a:miter lim="800000"/>
              <a:headEnd/>
              <a:tailEnd/>
            </a:ln>
          </p:spPr>
          <p:txBody>
            <a:bodyPr wrap="none">
              <a:spAutoFit/>
            </a:bodyPr>
            <a:lstStyle/>
            <a:p>
              <a:r>
                <a:rPr lang="en-US" sz="1800">
                  <a:latin typeface="Arial" charset="0"/>
                </a:rPr>
                <a:t>out</a:t>
              </a:r>
            </a:p>
          </p:txBody>
        </p:sp>
      </p:grpSp>
      <p:grpSp>
        <p:nvGrpSpPr>
          <p:cNvPr id="23" name="Group 22"/>
          <p:cNvGrpSpPr/>
          <p:nvPr/>
        </p:nvGrpSpPr>
        <p:grpSpPr>
          <a:xfrm>
            <a:off x="5334001" y="3078956"/>
            <a:ext cx="2971800" cy="2167176"/>
            <a:chOff x="5334000" y="2895600"/>
            <a:chExt cx="3145701" cy="2350532"/>
          </a:xfrm>
        </p:grpSpPr>
        <p:sp>
          <p:nvSpPr>
            <p:cNvPr id="40965" name="Line 40"/>
            <p:cNvSpPr>
              <a:spLocks noChangeShapeType="1"/>
            </p:cNvSpPr>
            <p:nvPr/>
          </p:nvSpPr>
          <p:spPr bwMode="auto">
            <a:xfrm>
              <a:off x="5410200" y="4038600"/>
              <a:ext cx="2286000" cy="0"/>
            </a:xfrm>
            <a:prstGeom prst="line">
              <a:avLst/>
            </a:prstGeom>
            <a:noFill/>
            <a:ln w="38100">
              <a:solidFill>
                <a:schemeClr val="tx1"/>
              </a:solidFill>
              <a:round/>
              <a:headEnd/>
              <a:tailEnd/>
            </a:ln>
          </p:spPr>
          <p:txBody>
            <a:bodyPr/>
            <a:lstStyle/>
            <a:p>
              <a:endParaRPr lang="en-US"/>
            </a:p>
          </p:txBody>
        </p:sp>
        <p:sp>
          <p:nvSpPr>
            <p:cNvPr id="40966" name="Line 41"/>
            <p:cNvSpPr>
              <a:spLocks noChangeShapeType="1"/>
            </p:cNvSpPr>
            <p:nvPr/>
          </p:nvSpPr>
          <p:spPr bwMode="auto">
            <a:xfrm>
              <a:off x="6477000" y="2895600"/>
              <a:ext cx="0" cy="2286000"/>
            </a:xfrm>
            <a:prstGeom prst="line">
              <a:avLst/>
            </a:prstGeom>
            <a:noFill/>
            <a:ln w="38100">
              <a:solidFill>
                <a:schemeClr val="tx1"/>
              </a:solidFill>
              <a:round/>
              <a:headEnd/>
              <a:tailEnd/>
            </a:ln>
          </p:spPr>
          <p:txBody>
            <a:bodyPr/>
            <a:lstStyle/>
            <a:p>
              <a:endParaRPr lang="en-US"/>
            </a:p>
          </p:txBody>
        </p:sp>
        <p:grpSp>
          <p:nvGrpSpPr>
            <p:cNvPr id="13" name="Group 42"/>
            <p:cNvGrpSpPr>
              <a:grpSpLocks/>
            </p:cNvGrpSpPr>
            <p:nvPr/>
          </p:nvGrpSpPr>
          <p:grpSpPr bwMode="auto">
            <a:xfrm>
              <a:off x="6248400" y="3124200"/>
              <a:ext cx="1143000" cy="914400"/>
              <a:chOff x="3312" y="2544"/>
              <a:chExt cx="720" cy="576"/>
            </a:xfrm>
          </p:grpSpPr>
          <p:grpSp>
            <p:nvGrpSpPr>
              <p:cNvPr id="14" name="Group 43"/>
              <p:cNvGrpSpPr>
                <a:grpSpLocks/>
              </p:cNvGrpSpPr>
              <p:nvPr/>
            </p:nvGrpSpPr>
            <p:grpSpPr bwMode="auto">
              <a:xfrm>
                <a:off x="3456" y="2976"/>
                <a:ext cx="144" cy="144"/>
                <a:chOff x="1728" y="2400"/>
                <a:chExt cx="144" cy="144"/>
              </a:xfrm>
            </p:grpSpPr>
            <p:sp>
              <p:nvSpPr>
                <p:cNvPr id="40999" name="Line 44"/>
                <p:cNvSpPr>
                  <a:spLocks noChangeShapeType="1"/>
                </p:cNvSpPr>
                <p:nvPr/>
              </p:nvSpPr>
              <p:spPr bwMode="auto">
                <a:xfrm flipV="1">
                  <a:off x="1728" y="2400"/>
                  <a:ext cx="0" cy="144"/>
                </a:xfrm>
                <a:prstGeom prst="line">
                  <a:avLst/>
                </a:prstGeom>
                <a:noFill/>
                <a:ln w="9525">
                  <a:solidFill>
                    <a:schemeClr val="tx1"/>
                  </a:solidFill>
                  <a:round/>
                  <a:headEnd/>
                  <a:tailEnd/>
                </a:ln>
              </p:spPr>
              <p:txBody>
                <a:bodyPr/>
                <a:lstStyle/>
                <a:p>
                  <a:endParaRPr lang="en-US"/>
                </a:p>
              </p:txBody>
            </p:sp>
            <p:sp>
              <p:nvSpPr>
                <p:cNvPr id="41000" name="Line 45"/>
                <p:cNvSpPr>
                  <a:spLocks noChangeShapeType="1"/>
                </p:cNvSpPr>
                <p:nvPr/>
              </p:nvSpPr>
              <p:spPr bwMode="auto">
                <a:xfrm>
                  <a:off x="1728" y="2400"/>
                  <a:ext cx="144" cy="0"/>
                </a:xfrm>
                <a:prstGeom prst="line">
                  <a:avLst/>
                </a:prstGeom>
                <a:noFill/>
                <a:ln w="9525">
                  <a:solidFill>
                    <a:schemeClr val="tx1"/>
                  </a:solidFill>
                  <a:round/>
                  <a:headEnd/>
                  <a:tailEnd/>
                </a:ln>
              </p:spPr>
              <p:txBody>
                <a:bodyPr/>
                <a:lstStyle/>
                <a:p>
                  <a:endParaRPr lang="en-US"/>
                </a:p>
              </p:txBody>
            </p:sp>
          </p:grpSp>
          <p:grpSp>
            <p:nvGrpSpPr>
              <p:cNvPr id="15" name="Group 46"/>
              <p:cNvGrpSpPr>
                <a:grpSpLocks/>
              </p:cNvGrpSpPr>
              <p:nvPr/>
            </p:nvGrpSpPr>
            <p:grpSpPr bwMode="auto">
              <a:xfrm>
                <a:off x="3600" y="2832"/>
                <a:ext cx="144" cy="144"/>
                <a:chOff x="1728" y="2400"/>
                <a:chExt cx="144" cy="144"/>
              </a:xfrm>
            </p:grpSpPr>
            <p:sp>
              <p:nvSpPr>
                <p:cNvPr id="40997" name="Line 47"/>
                <p:cNvSpPr>
                  <a:spLocks noChangeShapeType="1"/>
                </p:cNvSpPr>
                <p:nvPr/>
              </p:nvSpPr>
              <p:spPr bwMode="auto">
                <a:xfrm flipV="1">
                  <a:off x="1728" y="2400"/>
                  <a:ext cx="0" cy="144"/>
                </a:xfrm>
                <a:prstGeom prst="line">
                  <a:avLst/>
                </a:prstGeom>
                <a:noFill/>
                <a:ln w="9525">
                  <a:solidFill>
                    <a:schemeClr val="tx1"/>
                  </a:solidFill>
                  <a:round/>
                  <a:headEnd/>
                  <a:tailEnd/>
                </a:ln>
              </p:spPr>
              <p:txBody>
                <a:bodyPr/>
                <a:lstStyle/>
                <a:p>
                  <a:endParaRPr lang="en-US"/>
                </a:p>
              </p:txBody>
            </p:sp>
            <p:sp>
              <p:nvSpPr>
                <p:cNvPr id="40998" name="Line 48"/>
                <p:cNvSpPr>
                  <a:spLocks noChangeShapeType="1"/>
                </p:cNvSpPr>
                <p:nvPr/>
              </p:nvSpPr>
              <p:spPr bwMode="auto">
                <a:xfrm>
                  <a:off x="1728" y="2400"/>
                  <a:ext cx="144" cy="0"/>
                </a:xfrm>
                <a:prstGeom prst="line">
                  <a:avLst/>
                </a:prstGeom>
                <a:noFill/>
                <a:ln w="9525">
                  <a:solidFill>
                    <a:schemeClr val="tx1"/>
                  </a:solidFill>
                  <a:round/>
                  <a:headEnd/>
                  <a:tailEnd/>
                </a:ln>
              </p:spPr>
              <p:txBody>
                <a:bodyPr/>
                <a:lstStyle/>
                <a:p>
                  <a:endParaRPr lang="en-US"/>
                </a:p>
              </p:txBody>
            </p:sp>
          </p:grpSp>
          <p:grpSp>
            <p:nvGrpSpPr>
              <p:cNvPr id="16" name="Group 49"/>
              <p:cNvGrpSpPr>
                <a:grpSpLocks/>
              </p:cNvGrpSpPr>
              <p:nvPr/>
            </p:nvGrpSpPr>
            <p:grpSpPr bwMode="auto">
              <a:xfrm>
                <a:off x="3744" y="2688"/>
                <a:ext cx="144" cy="144"/>
                <a:chOff x="1728" y="2400"/>
                <a:chExt cx="144" cy="144"/>
              </a:xfrm>
            </p:grpSpPr>
            <p:sp>
              <p:nvSpPr>
                <p:cNvPr id="40995" name="Line 50"/>
                <p:cNvSpPr>
                  <a:spLocks noChangeShapeType="1"/>
                </p:cNvSpPr>
                <p:nvPr/>
              </p:nvSpPr>
              <p:spPr bwMode="auto">
                <a:xfrm flipV="1">
                  <a:off x="1728" y="2400"/>
                  <a:ext cx="0" cy="144"/>
                </a:xfrm>
                <a:prstGeom prst="line">
                  <a:avLst/>
                </a:prstGeom>
                <a:noFill/>
                <a:ln w="9525">
                  <a:solidFill>
                    <a:schemeClr val="tx1"/>
                  </a:solidFill>
                  <a:round/>
                  <a:headEnd/>
                  <a:tailEnd/>
                </a:ln>
              </p:spPr>
              <p:txBody>
                <a:bodyPr/>
                <a:lstStyle/>
                <a:p>
                  <a:endParaRPr lang="en-US"/>
                </a:p>
              </p:txBody>
            </p:sp>
            <p:sp>
              <p:nvSpPr>
                <p:cNvPr id="40996" name="Line 51"/>
                <p:cNvSpPr>
                  <a:spLocks noChangeShapeType="1"/>
                </p:cNvSpPr>
                <p:nvPr/>
              </p:nvSpPr>
              <p:spPr bwMode="auto">
                <a:xfrm>
                  <a:off x="1728" y="2400"/>
                  <a:ext cx="144" cy="0"/>
                </a:xfrm>
                <a:prstGeom prst="line">
                  <a:avLst/>
                </a:prstGeom>
                <a:noFill/>
                <a:ln w="9525">
                  <a:solidFill>
                    <a:schemeClr val="tx1"/>
                  </a:solidFill>
                  <a:round/>
                  <a:headEnd/>
                  <a:tailEnd/>
                </a:ln>
              </p:spPr>
              <p:txBody>
                <a:bodyPr/>
                <a:lstStyle/>
                <a:p>
                  <a:endParaRPr lang="en-US"/>
                </a:p>
              </p:txBody>
            </p:sp>
          </p:grpSp>
          <p:grpSp>
            <p:nvGrpSpPr>
              <p:cNvPr id="17" name="Group 52"/>
              <p:cNvGrpSpPr>
                <a:grpSpLocks/>
              </p:cNvGrpSpPr>
              <p:nvPr/>
            </p:nvGrpSpPr>
            <p:grpSpPr bwMode="auto">
              <a:xfrm>
                <a:off x="3888" y="2544"/>
                <a:ext cx="144" cy="144"/>
                <a:chOff x="1728" y="2400"/>
                <a:chExt cx="144" cy="144"/>
              </a:xfrm>
            </p:grpSpPr>
            <p:sp>
              <p:nvSpPr>
                <p:cNvPr id="40993" name="Line 53"/>
                <p:cNvSpPr>
                  <a:spLocks noChangeShapeType="1"/>
                </p:cNvSpPr>
                <p:nvPr/>
              </p:nvSpPr>
              <p:spPr bwMode="auto">
                <a:xfrm flipV="1">
                  <a:off x="1728" y="2400"/>
                  <a:ext cx="0" cy="144"/>
                </a:xfrm>
                <a:prstGeom prst="line">
                  <a:avLst/>
                </a:prstGeom>
                <a:noFill/>
                <a:ln w="9525">
                  <a:solidFill>
                    <a:schemeClr val="tx1"/>
                  </a:solidFill>
                  <a:round/>
                  <a:headEnd/>
                  <a:tailEnd/>
                </a:ln>
              </p:spPr>
              <p:txBody>
                <a:bodyPr/>
                <a:lstStyle/>
                <a:p>
                  <a:endParaRPr lang="en-US"/>
                </a:p>
              </p:txBody>
            </p:sp>
            <p:sp>
              <p:nvSpPr>
                <p:cNvPr id="40994" name="Line 54"/>
                <p:cNvSpPr>
                  <a:spLocks noChangeShapeType="1"/>
                </p:cNvSpPr>
                <p:nvPr/>
              </p:nvSpPr>
              <p:spPr bwMode="auto">
                <a:xfrm>
                  <a:off x="1728" y="2400"/>
                  <a:ext cx="144" cy="0"/>
                </a:xfrm>
                <a:prstGeom prst="line">
                  <a:avLst/>
                </a:prstGeom>
                <a:noFill/>
                <a:ln w="9525">
                  <a:solidFill>
                    <a:schemeClr val="tx1"/>
                  </a:solidFill>
                  <a:round/>
                  <a:headEnd/>
                  <a:tailEnd/>
                </a:ln>
              </p:spPr>
              <p:txBody>
                <a:bodyPr/>
                <a:lstStyle/>
                <a:p>
                  <a:endParaRPr lang="en-US"/>
                </a:p>
              </p:txBody>
            </p:sp>
          </p:grpSp>
          <p:sp>
            <p:nvSpPr>
              <p:cNvPr id="40992" name="Line 55"/>
              <p:cNvSpPr>
                <a:spLocks noChangeShapeType="1"/>
              </p:cNvSpPr>
              <p:nvPr/>
            </p:nvSpPr>
            <p:spPr bwMode="auto">
              <a:xfrm flipH="1">
                <a:off x="3312" y="3120"/>
                <a:ext cx="144" cy="0"/>
              </a:xfrm>
              <a:prstGeom prst="line">
                <a:avLst/>
              </a:prstGeom>
              <a:noFill/>
              <a:ln w="9525">
                <a:solidFill>
                  <a:schemeClr val="tx1"/>
                </a:solidFill>
                <a:round/>
                <a:headEnd/>
                <a:tailEnd/>
              </a:ln>
            </p:spPr>
            <p:txBody>
              <a:bodyPr/>
              <a:lstStyle/>
              <a:p>
                <a:endParaRPr lang="en-US"/>
              </a:p>
            </p:txBody>
          </p:sp>
        </p:grpSp>
        <p:sp>
          <p:nvSpPr>
            <p:cNvPr id="40968" name="Line 56"/>
            <p:cNvSpPr>
              <a:spLocks noChangeShapeType="1"/>
            </p:cNvSpPr>
            <p:nvPr/>
          </p:nvSpPr>
          <p:spPr bwMode="auto">
            <a:xfrm>
              <a:off x="6553200" y="4114800"/>
              <a:ext cx="533400" cy="685800"/>
            </a:xfrm>
            <a:prstGeom prst="line">
              <a:avLst/>
            </a:prstGeom>
            <a:noFill/>
            <a:ln w="9525">
              <a:solidFill>
                <a:schemeClr val="tx1"/>
              </a:solidFill>
              <a:round/>
              <a:headEnd/>
              <a:tailEnd/>
            </a:ln>
          </p:spPr>
          <p:txBody>
            <a:bodyPr/>
            <a:lstStyle/>
            <a:p>
              <a:endParaRPr lang="en-US"/>
            </a:p>
          </p:txBody>
        </p:sp>
        <p:sp>
          <p:nvSpPr>
            <p:cNvPr id="40969" name="Text Box 57"/>
            <p:cNvSpPr txBox="1">
              <a:spLocks noChangeArrowheads="1"/>
            </p:cNvSpPr>
            <p:nvPr/>
          </p:nvSpPr>
          <p:spPr bwMode="auto">
            <a:xfrm>
              <a:off x="6781800" y="4876800"/>
              <a:ext cx="1697901" cy="369332"/>
            </a:xfrm>
            <a:prstGeom prst="rect">
              <a:avLst/>
            </a:prstGeom>
            <a:noFill/>
            <a:ln w="9525">
              <a:noFill/>
              <a:miter lim="800000"/>
              <a:headEnd/>
              <a:tailEnd/>
            </a:ln>
          </p:spPr>
          <p:txBody>
            <a:bodyPr wrap="none">
              <a:spAutoFit/>
            </a:bodyPr>
            <a:lstStyle/>
            <a:p>
              <a:r>
                <a:rPr lang="en-US" sz="1800" dirty="0" smtClean="0">
                  <a:latin typeface="Arial" charset="0"/>
                </a:rPr>
                <a:t>No zero </a:t>
              </a:r>
              <a:r>
                <a:rPr lang="en-US" sz="1800" dirty="0">
                  <a:latin typeface="Arial" charset="0"/>
                </a:rPr>
                <a:t>output</a:t>
              </a:r>
            </a:p>
          </p:txBody>
        </p:sp>
        <p:sp>
          <p:nvSpPr>
            <p:cNvPr id="40970" name="Text Box 58"/>
            <p:cNvSpPr txBox="1">
              <a:spLocks noChangeArrowheads="1"/>
            </p:cNvSpPr>
            <p:nvPr/>
          </p:nvSpPr>
          <p:spPr bwMode="auto">
            <a:xfrm>
              <a:off x="7527925" y="4076700"/>
              <a:ext cx="361950" cy="366713"/>
            </a:xfrm>
            <a:prstGeom prst="rect">
              <a:avLst/>
            </a:prstGeom>
            <a:noFill/>
            <a:ln w="9525">
              <a:noFill/>
              <a:miter lim="800000"/>
              <a:headEnd/>
              <a:tailEnd/>
            </a:ln>
          </p:spPr>
          <p:txBody>
            <a:bodyPr wrap="none">
              <a:spAutoFit/>
            </a:bodyPr>
            <a:lstStyle/>
            <a:p>
              <a:r>
                <a:rPr lang="en-US" sz="1800">
                  <a:latin typeface="Arial" charset="0"/>
                </a:rPr>
                <a:t>in</a:t>
              </a:r>
            </a:p>
          </p:txBody>
        </p:sp>
        <p:sp>
          <p:nvSpPr>
            <p:cNvPr id="40971" name="Text Box 59"/>
            <p:cNvSpPr txBox="1">
              <a:spLocks noChangeArrowheads="1"/>
            </p:cNvSpPr>
            <p:nvPr/>
          </p:nvSpPr>
          <p:spPr bwMode="auto">
            <a:xfrm>
              <a:off x="5943600" y="2895600"/>
              <a:ext cx="501650" cy="366713"/>
            </a:xfrm>
            <a:prstGeom prst="rect">
              <a:avLst/>
            </a:prstGeom>
            <a:noFill/>
            <a:ln w="9525">
              <a:noFill/>
              <a:miter lim="800000"/>
              <a:headEnd/>
              <a:tailEnd/>
            </a:ln>
          </p:spPr>
          <p:txBody>
            <a:bodyPr wrap="none">
              <a:spAutoFit/>
            </a:bodyPr>
            <a:lstStyle/>
            <a:p>
              <a:r>
                <a:rPr lang="en-US" sz="1800">
                  <a:latin typeface="Arial" charset="0"/>
                </a:rPr>
                <a:t>out</a:t>
              </a:r>
            </a:p>
          </p:txBody>
        </p:sp>
        <p:grpSp>
          <p:nvGrpSpPr>
            <p:cNvPr id="18" name="Group 60"/>
            <p:cNvGrpSpPr>
              <a:grpSpLocks/>
            </p:cNvGrpSpPr>
            <p:nvPr/>
          </p:nvGrpSpPr>
          <p:grpSpPr bwMode="auto">
            <a:xfrm>
              <a:off x="5334000" y="4267200"/>
              <a:ext cx="1143000" cy="914400"/>
              <a:chOff x="3312" y="2544"/>
              <a:chExt cx="720" cy="576"/>
            </a:xfrm>
          </p:grpSpPr>
          <p:grpSp>
            <p:nvGrpSpPr>
              <p:cNvPr id="19" name="Group 61"/>
              <p:cNvGrpSpPr>
                <a:grpSpLocks/>
              </p:cNvGrpSpPr>
              <p:nvPr/>
            </p:nvGrpSpPr>
            <p:grpSpPr bwMode="auto">
              <a:xfrm>
                <a:off x="3456" y="2976"/>
                <a:ext cx="144" cy="144"/>
                <a:chOff x="1728" y="2400"/>
                <a:chExt cx="144" cy="144"/>
              </a:xfrm>
            </p:grpSpPr>
            <p:sp>
              <p:nvSpPr>
                <p:cNvPr id="40986" name="Line 62"/>
                <p:cNvSpPr>
                  <a:spLocks noChangeShapeType="1"/>
                </p:cNvSpPr>
                <p:nvPr/>
              </p:nvSpPr>
              <p:spPr bwMode="auto">
                <a:xfrm flipV="1">
                  <a:off x="1728" y="2400"/>
                  <a:ext cx="0" cy="144"/>
                </a:xfrm>
                <a:prstGeom prst="line">
                  <a:avLst/>
                </a:prstGeom>
                <a:noFill/>
                <a:ln w="9525">
                  <a:solidFill>
                    <a:schemeClr val="tx1"/>
                  </a:solidFill>
                  <a:round/>
                  <a:headEnd/>
                  <a:tailEnd/>
                </a:ln>
              </p:spPr>
              <p:txBody>
                <a:bodyPr/>
                <a:lstStyle/>
                <a:p>
                  <a:endParaRPr lang="en-US"/>
                </a:p>
              </p:txBody>
            </p:sp>
            <p:sp>
              <p:nvSpPr>
                <p:cNvPr id="40987" name="Line 63"/>
                <p:cNvSpPr>
                  <a:spLocks noChangeShapeType="1"/>
                </p:cNvSpPr>
                <p:nvPr/>
              </p:nvSpPr>
              <p:spPr bwMode="auto">
                <a:xfrm>
                  <a:off x="1728" y="2400"/>
                  <a:ext cx="144" cy="0"/>
                </a:xfrm>
                <a:prstGeom prst="line">
                  <a:avLst/>
                </a:prstGeom>
                <a:noFill/>
                <a:ln w="9525">
                  <a:solidFill>
                    <a:schemeClr val="tx1"/>
                  </a:solidFill>
                  <a:round/>
                  <a:headEnd/>
                  <a:tailEnd/>
                </a:ln>
              </p:spPr>
              <p:txBody>
                <a:bodyPr/>
                <a:lstStyle/>
                <a:p>
                  <a:endParaRPr lang="en-US"/>
                </a:p>
              </p:txBody>
            </p:sp>
          </p:grpSp>
          <p:grpSp>
            <p:nvGrpSpPr>
              <p:cNvPr id="20" name="Group 64"/>
              <p:cNvGrpSpPr>
                <a:grpSpLocks/>
              </p:cNvGrpSpPr>
              <p:nvPr/>
            </p:nvGrpSpPr>
            <p:grpSpPr bwMode="auto">
              <a:xfrm>
                <a:off x="3600" y="2832"/>
                <a:ext cx="144" cy="144"/>
                <a:chOff x="1728" y="2400"/>
                <a:chExt cx="144" cy="144"/>
              </a:xfrm>
            </p:grpSpPr>
            <p:sp>
              <p:nvSpPr>
                <p:cNvPr id="40984" name="Line 65"/>
                <p:cNvSpPr>
                  <a:spLocks noChangeShapeType="1"/>
                </p:cNvSpPr>
                <p:nvPr/>
              </p:nvSpPr>
              <p:spPr bwMode="auto">
                <a:xfrm flipV="1">
                  <a:off x="1728" y="2400"/>
                  <a:ext cx="0" cy="144"/>
                </a:xfrm>
                <a:prstGeom prst="line">
                  <a:avLst/>
                </a:prstGeom>
                <a:noFill/>
                <a:ln w="9525">
                  <a:solidFill>
                    <a:schemeClr val="tx1"/>
                  </a:solidFill>
                  <a:round/>
                  <a:headEnd/>
                  <a:tailEnd/>
                </a:ln>
              </p:spPr>
              <p:txBody>
                <a:bodyPr/>
                <a:lstStyle/>
                <a:p>
                  <a:endParaRPr lang="en-US"/>
                </a:p>
              </p:txBody>
            </p:sp>
            <p:sp>
              <p:nvSpPr>
                <p:cNvPr id="40985" name="Line 66"/>
                <p:cNvSpPr>
                  <a:spLocks noChangeShapeType="1"/>
                </p:cNvSpPr>
                <p:nvPr/>
              </p:nvSpPr>
              <p:spPr bwMode="auto">
                <a:xfrm>
                  <a:off x="1728" y="2400"/>
                  <a:ext cx="144" cy="0"/>
                </a:xfrm>
                <a:prstGeom prst="line">
                  <a:avLst/>
                </a:prstGeom>
                <a:noFill/>
                <a:ln w="9525">
                  <a:solidFill>
                    <a:schemeClr val="tx1"/>
                  </a:solidFill>
                  <a:round/>
                  <a:headEnd/>
                  <a:tailEnd/>
                </a:ln>
              </p:spPr>
              <p:txBody>
                <a:bodyPr/>
                <a:lstStyle/>
                <a:p>
                  <a:endParaRPr lang="en-US"/>
                </a:p>
              </p:txBody>
            </p:sp>
          </p:grpSp>
          <p:grpSp>
            <p:nvGrpSpPr>
              <p:cNvPr id="21" name="Group 67"/>
              <p:cNvGrpSpPr>
                <a:grpSpLocks/>
              </p:cNvGrpSpPr>
              <p:nvPr/>
            </p:nvGrpSpPr>
            <p:grpSpPr bwMode="auto">
              <a:xfrm>
                <a:off x="3744" y="2688"/>
                <a:ext cx="144" cy="144"/>
                <a:chOff x="1728" y="2400"/>
                <a:chExt cx="144" cy="144"/>
              </a:xfrm>
            </p:grpSpPr>
            <p:sp>
              <p:nvSpPr>
                <p:cNvPr id="40982" name="Line 68"/>
                <p:cNvSpPr>
                  <a:spLocks noChangeShapeType="1"/>
                </p:cNvSpPr>
                <p:nvPr/>
              </p:nvSpPr>
              <p:spPr bwMode="auto">
                <a:xfrm flipV="1">
                  <a:off x="1728" y="2400"/>
                  <a:ext cx="0" cy="144"/>
                </a:xfrm>
                <a:prstGeom prst="line">
                  <a:avLst/>
                </a:prstGeom>
                <a:noFill/>
                <a:ln w="9525">
                  <a:solidFill>
                    <a:schemeClr val="tx1"/>
                  </a:solidFill>
                  <a:round/>
                  <a:headEnd/>
                  <a:tailEnd/>
                </a:ln>
              </p:spPr>
              <p:txBody>
                <a:bodyPr/>
                <a:lstStyle/>
                <a:p>
                  <a:endParaRPr lang="en-US"/>
                </a:p>
              </p:txBody>
            </p:sp>
            <p:sp>
              <p:nvSpPr>
                <p:cNvPr id="40983" name="Line 69"/>
                <p:cNvSpPr>
                  <a:spLocks noChangeShapeType="1"/>
                </p:cNvSpPr>
                <p:nvPr/>
              </p:nvSpPr>
              <p:spPr bwMode="auto">
                <a:xfrm>
                  <a:off x="1728" y="2400"/>
                  <a:ext cx="144" cy="0"/>
                </a:xfrm>
                <a:prstGeom prst="line">
                  <a:avLst/>
                </a:prstGeom>
                <a:noFill/>
                <a:ln w="9525">
                  <a:solidFill>
                    <a:schemeClr val="tx1"/>
                  </a:solidFill>
                  <a:round/>
                  <a:headEnd/>
                  <a:tailEnd/>
                </a:ln>
              </p:spPr>
              <p:txBody>
                <a:bodyPr/>
                <a:lstStyle/>
                <a:p>
                  <a:endParaRPr lang="en-US"/>
                </a:p>
              </p:txBody>
            </p:sp>
          </p:grpSp>
          <p:grpSp>
            <p:nvGrpSpPr>
              <p:cNvPr id="22" name="Group 70"/>
              <p:cNvGrpSpPr>
                <a:grpSpLocks/>
              </p:cNvGrpSpPr>
              <p:nvPr/>
            </p:nvGrpSpPr>
            <p:grpSpPr bwMode="auto">
              <a:xfrm>
                <a:off x="3888" y="2544"/>
                <a:ext cx="144" cy="144"/>
                <a:chOff x="1728" y="2400"/>
                <a:chExt cx="144" cy="144"/>
              </a:xfrm>
            </p:grpSpPr>
            <p:sp>
              <p:nvSpPr>
                <p:cNvPr id="40980" name="Line 71"/>
                <p:cNvSpPr>
                  <a:spLocks noChangeShapeType="1"/>
                </p:cNvSpPr>
                <p:nvPr/>
              </p:nvSpPr>
              <p:spPr bwMode="auto">
                <a:xfrm flipV="1">
                  <a:off x="1728" y="2400"/>
                  <a:ext cx="0" cy="144"/>
                </a:xfrm>
                <a:prstGeom prst="line">
                  <a:avLst/>
                </a:prstGeom>
                <a:noFill/>
                <a:ln w="9525">
                  <a:solidFill>
                    <a:schemeClr val="tx1"/>
                  </a:solidFill>
                  <a:round/>
                  <a:headEnd/>
                  <a:tailEnd/>
                </a:ln>
              </p:spPr>
              <p:txBody>
                <a:bodyPr/>
                <a:lstStyle/>
                <a:p>
                  <a:endParaRPr lang="en-US"/>
                </a:p>
              </p:txBody>
            </p:sp>
            <p:sp>
              <p:nvSpPr>
                <p:cNvPr id="40981" name="Line 72"/>
                <p:cNvSpPr>
                  <a:spLocks noChangeShapeType="1"/>
                </p:cNvSpPr>
                <p:nvPr/>
              </p:nvSpPr>
              <p:spPr bwMode="auto">
                <a:xfrm>
                  <a:off x="1728" y="2400"/>
                  <a:ext cx="144" cy="0"/>
                </a:xfrm>
                <a:prstGeom prst="line">
                  <a:avLst/>
                </a:prstGeom>
                <a:noFill/>
                <a:ln w="9525">
                  <a:solidFill>
                    <a:schemeClr val="tx1"/>
                  </a:solidFill>
                  <a:round/>
                  <a:headEnd/>
                  <a:tailEnd/>
                </a:ln>
              </p:spPr>
              <p:txBody>
                <a:bodyPr/>
                <a:lstStyle/>
                <a:p>
                  <a:endParaRPr lang="en-US"/>
                </a:p>
              </p:txBody>
            </p:sp>
          </p:grpSp>
          <p:sp>
            <p:nvSpPr>
              <p:cNvPr id="40979" name="Line 73"/>
              <p:cNvSpPr>
                <a:spLocks noChangeShapeType="1"/>
              </p:cNvSpPr>
              <p:nvPr/>
            </p:nvSpPr>
            <p:spPr bwMode="auto">
              <a:xfrm flipH="1">
                <a:off x="3312" y="3120"/>
                <a:ext cx="144" cy="0"/>
              </a:xfrm>
              <a:prstGeom prst="line">
                <a:avLst/>
              </a:prstGeom>
              <a:noFill/>
              <a:ln w="9525">
                <a:solidFill>
                  <a:schemeClr val="tx1"/>
                </a:solidFill>
                <a:round/>
                <a:headEnd/>
                <a:tailEnd/>
              </a:ln>
            </p:spPr>
            <p:txBody>
              <a:bodyPr/>
              <a:lstStyle/>
              <a:p>
                <a:endParaRPr lang="en-US"/>
              </a:p>
            </p:txBody>
          </p:sp>
        </p:grpSp>
        <p:sp>
          <p:nvSpPr>
            <p:cNvPr id="40973" name="Oval 74"/>
            <p:cNvSpPr>
              <a:spLocks noChangeArrowheads="1"/>
            </p:cNvSpPr>
            <p:nvPr/>
          </p:nvSpPr>
          <p:spPr bwMode="auto">
            <a:xfrm>
              <a:off x="6400800" y="3810000"/>
              <a:ext cx="152400" cy="457200"/>
            </a:xfrm>
            <a:prstGeom prst="ellipse">
              <a:avLst/>
            </a:prstGeom>
            <a:noFill/>
            <a:ln w="12700">
              <a:solidFill>
                <a:schemeClr val="tx1"/>
              </a:solidFill>
              <a:round/>
              <a:headEnd/>
              <a:tailEnd/>
            </a:ln>
          </p:spPr>
          <p:txBody>
            <a:bodyPr wrap="none" anchor="ctr"/>
            <a:lstStyle/>
            <a:p>
              <a:endParaRPr lang="en-US"/>
            </a:p>
          </p:txBody>
        </p:sp>
      </p:grpSp>
      <p:sp>
        <p:nvSpPr>
          <p:cNvPr id="40974" name="Text Box 75"/>
          <p:cNvSpPr txBox="1">
            <a:spLocks noChangeArrowheads="1"/>
          </p:cNvSpPr>
          <p:nvPr/>
        </p:nvSpPr>
        <p:spPr bwMode="auto">
          <a:xfrm>
            <a:off x="1066800" y="5410200"/>
            <a:ext cx="7696200" cy="769441"/>
          </a:xfrm>
          <a:prstGeom prst="rect">
            <a:avLst/>
          </a:prstGeom>
          <a:noFill/>
          <a:ln w="9525">
            <a:solidFill>
              <a:schemeClr val="bg1"/>
            </a:solidFill>
            <a:miter lim="800000"/>
            <a:headEnd/>
            <a:tailEnd/>
          </a:ln>
        </p:spPr>
        <p:txBody>
          <a:bodyPr wrap="square">
            <a:spAutoFit/>
          </a:bodyPr>
          <a:lstStyle/>
          <a:p>
            <a:pPr marL="342900" indent="-342900" algn="just">
              <a:buFont typeface="Courier New" panose="02070309020205020404" pitchFamily="49" charset="0"/>
              <a:buChar char="o"/>
            </a:pPr>
            <a:r>
              <a:rPr lang="en-US" sz="2200" dirty="0" smtClean="0"/>
              <a:t>With a number </a:t>
            </a:r>
            <a:r>
              <a:rPr lang="en-US" sz="2200" dirty="0"/>
              <a:t>of </a:t>
            </a:r>
            <a:r>
              <a:rPr lang="en-US" sz="2200" dirty="0" smtClean="0"/>
              <a:t>bits, B</a:t>
            </a:r>
            <a:r>
              <a:rPr lang="en-US" sz="2200" dirty="0"/>
              <a:t>, </a:t>
            </a:r>
            <a:r>
              <a:rPr lang="en-US" sz="2200" dirty="0" smtClean="0"/>
              <a:t>the numbers of values using </a:t>
            </a:r>
            <a:r>
              <a:rPr lang="en-US" sz="2200" dirty="0"/>
              <a:t>a </a:t>
            </a:r>
            <a:r>
              <a:rPr lang="en-US" sz="2200" dirty="0" err="1"/>
              <a:t>midtread</a:t>
            </a:r>
            <a:r>
              <a:rPr lang="en-US" sz="2200" dirty="0"/>
              <a:t> and a midrise </a:t>
            </a:r>
            <a:r>
              <a:rPr lang="en-US" sz="2200" dirty="0" err="1" smtClean="0"/>
              <a:t>quantizer</a:t>
            </a:r>
            <a:r>
              <a:rPr lang="en-US" sz="2200" dirty="0" smtClean="0"/>
              <a:t> are 2</a:t>
            </a:r>
            <a:r>
              <a:rPr lang="en-US" sz="2200" baseline="30000" dirty="0" smtClean="0"/>
              <a:t>B</a:t>
            </a:r>
            <a:r>
              <a:rPr lang="en-US" sz="2200" dirty="0" smtClean="0"/>
              <a:t>-1 </a:t>
            </a:r>
            <a:r>
              <a:rPr lang="en-US" sz="2200" dirty="0"/>
              <a:t>and 2</a:t>
            </a:r>
            <a:r>
              <a:rPr lang="en-US" sz="2200" baseline="30000" dirty="0"/>
              <a:t>B</a:t>
            </a:r>
            <a:r>
              <a:rPr lang="en-US" sz="2200" dirty="0"/>
              <a:t>, </a:t>
            </a:r>
            <a:r>
              <a:rPr lang="en-US" sz="2200" dirty="0" smtClean="0"/>
              <a:t>respectively</a:t>
            </a:r>
            <a:endParaRPr lang="en-US" sz="2200" dirty="0"/>
          </a:p>
        </p:txBody>
      </p:sp>
      <p:sp>
        <p:nvSpPr>
          <p:cNvPr id="26" name="Footer Placeholder 25"/>
          <p:cNvSpPr>
            <a:spLocks noGrp="1"/>
          </p:cNvSpPr>
          <p:nvPr>
            <p:ph type="ftr" sz="quarter" idx="11"/>
          </p:nvPr>
        </p:nvSpPr>
        <p:spPr/>
        <p:txBody>
          <a:bodyPr/>
          <a:lstStyle/>
          <a:p>
            <a:r>
              <a:rPr lang="en-US" smtClean="0"/>
              <a:t>School of EEE</a:t>
            </a:r>
            <a:endParaRPr lang="en-US" dirty="0"/>
          </a:p>
        </p:txBody>
      </p:sp>
      <p:sp>
        <p:nvSpPr>
          <p:cNvPr id="27" name="Slide Number Placeholder 26"/>
          <p:cNvSpPr>
            <a:spLocks noGrp="1"/>
          </p:cNvSpPr>
          <p:nvPr>
            <p:ph type="sldNum" sz="quarter" idx="12"/>
          </p:nvPr>
        </p:nvSpPr>
        <p:spPr/>
        <p:txBody>
          <a:bodyPr/>
          <a:lstStyle/>
          <a:p>
            <a:fld id="{E9FA5013-2E72-4A27-BB93-0D610EE5532C}" type="slidenum">
              <a:rPr lang="en-US" smtClean="0"/>
              <a:pPr/>
              <a:t>89</a:t>
            </a:fld>
            <a:endParaRPr lang="en-US" dirty="0"/>
          </a:p>
        </p:txBody>
      </p:sp>
    </p:spTree>
    <p:extLst>
      <p:ext uri="{BB962C8B-B14F-4D97-AF65-F5344CB8AC3E}">
        <p14:creationId xmlns:p14="http://schemas.microsoft.com/office/powerpoint/2010/main" val="3582753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7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body" idx="1"/>
          </p:nvPr>
        </p:nvSpPr>
        <p:spPr>
          <a:xfrm>
            <a:off x="914400" y="712113"/>
            <a:ext cx="7772400" cy="5993487"/>
          </a:xfrm>
        </p:spPr>
        <p:txBody>
          <a:bodyPr>
            <a:normAutofit/>
          </a:bodyPr>
          <a:lstStyle/>
          <a:p>
            <a:pPr eaLnBrk="1" hangingPunct="1">
              <a:buFont typeface="Courier New" pitchFamily="49" charset="0"/>
              <a:buChar char="o"/>
            </a:pPr>
            <a:r>
              <a:rPr lang="en-US" altLang="zh-CN" dirty="0" smtClean="0">
                <a:ea typeface="宋体" charset="-122"/>
              </a:rPr>
              <a:t>Some observations:</a:t>
            </a:r>
          </a:p>
          <a:p>
            <a:pPr lvl="1" eaLnBrk="1" hangingPunct="1">
              <a:spcBef>
                <a:spcPts val="600"/>
              </a:spcBef>
              <a:buFont typeface="Arial" pitchFamily="34" charset="0"/>
              <a:buChar char="−"/>
            </a:pPr>
            <a:r>
              <a:rPr lang="en-US" altLang="zh-CN" dirty="0" smtClean="0">
                <a:ea typeface="宋体" charset="-122"/>
              </a:rPr>
              <a:t>In the </a:t>
            </a:r>
            <a:r>
              <a:rPr lang="en-US" altLang="zh-CN" b="1" dirty="0" smtClean="0">
                <a:ea typeface="宋体" charset="-122"/>
              </a:rPr>
              <a:t>midrise</a:t>
            </a:r>
            <a:r>
              <a:rPr lang="en-US" altLang="zh-CN" dirty="0" smtClean="0">
                <a:ea typeface="宋体" charset="-122"/>
              </a:rPr>
              <a:t> </a:t>
            </a:r>
            <a:r>
              <a:rPr lang="en-US" altLang="zh-CN" dirty="0" err="1" smtClean="0">
                <a:ea typeface="宋体" charset="-122"/>
              </a:rPr>
              <a:t>quantizer</a:t>
            </a:r>
            <a:r>
              <a:rPr lang="en-US" altLang="zh-CN" dirty="0" smtClean="0">
                <a:ea typeface="宋体" charset="-122"/>
              </a:rPr>
              <a:t>, the quantization step is</a:t>
            </a:r>
          </a:p>
          <a:p>
            <a:pPr lvl="1" eaLnBrk="1" hangingPunct="1">
              <a:spcBef>
                <a:spcPts val="600"/>
              </a:spcBef>
              <a:buFont typeface="Arial" pitchFamily="34" charset="0"/>
              <a:buChar char="−"/>
            </a:pPr>
            <a:r>
              <a:rPr lang="en-US" altLang="zh-CN" dirty="0" smtClean="0">
                <a:ea typeface="宋体" charset="-122"/>
              </a:rPr>
              <a:t>Number of steps in midrise is even.</a:t>
            </a:r>
          </a:p>
          <a:p>
            <a:pPr lvl="1" eaLnBrk="1" hangingPunct="1">
              <a:spcBef>
                <a:spcPts val="600"/>
              </a:spcBef>
              <a:buFont typeface="Arial" pitchFamily="34" charset="0"/>
              <a:buChar char="−"/>
            </a:pPr>
            <a:r>
              <a:rPr lang="en-US" altLang="zh-CN" dirty="0" smtClean="0">
                <a:ea typeface="宋体" charset="-122"/>
              </a:rPr>
              <a:t>In the </a:t>
            </a:r>
            <a:r>
              <a:rPr lang="en-US" altLang="zh-CN" b="1" dirty="0" err="1" smtClean="0">
                <a:ea typeface="宋体" charset="-122"/>
              </a:rPr>
              <a:t>midtread</a:t>
            </a:r>
            <a:r>
              <a:rPr lang="en-US" altLang="zh-CN" b="1" dirty="0" smtClean="0">
                <a:ea typeface="宋体" charset="-122"/>
              </a:rPr>
              <a:t> </a:t>
            </a:r>
            <a:r>
              <a:rPr lang="en-US" altLang="zh-CN" dirty="0" err="1" smtClean="0">
                <a:ea typeface="宋体" charset="-122"/>
              </a:rPr>
              <a:t>quantizer</a:t>
            </a:r>
            <a:r>
              <a:rPr lang="en-US" altLang="zh-CN" dirty="0" smtClean="0">
                <a:ea typeface="宋体" charset="-122"/>
              </a:rPr>
              <a:t>, the quantization step is</a:t>
            </a:r>
          </a:p>
          <a:p>
            <a:pPr lvl="1" eaLnBrk="1" hangingPunct="1">
              <a:spcBef>
                <a:spcPts val="600"/>
              </a:spcBef>
              <a:buFont typeface="Arial" pitchFamily="34" charset="0"/>
              <a:buChar char="−"/>
            </a:pPr>
            <a:r>
              <a:rPr lang="en-US" altLang="zh-CN" dirty="0" smtClean="0">
                <a:ea typeface="宋体" charset="-122"/>
              </a:rPr>
              <a:t>The number of steps in </a:t>
            </a:r>
            <a:r>
              <a:rPr lang="en-US" altLang="zh-CN" dirty="0" err="1" smtClean="0">
                <a:ea typeface="宋体" charset="-122"/>
              </a:rPr>
              <a:t>midtread</a:t>
            </a:r>
            <a:r>
              <a:rPr lang="en-US" altLang="zh-CN" dirty="0" smtClean="0">
                <a:ea typeface="宋体" charset="-122"/>
              </a:rPr>
              <a:t> is odd. </a:t>
            </a:r>
          </a:p>
          <a:p>
            <a:pPr lvl="1" eaLnBrk="1" hangingPunct="1">
              <a:buFontTx/>
              <a:buNone/>
            </a:pPr>
            <a:r>
              <a:rPr lang="en-US" altLang="zh-CN" dirty="0" smtClean="0">
                <a:ea typeface="宋体" charset="-122"/>
              </a:rPr>
              <a:t> </a:t>
            </a:r>
          </a:p>
        </p:txBody>
      </p:sp>
      <p:graphicFrame>
        <p:nvGraphicFramePr>
          <p:cNvPr id="1026" name="Object 3"/>
          <p:cNvGraphicFramePr>
            <a:graphicFrameLocks noChangeAspect="1"/>
          </p:cNvGraphicFramePr>
          <p:nvPr>
            <p:extLst>
              <p:ext uri="{D42A27DB-BD31-4B8C-83A1-F6EECF244321}">
                <p14:modId xmlns:p14="http://schemas.microsoft.com/office/powerpoint/2010/main" val="3215397018"/>
              </p:ext>
            </p:extLst>
          </p:nvPr>
        </p:nvGraphicFramePr>
        <p:xfrm>
          <a:off x="6781800" y="1123950"/>
          <a:ext cx="1600200" cy="400050"/>
        </p:xfrm>
        <a:graphic>
          <a:graphicData uri="http://schemas.openxmlformats.org/presentationml/2006/ole">
            <mc:AlternateContent xmlns:mc="http://schemas.openxmlformats.org/markup-compatibility/2006">
              <mc:Choice xmlns:v="urn:schemas-microsoft-com:vml" Requires="v">
                <p:oleObj spid="_x0000_s24905" name="Equation" r:id="rId4" imgW="965160" imgH="241200" progId="Equation.DSMT4">
                  <p:embed/>
                </p:oleObj>
              </mc:Choice>
              <mc:Fallback>
                <p:oleObj name="Equation" r:id="rId4" imgW="965160" imgH="241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1123950"/>
                        <a:ext cx="1600200" cy="400050"/>
                      </a:xfrm>
                      <a:prstGeom prst="rect">
                        <a:avLst/>
                      </a:prstGeom>
                      <a:solidFill>
                        <a:schemeClr val="bg1"/>
                      </a:solidFill>
                    </p:spPr>
                  </p:pic>
                </p:oleObj>
              </mc:Fallback>
            </mc:AlternateContent>
          </a:graphicData>
        </a:graphic>
      </p:graphicFrame>
      <p:graphicFrame>
        <p:nvGraphicFramePr>
          <p:cNvPr id="1027" name="Object 4"/>
          <p:cNvGraphicFramePr>
            <a:graphicFrameLocks noChangeAspect="1"/>
          </p:cNvGraphicFramePr>
          <p:nvPr>
            <p:extLst>
              <p:ext uri="{D42A27DB-BD31-4B8C-83A1-F6EECF244321}">
                <p14:modId xmlns:p14="http://schemas.microsoft.com/office/powerpoint/2010/main" val="1378731876"/>
              </p:ext>
            </p:extLst>
          </p:nvPr>
        </p:nvGraphicFramePr>
        <p:xfrm>
          <a:off x="7057157" y="1905000"/>
          <a:ext cx="2063750" cy="400050"/>
        </p:xfrm>
        <a:graphic>
          <a:graphicData uri="http://schemas.openxmlformats.org/presentationml/2006/ole">
            <mc:AlternateContent xmlns:mc="http://schemas.openxmlformats.org/markup-compatibility/2006">
              <mc:Choice xmlns:v="urn:schemas-microsoft-com:vml" Requires="v">
                <p:oleObj spid="_x0000_s24906" name="Equation" r:id="rId6" imgW="1244520" imgH="241200" progId="Equation.DSMT4">
                  <p:embed/>
                </p:oleObj>
              </mc:Choice>
              <mc:Fallback>
                <p:oleObj name="Equation" r:id="rId6" imgW="1244520" imgH="241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57157" y="1905000"/>
                        <a:ext cx="2063750" cy="400050"/>
                      </a:xfrm>
                      <a:prstGeom prst="rect">
                        <a:avLst/>
                      </a:prstGeom>
                      <a:solidFill>
                        <a:schemeClr val="bg1"/>
                      </a:solidFill>
                    </p:spPr>
                  </p:pic>
                </p:oleObj>
              </mc:Fallback>
            </mc:AlternateContent>
          </a:graphicData>
        </a:graphic>
      </p:graphicFrame>
      <p:pic>
        <p:nvPicPr>
          <p:cNvPr id="1029" name="Picture 5" descr="midrise"/>
          <p:cNvPicPr>
            <a:picLocks noChangeAspect="1" noChangeArrowheads="1"/>
          </p:cNvPicPr>
          <p:nvPr/>
        </p:nvPicPr>
        <p:blipFill>
          <a:blip r:embed="rId8" cstate="print"/>
          <a:srcRect/>
          <a:stretch>
            <a:fillRect/>
          </a:stretch>
        </p:blipFill>
        <p:spPr bwMode="auto">
          <a:xfrm>
            <a:off x="1342368" y="2787267"/>
            <a:ext cx="3048000" cy="1990388"/>
          </a:xfrm>
          <a:prstGeom prst="rect">
            <a:avLst/>
          </a:prstGeom>
          <a:noFill/>
          <a:ln w="38100">
            <a:solidFill>
              <a:schemeClr val="tx1"/>
            </a:solidFill>
            <a:miter lim="800000"/>
            <a:headEnd/>
            <a:tailEnd/>
          </a:ln>
        </p:spPr>
      </p:pic>
      <p:sp>
        <p:nvSpPr>
          <p:cNvPr id="1030" name="Text Box 6"/>
          <p:cNvSpPr txBox="1">
            <a:spLocks noChangeArrowheads="1"/>
          </p:cNvSpPr>
          <p:nvPr/>
        </p:nvSpPr>
        <p:spPr bwMode="auto">
          <a:xfrm>
            <a:off x="1085850" y="4800600"/>
            <a:ext cx="3108543" cy="1754326"/>
          </a:xfrm>
          <a:prstGeom prst="rect">
            <a:avLst/>
          </a:prstGeom>
          <a:solidFill>
            <a:schemeClr val="bg1"/>
          </a:solidFill>
          <a:ln w="9525">
            <a:noFill/>
            <a:miter lim="800000"/>
            <a:headEnd/>
            <a:tailEnd/>
          </a:ln>
        </p:spPr>
        <p:txBody>
          <a:bodyPr wrap="none">
            <a:spAutoFit/>
          </a:bodyPr>
          <a:lstStyle/>
          <a:p>
            <a:pPr marL="285750" indent="-285750">
              <a:buFont typeface="Courier New" pitchFamily="49" charset="0"/>
              <a:buChar char="o"/>
            </a:pPr>
            <a:r>
              <a:rPr lang="en-US" sz="1800" dirty="0">
                <a:latin typeface="Arial" charset="0"/>
              </a:rPr>
              <a:t> 2-bit midrise </a:t>
            </a:r>
            <a:r>
              <a:rPr lang="en-US" sz="1800" dirty="0" err="1">
                <a:latin typeface="Arial" charset="0"/>
              </a:rPr>
              <a:t>quantizer</a:t>
            </a:r>
            <a:r>
              <a:rPr lang="en-US" sz="1800" dirty="0">
                <a:latin typeface="Arial" charset="0"/>
              </a:rPr>
              <a:t> :</a:t>
            </a:r>
          </a:p>
          <a:p>
            <a:r>
              <a:rPr lang="en-US" sz="1800" dirty="0">
                <a:latin typeface="Arial" charset="0"/>
              </a:rPr>
              <a:t>   </a:t>
            </a:r>
            <a:r>
              <a:rPr lang="en-US" sz="1800" dirty="0" smtClean="0">
                <a:latin typeface="Arial" charset="0"/>
              </a:rPr>
              <a:t>   11 </a:t>
            </a:r>
            <a:r>
              <a:rPr lang="en-US" sz="1800" dirty="0">
                <a:latin typeface="Arial" charset="0"/>
                <a:sym typeface="Wingdings" pitchFamily="2" charset="2"/>
              </a:rPr>
              <a:t> -0.75</a:t>
            </a:r>
          </a:p>
          <a:p>
            <a:r>
              <a:rPr lang="en-US" sz="1800" dirty="0">
                <a:latin typeface="Arial" charset="0"/>
                <a:sym typeface="Wingdings" pitchFamily="2" charset="2"/>
              </a:rPr>
              <a:t>   </a:t>
            </a:r>
            <a:r>
              <a:rPr lang="en-US" sz="1800" dirty="0" smtClean="0">
                <a:latin typeface="Arial" charset="0"/>
                <a:sym typeface="Wingdings" pitchFamily="2" charset="2"/>
              </a:rPr>
              <a:t>   10 </a:t>
            </a:r>
            <a:r>
              <a:rPr lang="en-US" sz="1800" dirty="0">
                <a:latin typeface="Arial" charset="0"/>
                <a:sym typeface="Wingdings" pitchFamily="2" charset="2"/>
              </a:rPr>
              <a:t> -0.25</a:t>
            </a:r>
          </a:p>
          <a:p>
            <a:r>
              <a:rPr lang="en-US" sz="1800" dirty="0">
                <a:latin typeface="Arial" charset="0"/>
                <a:sym typeface="Wingdings" pitchFamily="2" charset="2"/>
              </a:rPr>
              <a:t>   </a:t>
            </a:r>
            <a:r>
              <a:rPr lang="en-US" sz="1800" dirty="0" smtClean="0">
                <a:latin typeface="Arial" charset="0"/>
                <a:sym typeface="Wingdings" pitchFamily="2" charset="2"/>
              </a:rPr>
              <a:t>   00 </a:t>
            </a:r>
            <a:r>
              <a:rPr lang="en-US" sz="1800" dirty="0">
                <a:latin typeface="Arial" charset="0"/>
                <a:sym typeface="Wingdings" pitchFamily="2" charset="2"/>
              </a:rPr>
              <a:t> 0.25</a:t>
            </a:r>
          </a:p>
          <a:p>
            <a:r>
              <a:rPr lang="en-US" sz="1800" dirty="0">
                <a:latin typeface="Arial" charset="0"/>
                <a:sym typeface="Wingdings" pitchFamily="2" charset="2"/>
              </a:rPr>
              <a:t>  </a:t>
            </a:r>
            <a:r>
              <a:rPr lang="en-US" sz="1800" dirty="0" smtClean="0">
                <a:latin typeface="Arial" charset="0"/>
                <a:sym typeface="Wingdings" pitchFamily="2" charset="2"/>
              </a:rPr>
              <a:t>    </a:t>
            </a:r>
            <a:r>
              <a:rPr lang="en-US" sz="1800" dirty="0">
                <a:latin typeface="Arial" charset="0"/>
                <a:sym typeface="Wingdings" pitchFamily="2" charset="2"/>
              </a:rPr>
              <a:t>01  0.75</a:t>
            </a:r>
          </a:p>
          <a:p>
            <a:r>
              <a:rPr lang="en-US" sz="1800" dirty="0">
                <a:latin typeface="Arial" charset="0"/>
                <a:sym typeface="Wingdings" pitchFamily="2" charset="2"/>
              </a:rPr>
              <a:t> (</a:t>
            </a:r>
            <a:r>
              <a:rPr lang="en-US" sz="1800" b="1" dirty="0">
                <a:latin typeface="Arial" charset="0"/>
                <a:sym typeface="Wingdings" pitchFamily="2" charset="2"/>
              </a:rPr>
              <a:t>No </a:t>
            </a:r>
            <a:r>
              <a:rPr lang="en-US" sz="1800" b="1" dirty="0" smtClean="0">
                <a:latin typeface="Arial" charset="0"/>
                <a:sym typeface="Wingdings" pitchFamily="2" charset="2"/>
              </a:rPr>
              <a:t>zero representation</a:t>
            </a:r>
            <a:r>
              <a:rPr lang="en-US" sz="1800" dirty="0" smtClean="0">
                <a:latin typeface="Arial" charset="0"/>
                <a:sym typeface="Wingdings" pitchFamily="2" charset="2"/>
              </a:rPr>
              <a:t>) </a:t>
            </a:r>
            <a:r>
              <a:rPr lang="en-US" sz="1800" dirty="0" smtClean="0">
                <a:latin typeface="Arial" charset="0"/>
              </a:rPr>
              <a:t> </a:t>
            </a:r>
            <a:endParaRPr lang="en-US" sz="1800" dirty="0">
              <a:latin typeface="Arial" charset="0"/>
            </a:endParaRPr>
          </a:p>
        </p:txBody>
      </p:sp>
      <p:pic>
        <p:nvPicPr>
          <p:cNvPr id="1031" name="Picture 7" descr="midtread"/>
          <p:cNvPicPr>
            <a:picLocks noChangeAspect="1" noChangeArrowheads="1"/>
          </p:cNvPicPr>
          <p:nvPr/>
        </p:nvPicPr>
        <p:blipFill>
          <a:blip r:embed="rId9" cstate="print"/>
          <a:srcRect/>
          <a:stretch>
            <a:fillRect/>
          </a:stretch>
        </p:blipFill>
        <p:spPr bwMode="auto">
          <a:xfrm>
            <a:off x="5105399" y="2787267"/>
            <a:ext cx="3031903" cy="1990388"/>
          </a:xfrm>
          <a:prstGeom prst="rect">
            <a:avLst/>
          </a:prstGeom>
          <a:noFill/>
          <a:ln w="38100">
            <a:solidFill>
              <a:srgbClr val="000000"/>
            </a:solidFill>
            <a:miter lim="800000"/>
            <a:headEnd/>
            <a:tailEnd/>
          </a:ln>
        </p:spPr>
      </p:pic>
      <p:sp>
        <p:nvSpPr>
          <p:cNvPr id="1032" name="Text Box 8"/>
          <p:cNvSpPr txBox="1">
            <a:spLocks noChangeArrowheads="1"/>
          </p:cNvSpPr>
          <p:nvPr/>
        </p:nvSpPr>
        <p:spPr bwMode="auto">
          <a:xfrm>
            <a:off x="5105400" y="4800600"/>
            <a:ext cx="3089307" cy="1754326"/>
          </a:xfrm>
          <a:prstGeom prst="rect">
            <a:avLst/>
          </a:prstGeom>
          <a:solidFill>
            <a:schemeClr val="bg1"/>
          </a:solidFill>
          <a:ln w="9525">
            <a:noFill/>
            <a:miter lim="800000"/>
            <a:headEnd/>
            <a:tailEnd/>
          </a:ln>
        </p:spPr>
        <p:txBody>
          <a:bodyPr wrap="none">
            <a:spAutoFit/>
          </a:bodyPr>
          <a:lstStyle/>
          <a:p>
            <a:pPr marL="285750" indent="-285750">
              <a:buFont typeface="Courier New" pitchFamily="49" charset="0"/>
              <a:buChar char="o"/>
            </a:pPr>
            <a:r>
              <a:rPr lang="en-US" sz="1800" dirty="0">
                <a:latin typeface="Arial" charset="0"/>
              </a:rPr>
              <a:t> 2-bit </a:t>
            </a:r>
            <a:r>
              <a:rPr lang="en-US" sz="1800" dirty="0" err="1">
                <a:latin typeface="Arial" charset="0"/>
              </a:rPr>
              <a:t>midtread</a:t>
            </a:r>
            <a:r>
              <a:rPr lang="en-US" sz="1800" dirty="0">
                <a:latin typeface="Arial" charset="0"/>
              </a:rPr>
              <a:t> </a:t>
            </a:r>
            <a:r>
              <a:rPr lang="en-US" sz="1800" dirty="0" err="1">
                <a:latin typeface="Arial" charset="0"/>
              </a:rPr>
              <a:t>quantizer</a:t>
            </a:r>
            <a:r>
              <a:rPr lang="en-US" sz="1800" dirty="0">
                <a:latin typeface="Arial" charset="0"/>
              </a:rPr>
              <a:t> :</a:t>
            </a:r>
          </a:p>
          <a:p>
            <a:r>
              <a:rPr lang="en-US" sz="1800" dirty="0">
                <a:latin typeface="Arial" charset="0"/>
              </a:rPr>
              <a:t>   </a:t>
            </a:r>
            <a:r>
              <a:rPr lang="en-US" dirty="0">
                <a:latin typeface="Arial" charset="0"/>
              </a:rPr>
              <a:t> </a:t>
            </a:r>
            <a:r>
              <a:rPr lang="en-US" dirty="0" smtClean="0">
                <a:latin typeface="Arial" charset="0"/>
              </a:rPr>
              <a:t>  </a:t>
            </a:r>
            <a:r>
              <a:rPr lang="en-US" sz="1800" dirty="0" smtClean="0">
                <a:latin typeface="Arial" charset="0"/>
              </a:rPr>
              <a:t>11 </a:t>
            </a:r>
            <a:r>
              <a:rPr lang="en-US" sz="1800" dirty="0">
                <a:latin typeface="Arial" charset="0"/>
                <a:sym typeface="Wingdings" pitchFamily="2" charset="2"/>
              </a:rPr>
              <a:t> -2/3</a:t>
            </a:r>
          </a:p>
          <a:p>
            <a:r>
              <a:rPr lang="en-US" sz="1800" dirty="0">
                <a:latin typeface="Arial" charset="0"/>
                <a:sym typeface="Wingdings" pitchFamily="2" charset="2"/>
              </a:rPr>
              <a:t>   </a:t>
            </a:r>
            <a:r>
              <a:rPr lang="en-US" sz="1800" dirty="0" smtClean="0">
                <a:latin typeface="Arial" charset="0"/>
                <a:sym typeface="Wingdings" pitchFamily="2" charset="2"/>
              </a:rPr>
              <a:t>   10 </a:t>
            </a:r>
            <a:r>
              <a:rPr lang="en-US" sz="1800" dirty="0">
                <a:latin typeface="Arial" charset="0"/>
                <a:sym typeface="Wingdings" pitchFamily="2" charset="2"/>
              </a:rPr>
              <a:t> 0</a:t>
            </a:r>
          </a:p>
          <a:p>
            <a:r>
              <a:rPr lang="en-US" sz="1800" dirty="0">
                <a:latin typeface="Arial" charset="0"/>
                <a:sym typeface="Wingdings" pitchFamily="2" charset="2"/>
              </a:rPr>
              <a:t>   </a:t>
            </a:r>
            <a:r>
              <a:rPr lang="en-US" sz="1800" dirty="0" smtClean="0">
                <a:latin typeface="Arial" charset="0"/>
                <a:sym typeface="Wingdings" pitchFamily="2" charset="2"/>
              </a:rPr>
              <a:t>   00 </a:t>
            </a:r>
            <a:r>
              <a:rPr lang="en-US" sz="1800" dirty="0">
                <a:latin typeface="Arial" charset="0"/>
                <a:sym typeface="Wingdings" pitchFamily="2" charset="2"/>
              </a:rPr>
              <a:t> 0</a:t>
            </a:r>
          </a:p>
          <a:p>
            <a:r>
              <a:rPr lang="en-US" sz="1800" dirty="0">
                <a:latin typeface="Arial" charset="0"/>
                <a:sym typeface="Wingdings" pitchFamily="2" charset="2"/>
              </a:rPr>
              <a:t> </a:t>
            </a:r>
            <a:r>
              <a:rPr lang="en-US" sz="1800" dirty="0" smtClean="0">
                <a:latin typeface="Arial" charset="0"/>
                <a:sym typeface="Wingdings" pitchFamily="2" charset="2"/>
              </a:rPr>
              <a:t>     </a:t>
            </a:r>
            <a:r>
              <a:rPr lang="en-US" sz="1800" dirty="0">
                <a:latin typeface="Arial" charset="0"/>
                <a:sym typeface="Wingdings" pitchFamily="2" charset="2"/>
              </a:rPr>
              <a:t>01  2/3</a:t>
            </a:r>
          </a:p>
          <a:p>
            <a:r>
              <a:rPr lang="en-US" sz="1800" dirty="0">
                <a:latin typeface="Arial" charset="0"/>
                <a:sym typeface="Wingdings" pitchFamily="2" charset="2"/>
              </a:rPr>
              <a:t> (</a:t>
            </a:r>
            <a:r>
              <a:rPr lang="en-US" sz="1800" b="1" dirty="0">
                <a:latin typeface="Arial" charset="0"/>
                <a:sym typeface="Wingdings" pitchFamily="2" charset="2"/>
              </a:rPr>
              <a:t>10 or 00 is redundant</a:t>
            </a:r>
            <a:r>
              <a:rPr lang="en-US" sz="1800" dirty="0">
                <a:latin typeface="Arial" charset="0"/>
                <a:sym typeface="Wingdings" pitchFamily="2" charset="2"/>
              </a:rPr>
              <a:t>) </a:t>
            </a:r>
            <a:r>
              <a:rPr lang="en-US" sz="1800" dirty="0">
                <a:latin typeface="Arial" charset="0"/>
              </a:rPr>
              <a:t> </a:t>
            </a:r>
          </a:p>
        </p:txBody>
      </p:sp>
      <p:sp>
        <p:nvSpPr>
          <p:cNvPr id="2" name="Rectangle 1"/>
          <p:cNvSpPr/>
          <p:nvPr/>
        </p:nvSpPr>
        <p:spPr>
          <a:xfrm>
            <a:off x="990600" y="188893"/>
            <a:ext cx="7467600" cy="523220"/>
          </a:xfrm>
          <a:prstGeom prst="rect">
            <a:avLst/>
          </a:prstGeom>
        </p:spPr>
        <p:txBody>
          <a:bodyPr wrap="square">
            <a:spAutoFit/>
          </a:bodyPr>
          <a:lstStyle/>
          <a:p>
            <a:r>
              <a:rPr lang="en-US" altLang="zh-CN" sz="2800" b="1" dirty="0" smtClean="0">
                <a:ea typeface="宋体" charset="-122"/>
              </a:rPr>
              <a:t>The number </a:t>
            </a:r>
            <a:r>
              <a:rPr lang="en-US" altLang="zh-CN" sz="2800" b="1" dirty="0">
                <a:ea typeface="宋体" charset="-122"/>
              </a:rPr>
              <a:t>system used in Audio Coding</a:t>
            </a:r>
            <a:endParaRPr lang="en-SG" sz="2800" b="1" dirty="0"/>
          </a:p>
        </p:txBody>
      </p:sp>
      <p:sp>
        <p:nvSpPr>
          <p:cNvPr id="5" name="Footer Placeholder 4"/>
          <p:cNvSpPr>
            <a:spLocks noGrp="1"/>
          </p:cNvSpPr>
          <p:nvPr>
            <p:ph type="ftr" sz="quarter" idx="11"/>
          </p:nvPr>
        </p:nvSpPr>
        <p:spPr/>
        <p:txBody>
          <a:bodyPr/>
          <a:lstStyle/>
          <a:p>
            <a:r>
              <a:rPr lang="en-US" smtClean="0"/>
              <a:t>School of EEE</a:t>
            </a:r>
            <a:endParaRPr lang="en-US" dirty="0"/>
          </a:p>
        </p:txBody>
      </p:sp>
      <p:sp>
        <p:nvSpPr>
          <p:cNvPr id="6" name="Slide Number Placeholder 5"/>
          <p:cNvSpPr>
            <a:spLocks noGrp="1"/>
          </p:cNvSpPr>
          <p:nvPr>
            <p:ph type="sldNum" sz="quarter" idx="12"/>
          </p:nvPr>
        </p:nvSpPr>
        <p:spPr/>
        <p:txBody>
          <a:bodyPr/>
          <a:lstStyle/>
          <a:p>
            <a:fld id="{E9FA5013-2E72-4A27-BB93-0D610EE5532C}" type="slidenum">
              <a:rPr lang="en-US" smtClean="0"/>
              <a:pPr/>
              <a:t>90</a:t>
            </a:fld>
            <a:endParaRPr lang="en-US" dirty="0"/>
          </a:p>
        </p:txBody>
      </p:sp>
    </p:spTree>
    <p:extLst>
      <p:ext uri="{BB962C8B-B14F-4D97-AF65-F5344CB8AC3E}">
        <p14:creationId xmlns:p14="http://schemas.microsoft.com/office/powerpoint/2010/main" val="221792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0" grpId="0" animBg="1"/>
      <p:bldP spid="103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2"/>
          <p:cNvSpPr>
            <a:spLocks noGrp="1" noChangeArrowheads="1"/>
          </p:cNvSpPr>
          <p:nvPr>
            <p:ph type="title"/>
          </p:nvPr>
        </p:nvSpPr>
        <p:spPr/>
        <p:txBody>
          <a:bodyPr>
            <a:normAutofit/>
          </a:bodyPr>
          <a:lstStyle/>
          <a:p>
            <a:pPr eaLnBrk="1" hangingPunct="1"/>
            <a:r>
              <a:rPr lang="en-US" altLang="zh-CN" sz="2800" dirty="0" smtClean="0">
                <a:ea typeface="宋体" charset="-122"/>
              </a:rPr>
              <a:t>Algorithms of Quantizing and </a:t>
            </a:r>
            <a:r>
              <a:rPr lang="en-US" altLang="zh-CN" sz="2800" dirty="0" err="1" smtClean="0">
                <a:ea typeface="宋体" charset="-122"/>
              </a:rPr>
              <a:t>Dequantizing</a:t>
            </a:r>
            <a:endParaRPr lang="en-US" altLang="zh-CN" sz="2800" dirty="0" smtClean="0">
              <a:ea typeface="宋体" charset="-122"/>
            </a:endParaRPr>
          </a:p>
        </p:txBody>
      </p:sp>
      <p:sp>
        <p:nvSpPr>
          <p:cNvPr id="2055" name="Rectangle 3"/>
          <p:cNvSpPr>
            <a:spLocks noGrp="1" noChangeArrowheads="1"/>
          </p:cNvSpPr>
          <p:nvPr>
            <p:ph type="body" idx="1"/>
          </p:nvPr>
        </p:nvSpPr>
        <p:spPr>
          <a:xfrm>
            <a:off x="304800" y="1066800"/>
            <a:ext cx="4191000" cy="5029200"/>
          </a:xfrm>
          <a:solidFill>
            <a:schemeClr val="bg1"/>
          </a:solidFill>
          <a:ln w="38100">
            <a:solidFill>
              <a:schemeClr val="tx1"/>
            </a:solidFill>
          </a:ln>
        </p:spPr>
        <p:txBody>
          <a:bodyPr/>
          <a:lstStyle/>
          <a:p>
            <a:pPr eaLnBrk="1" hangingPunct="1">
              <a:buFontTx/>
              <a:buNone/>
            </a:pPr>
            <a:r>
              <a:rPr lang="en-US" altLang="zh-CN" b="1" dirty="0" smtClean="0">
                <a:solidFill>
                  <a:schemeClr val="accent3"/>
                </a:solidFill>
                <a:ea typeface="宋体" charset="-122"/>
              </a:rPr>
              <a:t>For Midrise</a:t>
            </a:r>
          </a:p>
          <a:p>
            <a:pPr eaLnBrk="1" hangingPunct="1">
              <a:buFontTx/>
              <a:buNone/>
            </a:pPr>
            <a:r>
              <a:rPr lang="en-US" altLang="zh-CN" b="1" dirty="0" err="1" smtClean="0">
                <a:ea typeface="宋体" charset="-122"/>
              </a:rPr>
              <a:t>Quantizer</a:t>
            </a:r>
            <a:r>
              <a:rPr lang="en-US" altLang="zh-CN" b="1" dirty="0" smtClean="0">
                <a:ea typeface="宋体" charset="-122"/>
              </a:rPr>
              <a:t>: (ADC</a:t>
            </a:r>
            <a:r>
              <a:rPr lang="en-US" altLang="zh-CN" dirty="0" smtClean="0">
                <a:ea typeface="宋体" charset="-122"/>
              </a:rPr>
              <a:t>)</a:t>
            </a:r>
          </a:p>
          <a:p>
            <a:pPr eaLnBrk="1" hangingPunct="1">
              <a:buFontTx/>
              <a:buNone/>
            </a:pPr>
            <a:r>
              <a:rPr lang="en-US" altLang="zh-CN" dirty="0" smtClean="0">
                <a:ea typeface="宋体" charset="-122"/>
              </a:rPr>
              <a:t>Code(number, B) = [s][code]</a:t>
            </a:r>
          </a:p>
          <a:p>
            <a:pPr eaLnBrk="1" hangingPunct="1">
              <a:buFontTx/>
              <a:buNone/>
            </a:pPr>
            <a:r>
              <a:rPr lang="en-US" altLang="zh-CN" dirty="0" smtClean="0">
                <a:ea typeface="宋体" charset="-122"/>
              </a:rPr>
              <a:t>where s = 0 for number </a:t>
            </a:r>
            <a:r>
              <a:rPr lang="en-US" altLang="zh-CN" dirty="0" smtClean="0">
                <a:ea typeface="宋体" charset="-122"/>
                <a:sym typeface="Symbol" pitchFamily="18" charset="2"/>
              </a:rPr>
              <a:t></a:t>
            </a:r>
            <a:r>
              <a:rPr lang="en-US" altLang="zh-CN" dirty="0" smtClean="0">
                <a:ea typeface="宋体" charset="-122"/>
              </a:rPr>
              <a:t> 0; </a:t>
            </a:r>
            <a:br>
              <a:rPr lang="en-US" altLang="zh-CN" dirty="0" smtClean="0">
                <a:ea typeface="宋体" charset="-122"/>
              </a:rPr>
            </a:br>
            <a:r>
              <a:rPr lang="en-US" altLang="zh-CN" dirty="0" smtClean="0">
                <a:ea typeface="宋体" charset="-122"/>
              </a:rPr>
              <a:t>and s = 1 for number &lt; 0</a:t>
            </a:r>
          </a:p>
          <a:p>
            <a:pPr eaLnBrk="1" hangingPunct="1">
              <a:buFontTx/>
              <a:buNone/>
            </a:pPr>
            <a:endParaRPr lang="en-US" altLang="zh-CN" dirty="0" smtClean="0">
              <a:ea typeface="宋体" charset="-122"/>
            </a:endParaRPr>
          </a:p>
          <a:p>
            <a:pPr eaLnBrk="1" hangingPunct="1">
              <a:buFontTx/>
              <a:buNone/>
            </a:pPr>
            <a:endParaRPr lang="en-US" altLang="zh-CN" dirty="0" smtClean="0">
              <a:ea typeface="宋体" charset="-122"/>
            </a:endParaRPr>
          </a:p>
          <a:p>
            <a:pPr eaLnBrk="1" hangingPunct="1">
              <a:buFontTx/>
              <a:buNone/>
            </a:pPr>
            <a:endParaRPr lang="en-US" altLang="zh-CN" dirty="0" smtClean="0">
              <a:ea typeface="宋体" charset="-122"/>
            </a:endParaRPr>
          </a:p>
          <a:p>
            <a:pPr eaLnBrk="1" hangingPunct="1">
              <a:buFontTx/>
              <a:buNone/>
            </a:pPr>
            <a:r>
              <a:rPr lang="en-US" altLang="zh-CN" b="1" dirty="0" err="1" smtClean="0">
                <a:ea typeface="宋体" charset="-122"/>
              </a:rPr>
              <a:t>Dequantizer</a:t>
            </a:r>
            <a:r>
              <a:rPr lang="en-US" altLang="zh-CN" b="1" dirty="0" smtClean="0">
                <a:ea typeface="宋体" charset="-122"/>
              </a:rPr>
              <a:t>: (DAC)</a:t>
            </a:r>
          </a:p>
          <a:p>
            <a:pPr eaLnBrk="1" hangingPunct="1">
              <a:buFontTx/>
              <a:buNone/>
            </a:pPr>
            <a:r>
              <a:rPr lang="en-US" altLang="zh-CN" dirty="0" smtClean="0">
                <a:ea typeface="宋体" charset="-122"/>
              </a:rPr>
              <a:t>Number(code; B) = sign*|number|</a:t>
            </a:r>
          </a:p>
          <a:p>
            <a:pPr eaLnBrk="1" hangingPunct="1">
              <a:buFontTx/>
              <a:buNone/>
            </a:pPr>
            <a:r>
              <a:rPr lang="en-US" altLang="zh-CN" dirty="0">
                <a:ea typeface="宋体" charset="-122"/>
              </a:rPr>
              <a:t>w</a:t>
            </a:r>
            <a:r>
              <a:rPr lang="en-US" altLang="zh-CN" dirty="0" smtClean="0">
                <a:ea typeface="宋体" charset="-122"/>
              </a:rPr>
              <a:t>here sign = 1 if s = 0</a:t>
            </a:r>
          </a:p>
          <a:p>
            <a:pPr eaLnBrk="1" hangingPunct="1">
              <a:buFontTx/>
              <a:buNone/>
            </a:pPr>
            <a:r>
              <a:rPr lang="en-US" altLang="zh-CN" dirty="0" smtClean="0">
                <a:ea typeface="宋体" charset="-122"/>
              </a:rPr>
              <a:t>	and sign = -1 if s = 1   </a:t>
            </a:r>
          </a:p>
          <a:p>
            <a:pPr eaLnBrk="1" hangingPunct="1">
              <a:buFontTx/>
              <a:buNone/>
            </a:pPr>
            <a:endParaRPr lang="zh-CN" altLang="en-US" dirty="0" smtClean="0">
              <a:ea typeface="宋体" charset="-122"/>
            </a:endParaRPr>
          </a:p>
        </p:txBody>
      </p:sp>
      <p:graphicFrame>
        <p:nvGraphicFramePr>
          <p:cNvPr id="2050" name="Object 4"/>
          <p:cNvGraphicFramePr>
            <a:graphicFrameLocks noChangeAspect="1"/>
          </p:cNvGraphicFramePr>
          <p:nvPr>
            <p:extLst>
              <p:ext uri="{D42A27DB-BD31-4B8C-83A1-F6EECF244321}">
                <p14:modId xmlns:p14="http://schemas.microsoft.com/office/powerpoint/2010/main" val="184991650"/>
              </p:ext>
            </p:extLst>
          </p:nvPr>
        </p:nvGraphicFramePr>
        <p:xfrm>
          <a:off x="76200" y="3136900"/>
          <a:ext cx="4381500" cy="673100"/>
        </p:xfrm>
        <a:graphic>
          <a:graphicData uri="http://schemas.openxmlformats.org/presentationml/2006/ole">
            <mc:AlternateContent xmlns:mc="http://schemas.openxmlformats.org/markup-compatibility/2006">
              <mc:Choice xmlns:v="urn:schemas-microsoft-com:vml" Requires="v">
                <p:oleObj spid="_x0000_s26259" name="Equation" r:id="rId4" imgW="3136680" imgH="482400" progId="Equation.DSMT4">
                  <p:embed/>
                </p:oleObj>
              </mc:Choice>
              <mc:Fallback>
                <p:oleObj name="Equation" r:id="rId4" imgW="3136680" imgH="482400" progId="Equation.DSMT4">
                  <p:embed/>
                  <p:pic>
                    <p:nvPicPr>
                      <p:cNvPr id="0" name=""/>
                      <p:cNvPicPr>
                        <a:picLocks noChangeAspect="1" noChangeArrowheads="1"/>
                      </p:cNvPicPr>
                      <p:nvPr/>
                    </p:nvPicPr>
                    <p:blipFill>
                      <a:blip r:embed="rId5"/>
                      <a:srcRect/>
                      <a:stretch>
                        <a:fillRect/>
                      </a:stretch>
                    </p:blipFill>
                    <p:spPr bwMode="auto">
                      <a:xfrm>
                        <a:off x="76200" y="3136900"/>
                        <a:ext cx="4381500" cy="673100"/>
                      </a:xfrm>
                      <a:prstGeom prst="rect">
                        <a:avLst/>
                      </a:prstGeom>
                      <a:solidFill>
                        <a:schemeClr val="bg1"/>
                      </a:solidFill>
                    </p:spPr>
                  </p:pic>
                </p:oleObj>
              </mc:Fallback>
            </mc:AlternateContent>
          </a:graphicData>
        </a:graphic>
      </p:graphicFrame>
      <p:graphicFrame>
        <p:nvGraphicFramePr>
          <p:cNvPr id="2051" name="Object 5"/>
          <p:cNvGraphicFramePr>
            <a:graphicFrameLocks noChangeAspect="1"/>
          </p:cNvGraphicFramePr>
          <p:nvPr>
            <p:extLst>
              <p:ext uri="{D42A27DB-BD31-4B8C-83A1-F6EECF244321}">
                <p14:modId xmlns:p14="http://schemas.microsoft.com/office/powerpoint/2010/main" val="3153211654"/>
              </p:ext>
            </p:extLst>
          </p:nvPr>
        </p:nvGraphicFramePr>
        <p:xfrm>
          <a:off x="447675" y="5562600"/>
          <a:ext cx="3144838" cy="385763"/>
        </p:xfrm>
        <a:graphic>
          <a:graphicData uri="http://schemas.openxmlformats.org/presentationml/2006/ole">
            <mc:AlternateContent xmlns:mc="http://schemas.openxmlformats.org/markup-compatibility/2006">
              <mc:Choice xmlns:v="urn:schemas-microsoft-com:vml" Requires="v">
                <p:oleObj spid="_x0000_s26260" name="Equation" r:id="rId6" imgW="1866600" imgH="228600" progId="Equation.DSMT4">
                  <p:embed/>
                </p:oleObj>
              </mc:Choice>
              <mc:Fallback>
                <p:oleObj name="Equation" r:id="rId6" imgW="1866600" imgH="228600" progId="Equation.DSMT4">
                  <p:embed/>
                  <p:pic>
                    <p:nvPicPr>
                      <p:cNvPr id="0" name=""/>
                      <p:cNvPicPr>
                        <a:picLocks noChangeAspect="1" noChangeArrowheads="1"/>
                      </p:cNvPicPr>
                      <p:nvPr/>
                    </p:nvPicPr>
                    <p:blipFill>
                      <a:blip r:embed="rId7"/>
                      <a:srcRect/>
                      <a:stretch>
                        <a:fillRect/>
                      </a:stretch>
                    </p:blipFill>
                    <p:spPr bwMode="auto">
                      <a:xfrm>
                        <a:off x="447675" y="5562600"/>
                        <a:ext cx="3144838" cy="385763"/>
                      </a:xfrm>
                      <a:prstGeom prst="rect">
                        <a:avLst/>
                      </a:prstGeom>
                      <a:solidFill>
                        <a:schemeClr val="bg1"/>
                      </a:solidFill>
                    </p:spPr>
                  </p:pic>
                </p:oleObj>
              </mc:Fallback>
            </mc:AlternateContent>
          </a:graphicData>
        </a:graphic>
      </p:graphicFrame>
      <p:sp>
        <p:nvSpPr>
          <p:cNvPr id="2056" name="Rectangle 6"/>
          <p:cNvSpPr>
            <a:spLocks noChangeArrowheads="1"/>
          </p:cNvSpPr>
          <p:nvPr/>
        </p:nvSpPr>
        <p:spPr bwMode="auto">
          <a:xfrm>
            <a:off x="4648200" y="1066800"/>
            <a:ext cx="4267200" cy="5029200"/>
          </a:xfrm>
          <a:prstGeom prst="rect">
            <a:avLst/>
          </a:prstGeom>
          <a:solidFill>
            <a:schemeClr val="bg1"/>
          </a:solidFill>
          <a:ln w="38100">
            <a:solidFill>
              <a:schemeClr val="tx1"/>
            </a:solidFill>
            <a:miter lim="800000"/>
            <a:headEnd/>
            <a:tailEnd/>
          </a:ln>
        </p:spPr>
        <p:txBody>
          <a:bodyPr/>
          <a:lstStyle/>
          <a:p>
            <a:pPr marL="342900" indent="-342900">
              <a:spcBef>
                <a:spcPct val="20000"/>
              </a:spcBef>
            </a:pPr>
            <a:r>
              <a:rPr lang="en-US" sz="2000" b="1" dirty="0">
                <a:solidFill>
                  <a:schemeClr val="accent3"/>
                </a:solidFill>
              </a:rPr>
              <a:t>For </a:t>
            </a:r>
            <a:r>
              <a:rPr lang="en-US" sz="2000" b="1" dirty="0" err="1">
                <a:solidFill>
                  <a:schemeClr val="accent3"/>
                </a:solidFill>
              </a:rPr>
              <a:t>Midtread</a:t>
            </a:r>
            <a:endParaRPr lang="en-US" sz="2000" b="1" dirty="0">
              <a:solidFill>
                <a:schemeClr val="accent3"/>
              </a:solidFill>
            </a:endParaRPr>
          </a:p>
          <a:p>
            <a:pPr marL="342900" indent="-342900">
              <a:spcBef>
                <a:spcPct val="20000"/>
              </a:spcBef>
            </a:pPr>
            <a:r>
              <a:rPr lang="en-US" sz="2000" b="1" dirty="0" err="1"/>
              <a:t>Quantizer</a:t>
            </a:r>
            <a:r>
              <a:rPr lang="en-US" sz="2000" b="1" dirty="0"/>
              <a:t>: (ADC)</a:t>
            </a:r>
          </a:p>
          <a:p>
            <a:pPr marL="342900" indent="-342900">
              <a:spcBef>
                <a:spcPct val="20000"/>
              </a:spcBef>
            </a:pPr>
            <a:r>
              <a:rPr lang="en-US" sz="2000" dirty="0"/>
              <a:t>Code(number, B) = [s][code]</a:t>
            </a:r>
          </a:p>
          <a:p>
            <a:pPr marL="342900" indent="-342900">
              <a:spcBef>
                <a:spcPct val="20000"/>
              </a:spcBef>
            </a:pPr>
            <a:r>
              <a:rPr lang="en-US" sz="2000" dirty="0"/>
              <a:t>w</a:t>
            </a:r>
            <a:r>
              <a:rPr lang="en-US" sz="2000" dirty="0" smtClean="0"/>
              <a:t>here </a:t>
            </a:r>
            <a:r>
              <a:rPr lang="en-US" sz="2000" dirty="0"/>
              <a:t>s = 0 for number </a:t>
            </a:r>
            <a:r>
              <a:rPr lang="en-US" sz="2000" dirty="0">
                <a:sym typeface="Symbol" pitchFamily="18" charset="2"/>
              </a:rPr>
              <a:t></a:t>
            </a:r>
            <a:r>
              <a:rPr lang="en-US" sz="2000" dirty="0"/>
              <a:t> 0; </a:t>
            </a:r>
            <a:br>
              <a:rPr lang="en-US" sz="2000" dirty="0"/>
            </a:br>
            <a:r>
              <a:rPr lang="en-US" sz="2000" dirty="0"/>
              <a:t>and s = 1 for number &lt; 0</a:t>
            </a:r>
          </a:p>
          <a:p>
            <a:pPr marL="342900" indent="-342900">
              <a:spcBef>
                <a:spcPct val="20000"/>
              </a:spcBef>
            </a:pPr>
            <a:endParaRPr lang="en-US" sz="2000" dirty="0"/>
          </a:p>
          <a:p>
            <a:pPr marL="342900" indent="-342900">
              <a:spcBef>
                <a:spcPct val="20000"/>
              </a:spcBef>
            </a:pPr>
            <a:endParaRPr lang="en-US" sz="2000" dirty="0"/>
          </a:p>
          <a:p>
            <a:pPr marL="342900" indent="-342900">
              <a:spcBef>
                <a:spcPct val="20000"/>
              </a:spcBef>
            </a:pPr>
            <a:endParaRPr lang="en-US" sz="2000" dirty="0"/>
          </a:p>
          <a:p>
            <a:pPr marL="342900" indent="-342900">
              <a:spcBef>
                <a:spcPct val="20000"/>
              </a:spcBef>
            </a:pPr>
            <a:r>
              <a:rPr lang="en-US" sz="2000" b="1" dirty="0" err="1"/>
              <a:t>Dequantizer</a:t>
            </a:r>
            <a:r>
              <a:rPr lang="en-US" sz="2000" b="1" dirty="0"/>
              <a:t>: (DAC)</a:t>
            </a:r>
          </a:p>
          <a:p>
            <a:pPr marL="342900" indent="-342900">
              <a:spcBef>
                <a:spcPct val="20000"/>
              </a:spcBef>
            </a:pPr>
            <a:r>
              <a:rPr lang="en-US" sz="2000" dirty="0"/>
              <a:t>Number(</a:t>
            </a:r>
            <a:r>
              <a:rPr lang="en-US" sz="2000" dirty="0" err="1"/>
              <a:t>code;B</a:t>
            </a:r>
            <a:r>
              <a:rPr lang="en-US" sz="2000" dirty="0"/>
              <a:t>) = sign*|number|</a:t>
            </a:r>
          </a:p>
          <a:p>
            <a:pPr marL="342900" indent="-342900">
              <a:spcBef>
                <a:spcPct val="20000"/>
              </a:spcBef>
            </a:pPr>
            <a:r>
              <a:rPr lang="en-US" sz="2000" dirty="0"/>
              <a:t>w</a:t>
            </a:r>
            <a:r>
              <a:rPr lang="en-US" sz="2000" dirty="0" smtClean="0"/>
              <a:t>here </a:t>
            </a:r>
            <a:r>
              <a:rPr lang="en-US" sz="2000" dirty="0"/>
              <a:t>sign = 1 if s = 0</a:t>
            </a:r>
          </a:p>
          <a:p>
            <a:pPr marL="342900" indent="-342900">
              <a:spcBef>
                <a:spcPct val="20000"/>
              </a:spcBef>
            </a:pPr>
            <a:r>
              <a:rPr lang="en-US" sz="2000" dirty="0"/>
              <a:t>	and sign = -1 if s = 1   </a:t>
            </a:r>
          </a:p>
          <a:p>
            <a:pPr marL="342900" indent="-342900">
              <a:spcBef>
                <a:spcPct val="20000"/>
              </a:spcBef>
            </a:pPr>
            <a:endParaRPr lang="en-US" sz="2000" dirty="0"/>
          </a:p>
        </p:txBody>
      </p:sp>
      <p:graphicFrame>
        <p:nvGraphicFramePr>
          <p:cNvPr id="2052" name="Object 7"/>
          <p:cNvGraphicFramePr>
            <a:graphicFrameLocks noChangeAspect="1"/>
          </p:cNvGraphicFramePr>
          <p:nvPr>
            <p:extLst>
              <p:ext uri="{D42A27DB-BD31-4B8C-83A1-F6EECF244321}">
                <p14:modId xmlns:p14="http://schemas.microsoft.com/office/powerpoint/2010/main" val="2903887935"/>
              </p:ext>
            </p:extLst>
          </p:nvPr>
        </p:nvGraphicFramePr>
        <p:xfrm>
          <a:off x="4572000" y="3094245"/>
          <a:ext cx="4600575" cy="639555"/>
        </p:xfrm>
        <a:graphic>
          <a:graphicData uri="http://schemas.openxmlformats.org/presentationml/2006/ole">
            <mc:AlternateContent xmlns:mc="http://schemas.openxmlformats.org/markup-compatibility/2006">
              <mc:Choice xmlns:v="urn:schemas-microsoft-com:vml" Requires="v">
                <p:oleObj spid="_x0000_s26261" name="Equation" r:id="rId8" imgW="3466800" imgH="482400" progId="Equation.DSMT4">
                  <p:embed/>
                </p:oleObj>
              </mc:Choice>
              <mc:Fallback>
                <p:oleObj name="Equation" r:id="rId8" imgW="3466800" imgH="482400" progId="Equation.DSMT4">
                  <p:embed/>
                  <p:pic>
                    <p:nvPicPr>
                      <p:cNvPr id="0" name=""/>
                      <p:cNvPicPr>
                        <a:picLocks noChangeAspect="1" noChangeArrowheads="1"/>
                      </p:cNvPicPr>
                      <p:nvPr/>
                    </p:nvPicPr>
                    <p:blipFill>
                      <a:blip r:embed="rId9"/>
                      <a:srcRect/>
                      <a:stretch>
                        <a:fillRect/>
                      </a:stretch>
                    </p:blipFill>
                    <p:spPr bwMode="auto">
                      <a:xfrm>
                        <a:off x="4572000" y="3094245"/>
                        <a:ext cx="4600575" cy="639555"/>
                      </a:xfrm>
                      <a:prstGeom prst="rect">
                        <a:avLst/>
                      </a:prstGeom>
                      <a:solidFill>
                        <a:schemeClr val="bg1"/>
                      </a:solidFill>
                    </p:spPr>
                  </p:pic>
                </p:oleObj>
              </mc:Fallback>
            </mc:AlternateContent>
          </a:graphicData>
        </a:graphic>
      </p:graphicFrame>
      <p:graphicFrame>
        <p:nvGraphicFramePr>
          <p:cNvPr id="2053" name="Object 8"/>
          <p:cNvGraphicFramePr>
            <a:graphicFrameLocks noChangeAspect="1"/>
          </p:cNvGraphicFramePr>
          <p:nvPr>
            <p:extLst>
              <p:ext uri="{D42A27DB-BD31-4B8C-83A1-F6EECF244321}">
                <p14:modId xmlns:p14="http://schemas.microsoft.com/office/powerpoint/2010/main" val="282299487"/>
              </p:ext>
            </p:extLst>
          </p:nvPr>
        </p:nvGraphicFramePr>
        <p:xfrm>
          <a:off x="4852988" y="5562600"/>
          <a:ext cx="3017837" cy="385763"/>
        </p:xfrm>
        <a:graphic>
          <a:graphicData uri="http://schemas.openxmlformats.org/presentationml/2006/ole">
            <mc:AlternateContent xmlns:mc="http://schemas.openxmlformats.org/markup-compatibility/2006">
              <mc:Choice xmlns:v="urn:schemas-microsoft-com:vml" Requires="v">
                <p:oleObj spid="_x0000_s26262" name="Equation" r:id="rId10" imgW="1790640" imgH="228600" progId="Equation.DSMT4">
                  <p:embed/>
                </p:oleObj>
              </mc:Choice>
              <mc:Fallback>
                <p:oleObj name="Equation" r:id="rId10" imgW="1790640" imgH="228600" progId="Equation.DSMT4">
                  <p:embed/>
                  <p:pic>
                    <p:nvPicPr>
                      <p:cNvPr id="0" name=""/>
                      <p:cNvPicPr>
                        <a:picLocks noChangeAspect="1" noChangeArrowheads="1"/>
                      </p:cNvPicPr>
                      <p:nvPr/>
                    </p:nvPicPr>
                    <p:blipFill>
                      <a:blip r:embed="rId11"/>
                      <a:srcRect/>
                      <a:stretch>
                        <a:fillRect/>
                      </a:stretch>
                    </p:blipFill>
                    <p:spPr bwMode="auto">
                      <a:xfrm>
                        <a:off x="4852988" y="5562600"/>
                        <a:ext cx="3017837" cy="385763"/>
                      </a:xfrm>
                      <a:prstGeom prst="rect">
                        <a:avLst/>
                      </a:prstGeom>
                      <a:solidFill>
                        <a:schemeClr val="bg1"/>
                      </a:solidFill>
                    </p:spPr>
                  </p:pic>
                </p:oleObj>
              </mc:Fallback>
            </mc:AlternateContent>
          </a:graphicData>
        </a:graphic>
      </p:graphicFrame>
      <p:sp>
        <p:nvSpPr>
          <p:cNvPr id="4" name="Footer Placeholder 3"/>
          <p:cNvSpPr>
            <a:spLocks noGrp="1"/>
          </p:cNvSpPr>
          <p:nvPr>
            <p:ph type="ftr" sz="quarter" idx="11"/>
          </p:nvPr>
        </p:nvSpPr>
        <p:spPr/>
        <p:txBody>
          <a:bodyPr/>
          <a:lstStyle/>
          <a:p>
            <a:r>
              <a:rPr lang="en-US" smtClean="0"/>
              <a:t>School of EEE</a:t>
            </a:r>
            <a:endParaRPr lang="en-US" dirty="0"/>
          </a:p>
        </p:txBody>
      </p:sp>
      <p:sp>
        <p:nvSpPr>
          <p:cNvPr id="5" name="Slide Number Placeholder 4"/>
          <p:cNvSpPr>
            <a:spLocks noGrp="1"/>
          </p:cNvSpPr>
          <p:nvPr>
            <p:ph type="sldNum" sz="quarter" idx="12"/>
          </p:nvPr>
        </p:nvSpPr>
        <p:spPr/>
        <p:txBody>
          <a:bodyPr/>
          <a:lstStyle/>
          <a:p>
            <a:fld id="{E9FA5013-2E72-4A27-BB93-0D610EE5532C}" type="slidenum">
              <a:rPr lang="en-US" smtClean="0"/>
              <a:pPr/>
              <a:t>91</a:t>
            </a:fld>
            <a:endParaRPr lang="en-US" dirty="0"/>
          </a:p>
        </p:txBody>
      </p:sp>
    </p:spTree>
    <p:extLst>
      <p:ext uri="{BB962C8B-B14F-4D97-AF65-F5344CB8AC3E}">
        <p14:creationId xmlns:p14="http://schemas.microsoft.com/office/powerpoint/2010/main" val="60815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2"/>
          <p:cNvSpPr>
            <a:spLocks noGrp="1" noChangeArrowheads="1"/>
          </p:cNvSpPr>
          <p:nvPr>
            <p:ph type="title"/>
          </p:nvPr>
        </p:nvSpPr>
        <p:spPr>
          <a:xfrm>
            <a:off x="304800" y="0"/>
            <a:ext cx="8183880" cy="1143000"/>
          </a:xfrm>
        </p:spPr>
        <p:txBody>
          <a:bodyPr>
            <a:normAutofit/>
          </a:bodyPr>
          <a:lstStyle/>
          <a:p>
            <a:pPr eaLnBrk="1" hangingPunct="1"/>
            <a:r>
              <a:rPr lang="en-US" altLang="zh-CN" dirty="0" smtClean="0">
                <a:ea typeface="宋体" charset="-122"/>
              </a:rPr>
              <a:t>Examples</a:t>
            </a:r>
          </a:p>
        </p:txBody>
      </p:sp>
      <p:sp>
        <p:nvSpPr>
          <p:cNvPr id="2055" name="Rectangle 3"/>
          <p:cNvSpPr>
            <a:spLocks noGrp="1" noChangeArrowheads="1"/>
          </p:cNvSpPr>
          <p:nvPr>
            <p:ph type="body" idx="1"/>
          </p:nvPr>
        </p:nvSpPr>
        <p:spPr>
          <a:xfrm>
            <a:off x="304800" y="1066800"/>
            <a:ext cx="4191000" cy="5486400"/>
          </a:xfrm>
          <a:solidFill>
            <a:schemeClr val="bg1"/>
          </a:solidFill>
          <a:ln w="38100">
            <a:solidFill>
              <a:schemeClr val="tx1"/>
            </a:solidFill>
          </a:ln>
        </p:spPr>
        <p:txBody>
          <a:bodyPr>
            <a:normAutofit lnSpcReduction="10000"/>
          </a:bodyPr>
          <a:lstStyle/>
          <a:p>
            <a:pPr eaLnBrk="1" hangingPunct="1">
              <a:buFontTx/>
              <a:buNone/>
            </a:pPr>
            <a:r>
              <a:rPr lang="en-US" altLang="zh-CN" b="1" dirty="0" smtClean="0">
                <a:solidFill>
                  <a:schemeClr val="accent3"/>
                </a:solidFill>
                <a:ea typeface="宋体" charset="-122"/>
              </a:rPr>
              <a:t>For Midrise </a:t>
            </a:r>
          </a:p>
          <a:p>
            <a:pPr>
              <a:buNone/>
            </a:pPr>
            <a:r>
              <a:rPr lang="en-US" altLang="zh-CN" b="1" dirty="0" smtClean="0">
                <a:ea typeface="宋体" charset="-122"/>
              </a:rPr>
              <a:t>Quantize:</a:t>
            </a:r>
            <a:endParaRPr lang="en-US" altLang="zh-CN" b="1" dirty="0" smtClean="0">
              <a:solidFill>
                <a:schemeClr val="accent3"/>
              </a:solidFill>
              <a:ea typeface="宋体" charset="-122"/>
            </a:endParaRPr>
          </a:p>
          <a:p>
            <a:pPr eaLnBrk="1" hangingPunct="1">
              <a:buFontTx/>
              <a:buNone/>
            </a:pPr>
            <a:r>
              <a:rPr lang="en-US" altLang="zh-CN" b="1" dirty="0" smtClean="0">
                <a:solidFill>
                  <a:schemeClr val="tx1">
                    <a:lumMod val="95000"/>
                    <a:lumOff val="5000"/>
                  </a:schemeClr>
                </a:solidFill>
                <a:ea typeface="宋体" charset="-122"/>
              </a:rPr>
              <a:t>number = 0.6, </a:t>
            </a:r>
          </a:p>
          <a:p>
            <a:pPr eaLnBrk="1" hangingPunct="1">
              <a:buFontTx/>
              <a:buNone/>
            </a:pPr>
            <a:r>
              <a:rPr lang="en-US" altLang="zh-CN" dirty="0" smtClean="0">
                <a:ea typeface="宋体" charset="-122"/>
              </a:rPr>
              <a:t>s=0, B=4</a:t>
            </a:r>
          </a:p>
          <a:p>
            <a:pPr eaLnBrk="1" hangingPunct="1">
              <a:buFontTx/>
              <a:buNone/>
            </a:pPr>
            <a:r>
              <a:rPr lang="en-US" altLang="zh-CN" dirty="0" smtClean="0">
                <a:ea typeface="宋体" charset="-122"/>
              </a:rPr>
              <a:t>|code|=</a:t>
            </a:r>
            <a:r>
              <a:rPr lang="en-US" altLang="zh-CN" dirty="0" err="1" smtClean="0">
                <a:ea typeface="宋体" charset="-122"/>
              </a:rPr>
              <a:t>int</a:t>
            </a:r>
            <a:r>
              <a:rPr lang="en-US" altLang="zh-CN" dirty="0" smtClean="0">
                <a:ea typeface="宋体" charset="-122"/>
              </a:rPr>
              <a:t>[2</a:t>
            </a:r>
            <a:r>
              <a:rPr lang="en-US" altLang="zh-CN" baseline="30000" dirty="0" smtClean="0">
                <a:ea typeface="宋体" charset="-122"/>
              </a:rPr>
              <a:t>4-1</a:t>
            </a:r>
            <a:r>
              <a:rPr lang="en-US" altLang="zh-CN" dirty="0" smtClean="0">
                <a:ea typeface="宋体" charset="-122"/>
              </a:rPr>
              <a:t>x0.6] =</a:t>
            </a:r>
            <a:r>
              <a:rPr lang="en-US" altLang="zh-CN" dirty="0" err="1" smtClean="0">
                <a:ea typeface="宋体" charset="-122"/>
              </a:rPr>
              <a:t>int</a:t>
            </a:r>
            <a:r>
              <a:rPr lang="en-US" altLang="zh-CN" dirty="0" smtClean="0">
                <a:ea typeface="宋体" charset="-122"/>
              </a:rPr>
              <a:t>[4.8]=4</a:t>
            </a:r>
            <a:r>
              <a:rPr lang="en-US" altLang="zh-CN" dirty="0" smtClean="0">
                <a:latin typeface="Arial"/>
                <a:ea typeface="宋体" charset="-122"/>
                <a:cs typeface="Arial"/>
              </a:rPr>
              <a:t>→100</a:t>
            </a:r>
            <a:endParaRPr lang="en-US" altLang="zh-CN" dirty="0" smtClean="0">
              <a:ea typeface="宋体" charset="-122"/>
            </a:endParaRPr>
          </a:p>
          <a:p>
            <a:pPr eaLnBrk="1" hangingPunct="1">
              <a:buFontTx/>
              <a:buNone/>
            </a:pPr>
            <a:r>
              <a:rPr lang="en-US" altLang="zh-CN" dirty="0" smtClean="0">
                <a:ea typeface="宋体" charset="-122"/>
              </a:rPr>
              <a:t>Then we have 0100.</a:t>
            </a:r>
          </a:p>
          <a:p>
            <a:pPr eaLnBrk="1" hangingPunct="1">
              <a:buFontTx/>
              <a:buNone/>
            </a:pPr>
            <a:endParaRPr lang="en-US" altLang="zh-CN" dirty="0" smtClean="0">
              <a:ea typeface="宋体" charset="-122"/>
            </a:endParaRPr>
          </a:p>
          <a:p>
            <a:pPr eaLnBrk="1" hangingPunct="1">
              <a:buFontTx/>
              <a:buNone/>
            </a:pPr>
            <a:r>
              <a:rPr lang="en-US" altLang="zh-CN" b="1" dirty="0" err="1" smtClean="0">
                <a:ea typeface="宋体" charset="-122"/>
              </a:rPr>
              <a:t>Dequantizer</a:t>
            </a:r>
            <a:r>
              <a:rPr lang="en-US" altLang="zh-CN" b="1" dirty="0" smtClean="0">
                <a:ea typeface="宋体" charset="-122"/>
              </a:rPr>
              <a:t>: </a:t>
            </a:r>
          </a:p>
          <a:p>
            <a:pPr eaLnBrk="1" hangingPunct="1">
              <a:spcBef>
                <a:spcPts val="0"/>
              </a:spcBef>
              <a:buFontTx/>
              <a:buNone/>
            </a:pPr>
            <a:r>
              <a:rPr lang="en-US" altLang="zh-CN" dirty="0" smtClean="0">
                <a:ea typeface="宋体" charset="-122"/>
              </a:rPr>
              <a:t>Number(0100; 4) = sign*|number|</a:t>
            </a:r>
          </a:p>
          <a:p>
            <a:pPr eaLnBrk="1" hangingPunct="1">
              <a:spcBef>
                <a:spcPts val="0"/>
              </a:spcBef>
              <a:buFontTx/>
              <a:buNone/>
            </a:pPr>
            <a:r>
              <a:rPr lang="en-US" altLang="zh-CN" dirty="0" smtClean="0">
                <a:ea typeface="宋体" charset="-122"/>
              </a:rPr>
              <a:t>sign = 1 when s = 0</a:t>
            </a:r>
          </a:p>
          <a:p>
            <a:pPr eaLnBrk="1" hangingPunct="1">
              <a:spcBef>
                <a:spcPts val="0"/>
              </a:spcBef>
              <a:buFontTx/>
              <a:buNone/>
            </a:pPr>
            <a:endParaRPr lang="en-US" altLang="zh-CN" sz="4000" dirty="0">
              <a:ea typeface="宋体" charset="-122"/>
            </a:endParaRPr>
          </a:p>
          <a:p>
            <a:pPr eaLnBrk="1" hangingPunct="1">
              <a:spcBef>
                <a:spcPts val="0"/>
              </a:spcBef>
              <a:buFontTx/>
              <a:buNone/>
            </a:pPr>
            <a:r>
              <a:rPr lang="en-US" altLang="zh-CN" dirty="0" smtClean="0">
                <a:ea typeface="宋体" charset="-122"/>
              </a:rPr>
              <a:t>The output is 1x0.5625=0.5625</a:t>
            </a:r>
          </a:p>
          <a:p>
            <a:pPr eaLnBrk="1" hangingPunct="1">
              <a:spcBef>
                <a:spcPts val="0"/>
              </a:spcBef>
              <a:buFontTx/>
              <a:buNone/>
            </a:pPr>
            <a:r>
              <a:rPr lang="en-US" altLang="zh-CN" dirty="0" smtClean="0">
                <a:ea typeface="宋体" charset="-122"/>
              </a:rPr>
              <a:t>|Error| = |0.6 – 0.5625|=0.0375</a:t>
            </a:r>
          </a:p>
          <a:p>
            <a:pPr eaLnBrk="1" hangingPunct="1">
              <a:spcBef>
                <a:spcPts val="0"/>
              </a:spcBef>
              <a:buFontTx/>
              <a:buNone/>
            </a:pPr>
            <a:endParaRPr lang="en-US" altLang="zh-CN" dirty="0" smtClean="0">
              <a:ea typeface="宋体" charset="-122"/>
            </a:endParaRPr>
          </a:p>
          <a:p>
            <a:pPr eaLnBrk="1" hangingPunct="1">
              <a:spcBef>
                <a:spcPts val="0"/>
              </a:spcBef>
              <a:buFontTx/>
              <a:buNone/>
            </a:pPr>
            <a:r>
              <a:rPr lang="en-US" altLang="zh-CN" dirty="0" smtClean="0">
                <a:ea typeface="宋体" charset="-122"/>
              </a:rPr>
              <a:t>When B = 6, we have 010011</a:t>
            </a:r>
          </a:p>
          <a:p>
            <a:pPr eaLnBrk="1" hangingPunct="1">
              <a:spcBef>
                <a:spcPts val="0"/>
              </a:spcBef>
              <a:buFontTx/>
              <a:buNone/>
            </a:pPr>
            <a:r>
              <a:rPr lang="en-US" altLang="zh-CN" dirty="0" smtClean="0">
                <a:ea typeface="宋体" charset="-122"/>
              </a:rPr>
              <a:t>Error =0.009375</a:t>
            </a:r>
          </a:p>
        </p:txBody>
      </p:sp>
      <p:graphicFrame>
        <p:nvGraphicFramePr>
          <p:cNvPr id="2051" name="Object 5"/>
          <p:cNvGraphicFramePr>
            <a:graphicFrameLocks noChangeAspect="1"/>
          </p:cNvGraphicFramePr>
          <p:nvPr>
            <p:extLst>
              <p:ext uri="{D42A27DB-BD31-4B8C-83A1-F6EECF244321}">
                <p14:modId xmlns:p14="http://schemas.microsoft.com/office/powerpoint/2010/main" val="1982195268"/>
              </p:ext>
            </p:extLst>
          </p:nvPr>
        </p:nvGraphicFramePr>
        <p:xfrm>
          <a:off x="609600" y="4419600"/>
          <a:ext cx="3594100" cy="385763"/>
        </p:xfrm>
        <a:graphic>
          <a:graphicData uri="http://schemas.openxmlformats.org/presentationml/2006/ole">
            <mc:AlternateContent xmlns:mc="http://schemas.openxmlformats.org/markup-compatibility/2006">
              <mc:Choice xmlns:v="urn:schemas-microsoft-com:vml" Requires="v">
                <p:oleObj spid="_x0000_s26951" name="Equation" r:id="rId4" imgW="2133360" imgH="228600" progId="Equation.DSMT4">
                  <p:embed/>
                </p:oleObj>
              </mc:Choice>
              <mc:Fallback>
                <p:oleObj name="Equation" r:id="rId4" imgW="2133360" imgH="228600" progId="Equation.DSMT4">
                  <p:embed/>
                  <p:pic>
                    <p:nvPicPr>
                      <p:cNvPr id="0" name=""/>
                      <p:cNvPicPr>
                        <a:picLocks noChangeAspect="1" noChangeArrowheads="1"/>
                      </p:cNvPicPr>
                      <p:nvPr/>
                    </p:nvPicPr>
                    <p:blipFill>
                      <a:blip r:embed="rId5"/>
                      <a:srcRect/>
                      <a:stretch>
                        <a:fillRect/>
                      </a:stretch>
                    </p:blipFill>
                    <p:spPr bwMode="auto">
                      <a:xfrm>
                        <a:off x="609600" y="4419600"/>
                        <a:ext cx="3594100" cy="385763"/>
                      </a:xfrm>
                      <a:prstGeom prst="rect">
                        <a:avLst/>
                      </a:prstGeom>
                      <a:solidFill>
                        <a:schemeClr val="bg1"/>
                      </a:solidFill>
                    </p:spPr>
                  </p:pic>
                </p:oleObj>
              </mc:Fallback>
            </mc:AlternateContent>
          </a:graphicData>
        </a:graphic>
      </p:graphicFrame>
      <p:sp>
        <p:nvSpPr>
          <p:cNvPr id="2056" name="Rectangle 6"/>
          <p:cNvSpPr>
            <a:spLocks noChangeArrowheads="1"/>
          </p:cNvSpPr>
          <p:nvPr/>
        </p:nvSpPr>
        <p:spPr bwMode="auto">
          <a:xfrm>
            <a:off x="4648200" y="1066800"/>
            <a:ext cx="4267200" cy="5486400"/>
          </a:xfrm>
          <a:prstGeom prst="rect">
            <a:avLst/>
          </a:prstGeom>
          <a:solidFill>
            <a:schemeClr val="bg1"/>
          </a:solidFill>
          <a:ln w="38100">
            <a:solidFill>
              <a:schemeClr val="tx1"/>
            </a:solidFill>
            <a:miter lim="800000"/>
            <a:headEnd/>
            <a:tailEnd/>
          </a:ln>
        </p:spPr>
        <p:txBody>
          <a:bodyPr/>
          <a:lstStyle/>
          <a:p>
            <a:pPr marL="342900" indent="-342900">
              <a:spcBef>
                <a:spcPct val="20000"/>
              </a:spcBef>
            </a:pPr>
            <a:r>
              <a:rPr lang="en-US" sz="2000" b="1" dirty="0">
                <a:solidFill>
                  <a:schemeClr val="accent3"/>
                </a:solidFill>
              </a:rPr>
              <a:t>For </a:t>
            </a:r>
            <a:r>
              <a:rPr lang="en-US" sz="2000" b="1" dirty="0" err="1">
                <a:solidFill>
                  <a:schemeClr val="accent3"/>
                </a:solidFill>
              </a:rPr>
              <a:t>Midtread</a:t>
            </a:r>
            <a:endParaRPr lang="en-US" sz="2000" b="1" dirty="0">
              <a:solidFill>
                <a:schemeClr val="accent3"/>
              </a:solidFill>
            </a:endParaRPr>
          </a:p>
          <a:p>
            <a:pPr marL="342900" indent="-342900">
              <a:spcBef>
                <a:spcPct val="20000"/>
              </a:spcBef>
            </a:pPr>
            <a:r>
              <a:rPr lang="en-US" sz="2000" b="1" dirty="0" err="1"/>
              <a:t>Quantizer</a:t>
            </a:r>
            <a:r>
              <a:rPr lang="en-US" sz="2000" b="1" dirty="0"/>
              <a:t>: </a:t>
            </a:r>
          </a:p>
          <a:p>
            <a:r>
              <a:rPr lang="en-US" altLang="zh-CN" sz="2000" b="1" dirty="0">
                <a:solidFill>
                  <a:schemeClr val="tx1">
                    <a:lumMod val="95000"/>
                    <a:lumOff val="5000"/>
                  </a:schemeClr>
                </a:solidFill>
                <a:ea typeface="宋体" charset="-122"/>
              </a:rPr>
              <a:t>number = 0.6, </a:t>
            </a:r>
          </a:p>
          <a:p>
            <a:r>
              <a:rPr lang="en-US" altLang="zh-CN" sz="2000" dirty="0">
                <a:ea typeface="宋体" charset="-122"/>
              </a:rPr>
              <a:t>s=0, B=4</a:t>
            </a:r>
          </a:p>
          <a:p>
            <a:pPr marL="342900" indent="-342900">
              <a:spcBef>
                <a:spcPct val="20000"/>
              </a:spcBef>
            </a:pPr>
            <a:r>
              <a:rPr lang="en-US" altLang="zh-CN" sz="2000" dirty="0">
                <a:ea typeface="宋体" charset="-122"/>
              </a:rPr>
              <a:t>|code</a:t>
            </a:r>
            <a:r>
              <a:rPr lang="en-US" altLang="zh-CN" sz="2000" dirty="0" smtClean="0">
                <a:ea typeface="宋体" charset="-122"/>
              </a:rPr>
              <a:t>|={</a:t>
            </a:r>
            <a:r>
              <a:rPr lang="en-US" altLang="zh-CN" sz="2000" dirty="0" err="1" smtClean="0">
                <a:ea typeface="宋体" charset="-122"/>
              </a:rPr>
              <a:t>int</a:t>
            </a:r>
            <a:r>
              <a:rPr lang="en-US" altLang="zh-CN" sz="2000" dirty="0" smtClean="0">
                <a:ea typeface="宋体" charset="-122"/>
              </a:rPr>
              <a:t>[(2</a:t>
            </a:r>
            <a:r>
              <a:rPr lang="en-US" altLang="zh-CN" sz="2000" baseline="30000" dirty="0" smtClean="0">
                <a:ea typeface="宋体" charset="-122"/>
              </a:rPr>
              <a:t>4</a:t>
            </a:r>
            <a:r>
              <a:rPr lang="en-US" altLang="zh-CN" sz="2000" dirty="0" smtClean="0">
                <a:ea typeface="宋体" charset="-122"/>
              </a:rPr>
              <a:t>-1)x0.6+1]/2} </a:t>
            </a:r>
          </a:p>
          <a:p>
            <a:pPr marL="342900" indent="-342900">
              <a:spcBef>
                <a:spcPct val="20000"/>
              </a:spcBef>
            </a:pPr>
            <a:r>
              <a:rPr lang="en-US" altLang="zh-CN" sz="2000" dirty="0">
                <a:ea typeface="宋体" charset="-122"/>
              </a:rPr>
              <a:t>	</a:t>
            </a:r>
            <a:r>
              <a:rPr lang="en-US" altLang="zh-CN" sz="2000" dirty="0" smtClean="0">
                <a:ea typeface="宋体" charset="-122"/>
              </a:rPr>
              <a:t>    =</a:t>
            </a:r>
            <a:r>
              <a:rPr lang="en-US" altLang="zh-CN" sz="2000" dirty="0" err="1" smtClean="0">
                <a:ea typeface="宋体" charset="-122"/>
              </a:rPr>
              <a:t>int</a:t>
            </a:r>
            <a:r>
              <a:rPr lang="en-US" altLang="zh-CN" sz="2000" dirty="0" smtClean="0">
                <a:ea typeface="宋体" charset="-122"/>
              </a:rPr>
              <a:t>{15 x 0.6 +1)/2} =5</a:t>
            </a:r>
            <a:r>
              <a:rPr lang="en-US" altLang="zh-CN" sz="2000" dirty="0" smtClean="0">
                <a:latin typeface="Arial"/>
                <a:ea typeface="宋体" charset="-122"/>
                <a:cs typeface="Arial"/>
              </a:rPr>
              <a:t>→101</a:t>
            </a:r>
            <a:endParaRPr lang="en-US" altLang="zh-CN" sz="2000" dirty="0">
              <a:ea typeface="宋体" charset="-122"/>
            </a:endParaRPr>
          </a:p>
          <a:p>
            <a:pPr marL="342900" indent="-342900">
              <a:spcBef>
                <a:spcPct val="20000"/>
              </a:spcBef>
            </a:pPr>
            <a:r>
              <a:rPr lang="en-US" sz="2000" dirty="0" smtClean="0"/>
              <a:t>Then we have 0101</a:t>
            </a:r>
          </a:p>
          <a:p>
            <a:pPr marL="342900" indent="-342900">
              <a:spcBef>
                <a:spcPct val="20000"/>
              </a:spcBef>
            </a:pPr>
            <a:endParaRPr lang="en-US" sz="800" dirty="0"/>
          </a:p>
          <a:p>
            <a:pPr marL="342900" indent="-342900"/>
            <a:r>
              <a:rPr lang="en-US" sz="2000" b="1" dirty="0" err="1" smtClean="0"/>
              <a:t>Dequantizer</a:t>
            </a:r>
            <a:r>
              <a:rPr lang="en-US" sz="2000" b="1" dirty="0"/>
              <a:t>: (DAC)</a:t>
            </a:r>
          </a:p>
          <a:p>
            <a:pPr marL="342900" indent="-342900"/>
            <a:r>
              <a:rPr lang="en-US" sz="2000" dirty="0" smtClean="0"/>
              <a:t>Number(0101;4) </a:t>
            </a:r>
            <a:r>
              <a:rPr lang="en-US" sz="2000" dirty="0"/>
              <a:t>= sign*|number|</a:t>
            </a:r>
          </a:p>
          <a:p>
            <a:pPr marL="342900" indent="-342900"/>
            <a:r>
              <a:rPr lang="en-US" sz="2000" dirty="0" smtClean="0"/>
              <a:t>sign </a:t>
            </a:r>
            <a:r>
              <a:rPr lang="en-US" sz="2000" dirty="0"/>
              <a:t>= 1 </a:t>
            </a:r>
            <a:r>
              <a:rPr lang="en-US" sz="2000" dirty="0" smtClean="0"/>
              <a:t>when </a:t>
            </a:r>
            <a:r>
              <a:rPr lang="en-US" sz="2000" dirty="0"/>
              <a:t>s = </a:t>
            </a:r>
            <a:r>
              <a:rPr lang="en-US" sz="2000" dirty="0" smtClean="0"/>
              <a:t>0</a:t>
            </a:r>
          </a:p>
          <a:p>
            <a:pPr marL="342900" indent="-342900"/>
            <a:endParaRPr lang="en-US" sz="2000" dirty="0"/>
          </a:p>
          <a:p>
            <a:pPr marL="342900" indent="-342900"/>
            <a:r>
              <a:rPr lang="en-US" altLang="zh-CN" sz="2000" dirty="0">
                <a:ea typeface="宋体" charset="-122"/>
              </a:rPr>
              <a:t>The output is </a:t>
            </a:r>
            <a:r>
              <a:rPr lang="en-US" altLang="zh-CN" sz="2000" dirty="0" smtClean="0">
                <a:ea typeface="宋体" charset="-122"/>
              </a:rPr>
              <a:t>1x0.666=0.666</a:t>
            </a:r>
            <a:endParaRPr lang="en-US" altLang="zh-CN" sz="2000" dirty="0">
              <a:ea typeface="宋体" charset="-122"/>
            </a:endParaRPr>
          </a:p>
          <a:p>
            <a:pPr marL="342900" indent="-342900"/>
            <a:r>
              <a:rPr lang="en-US" altLang="zh-CN" sz="2000" dirty="0">
                <a:ea typeface="宋体" charset="-122"/>
              </a:rPr>
              <a:t>|Error| = |0.6 – </a:t>
            </a:r>
            <a:r>
              <a:rPr lang="en-US" altLang="zh-CN" sz="2000" dirty="0" smtClean="0">
                <a:ea typeface="宋体" charset="-122"/>
              </a:rPr>
              <a:t>0.666|=0.066</a:t>
            </a:r>
            <a:endParaRPr lang="en-US" altLang="zh-CN" sz="2000" dirty="0">
              <a:ea typeface="宋体" charset="-122"/>
            </a:endParaRPr>
          </a:p>
          <a:p>
            <a:pPr marL="342900" indent="-342900"/>
            <a:endParaRPr lang="en-US" altLang="zh-CN" sz="2000" dirty="0" smtClean="0">
              <a:ea typeface="宋体" charset="-122"/>
            </a:endParaRPr>
          </a:p>
          <a:p>
            <a:pPr marL="342900" indent="-342900"/>
            <a:r>
              <a:rPr lang="en-US" altLang="zh-CN" sz="2000" dirty="0" smtClean="0">
                <a:ea typeface="宋体" charset="-122"/>
              </a:rPr>
              <a:t>When B </a:t>
            </a:r>
            <a:r>
              <a:rPr lang="en-US" altLang="zh-CN" sz="2000" dirty="0">
                <a:ea typeface="宋体" charset="-122"/>
              </a:rPr>
              <a:t>= </a:t>
            </a:r>
            <a:r>
              <a:rPr lang="en-US" altLang="zh-CN" sz="2000" dirty="0" smtClean="0">
                <a:ea typeface="宋体" charset="-122"/>
              </a:rPr>
              <a:t>6, we have  010011</a:t>
            </a:r>
          </a:p>
          <a:p>
            <a:pPr marL="342900" indent="-342900"/>
            <a:r>
              <a:rPr lang="en-US" altLang="zh-CN" sz="2000" dirty="0" smtClean="0">
                <a:ea typeface="宋体" charset="-122"/>
              </a:rPr>
              <a:t>Error = 0.00317</a:t>
            </a:r>
            <a:endParaRPr lang="en-US" sz="2000" dirty="0"/>
          </a:p>
        </p:txBody>
      </p:sp>
      <p:graphicFrame>
        <p:nvGraphicFramePr>
          <p:cNvPr id="2053" name="Object 8"/>
          <p:cNvGraphicFramePr>
            <a:graphicFrameLocks noChangeAspect="1"/>
          </p:cNvGraphicFramePr>
          <p:nvPr>
            <p:extLst>
              <p:ext uri="{D42A27DB-BD31-4B8C-83A1-F6EECF244321}">
                <p14:modId xmlns:p14="http://schemas.microsoft.com/office/powerpoint/2010/main" val="2770608158"/>
              </p:ext>
            </p:extLst>
          </p:nvPr>
        </p:nvGraphicFramePr>
        <p:xfrm>
          <a:off x="4953000" y="4572000"/>
          <a:ext cx="2909888" cy="342900"/>
        </p:xfrm>
        <a:graphic>
          <a:graphicData uri="http://schemas.openxmlformats.org/presentationml/2006/ole">
            <mc:AlternateContent xmlns:mc="http://schemas.openxmlformats.org/markup-compatibility/2006">
              <mc:Choice xmlns:v="urn:schemas-microsoft-com:vml" Requires="v">
                <p:oleObj spid="_x0000_s26952" name="Equation" r:id="rId6" imgW="1726920" imgH="203040" progId="Equation.DSMT4">
                  <p:embed/>
                </p:oleObj>
              </mc:Choice>
              <mc:Fallback>
                <p:oleObj name="Equation" r:id="rId6" imgW="1726920" imgH="203040" progId="Equation.DSMT4">
                  <p:embed/>
                  <p:pic>
                    <p:nvPicPr>
                      <p:cNvPr id="0" name=""/>
                      <p:cNvPicPr>
                        <a:picLocks noChangeAspect="1" noChangeArrowheads="1"/>
                      </p:cNvPicPr>
                      <p:nvPr/>
                    </p:nvPicPr>
                    <p:blipFill>
                      <a:blip r:embed="rId7"/>
                      <a:srcRect/>
                      <a:stretch>
                        <a:fillRect/>
                      </a:stretch>
                    </p:blipFill>
                    <p:spPr bwMode="auto">
                      <a:xfrm>
                        <a:off x="4953000" y="4572000"/>
                        <a:ext cx="2909888" cy="342900"/>
                      </a:xfrm>
                      <a:prstGeom prst="rect">
                        <a:avLst/>
                      </a:prstGeom>
                      <a:solidFill>
                        <a:schemeClr val="bg1"/>
                      </a:solidFill>
                    </p:spPr>
                  </p:pic>
                </p:oleObj>
              </mc:Fallback>
            </mc:AlternateContent>
          </a:graphicData>
        </a:graphic>
      </p:graphicFrame>
      <p:sp>
        <p:nvSpPr>
          <p:cNvPr id="4" name="Footer Placeholder 3"/>
          <p:cNvSpPr>
            <a:spLocks noGrp="1"/>
          </p:cNvSpPr>
          <p:nvPr>
            <p:ph type="ftr" sz="quarter" idx="11"/>
          </p:nvPr>
        </p:nvSpPr>
        <p:spPr/>
        <p:txBody>
          <a:bodyPr/>
          <a:lstStyle/>
          <a:p>
            <a:r>
              <a:rPr lang="en-US" smtClean="0"/>
              <a:t>School of EEE</a:t>
            </a:r>
            <a:endParaRPr lang="en-US" dirty="0"/>
          </a:p>
        </p:txBody>
      </p:sp>
      <p:sp>
        <p:nvSpPr>
          <p:cNvPr id="5" name="Slide Number Placeholder 4"/>
          <p:cNvSpPr>
            <a:spLocks noGrp="1"/>
          </p:cNvSpPr>
          <p:nvPr>
            <p:ph type="sldNum" sz="quarter" idx="12"/>
          </p:nvPr>
        </p:nvSpPr>
        <p:spPr/>
        <p:txBody>
          <a:bodyPr/>
          <a:lstStyle/>
          <a:p>
            <a:fld id="{E9FA5013-2E72-4A27-BB93-0D610EE5532C}" type="slidenum">
              <a:rPr lang="en-US" smtClean="0"/>
              <a:pPr/>
              <a:t>92</a:t>
            </a:fld>
            <a:endParaRPr lang="en-US" dirty="0"/>
          </a:p>
        </p:txBody>
      </p:sp>
    </p:spTree>
    <p:extLst>
      <p:ext uri="{BB962C8B-B14F-4D97-AF65-F5344CB8AC3E}">
        <p14:creationId xmlns:p14="http://schemas.microsoft.com/office/powerpoint/2010/main" val="340389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6"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1954" name="Rectangle 2"/>
          <p:cNvSpPr>
            <a:spLocks noGrp="1" noChangeArrowheads="1"/>
          </p:cNvSpPr>
          <p:nvPr>
            <p:ph type="body" idx="1"/>
          </p:nvPr>
        </p:nvSpPr>
        <p:spPr>
          <a:xfrm>
            <a:off x="990600" y="762000"/>
            <a:ext cx="7772400" cy="5791200"/>
          </a:xfrm>
          <a:solidFill>
            <a:schemeClr val="bg1"/>
          </a:solidFill>
          <a:ln>
            <a:solidFill>
              <a:schemeClr val="bg1"/>
            </a:solidFill>
          </a:ln>
        </p:spPr>
        <p:txBody>
          <a:bodyPr>
            <a:noAutofit/>
          </a:bodyPr>
          <a:lstStyle/>
          <a:p>
            <a:pPr algn="just" eaLnBrk="1" hangingPunct="1">
              <a:lnSpc>
                <a:spcPct val="90000"/>
              </a:lnSpc>
              <a:buFont typeface="Courier New" pitchFamily="49" charset="0"/>
              <a:buChar char="o"/>
            </a:pPr>
            <a:r>
              <a:rPr lang="en-US" altLang="zh-CN" sz="2200" dirty="0" smtClean="0">
                <a:ea typeface="宋体" charset="-122"/>
              </a:rPr>
              <a:t>A general signal quality measure is the </a:t>
            </a:r>
            <a:r>
              <a:rPr lang="en-US" altLang="zh-CN" sz="2200" b="1" dirty="0" smtClean="0">
                <a:ea typeface="宋体" charset="-122"/>
              </a:rPr>
              <a:t>signal-to-noise ratio</a:t>
            </a:r>
            <a:r>
              <a:rPr lang="en-US" altLang="zh-CN" sz="2200" dirty="0" smtClean="0">
                <a:ea typeface="宋体" charset="-122"/>
              </a:rPr>
              <a:t>, </a:t>
            </a:r>
            <a:r>
              <a:rPr lang="en-US" altLang="zh-CN" sz="2200" b="1" dirty="0" smtClean="0">
                <a:ea typeface="宋体" charset="-122"/>
              </a:rPr>
              <a:t>(SNR), </a:t>
            </a:r>
            <a:r>
              <a:rPr lang="en-US" altLang="zh-CN" sz="2200" dirty="0" smtClean="0">
                <a:ea typeface="宋体" charset="-122"/>
              </a:rPr>
              <a:t>which tells how much of the signal energy compared with the noise energy</a:t>
            </a:r>
          </a:p>
          <a:p>
            <a:pPr algn="just" eaLnBrk="1" hangingPunct="1">
              <a:lnSpc>
                <a:spcPct val="90000"/>
              </a:lnSpc>
              <a:buFont typeface="Courier New" pitchFamily="49" charset="0"/>
              <a:buChar char="o"/>
            </a:pPr>
            <a:r>
              <a:rPr lang="en-US" altLang="zh-CN" sz="2200" dirty="0" smtClean="0">
                <a:ea typeface="宋体" charset="-122"/>
              </a:rPr>
              <a:t>The theoretical SNR for a B-bit fixed point representation is  1.76+ 6.02*B dB</a:t>
            </a:r>
          </a:p>
          <a:p>
            <a:pPr algn="just" eaLnBrk="1" hangingPunct="1">
              <a:lnSpc>
                <a:spcPct val="90000"/>
              </a:lnSpc>
              <a:buFont typeface="Courier New" pitchFamily="49" charset="0"/>
              <a:buChar char="o"/>
            </a:pPr>
            <a:endParaRPr lang="en-US" altLang="zh-CN" sz="2200" dirty="0">
              <a:ea typeface="宋体" charset="-122"/>
            </a:endParaRPr>
          </a:p>
          <a:p>
            <a:pPr algn="just" eaLnBrk="1" hangingPunct="1">
              <a:lnSpc>
                <a:spcPct val="90000"/>
              </a:lnSpc>
              <a:buFont typeface="Courier New" pitchFamily="49" charset="0"/>
              <a:buChar char="o"/>
            </a:pPr>
            <a:r>
              <a:rPr lang="en-US" altLang="zh-CN" sz="2200" b="1" dirty="0" smtClean="0">
                <a:ea typeface="宋体" charset="-122"/>
              </a:rPr>
              <a:t>Example : </a:t>
            </a:r>
            <a:r>
              <a:rPr lang="en-US" altLang="zh-CN" sz="2200" dirty="0" smtClean="0">
                <a:ea typeface="宋体" charset="-122"/>
              </a:rPr>
              <a:t>If B = 16 bits, SNR  ~ 96 </a:t>
            </a:r>
            <a:r>
              <a:rPr lang="en-US" altLang="zh-CN" sz="2200" dirty="0" err="1" smtClean="0">
                <a:ea typeface="宋体" charset="-122"/>
              </a:rPr>
              <a:t>dB.</a:t>
            </a:r>
            <a:endParaRPr lang="en-US" altLang="zh-CN" sz="2200" dirty="0" smtClean="0">
              <a:ea typeface="宋体" charset="-122"/>
            </a:endParaRPr>
          </a:p>
          <a:p>
            <a:pPr lvl="1" algn="just" eaLnBrk="1" hangingPunct="1">
              <a:lnSpc>
                <a:spcPct val="90000"/>
              </a:lnSpc>
              <a:spcBef>
                <a:spcPts val="600"/>
              </a:spcBef>
              <a:buFont typeface="Arial" pitchFamily="34" charset="0"/>
              <a:buChar char="−"/>
            </a:pPr>
            <a:r>
              <a:rPr lang="en-US" altLang="zh-CN" sz="2200" dirty="0" smtClean="0">
                <a:ea typeface="宋体" charset="-122"/>
              </a:rPr>
              <a:t>What is the SNR when using Q.15 format?</a:t>
            </a:r>
          </a:p>
          <a:p>
            <a:pPr lvl="1" algn="just" eaLnBrk="1" hangingPunct="1">
              <a:lnSpc>
                <a:spcPct val="90000"/>
              </a:lnSpc>
              <a:spcBef>
                <a:spcPts val="600"/>
              </a:spcBef>
              <a:buFont typeface="Arial" pitchFamily="34" charset="0"/>
              <a:buChar char="−"/>
            </a:pPr>
            <a:r>
              <a:rPr lang="en-US" altLang="zh-CN" sz="2200" dirty="0" smtClean="0">
                <a:ea typeface="宋体" charset="-122"/>
              </a:rPr>
              <a:t>How much SNR improvement when using a 16-bit over an 8-bit ADC?</a:t>
            </a:r>
          </a:p>
          <a:p>
            <a:pPr algn="just" eaLnBrk="1" hangingPunct="1">
              <a:lnSpc>
                <a:spcPct val="90000"/>
              </a:lnSpc>
              <a:buFont typeface="Courier New" pitchFamily="49" charset="0"/>
              <a:buChar char="o"/>
            </a:pPr>
            <a:r>
              <a:rPr lang="en-US" altLang="zh-CN" sz="2200" dirty="0" smtClean="0">
                <a:ea typeface="宋体" charset="-122"/>
              </a:rPr>
              <a:t>Other ways to improve SNR include:</a:t>
            </a:r>
          </a:p>
          <a:p>
            <a:pPr lvl="1" algn="just" eaLnBrk="1" hangingPunct="1">
              <a:lnSpc>
                <a:spcPct val="90000"/>
              </a:lnSpc>
              <a:spcBef>
                <a:spcPts val="600"/>
              </a:spcBef>
              <a:buFont typeface="Arial" pitchFamily="34" charset="0"/>
              <a:buChar char="−"/>
            </a:pPr>
            <a:r>
              <a:rPr lang="en-US" altLang="zh-CN" sz="2200" dirty="0" smtClean="0">
                <a:ea typeface="宋体" charset="-122"/>
              </a:rPr>
              <a:t>Maximize the input signal for the highest SNR</a:t>
            </a:r>
          </a:p>
          <a:p>
            <a:pPr lvl="1" algn="just" eaLnBrk="1" hangingPunct="1">
              <a:lnSpc>
                <a:spcPct val="90000"/>
              </a:lnSpc>
              <a:spcBef>
                <a:spcPts val="600"/>
              </a:spcBef>
              <a:buFont typeface="Arial" pitchFamily="34" charset="0"/>
              <a:buChar char="−"/>
            </a:pPr>
            <a:r>
              <a:rPr lang="en-US" altLang="zh-CN" sz="2200" dirty="0" smtClean="0">
                <a:ea typeface="宋体" charset="-122"/>
              </a:rPr>
              <a:t>Filter noise above desired input frequency</a:t>
            </a:r>
          </a:p>
          <a:p>
            <a:pPr lvl="1" algn="just" eaLnBrk="1" hangingPunct="1">
              <a:lnSpc>
                <a:spcPct val="90000"/>
              </a:lnSpc>
              <a:spcBef>
                <a:spcPts val="600"/>
              </a:spcBef>
              <a:buFont typeface="Arial" pitchFamily="34" charset="0"/>
              <a:buChar char="−"/>
            </a:pPr>
            <a:r>
              <a:rPr lang="en-US" altLang="zh-CN" sz="2200" dirty="0" smtClean="0">
                <a:ea typeface="宋体" charset="-122"/>
              </a:rPr>
              <a:t>Using oversampling, i.e., </a:t>
            </a:r>
            <a:r>
              <a:rPr lang="en-US" altLang="zh-CN" sz="2200" i="1" dirty="0" smtClean="0">
                <a:ea typeface="宋体" charset="-122"/>
              </a:rPr>
              <a:t>F</a:t>
            </a:r>
            <a:r>
              <a:rPr lang="en-US" altLang="zh-CN" sz="2200" i="1" baseline="-25000" dirty="0" smtClean="0">
                <a:ea typeface="宋体" charset="-122"/>
              </a:rPr>
              <a:t>s</a:t>
            </a:r>
            <a:r>
              <a:rPr lang="en-US" altLang="zh-CN" sz="2200" dirty="0" smtClean="0">
                <a:ea typeface="宋体" charset="-122"/>
              </a:rPr>
              <a:t> &gt;&gt; 2</a:t>
            </a:r>
            <a:r>
              <a:rPr lang="en-US" altLang="zh-CN" sz="2200" i="1" dirty="0" smtClean="0">
                <a:ea typeface="宋体" charset="-122"/>
              </a:rPr>
              <a:t>F</a:t>
            </a:r>
            <a:r>
              <a:rPr lang="en-US" altLang="zh-CN" sz="2200" i="1" baseline="-25000" dirty="0" smtClean="0">
                <a:ea typeface="宋体" charset="-122"/>
              </a:rPr>
              <a:t>0</a:t>
            </a:r>
            <a:r>
              <a:rPr lang="en-US" altLang="zh-CN" sz="2200" dirty="0" smtClean="0">
                <a:ea typeface="宋体" charset="-122"/>
              </a:rPr>
              <a:t> </a:t>
            </a:r>
            <a:endParaRPr lang="en-US" altLang="zh-CN" sz="2200" dirty="0">
              <a:ea typeface="宋体" charset="-122"/>
            </a:endParaRPr>
          </a:p>
          <a:p>
            <a:pPr algn="just">
              <a:lnSpc>
                <a:spcPct val="90000"/>
              </a:lnSpc>
              <a:buFont typeface="Courier New" panose="02070309020205020404" pitchFamily="49" charset="0"/>
              <a:buChar char="o"/>
            </a:pPr>
            <a:r>
              <a:rPr lang="en-US" altLang="zh-CN" sz="2200" dirty="0" smtClean="0">
                <a:ea typeface="宋体" charset="-122"/>
              </a:rPr>
              <a:t>For audio compression, the key concept is to keep the quantization noise effects below our hearing threshold.</a:t>
            </a:r>
          </a:p>
          <a:p>
            <a:pPr lvl="1" eaLnBrk="1" hangingPunct="1">
              <a:lnSpc>
                <a:spcPct val="90000"/>
              </a:lnSpc>
              <a:buFont typeface="Courier New" pitchFamily="49" charset="0"/>
              <a:buChar char="o"/>
            </a:pPr>
            <a:endParaRPr lang="en-US" altLang="zh-CN" sz="2200" dirty="0" smtClean="0">
              <a:ea typeface="宋体" charset="-122"/>
            </a:endParaRPr>
          </a:p>
          <a:p>
            <a:pPr eaLnBrk="1" hangingPunct="1">
              <a:lnSpc>
                <a:spcPct val="90000"/>
              </a:lnSpc>
            </a:pPr>
            <a:endParaRPr lang="en-US" altLang="zh-CN" sz="2200" dirty="0" smtClean="0">
              <a:ea typeface="宋体" charset="-122"/>
            </a:endParaRPr>
          </a:p>
        </p:txBody>
      </p:sp>
      <p:sp>
        <p:nvSpPr>
          <p:cNvPr id="5" name="Rectangle 2"/>
          <p:cNvSpPr>
            <a:spLocks noGrp="1" noChangeArrowheads="1"/>
          </p:cNvSpPr>
          <p:nvPr>
            <p:ph type="title"/>
          </p:nvPr>
        </p:nvSpPr>
        <p:spPr>
          <a:xfrm>
            <a:off x="990600" y="76200"/>
            <a:ext cx="7498080" cy="838200"/>
          </a:xfrm>
        </p:spPr>
        <p:txBody>
          <a:bodyPr>
            <a:normAutofit/>
          </a:bodyPr>
          <a:lstStyle/>
          <a:p>
            <a:pPr eaLnBrk="1" hangingPunct="1"/>
            <a:r>
              <a:rPr lang="en-US" altLang="zh-CN" sz="2400" b="1" dirty="0" smtClean="0">
                <a:ea typeface="宋体" charset="-122"/>
              </a:rPr>
              <a:t>Signal Representation - SNR</a:t>
            </a:r>
          </a:p>
        </p:txBody>
      </p:sp>
      <p:sp>
        <p:nvSpPr>
          <p:cNvPr id="6" name="Footer Placeholder 5"/>
          <p:cNvSpPr>
            <a:spLocks noGrp="1"/>
          </p:cNvSpPr>
          <p:nvPr>
            <p:ph type="ftr" sz="quarter" idx="11"/>
          </p:nvPr>
        </p:nvSpPr>
        <p:spPr/>
        <p:txBody>
          <a:bodyPr/>
          <a:lstStyle/>
          <a:p>
            <a:r>
              <a:rPr lang="en-US" dirty="0" smtClean="0"/>
              <a:t>School of EEE</a:t>
            </a:r>
            <a:endParaRPr lang="en-US" dirty="0"/>
          </a:p>
        </p:txBody>
      </p:sp>
      <p:sp>
        <p:nvSpPr>
          <p:cNvPr id="7" name="Slide Number Placeholder 6"/>
          <p:cNvSpPr>
            <a:spLocks noGrp="1"/>
          </p:cNvSpPr>
          <p:nvPr>
            <p:ph type="sldNum" sz="quarter" idx="12"/>
          </p:nvPr>
        </p:nvSpPr>
        <p:spPr/>
        <p:txBody>
          <a:bodyPr/>
          <a:lstStyle/>
          <a:p>
            <a:fld id="{E9FA5013-2E72-4A27-BB93-0D610EE5532C}" type="slidenum">
              <a:rPr lang="en-US" smtClean="0"/>
              <a:pPr/>
              <a:t>93</a:t>
            </a:fld>
            <a:endParaRPr lang="en-US" dirty="0"/>
          </a:p>
        </p:txBody>
      </p:sp>
    </p:spTree>
    <p:extLst>
      <p:ext uri="{BB962C8B-B14F-4D97-AF65-F5344CB8AC3E}">
        <p14:creationId xmlns:p14="http://schemas.microsoft.com/office/powerpoint/2010/main" val="214778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195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1954">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81954">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8195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8195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8195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381954">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38195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38195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4"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Coding Strategies</a:t>
            </a:r>
            <a:endParaRPr lang="en-SG" dirty="0"/>
          </a:p>
        </p:txBody>
      </p:sp>
      <p:sp>
        <p:nvSpPr>
          <p:cNvPr id="8" name="Content Placeholder 7"/>
          <p:cNvSpPr>
            <a:spLocks noGrp="1"/>
          </p:cNvSpPr>
          <p:nvPr>
            <p:ph idx="1"/>
          </p:nvPr>
        </p:nvSpPr>
        <p:spPr>
          <a:xfrm>
            <a:off x="990600" y="990600"/>
            <a:ext cx="4724400" cy="3733800"/>
          </a:xfrm>
        </p:spPr>
        <p:txBody>
          <a:bodyPr/>
          <a:lstStyle/>
          <a:p>
            <a:pPr algn="just"/>
            <a:r>
              <a:rPr lang="en-US" dirty="0" smtClean="0"/>
              <a:t>Compression coding – to minimize the required resources (downloading time, frequency bandwidth, memory space) for the application</a:t>
            </a:r>
          </a:p>
          <a:p>
            <a:pPr algn="just"/>
            <a:r>
              <a:rPr lang="en-US" dirty="0" smtClean="0"/>
              <a:t>Entropy coding – to minimize the number of bits to represent </a:t>
            </a:r>
            <a:r>
              <a:rPr lang="en-US" b="1" dirty="0" smtClean="0"/>
              <a:t>a sequence of symbols</a:t>
            </a:r>
          </a:p>
          <a:p>
            <a:pPr algn="just"/>
            <a:r>
              <a:rPr lang="en-US" dirty="0" smtClean="0"/>
              <a:t>Sampling and quantization – minimize the number of bits for </a:t>
            </a:r>
            <a:r>
              <a:rPr lang="en-US" b="1" dirty="0" smtClean="0"/>
              <a:t>a sample </a:t>
            </a:r>
            <a:r>
              <a:rPr lang="en-US" dirty="0" smtClean="0"/>
              <a:t>(symbol)</a:t>
            </a:r>
          </a:p>
        </p:txBody>
      </p:sp>
      <p:sp>
        <p:nvSpPr>
          <p:cNvPr id="5" name="Footer Placeholder 4"/>
          <p:cNvSpPr>
            <a:spLocks noGrp="1"/>
          </p:cNvSpPr>
          <p:nvPr>
            <p:ph type="ftr" sz="quarter" idx="11"/>
          </p:nvPr>
        </p:nvSpPr>
        <p:spPr/>
        <p:txBody>
          <a:bodyPr/>
          <a:lstStyle/>
          <a:p>
            <a:r>
              <a:rPr lang="en-US" smtClean="0"/>
              <a:t>School of EEE</a:t>
            </a:r>
            <a:endParaRPr lang="en-US" dirty="0"/>
          </a:p>
        </p:txBody>
      </p:sp>
      <p:sp>
        <p:nvSpPr>
          <p:cNvPr id="6" name="Slide Number Placeholder 5"/>
          <p:cNvSpPr>
            <a:spLocks noGrp="1"/>
          </p:cNvSpPr>
          <p:nvPr>
            <p:ph type="sldNum" sz="quarter" idx="12"/>
          </p:nvPr>
        </p:nvSpPr>
        <p:spPr/>
        <p:txBody>
          <a:bodyPr/>
          <a:lstStyle/>
          <a:p>
            <a:fld id="{E9FA5013-2E72-4A27-BB93-0D610EE5532C}" type="slidenum">
              <a:rPr lang="en-US" smtClean="0"/>
              <a:pPr/>
              <a:t>76</a:t>
            </a:fld>
            <a:endParaRPr lang="en-US" dirty="0"/>
          </a:p>
        </p:txBody>
      </p:sp>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599" y="1143000"/>
            <a:ext cx="2828925" cy="2636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1066800" y="4603902"/>
            <a:ext cx="7715349" cy="1631216"/>
          </a:xfrm>
          <a:prstGeom prst="rect">
            <a:avLst/>
          </a:prstGeom>
        </p:spPr>
        <p:txBody>
          <a:bodyPr wrap="square">
            <a:spAutoFit/>
          </a:bodyPr>
          <a:lstStyle/>
          <a:p>
            <a:pPr marL="285750" indent="-285750" algn="just">
              <a:buFont typeface="Courier New" panose="02070309020205020404" pitchFamily="49" charset="0"/>
              <a:buChar char="o"/>
            </a:pPr>
            <a:r>
              <a:rPr lang="en-US" sz="2000" dirty="0" smtClean="0"/>
              <a:t>Compression coding needs extensive signal processing to identify the information to be ignored for human application</a:t>
            </a:r>
          </a:p>
          <a:p>
            <a:pPr marL="285750" indent="-285750" algn="just">
              <a:buFont typeface="Courier New" panose="02070309020205020404" pitchFamily="49" charset="0"/>
              <a:buChar char="o"/>
            </a:pPr>
            <a:endParaRPr lang="en-US" sz="2000" dirty="0" smtClean="0"/>
          </a:p>
          <a:p>
            <a:pPr marL="285750" indent="-285750" algn="just">
              <a:buFont typeface="Courier New" panose="02070309020205020404" pitchFamily="49" charset="0"/>
              <a:buChar char="o"/>
            </a:pPr>
            <a:r>
              <a:rPr lang="en-US" sz="2000" dirty="0" smtClean="0"/>
              <a:t>Coding </a:t>
            </a:r>
            <a:r>
              <a:rPr lang="en-US" sz="2000" dirty="0"/>
              <a:t>for other purpose, i.e., reliability of </a:t>
            </a:r>
            <a:r>
              <a:rPr lang="en-US" sz="2000" dirty="0" smtClean="0"/>
              <a:t>transmission or disk writing/reading, </a:t>
            </a:r>
            <a:r>
              <a:rPr lang="en-US" sz="2000" dirty="0"/>
              <a:t>is also needed.</a:t>
            </a:r>
            <a:endParaRPr lang="en-SG" sz="2000" dirty="0"/>
          </a:p>
        </p:txBody>
      </p:sp>
    </p:spTree>
    <p:extLst>
      <p:ext uri="{BB962C8B-B14F-4D97-AF65-F5344CB8AC3E}">
        <p14:creationId xmlns:p14="http://schemas.microsoft.com/office/powerpoint/2010/main" val="205968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Floating Point Quantization</a:t>
            </a:r>
            <a:endParaRPr lang="en-SG" dirty="0"/>
          </a:p>
        </p:txBody>
      </p:sp>
      <p:sp>
        <p:nvSpPr>
          <p:cNvPr id="8" name="Content Placeholder 7"/>
          <p:cNvSpPr>
            <a:spLocks noGrp="1"/>
          </p:cNvSpPr>
          <p:nvPr>
            <p:ph idx="1"/>
          </p:nvPr>
        </p:nvSpPr>
        <p:spPr>
          <a:xfrm>
            <a:off x="990600" y="838200"/>
            <a:ext cx="7943088" cy="5715000"/>
          </a:xfrm>
        </p:spPr>
        <p:txBody>
          <a:bodyPr/>
          <a:lstStyle/>
          <a:p>
            <a:r>
              <a:rPr lang="en-US" dirty="0" smtClean="0"/>
              <a:t>The total number of bits is </a:t>
            </a:r>
            <a:r>
              <a:rPr lang="en-US" i="1" dirty="0" smtClean="0"/>
              <a:t>R = </a:t>
            </a:r>
            <a:r>
              <a:rPr lang="en-US" i="1" dirty="0" err="1" smtClean="0"/>
              <a:t>R</a:t>
            </a:r>
            <a:r>
              <a:rPr lang="en-US" i="1" baseline="-25000" dirty="0" err="1" smtClean="0"/>
              <a:t>s</a:t>
            </a:r>
            <a:r>
              <a:rPr lang="en-US" i="1" dirty="0" err="1" smtClean="0"/>
              <a:t>+R</a:t>
            </a:r>
            <a:r>
              <a:rPr lang="en-US" i="1" baseline="-25000" dirty="0" err="1" smtClean="0"/>
              <a:t>m</a:t>
            </a:r>
            <a:r>
              <a:rPr lang="en-US" dirty="0" smtClean="0"/>
              <a:t>, where </a:t>
            </a:r>
            <a:r>
              <a:rPr lang="en-US" i="1" dirty="0" err="1" smtClean="0"/>
              <a:t>R</a:t>
            </a:r>
            <a:r>
              <a:rPr lang="en-US" i="1" baseline="-25000" dirty="0" err="1" smtClean="0"/>
              <a:t>s</a:t>
            </a:r>
            <a:r>
              <a:rPr lang="en-US" i="1" dirty="0" smtClean="0"/>
              <a:t> </a:t>
            </a:r>
            <a:r>
              <a:rPr lang="en-US" dirty="0" smtClean="0"/>
              <a:t>is number of bits for </a:t>
            </a:r>
            <a:r>
              <a:rPr lang="en-US" b="1" dirty="0" smtClean="0"/>
              <a:t>scale factor </a:t>
            </a:r>
            <a:r>
              <a:rPr lang="en-US" dirty="0" smtClean="0"/>
              <a:t>and </a:t>
            </a:r>
            <a:r>
              <a:rPr lang="en-US" i="1" dirty="0" smtClean="0"/>
              <a:t>R</a:t>
            </a:r>
            <a:r>
              <a:rPr lang="en-US" i="1" baseline="-25000" dirty="0" smtClean="0"/>
              <a:t>m</a:t>
            </a:r>
            <a:r>
              <a:rPr lang="en-US" dirty="0"/>
              <a:t> </a:t>
            </a:r>
            <a:r>
              <a:rPr lang="en-US" dirty="0" smtClean="0"/>
              <a:t>is the number of </a:t>
            </a:r>
            <a:r>
              <a:rPr lang="en-US" b="1" dirty="0" smtClean="0"/>
              <a:t>mantissa bits</a:t>
            </a:r>
          </a:p>
          <a:p>
            <a:pPr marL="82296" indent="0">
              <a:buNone/>
            </a:pPr>
            <a:r>
              <a:rPr lang="en-SG" b="1" dirty="0"/>
              <a:t>To convert from a number into a </a:t>
            </a:r>
            <a:r>
              <a:rPr lang="en-SG" b="1" dirty="0" smtClean="0"/>
              <a:t>scaled-mantissa </a:t>
            </a:r>
            <a:r>
              <a:rPr lang="en-SG" b="1" dirty="0"/>
              <a:t>floating point </a:t>
            </a:r>
            <a:r>
              <a:rPr lang="en-SG" b="1" dirty="0" smtClean="0"/>
              <a:t>coded with </a:t>
            </a:r>
            <a:r>
              <a:rPr lang="en-SG" b="1" dirty="0" err="1" smtClean="0"/>
              <a:t>R</a:t>
            </a:r>
            <a:r>
              <a:rPr lang="en-SG" b="1" baseline="-25000" dirty="0" err="1" smtClean="0"/>
              <a:t>s</a:t>
            </a:r>
            <a:r>
              <a:rPr lang="en-SG" b="1" baseline="-25000" dirty="0" smtClean="0"/>
              <a:t> </a:t>
            </a:r>
            <a:r>
              <a:rPr lang="en-SG" b="1" dirty="0"/>
              <a:t>scale bits and R</a:t>
            </a:r>
            <a:r>
              <a:rPr lang="en-SG" b="1" baseline="-25000" dirty="0"/>
              <a:t>m</a:t>
            </a:r>
            <a:r>
              <a:rPr lang="en-SG" b="1" dirty="0"/>
              <a:t> mantissa bits</a:t>
            </a:r>
            <a:r>
              <a:rPr lang="en-SG" b="1" dirty="0" smtClean="0"/>
              <a:t>:</a:t>
            </a:r>
          </a:p>
          <a:p>
            <a:pPr>
              <a:buFont typeface="Arial" panose="020B0604020202020204" pitchFamily="34" charset="0"/>
              <a:buChar char="−"/>
            </a:pPr>
            <a:r>
              <a:rPr lang="en-US" sz="1800" dirty="0" smtClean="0"/>
              <a:t>Quantize the number as an </a:t>
            </a:r>
            <a:r>
              <a:rPr lang="en-US" sz="1800" i="1" dirty="0" smtClean="0"/>
              <a:t>R</a:t>
            </a:r>
            <a:r>
              <a:rPr lang="en-US" sz="1800" dirty="0"/>
              <a:t>-</a:t>
            </a:r>
            <a:r>
              <a:rPr lang="en-US" sz="1800" dirty="0" smtClean="0"/>
              <a:t>bit code where </a:t>
            </a:r>
            <a:r>
              <a:rPr lang="en-US" sz="1800" i="1" dirty="0" smtClean="0"/>
              <a:t>R </a:t>
            </a:r>
            <a:r>
              <a:rPr lang="en-US" sz="1800" dirty="0" smtClean="0"/>
              <a:t>= 2</a:t>
            </a:r>
            <a:r>
              <a:rPr lang="en-US" sz="1800" i="1" baseline="30000" dirty="0" smtClean="0"/>
              <a:t>Rs</a:t>
            </a:r>
            <a:r>
              <a:rPr lang="en-US" sz="1800" dirty="0" smtClean="0"/>
              <a:t> -1 + </a:t>
            </a:r>
            <a:r>
              <a:rPr lang="en-US" sz="1800" i="1" dirty="0" smtClean="0"/>
              <a:t>R</a:t>
            </a:r>
            <a:r>
              <a:rPr lang="en-US" sz="1800" i="1" baseline="-25000" dirty="0" smtClean="0"/>
              <a:t>m</a:t>
            </a:r>
          </a:p>
          <a:p>
            <a:pPr>
              <a:buFont typeface="Arial" panose="020B0604020202020204" pitchFamily="34" charset="0"/>
              <a:buChar char="−"/>
            </a:pPr>
            <a:r>
              <a:rPr lang="en-US" sz="1800" dirty="0" smtClean="0"/>
              <a:t>Count the number of leading zeros in |code|. </a:t>
            </a:r>
          </a:p>
          <a:p>
            <a:pPr lvl="1">
              <a:buFont typeface="Arial" panose="020B0604020202020204" pitchFamily="34" charset="0"/>
              <a:buChar char="•"/>
            </a:pPr>
            <a:r>
              <a:rPr lang="en-US" sz="1800" dirty="0" smtClean="0"/>
              <a:t>If the number of leading zeros is less than </a:t>
            </a:r>
            <a:r>
              <a:rPr lang="en-US" sz="1800" dirty="0"/>
              <a:t>2</a:t>
            </a:r>
            <a:r>
              <a:rPr lang="en-US" sz="1800" i="1" baseline="30000" dirty="0"/>
              <a:t>Rs</a:t>
            </a:r>
            <a:r>
              <a:rPr lang="en-US" sz="1800" dirty="0"/>
              <a:t> -</a:t>
            </a:r>
            <a:r>
              <a:rPr lang="en-US" sz="1800" dirty="0" smtClean="0"/>
              <a:t>1, set the scale equal to </a:t>
            </a:r>
            <a:r>
              <a:rPr lang="en-US" sz="1800" dirty="0"/>
              <a:t>2</a:t>
            </a:r>
            <a:r>
              <a:rPr lang="en-US" sz="1800" i="1" baseline="30000" dirty="0"/>
              <a:t>Rs</a:t>
            </a:r>
            <a:r>
              <a:rPr lang="en-US" sz="1800" dirty="0"/>
              <a:t> -</a:t>
            </a:r>
            <a:r>
              <a:rPr lang="en-US" sz="1800" dirty="0" smtClean="0"/>
              <a:t>1 minus the number of zeros</a:t>
            </a:r>
          </a:p>
          <a:p>
            <a:pPr lvl="1">
              <a:buFont typeface="Arial" panose="020B0604020202020204" pitchFamily="34" charset="0"/>
              <a:buChar char="•"/>
            </a:pPr>
            <a:r>
              <a:rPr lang="en-US" sz="1800" dirty="0" smtClean="0"/>
              <a:t>Otherwise, set the scale equal to zero</a:t>
            </a:r>
          </a:p>
          <a:p>
            <a:pPr lvl="1">
              <a:buFont typeface="Arial" panose="020B0604020202020204" pitchFamily="34" charset="0"/>
              <a:buChar char="•"/>
            </a:pPr>
            <a:endParaRPr lang="en-US" sz="1800" dirty="0"/>
          </a:p>
          <a:p>
            <a:pPr lvl="1">
              <a:buFont typeface="Arial" panose="020B0604020202020204" pitchFamily="34" charset="0"/>
              <a:buChar char="•"/>
            </a:pPr>
            <a:endParaRPr lang="en-US" sz="1800" dirty="0" smtClean="0"/>
          </a:p>
          <a:p>
            <a:pPr lvl="1">
              <a:buFont typeface="Arial" panose="020B0604020202020204" pitchFamily="34" charset="0"/>
              <a:buChar char="•"/>
            </a:pPr>
            <a:endParaRPr lang="en-US" sz="1800" dirty="0"/>
          </a:p>
          <a:p>
            <a:pPr lvl="1">
              <a:buFont typeface="Arial" panose="020B0604020202020204" pitchFamily="34" charset="0"/>
              <a:buChar char="•"/>
            </a:pPr>
            <a:endParaRPr lang="en-SG" sz="1800" dirty="0"/>
          </a:p>
          <a:p>
            <a:pPr algn="just">
              <a:buFont typeface="Arial" panose="020B0604020202020204" pitchFamily="34" charset="0"/>
              <a:buChar char="−"/>
            </a:pPr>
            <a:r>
              <a:rPr lang="en-US" sz="1800" dirty="0" smtClean="0"/>
              <a:t>If scale equals to zero, set the first mantissa bit equal to s and set the remaining </a:t>
            </a:r>
            <a:r>
              <a:rPr lang="en-US" sz="1800" i="1" dirty="0" smtClean="0"/>
              <a:t>R</a:t>
            </a:r>
            <a:r>
              <a:rPr lang="en-US" sz="1800" i="1" baseline="-25000" dirty="0" smtClean="0"/>
              <a:t>m</a:t>
            </a:r>
            <a:r>
              <a:rPr lang="en-US" sz="1800" dirty="0" smtClean="0"/>
              <a:t>-1 bits equal to the bits following the </a:t>
            </a:r>
            <a:r>
              <a:rPr lang="en-US" sz="1800" dirty="0"/>
              <a:t>2</a:t>
            </a:r>
            <a:r>
              <a:rPr lang="en-US" sz="1800" i="1" baseline="30000" dirty="0"/>
              <a:t>Rs</a:t>
            </a:r>
            <a:r>
              <a:rPr lang="en-US" sz="1800" dirty="0"/>
              <a:t> -</a:t>
            </a:r>
            <a:r>
              <a:rPr lang="en-US" sz="1800" dirty="0" smtClean="0"/>
              <a:t>1 leading zeros in |code|; </a:t>
            </a:r>
          </a:p>
          <a:p>
            <a:pPr algn="just">
              <a:buFont typeface="Arial" panose="020B0604020202020204" pitchFamily="34" charset="0"/>
              <a:buChar char="−"/>
            </a:pPr>
            <a:r>
              <a:rPr lang="en-US" sz="1800" dirty="0" smtClean="0"/>
              <a:t>Otherwise, set the first mantissa bit equal to s and set the remaining </a:t>
            </a:r>
            <a:r>
              <a:rPr lang="en-US" sz="1800" i="1" dirty="0"/>
              <a:t>R</a:t>
            </a:r>
            <a:r>
              <a:rPr lang="en-US" sz="1800" i="1" baseline="-25000" dirty="0"/>
              <a:t>m</a:t>
            </a:r>
            <a:r>
              <a:rPr lang="en-US" sz="1800" dirty="0"/>
              <a:t>-1 bits </a:t>
            </a:r>
            <a:r>
              <a:rPr lang="en-US" sz="1800" dirty="0" smtClean="0"/>
              <a:t>equal to the bits following the leading zeros (omitting the leading one).</a:t>
            </a:r>
          </a:p>
        </p:txBody>
      </p:sp>
      <p:sp>
        <p:nvSpPr>
          <p:cNvPr id="5" name="Footer Placeholder 4"/>
          <p:cNvSpPr>
            <a:spLocks noGrp="1"/>
          </p:cNvSpPr>
          <p:nvPr>
            <p:ph type="ftr" sz="quarter" idx="11"/>
          </p:nvPr>
        </p:nvSpPr>
        <p:spPr/>
        <p:txBody>
          <a:bodyPr/>
          <a:lstStyle/>
          <a:p>
            <a:r>
              <a:rPr lang="en-US" smtClean="0"/>
              <a:t>School of EEE</a:t>
            </a:r>
            <a:endParaRPr lang="en-US" dirty="0"/>
          </a:p>
        </p:txBody>
      </p:sp>
      <p:sp>
        <p:nvSpPr>
          <p:cNvPr id="6" name="Slide Number Placeholder 5"/>
          <p:cNvSpPr>
            <a:spLocks noGrp="1"/>
          </p:cNvSpPr>
          <p:nvPr>
            <p:ph type="sldNum" sz="quarter" idx="12"/>
          </p:nvPr>
        </p:nvSpPr>
        <p:spPr/>
        <p:txBody>
          <a:bodyPr/>
          <a:lstStyle/>
          <a:p>
            <a:fld id="{E9FA5013-2E72-4A27-BB93-0D610EE5532C}" type="slidenum">
              <a:rPr lang="en-US" smtClean="0"/>
              <a:pPr/>
              <a:t>94</a:t>
            </a:fld>
            <a:endParaRPr lang="en-US" dirty="0"/>
          </a:p>
        </p:txBody>
      </p:sp>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0806" y="3905250"/>
            <a:ext cx="4524375"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188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79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Floating Point Quantization</a:t>
            </a:r>
            <a:endParaRPr lang="en-SG" dirty="0"/>
          </a:p>
        </p:txBody>
      </p:sp>
      <p:sp>
        <p:nvSpPr>
          <p:cNvPr id="8" name="Content Placeholder 7"/>
          <p:cNvSpPr>
            <a:spLocks noGrp="1"/>
          </p:cNvSpPr>
          <p:nvPr>
            <p:ph idx="1"/>
          </p:nvPr>
        </p:nvSpPr>
        <p:spPr>
          <a:xfrm>
            <a:off x="990600" y="838200"/>
            <a:ext cx="7943088" cy="5410200"/>
          </a:xfrm>
        </p:spPr>
        <p:txBody>
          <a:bodyPr>
            <a:normAutofit lnSpcReduction="10000"/>
          </a:bodyPr>
          <a:lstStyle/>
          <a:p>
            <a:pPr marL="82296" indent="0" algn="just">
              <a:buNone/>
            </a:pPr>
            <a:r>
              <a:rPr lang="en-SG" b="1" dirty="0" smtClean="0"/>
              <a:t>To </a:t>
            </a:r>
            <a:r>
              <a:rPr lang="en-SG" b="1" dirty="0"/>
              <a:t>convert from </a:t>
            </a:r>
            <a:r>
              <a:rPr lang="en-SG" b="1" dirty="0" smtClean="0"/>
              <a:t>a scaled-mantissa </a:t>
            </a:r>
            <a:r>
              <a:rPr lang="en-SG" b="1" dirty="0"/>
              <a:t>floating point </a:t>
            </a:r>
            <a:r>
              <a:rPr lang="en-SG" b="1" dirty="0" smtClean="0"/>
              <a:t>code with </a:t>
            </a:r>
            <a:r>
              <a:rPr lang="en-SG" b="1" dirty="0" err="1" smtClean="0"/>
              <a:t>R</a:t>
            </a:r>
            <a:r>
              <a:rPr lang="en-SG" b="1" baseline="-25000" dirty="0" err="1" smtClean="0"/>
              <a:t>s</a:t>
            </a:r>
            <a:r>
              <a:rPr lang="en-SG" b="1" dirty="0" smtClean="0"/>
              <a:t> </a:t>
            </a:r>
            <a:r>
              <a:rPr lang="en-SG" b="1" dirty="0"/>
              <a:t>scale bits and R</a:t>
            </a:r>
            <a:r>
              <a:rPr lang="en-SG" b="1" baseline="-25000" dirty="0"/>
              <a:t>m</a:t>
            </a:r>
            <a:r>
              <a:rPr lang="en-SG" b="1" dirty="0"/>
              <a:t> mantissa </a:t>
            </a:r>
            <a:r>
              <a:rPr lang="en-SG" b="1" dirty="0" smtClean="0"/>
              <a:t>bits into a number:</a:t>
            </a:r>
          </a:p>
          <a:p>
            <a:pPr marL="82296" indent="0" algn="just">
              <a:buNone/>
            </a:pPr>
            <a:endParaRPr lang="en-SG" b="1" dirty="0" smtClean="0"/>
          </a:p>
          <a:p>
            <a:pPr>
              <a:buFont typeface="Arial" panose="020B0604020202020204" pitchFamily="34" charset="0"/>
              <a:buChar char="−"/>
            </a:pPr>
            <a:r>
              <a:rPr lang="en-US" sz="1800" dirty="0" smtClean="0"/>
              <a:t>Create an R=2</a:t>
            </a:r>
            <a:r>
              <a:rPr lang="en-US" sz="1800" i="1" baseline="30000" dirty="0" smtClean="0"/>
              <a:t>Rs</a:t>
            </a:r>
            <a:r>
              <a:rPr lang="en-US" sz="1800" dirty="0" smtClean="0"/>
              <a:t> </a:t>
            </a:r>
            <a:r>
              <a:rPr lang="en-US" sz="1800" dirty="0"/>
              <a:t>-</a:t>
            </a:r>
            <a:r>
              <a:rPr lang="en-US" sz="1800" dirty="0" smtClean="0"/>
              <a:t>1+</a:t>
            </a:r>
            <a:r>
              <a:rPr lang="en-US" sz="1800" i="1" dirty="0" smtClean="0"/>
              <a:t>R</a:t>
            </a:r>
            <a:r>
              <a:rPr lang="en-US" sz="1800" i="1" baseline="-25000" dirty="0" smtClean="0"/>
              <a:t>m</a:t>
            </a:r>
            <a:r>
              <a:rPr lang="en-US" sz="1800" i="1" dirty="0" smtClean="0"/>
              <a:t> </a:t>
            </a:r>
            <a:r>
              <a:rPr lang="en-US" sz="1800" dirty="0" smtClean="0"/>
              <a:t>bit code from the mantissa and scale factor where s is the first mantissa bit and |code|</a:t>
            </a:r>
          </a:p>
          <a:p>
            <a:pPr lvl="1">
              <a:buFont typeface="Arial" panose="020B0604020202020204" pitchFamily="34" charset="0"/>
              <a:buChar char="•"/>
            </a:pPr>
            <a:r>
              <a:rPr lang="en-US" sz="1800" dirty="0" smtClean="0"/>
              <a:t>has 2</a:t>
            </a:r>
            <a:r>
              <a:rPr lang="en-US" sz="1800" i="1" baseline="30000" dirty="0" smtClean="0"/>
              <a:t>Rs</a:t>
            </a:r>
            <a:r>
              <a:rPr lang="en-US" sz="1800" dirty="0" smtClean="0"/>
              <a:t> </a:t>
            </a:r>
            <a:r>
              <a:rPr lang="en-US" sz="1800" dirty="0"/>
              <a:t>-</a:t>
            </a:r>
            <a:r>
              <a:rPr lang="en-US" sz="1800" dirty="0" smtClean="0"/>
              <a:t>1 scale leading zeros</a:t>
            </a:r>
          </a:p>
          <a:p>
            <a:pPr lvl="1">
              <a:buFont typeface="Arial" panose="020B0604020202020204" pitchFamily="34" charset="0"/>
              <a:buChar char="•"/>
            </a:pPr>
            <a:r>
              <a:rPr lang="en-US" sz="1800" dirty="0" smtClean="0"/>
              <a:t>followed by the remaining </a:t>
            </a:r>
            <a:r>
              <a:rPr lang="en-US" sz="1800" i="1" dirty="0"/>
              <a:t>R</a:t>
            </a:r>
            <a:r>
              <a:rPr lang="en-US" sz="1800" i="1" baseline="-25000" dirty="0"/>
              <a:t>m</a:t>
            </a:r>
            <a:r>
              <a:rPr lang="en-US" sz="1800" i="1" dirty="0"/>
              <a:t> </a:t>
            </a:r>
            <a:r>
              <a:rPr lang="en-US" sz="1800" i="1" dirty="0" smtClean="0"/>
              <a:t>-</a:t>
            </a:r>
            <a:r>
              <a:rPr lang="en-US" sz="1800" dirty="0" smtClean="0"/>
              <a:t>1 mantissa bits if scale is zero;  </a:t>
            </a:r>
          </a:p>
          <a:p>
            <a:pPr lvl="1">
              <a:buFont typeface="Arial" panose="020B0604020202020204" pitchFamily="34" charset="0"/>
              <a:buChar char="•"/>
            </a:pPr>
            <a:r>
              <a:rPr lang="en-US" sz="1800" dirty="0" smtClean="0"/>
              <a:t>otherwise followed by a one and then the remaining mantissa bits</a:t>
            </a:r>
          </a:p>
          <a:p>
            <a:pPr lvl="1">
              <a:buFont typeface="Arial" panose="020B0604020202020204" pitchFamily="34" charset="0"/>
              <a:buChar char="•"/>
            </a:pPr>
            <a:r>
              <a:rPr lang="en-US" sz="1800" dirty="0" smtClean="0"/>
              <a:t>followed by a one and as many trailing zeros as will fit if scale is greater than one</a:t>
            </a:r>
          </a:p>
          <a:p>
            <a:pPr lvl="1">
              <a:buFont typeface="Arial" panose="020B0604020202020204" pitchFamily="34" charset="0"/>
              <a:buChar char="•"/>
            </a:pPr>
            <a:endParaRPr lang="en-US" sz="1800" dirty="0"/>
          </a:p>
          <a:p>
            <a:pPr lvl="1">
              <a:buFont typeface="Arial" panose="020B0604020202020204" pitchFamily="34" charset="0"/>
              <a:buChar char="•"/>
            </a:pPr>
            <a:endParaRPr lang="en-US" sz="1800" dirty="0" smtClean="0"/>
          </a:p>
          <a:p>
            <a:pPr lvl="1">
              <a:buFont typeface="Arial" panose="020B0604020202020204" pitchFamily="34" charset="0"/>
              <a:buChar char="•"/>
            </a:pPr>
            <a:endParaRPr lang="en-US" sz="1800" dirty="0"/>
          </a:p>
          <a:p>
            <a:pPr lvl="1">
              <a:buFont typeface="Arial" panose="020B0604020202020204" pitchFamily="34" charset="0"/>
              <a:buChar char="•"/>
            </a:pPr>
            <a:endParaRPr lang="en-US" sz="1800" dirty="0" smtClean="0"/>
          </a:p>
          <a:p>
            <a:pPr lvl="1">
              <a:buFont typeface="Arial" panose="020B0604020202020204" pitchFamily="34" charset="0"/>
              <a:buChar char="•"/>
            </a:pPr>
            <a:endParaRPr lang="en-US" sz="1800" dirty="0"/>
          </a:p>
          <a:p>
            <a:pPr>
              <a:buFont typeface="Arial" panose="020B0604020202020204" pitchFamily="34" charset="0"/>
              <a:buChar char="−"/>
            </a:pPr>
            <a:r>
              <a:rPr lang="en-US" sz="1800" dirty="0" smtClean="0"/>
              <a:t>Quantize the </a:t>
            </a:r>
            <a:r>
              <a:rPr lang="en-US" sz="1800" i="1" dirty="0" smtClean="0"/>
              <a:t>R</a:t>
            </a:r>
            <a:r>
              <a:rPr lang="en-US" sz="1800" dirty="0" smtClean="0"/>
              <a:t> bit code into a number.</a:t>
            </a:r>
          </a:p>
        </p:txBody>
      </p:sp>
      <p:sp>
        <p:nvSpPr>
          <p:cNvPr id="5" name="Footer Placeholder 4"/>
          <p:cNvSpPr>
            <a:spLocks noGrp="1"/>
          </p:cNvSpPr>
          <p:nvPr>
            <p:ph type="ftr" sz="quarter" idx="11"/>
          </p:nvPr>
        </p:nvSpPr>
        <p:spPr/>
        <p:txBody>
          <a:bodyPr/>
          <a:lstStyle/>
          <a:p>
            <a:r>
              <a:rPr lang="en-US" smtClean="0"/>
              <a:t>School of EEE</a:t>
            </a:r>
            <a:endParaRPr lang="en-US" dirty="0"/>
          </a:p>
        </p:txBody>
      </p:sp>
      <p:sp>
        <p:nvSpPr>
          <p:cNvPr id="6" name="Slide Number Placeholder 5"/>
          <p:cNvSpPr>
            <a:spLocks noGrp="1"/>
          </p:cNvSpPr>
          <p:nvPr>
            <p:ph type="sldNum" sz="quarter" idx="12"/>
          </p:nvPr>
        </p:nvSpPr>
        <p:spPr/>
        <p:txBody>
          <a:bodyPr/>
          <a:lstStyle/>
          <a:p>
            <a:fld id="{E9FA5013-2E72-4A27-BB93-0D610EE5532C}" type="slidenum">
              <a:rPr lang="en-US" smtClean="0"/>
              <a:pPr/>
              <a:t>95</a:t>
            </a:fld>
            <a:endParaRPr lang="en-US"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8006" y="3886200"/>
            <a:ext cx="5248275"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31526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Floating Point Quantization</a:t>
            </a:r>
            <a:endParaRPr lang="en-SG" dirty="0"/>
          </a:p>
        </p:txBody>
      </p:sp>
      <p:sp>
        <p:nvSpPr>
          <p:cNvPr id="8" name="Content Placeholder 7"/>
          <p:cNvSpPr>
            <a:spLocks noGrp="1"/>
          </p:cNvSpPr>
          <p:nvPr>
            <p:ph idx="1"/>
          </p:nvPr>
        </p:nvSpPr>
        <p:spPr>
          <a:xfrm>
            <a:off x="990600" y="838200"/>
            <a:ext cx="7943088" cy="5715000"/>
          </a:xfrm>
        </p:spPr>
        <p:txBody>
          <a:bodyPr>
            <a:normAutofit fontScale="92500" lnSpcReduction="20000"/>
          </a:bodyPr>
          <a:lstStyle/>
          <a:p>
            <a:pPr marL="82296" indent="0" algn="just">
              <a:buNone/>
            </a:pPr>
            <a:r>
              <a:rPr lang="en-SG" b="1" dirty="0" smtClean="0"/>
              <a:t>To </a:t>
            </a:r>
            <a:r>
              <a:rPr lang="en-SG" b="1" dirty="0"/>
              <a:t>convert from </a:t>
            </a:r>
            <a:r>
              <a:rPr lang="en-SG" b="1" dirty="0" smtClean="0"/>
              <a:t>a </a:t>
            </a:r>
            <a:r>
              <a:rPr lang="en-SG" b="1" dirty="0"/>
              <a:t>scale-mantissa floating point </a:t>
            </a:r>
            <a:r>
              <a:rPr lang="en-SG" b="1" dirty="0" smtClean="0"/>
              <a:t>code with </a:t>
            </a:r>
            <a:r>
              <a:rPr lang="en-SG" b="1" dirty="0" err="1" smtClean="0"/>
              <a:t>R</a:t>
            </a:r>
            <a:r>
              <a:rPr lang="en-SG" b="1" baseline="-25000" dirty="0" err="1" smtClean="0"/>
              <a:t>s</a:t>
            </a:r>
            <a:r>
              <a:rPr lang="en-SG" b="1" dirty="0" smtClean="0"/>
              <a:t> </a:t>
            </a:r>
            <a:r>
              <a:rPr lang="en-SG" b="1" dirty="0"/>
              <a:t>scale bits and R</a:t>
            </a:r>
            <a:r>
              <a:rPr lang="en-SG" b="1" baseline="-25000" dirty="0"/>
              <a:t>m</a:t>
            </a:r>
            <a:r>
              <a:rPr lang="en-SG" b="1" dirty="0"/>
              <a:t> mantissa </a:t>
            </a:r>
            <a:r>
              <a:rPr lang="en-SG" b="1" dirty="0" smtClean="0"/>
              <a:t>bits into a number:</a:t>
            </a:r>
          </a:p>
          <a:p>
            <a:pPr marL="82296" indent="0" algn="just">
              <a:buNone/>
            </a:pPr>
            <a:r>
              <a:rPr lang="en-US" b="1" dirty="0" smtClean="0"/>
              <a:t>Example (</a:t>
            </a:r>
            <a:r>
              <a:rPr lang="en-SG" dirty="0" smtClean="0"/>
              <a:t>R</a:t>
            </a:r>
            <a:r>
              <a:rPr lang="en-SG" baseline="-25000" dirty="0" smtClean="0"/>
              <a:t>m</a:t>
            </a:r>
            <a:r>
              <a:rPr lang="en-SG" dirty="0" smtClean="0"/>
              <a:t> = 5 and </a:t>
            </a:r>
            <a:r>
              <a:rPr lang="en-SG" dirty="0" err="1" smtClean="0"/>
              <a:t>R</a:t>
            </a:r>
            <a:r>
              <a:rPr lang="en-SG" baseline="-25000" dirty="0" err="1" smtClean="0"/>
              <a:t>s</a:t>
            </a:r>
            <a:r>
              <a:rPr lang="en-SG" dirty="0"/>
              <a:t> </a:t>
            </a:r>
            <a:r>
              <a:rPr lang="en-SG" dirty="0" smtClean="0"/>
              <a:t>=3)</a:t>
            </a:r>
          </a:p>
          <a:p>
            <a:pPr marL="82296" indent="0" algn="just">
              <a:buNone/>
            </a:pPr>
            <a:endParaRPr lang="en-US" dirty="0"/>
          </a:p>
          <a:p>
            <a:pPr marL="82296" indent="0" algn="just">
              <a:buNone/>
            </a:pPr>
            <a:endParaRPr lang="en-US" dirty="0" smtClean="0"/>
          </a:p>
          <a:p>
            <a:pPr marL="82296" indent="0" algn="just">
              <a:buNone/>
            </a:pPr>
            <a:endParaRPr lang="en-US" dirty="0"/>
          </a:p>
          <a:p>
            <a:pPr marL="82296" indent="0" algn="just">
              <a:buNone/>
            </a:pPr>
            <a:endParaRPr lang="en-US" dirty="0" smtClean="0"/>
          </a:p>
          <a:p>
            <a:pPr marL="82296" indent="0" algn="just">
              <a:buNone/>
            </a:pPr>
            <a:endParaRPr lang="en-US" dirty="0"/>
          </a:p>
          <a:p>
            <a:pPr marL="82296" indent="0" algn="just">
              <a:buNone/>
            </a:pPr>
            <a:endParaRPr lang="en-US" dirty="0" smtClean="0"/>
          </a:p>
          <a:p>
            <a:pPr marL="82296" indent="0" algn="just">
              <a:buNone/>
            </a:pPr>
            <a:endParaRPr lang="en-US" dirty="0" smtClean="0"/>
          </a:p>
          <a:p>
            <a:pPr marL="82296" indent="0" algn="just">
              <a:buNone/>
            </a:pPr>
            <a:endParaRPr lang="en-US" dirty="0"/>
          </a:p>
          <a:p>
            <a:pPr marL="82296" indent="0" algn="just">
              <a:buNone/>
            </a:pPr>
            <a:endParaRPr lang="en-US" dirty="0" smtClean="0"/>
          </a:p>
          <a:p>
            <a:pPr marL="82296" indent="0" algn="just">
              <a:buNone/>
            </a:pPr>
            <a:endParaRPr lang="en-US" dirty="0"/>
          </a:p>
          <a:p>
            <a:pPr algn="just"/>
            <a:r>
              <a:rPr lang="en-SG" sz="2200" dirty="0"/>
              <a:t>This eight bit total </a:t>
            </a:r>
            <a:r>
              <a:rPr lang="en-SG" sz="2200" dirty="0" smtClean="0"/>
              <a:t>floating point </a:t>
            </a:r>
            <a:r>
              <a:rPr lang="en-SG" sz="2200" dirty="0" err="1"/>
              <a:t>quantizer</a:t>
            </a:r>
            <a:r>
              <a:rPr lang="en-SG" sz="2200" dirty="0"/>
              <a:t> reaches an accuracy at low signal levels comparable to a </a:t>
            </a:r>
            <a:r>
              <a:rPr lang="en-SG" sz="2200" dirty="0" smtClean="0"/>
              <a:t>12-bit </a:t>
            </a:r>
            <a:r>
              <a:rPr lang="en-SG" sz="2200" dirty="0"/>
              <a:t>uniform </a:t>
            </a:r>
            <a:r>
              <a:rPr lang="en-SG" sz="2200" dirty="0" err="1" smtClean="0"/>
              <a:t>quantizer</a:t>
            </a:r>
            <a:endParaRPr lang="en-SG" sz="2200" dirty="0" smtClean="0"/>
          </a:p>
          <a:p>
            <a:pPr algn="just"/>
            <a:r>
              <a:rPr lang="en-SG" sz="2200" dirty="0" smtClean="0"/>
              <a:t>We </a:t>
            </a:r>
            <a:r>
              <a:rPr lang="en-SG" sz="2200" dirty="0"/>
              <a:t>first quantize our input signals using a </a:t>
            </a:r>
            <a:r>
              <a:rPr lang="en-SG" sz="2200" dirty="0" smtClean="0"/>
              <a:t>12-bit uniform </a:t>
            </a:r>
            <a:r>
              <a:rPr lang="en-SG" sz="2200" dirty="0" err="1"/>
              <a:t>quantizer</a:t>
            </a:r>
            <a:r>
              <a:rPr lang="en-SG" sz="2200" dirty="0" smtClean="0"/>
              <a:t>.</a:t>
            </a:r>
          </a:p>
          <a:p>
            <a:pPr algn="just"/>
            <a:r>
              <a:rPr lang="en-SG" sz="2200" dirty="0"/>
              <a:t>We use one of the five mantissa-bits to store the sign bit</a:t>
            </a:r>
            <a:r>
              <a:rPr lang="en-SG" sz="2200" dirty="0" smtClean="0"/>
              <a:t>, and the </a:t>
            </a:r>
            <a:r>
              <a:rPr lang="en-SG" sz="2200" dirty="0"/>
              <a:t>remaining four mantissa-bits and the three scale-bits for storing </a:t>
            </a:r>
            <a:r>
              <a:rPr lang="en-SG" sz="2200" dirty="0" smtClean="0"/>
              <a:t>the code</a:t>
            </a:r>
            <a:r>
              <a:rPr lang="en-SG" sz="2200" dirty="0"/>
              <a:t>.</a:t>
            </a:r>
            <a:endParaRPr lang="en-SG" sz="2200" dirty="0" smtClean="0"/>
          </a:p>
        </p:txBody>
      </p:sp>
      <p:sp>
        <p:nvSpPr>
          <p:cNvPr id="5" name="Footer Placeholder 4"/>
          <p:cNvSpPr>
            <a:spLocks noGrp="1"/>
          </p:cNvSpPr>
          <p:nvPr>
            <p:ph type="ftr" sz="quarter" idx="11"/>
          </p:nvPr>
        </p:nvSpPr>
        <p:spPr/>
        <p:txBody>
          <a:bodyPr/>
          <a:lstStyle/>
          <a:p>
            <a:r>
              <a:rPr lang="en-US" smtClean="0"/>
              <a:t>School of EEE</a:t>
            </a:r>
            <a:endParaRPr lang="en-US" dirty="0"/>
          </a:p>
        </p:txBody>
      </p:sp>
      <p:sp>
        <p:nvSpPr>
          <p:cNvPr id="6" name="Slide Number Placeholder 5"/>
          <p:cNvSpPr>
            <a:spLocks noGrp="1"/>
          </p:cNvSpPr>
          <p:nvPr>
            <p:ph type="sldNum" sz="quarter" idx="12"/>
          </p:nvPr>
        </p:nvSpPr>
        <p:spPr/>
        <p:txBody>
          <a:bodyPr/>
          <a:lstStyle/>
          <a:p>
            <a:fld id="{E9FA5013-2E72-4A27-BB93-0D610EE5532C}" type="slidenum">
              <a:rPr lang="en-US" smtClean="0"/>
              <a:pPr/>
              <a:t>96</a:t>
            </a:fld>
            <a:endParaRPr lang="en-US" dirty="0"/>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828800"/>
            <a:ext cx="4495800" cy="2827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8976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Floating Point Quantization</a:t>
            </a:r>
            <a:endParaRPr lang="en-SG" dirty="0"/>
          </a:p>
        </p:txBody>
      </p:sp>
      <p:sp>
        <p:nvSpPr>
          <p:cNvPr id="8" name="Content Placeholder 7"/>
          <p:cNvSpPr>
            <a:spLocks noGrp="1"/>
          </p:cNvSpPr>
          <p:nvPr>
            <p:ph idx="1"/>
          </p:nvPr>
        </p:nvSpPr>
        <p:spPr>
          <a:xfrm>
            <a:off x="990600" y="838200"/>
            <a:ext cx="7943088" cy="5715000"/>
          </a:xfrm>
        </p:spPr>
        <p:txBody>
          <a:bodyPr>
            <a:normAutofit/>
          </a:bodyPr>
          <a:lstStyle/>
          <a:p>
            <a:pPr algn="just"/>
            <a:r>
              <a:rPr lang="en-SG" b="1" dirty="0" smtClean="0"/>
              <a:t>Convention: </a:t>
            </a:r>
            <a:r>
              <a:rPr lang="en-SG" dirty="0" smtClean="0"/>
              <a:t>the </a:t>
            </a:r>
            <a:r>
              <a:rPr lang="en-SG" dirty="0"/>
              <a:t>scale factor is set equal </a:t>
            </a:r>
            <a:r>
              <a:rPr lang="en-SG" dirty="0" smtClean="0"/>
              <a:t>to zero </a:t>
            </a:r>
            <a:r>
              <a:rPr lang="en-SG" dirty="0"/>
              <a:t>when there are the maximum allowed seven leading zeros </a:t>
            </a:r>
            <a:endParaRPr lang="en-SG" dirty="0" smtClean="0"/>
          </a:p>
          <a:p>
            <a:pPr algn="just"/>
            <a:r>
              <a:rPr lang="en-SG" dirty="0" smtClean="0"/>
              <a:t>We </a:t>
            </a:r>
            <a:r>
              <a:rPr lang="en-SG" dirty="0"/>
              <a:t>use </a:t>
            </a:r>
            <a:r>
              <a:rPr lang="en-SG" dirty="0" smtClean="0"/>
              <a:t>this representation </a:t>
            </a:r>
            <a:r>
              <a:rPr lang="en-SG" dirty="0"/>
              <a:t>until the signal power reaches a level where the </a:t>
            </a:r>
            <a:r>
              <a:rPr lang="en-SG" dirty="0" smtClean="0"/>
              <a:t>12-bit quantization </a:t>
            </a:r>
            <a:r>
              <a:rPr lang="en-SG" dirty="0"/>
              <a:t>has less than seven leading zeros. </a:t>
            </a:r>
            <a:endParaRPr lang="en-SG" dirty="0" smtClean="0"/>
          </a:p>
          <a:p>
            <a:pPr algn="just"/>
            <a:r>
              <a:rPr lang="en-SG" dirty="0" smtClean="0"/>
              <a:t>In </a:t>
            </a:r>
            <a:r>
              <a:rPr lang="en-SG" dirty="0"/>
              <a:t>this case, we know </a:t>
            </a:r>
            <a:r>
              <a:rPr lang="en-SG" dirty="0" smtClean="0"/>
              <a:t>that the </a:t>
            </a:r>
            <a:r>
              <a:rPr lang="en-SG" dirty="0"/>
              <a:t>first bit following those zeros is a one and does not need to be stored </a:t>
            </a:r>
            <a:r>
              <a:rPr lang="en-SG" dirty="0" smtClean="0"/>
              <a:t>so we </a:t>
            </a:r>
            <a:r>
              <a:rPr lang="en-SG" dirty="0"/>
              <a:t>use the four mantissa-bits to store the four bits after the leading one.</a:t>
            </a:r>
          </a:p>
          <a:p>
            <a:pPr algn="just"/>
            <a:r>
              <a:rPr lang="en-SG" dirty="0"/>
              <a:t>From this point all the way up to overload levels the quantization acts like </a:t>
            </a:r>
            <a:r>
              <a:rPr lang="en-SG" dirty="0" smtClean="0"/>
              <a:t>a uniform </a:t>
            </a:r>
            <a:r>
              <a:rPr lang="en-SG" dirty="0" err="1"/>
              <a:t>quantizer</a:t>
            </a:r>
            <a:r>
              <a:rPr lang="en-SG" dirty="0"/>
              <a:t> with six bits corresponding to the sign bit, plus </a:t>
            </a:r>
            <a:r>
              <a:rPr lang="en-SG" dirty="0" smtClean="0"/>
              <a:t>the leading</a:t>
            </a:r>
            <a:r>
              <a:rPr lang="en-SG" dirty="0"/>
              <a:t> </a:t>
            </a:r>
            <a:r>
              <a:rPr lang="en-SG" dirty="0" smtClean="0"/>
              <a:t>one</a:t>
            </a:r>
            <a:r>
              <a:rPr lang="en-SG" dirty="0"/>
              <a:t>, plus the four other mantissa bits. </a:t>
            </a:r>
            <a:endParaRPr lang="en-SG" dirty="0" smtClean="0"/>
          </a:p>
          <a:p>
            <a:pPr algn="just"/>
            <a:r>
              <a:rPr lang="en-SG" dirty="0" smtClean="0"/>
              <a:t>As seen </a:t>
            </a:r>
            <a:r>
              <a:rPr lang="en-SG" dirty="0"/>
              <a:t>in the last line of </a:t>
            </a:r>
            <a:r>
              <a:rPr lang="en-SG" dirty="0" smtClean="0"/>
              <a:t>the example</a:t>
            </a:r>
            <a:r>
              <a:rPr lang="en-SG" dirty="0"/>
              <a:t>, for the lower order bits beyond what we stored in the mantissa </a:t>
            </a:r>
            <a:r>
              <a:rPr lang="en-SG" dirty="0" smtClean="0"/>
              <a:t>bits we </a:t>
            </a:r>
            <a:r>
              <a:rPr lang="en-SG" dirty="0"/>
              <a:t>split the difference and use a 1 followed by zeros when we recreate </a:t>
            </a:r>
            <a:r>
              <a:rPr lang="en-SG" dirty="0" smtClean="0"/>
              <a:t>the 12-bit </a:t>
            </a:r>
            <a:r>
              <a:rPr lang="en-SG" dirty="0"/>
              <a:t>code. </a:t>
            </a:r>
            <a:endParaRPr lang="en-SG" dirty="0" smtClean="0"/>
          </a:p>
          <a:p>
            <a:pPr algn="just"/>
            <a:r>
              <a:rPr lang="en-SG" dirty="0" smtClean="0"/>
              <a:t>Once </a:t>
            </a:r>
            <a:r>
              <a:rPr lang="en-SG" dirty="0"/>
              <a:t>the </a:t>
            </a:r>
            <a:r>
              <a:rPr lang="en-SG" dirty="0" smtClean="0"/>
              <a:t>12-bit </a:t>
            </a:r>
            <a:r>
              <a:rPr lang="en-SG" dirty="0"/>
              <a:t>code is created we </a:t>
            </a:r>
            <a:r>
              <a:rPr lang="en-SG" dirty="0" err="1"/>
              <a:t>dequantize</a:t>
            </a:r>
            <a:r>
              <a:rPr lang="en-SG" dirty="0"/>
              <a:t> it back </a:t>
            </a:r>
            <a:r>
              <a:rPr lang="en-SG" dirty="0" smtClean="0"/>
              <a:t>onto output </a:t>
            </a:r>
            <a:r>
              <a:rPr lang="en-SG" dirty="0"/>
              <a:t>signals as described in the previous section for uniform </a:t>
            </a:r>
            <a:r>
              <a:rPr lang="en-SG" dirty="0" err="1"/>
              <a:t>quantizers</a:t>
            </a:r>
            <a:r>
              <a:rPr lang="en-SG" dirty="0"/>
              <a:t>.</a:t>
            </a:r>
            <a:endParaRPr lang="en-US" dirty="0"/>
          </a:p>
          <a:p>
            <a:pPr marL="82296" indent="0" algn="just">
              <a:buNone/>
            </a:pPr>
            <a:endParaRPr lang="en-US" dirty="0" smtClean="0"/>
          </a:p>
          <a:p>
            <a:pPr marL="82296" indent="0" algn="just">
              <a:buNone/>
            </a:pPr>
            <a:endParaRPr lang="en-US" dirty="0"/>
          </a:p>
          <a:p>
            <a:pPr marL="82296" indent="0" algn="just">
              <a:buNone/>
            </a:pPr>
            <a:endParaRPr lang="en-US" dirty="0" smtClean="0"/>
          </a:p>
          <a:p>
            <a:pPr marL="82296" indent="0" algn="just">
              <a:buNone/>
            </a:pPr>
            <a:endParaRPr lang="en-US" dirty="0"/>
          </a:p>
          <a:p>
            <a:pPr marL="82296" indent="0" algn="just">
              <a:buNone/>
            </a:pPr>
            <a:endParaRPr lang="en-US" dirty="0" smtClean="0"/>
          </a:p>
          <a:p>
            <a:pPr marL="82296" indent="0" algn="just">
              <a:buNone/>
            </a:pPr>
            <a:endParaRPr lang="en-US" dirty="0" smtClean="0"/>
          </a:p>
          <a:p>
            <a:pPr marL="82296" indent="0" algn="just">
              <a:buNone/>
            </a:pPr>
            <a:endParaRPr lang="en-US" dirty="0"/>
          </a:p>
          <a:p>
            <a:pPr marL="82296" indent="0" algn="just">
              <a:buNone/>
            </a:pPr>
            <a:endParaRPr lang="en-US" dirty="0" smtClean="0"/>
          </a:p>
          <a:p>
            <a:pPr marL="82296" indent="0" algn="just">
              <a:buNone/>
            </a:pPr>
            <a:endParaRPr lang="en-US" dirty="0"/>
          </a:p>
        </p:txBody>
      </p:sp>
      <p:sp>
        <p:nvSpPr>
          <p:cNvPr id="5" name="Footer Placeholder 4"/>
          <p:cNvSpPr>
            <a:spLocks noGrp="1"/>
          </p:cNvSpPr>
          <p:nvPr>
            <p:ph type="ftr" sz="quarter" idx="11"/>
          </p:nvPr>
        </p:nvSpPr>
        <p:spPr/>
        <p:txBody>
          <a:bodyPr/>
          <a:lstStyle/>
          <a:p>
            <a:r>
              <a:rPr lang="en-US" smtClean="0"/>
              <a:t>School of EEE</a:t>
            </a:r>
            <a:endParaRPr lang="en-US" dirty="0"/>
          </a:p>
        </p:txBody>
      </p:sp>
      <p:sp>
        <p:nvSpPr>
          <p:cNvPr id="6" name="Slide Number Placeholder 5"/>
          <p:cNvSpPr>
            <a:spLocks noGrp="1"/>
          </p:cNvSpPr>
          <p:nvPr>
            <p:ph type="sldNum" sz="quarter" idx="12"/>
          </p:nvPr>
        </p:nvSpPr>
        <p:spPr/>
        <p:txBody>
          <a:bodyPr/>
          <a:lstStyle/>
          <a:p>
            <a:fld id="{E9FA5013-2E72-4A27-BB93-0D610EE5532C}" type="slidenum">
              <a:rPr lang="en-US" smtClean="0"/>
              <a:pPr/>
              <a:t>97</a:t>
            </a:fld>
            <a:endParaRPr lang="en-US" dirty="0"/>
          </a:p>
        </p:txBody>
      </p:sp>
    </p:spTree>
    <p:extLst>
      <p:ext uri="{BB962C8B-B14F-4D97-AF65-F5344CB8AC3E}">
        <p14:creationId xmlns:p14="http://schemas.microsoft.com/office/powerpoint/2010/main" val="1692281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Block Floating Point</a:t>
            </a:r>
            <a:endParaRPr lang="en-SG" dirty="0"/>
          </a:p>
        </p:txBody>
      </p:sp>
      <p:sp>
        <p:nvSpPr>
          <p:cNvPr id="8" name="Content Placeholder 7"/>
          <p:cNvSpPr>
            <a:spLocks noGrp="1"/>
          </p:cNvSpPr>
          <p:nvPr>
            <p:ph idx="1"/>
          </p:nvPr>
        </p:nvSpPr>
        <p:spPr>
          <a:xfrm>
            <a:off x="990600" y="838200"/>
            <a:ext cx="7943088" cy="5715000"/>
          </a:xfrm>
        </p:spPr>
        <p:txBody>
          <a:bodyPr>
            <a:normAutofit/>
          </a:bodyPr>
          <a:lstStyle/>
          <a:p>
            <a:pPr algn="just"/>
            <a:r>
              <a:rPr lang="en-SG" dirty="0" smtClean="0"/>
              <a:t>Several </a:t>
            </a:r>
            <a:r>
              <a:rPr lang="en-SG" dirty="0"/>
              <a:t>floating point numbers are </a:t>
            </a:r>
            <a:r>
              <a:rPr lang="en-SG" dirty="0" smtClean="0"/>
              <a:t>encoded using </a:t>
            </a:r>
            <a:r>
              <a:rPr lang="en-SG" dirty="0"/>
              <a:t>the same value of the scale </a:t>
            </a:r>
            <a:r>
              <a:rPr lang="en-SG" dirty="0" smtClean="0"/>
              <a:t>factor to cut </a:t>
            </a:r>
            <a:r>
              <a:rPr lang="en-SG" dirty="0"/>
              <a:t>down on the number </a:t>
            </a:r>
            <a:r>
              <a:rPr lang="en-SG" dirty="0" smtClean="0"/>
              <a:t>of scale </a:t>
            </a:r>
            <a:r>
              <a:rPr lang="en-SG" dirty="0"/>
              <a:t>bits used per </a:t>
            </a:r>
            <a:r>
              <a:rPr lang="en-SG" dirty="0" smtClean="0"/>
              <a:t>number</a:t>
            </a:r>
          </a:p>
          <a:p>
            <a:pPr algn="just"/>
            <a:r>
              <a:rPr lang="en-SG" dirty="0" smtClean="0"/>
              <a:t>If </a:t>
            </a:r>
            <a:r>
              <a:rPr lang="en-SG" dirty="0"/>
              <a:t>the numbers are of different sizes, </a:t>
            </a:r>
            <a:r>
              <a:rPr lang="en-SG" dirty="0" smtClean="0"/>
              <a:t>this method limits the </a:t>
            </a:r>
            <a:r>
              <a:rPr lang="en-SG" dirty="0"/>
              <a:t>ability of </a:t>
            </a:r>
            <a:r>
              <a:rPr lang="en-SG" dirty="0" smtClean="0"/>
              <a:t>adjusting </a:t>
            </a:r>
            <a:r>
              <a:rPr lang="en-SG" dirty="0"/>
              <a:t>its bin sizes to the </a:t>
            </a:r>
            <a:r>
              <a:rPr lang="en-SG" dirty="0" smtClean="0"/>
              <a:t>numbers being </a:t>
            </a:r>
            <a:r>
              <a:rPr lang="en-SG" dirty="0"/>
              <a:t>quantized. </a:t>
            </a:r>
            <a:endParaRPr lang="en-SG" dirty="0" smtClean="0"/>
          </a:p>
          <a:p>
            <a:pPr algn="just"/>
            <a:r>
              <a:rPr lang="en-SG" dirty="0" smtClean="0"/>
              <a:t>In </a:t>
            </a:r>
            <a:r>
              <a:rPr lang="en-SG" dirty="0"/>
              <a:t>this case, the signal SNR decreases for those values </a:t>
            </a:r>
            <a:r>
              <a:rPr lang="en-SG" dirty="0" smtClean="0"/>
              <a:t>that are </a:t>
            </a:r>
            <a:r>
              <a:rPr lang="en-SG" dirty="0"/>
              <a:t>lower than the one used to set the exponent for the block. </a:t>
            </a:r>
            <a:endParaRPr lang="en-SG" dirty="0" smtClean="0"/>
          </a:p>
          <a:p>
            <a:pPr algn="just"/>
            <a:r>
              <a:rPr lang="en-SG" dirty="0" smtClean="0"/>
              <a:t>In </a:t>
            </a:r>
            <a:r>
              <a:rPr lang="en-SG" dirty="0"/>
              <a:t>general, </a:t>
            </a:r>
            <a:r>
              <a:rPr lang="en-SG" dirty="0" smtClean="0"/>
              <a:t>to implement </a:t>
            </a:r>
            <a:r>
              <a:rPr lang="en-SG" dirty="0"/>
              <a:t>block floating point quantization, the scale factor for the group </a:t>
            </a:r>
            <a:r>
              <a:rPr lang="en-SG" dirty="0" smtClean="0"/>
              <a:t>of numbers </a:t>
            </a:r>
            <a:r>
              <a:rPr lang="en-SG" dirty="0"/>
              <a:t>is set to the scale factor of the number with the largest </a:t>
            </a:r>
            <a:r>
              <a:rPr lang="en-SG" dirty="0" smtClean="0"/>
              <a:t>absolute value</a:t>
            </a:r>
            <a:r>
              <a:rPr lang="en-SG" dirty="0"/>
              <a:t>. </a:t>
            </a:r>
            <a:endParaRPr lang="en-SG" dirty="0" smtClean="0"/>
          </a:p>
          <a:p>
            <a:pPr algn="just"/>
            <a:r>
              <a:rPr lang="en-SG" dirty="0" smtClean="0"/>
              <a:t>That </a:t>
            </a:r>
            <a:r>
              <a:rPr lang="en-SG" dirty="0"/>
              <a:t>single scale factor is then used to floating point quantize </a:t>
            </a:r>
            <a:r>
              <a:rPr lang="en-SG" dirty="0" smtClean="0"/>
              <a:t>and </a:t>
            </a:r>
            <a:r>
              <a:rPr lang="en-SG" dirty="0" err="1" smtClean="0"/>
              <a:t>dequantize</a:t>
            </a:r>
            <a:r>
              <a:rPr lang="en-SG" dirty="0" smtClean="0"/>
              <a:t> </a:t>
            </a:r>
            <a:r>
              <a:rPr lang="en-SG" dirty="0"/>
              <a:t>all of the numbers in the group using floating point </a:t>
            </a:r>
            <a:r>
              <a:rPr lang="en-SG" dirty="0" smtClean="0"/>
              <a:t>quantization.</a:t>
            </a:r>
          </a:p>
          <a:p>
            <a:pPr algn="just"/>
            <a:endParaRPr lang="en-US" dirty="0"/>
          </a:p>
          <a:p>
            <a:pPr algn="just"/>
            <a:r>
              <a:rPr lang="en-US" dirty="0" smtClean="0"/>
              <a:t>Both scale factor and block floating point are used in MPEG-1 coding.</a:t>
            </a:r>
            <a:endParaRPr lang="en-US" dirty="0"/>
          </a:p>
        </p:txBody>
      </p:sp>
      <p:sp>
        <p:nvSpPr>
          <p:cNvPr id="5" name="Footer Placeholder 4"/>
          <p:cNvSpPr>
            <a:spLocks noGrp="1"/>
          </p:cNvSpPr>
          <p:nvPr>
            <p:ph type="ftr" sz="quarter" idx="11"/>
          </p:nvPr>
        </p:nvSpPr>
        <p:spPr/>
        <p:txBody>
          <a:bodyPr/>
          <a:lstStyle/>
          <a:p>
            <a:r>
              <a:rPr lang="en-US" smtClean="0"/>
              <a:t>School of EEE</a:t>
            </a:r>
            <a:endParaRPr lang="en-US" dirty="0"/>
          </a:p>
        </p:txBody>
      </p:sp>
      <p:sp>
        <p:nvSpPr>
          <p:cNvPr id="6" name="Slide Number Placeholder 5"/>
          <p:cNvSpPr>
            <a:spLocks noGrp="1"/>
          </p:cNvSpPr>
          <p:nvPr>
            <p:ph type="sldNum" sz="quarter" idx="12"/>
          </p:nvPr>
        </p:nvSpPr>
        <p:spPr/>
        <p:txBody>
          <a:bodyPr/>
          <a:lstStyle/>
          <a:p>
            <a:fld id="{E9FA5013-2E72-4A27-BB93-0D610EE5532C}" type="slidenum">
              <a:rPr lang="en-US" smtClean="0"/>
              <a:pPr/>
              <a:t>98</a:t>
            </a:fld>
            <a:endParaRPr lang="en-US" dirty="0"/>
          </a:p>
        </p:txBody>
      </p:sp>
    </p:spTree>
    <p:extLst>
      <p:ext uri="{BB962C8B-B14F-4D97-AF65-F5344CB8AC3E}">
        <p14:creationId xmlns:p14="http://schemas.microsoft.com/office/powerpoint/2010/main" val="171242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pPr marL="82296" indent="0" algn="ctr">
              <a:buNone/>
            </a:pPr>
            <a:r>
              <a:rPr lang="en-US" sz="3600" b="1" dirty="0" smtClean="0"/>
              <a:t>Huffman Coding</a:t>
            </a:r>
            <a:endParaRPr lang="en-SG" sz="3600" b="1" dirty="0"/>
          </a:p>
        </p:txBody>
      </p:sp>
      <p:sp>
        <p:nvSpPr>
          <p:cNvPr id="5" name="Footer Placeholder 4"/>
          <p:cNvSpPr>
            <a:spLocks noGrp="1"/>
          </p:cNvSpPr>
          <p:nvPr>
            <p:ph type="ftr" sz="quarter" idx="11"/>
          </p:nvPr>
        </p:nvSpPr>
        <p:spPr/>
        <p:txBody>
          <a:bodyPr/>
          <a:lstStyle/>
          <a:p>
            <a:r>
              <a:rPr lang="en-US" smtClean="0"/>
              <a:t>School of EEE</a:t>
            </a:r>
            <a:endParaRPr lang="en-US" dirty="0"/>
          </a:p>
        </p:txBody>
      </p:sp>
      <p:sp>
        <p:nvSpPr>
          <p:cNvPr id="6" name="Slide Number Placeholder 5"/>
          <p:cNvSpPr>
            <a:spLocks noGrp="1"/>
          </p:cNvSpPr>
          <p:nvPr>
            <p:ph type="sldNum" sz="quarter" idx="12"/>
          </p:nvPr>
        </p:nvSpPr>
        <p:spPr/>
        <p:txBody>
          <a:bodyPr/>
          <a:lstStyle/>
          <a:p>
            <a:fld id="{E9FA5013-2E72-4A27-BB93-0D610EE5532C}" type="slidenum">
              <a:rPr lang="en-US" smtClean="0"/>
              <a:pPr/>
              <a:t>99</a:t>
            </a:fld>
            <a:endParaRPr lang="en-US" dirty="0"/>
          </a:p>
        </p:txBody>
      </p:sp>
    </p:spTree>
    <p:extLst>
      <p:ext uri="{BB962C8B-B14F-4D97-AF65-F5344CB8AC3E}">
        <p14:creationId xmlns:p14="http://schemas.microsoft.com/office/powerpoint/2010/main" val="37121420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of Digital Symbols</a:t>
            </a:r>
            <a:endParaRPr lang="en-SG" dirty="0"/>
          </a:p>
        </p:txBody>
      </p:sp>
      <p:sp>
        <p:nvSpPr>
          <p:cNvPr id="3" name="Content Placeholder 2"/>
          <p:cNvSpPr>
            <a:spLocks noGrp="1"/>
          </p:cNvSpPr>
          <p:nvPr>
            <p:ph idx="1"/>
          </p:nvPr>
        </p:nvSpPr>
        <p:spPr>
          <a:xfrm>
            <a:off x="1066800" y="990600"/>
            <a:ext cx="7498080" cy="5638800"/>
          </a:xfrm>
        </p:spPr>
        <p:txBody>
          <a:bodyPr>
            <a:normAutofit fontScale="92500"/>
          </a:bodyPr>
          <a:lstStyle/>
          <a:p>
            <a:pPr algn="just">
              <a:buFont typeface="Courier New" pitchFamily="49" charset="0"/>
              <a:buChar char="o"/>
            </a:pPr>
            <a:r>
              <a:rPr lang="en-US" sz="2200" dirty="0" smtClean="0"/>
              <a:t>Quantization is to represent </a:t>
            </a:r>
            <a:r>
              <a:rPr lang="en-US" sz="2200" b="1" dirty="0" smtClean="0"/>
              <a:t>one</a:t>
            </a:r>
            <a:r>
              <a:rPr lang="en-US" sz="2200" dirty="0" smtClean="0"/>
              <a:t> particular sample (symbol) value.</a:t>
            </a:r>
          </a:p>
          <a:p>
            <a:pPr algn="just">
              <a:buFont typeface="Courier New" pitchFamily="49" charset="0"/>
              <a:buChar char="o"/>
            </a:pPr>
            <a:r>
              <a:rPr lang="en-US" sz="2200" dirty="0" smtClean="0"/>
              <a:t>We now consider how to represent </a:t>
            </a:r>
            <a:r>
              <a:rPr lang="en-US" sz="2200" b="1" dirty="0" smtClean="0"/>
              <a:t>a set of symbols </a:t>
            </a:r>
            <a:r>
              <a:rPr lang="en-US" sz="2200" dirty="0" smtClean="0"/>
              <a:t>by using a minimum number of bits </a:t>
            </a:r>
          </a:p>
          <a:p>
            <a:pPr algn="just">
              <a:buFont typeface="Courier New" pitchFamily="49" charset="0"/>
              <a:buChar char="o"/>
            </a:pPr>
            <a:endParaRPr lang="en-US" sz="2200" dirty="0" smtClean="0"/>
          </a:p>
          <a:p>
            <a:pPr algn="just">
              <a:buFont typeface="Courier New" pitchFamily="49" charset="0"/>
              <a:buChar char="o"/>
            </a:pPr>
            <a:r>
              <a:rPr lang="en-US" sz="2200" dirty="0" smtClean="0"/>
              <a:t>Among all available digital symbols, some are more frequently used and the others may be used rarely</a:t>
            </a:r>
          </a:p>
          <a:p>
            <a:pPr algn="just">
              <a:buFont typeface="Courier New" pitchFamily="49" charset="0"/>
              <a:buChar char="o"/>
            </a:pPr>
            <a:r>
              <a:rPr lang="en-US" sz="2200" dirty="0" smtClean="0"/>
              <a:t>To transmit or store these symbols, we need to minimize the required channel bandwidth or storage capacity, and to maintain the required  service quality,  i.e., the quality of audios</a:t>
            </a:r>
          </a:p>
          <a:p>
            <a:pPr algn="just">
              <a:buFont typeface="Courier New" pitchFamily="49" charset="0"/>
              <a:buChar char="o"/>
            </a:pPr>
            <a:r>
              <a:rPr lang="en-US" altLang="zh-CN" sz="2200" dirty="0">
                <a:ea typeface="宋体" charset="-122"/>
              </a:rPr>
              <a:t>Entropy coding is used to remove the redundancy of the </a:t>
            </a:r>
            <a:r>
              <a:rPr lang="en-US" altLang="zh-CN" sz="2200" dirty="0" smtClean="0">
                <a:ea typeface="宋体" charset="-122"/>
              </a:rPr>
              <a:t>code by exploiting the </a:t>
            </a:r>
            <a:r>
              <a:rPr lang="en-US" altLang="zh-CN" sz="2200" b="1" dirty="0">
                <a:ea typeface="宋体" charset="-122"/>
              </a:rPr>
              <a:t>likelihood of the symbol </a:t>
            </a:r>
            <a:r>
              <a:rPr lang="en-US" altLang="zh-CN" sz="2200" b="1" dirty="0" smtClean="0">
                <a:ea typeface="宋体" charset="-122"/>
              </a:rPr>
              <a:t>occurrence</a:t>
            </a:r>
          </a:p>
          <a:p>
            <a:pPr algn="just">
              <a:buFont typeface="Courier New" pitchFamily="49" charset="0"/>
              <a:buChar char="o"/>
            </a:pPr>
            <a:r>
              <a:rPr lang="en-US" altLang="zh-CN" sz="2200" dirty="0">
                <a:ea typeface="宋体" charset="-122"/>
              </a:rPr>
              <a:t>This is implemented by estimating the probability of each possible code, (as a descriptor for the source of the </a:t>
            </a:r>
            <a:r>
              <a:rPr lang="en-US" altLang="zh-CN" sz="2200" dirty="0" smtClean="0">
                <a:ea typeface="宋体" charset="-122"/>
              </a:rPr>
              <a:t>signals, for example, the probability of using a word in the dictionary). </a:t>
            </a:r>
            <a:endParaRPr lang="en-US" dirty="0" smtClean="0"/>
          </a:p>
          <a:p>
            <a:endParaRPr lang="en-US" dirty="0" smtClean="0"/>
          </a:p>
          <a:p>
            <a:endParaRPr lang="en-SG" dirty="0"/>
          </a:p>
        </p:txBody>
      </p:sp>
      <p:sp>
        <p:nvSpPr>
          <p:cNvPr id="7" name="Footer Placeholder 6"/>
          <p:cNvSpPr>
            <a:spLocks noGrp="1"/>
          </p:cNvSpPr>
          <p:nvPr>
            <p:ph type="ftr" sz="quarter" idx="11"/>
          </p:nvPr>
        </p:nvSpPr>
        <p:spPr/>
        <p:txBody>
          <a:bodyPr/>
          <a:lstStyle/>
          <a:p>
            <a:r>
              <a:rPr lang="en-US" smtClean="0"/>
              <a:t>School of EEE</a:t>
            </a:r>
            <a:endParaRPr lang="en-US" dirty="0"/>
          </a:p>
        </p:txBody>
      </p:sp>
      <p:sp>
        <p:nvSpPr>
          <p:cNvPr id="8" name="Slide Number Placeholder 7"/>
          <p:cNvSpPr>
            <a:spLocks noGrp="1"/>
          </p:cNvSpPr>
          <p:nvPr>
            <p:ph type="sldNum" sz="quarter" idx="12"/>
          </p:nvPr>
        </p:nvSpPr>
        <p:spPr/>
        <p:txBody>
          <a:bodyPr/>
          <a:lstStyle/>
          <a:p>
            <a:fld id="{E9FA5013-2E72-4A27-BB93-0D610EE5532C}" type="slidenum">
              <a:rPr lang="en-US" smtClean="0"/>
              <a:pPr/>
              <a:t>100</a:t>
            </a:fld>
            <a:endParaRPr lang="en-US" dirty="0"/>
          </a:p>
        </p:txBody>
      </p:sp>
    </p:spTree>
    <p:extLst>
      <p:ext uri="{BB962C8B-B14F-4D97-AF65-F5344CB8AC3E}">
        <p14:creationId xmlns:p14="http://schemas.microsoft.com/office/powerpoint/2010/main" val="4215620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a:bodyPr>
          <a:lstStyle/>
          <a:p>
            <a:r>
              <a:rPr lang="en-US" altLang="zh-CN" sz="3200" dirty="0" smtClean="0">
                <a:ea typeface="宋体" charset="-122"/>
              </a:rPr>
              <a:t>Entropy Coding - </a:t>
            </a:r>
            <a:r>
              <a:rPr lang="en-US" sz="3200" dirty="0"/>
              <a:t>Huffman </a:t>
            </a:r>
            <a:r>
              <a:rPr lang="en-US" sz="3200" dirty="0" smtClean="0"/>
              <a:t>Coding</a:t>
            </a:r>
            <a:endParaRPr lang="en-US" altLang="zh-CN" sz="3200" dirty="0" smtClean="0">
              <a:ea typeface="宋体" charset="-122"/>
            </a:endParaRPr>
          </a:p>
        </p:txBody>
      </p:sp>
      <p:sp>
        <p:nvSpPr>
          <p:cNvPr id="49155" name="Rectangle 3"/>
          <p:cNvSpPr>
            <a:spLocks noGrp="1" noChangeArrowheads="1"/>
          </p:cNvSpPr>
          <p:nvPr>
            <p:ph type="body" idx="1"/>
          </p:nvPr>
        </p:nvSpPr>
        <p:spPr>
          <a:xfrm>
            <a:off x="990600" y="914400"/>
            <a:ext cx="7620000" cy="5791200"/>
          </a:xfrm>
          <a:solidFill>
            <a:schemeClr val="bg1"/>
          </a:solidFill>
          <a:ln>
            <a:solidFill>
              <a:schemeClr val="bg1"/>
            </a:solidFill>
          </a:ln>
        </p:spPr>
        <p:txBody>
          <a:bodyPr>
            <a:noAutofit/>
          </a:bodyPr>
          <a:lstStyle/>
          <a:p>
            <a:pPr algn="just" eaLnBrk="1" hangingPunct="1">
              <a:buFont typeface="Courier New" pitchFamily="49" charset="0"/>
              <a:buChar char="o"/>
            </a:pPr>
            <a:r>
              <a:rPr lang="en-US" altLang="zh-CN" sz="2200" dirty="0" smtClean="0">
                <a:ea typeface="宋体" charset="-122"/>
              </a:rPr>
              <a:t>To obtain a code of </a:t>
            </a:r>
            <a:r>
              <a:rPr lang="en-US" altLang="zh-CN" sz="2200" b="1" dirty="0" smtClean="0">
                <a:ea typeface="宋体" charset="-122"/>
              </a:rPr>
              <a:t>variable length </a:t>
            </a:r>
            <a:r>
              <a:rPr lang="en-US" altLang="zh-CN" sz="2200" dirty="0" smtClean="0">
                <a:ea typeface="宋体" charset="-122"/>
              </a:rPr>
              <a:t>for</a:t>
            </a:r>
            <a:r>
              <a:rPr lang="en-US" altLang="zh-CN" sz="2200" b="1" dirty="0" smtClean="0">
                <a:ea typeface="宋体" charset="-122"/>
              </a:rPr>
              <a:t> </a:t>
            </a:r>
            <a:r>
              <a:rPr lang="en-US" altLang="zh-CN" sz="2200" dirty="0" smtClean="0">
                <a:ea typeface="宋体" charset="-122"/>
              </a:rPr>
              <a:t>reducing the overall number of bits to be transmitted/stored.</a:t>
            </a:r>
          </a:p>
          <a:p>
            <a:pPr algn="just" eaLnBrk="1" hangingPunct="1">
              <a:buFont typeface="Courier New" pitchFamily="49" charset="0"/>
              <a:buChar char="o"/>
            </a:pPr>
            <a:r>
              <a:rPr lang="en-US" altLang="zh-CN" sz="2200" dirty="0" smtClean="0">
                <a:ea typeface="宋体" charset="-122"/>
              </a:rPr>
              <a:t>The main idea is to use a shorter code length for frequently-occurring symbols and longer code length for seldom-occurring symbols. </a:t>
            </a:r>
          </a:p>
          <a:p>
            <a:pPr algn="just" eaLnBrk="1" hangingPunct="1">
              <a:buFont typeface="Courier New" pitchFamily="49" charset="0"/>
              <a:buChar char="o"/>
            </a:pPr>
            <a:endParaRPr lang="en-US" altLang="zh-CN" sz="2200" dirty="0" smtClean="0">
              <a:ea typeface="宋体" charset="-122"/>
            </a:endParaRPr>
          </a:p>
          <a:p>
            <a:pPr marL="82296" indent="0" algn="just" eaLnBrk="1" hangingPunct="1">
              <a:buNone/>
            </a:pPr>
            <a:r>
              <a:rPr lang="en-US" altLang="zh-CN" sz="2200" b="1" dirty="0" smtClean="0">
                <a:ea typeface="宋体" charset="-122"/>
              </a:rPr>
              <a:t>Example: </a:t>
            </a:r>
            <a:r>
              <a:rPr lang="en-US" altLang="zh-CN" sz="2200" dirty="0" smtClean="0">
                <a:ea typeface="宋体" charset="-122"/>
              </a:rPr>
              <a:t>we may have</a:t>
            </a:r>
          </a:p>
          <a:p>
            <a:pPr lvl="1" algn="just" eaLnBrk="1" hangingPunct="1">
              <a:buFont typeface="Arial" pitchFamily="34" charset="0"/>
              <a:buChar char="−"/>
            </a:pPr>
            <a:r>
              <a:rPr lang="en-US" altLang="zh-CN" sz="2200" dirty="0" smtClean="0">
                <a:ea typeface="宋体" charset="-122"/>
              </a:rPr>
              <a:t>2-bit quantized signal that has symbols: [00],[01],[10],[11], with their respective probabilities of 70%,13%,10%, 7%.</a:t>
            </a:r>
          </a:p>
          <a:p>
            <a:pPr algn="just">
              <a:buFont typeface="Courier New" pitchFamily="49" charset="0"/>
              <a:buChar char="o"/>
            </a:pPr>
            <a:endParaRPr lang="en-US" altLang="zh-CN" sz="2200" dirty="0" smtClean="0">
              <a:ea typeface="宋体" charset="-122"/>
            </a:endParaRPr>
          </a:p>
          <a:p>
            <a:pPr algn="just">
              <a:buFont typeface="Courier New" pitchFamily="49" charset="0"/>
              <a:buChar char="o"/>
            </a:pPr>
            <a:r>
              <a:rPr lang="en-US" altLang="zh-CN" sz="2200" dirty="0" smtClean="0">
                <a:ea typeface="宋体" charset="-122"/>
              </a:rPr>
              <a:t>Using Huffman coding to generate a variable-length code</a:t>
            </a:r>
          </a:p>
        </p:txBody>
      </p:sp>
      <p:sp>
        <p:nvSpPr>
          <p:cNvPr id="5" name="Footer Placeholder 4"/>
          <p:cNvSpPr>
            <a:spLocks noGrp="1"/>
          </p:cNvSpPr>
          <p:nvPr>
            <p:ph type="ftr" sz="quarter" idx="11"/>
          </p:nvPr>
        </p:nvSpPr>
        <p:spPr/>
        <p:txBody>
          <a:bodyPr/>
          <a:lstStyle/>
          <a:p>
            <a:r>
              <a:rPr lang="en-US" smtClean="0"/>
              <a:t>School of EEE</a:t>
            </a:r>
            <a:endParaRPr lang="en-US" dirty="0"/>
          </a:p>
        </p:txBody>
      </p:sp>
      <p:sp>
        <p:nvSpPr>
          <p:cNvPr id="6" name="Slide Number Placeholder 5"/>
          <p:cNvSpPr>
            <a:spLocks noGrp="1"/>
          </p:cNvSpPr>
          <p:nvPr>
            <p:ph type="sldNum" sz="quarter" idx="12"/>
          </p:nvPr>
        </p:nvSpPr>
        <p:spPr/>
        <p:txBody>
          <a:bodyPr/>
          <a:lstStyle/>
          <a:p>
            <a:fld id="{E9FA5013-2E72-4A27-BB93-0D610EE5532C}" type="slidenum">
              <a:rPr lang="en-US" smtClean="0"/>
              <a:pPr/>
              <a:t>101</a:t>
            </a:fld>
            <a:endParaRPr lang="en-US" dirty="0"/>
          </a:p>
        </p:txBody>
      </p:sp>
    </p:spTree>
    <p:extLst>
      <p:ext uri="{BB962C8B-B14F-4D97-AF65-F5344CB8AC3E}">
        <p14:creationId xmlns:p14="http://schemas.microsoft.com/office/powerpoint/2010/main" val="192677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15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1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990600" y="2286000"/>
            <a:ext cx="7696200" cy="3962400"/>
          </a:xfrm>
          <a:prstGeom prst="rect">
            <a:avLst/>
          </a:prstGeom>
          <a:solidFill>
            <a:schemeClr val="bg1"/>
          </a:solidFill>
          <a:ln w="9525">
            <a:noFill/>
            <a:miter lim="800000"/>
            <a:headEnd/>
            <a:tailEnd/>
          </a:ln>
        </p:spPr>
        <p:txBody>
          <a:bodyPr wrap="none" anchor="ctr"/>
          <a:lstStyle/>
          <a:p>
            <a:endParaRPr lang="en-US"/>
          </a:p>
        </p:txBody>
      </p:sp>
      <p:sp>
        <p:nvSpPr>
          <p:cNvPr id="50179" name="Rectangle 3"/>
          <p:cNvSpPr>
            <a:spLocks noGrp="1" noChangeArrowheads="1"/>
          </p:cNvSpPr>
          <p:nvPr>
            <p:ph type="body" idx="1"/>
          </p:nvPr>
        </p:nvSpPr>
        <p:spPr>
          <a:xfrm>
            <a:off x="990600" y="990600"/>
            <a:ext cx="7936189" cy="5715000"/>
          </a:xfrm>
          <a:ln>
            <a:noFill/>
          </a:ln>
        </p:spPr>
        <p:txBody>
          <a:bodyPr>
            <a:noAutofit/>
          </a:bodyPr>
          <a:lstStyle/>
          <a:p>
            <a:pPr marL="271463" indent="-271463" algn="just">
              <a:buFont typeface="+mj-lt"/>
              <a:buAutoNum type="arabicParenR"/>
            </a:pPr>
            <a:r>
              <a:rPr lang="en-US" altLang="zh-CN" sz="1800" dirty="0" smtClean="0">
                <a:ea typeface="宋体" charset="-122"/>
              </a:rPr>
              <a:t>Arrange all </a:t>
            </a:r>
            <a:r>
              <a:rPr lang="en-US" altLang="zh-CN" sz="1800" dirty="0">
                <a:ea typeface="宋体" charset="-122"/>
              </a:rPr>
              <a:t>these symbols </a:t>
            </a:r>
            <a:r>
              <a:rPr lang="en-US" altLang="zh-CN" sz="1800" dirty="0" smtClean="0">
                <a:ea typeface="宋体" charset="-122"/>
              </a:rPr>
              <a:t>according </a:t>
            </a:r>
            <a:r>
              <a:rPr lang="en-US" altLang="zh-CN" sz="1800" dirty="0">
                <a:ea typeface="宋体" charset="-122"/>
              </a:rPr>
              <a:t>to the descending order of their probabilities of occurrence</a:t>
            </a:r>
          </a:p>
          <a:p>
            <a:pPr marL="271463" indent="-271463" algn="just" eaLnBrk="1" hangingPunct="1">
              <a:buFont typeface="+mj-lt"/>
              <a:buAutoNum type="arabicParenR"/>
            </a:pPr>
            <a:r>
              <a:rPr lang="en-US" altLang="zh-CN" sz="1800" dirty="0" smtClean="0">
                <a:ea typeface="宋体" charset="-122"/>
              </a:rPr>
              <a:t>Combine the pair of symbols with two smallest probabilities as one whose probability is the  sum of the probabilities of these two symbols.</a:t>
            </a:r>
          </a:p>
          <a:p>
            <a:pPr marL="271463" indent="-271463" algn="just" eaLnBrk="1" hangingPunct="1">
              <a:buFont typeface="+mj-lt"/>
              <a:buAutoNum type="arabicParenR"/>
            </a:pPr>
            <a:r>
              <a:rPr lang="en-US" altLang="zh-CN" sz="1800" dirty="0" smtClean="0">
                <a:ea typeface="宋体" charset="-122"/>
              </a:rPr>
              <a:t>Assign 0 and 1 to the two branches that are merged</a:t>
            </a:r>
          </a:p>
          <a:p>
            <a:pPr marL="271463" indent="-271463" algn="just" eaLnBrk="1" hangingPunct="1">
              <a:buFont typeface="+mj-lt"/>
              <a:buAutoNum type="arabicParenR"/>
            </a:pPr>
            <a:r>
              <a:rPr lang="en-US" altLang="zh-CN" sz="1800" dirty="0" smtClean="0">
                <a:ea typeface="宋体" charset="-122"/>
              </a:rPr>
              <a:t>Repeat steps 1), 2) and 3) until all the symbols have been </a:t>
            </a:r>
            <a:r>
              <a:rPr lang="en-US" altLang="zh-CN" sz="1800" dirty="0">
                <a:ea typeface="宋体" charset="-122"/>
              </a:rPr>
              <a:t> </a:t>
            </a:r>
            <a:r>
              <a:rPr lang="en-US" altLang="zh-CN" sz="1800" dirty="0" smtClean="0">
                <a:ea typeface="宋体" charset="-122"/>
              </a:rPr>
              <a:t>dealt with</a:t>
            </a:r>
          </a:p>
          <a:p>
            <a:pPr marL="271463" indent="-271463" algn="just" eaLnBrk="1" hangingPunct="1">
              <a:buFont typeface="+mj-lt"/>
              <a:buAutoNum type="arabicParenR"/>
            </a:pPr>
            <a:r>
              <a:rPr lang="en-US" altLang="zh-CN" sz="1800" dirty="0" smtClean="0">
                <a:ea typeface="宋体" charset="-122"/>
              </a:rPr>
              <a:t>The code words are obtained by reading 0 (or 1) along the branch from the top to the root.</a:t>
            </a:r>
          </a:p>
          <a:p>
            <a:pPr marL="271463" indent="-271463" algn="just" eaLnBrk="1" hangingPunct="1">
              <a:buFont typeface="+mj-lt"/>
              <a:buAutoNum type="arabicParenR"/>
            </a:pPr>
            <a:endParaRPr lang="en-US" altLang="zh-CN" sz="1800" dirty="0" smtClean="0">
              <a:ea typeface="宋体" charset="-122"/>
            </a:endParaRPr>
          </a:p>
          <a:p>
            <a:pPr marL="365125" indent="-365125">
              <a:buNone/>
            </a:pPr>
            <a:r>
              <a:rPr lang="en-US" altLang="zh-CN" sz="1800" b="1" dirty="0" smtClean="0">
                <a:ea typeface="宋体" charset="-122"/>
              </a:rPr>
              <a:t>Example:</a:t>
            </a:r>
          </a:p>
          <a:p>
            <a:pPr marL="365125" indent="-365125">
              <a:buNone/>
            </a:pPr>
            <a:r>
              <a:rPr lang="en-US" altLang="zh-CN" sz="1800" dirty="0" smtClean="0">
                <a:ea typeface="宋体" charset="-122"/>
              </a:rPr>
              <a:t>Probabilities</a:t>
            </a:r>
            <a:r>
              <a:rPr lang="en-US" altLang="zh-CN" sz="1800" dirty="0">
                <a:ea typeface="宋体" charset="-122"/>
              </a:rPr>
              <a:t>:       0.7        0.13       0.1	        0.07</a:t>
            </a:r>
          </a:p>
          <a:p>
            <a:pPr marL="365125" indent="-365125" eaLnBrk="1" hangingPunct="1">
              <a:buFontTx/>
              <a:buNone/>
            </a:pPr>
            <a:r>
              <a:rPr lang="en-US" altLang="zh-CN" sz="1800" dirty="0" smtClean="0">
                <a:ea typeface="宋体" charset="-122"/>
              </a:rPr>
              <a:t>Symbols:             00         01         10           11</a:t>
            </a:r>
          </a:p>
          <a:p>
            <a:pPr marL="365125" indent="-365125" eaLnBrk="1" hangingPunct="1">
              <a:buFontTx/>
              <a:buNone/>
            </a:pPr>
            <a:r>
              <a:rPr lang="en-US" altLang="zh-CN" sz="1800" dirty="0" smtClean="0">
                <a:ea typeface="宋体" charset="-122"/>
              </a:rPr>
              <a:t>Code words:        0          11         001         101</a:t>
            </a:r>
          </a:p>
          <a:p>
            <a:pPr marL="0" indent="0" algn="just" eaLnBrk="1" hangingPunct="1">
              <a:buFontTx/>
              <a:buNone/>
            </a:pPr>
            <a:endParaRPr lang="en-US" altLang="zh-CN" b="1" dirty="0" smtClean="0">
              <a:ea typeface="宋体" charset="-122"/>
            </a:endParaRPr>
          </a:p>
          <a:p>
            <a:pPr marL="0" indent="0" algn="just" eaLnBrk="1" hangingPunct="1">
              <a:buFontTx/>
              <a:buNone/>
            </a:pPr>
            <a:endParaRPr lang="en-US" altLang="zh-CN" b="1" dirty="0" smtClean="0">
              <a:ea typeface="宋体" charset="-122"/>
            </a:endParaRPr>
          </a:p>
          <a:p>
            <a:pPr marL="0" indent="0" algn="just" eaLnBrk="1" hangingPunct="1">
              <a:buFontTx/>
              <a:buNone/>
            </a:pPr>
            <a:r>
              <a:rPr lang="en-US" altLang="zh-CN" b="1" dirty="0" smtClean="0">
                <a:ea typeface="宋体" charset="-122"/>
              </a:rPr>
              <a:t>Note: </a:t>
            </a:r>
            <a:r>
              <a:rPr lang="en-US" altLang="zh-CN" dirty="0" smtClean="0">
                <a:ea typeface="宋体" charset="-122"/>
              </a:rPr>
              <a:t>a swap of the branches is performed to meet the condition in 1), i.e.,  the branches with the probabilities of 0.13 and 0.17 are swapped.</a:t>
            </a:r>
          </a:p>
          <a:p>
            <a:pPr eaLnBrk="1" hangingPunct="1">
              <a:buFontTx/>
              <a:buNone/>
            </a:pPr>
            <a:endParaRPr lang="en-US" altLang="zh-CN" dirty="0" smtClean="0">
              <a:solidFill>
                <a:srgbClr val="FFFF00"/>
              </a:solidFill>
              <a:ea typeface="宋体" charset="-122"/>
            </a:endParaRPr>
          </a:p>
        </p:txBody>
      </p:sp>
      <p:pic>
        <p:nvPicPr>
          <p:cNvPr id="18831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3733800"/>
            <a:ext cx="3308791"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Rectangle 2"/>
          <p:cNvSpPr>
            <a:spLocks noGrp="1" noChangeArrowheads="1"/>
          </p:cNvSpPr>
          <p:nvPr>
            <p:ph type="title"/>
          </p:nvPr>
        </p:nvSpPr>
        <p:spPr>
          <a:xfrm>
            <a:off x="990600" y="228600"/>
            <a:ext cx="7772400" cy="914400"/>
          </a:xfrm>
        </p:spPr>
        <p:txBody>
          <a:bodyPr>
            <a:normAutofit fontScale="90000"/>
          </a:bodyPr>
          <a:lstStyle/>
          <a:p>
            <a:r>
              <a:rPr lang="en-US" altLang="zh-CN" sz="3200" dirty="0" smtClean="0">
                <a:ea typeface="宋体" charset="-122"/>
              </a:rPr>
              <a:t>Steps of </a:t>
            </a:r>
            <a:r>
              <a:rPr lang="en-US" sz="3200" dirty="0" smtClean="0"/>
              <a:t>Huffman </a:t>
            </a:r>
            <a:r>
              <a:rPr lang="en-US" sz="3200" dirty="0"/>
              <a:t>Coding</a:t>
            </a:r>
            <a:r>
              <a:rPr lang="en-SG" sz="3200" dirty="0"/>
              <a:t/>
            </a:r>
            <a:br>
              <a:rPr lang="en-SG" sz="3200" dirty="0"/>
            </a:br>
            <a:endParaRPr lang="en-US" altLang="zh-CN" sz="3200" dirty="0" smtClean="0">
              <a:ea typeface="宋体" charset="-122"/>
            </a:endParaRPr>
          </a:p>
        </p:txBody>
      </p:sp>
      <p:sp>
        <p:nvSpPr>
          <p:cNvPr id="4" name="Footer Placeholder 3"/>
          <p:cNvSpPr>
            <a:spLocks noGrp="1"/>
          </p:cNvSpPr>
          <p:nvPr>
            <p:ph type="ftr" sz="quarter" idx="11"/>
          </p:nvPr>
        </p:nvSpPr>
        <p:spPr/>
        <p:txBody>
          <a:bodyPr/>
          <a:lstStyle/>
          <a:p>
            <a:r>
              <a:rPr lang="en-US" smtClean="0"/>
              <a:t>School of EEE</a:t>
            </a:r>
            <a:endParaRPr lang="en-US" dirty="0"/>
          </a:p>
        </p:txBody>
      </p:sp>
      <p:sp>
        <p:nvSpPr>
          <p:cNvPr id="5" name="Slide Number Placeholder 4"/>
          <p:cNvSpPr>
            <a:spLocks noGrp="1"/>
          </p:cNvSpPr>
          <p:nvPr>
            <p:ph type="sldNum" sz="quarter" idx="12"/>
          </p:nvPr>
        </p:nvSpPr>
        <p:spPr/>
        <p:txBody>
          <a:bodyPr/>
          <a:lstStyle/>
          <a:p>
            <a:fld id="{E9FA5013-2E72-4A27-BB93-0D610EE5532C}" type="slidenum">
              <a:rPr lang="en-US" smtClean="0"/>
              <a:pPr/>
              <a:t>102</a:t>
            </a:fld>
            <a:endParaRPr lang="en-US" dirty="0"/>
          </a:p>
        </p:txBody>
      </p:sp>
    </p:spTree>
    <p:extLst>
      <p:ext uri="{BB962C8B-B14F-4D97-AF65-F5344CB8AC3E}">
        <p14:creationId xmlns:p14="http://schemas.microsoft.com/office/powerpoint/2010/main" val="1736043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1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17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179">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0179">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0179">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017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8313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017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990600" y="2286000"/>
            <a:ext cx="7696200" cy="3962400"/>
          </a:xfrm>
          <a:prstGeom prst="rect">
            <a:avLst/>
          </a:prstGeom>
          <a:solidFill>
            <a:schemeClr val="bg1"/>
          </a:solidFill>
          <a:ln w="9525">
            <a:noFill/>
            <a:miter lim="800000"/>
            <a:headEnd/>
            <a:tailEnd/>
          </a:ln>
        </p:spPr>
        <p:txBody>
          <a:bodyPr wrap="none" anchor="ctr"/>
          <a:lstStyle/>
          <a:p>
            <a:endParaRPr lang="en-US"/>
          </a:p>
        </p:txBody>
      </p:sp>
      <p:sp>
        <p:nvSpPr>
          <p:cNvPr id="50179" name="Rectangle 3"/>
          <p:cNvSpPr>
            <a:spLocks noGrp="1" noChangeArrowheads="1"/>
          </p:cNvSpPr>
          <p:nvPr>
            <p:ph type="body" idx="1"/>
          </p:nvPr>
        </p:nvSpPr>
        <p:spPr>
          <a:xfrm>
            <a:off x="1078189" y="228600"/>
            <a:ext cx="7848600" cy="6400800"/>
          </a:xfrm>
          <a:ln>
            <a:noFill/>
          </a:ln>
        </p:spPr>
        <p:txBody>
          <a:bodyPr>
            <a:noAutofit/>
          </a:bodyPr>
          <a:lstStyle/>
          <a:p>
            <a:pPr eaLnBrk="1" hangingPunct="1">
              <a:buFontTx/>
              <a:buNone/>
            </a:pPr>
            <a:endParaRPr lang="en-US" altLang="zh-CN" dirty="0" smtClean="0">
              <a:solidFill>
                <a:srgbClr val="FFFF00"/>
              </a:solidFill>
              <a:ea typeface="宋体" charset="-122"/>
            </a:endParaRPr>
          </a:p>
          <a:p>
            <a:pPr eaLnBrk="1" hangingPunct="1">
              <a:buFontTx/>
              <a:buNone/>
            </a:pPr>
            <a:endParaRPr lang="en-US" altLang="zh-CN" dirty="0" smtClean="0">
              <a:solidFill>
                <a:srgbClr val="FFFF00"/>
              </a:solidFill>
              <a:ea typeface="宋体" charset="-122"/>
            </a:endParaRPr>
          </a:p>
          <a:p>
            <a:pPr marL="365125" indent="-365125" eaLnBrk="1" hangingPunct="1">
              <a:buFontTx/>
              <a:buNone/>
            </a:pPr>
            <a:r>
              <a:rPr lang="en-US" altLang="zh-CN" b="1" dirty="0" smtClean="0">
                <a:ea typeface="宋体" charset="-122"/>
              </a:rPr>
              <a:t>Measures of coding efficiency</a:t>
            </a:r>
          </a:p>
          <a:p>
            <a:pPr marL="365125" indent="-365125">
              <a:buFont typeface="Courier New" panose="02070309020205020404" pitchFamily="49" charset="0"/>
              <a:buChar char="o"/>
            </a:pPr>
            <a:r>
              <a:rPr lang="en-US" altLang="zh-CN" b="1" dirty="0">
                <a:ea typeface="宋体" charset="-122"/>
              </a:rPr>
              <a:t>Average code </a:t>
            </a:r>
            <a:r>
              <a:rPr lang="en-US" altLang="zh-CN" b="1" dirty="0" smtClean="0">
                <a:ea typeface="宋体" charset="-122"/>
              </a:rPr>
              <a:t>length</a:t>
            </a:r>
            <a:r>
              <a:rPr lang="en-US" altLang="zh-CN" dirty="0">
                <a:ea typeface="宋体" charset="-122"/>
              </a:rPr>
              <a:t> </a:t>
            </a:r>
            <a:r>
              <a:rPr lang="en-US" altLang="zh-CN" dirty="0" smtClean="0">
                <a:ea typeface="宋体" charset="-122"/>
              </a:rPr>
              <a:t>is defined by</a:t>
            </a:r>
          </a:p>
          <a:p>
            <a:pPr marL="365125" indent="-365125">
              <a:buFont typeface="Courier New" panose="02070309020205020404" pitchFamily="49" charset="0"/>
              <a:buChar char="o"/>
            </a:pPr>
            <a:endParaRPr lang="en-US" altLang="zh-CN" dirty="0">
              <a:ea typeface="宋体" charset="-122"/>
            </a:endParaRPr>
          </a:p>
          <a:p>
            <a:pPr eaLnBrk="1" hangingPunct="1">
              <a:buFontTx/>
              <a:buNone/>
            </a:pPr>
            <a:endParaRPr lang="en-US" altLang="zh-CN" dirty="0" smtClean="0">
              <a:solidFill>
                <a:srgbClr val="FFFF00"/>
              </a:solidFill>
              <a:ea typeface="宋体" charset="-122"/>
            </a:endParaRPr>
          </a:p>
          <a:p>
            <a:pPr algn="just" eaLnBrk="1" hangingPunct="1">
              <a:buFontTx/>
              <a:buNone/>
            </a:pPr>
            <a:r>
              <a:rPr lang="en-US" altLang="zh-CN" dirty="0" smtClean="0">
                <a:ea typeface="宋体" charset="-122"/>
              </a:rPr>
              <a:t>    where </a:t>
            </a:r>
            <a:r>
              <a:rPr lang="en-US" altLang="zh-CN" i="1" dirty="0" smtClean="0">
                <a:ea typeface="宋体" charset="-122"/>
              </a:rPr>
              <a:t>N</a:t>
            </a:r>
            <a:r>
              <a:rPr lang="en-US" altLang="zh-CN" dirty="0" smtClean="0">
                <a:ea typeface="宋体" charset="-122"/>
              </a:rPr>
              <a:t> is the number of symbols, </a:t>
            </a:r>
            <a:r>
              <a:rPr lang="en-US" altLang="zh-CN" i="1" dirty="0" err="1" smtClean="0">
                <a:ea typeface="宋体" charset="-122"/>
              </a:rPr>
              <a:t>l</a:t>
            </a:r>
            <a:r>
              <a:rPr lang="en-US" altLang="zh-CN" i="1" baseline="-25000" dirty="0" err="1" smtClean="0">
                <a:ea typeface="宋体" charset="-122"/>
              </a:rPr>
              <a:t>n</a:t>
            </a:r>
            <a:r>
              <a:rPr lang="en-US" altLang="zh-CN" dirty="0" smtClean="0">
                <a:ea typeface="宋体" charset="-122"/>
              </a:rPr>
              <a:t> is the number of bits for the </a:t>
            </a:r>
            <a:r>
              <a:rPr lang="en-US" altLang="zh-CN" i="1" dirty="0" smtClean="0">
                <a:ea typeface="宋体" charset="-122"/>
              </a:rPr>
              <a:t>n</a:t>
            </a:r>
            <a:r>
              <a:rPr lang="en-US" altLang="zh-CN" dirty="0" smtClean="0">
                <a:ea typeface="宋体" charset="-122"/>
              </a:rPr>
              <a:t>th symbols and </a:t>
            </a:r>
            <a:r>
              <a:rPr lang="en-US" altLang="zh-CN" i="1" dirty="0" err="1" smtClean="0">
                <a:ea typeface="宋体" charset="-122"/>
              </a:rPr>
              <a:t>p</a:t>
            </a:r>
            <a:r>
              <a:rPr lang="en-US" altLang="zh-CN" i="1" baseline="-25000" dirty="0" err="1" smtClean="0">
                <a:ea typeface="宋体" charset="-122"/>
              </a:rPr>
              <a:t>n</a:t>
            </a:r>
            <a:r>
              <a:rPr lang="en-US" altLang="zh-CN" dirty="0" smtClean="0">
                <a:ea typeface="宋体" charset="-122"/>
              </a:rPr>
              <a:t> is the probability of the </a:t>
            </a:r>
            <a:r>
              <a:rPr lang="en-US" altLang="zh-CN" i="1" dirty="0" smtClean="0">
                <a:ea typeface="宋体" charset="-122"/>
              </a:rPr>
              <a:t>n</a:t>
            </a:r>
            <a:r>
              <a:rPr lang="en-US" altLang="zh-CN" dirty="0" smtClean="0">
                <a:ea typeface="宋体" charset="-122"/>
              </a:rPr>
              <a:t>th symbol.</a:t>
            </a:r>
          </a:p>
          <a:p>
            <a:pPr eaLnBrk="1" hangingPunct="1">
              <a:buFont typeface="Courier New" panose="02070309020205020404" pitchFamily="49" charset="0"/>
              <a:buChar char="o"/>
            </a:pPr>
            <a:r>
              <a:rPr lang="en-US" altLang="zh-CN" b="1" dirty="0" smtClean="0">
                <a:ea typeface="宋体" charset="-122"/>
              </a:rPr>
              <a:t>Entropy</a:t>
            </a:r>
            <a:r>
              <a:rPr lang="en-US" altLang="zh-CN" dirty="0" smtClean="0">
                <a:ea typeface="宋体" charset="-122"/>
              </a:rPr>
              <a:t> </a:t>
            </a:r>
            <a:r>
              <a:rPr lang="en-US" altLang="zh-CN" dirty="0">
                <a:ea typeface="宋体" charset="-122"/>
              </a:rPr>
              <a:t>is a function of the probabilities, </a:t>
            </a:r>
            <a:r>
              <a:rPr lang="en-US" altLang="zh-CN" i="1" dirty="0" err="1">
                <a:ea typeface="宋体" charset="-122"/>
              </a:rPr>
              <a:t>P</a:t>
            </a:r>
            <a:r>
              <a:rPr lang="en-US" altLang="zh-CN" i="1" baseline="-25000" dirty="0" err="1">
                <a:ea typeface="宋体" charset="-122"/>
              </a:rPr>
              <a:t>n</a:t>
            </a:r>
            <a:r>
              <a:rPr lang="en-US" altLang="zh-CN" dirty="0">
                <a:ea typeface="宋体" charset="-122"/>
              </a:rPr>
              <a:t>, of the code symbol being the </a:t>
            </a:r>
            <a:r>
              <a:rPr lang="en-US" altLang="zh-CN" i="1" dirty="0">
                <a:ea typeface="宋体" charset="-122"/>
              </a:rPr>
              <a:t>n</a:t>
            </a:r>
            <a:r>
              <a:rPr lang="en-US" altLang="zh-CN" dirty="0">
                <a:ea typeface="宋体" charset="-122"/>
              </a:rPr>
              <a:t>th code:</a:t>
            </a:r>
          </a:p>
          <a:p>
            <a:pPr>
              <a:buNone/>
            </a:pPr>
            <a:endParaRPr lang="en-US" altLang="zh-CN" dirty="0">
              <a:ea typeface="宋体" charset="-122"/>
            </a:endParaRPr>
          </a:p>
          <a:p>
            <a:pPr>
              <a:buNone/>
            </a:pPr>
            <a:endParaRPr lang="en-US" altLang="zh-CN" dirty="0">
              <a:ea typeface="宋体" charset="-122"/>
            </a:endParaRPr>
          </a:p>
          <a:p>
            <a:pPr marL="358775" indent="-358775">
              <a:buFont typeface="Courier New" panose="02070309020205020404" pitchFamily="49" charset="0"/>
              <a:buChar char="o"/>
            </a:pPr>
            <a:r>
              <a:rPr lang="en-US" altLang="zh-CN" dirty="0" smtClean="0">
                <a:ea typeface="宋体" charset="-122"/>
              </a:rPr>
              <a:t>log</a:t>
            </a:r>
            <a:r>
              <a:rPr lang="en-US" altLang="zh-CN" baseline="-25000" dirty="0" smtClean="0">
                <a:ea typeface="宋体" charset="-122"/>
              </a:rPr>
              <a:t>2</a:t>
            </a:r>
            <a:r>
              <a:rPr lang="en-US" altLang="zh-CN" dirty="0" smtClean="0">
                <a:ea typeface="宋体" charset="-122"/>
              </a:rPr>
              <a:t>(</a:t>
            </a:r>
            <a:r>
              <a:rPr lang="en-US" altLang="zh-CN" dirty="0" err="1" smtClean="0">
                <a:ea typeface="宋体" charset="-122"/>
              </a:rPr>
              <a:t>p</a:t>
            </a:r>
            <a:r>
              <a:rPr lang="en-US" altLang="zh-CN" baseline="-25000" dirty="0" err="1" smtClean="0">
                <a:ea typeface="宋体" charset="-122"/>
              </a:rPr>
              <a:t>n</a:t>
            </a:r>
            <a:r>
              <a:rPr lang="en-US" altLang="zh-CN" dirty="0" smtClean="0">
                <a:ea typeface="宋体" charset="-122"/>
              </a:rPr>
              <a:t>) is the uncertainty of a symbol., for example, </a:t>
            </a:r>
            <a:r>
              <a:rPr lang="en-US" altLang="zh-CN" i="1" dirty="0" err="1" smtClean="0">
                <a:ea typeface="宋体" charset="-122"/>
              </a:rPr>
              <a:t>p</a:t>
            </a:r>
            <a:r>
              <a:rPr lang="en-US" altLang="zh-CN" i="1" baseline="-25000" dirty="0" err="1" smtClean="0">
                <a:ea typeface="宋体" charset="-122"/>
              </a:rPr>
              <a:t>n</a:t>
            </a:r>
            <a:r>
              <a:rPr lang="en-US" altLang="zh-CN" dirty="0" smtClean="0">
                <a:ea typeface="宋体" charset="-122"/>
              </a:rPr>
              <a:t> </a:t>
            </a:r>
            <a:r>
              <a:rPr lang="en-US" altLang="zh-CN" dirty="0">
                <a:ea typeface="宋体" charset="-122"/>
              </a:rPr>
              <a:t>is </a:t>
            </a:r>
            <a:r>
              <a:rPr lang="en-US" altLang="zh-CN" dirty="0" smtClean="0">
                <a:ea typeface="宋体" charset="-122"/>
              </a:rPr>
              <a:t>1 </a:t>
            </a:r>
            <a:r>
              <a:rPr lang="en-US" altLang="zh-CN" dirty="0">
                <a:ea typeface="宋体" charset="-122"/>
              </a:rPr>
              <a:t>or 0 </a:t>
            </a:r>
            <a:r>
              <a:rPr lang="en-US" altLang="zh-CN" dirty="0" smtClean="0">
                <a:ea typeface="宋体" charset="-122"/>
              </a:rPr>
              <a:t>means very certain (E </a:t>
            </a:r>
            <a:r>
              <a:rPr lang="en-US" altLang="zh-CN" dirty="0">
                <a:ea typeface="宋体" charset="-122"/>
              </a:rPr>
              <a:t>=</a:t>
            </a:r>
            <a:r>
              <a:rPr lang="en-US" altLang="zh-CN" dirty="0" smtClean="0">
                <a:ea typeface="宋体" charset="-122"/>
              </a:rPr>
              <a:t>0);  </a:t>
            </a:r>
            <a:r>
              <a:rPr lang="en-US" altLang="zh-CN" i="1" dirty="0" err="1" smtClean="0">
                <a:ea typeface="宋体" charset="-122"/>
              </a:rPr>
              <a:t>p</a:t>
            </a:r>
            <a:r>
              <a:rPr lang="en-US" altLang="zh-CN" i="1" baseline="-25000" dirty="0" err="1" smtClean="0">
                <a:ea typeface="宋体" charset="-122"/>
              </a:rPr>
              <a:t>n</a:t>
            </a:r>
            <a:r>
              <a:rPr lang="en-US" altLang="zh-CN" dirty="0" smtClean="0">
                <a:ea typeface="宋体" charset="-122"/>
              </a:rPr>
              <a:t> </a:t>
            </a:r>
            <a:r>
              <a:rPr lang="en-US" altLang="zh-CN" dirty="0">
                <a:ea typeface="宋体" charset="-122"/>
              </a:rPr>
              <a:t>is </a:t>
            </a:r>
            <a:r>
              <a:rPr lang="en-US" altLang="zh-CN" dirty="0" smtClean="0">
                <a:ea typeface="宋体" charset="-122"/>
              </a:rPr>
              <a:t>0.5 means not </a:t>
            </a:r>
            <a:r>
              <a:rPr lang="en-US" altLang="zh-CN" dirty="0">
                <a:ea typeface="宋体" charset="-122"/>
              </a:rPr>
              <a:t>very </a:t>
            </a:r>
            <a:r>
              <a:rPr lang="en-US" altLang="zh-CN" dirty="0" smtClean="0">
                <a:ea typeface="宋体" charset="-122"/>
              </a:rPr>
              <a:t>certain (E </a:t>
            </a:r>
            <a:r>
              <a:rPr lang="en-US" altLang="zh-CN" dirty="0">
                <a:ea typeface="宋体" charset="-122"/>
              </a:rPr>
              <a:t>= </a:t>
            </a:r>
            <a:r>
              <a:rPr lang="en-US" altLang="zh-CN" dirty="0" smtClean="0">
                <a:ea typeface="宋体" charset="-122"/>
              </a:rPr>
              <a:t>1).</a:t>
            </a:r>
            <a:endParaRPr lang="en-US" altLang="zh-CN" dirty="0">
              <a:ea typeface="宋体" charset="-122"/>
            </a:endParaRPr>
          </a:p>
          <a:p>
            <a:pPr marL="365125" indent="-365125" algn="just">
              <a:buFont typeface="Courier New" panose="02070309020205020404" pitchFamily="49" charset="0"/>
              <a:buChar char="o"/>
            </a:pPr>
            <a:r>
              <a:rPr lang="en-US" altLang="zh-CN" dirty="0" smtClean="0">
                <a:ea typeface="宋体" charset="-122"/>
              </a:rPr>
              <a:t>Shannon proved </a:t>
            </a:r>
            <a:r>
              <a:rPr lang="en-US" altLang="zh-CN" dirty="0">
                <a:ea typeface="宋体" charset="-122"/>
              </a:rPr>
              <a:t>that entropy </a:t>
            </a:r>
            <a:r>
              <a:rPr lang="en-US" altLang="zh-CN" dirty="0" smtClean="0">
                <a:ea typeface="宋体" charset="-122"/>
              </a:rPr>
              <a:t>coding results </a:t>
            </a:r>
            <a:r>
              <a:rPr lang="en-US" altLang="zh-CN" dirty="0">
                <a:ea typeface="宋体" charset="-122"/>
              </a:rPr>
              <a:t>in the lowest </a:t>
            </a:r>
            <a:r>
              <a:rPr lang="en-US" altLang="zh-CN" dirty="0" smtClean="0">
                <a:ea typeface="宋体" charset="-122"/>
              </a:rPr>
              <a:t>number of </a:t>
            </a:r>
            <a:r>
              <a:rPr lang="en-US" altLang="zh-CN" smtClean="0">
                <a:ea typeface="宋体" charset="-122"/>
              </a:rPr>
              <a:t>bits/symbol that any </a:t>
            </a:r>
            <a:r>
              <a:rPr lang="en-US" altLang="zh-CN" dirty="0">
                <a:ea typeface="宋体" charset="-122"/>
              </a:rPr>
              <a:t>coder could </a:t>
            </a:r>
            <a:r>
              <a:rPr lang="en-US" altLang="zh-CN" dirty="0" smtClean="0">
                <a:ea typeface="宋体" charset="-122"/>
              </a:rPr>
              <a:t>produce.</a:t>
            </a:r>
          </a:p>
          <a:p>
            <a:pPr marL="365125" indent="-365125" algn="just">
              <a:buFont typeface="Courier New" panose="02070309020205020404" pitchFamily="49" charset="0"/>
              <a:buChar char="o"/>
            </a:pPr>
            <a:r>
              <a:rPr lang="en-US" altLang="zh-CN" b="1" dirty="0" smtClean="0">
                <a:ea typeface="宋体" charset="-122"/>
              </a:rPr>
              <a:t>Coding </a:t>
            </a:r>
            <a:r>
              <a:rPr lang="en-US" altLang="zh-CN" b="1" dirty="0">
                <a:ea typeface="宋体" charset="-122"/>
              </a:rPr>
              <a:t>Efficiency </a:t>
            </a:r>
            <a:r>
              <a:rPr lang="en-US" altLang="zh-CN" dirty="0">
                <a:ea typeface="宋体" charset="-122"/>
              </a:rPr>
              <a:t>= </a:t>
            </a:r>
            <a:r>
              <a:rPr lang="en-US" altLang="zh-CN" dirty="0" smtClean="0">
                <a:ea typeface="宋体" charset="-122"/>
              </a:rPr>
              <a:t>E/</a:t>
            </a:r>
            <a:r>
              <a:rPr lang="en-US" altLang="zh-CN" i="1" dirty="0" smtClean="0">
                <a:ea typeface="宋体" charset="-122"/>
              </a:rPr>
              <a:t>L</a:t>
            </a:r>
            <a:endParaRPr lang="en-US" altLang="zh-CN" i="1" dirty="0">
              <a:ea typeface="宋体" charset="-122"/>
            </a:endParaRPr>
          </a:p>
          <a:p>
            <a:pPr marL="365125" indent="-365125" algn="just">
              <a:buFont typeface="Courier New" panose="02070309020205020404" pitchFamily="49" charset="0"/>
              <a:buChar char="o"/>
            </a:pPr>
            <a:endParaRPr lang="en-US" altLang="zh-CN" dirty="0">
              <a:ea typeface="宋体" charset="-122"/>
            </a:endParaRPr>
          </a:p>
          <a:p>
            <a:pPr eaLnBrk="1" hangingPunct="1">
              <a:buFontTx/>
              <a:buNone/>
            </a:pPr>
            <a:endParaRPr lang="en-US" altLang="zh-CN" dirty="0">
              <a:ea typeface="宋体" charset="-122"/>
            </a:endParaRPr>
          </a:p>
        </p:txBody>
      </p:sp>
      <p:sp>
        <p:nvSpPr>
          <p:cNvPr id="19" name="Rectangle 2"/>
          <p:cNvSpPr>
            <a:spLocks noGrp="1" noChangeArrowheads="1"/>
          </p:cNvSpPr>
          <p:nvPr>
            <p:ph type="title"/>
          </p:nvPr>
        </p:nvSpPr>
        <p:spPr>
          <a:xfrm>
            <a:off x="990600" y="228600"/>
            <a:ext cx="7696200" cy="685800"/>
          </a:xfrm>
        </p:spPr>
        <p:txBody>
          <a:bodyPr>
            <a:normAutofit/>
          </a:bodyPr>
          <a:lstStyle/>
          <a:p>
            <a:r>
              <a:rPr lang="en-US" altLang="zh-CN" sz="3200" dirty="0" smtClean="0">
                <a:ea typeface="宋体" charset="-122"/>
              </a:rPr>
              <a:t>Performance of </a:t>
            </a:r>
            <a:r>
              <a:rPr lang="en-US" sz="3200" dirty="0" smtClean="0"/>
              <a:t>Huffman Coding</a:t>
            </a:r>
            <a:endParaRPr lang="en-US" altLang="zh-CN" sz="3200" dirty="0" smtClean="0">
              <a:ea typeface="宋体" charset="-122"/>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597685383"/>
              </p:ext>
            </p:extLst>
          </p:nvPr>
        </p:nvGraphicFramePr>
        <p:xfrm>
          <a:off x="3733800" y="1828799"/>
          <a:ext cx="1219200" cy="740229"/>
        </p:xfrm>
        <a:graphic>
          <a:graphicData uri="http://schemas.openxmlformats.org/presentationml/2006/ole">
            <mc:AlternateContent xmlns:mc="http://schemas.openxmlformats.org/markup-compatibility/2006">
              <mc:Choice xmlns:v="urn:schemas-microsoft-com:vml" Requires="v">
                <p:oleObj spid="_x0000_s31932" name="Equation" r:id="rId4" imgW="711000" imgH="431640" progId="Equation.DSMT4">
                  <p:embed/>
                </p:oleObj>
              </mc:Choice>
              <mc:Fallback>
                <p:oleObj name="Equation" r:id="rId4" imgW="711000" imgH="431640" progId="Equation.DSMT4">
                  <p:embed/>
                  <p:pic>
                    <p:nvPicPr>
                      <p:cNvPr id="0" name=""/>
                      <p:cNvPicPr/>
                      <p:nvPr/>
                    </p:nvPicPr>
                    <p:blipFill>
                      <a:blip r:embed="rId5"/>
                      <a:stretch>
                        <a:fillRect/>
                      </a:stretch>
                    </p:blipFill>
                    <p:spPr>
                      <a:xfrm>
                        <a:off x="3733800" y="1828799"/>
                        <a:ext cx="1219200" cy="740229"/>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48343040"/>
              </p:ext>
            </p:extLst>
          </p:nvPr>
        </p:nvGraphicFramePr>
        <p:xfrm>
          <a:off x="2667000" y="3897312"/>
          <a:ext cx="4529138" cy="739775"/>
        </p:xfrm>
        <a:graphic>
          <a:graphicData uri="http://schemas.openxmlformats.org/presentationml/2006/ole">
            <mc:AlternateContent xmlns:mc="http://schemas.openxmlformats.org/markup-compatibility/2006">
              <mc:Choice xmlns:v="urn:schemas-microsoft-com:vml" Requires="v">
                <p:oleObj spid="_x0000_s31933" name="Equation" r:id="rId6" imgW="2641320" imgH="431640" progId="Equation.DSMT4">
                  <p:embed/>
                </p:oleObj>
              </mc:Choice>
              <mc:Fallback>
                <p:oleObj name="Equation" r:id="rId6" imgW="2641320" imgH="431640" progId="Equation.DSMT4">
                  <p:embed/>
                  <p:pic>
                    <p:nvPicPr>
                      <p:cNvPr id="0" name=""/>
                      <p:cNvPicPr>
                        <a:picLocks noChangeAspect="1" noChangeArrowheads="1"/>
                      </p:cNvPicPr>
                      <p:nvPr/>
                    </p:nvPicPr>
                    <p:blipFill>
                      <a:blip r:embed="rId7"/>
                      <a:srcRect/>
                      <a:stretch>
                        <a:fillRect/>
                      </a:stretch>
                    </p:blipFill>
                    <p:spPr bwMode="auto">
                      <a:xfrm>
                        <a:off x="2667000" y="3897312"/>
                        <a:ext cx="4529138"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Footer Placeholder 3"/>
          <p:cNvSpPr>
            <a:spLocks noGrp="1"/>
          </p:cNvSpPr>
          <p:nvPr>
            <p:ph type="ftr" sz="quarter" idx="11"/>
          </p:nvPr>
        </p:nvSpPr>
        <p:spPr/>
        <p:txBody>
          <a:bodyPr/>
          <a:lstStyle/>
          <a:p>
            <a:r>
              <a:rPr lang="en-US" smtClean="0"/>
              <a:t>School of EEE</a:t>
            </a:r>
            <a:endParaRPr lang="en-US" dirty="0"/>
          </a:p>
        </p:txBody>
      </p:sp>
      <p:sp>
        <p:nvSpPr>
          <p:cNvPr id="7" name="Slide Number Placeholder 6"/>
          <p:cNvSpPr>
            <a:spLocks noGrp="1"/>
          </p:cNvSpPr>
          <p:nvPr>
            <p:ph type="sldNum" sz="quarter" idx="12"/>
          </p:nvPr>
        </p:nvSpPr>
        <p:spPr/>
        <p:txBody>
          <a:bodyPr/>
          <a:lstStyle/>
          <a:p>
            <a:fld id="{E9FA5013-2E72-4A27-BB93-0D610EE5532C}" type="slidenum">
              <a:rPr lang="en-US" smtClean="0"/>
              <a:pPr/>
              <a:t>103</a:t>
            </a:fld>
            <a:endParaRPr lang="en-US" dirty="0"/>
          </a:p>
        </p:txBody>
      </p:sp>
    </p:spTree>
    <p:extLst>
      <p:ext uri="{BB962C8B-B14F-4D97-AF65-F5344CB8AC3E}">
        <p14:creationId xmlns:p14="http://schemas.microsoft.com/office/powerpoint/2010/main" val="333154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9">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179">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179">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17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pPr eaLnBrk="1" hangingPunct="1"/>
            <a:r>
              <a:rPr lang="en-US" altLang="zh-CN" dirty="0" smtClean="0">
                <a:ea typeface="宋体" charset="-122"/>
              </a:rPr>
              <a:t>Digital Signal Representation</a:t>
            </a:r>
          </a:p>
        </p:txBody>
      </p:sp>
      <p:sp>
        <p:nvSpPr>
          <p:cNvPr id="28675" name="Rectangle 3"/>
          <p:cNvSpPr>
            <a:spLocks noGrp="1" noChangeArrowheads="1"/>
          </p:cNvSpPr>
          <p:nvPr>
            <p:ph type="body" idx="1"/>
          </p:nvPr>
        </p:nvSpPr>
        <p:spPr>
          <a:xfrm>
            <a:off x="1066800" y="914400"/>
            <a:ext cx="7620000" cy="5715000"/>
          </a:xfrm>
          <a:solidFill>
            <a:schemeClr val="bg1"/>
          </a:solidFill>
          <a:ln>
            <a:solidFill>
              <a:schemeClr val="bg1"/>
            </a:solidFill>
          </a:ln>
        </p:spPr>
        <p:txBody>
          <a:bodyPr>
            <a:normAutofit/>
          </a:bodyPr>
          <a:lstStyle/>
          <a:p>
            <a:pPr algn="just">
              <a:spcAft>
                <a:spcPts val="600"/>
              </a:spcAft>
              <a:buFont typeface="Courier New" pitchFamily="49" charset="0"/>
              <a:buChar char="o"/>
            </a:pPr>
            <a:r>
              <a:rPr lang="en-US" altLang="zh-CN" sz="2200" dirty="0" smtClean="0">
                <a:ea typeface="宋体" charset="-122"/>
              </a:rPr>
              <a:t>Most practical signals are analogue, and must be converted into a discrete representation before being processed</a:t>
            </a:r>
          </a:p>
          <a:p>
            <a:pPr algn="just">
              <a:spcAft>
                <a:spcPts val="600"/>
              </a:spcAft>
              <a:buFont typeface="Courier New" pitchFamily="49" charset="0"/>
              <a:buChar char="o"/>
            </a:pPr>
            <a:r>
              <a:rPr lang="en-US" altLang="zh-CN" sz="2200" dirty="0" smtClean="0">
                <a:ea typeface="宋体" charset="-122"/>
              </a:rPr>
              <a:t>Reconstructing the analogue signals from the processed samples is also necessary for the end user application</a:t>
            </a:r>
          </a:p>
          <a:p>
            <a:pPr algn="just" eaLnBrk="1" hangingPunct="1">
              <a:spcAft>
                <a:spcPts val="600"/>
              </a:spcAft>
              <a:buFont typeface="Courier New" pitchFamily="49" charset="0"/>
              <a:buChar char="o"/>
            </a:pPr>
            <a:r>
              <a:rPr lang="en-US" altLang="zh-CN" sz="2200" dirty="0" smtClean="0">
                <a:ea typeface="宋体" charset="-122"/>
              </a:rPr>
              <a:t>Sampling is the first step of processing the signals for almost all applications, and these sample values are represented by either a fixed-point or a floating-point format</a:t>
            </a:r>
          </a:p>
          <a:p>
            <a:pPr algn="just" eaLnBrk="1" hangingPunct="1">
              <a:spcAft>
                <a:spcPts val="600"/>
              </a:spcAft>
              <a:buFont typeface="Courier New" pitchFamily="49" charset="0"/>
              <a:buChar char="o"/>
            </a:pPr>
            <a:r>
              <a:rPr lang="en-US" sz="2200" dirty="0" smtClean="0">
                <a:latin typeface="Gill Sans MT" pitchFamily="34" charset="0"/>
              </a:rPr>
              <a:t>Finite </a:t>
            </a:r>
            <a:r>
              <a:rPr lang="en-US" sz="2200" dirty="0">
                <a:latin typeface="Gill Sans MT" pitchFamily="34" charset="0"/>
              </a:rPr>
              <a:t>word length has effects on the resolution of </a:t>
            </a:r>
            <a:r>
              <a:rPr lang="en-US" sz="2200" dirty="0" smtClean="0">
                <a:latin typeface="Gill Sans MT" pitchFamily="34" charset="0"/>
              </a:rPr>
              <a:t>sample representation and give the </a:t>
            </a:r>
            <a:r>
              <a:rPr lang="en-US" sz="2200" b="1" dirty="0" smtClean="0">
                <a:latin typeface="Gill Sans MT" pitchFamily="34" charset="0"/>
              </a:rPr>
              <a:t>quantization noise</a:t>
            </a:r>
            <a:r>
              <a:rPr lang="en-US" sz="2200" dirty="0" smtClean="0">
                <a:latin typeface="Gill Sans MT" pitchFamily="34" charset="0"/>
              </a:rPr>
              <a:t>. </a:t>
            </a:r>
          </a:p>
          <a:p>
            <a:pPr algn="just" eaLnBrk="1" hangingPunct="1">
              <a:spcAft>
                <a:spcPts val="600"/>
              </a:spcAft>
              <a:buFont typeface="Courier New" pitchFamily="49" charset="0"/>
              <a:buChar char="o"/>
            </a:pPr>
            <a:r>
              <a:rPr lang="en-US" sz="2200" dirty="0" smtClean="0">
                <a:latin typeface="Gill Sans MT" pitchFamily="34" charset="0"/>
              </a:rPr>
              <a:t>For audio compression, we would like to reduce the number of bits representing the samples and keep </a:t>
            </a:r>
            <a:r>
              <a:rPr lang="en-US" sz="2200" b="1" dirty="0" smtClean="0">
                <a:latin typeface="Gill Sans MT" pitchFamily="34" charset="0"/>
              </a:rPr>
              <a:t>the noise effects to be inaudible</a:t>
            </a:r>
            <a:r>
              <a:rPr lang="en-US" sz="2200" dirty="0" smtClean="0">
                <a:latin typeface="Gill Sans MT" pitchFamily="34" charset="0"/>
              </a:rPr>
              <a:t>.</a:t>
            </a:r>
          </a:p>
          <a:p>
            <a:pPr lvl="1" algn="just">
              <a:spcAft>
                <a:spcPts val="600"/>
              </a:spcAft>
              <a:buFont typeface="Arial" panose="020B0604020202020204" pitchFamily="34" charset="0"/>
              <a:buChar char="−"/>
            </a:pPr>
            <a:r>
              <a:rPr lang="en-US" altLang="zh-CN" sz="2200" dirty="0" smtClean="0">
                <a:latin typeface="Gill Sans MT" pitchFamily="34" charset="0"/>
                <a:ea typeface="宋体" charset="-122"/>
              </a:rPr>
              <a:t>For audio applications, high resolution is particularly important for small amplitude signals</a:t>
            </a:r>
            <a:endParaRPr lang="en-US" altLang="zh-CN" sz="2200" dirty="0" smtClean="0">
              <a:ea typeface="宋体" charset="-122"/>
            </a:endParaRPr>
          </a:p>
          <a:p>
            <a:pPr eaLnBrk="1" hangingPunct="1"/>
            <a:endParaRPr lang="en-US" altLang="zh-CN" dirty="0">
              <a:ea typeface="宋体" charset="-122"/>
            </a:endParaRPr>
          </a:p>
          <a:p>
            <a:pPr eaLnBrk="1" hangingPunct="1"/>
            <a:endParaRPr lang="en-US" altLang="zh-CN" dirty="0" smtClean="0">
              <a:ea typeface="宋体" charset="-122"/>
            </a:endParaRPr>
          </a:p>
          <a:p>
            <a:pPr eaLnBrk="1" hangingPunct="1"/>
            <a:endParaRPr lang="en-US" altLang="zh-CN" dirty="0" smtClean="0">
              <a:ea typeface="宋体" charset="-122"/>
            </a:endParaRPr>
          </a:p>
          <a:p>
            <a:pPr eaLnBrk="1" hangingPunct="1"/>
            <a:endParaRPr lang="en-US" altLang="zh-CN" dirty="0" smtClean="0">
              <a:ea typeface="宋体" charset="-122"/>
            </a:endParaRPr>
          </a:p>
          <a:p>
            <a:pPr eaLnBrk="1" hangingPunct="1"/>
            <a:endParaRPr lang="en-US" altLang="zh-CN" dirty="0" smtClean="0">
              <a:ea typeface="宋体" charset="-122"/>
            </a:endParaRPr>
          </a:p>
          <a:p>
            <a:pPr eaLnBrk="1" hangingPunct="1"/>
            <a:endParaRPr lang="en-US" altLang="zh-CN" dirty="0" smtClean="0">
              <a:ea typeface="宋体" charset="-122"/>
            </a:endParaRPr>
          </a:p>
          <a:p>
            <a:pPr eaLnBrk="1" hangingPunct="1"/>
            <a:endParaRPr lang="zh-CN" altLang="en-US" dirty="0" smtClean="0">
              <a:ea typeface="宋体" charset="-122"/>
            </a:endParaRPr>
          </a:p>
        </p:txBody>
      </p:sp>
      <p:sp>
        <p:nvSpPr>
          <p:cNvPr id="6" name="Footer Placeholder 5"/>
          <p:cNvSpPr>
            <a:spLocks noGrp="1"/>
          </p:cNvSpPr>
          <p:nvPr>
            <p:ph type="ftr" sz="quarter" idx="11"/>
          </p:nvPr>
        </p:nvSpPr>
        <p:spPr/>
        <p:txBody>
          <a:bodyPr/>
          <a:lstStyle/>
          <a:p>
            <a:r>
              <a:rPr lang="en-US" smtClean="0"/>
              <a:t>School of EEE</a:t>
            </a:r>
            <a:endParaRPr lang="en-US" dirty="0"/>
          </a:p>
        </p:txBody>
      </p:sp>
      <p:sp>
        <p:nvSpPr>
          <p:cNvPr id="7" name="Slide Number Placeholder 6"/>
          <p:cNvSpPr>
            <a:spLocks noGrp="1"/>
          </p:cNvSpPr>
          <p:nvPr>
            <p:ph type="sldNum" sz="quarter" idx="12"/>
          </p:nvPr>
        </p:nvSpPr>
        <p:spPr/>
        <p:txBody>
          <a:bodyPr/>
          <a:lstStyle/>
          <a:p>
            <a:fld id="{E9FA5013-2E72-4A27-BB93-0D610EE5532C}" type="slidenum">
              <a:rPr lang="en-US" smtClean="0"/>
              <a:pPr/>
              <a:t>77</a:t>
            </a:fld>
            <a:endParaRPr lang="en-US" dirty="0"/>
          </a:p>
        </p:txBody>
      </p:sp>
    </p:spTree>
    <p:extLst>
      <p:ext uri="{BB962C8B-B14F-4D97-AF65-F5344CB8AC3E}">
        <p14:creationId xmlns:p14="http://schemas.microsoft.com/office/powerpoint/2010/main" val="2159743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4"/>
          <p:cNvSpPr>
            <a:spLocks noGrp="1" noChangeArrowheads="1"/>
          </p:cNvSpPr>
          <p:nvPr>
            <p:ph type="body" sz="half" idx="4294967295"/>
          </p:nvPr>
        </p:nvSpPr>
        <p:spPr>
          <a:xfrm>
            <a:off x="990600" y="685800"/>
            <a:ext cx="7924800" cy="5486400"/>
          </a:xfrm>
        </p:spPr>
        <p:txBody>
          <a:bodyPr>
            <a:noAutofit/>
          </a:bodyPr>
          <a:lstStyle/>
          <a:p>
            <a:pPr eaLnBrk="1" hangingPunct="1">
              <a:buFontTx/>
              <a:buNone/>
            </a:pPr>
            <a:r>
              <a:rPr lang="en-US" altLang="zh-CN" b="1" dirty="0" smtClean="0">
                <a:ea typeface="宋体" charset="-122"/>
              </a:rPr>
              <a:t>Example: </a:t>
            </a:r>
          </a:p>
          <a:p>
            <a:pPr eaLnBrk="1" hangingPunct="1">
              <a:buFontTx/>
              <a:buNone/>
            </a:pPr>
            <a:endParaRPr lang="en-US" altLang="zh-CN" sz="1600" b="1" dirty="0">
              <a:ea typeface="宋体" charset="-122"/>
            </a:endParaRPr>
          </a:p>
          <a:p>
            <a:pPr eaLnBrk="1" hangingPunct="1">
              <a:buFontTx/>
              <a:buNone/>
            </a:pPr>
            <a:endParaRPr lang="en-US" altLang="zh-CN" sz="1600" b="1" dirty="0" smtClean="0">
              <a:ea typeface="宋体" charset="-122"/>
            </a:endParaRPr>
          </a:p>
          <a:p>
            <a:pPr eaLnBrk="1" hangingPunct="1">
              <a:buFontTx/>
              <a:buNone/>
            </a:pPr>
            <a:endParaRPr lang="en-US" altLang="zh-CN" sz="1600" b="1" dirty="0" smtClean="0">
              <a:ea typeface="宋体" charset="-122"/>
            </a:endParaRPr>
          </a:p>
          <a:p>
            <a:pPr algn="ctr" eaLnBrk="1" hangingPunct="1">
              <a:buFontTx/>
              <a:buNone/>
            </a:pPr>
            <a:r>
              <a:rPr lang="en-US" altLang="zh-CN" dirty="0" smtClean="0">
                <a:ea typeface="宋体" charset="-122"/>
              </a:rPr>
              <a:t>L = 0.7 x 1 + 0.13 x 2 + 0.1 x 3 + 0.07 x 3 =1.47</a:t>
            </a:r>
          </a:p>
          <a:p>
            <a:pPr algn="ctr" eaLnBrk="1" hangingPunct="1">
              <a:buFontTx/>
              <a:buNone/>
            </a:pPr>
            <a:endParaRPr lang="en-US" altLang="zh-CN" dirty="0" smtClean="0">
              <a:ea typeface="宋体" charset="-122"/>
            </a:endParaRPr>
          </a:p>
          <a:p>
            <a:pPr eaLnBrk="1" hangingPunct="1">
              <a:buFontTx/>
              <a:buNone/>
            </a:pPr>
            <a:r>
              <a:rPr lang="en-US" altLang="zh-CN" b="1" dirty="0" smtClean="0">
                <a:ea typeface="宋体" charset="-122"/>
              </a:rPr>
              <a:t>Coding Efficiency = E/L =</a:t>
            </a:r>
            <a:r>
              <a:rPr lang="en-US" altLang="zh-CN" dirty="0" smtClean="0">
                <a:ea typeface="宋体" charset="-122"/>
              </a:rPr>
              <a:t>1.3435/1.47=0.9139</a:t>
            </a:r>
          </a:p>
          <a:p>
            <a:pPr eaLnBrk="1" hangingPunct="1">
              <a:buFontTx/>
              <a:buNone/>
            </a:pPr>
            <a:endParaRPr lang="en-US" altLang="zh-CN" b="1" dirty="0" smtClean="0">
              <a:solidFill>
                <a:schemeClr val="tx1"/>
              </a:solidFill>
              <a:ea typeface="宋体" charset="-122"/>
            </a:endParaRPr>
          </a:p>
          <a:p>
            <a:pPr eaLnBrk="1" hangingPunct="1">
              <a:buFontTx/>
              <a:buNone/>
            </a:pPr>
            <a:r>
              <a:rPr lang="en-US" altLang="zh-CN" b="1" dirty="0" smtClean="0">
                <a:solidFill>
                  <a:schemeClr val="tx1"/>
                </a:solidFill>
                <a:ea typeface="宋体" charset="-122"/>
              </a:rPr>
              <a:t>Summary: </a:t>
            </a:r>
          </a:p>
          <a:p>
            <a:pPr marL="360000" algn="just" eaLnBrk="1" hangingPunct="1">
              <a:spcBef>
                <a:spcPts val="1200"/>
              </a:spcBef>
              <a:buFont typeface="Courier New" pitchFamily="49" charset="0"/>
              <a:buChar char="o"/>
            </a:pPr>
            <a:r>
              <a:rPr lang="en-US" altLang="zh-CN" dirty="0" smtClean="0">
                <a:solidFill>
                  <a:schemeClr val="tx1"/>
                </a:solidFill>
                <a:ea typeface="宋体" charset="-122"/>
              </a:rPr>
              <a:t>Entropy coding exploits the redundancy in the signal representation to provide new representation with fewer bits for the same information.</a:t>
            </a:r>
          </a:p>
          <a:p>
            <a:pPr marL="360000" eaLnBrk="1" hangingPunct="1">
              <a:spcBef>
                <a:spcPts val="1200"/>
              </a:spcBef>
              <a:buFont typeface="Courier New" pitchFamily="49" charset="0"/>
              <a:buChar char="o"/>
            </a:pPr>
            <a:r>
              <a:rPr lang="en-US" altLang="zh-CN" dirty="0" smtClean="0">
                <a:solidFill>
                  <a:schemeClr val="tx1"/>
                </a:solidFill>
                <a:ea typeface="宋体" charset="-122"/>
              </a:rPr>
              <a:t>Entropy is a measure of the information with a minimum number of bits needed to represent a given signal.</a:t>
            </a:r>
          </a:p>
          <a:p>
            <a:pPr eaLnBrk="1" hangingPunct="1">
              <a:buFontTx/>
              <a:buNone/>
            </a:pPr>
            <a:endParaRPr lang="en-US" altLang="zh-CN" sz="1600" b="1" i="1" dirty="0" smtClean="0">
              <a:solidFill>
                <a:schemeClr val="tx1"/>
              </a:solidFill>
              <a:ea typeface="宋体" charset="-122"/>
            </a:endParaRPr>
          </a:p>
        </p:txBody>
      </p:sp>
      <p:graphicFrame>
        <p:nvGraphicFramePr>
          <p:cNvPr id="3" name="Table 2"/>
          <p:cNvGraphicFramePr>
            <a:graphicFrameLocks noGrp="1"/>
          </p:cNvGraphicFramePr>
          <p:nvPr>
            <p:extLst>
              <p:ext uri="{D42A27DB-BD31-4B8C-83A1-F6EECF244321}">
                <p14:modId xmlns:p14="http://schemas.microsoft.com/office/powerpoint/2010/main" val="2420292596"/>
              </p:ext>
            </p:extLst>
          </p:nvPr>
        </p:nvGraphicFramePr>
        <p:xfrm>
          <a:off x="2209800" y="1143000"/>
          <a:ext cx="6553198" cy="73660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860257">
                  <a:extLst>
                    <a:ext uri="{9D8B030D-6E8A-4147-A177-3AD203B41FA5}">
                      <a16:colId xmlns:a16="http://schemas.microsoft.com/office/drawing/2014/main" val="20001"/>
                    </a:ext>
                  </a:extLst>
                </a:gridCol>
                <a:gridCol w="948489">
                  <a:extLst>
                    <a:ext uri="{9D8B030D-6E8A-4147-A177-3AD203B41FA5}">
                      <a16:colId xmlns:a16="http://schemas.microsoft.com/office/drawing/2014/main" val="20002"/>
                    </a:ext>
                  </a:extLst>
                </a:gridCol>
                <a:gridCol w="1120942">
                  <a:extLst>
                    <a:ext uri="{9D8B030D-6E8A-4147-A177-3AD203B41FA5}">
                      <a16:colId xmlns:a16="http://schemas.microsoft.com/office/drawing/2014/main" val="20003"/>
                    </a:ext>
                  </a:extLst>
                </a:gridCol>
                <a:gridCol w="1120942">
                  <a:extLst>
                    <a:ext uri="{9D8B030D-6E8A-4147-A177-3AD203B41FA5}">
                      <a16:colId xmlns:a16="http://schemas.microsoft.com/office/drawing/2014/main" val="20004"/>
                    </a:ext>
                  </a:extLst>
                </a:gridCol>
                <a:gridCol w="1207168">
                  <a:extLst>
                    <a:ext uri="{9D8B030D-6E8A-4147-A177-3AD203B41FA5}">
                      <a16:colId xmlns:a16="http://schemas.microsoft.com/office/drawing/2014/main" val="20005"/>
                    </a:ext>
                  </a:extLst>
                </a:gridCol>
              </a:tblGrid>
              <a:tr h="142240">
                <a:tc>
                  <a:txBody>
                    <a:bodyPr/>
                    <a:lstStyle/>
                    <a:p>
                      <a:r>
                        <a:rPr lang="en-US" i="1" dirty="0" err="1" smtClean="0"/>
                        <a:t>p</a:t>
                      </a:r>
                      <a:r>
                        <a:rPr lang="en-US" i="1" baseline="-25000" dirty="0" err="1" smtClean="0"/>
                        <a:t>n</a:t>
                      </a:r>
                      <a:endParaRPr lang="en-SG" i="1" baseline="-25000" dirty="0"/>
                    </a:p>
                  </a:txBody>
                  <a:tcPr/>
                </a:tc>
                <a:tc>
                  <a:txBody>
                    <a:bodyPr/>
                    <a:lstStyle/>
                    <a:p>
                      <a:r>
                        <a:rPr lang="en-US" dirty="0" smtClean="0"/>
                        <a:t>0.7</a:t>
                      </a:r>
                      <a:endParaRPr lang="en-SG" dirty="0"/>
                    </a:p>
                  </a:txBody>
                  <a:tcPr/>
                </a:tc>
                <a:tc>
                  <a:txBody>
                    <a:bodyPr/>
                    <a:lstStyle/>
                    <a:p>
                      <a:r>
                        <a:rPr lang="en-US" dirty="0" smtClean="0"/>
                        <a:t>  0.13</a:t>
                      </a:r>
                      <a:endParaRPr lang="en-SG" dirty="0"/>
                    </a:p>
                  </a:txBody>
                  <a:tcPr/>
                </a:tc>
                <a:tc>
                  <a:txBody>
                    <a:bodyPr/>
                    <a:lstStyle/>
                    <a:p>
                      <a:r>
                        <a:rPr lang="en-US" dirty="0" smtClean="0"/>
                        <a:t>  0.1</a:t>
                      </a:r>
                      <a:endParaRPr lang="en-SG" dirty="0"/>
                    </a:p>
                  </a:txBody>
                  <a:tcPr/>
                </a:tc>
                <a:tc>
                  <a:txBody>
                    <a:bodyPr/>
                    <a:lstStyle/>
                    <a:p>
                      <a:r>
                        <a:rPr lang="en-US" dirty="0" smtClean="0"/>
                        <a:t>  0.07</a:t>
                      </a:r>
                      <a:endParaRPr lang="en-SG" dirty="0"/>
                    </a:p>
                  </a:txBody>
                  <a:tcPr/>
                </a:tc>
                <a:tc>
                  <a:txBody>
                    <a:bodyPr/>
                    <a:lstStyle/>
                    <a:p>
                      <a:r>
                        <a:rPr lang="en-US" dirty="0" smtClean="0"/>
                        <a:t>Entropy</a:t>
                      </a:r>
                      <a:endParaRPr lang="en-SG" dirty="0"/>
                    </a:p>
                  </a:txBody>
                  <a:tcPr/>
                </a:tc>
                <a:extLst>
                  <a:ext uri="{0D108BD9-81ED-4DB2-BD59-A6C34878D82A}">
                    <a16:rowId xmlns:a16="http://schemas.microsoft.com/office/drawing/2014/main" val="10000"/>
                  </a:ext>
                </a:extLst>
              </a:tr>
              <a:tr h="370840">
                <a:tc>
                  <a:txBody>
                    <a:bodyPr/>
                    <a:lstStyle/>
                    <a:p>
                      <a:r>
                        <a:rPr lang="en-US" dirty="0" smtClean="0"/>
                        <a:t>p</a:t>
                      </a:r>
                      <a:r>
                        <a:rPr lang="en-US" baseline="-25000" dirty="0" smtClean="0"/>
                        <a:t>n</a:t>
                      </a:r>
                      <a:r>
                        <a:rPr lang="en-US" dirty="0" smtClean="0"/>
                        <a:t>log</a:t>
                      </a:r>
                      <a:r>
                        <a:rPr lang="en-US" baseline="-25000" dirty="0" smtClean="0"/>
                        <a:t>2</a:t>
                      </a:r>
                      <a:r>
                        <a:rPr lang="en-US" dirty="0" smtClean="0"/>
                        <a:t>(1/</a:t>
                      </a:r>
                      <a:r>
                        <a:rPr lang="en-US" dirty="0" err="1" smtClean="0"/>
                        <a:t>p</a:t>
                      </a:r>
                      <a:r>
                        <a:rPr lang="en-US" baseline="-25000" dirty="0" err="1" smtClean="0"/>
                        <a:t>n</a:t>
                      </a:r>
                      <a:r>
                        <a:rPr lang="en-US" dirty="0" smtClean="0"/>
                        <a:t>)</a:t>
                      </a:r>
                      <a:endParaRPr lang="en-SG" dirty="0"/>
                    </a:p>
                  </a:txBody>
                  <a:tcPr/>
                </a:tc>
                <a:tc>
                  <a:txBody>
                    <a:bodyPr/>
                    <a:lstStyle/>
                    <a:p>
                      <a:r>
                        <a:rPr lang="en-US" dirty="0" smtClean="0"/>
                        <a:t>0.3602</a:t>
                      </a:r>
                      <a:endParaRPr lang="en-SG" dirty="0"/>
                    </a:p>
                  </a:txBody>
                  <a:tcPr/>
                </a:tc>
                <a:tc>
                  <a:txBody>
                    <a:bodyPr/>
                    <a:lstStyle/>
                    <a:p>
                      <a:r>
                        <a:rPr lang="en-US" dirty="0" smtClean="0"/>
                        <a:t>0.3826</a:t>
                      </a:r>
                      <a:endParaRPr lang="en-SG" dirty="0"/>
                    </a:p>
                  </a:txBody>
                  <a:tcPr/>
                </a:tc>
                <a:tc>
                  <a:txBody>
                    <a:bodyPr/>
                    <a:lstStyle/>
                    <a:p>
                      <a:r>
                        <a:rPr lang="en-US" dirty="0" smtClean="0"/>
                        <a:t>0.3322</a:t>
                      </a:r>
                      <a:endParaRPr lang="en-SG" dirty="0"/>
                    </a:p>
                  </a:txBody>
                  <a:tcPr/>
                </a:tc>
                <a:tc>
                  <a:txBody>
                    <a:bodyPr/>
                    <a:lstStyle/>
                    <a:p>
                      <a:r>
                        <a:rPr lang="en-US" dirty="0" smtClean="0"/>
                        <a:t>0.2685</a:t>
                      </a:r>
                      <a:endParaRPr lang="en-SG" dirty="0"/>
                    </a:p>
                  </a:txBody>
                  <a:tcPr/>
                </a:tc>
                <a:tc>
                  <a:txBody>
                    <a:bodyPr/>
                    <a:lstStyle/>
                    <a:p>
                      <a:r>
                        <a:rPr lang="en-US" dirty="0" smtClean="0"/>
                        <a:t>1.3435</a:t>
                      </a:r>
                      <a:endParaRPr lang="en-SG" dirty="0"/>
                    </a:p>
                  </a:txBody>
                  <a:tcPr/>
                </a:tc>
                <a:extLst>
                  <a:ext uri="{0D108BD9-81ED-4DB2-BD59-A6C34878D82A}">
                    <a16:rowId xmlns:a16="http://schemas.microsoft.com/office/drawing/2014/main" val="10001"/>
                  </a:ext>
                </a:extLst>
              </a:tr>
            </a:tbl>
          </a:graphicData>
        </a:graphic>
      </p:graphicFrame>
      <p:sp>
        <p:nvSpPr>
          <p:cNvPr id="5" name="Rectangle 2"/>
          <p:cNvSpPr>
            <a:spLocks noGrp="1" noChangeArrowheads="1"/>
          </p:cNvSpPr>
          <p:nvPr>
            <p:ph type="title"/>
          </p:nvPr>
        </p:nvSpPr>
        <p:spPr>
          <a:xfrm>
            <a:off x="990600" y="76200"/>
            <a:ext cx="7696200" cy="685800"/>
          </a:xfrm>
        </p:spPr>
        <p:txBody>
          <a:bodyPr>
            <a:normAutofit/>
          </a:bodyPr>
          <a:lstStyle/>
          <a:p>
            <a:r>
              <a:rPr lang="en-US" altLang="zh-CN" sz="3200" dirty="0" smtClean="0">
                <a:ea typeface="宋体" charset="-122"/>
              </a:rPr>
              <a:t>Entropy Coding - </a:t>
            </a:r>
            <a:r>
              <a:rPr lang="en-US" sz="3200" dirty="0"/>
              <a:t>Huffman </a:t>
            </a:r>
            <a:r>
              <a:rPr lang="en-US" sz="3200" dirty="0" smtClean="0"/>
              <a:t>Coding</a:t>
            </a:r>
            <a:endParaRPr lang="en-US" altLang="zh-CN" sz="3200" dirty="0" smtClean="0">
              <a:ea typeface="宋体" charset="-122"/>
            </a:endParaRPr>
          </a:p>
        </p:txBody>
      </p:sp>
      <p:sp>
        <p:nvSpPr>
          <p:cNvPr id="6" name="Footer Placeholder 5"/>
          <p:cNvSpPr>
            <a:spLocks noGrp="1"/>
          </p:cNvSpPr>
          <p:nvPr>
            <p:ph type="ftr" sz="quarter" idx="11"/>
          </p:nvPr>
        </p:nvSpPr>
        <p:spPr/>
        <p:txBody>
          <a:bodyPr/>
          <a:lstStyle/>
          <a:p>
            <a:r>
              <a:rPr lang="en-US" smtClean="0"/>
              <a:t>School of EEE</a:t>
            </a:r>
            <a:endParaRPr lang="en-US" dirty="0"/>
          </a:p>
        </p:txBody>
      </p:sp>
      <p:sp>
        <p:nvSpPr>
          <p:cNvPr id="7" name="Slide Number Placeholder 6"/>
          <p:cNvSpPr>
            <a:spLocks noGrp="1"/>
          </p:cNvSpPr>
          <p:nvPr>
            <p:ph type="sldNum" sz="quarter" idx="12"/>
          </p:nvPr>
        </p:nvSpPr>
        <p:spPr/>
        <p:txBody>
          <a:bodyPr/>
          <a:lstStyle/>
          <a:p>
            <a:fld id="{E9FA5013-2E72-4A27-BB93-0D610EE5532C}" type="slidenum">
              <a:rPr lang="en-US" smtClean="0"/>
              <a:pPr/>
              <a:t>104</a:t>
            </a:fld>
            <a:endParaRPr lang="en-US" dirty="0"/>
          </a:p>
        </p:txBody>
      </p:sp>
    </p:spTree>
    <p:extLst>
      <p:ext uri="{BB962C8B-B14F-4D97-AF65-F5344CB8AC3E}">
        <p14:creationId xmlns:p14="http://schemas.microsoft.com/office/powerpoint/2010/main" val="218815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7">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7">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7">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endParaRPr lang="en-US" altLang="zh-CN" b="1" dirty="0" smtClean="0">
              <a:ea typeface="宋体" charset="-122"/>
            </a:endParaRPr>
          </a:p>
          <a:p>
            <a:endParaRPr lang="en-US" altLang="zh-CN" b="1" dirty="0">
              <a:ea typeface="宋体" charset="-122"/>
            </a:endParaRPr>
          </a:p>
          <a:p>
            <a:endParaRPr lang="en-US" altLang="zh-CN" b="1" dirty="0" smtClean="0">
              <a:ea typeface="宋体" charset="-122"/>
            </a:endParaRPr>
          </a:p>
          <a:p>
            <a:endParaRPr lang="en-US" altLang="zh-CN" b="1" dirty="0">
              <a:ea typeface="宋体" charset="-122"/>
            </a:endParaRPr>
          </a:p>
          <a:p>
            <a:endParaRPr lang="en-US" altLang="zh-CN" b="1" dirty="0" smtClean="0">
              <a:ea typeface="宋体" charset="-122"/>
            </a:endParaRPr>
          </a:p>
          <a:p>
            <a:pPr marL="82296" indent="0" algn="ctr">
              <a:buNone/>
            </a:pPr>
            <a:r>
              <a:rPr lang="en-US" altLang="zh-CN" sz="3200" b="1" dirty="0" smtClean="0">
                <a:ea typeface="宋体" charset="-122"/>
              </a:rPr>
              <a:t>Frequency </a:t>
            </a:r>
            <a:r>
              <a:rPr lang="en-US" altLang="zh-CN" sz="3200" b="1" dirty="0">
                <a:ea typeface="宋体" charset="-122"/>
              </a:rPr>
              <a:t>Domain Representation</a:t>
            </a:r>
            <a:endParaRPr lang="en-SG" sz="3200" b="1" dirty="0"/>
          </a:p>
        </p:txBody>
      </p:sp>
      <p:sp>
        <p:nvSpPr>
          <p:cNvPr id="5" name="Footer Placeholder 4"/>
          <p:cNvSpPr>
            <a:spLocks noGrp="1"/>
          </p:cNvSpPr>
          <p:nvPr>
            <p:ph type="ftr" sz="quarter" idx="11"/>
          </p:nvPr>
        </p:nvSpPr>
        <p:spPr/>
        <p:txBody>
          <a:bodyPr/>
          <a:lstStyle/>
          <a:p>
            <a:r>
              <a:rPr lang="en-US" smtClean="0"/>
              <a:t>School of EEE</a:t>
            </a:r>
            <a:endParaRPr lang="en-US" dirty="0"/>
          </a:p>
        </p:txBody>
      </p:sp>
      <p:sp>
        <p:nvSpPr>
          <p:cNvPr id="6" name="Slide Number Placeholder 5"/>
          <p:cNvSpPr>
            <a:spLocks noGrp="1"/>
          </p:cNvSpPr>
          <p:nvPr>
            <p:ph type="sldNum" sz="quarter" idx="12"/>
          </p:nvPr>
        </p:nvSpPr>
        <p:spPr/>
        <p:txBody>
          <a:bodyPr/>
          <a:lstStyle/>
          <a:p>
            <a:fld id="{E9FA5013-2E72-4A27-BB93-0D610EE5532C}" type="slidenum">
              <a:rPr lang="en-US" smtClean="0"/>
              <a:pPr/>
              <a:t>105</a:t>
            </a:fld>
            <a:endParaRPr lang="en-US" dirty="0"/>
          </a:p>
        </p:txBody>
      </p:sp>
    </p:spTree>
    <p:extLst>
      <p:ext uri="{BB962C8B-B14F-4D97-AF65-F5344CB8AC3E}">
        <p14:creationId xmlns:p14="http://schemas.microsoft.com/office/powerpoint/2010/main" val="4555737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ChangeArrowheads="1"/>
          </p:cNvSpPr>
          <p:nvPr/>
        </p:nvSpPr>
        <p:spPr bwMode="auto">
          <a:xfrm>
            <a:off x="687266" y="914400"/>
            <a:ext cx="7769469" cy="5562600"/>
          </a:xfrm>
          <a:prstGeom prst="rect">
            <a:avLst/>
          </a:prstGeom>
          <a:noFill/>
          <a:ln w="9525">
            <a:noFill/>
            <a:miter lim="800000"/>
            <a:headEnd/>
            <a:tailEnd/>
          </a:ln>
          <a:effectLst/>
        </p:spPr>
        <p:txBody>
          <a:bodyPr lIns="97693" tIns="48846" rIns="97693" bIns="48846"/>
          <a:lstStyle/>
          <a:p>
            <a:pPr marL="385763" indent="-385763" algn="just" defTabSz="1028700">
              <a:spcBef>
                <a:spcPct val="45000"/>
              </a:spcBef>
              <a:buFont typeface="Wingdings" pitchFamily="2" charset="2"/>
              <a:buBlip>
                <a:blip r:embed="rId3"/>
              </a:buBlip>
            </a:pPr>
            <a:endParaRPr lang="en-US" sz="2300" b="1" u="none" dirty="0">
              <a:latin typeface="Times New Roman" pitchFamily="18" charset="0"/>
            </a:endParaRPr>
          </a:p>
          <a:p>
            <a:pPr marL="385763" indent="-385763" algn="just" defTabSz="1028700">
              <a:spcBef>
                <a:spcPct val="45000"/>
              </a:spcBef>
              <a:buFont typeface="Wingdings" pitchFamily="2" charset="2"/>
              <a:buBlip>
                <a:blip r:embed="rId3"/>
              </a:buBlip>
            </a:pPr>
            <a:endParaRPr lang="en-US" sz="2300" b="1" u="none" dirty="0">
              <a:latin typeface="Times New Roman" pitchFamily="18" charset="0"/>
            </a:endParaRPr>
          </a:p>
        </p:txBody>
      </p:sp>
      <p:sp>
        <p:nvSpPr>
          <p:cNvPr id="574468" name="Rectangle 4"/>
          <p:cNvSpPr>
            <a:spLocks noChangeArrowheads="1"/>
          </p:cNvSpPr>
          <p:nvPr/>
        </p:nvSpPr>
        <p:spPr bwMode="auto">
          <a:xfrm>
            <a:off x="687266" y="685800"/>
            <a:ext cx="7769469" cy="5492750"/>
          </a:xfrm>
          <a:prstGeom prst="rect">
            <a:avLst/>
          </a:prstGeom>
          <a:noFill/>
          <a:ln w="9525">
            <a:noFill/>
            <a:miter lim="800000"/>
            <a:headEnd/>
            <a:tailEnd/>
          </a:ln>
          <a:effectLst/>
        </p:spPr>
        <p:txBody>
          <a:bodyPr lIns="97693" tIns="48846" rIns="97693" bIns="48846"/>
          <a:lstStyle/>
          <a:p>
            <a:pPr marL="385763" indent="-385763" algn="just" defTabSz="1028700">
              <a:spcBef>
                <a:spcPct val="45000"/>
              </a:spcBef>
              <a:buFont typeface="Wingdings" pitchFamily="2" charset="2"/>
              <a:buBlip>
                <a:blip r:embed="rId3"/>
              </a:buBlip>
            </a:pPr>
            <a:endParaRPr lang="en-US" sz="2300" u="none" dirty="0">
              <a:latin typeface="Times New Roman" pitchFamily="18" charset="0"/>
            </a:endParaRPr>
          </a:p>
        </p:txBody>
      </p:sp>
      <p:sp>
        <p:nvSpPr>
          <p:cNvPr id="574469" name="Rectangle 5"/>
          <p:cNvSpPr>
            <a:spLocks noChangeArrowheads="1"/>
          </p:cNvSpPr>
          <p:nvPr/>
        </p:nvSpPr>
        <p:spPr bwMode="auto">
          <a:xfrm>
            <a:off x="990600" y="914400"/>
            <a:ext cx="7620000" cy="5715000"/>
          </a:xfrm>
          <a:prstGeom prst="rect">
            <a:avLst/>
          </a:prstGeom>
          <a:noFill/>
          <a:ln w="9525">
            <a:noFill/>
            <a:miter lim="800000"/>
            <a:headEnd/>
            <a:tailEnd/>
          </a:ln>
          <a:effectLst/>
        </p:spPr>
        <p:txBody>
          <a:bodyPr lIns="97693" tIns="48846" rIns="97693" bIns="48846"/>
          <a:lstStyle/>
          <a:p>
            <a:pPr marL="406400" indent="-406400" algn="just" defTabSz="1028700">
              <a:spcBef>
                <a:spcPct val="45000"/>
              </a:spcBef>
              <a:buFont typeface="Courier New" pitchFamily="49" charset="0"/>
              <a:buChar char="o"/>
              <a:tabLst>
                <a:tab pos="63500" algn="l"/>
              </a:tabLst>
            </a:pPr>
            <a:r>
              <a:rPr lang="en-GB" sz="2200" dirty="0" smtClean="0">
                <a:latin typeface="Gill Sans MT" pitchFamily="34" charset="0"/>
              </a:rPr>
              <a:t>Time domain signal representation may not be useful to reveal meaningful information</a:t>
            </a:r>
          </a:p>
          <a:p>
            <a:pPr marL="406400" indent="-406400" algn="just" defTabSz="1028700">
              <a:spcBef>
                <a:spcPct val="45000"/>
              </a:spcBef>
              <a:buFont typeface="Courier New" pitchFamily="49" charset="0"/>
              <a:buChar char="o"/>
              <a:tabLst>
                <a:tab pos="63500" algn="l"/>
              </a:tabLst>
            </a:pPr>
            <a:r>
              <a:rPr lang="en-GB" sz="2200" dirty="0" smtClean="0">
                <a:latin typeface="Gill Sans MT" pitchFamily="34" charset="0"/>
              </a:rPr>
              <a:t>Frequency </a:t>
            </a:r>
            <a:r>
              <a:rPr lang="en-GB" sz="2200" dirty="0">
                <a:latin typeface="Gill Sans MT" pitchFamily="34" charset="0"/>
              </a:rPr>
              <a:t>domain signal representation </a:t>
            </a:r>
            <a:r>
              <a:rPr lang="en-GB" sz="2200" dirty="0" smtClean="0">
                <a:latin typeface="Gill Sans MT" pitchFamily="34" charset="0"/>
              </a:rPr>
              <a:t>is effective to show </a:t>
            </a:r>
            <a:r>
              <a:rPr lang="en-GB" sz="2200" u="none" dirty="0" smtClean="0">
                <a:latin typeface="Gill Sans MT" pitchFamily="34" charset="0"/>
              </a:rPr>
              <a:t> the characteristics of the signals</a:t>
            </a:r>
          </a:p>
          <a:p>
            <a:pPr algn="just" defTabSz="1028700">
              <a:spcBef>
                <a:spcPct val="45000"/>
              </a:spcBef>
              <a:tabLst>
                <a:tab pos="63500" algn="l"/>
              </a:tabLst>
            </a:pPr>
            <a:r>
              <a:rPr lang="en-GB" sz="2200" u="none" dirty="0" smtClean="0">
                <a:latin typeface="Gill Sans MT" pitchFamily="34" charset="0"/>
                <a:hlinkClick r:id="rId4" action="ppaction://hlinkfile"/>
              </a:rPr>
              <a:t>Demo Example</a:t>
            </a:r>
            <a:r>
              <a:rPr lang="en-GB" sz="2200" u="none" dirty="0" smtClean="0">
                <a:latin typeface="Gill Sans MT" pitchFamily="34" charset="0"/>
              </a:rPr>
              <a:t>, which shows </a:t>
            </a:r>
          </a:p>
          <a:p>
            <a:pPr marL="742950" lvl="1" indent="-285750" algn="just" defTabSz="1028700">
              <a:spcBef>
                <a:spcPct val="45000"/>
              </a:spcBef>
              <a:buFont typeface="Arial" panose="020B0604020202020204" pitchFamily="34" charset="0"/>
              <a:buChar char="−"/>
              <a:tabLst>
                <a:tab pos="63500" algn="l"/>
              </a:tabLst>
            </a:pPr>
            <a:r>
              <a:rPr lang="en-GB" u="none" dirty="0" smtClean="0">
                <a:latin typeface="Gill Sans MT" pitchFamily="34" charset="0"/>
              </a:rPr>
              <a:t>The signal is a noise distorted single frequency sinusoidal wave </a:t>
            </a:r>
          </a:p>
          <a:p>
            <a:pPr marL="742950" lvl="1" indent="-285750" algn="just" defTabSz="1028700">
              <a:spcBef>
                <a:spcPct val="45000"/>
              </a:spcBef>
              <a:buFont typeface="Arial" panose="020B0604020202020204" pitchFamily="34" charset="0"/>
              <a:buChar char="−"/>
              <a:tabLst>
                <a:tab pos="63500" algn="l"/>
              </a:tabLst>
            </a:pPr>
            <a:r>
              <a:rPr lang="en-GB" dirty="0">
                <a:latin typeface="Gill Sans MT" pitchFamily="34" charset="0"/>
              </a:rPr>
              <a:t>D</a:t>
            </a:r>
            <a:r>
              <a:rPr lang="en-GB" u="none" dirty="0" smtClean="0">
                <a:latin typeface="Gill Sans MT" pitchFamily="34" charset="0"/>
              </a:rPr>
              <a:t>ifferent frequencies are associated with different sounds</a:t>
            </a:r>
          </a:p>
          <a:p>
            <a:pPr marL="742950" lvl="1" indent="-285750" algn="just" defTabSz="1028700">
              <a:spcBef>
                <a:spcPct val="45000"/>
              </a:spcBef>
              <a:buFont typeface="Arial" panose="020B0604020202020204" pitchFamily="34" charset="0"/>
              <a:buChar char="−"/>
              <a:tabLst>
                <a:tab pos="63500" algn="l"/>
              </a:tabLst>
            </a:pPr>
            <a:r>
              <a:rPr lang="en-GB" dirty="0" smtClean="0">
                <a:latin typeface="Gill Sans MT" pitchFamily="34" charset="0"/>
              </a:rPr>
              <a:t>Easily verify that it is much easier to reveal useful information in freq. domain</a:t>
            </a:r>
            <a:endParaRPr lang="en-GB" u="none" dirty="0" smtClean="0">
              <a:latin typeface="Gill Sans MT" pitchFamily="34" charset="0"/>
            </a:endParaRPr>
          </a:p>
          <a:p>
            <a:pPr marL="342900" indent="-342900" algn="just" defTabSz="1028700">
              <a:spcBef>
                <a:spcPct val="45000"/>
              </a:spcBef>
              <a:buFont typeface="Courier New" panose="02070309020205020404" pitchFamily="49" charset="0"/>
              <a:buChar char="o"/>
              <a:tabLst>
                <a:tab pos="63500" algn="l"/>
              </a:tabLst>
            </a:pPr>
            <a:r>
              <a:rPr lang="en-GB" sz="2200" dirty="0" smtClean="0">
                <a:latin typeface="Gill Sans MT" pitchFamily="34" charset="0"/>
              </a:rPr>
              <a:t>Signal analysis in frequency domain has been extremely important for many applications. </a:t>
            </a:r>
          </a:p>
          <a:p>
            <a:pPr marL="342900" indent="-342900" algn="just" defTabSz="1028700">
              <a:spcBef>
                <a:spcPct val="45000"/>
              </a:spcBef>
              <a:buFont typeface="Courier New" panose="02070309020205020404" pitchFamily="49" charset="0"/>
              <a:buChar char="o"/>
              <a:tabLst>
                <a:tab pos="63500" algn="l"/>
              </a:tabLst>
            </a:pPr>
            <a:r>
              <a:rPr lang="en-GB" sz="2200" dirty="0" smtClean="0">
                <a:latin typeface="Gill Sans MT" pitchFamily="34" charset="0"/>
              </a:rPr>
              <a:t>Among many available methods, discrete Fourier transform, (DFT) and </a:t>
            </a:r>
            <a:r>
              <a:rPr lang="en-GB" sz="2200" dirty="0">
                <a:latin typeface="Gill Sans MT" pitchFamily="34" charset="0"/>
              </a:rPr>
              <a:t>discrete cosine </a:t>
            </a:r>
            <a:r>
              <a:rPr lang="en-GB" sz="2200" dirty="0" smtClean="0">
                <a:latin typeface="Gill Sans MT" pitchFamily="34" charset="0"/>
              </a:rPr>
              <a:t>transform (DCT) have been used in audio and image applications as well as other applications</a:t>
            </a:r>
          </a:p>
        </p:txBody>
      </p:sp>
      <p:sp>
        <p:nvSpPr>
          <p:cNvPr id="7" name="Rectangle 2"/>
          <p:cNvSpPr>
            <a:spLocks noGrp="1" noChangeArrowheads="1"/>
          </p:cNvSpPr>
          <p:nvPr>
            <p:ph type="title"/>
          </p:nvPr>
        </p:nvSpPr>
        <p:spPr>
          <a:xfrm>
            <a:off x="990600" y="0"/>
            <a:ext cx="7498080" cy="1143000"/>
          </a:xfrm>
        </p:spPr>
        <p:txBody>
          <a:bodyPr>
            <a:normAutofit/>
          </a:bodyPr>
          <a:lstStyle/>
          <a:p>
            <a:pPr eaLnBrk="1" hangingPunct="1"/>
            <a:r>
              <a:rPr lang="en-US" altLang="zh-CN" sz="3200" b="1" dirty="0" smtClean="0">
                <a:ea typeface="宋体" charset="-122"/>
              </a:rPr>
              <a:t>Frequency </a:t>
            </a:r>
            <a:r>
              <a:rPr lang="en-US" altLang="zh-CN" sz="3200" dirty="0" smtClean="0">
                <a:ea typeface="宋体" charset="-122"/>
              </a:rPr>
              <a:t>Domain </a:t>
            </a:r>
            <a:r>
              <a:rPr lang="en-US" altLang="zh-CN" sz="3200" b="1" dirty="0" smtClean="0">
                <a:ea typeface="宋体" charset="-122"/>
              </a:rPr>
              <a:t>Representation</a:t>
            </a:r>
          </a:p>
        </p:txBody>
      </p:sp>
      <p:sp>
        <p:nvSpPr>
          <p:cNvPr id="2" name="Slide Number Placeholder 1"/>
          <p:cNvSpPr>
            <a:spLocks noGrp="1"/>
          </p:cNvSpPr>
          <p:nvPr>
            <p:ph type="sldNum" sz="quarter" idx="12"/>
          </p:nvPr>
        </p:nvSpPr>
        <p:spPr/>
        <p:txBody>
          <a:bodyPr/>
          <a:lstStyle/>
          <a:p>
            <a:fld id="{E9FA5013-2E72-4A27-BB93-0D610EE5532C}" type="slidenum">
              <a:rPr lang="en-US" smtClean="0"/>
              <a:pPr/>
              <a:t>106</a:t>
            </a:fld>
            <a:endParaRPr lang="en-US" dirty="0"/>
          </a:p>
        </p:txBody>
      </p:sp>
      <p:sp>
        <p:nvSpPr>
          <p:cNvPr id="3" name="Footer Placeholder 2"/>
          <p:cNvSpPr>
            <a:spLocks noGrp="1"/>
          </p:cNvSpPr>
          <p:nvPr>
            <p:ph type="ftr" sz="quarter" idx="11"/>
          </p:nvPr>
        </p:nvSpPr>
        <p:spPr/>
        <p:txBody>
          <a:bodyPr/>
          <a:lstStyle/>
          <a:p>
            <a:r>
              <a:rPr lang="en-US" smtClean="0"/>
              <a:t>School of EEE</a:t>
            </a:r>
            <a:endParaRPr lang="en-US" dirty="0"/>
          </a:p>
        </p:txBody>
      </p:sp>
    </p:spTree>
    <p:extLst>
      <p:ext uri="{BB962C8B-B14F-4D97-AF65-F5344CB8AC3E}">
        <p14:creationId xmlns:p14="http://schemas.microsoft.com/office/powerpoint/2010/main" val="63515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446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446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446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7446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4469">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446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ChangeArrowheads="1"/>
          </p:cNvSpPr>
          <p:nvPr/>
        </p:nvSpPr>
        <p:spPr bwMode="auto">
          <a:xfrm>
            <a:off x="687266" y="914400"/>
            <a:ext cx="7769469" cy="5562600"/>
          </a:xfrm>
          <a:prstGeom prst="rect">
            <a:avLst/>
          </a:prstGeom>
          <a:noFill/>
          <a:ln w="9525">
            <a:noFill/>
            <a:miter lim="800000"/>
            <a:headEnd/>
            <a:tailEnd/>
          </a:ln>
          <a:effectLst/>
        </p:spPr>
        <p:txBody>
          <a:bodyPr lIns="97693" tIns="48846" rIns="97693" bIns="48846"/>
          <a:lstStyle/>
          <a:p>
            <a:pPr marL="385763" indent="-385763" algn="just" defTabSz="1028700">
              <a:spcBef>
                <a:spcPct val="45000"/>
              </a:spcBef>
              <a:buFont typeface="Wingdings" pitchFamily="2" charset="2"/>
              <a:buBlip>
                <a:blip r:embed="rId4"/>
              </a:buBlip>
            </a:pPr>
            <a:endParaRPr lang="en-US" sz="2300" b="1" u="none" dirty="0">
              <a:latin typeface="Times New Roman" pitchFamily="18" charset="0"/>
            </a:endParaRPr>
          </a:p>
          <a:p>
            <a:pPr marL="385763" indent="-385763" algn="just" defTabSz="1028700">
              <a:spcBef>
                <a:spcPct val="45000"/>
              </a:spcBef>
              <a:buFont typeface="Wingdings" pitchFamily="2" charset="2"/>
              <a:buBlip>
                <a:blip r:embed="rId4"/>
              </a:buBlip>
            </a:pPr>
            <a:endParaRPr lang="en-US" sz="2300" b="1" u="none" dirty="0">
              <a:latin typeface="Times New Roman" pitchFamily="18" charset="0"/>
            </a:endParaRPr>
          </a:p>
        </p:txBody>
      </p:sp>
      <p:sp>
        <p:nvSpPr>
          <p:cNvPr id="587779" name="Rectangle 3"/>
          <p:cNvSpPr>
            <a:spLocks noChangeArrowheads="1"/>
          </p:cNvSpPr>
          <p:nvPr/>
        </p:nvSpPr>
        <p:spPr bwMode="auto">
          <a:xfrm>
            <a:off x="633047" y="609600"/>
            <a:ext cx="7770935" cy="304800"/>
          </a:xfrm>
          <a:prstGeom prst="rect">
            <a:avLst/>
          </a:prstGeom>
          <a:noFill/>
          <a:ln w="9525">
            <a:noFill/>
            <a:miter lim="800000"/>
            <a:headEnd/>
            <a:tailEnd/>
          </a:ln>
          <a:effectLst/>
        </p:spPr>
        <p:txBody>
          <a:bodyPr lIns="97693" tIns="48846" rIns="97693" bIns="48846" anchor="ctr"/>
          <a:lstStyle/>
          <a:p>
            <a:pPr algn="l" defTabSz="1028700"/>
            <a:endParaRPr lang="en-US" sz="900" u="none" dirty="0">
              <a:solidFill>
                <a:srgbClr val="3399FF"/>
              </a:solidFill>
              <a:latin typeface="Times New Roman" pitchFamily="18" charset="0"/>
            </a:endParaRPr>
          </a:p>
        </p:txBody>
      </p:sp>
      <p:sp>
        <p:nvSpPr>
          <p:cNvPr id="587780" name="Rectangle 4"/>
          <p:cNvSpPr>
            <a:spLocks noChangeArrowheads="1"/>
          </p:cNvSpPr>
          <p:nvPr/>
        </p:nvSpPr>
        <p:spPr bwMode="auto">
          <a:xfrm>
            <a:off x="687266" y="414338"/>
            <a:ext cx="7769469" cy="5764212"/>
          </a:xfrm>
          <a:prstGeom prst="rect">
            <a:avLst/>
          </a:prstGeom>
          <a:noFill/>
          <a:ln w="9525">
            <a:noFill/>
            <a:miter lim="800000"/>
            <a:headEnd/>
            <a:tailEnd/>
          </a:ln>
          <a:effectLst/>
        </p:spPr>
        <p:txBody>
          <a:bodyPr lIns="97693" tIns="48846" rIns="97693" bIns="48846"/>
          <a:lstStyle/>
          <a:p>
            <a:pPr marL="385763" indent="-385763" algn="just" defTabSz="1028700">
              <a:spcBef>
                <a:spcPct val="45000"/>
              </a:spcBef>
              <a:buFont typeface="Wingdings" pitchFamily="2" charset="2"/>
              <a:buBlip>
                <a:blip r:embed="rId4"/>
              </a:buBlip>
            </a:pPr>
            <a:endParaRPr lang="en-US" sz="2300" u="none" dirty="0">
              <a:latin typeface="Times New Roman" pitchFamily="18" charset="0"/>
            </a:endParaRPr>
          </a:p>
        </p:txBody>
      </p:sp>
      <p:sp>
        <p:nvSpPr>
          <p:cNvPr id="587782" name="Rectangle 6"/>
          <p:cNvSpPr>
            <a:spLocks noChangeArrowheads="1"/>
          </p:cNvSpPr>
          <p:nvPr/>
        </p:nvSpPr>
        <p:spPr bwMode="auto">
          <a:xfrm>
            <a:off x="0" y="-184666"/>
            <a:ext cx="184731" cy="369332"/>
          </a:xfrm>
          <a:prstGeom prst="rect">
            <a:avLst/>
          </a:prstGeom>
          <a:noFill/>
          <a:ln w="9525">
            <a:noFill/>
            <a:miter lim="800000"/>
            <a:headEnd/>
            <a:tailEnd/>
          </a:ln>
          <a:effectLst/>
        </p:spPr>
        <p:txBody>
          <a:bodyPr wrap="none" anchor="ctr">
            <a:spAutoFit/>
          </a:bodyPr>
          <a:lstStyle/>
          <a:p>
            <a:endParaRPr lang="en-US" dirty="0"/>
          </a:p>
        </p:txBody>
      </p:sp>
      <p:sp>
        <p:nvSpPr>
          <p:cNvPr id="587783" name="Rectangle 7"/>
          <p:cNvSpPr>
            <a:spLocks noChangeArrowheads="1"/>
          </p:cNvSpPr>
          <p:nvPr/>
        </p:nvSpPr>
        <p:spPr bwMode="auto">
          <a:xfrm>
            <a:off x="0" y="2915722"/>
            <a:ext cx="184731" cy="369332"/>
          </a:xfrm>
          <a:prstGeom prst="rect">
            <a:avLst/>
          </a:prstGeom>
          <a:noFill/>
          <a:ln w="9525">
            <a:noFill/>
            <a:miter lim="800000"/>
            <a:headEnd/>
            <a:tailEnd/>
          </a:ln>
          <a:effectLst/>
        </p:spPr>
        <p:txBody>
          <a:bodyPr wrap="none" anchor="ctr">
            <a:spAutoFit/>
          </a:bodyPr>
          <a:lstStyle/>
          <a:p>
            <a:endParaRPr lang="en-US" dirty="0"/>
          </a:p>
        </p:txBody>
      </p:sp>
      <p:sp>
        <p:nvSpPr>
          <p:cNvPr id="587784" name="Rectangle 8"/>
          <p:cNvSpPr>
            <a:spLocks noChangeArrowheads="1"/>
          </p:cNvSpPr>
          <p:nvPr/>
        </p:nvSpPr>
        <p:spPr bwMode="auto">
          <a:xfrm>
            <a:off x="0" y="-184666"/>
            <a:ext cx="184731" cy="369332"/>
          </a:xfrm>
          <a:prstGeom prst="rect">
            <a:avLst/>
          </a:prstGeom>
          <a:noFill/>
          <a:ln w="9525">
            <a:noFill/>
            <a:miter lim="800000"/>
            <a:headEnd/>
            <a:tailEnd/>
          </a:ln>
          <a:effectLst/>
        </p:spPr>
        <p:txBody>
          <a:bodyPr wrap="none" anchor="ctr">
            <a:spAutoFit/>
          </a:bodyPr>
          <a:lstStyle/>
          <a:p>
            <a:endParaRPr lang="en-US" dirty="0"/>
          </a:p>
        </p:txBody>
      </p:sp>
      <p:sp>
        <p:nvSpPr>
          <p:cNvPr id="587786" name="Rectangle 10"/>
          <p:cNvSpPr>
            <a:spLocks noChangeArrowheads="1"/>
          </p:cNvSpPr>
          <p:nvPr/>
        </p:nvSpPr>
        <p:spPr bwMode="auto">
          <a:xfrm>
            <a:off x="0" y="2915722"/>
            <a:ext cx="184731" cy="369332"/>
          </a:xfrm>
          <a:prstGeom prst="rect">
            <a:avLst/>
          </a:prstGeom>
          <a:noFill/>
          <a:ln w="9525">
            <a:noFill/>
            <a:miter lim="800000"/>
            <a:headEnd/>
            <a:tailEnd/>
          </a:ln>
          <a:effectLst/>
        </p:spPr>
        <p:txBody>
          <a:bodyPr wrap="none" anchor="ctr">
            <a:spAutoFit/>
          </a:bodyPr>
          <a:lstStyle/>
          <a:p>
            <a:endParaRPr lang="en-US" dirty="0"/>
          </a:p>
        </p:txBody>
      </p:sp>
      <p:sp>
        <p:nvSpPr>
          <p:cNvPr id="587789" name="Rectangle 13"/>
          <p:cNvSpPr>
            <a:spLocks noChangeArrowheads="1"/>
          </p:cNvSpPr>
          <p:nvPr/>
        </p:nvSpPr>
        <p:spPr bwMode="auto">
          <a:xfrm>
            <a:off x="990600" y="414339"/>
            <a:ext cx="7989277" cy="4081462"/>
          </a:xfrm>
          <a:prstGeom prst="rect">
            <a:avLst/>
          </a:prstGeom>
          <a:noFill/>
          <a:ln w="9525">
            <a:noFill/>
            <a:miter lim="800000"/>
            <a:headEnd/>
            <a:tailEnd/>
          </a:ln>
          <a:effectLst/>
        </p:spPr>
        <p:txBody>
          <a:bodyPr lIns="97693" tIns="48846" rIns="97693" bIns="48846"/>
          <a:lstStyle/>
          <a:p>
            <a:pPr marL="406400" indent="-406400" algn="just" defTabSz="1028700">
              <a:spcBef>
                <a:spcPct val="45000"/>
              </a:spcBef>
              <a:buFont typeface="Arial" pitchFamily="34" charset="0"/>
              <a:buChar char="−"/>
            </a:pPr>
            <a:endParaRPr lang="en-GB" sz="2000" dirty="0" smtClean="0">
              <a:latin typeface="Gill Sans MT" pitchFamily="34" charset="0"/>
            </a:endParaRPr>
          </a:p>
          <a:p>
            <a:pPr marL="406400" indent="-406400" algn="just" defTabSz="1028700">
              <a:spcBef>
                <a:spcPct val="45000"/>
              </a:spcBef>
              <a:buFont typeface="Wingdings" pitchFamily="2" charset="2"/>
              <a:buNone/>
            </a:pPr>
            <a:r>
              <a:rPr lang="en-US" sz="2000" b="1" u="none" dirty="0" smtClean="0">
                <a:latin typeface="Gill Sans MT" pitchFamily="34" charset="0"/>
              </a:rPr>
              <a:t>THE </a:t>
            </a:r>
            <a:r>
              <a:rPr lang="en-US" sz="2000" b="1" u="none" dirty="0">
                <a:latin typeface="Gill Sans MT" pitchFamily="34" charset="0"/>
              </a:rPr>
              <a:t>DISCRETE FOURIER TRANSFORM (DFT)</a:t>
            </a:r>
          </a:p>
          <a:p>
            <a:pPr marL="406400" indent="-406400" algn="just" defTabSz="1028700">
              <a:spcBef>
                <a:spcPct val="45000"/>
              </a:spcBef>
              <a:buFont typeface="Courier New" pitchFamily="49" charset="0"/>
              <a:buChar char="o"/>
            </a:pPr>
            <a:r>
              <a:rPr lang="en-US" sz="2000" u="none" dirty="0">
                <a:latin typeface="Gill Sans MT" pitchFamily="34" charset="0"/>
              </a:rPr>
              <a:t>The DFT takes an </a:t>
            </a:r>
            <a:r>
              <a:rPr lang="en-US" sz="2000" i="1" u="none" dirty="0">
                <a:latin typeface="Gill Sans MT" pitchFamily="34" charset="0"/>
              </a:rPr>
              <a:t>N</a:t>
            </a:r>
            <a:r>
              <a:rPr lang="en-US" sz="2000" u="none" dirty="0">
                <a:latin typeface="Gill Sans MT" pitchFamily="34" charset="0"/>
              </a:rPr>
              <a:t>-point sequence </a:t>
            </a:r>
            <a:r>
              <a:rPr lang="en-US" sz="2000" i="1" u="none" dirty="0">
                <a:latin typeface="Gill Sans MT" pitchFamily="34" charset="0"/>
              </a:rPr>
              <a:t>x</a:t>
            </a:r>
            <a:r>
              <a:rPr lang="en-US" sz="2000" u="none" dirty="0">
                <a:latin typeface="Gill Sans MT" pitchFamily="34" charset="0"/>
              </a:rPr>
              <a:t>(</a:t>
            </a:r>
            <a:r>
              <a:rPr lang="en-US" sz="2000" i="1" u="none" dirty="0">
                <a:latin typeface="Gill Sans MT" pitchFamily="34" charset="0"/>
              </a:rPr>
              <a:t>n</a:t>
            </a:r>
            <a:r>
              <a:rPr lang="en-US" sz="2000" u="none" dirty="0">
                <a:latin typeface="Gill Sans MT" pitchFamily="34" charset="0"/>
              </a:rPr>
              <a:t>) in the time domain to produce an </a:t>
            </a:r>
            <a:r>
              <a:rPr lang="en-US" sz="2000" i="1" u="none" dirty="0">
                <a:latin typeface="Gill Sans MT" pitchFamily="34" charset="0"/>
              </a:rPr>
              <a:t>N</a:t>
            </a:r>
            <a:r>
              <a:rPr lang="en-US" sz="2000" u="none" dirty="0">
                <a:latin typeface="Gill Sans MT" pitchFamily="34" charset="0"/>
              </a:rPr>
              <a:t>-point sequence, </a:t>
            </a:r>
            <a:r>
              <a:rPr lang="en-GB" sz="2000" i="1" u="none" dirty="0">
                <a:latin typeface="Gill Sans MT" pitchFamily="34" charset="0"/>
              </a:rPr>
              <a:t>X</a:t>
            </a:r>
            <a:r>
              <a:rPr lang="en-GB" sz="2000" u="none" dirty="0">
                <a:latin typeface="Gill Sans MT" pitchFamily="34" charset="0"/>
              </a:rPr>
              <a:t>(</a:t>
            </a:r>
            <a:r>
              <a:rPr lang="en-GB" sz="2000" i="1" u="none" dirty="0">
                <a:latin typeface="Gill Sans MT" pitchFamily="34" charset="0"/>
              </a:rPr>
              <a:t>k</a:t>
            </a:r>
            <a:r>
              <a:rPr lang="en-GB" sz="2000" u="none" dirty="0">
                <a:latin typeface="Gill Sans MT" pitchFamily="34" charset="0"/>
              </a:rPr>
              <a:t>),</a:t>
            </a:r>
            <a:r>
              <a:rPr lang="en-US" sz="2000" u="none" dirty="0">
                <a:latin typeface="Gill Sans MT" pitchFamily="34" charset="0"/>
              </a:rPr>
              <a:t> in the frequency domain. </a:t>
            </a:r>
            <a:r>
              <a:rPr lang="en-GB" sz="2000" u="none" dirty="0">
                <a:latin typeface="Gill Sans MT" pitchFamily="34" charset="0"/>
              </a:rPr>
              <a:t>The </a:t>
            </a:r>
            <a:r>
              <a:rPr lang="en-GB" sz="2000" i="1" u="none" dirty="0">
                <a:latin typeface="Gill Sans MT" pitchFamily="34" charset="0"/>
              </a:rPr>
              <a:t>N</a:t>
            </a:r>
            <a:r>
              <a:rPr lang="en-GB" sz="2000" u="none" dirty="0">
                <a:latin typeface="Gill Sans MT" pitchFamily="34" charset="0"/>
              </a:rPr>
              <a:t>-point DFT of </a:t>
            </a:r>
            <a:r>
              <a:rPr lang="en-GB" sz="2000" i="1" u="none" dirty="0" smtClean="0">
                <a:latin typeface="Gill Sans MT" pitchFamily="34" charset="0"/>
              </a:rPr>
              <a:t>x</a:t>
            </a:r>
            <a:r>
              <a:rPr lang="en-GB" sz="2000" u="none" dirty="0" smtClean="0">
                <a:latin typeface="Gill Sans MT" pitchFamily="34" charset="0"/>
              </a:rPr>
              <a:t>(</a:t>
            </a:r>
            <a:r>
              <a:rPr lang="en-GB" sz="2000" i="1" u="none" dirty="0" smtClean="0">
                <a:latin typeface="Gill Sans MT" pitchFamily="34" charset="0"/>
              </a:rPr>
              <a:t>n</a:t>
            </a:r>
            <a:r>
              <a:rPr lang="en-GB" sz="2000" u="none" dirty="0">
                <a:latin typeface="Gill Sans MT" pitchFamily="34" charset="0"/>
              </a:rPr>
              <a:t>) is defined by</a:t>
            </a:r>
          </a:p>
          <a:p>
            <a:pPr marL="406400" indent="-406400" algn="just" defTabSz="1028700">
              <a:spcBef>
                <a:spcPct val="45000"/>
              </a:spcBef>
              <a:buFont typeface="Wingdings" pitchFamily="2" charset="2"/>
              <a:buBlip>
                <a:blip r:embed="rId4"/>
              </a:buBlip>
            </a:pPr>
            <a:endParaRPr lang="en-GB" sz="2000" u="none" dirty="0">
              <a:latin typeface="Gill Sans MT" pitchFamily="34" charset="0"/>
            </a:endParaRPr>
          </a:p>
          <a:p>
            <a:pPr marL="406400" indent="-406400" algn="just" defTabSz="1028700">
              <a:spcBef>
                <a:spcPct val="45000"/>
              </a:spcBef>
              <a:buFont typeface="Wingdings" pitchFamily="2" charset="2"/>
              <a:buNone/>
            </a:pPr>
            <a:r>
              <a:rPr lang="en-GB" sz="2000" u="none" dirty="0">
                <a:latin typeface="Gill Sans MT" pitchFamily="34" charset="0"/>
              </a:rPr>
              <a:t>	where </a:t>
            </a:r>
            <a:r>
              <a:rPr lang="en-GB" sz="2000" i="1" u="none" dirty="0">
                <a:latin typeface="Gill Sans MT" pitchFamily="34" charset="0"/>
              </a:rPr>
              <a:t>W</a:t>
            </a:r>
            <a:r>
              <a:rPr lang="en-GB" sz="2000" i="1" u="none" baseline="-25000" dirty="0">
                <a:latin typeface="Gill Sans MT" pitchFamily="34" charset="0"/>
              </a:rPr>
              <a:t>N</a:t>
            </a:r>
            <a:r>
              <a:rPr lang="en-GB" sz="2000" u="none" dirty="0">
                <a:latin typeface="Gill Sans MT" pitchFamily="34" charset="0"/>
              </a:rPr>
              <a:t> = </a:t>
            </a:r>
            <a:r>
              <a:rPr lang="en-GB" sz="2000" i="1" u="none" dirty="0">
                <a:latin typeface="Gill Sans MT" pitchFamily="34" charset="0"/>
              </a:rPr>
              <a:t>e</a:t>
            </a:r>
            <a:r>
              <a:rPr lang="en-GB" sz="2000" u="none" baseline="30000" dirty="0">
                <a:latin typeface="Gill Sans MT" pitchFamily="34" charset="0"/>
              </a:rPr>
              <a:t>-</a:t>
            </a:r>
            <a:r>
              <a:rPr lang="en-GB" sz="2000" i="1" u="none" baseline="30000" dirty="0">
                <a:latin typeface="Gill Sans MT" pitchFamily="34" charset="0"/>
              </a:rPr>
              <a:t>j</a:t>
            </a:r>
            <a:r>
              <a:rPr lang="en-GB" sz="2000" u="none" baseline="30000" dirty="0">
                <a:latin typeface="Gill Sans MT" pitchFamily="34" charset="0"/>
              </a:rPr>
              <a:t>2</a:t>
            </a:r>
            <a:r>
              <a:rPr lang="en-GB" sz="2000" i="1" u="none" baseline="30000" dirty="0">
                <a:latin typeface="Symbol" pitchFamily="18" charset="2"/>
              </a:rPr>
              <a:t>p</a:t>
            </a:r>
            <a:r>
              <a:rPr lang="en-GB" sz="2000" i="1" u="none" baseline="30000" dirty="0">
                <a:latin typeface="Gill Sans MT" pitchFamily="34" charset="0"/>
              </a:rPr>
              <a:t>/N</a:t>
            </a:r>
            <a:r>
              <a:rPr lang="en-GB" sz="2000" u="none" dirty="0">
                <a:latin typeface="Gill Sans MT" pitchFamily="34" charset="0"/>
              </a:rPr>
              <a:t>. </a:t>
            </a:r>
          </a:p>
          <a:p>
            <a:pPr marL="406400" indent="-406400" algn="just" defTabSz="1028700">
              <a:spcBef>
                <a:spcPct val="45000"/>
              </a:spcBef>
              <a:buFont typeface="Courier New" pitchFamily="49" charset="0"/>
              <a:buChar char="o"/>
            </a:pPr>
            <a:r>
              <a:rPr lang="en-GB" sz="2000" u="none" dirty="0">
                <a:latin typeface="Gill Sans MT" pitchFamily="34" charset="0"/>
              </a:rPr>
              <a:t>The inverse DFT to obtain </a:t>
            </a:r>
            <a:r>
              <a:rPr lang="en-GB" sz="2000" i="1" u="none" dirty="0">
                <a:latin typeface="Gill Sans MT" pitchFamily="34" charset="0"/>
              </a:rPr>
              <a:t>x</a:t>
            </a:r>
            <a:r>
              <a:rPr lang="en-GB" sz="2000" u="none" dirty="0">
                <a:latin typeface="Gill Sans MT" pitchFamily="34" charset="0"/>
              </a:rPr>
              <a:t>(</a:t>
            </a:r>
            <a:r>
              <a:rPr lang="en-GB" sz="2000" i="1" u="none" dirty="0">
                <a:latin typeface="Gill Sans MT" pitchFamily="34" charset="0"/>
              </a:rPr>
              <a:t>n</a:t>
            </a:r>
            <a:r>
              <a:rPr lang="en-GB" sz="2000" u="none" dirty="0">
                <a:latin typeface="Gill Sans MT" pitchFamily="34" charset="0"/>
              </a:rPr>
              <a:t>) from </a:t>
            </a:r>
            <a:r>
              <a:rPr lang="en-GB" sz="2000" i="1" u="none" dirty="0">
                <a:latin typeface="Gill Sans MT" pitchFamily="34" charset="0"/>
              </a:rPr>
              <a:t>X</a:t>
            </a:r>
            <a:r>
              <a:rPr lang="en-GB" sz="2000" u="none" dirty="0">
                <a:latin typeface="Gill Sans MT" pitchFamily="34" charset="0"/>
              </a:rPr>
              <a:t>(</a:t>
            </a:r>
            <a:r>
              <a:rPr lang="en-GB" sz="2000" i="1" u="none" dirty="0">
                <a:latin typeface="Gill Sans MT" pitchFamily="34" charset="0"/>
              </a:rPr>
              <a:t>k</a:t>
            </a:r>
            <a:r>
              <a:rPr lang="en-GB" sz="2000" u="none" dirty="0">
                <a:latin typeface="Gill Sans MT" pitchFamily="34" charset="0"/>
              </a:rPr>
              <a:t>) is </a:t>
            </a:r>
            <a:endParaRPr lang="en-GB" sz="2000" u="none" dirty="0" smtClean="0">
              <a:latin typeface="Gill Sans MT" pitchFamily="34" charset="0"/>
            </a:endParaRPr>
          </a:p>
          <a:p>
            <a:pPr marL="406400" indent="-406400" algn="just" defTabSz="1028700">
              <a:spcBef>
                <a:spcPct val="45000"/>
              </a:spcBef>
              <a:buFont typeface="Arial" pitchFamily="34" charset="0"/>
              <a:buChar char="−"/>
            </a:pPr>
            <a:endParaRPr lang="en-GB" sz="2000" u="none" dirty="0" smtClean="0">
              <a:latin typeface="Gill Sans MT" pitchFamily="34" charset="0"/>
            </a:endParaRPr>
          </a:p>
          <a:p>
            <a:pPr marL="406400" indent="-406400" algn="just" defTabSz="1028700">
              <a:spcBef>
                <a:spcPct val="45000"/>
              </a:spcBef>
              <a:buFont typeface="Arial" pitchFamily="34" charset="0"/>
              <a:buChar char="−"/>
            </a:pPr>
            <a:endParaRPr lang="en-GB" sz="2000" u="none" dirty="0" smtClean="0">
              <a:latin typeface="Gill Sans MT" pitchFamily="34" charset="0"/>
            </a:endParaRPr>
          </a:p>
        </p:txBody>
      </p:sp>
      <p:graphicFrame>
        <p:nvGraphicFramePr>
          <p:cNvPr id="587794" name="Object 18"/>
          <p:cNvGraphicFramePr>
            <a:graphicFrameLocks noChangeAspect="1"/>
          </p:cNvGraphicFramePr>
          <p:nvPr>
            <p:extLst>
              <p:ext uri="{D42A27DB-BD31-4B8C-83A1-F6EECF244321}">
                <p14:modId xmlns:p14="http://schemas.microsoft.com/office/powerpoint/2010/main" val="775118189"/>
              </p:ext>
            </p:extLst>
          </p:nvPr>
        </p:nvGraphicFramePr>
        <p:xfrm>
          <a:off x="3141051" y="2211053"/>
          <a:ext cx="3688374" cy="719137"/>
        </p:xfrm>
        <a:graphic>
          <a:graphicData uri="http://schemas.openxmlformats.org/presentationml/2006/ole">
            <mc:AlternateContent xmlns:mc="http://schemas.openxmlformats.org/markup-compatibility/2006">
              <mc:Choice xmlns:v="urn:schemas-microsoft-com:vml" Requires="v">
                <p:oleObj spid="_x0000_s27975" name="Equation" r:id="rId5" imgW="2184120" imgH="431640" progId="Equation.DSMT4">
                  <p:embed/>
                </p:oleObj>
              </mc:Choice>
              <mc:Fallback>
                <p:oleObj name="Equation" r:id="rId5" imgW="2184120" imgH="431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1051" y="2211053"/>
                        <a:ext cx="3688374" cy="719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7796" name="Object 20"/>
          <p:cNvGraphicFramePr>
            <a:graphicFrameLocks noChangeAspect="1"/>
          </p:cNvGraphicFramePr>
          <p:nvPr>
            <p:extLst>
              <p:ext uri="{D42A27DB-BD31-4B8C-83A1-F6EECF244321}">
                <p14:modId xmlns:p14="http://schemas.microsoft.com/office/powerpoint/2010/main" val="678262416"/>
              </p:ext>
            </p:extLst>
          </p:nvPr>
        </p:nvGraphicFramePr>
        <p:xfrm>
          <a:off x="2332526" y="3719814"/>
          <a:ext cx="4371975" cy="717550"/>
        </p:xfrm>
        <a:graphic>
          <a:graphicData uri="http://schemas.openxmlformats.org/presentationml/2006/ole">
            <mc:AlternateContent xmlns:mc="http://schemas.openxmlformats.org/markup-compatibility/2006">
              <mc:Choice xmlns:v="urn:schemas-microsoft-com:vml" Requires="v">
                <p:oleObj spid="_x0000_s27976" name="Equation" r:id="rId7" imgW="2590560" imgH="431640" progId="Equation.DSMT4">
                  <p:embed/>
                </p:oleObj>
              </mc:Choice>
              <mc:Fallback>
                <p:oleObj name="Equation" r:id="rId7" imgW="2590560" imgH="431640" progId="Equation.DSMT4">
                  <p:embed/>
                  <p:pic>
                    <p:nvPicPr>
                      <p:cNvPr id="0" name=""/>
                      <p:cNvPicPr>
                        <a:picLocks noChangeAspect="1" noChangeArrowheads="1"/>
                      </p:cNvPicPr>
                      <p:nvPr/>
                    </p:nvPicPr>
                    <p:blipFill>
                      <a:blip r:embed="rId8"/>
                      <a:srcRect/>
                      <a:stretch>
                        <a:fillRect/>
                      </a:stretch>
                    </p:blipFill>
                    <p:spPr bwMode="auto">
                      <a:xfrm>
                        <a:off x="2332526" y="3719814"/>
                        <a:ext cx="4371975"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2"/>
          <p:cNvSpPr>
            <a:spLocks noGrp="1" noChangeArrowheads="1"/>
          </p:cNvSpPr>
          <p:nvPr>
            <p:ph type="title"/>
          </p:nvPr>
        </p:nvSpPr>
        <p:spPr>
          <a:xfrm>
            <a:off x="990600" y="0"/>
            <a:ext cx="7498080" cy="1143000"/>
          </a:xfrm>
        </p:spPr>
        <p:txBody>
          <a:bodyPr>
            <a:normAutofit/>
          </a:bodyPr>
          <a:lstStyle/>
          <a:p>
            <a:r>
              <a:rPr lang="en-US" altLang="zh-CN" sz="3200" dirty="0">
                <a:ea typeface="宋体" charset="-122"/>
              </a:rPr>
              <a:t>Frequency Domain Representation</a:t>
            </a:r>
            <a:endParaRPr lang="en-US" altLang="zh-CN" sz="3200" b="1" dirty="0" smtClean="0">
              <a:ea typeface="宋体" charset="-122"/>
            </a:endParaRPr>
          </a:p>
        </p:txBody>
      </p:sp>
      <p:sp>
        <p:nvSpPr>
          <p:cNvPr id="2" name="Slide Number Placeholder 1"/>
          <p:cNvSpPr>
            <a:spLocks noGrp="1"/>
          </p:cNvSpPr>
          <p:nvPr>
            <p:ph type="sldNum" sz="quarter" idx="12"/>
          </p:nvPr>
        </p:nvSpPr>
        <p:spPr/>
        <p:txBody>
          <a:bodyPr/>
          <a:lstStyle/>
          <a:p>
            <a:fld id="{E9FA5013-2E72-4A27-BB93-0D610EE5532C}" type="slidenum">
              <a:rPr lang="en-US" smtClean="0"/>
              <a:pPr/>
              <a:t>107</a:t>
            </a:fld>
            <a:endParaRPr lang="en-US" dirty="0"/>
          </a:p>
        </p:txBody>
      </p:sp>
      <p:sp>
        <p:nvSpPr>
          <p:cNvPr id="3" name="Rectangle 2"/>
          <p:cNvSpPr/>
          <p:nvPr/>
        </p:nvSpPr>
        <p:spPr>
          <a:xfrm>
            <a:off x="990600" y="4376356"/>
            <a:ext cx="4572000" cy="2155975"/>
          </a:xfrm>
          <a:prstGeom prst="rect">
            <a:avLst/>
          </a:prstGeom>
        </p:spPr>
        <p:txBody>
          <a:bodyPr>
            <a:spAutoFit/>
          </a:bodyPr>
          <a:lstStyle/>
          <a:p>
            <a:pPr marL="406400" indent="-406400" algn="just" defTabSz="1028700">
              <a:spcBef>
                <a:spcPct val="45000"/>
              </a:spcBef>
              <a:buFont typeface="Courier New" pitchFamily="49" charset="0"/>
              <a:buChar char="o"/>
            </a:pPr>
            <a:r>
              <a:rPr lang="en-GB" dirty="0">
                <a:latin typeface="Gill Sans MT" pitchFamily="34" charset="0"/>
              </a:rPr>
              <a:t>Because we compute the DFT of </a:t>
            </a:r>
            <a:r>
              <a:rPr lang="en-GB" i="1" dirty="0">
                <a:latin typeface="Gill Sans MT" pitchFamily="34" charset="0"/>
              </a:rPr>
              <a:t>N</a:t>
            </a:r>
            <a:r>
              <a:rPr lang="en-GB" dirty="0">
                <a:latin typeface="Gill Sans MT" pitchFamily="34" charset="0"/>
              </a:rPr>
              <a:t>-point only, a window of </a:t>
            </a:r>
            <a:r>
              <a:rPr lang="en-GB" i="1" dirty="0">
                <a:latin typeface="Gill Sans MT" pitchFamily="34" charset="0"/>
              </a:rPr>
              <a:t>N</a:t>
            </a:r>
            <a:r>
              <a:rPr lang="en-GB" dirty="0">
                <a:latin typeface="Gill Sans MT" pitchFamily="34" charset="0"/>
              </a:rPr>
              <a:t>-point has to be used to capture the segment of input data stream</a:t>
            </a:r>
          </a:p>
          <a:p>
            <a:pPr marL="406400" indent="-406400" algn="just" defTabSz="1028700">
              <a:spcBef>
                <a:spcPct val="45000"/>
              </a:spcBef>
              <a:buFont typeface="Courier New" pitchFamily="49" charset="0"/>
              <a:buChar char="o"/>
            </a:pPr>
            <a:r>
              <a:rPr lang="en-GB" dirty="0">
                <a:latin typeface="Gill Sans MT" pitchFamily="34" charset="0"/>
              </a:rPr>
              <a:t>Fast Fourier transform (FFT) has the same definition as the DFT and </a:t>
            </a:r>
            <a:r>
              <a:rPr lang="en-GB" dirty="0" smtClean="0">
                <a:latin typeface="Gill Sans MT" pitchFamily="34" charset="0"/>
              </a:rPr>
              <a:t>performs </a:t>
            </a:r>
            <a:r>
              <a:rPr lang="en-GB" dirty="0">
                <a:latin typeface="Gill Sans MT" pitchFamily="34" charset="0"/>
              </a:rPr>
              <a:t>the </a:t>
            </a:r>
            <a:r>
              <a:rPr lang="en-GB" dirty="0" smtClean="0">
                <a:latin typeface="Gill Sans MT" pitchFamily="34" charset="0"/>
              </a:rPr>
              <a:t>significantly faster computation.</a:t>
            </a:r>
            <a:endParaRPr lang="en-GB" dirty="0">
              <a:latin typeface="Gill Sans MT" pitchFamily="34" charset="0"/>
            </a:endParaRPr>
          </a:p>
        </p:txBody>
      </p:sp>
      <p:pic>
        <p:nvPicPr>
          <p:cNvPr id="1874245" name="Picture 3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19198" y="4343561"/>
            <a:ext cx="3153327" cy="2296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p:txBody>
          <a:bodyPr/>
          <a:lstStyle/>
          <a:p>
            <a:r>
              <a:rPr lang="en-US" smtClean="0"/>
              <a:t>School of EEE</a:t>
            </a:r>
            <a:endParaRPr lang="en-US" dirty="0"/>
          </a:p>
        </p:txBody>
      </p:sp>
    </p:spTree>
    <p:extLst>
      <p:ext uri="{BB962C8B-B14F-4D97-AF65-F5344CB8AC3E}">
        <p14:creationId xmlns:p14="http://schemas.microsoft.com/office/powerpoint/2010/main" val="224021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7789">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77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74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914400"/>
            <a:ext cx="7866888" cy="5715000"/>
          </a:xfrm>
        </p:spPr>
        <p:txBody>
          <a:bodyPr>
            <a:normAutofit fontScale="92500" lnSpcReduction="10000"/>
          </a:bodyPr>
          <a:lstStyle/>
          <a:p>
            <a:pPr marL="0" indent="0" algn="just" defTabSz="1028700">
              <a:spcBef>
                <a:spcPct val="45000"/>
              </a:spcBef>
              <a:buNone/>
            </a:pPr>
            <a:r>
              <a:rPr lang="en-US" sz="1700" b="1" dirty="0" smtClean="0">
                <a:latin typeface="Gill Sans MT" pitchFamily="34" charset="0"/>
                <a:sym typeface="Symbol" pitchFamily="18" charset="2"/>
              </a:rPr>
              <a:t>Example:</a:t>
            </a:r>
            <a:r>
              <a:rPr lang="en-US" sz="1700" dirty="0" smtClean="0">
                <a:latin typeface="Gill Sans MT" pitchFamily="34" charset="0"/>
                <a:sym typeface="Symbol" pitchFamily="18" charset="2"/>
              </a:rPr>
              <a:t> </a:t>
            </a:r>
            <a:r>
              <a:rPr lang="en-US" sz="1700" dirty="0">
                <a:latin typeface="Gill Sans MT" pitchFamily="34" charset="0"/>
                <a:sym typeface="Symbol" pitchFamily="18" charset="2"/>
              </a:rPr>
              <a:t>Consider </a:t>
            </a:r>
            <a:r>
              <a:rPr lang="en-US" sz="1700" i="1" dirty="0">
                <a:latin typeface="Gill Sans MT" pitchFamily="34" charset="0"/>
                <a:sym typeface="Symbol" pitchFamily="18" charset="2"/>
              </a:rPr>
              <a:t>x</a:t>
            </a:r>
            <a:r>
              <a:rPr lang="en-US" sz="1700" dirty="0">
                <a:latin typeface="Gill Sans MT" pitchFamily="34" charset="0"/>
                <a:sym typeface="Symbol" pitchFamily="18" charset="2"/>
              </a:rPr>
              <a:t>(</a:t>
            </a:r>
            <a:r>
              <a:rPr lang="en-US" sz="1700" i="1" dirty="0">
                <a:latin typeface="Gill Sans MT" pitchFamily="34" charset="0"/>
                <a:sym typeface="Symbol" pitchFamily="18" charset="2"/>
              </a:rPr>
              <a:t>n</a:t>
            </a:r>
            <a:r>
              <a:rPr lang="en-US" sz="1700" dirty="0">
                <a:latin typeface="Gill Sans MT" pitchFamily="34" charset="0"/>
                <a:sym typeface="Symbol" pitchFamily="18" charset="2"/>
              </a:rPr>
              <a:t>) = </a:t>
            </a:r>
            <a:r>
              <a:rPr lang="en-US" sz="1700" dirty="0" smtClean="0">
                <a:latin typeface="Gill Sans MT" pitchFamily="34" charset="0"/>
                <a:sym typeface="Symbol" pitchFamily="18" charset="2"/>
              </a:rPr>
              <a:t>[cos(0.48</a:t>
            </a:r>
            <a:r>
              <a:rPr lang="en-US" sz="1700" i="1" dirty="0" smtClean="0">
                <a:latin typeface="Symbol" pitchFamily="18" charset="2"/>
                <a:sym typeface="Symbol" pitchFamily="18" charset="2"/>
              </a:rPr>
              <a:t>p</a:t>
            </a:r>
            <a:r>
              <a:rPr lang="en-US" sz="1700" i="1" dirty="0" smtClean="0">
                <a:latin typeface="Gill Sans MT" pitchFamily="34" charset="0"/>
                <a:sym typeface="Symbol" pitchFamily="18" charset="2"/>
              </a:rPr>
              <a:t>n</a:t>
            </a:r>
            <a:r>
              <a:rPr lang="en-US" sz="1700" dirty="0">
                <a:latin typeface="Gill Sans MT" pitchFamily="34" charset="0"/>
                <a:sym typeface="Symbol" pitchFamily="18" charset="2"/>
              </a:rPr>
              <a:t>) + cos(0.52</a:t>
            </a:r>
            <a:r>
              <a:rPr lang="en-US" sz="1700" i="1" dirty="0">
                <a:latin typeface="Symbol" pitchFamily="18" charset="2"/>
                <a:sym typeface="Symbol" pitchFamily="18" charset="2"/>
              </a:rPr>
              <a:t>p</a:t>
            </a:r>
            <a:r>
              <a:rPr lang="en-US" sz="1700" i="1" dirty="0">
                <a:latin typeface="Gill Sans MT" pitchFamily="34" charset="0"/>
                <a:sym typeface="Symbol" pitchFamily="18" charset="2"/>
              </a:rPr>
              <a:t>n</a:t>
            </a:r>
            <a:r>
              <a:rPr lang="en-US" sz="1700" dirty="0" smtClean="0">
                <a:latin typeface="Gill Sans MT" pitchFamily="34" charset="0"/>
                <a:sym typeface="Symbol" pitchFamily="18" charset="2"/>
              </a:rPr>
              <a:t>)]</a:t>
            </a:r>
            <a:r>
              <a:rPr lang="en-US" sz="1700" i="1" dirty="0" smtClean="0">
                <a:latin typeface="Gill Sans MT" pitchFamily="34" charset="0"/>
                <a:sym typeface="Symbol" pitchFamily="18" charset="2"/>
              </a:rPr>
              <a:t>w</a:t>
            </a:r>
            <a:r>
              <a:rPr lang="en-US" sz="1700" dirty="0" smtClean="0">
                <a:latin typeface="Gill Sans MT" pitchFamily="34" charset="0"/>
                <a:sym typeface="Symbol" pitchFamily="18" charset="2"/>
              </a:rPr>
              <a:t>(</a:t>
            </a:r>
            <a:r>
              <a:rPr lang="en-US" sz="1700" i="1" dirty="0" smtClean="0">
                <a:latin typeface="Gill Sans MT" pitchFamily="34" charset="0"/>
                <a:sym typeface="Symbol" pitchFamily="18" charset="2"/>
              </a:rPr>
              <a:t>n</a:t>
            </a:r>
            <a:r>
              <a:rPr lang="en-US" sz="1700" dirty="0" smtClean="0">
                <a:latin typeface="Gill Sans MT" pitchFamily="34" charset="0"/>
                <a:sym typeface="Symbol" pitchFamily="18" charset="2"/>
              </a:rPr>
              <a:t>), where </a:t>
            </a:r>
            <a:r>
              <a:rPr lang="en-US" sz="1700" i="1" dirty="0" smtClean="0">
                <a:latin typeface="Gill Sans MT" pitchFamily="34" charset="0"/>
                <a:sym typeface="Symbol" pitchFamily="18" charset="2"/>
              </a:rPr>
              <a:t>w</a:t>
            </a:r>
            <a:r>
              <a:rPr lang="en-US" sz="1700" dirty="0" smtClean="0">
                <a:latin typeface="Gill Sans MT" pitchFamily="34" charset="0"/>
                <a:sym typeface="Symbol" pitchFamily="18" charset="2"/>
              </a:rPr>
              <a:t>(</a:t>
            </a:r>
            <a:r>
              <a:rPr lang="en-US" sz="1700" i="1" dirty="0" smtClean="0">
                <a:latin typeface="Gill Sans MT" pitchFamily="34" charset="0"/>
                <a:sym typeface="Symbol" pitchFamily="18" charset="2"/>
              </a:rPr>
              <a:t>n</a:t>
            </a:r>
            <a:r>
              <a:rPr lang="en-US" sz="1700" dirty="0" smtClean="0">
                <a:latin typeface="Gill Sans MT" pitchFamily="34" charset="0"/>
                <a:sym typeface="Symbol" pitchFamily="18" charset="2"/>
              </a:rPr>
              <a:t>) = 1 for </a:t>
            </a:r>
            <a:r>
              <a:rPr lang="en-US" sz="1700" i="1" dirty="0" smtClean="0">
                <a:latin typeface="Gill Sans MT" pitchFamily="34" charset="0"/>
                <a:sym typeface="Symbol" pitchFamily="18" charset="2"/>
              </a:rPr>
              <a:t>n</a:t>
            </a:r>
            <a:r>
              <a:rPr lang="en-US" sz="1700" dirty="0" smtClean="0">
                <a:latin typeface="Gill Sans MT" pitchFamily="34" charset="0"/>
                <a:sym typeface="Symbol" pitchFamily="18" charset="2"/>
              </a:rPr>
              <a:t>=0, </a:t>
            </a:r>
            <a:r>
              <a:rPr lang="en-US" sz="1700" i="1" dirty="0" smtClean="0">
                <a:latin typeface="Gill Sans MT" pitchFamily="34" charset="0"/>
                <a:sym typeface="Symbol" pitchFamily="18" charset="2"/>
              </a:rPr>
              <a:t>N</a:t>
            </a:r>
            <a:r>
              <a:rPr lang="en-US" sz="1700" dirty="0" smtClean="0">
                <a:latin typeface="Gill Sans MT" pitchFamily="34" charset="0"/>
                <a:sym typeface="Symbol" pitchFamily="18" charset="2"/>
              </a:rPr>
              <a:t>-1, otherwise </a:t>
            </a:r>
            <a:r>
              <a:rPr lang="en-US" sz="1700" i="1" dirty="0" smtClean="0">
                <a:latin typeface="Gill Sans MT" pitchFamily="34" charset="0"/>
                <a:sym typeface="Symbol" pitchFamily="18" charset="2"/>
              </a:rPr>
              <a:t>w</a:t>
            </a:r>
            <a:r>
              <a:rPr lang="en-US" sz="1700" dirty="0" smtClean="0">
                <a:latin typeface="Gill Sans MT" pitchFamily="34" charset="0"/>
                <a:sym typeface="Symbol" pitchFamily="18" charset="2"/>
              </a:rPr>
              <a:t>(</a:t>
            </a:r>
            <a:r>
              <a:rPr lang="en-US" sz="1700" i="1" dirty="0" smtClean="0">
                <a:latin typeface="Gill Sans MT" pitchFamily="34" charset="0"/>
                <a:sym typeface="Symbol" pitchFamily="18" charset="2"/>
              </a:rPr>
              <a:t>n</a:t>
            </a:r>
            <a:r>
              <a:rPr lang="en-US" sz="1700" dirty="0" smtClean="0">
                <a:latin typeface="Gill Sans MT" pitchFamily="34" charset="0"/>
                <a:sym typeface="Symbol" pitchFamily="18" charset="2"/>
              </a:rPr>
              <a:t>)=0.</a:t>
            </a:r>
            <a:endParaRPr lang="en-US" sz="1700" dirty="0">
              <a:latin typeface="Gill Sans MT" pitchFamily="34" charset="0"/>
              <a:sym typeface="Symbol" pitchFamily="18" charset="2"/>
            </a:endParaRPr>
          </a:p>
          <a:p>
            <a:pPr marL="571500" lvl="1" indent="-228600" algn="just" defTabSz="1028700">
              <a:spcBef>
                <a:spcPct val="45000"/>
              </a:spcBef>
              <a:buFont typeface="Times New Roman" pitchFamily="18" charset="0"/>
              <a:buAutoNum type="alphaLcParenR"/>
            </a:pPr>
            <a:r>
              <a:rPr lang="en-US" sz="1700" dirty="0">
                <a:latin typeface="Gill Sans MT" pitchFamily="34" charset="0"/>
                <a:sym typeface="Symbol" pitchFamily="18" charset="2"/>
              </a:rPr>
              <a:t> Determine and plot the DFT of </a:t>
            </a:r>
            <a:r>
              <a:rPr lang="en-US" sz="1700" i="1" dirty="0">
                <a:latin typeface="Gill Sans MT" pitchFamily="34" charset="0"/>
                <a:sym typeface="Symbol" pitchFamily="18" charset="2"/>
              </a:rPr>
              <a:t>x</a:t>
            </a:r>
            <a:r>
              <a:rPr lang="en-US" sz="1700" dirty="0">
                <a:latin typeface="Gill Sans MT" pitchFamily="34" charset="0"/>
                <a:sym typeface="Symbol" pitchFamily="18" charset="2"/>
              </a:rPr>
              <a:t>(</a:t>
            </a:r>
            <a:r>
              <a:rPr lang="en-US" sz="1700" i="1" dirty="0">
                <a:latin typeface="Gill Sans MT" pitchFamily="34" charset="0"/>
                <a:sym typeface="Symbol" pitchFamily="18" charset="2"/>
              </a:rPr>
              <a:t>n</a:t>
            </a:r>
            <a:r>
              <a:rPr lang="en-US" sz="1700" dirty="0" smtClean="0">
                <a:latin typeface="Gill Sans MT" pitchFamily="34" charset="0"/>
                <a:sym typeface="Symbol" pitchFamily="18" charset="2"/>
              </a:rPr>
              <a:t>) for </a:t>
            </a:r>
            <a:r>
              <a:rPr lang="en-US" sz="1700" i="1" dirty="0" smtClean="0">
                <a:latin typeface="Gill Sans MT" pitchFamily="34" charset="0"/>
                <a:sym typeface="Symbol" pitchFamily="18" charset="2"/>
              </a:rPr>
              <a:t>N</a:t>
            </a:r>
            <a:r>
              <a:rPr lang="en-US" sz="1700" dirty="0" smtClean="0">
                <a:latin typeface="Gill Sans MT" pitchFamily="34" charset="0"/>
                <a:sym typeface="Symbol" pitchFamily="18" charset="2"/>
              </a:rPr>
              <a:t>=10;</a:t>
            </a:r>
            <a:endParaRPr lang="en-US" sz="1700" dirty="0">
              <a:latin typeface="Gill Sans MT" pitchFamily="34" charset="0"/>
              <a:sym typeface="Symbol" pitchFamily="18" charset="2"/>
            </a:endParaRPr>
          </a:p>
          <a:p>
            <a:pPr marL="571500" lvl="1" indent="-228600" algn="just" defTabSz="1028700">
              <a:spcBef>
                <a:spcPct val="45000"/>
              </a:spcBef>
              <a:buFont typeface="Times New Roman" pitchFamily="18" charset="0"/>
              <a:buAutoNum type="alphaLcParenR"/>
            </a:pPr>
            <a:r>
              <a:rPr lang="en-US" sz="1700" dirty="0">
                <a:latin typeface="Gill Sans MT" pitchFamily="34" charset="0"/>
                <a:sym typeface="Symbol" pitchFamily="18" charset="2"/>
              </a:rPr>
              <a:t> Determine and plot the DFT of </a:t>
            </a:r>
            <a:r>
              <a:rPr lang="en-US" sz="1700" i="1" dirty="0">
                <a:latin typeface="Gill Sans MT" pitchFamily="34" charset="0"/>
                <a:sym typeface="Symbol" pitchFamily="18" charset="2"/>
              </a:rPr>
              <a:t>x</a:t>
            </a:r>
            <a:r>
              <a:rPr lang="en-US" sz="1700" dirty="0">
                <a:latin typeface="Gill Sans MT" pitchFamily="34" charset="0"/>
                <a:sym typeface="Symbol" pitchFamily="18" charset="2"/>
              </a:rPr>
              <a:t>(</a:t>
            </a:r>
            <a:r>
              <a:rPr lang="en-US" sz="1700" i="1" dirty="0">
                <a:latin typeface="Gill Sans MT" pitchFamily="34" charset="0"/>
                <a:sym typeface="Symbol" pitchFamily="18" charset="2"/>
              </a:rPr>
              <a:t>n</a:t>
            </a:r>
            <a:r>
              <a:rPr lang="en-US" sz="1700" dirty="0" smtClean="0">
                <a:latin typeface="Gill Sans MT" pitchFamily="34" charset="0"/>
                <a:sym typeface="Symbol" pitchFamily="18" charset="2"/>
              </a:rPr>
              <a:t>) for </a:t>
            </a:r>
            <a:r>
              <a:rPr lang="en-US" sz="1700" i="1" dirty="0" smtClean="0">
                <a:latin typeface="Gill Sans MT" pitchFamily="34" charset="0"/>
                <a:sym typeface="Symbol" pitchFamily="18" charset="2"/>
              </a:rPr>
              <a:t>N</a:t>
            </a:r>
            <a:r>
              <a:rPr lang="en-US" sz="1700" dirty="0" smtClean="0">
                <a:latin typeface="Gill Sans MT" pitchFamily="34" charset="0"/>
                <a:sym typeface="Symbol" pitchFamily="18" charset="2"/>
              </a:rPr>
              <a:t>=100.</a:t>
            </a:r>
          </a:p>
          <a:p>
            <a:pPr marL="571500" lvl="1" indent="-228600" algn="just" defTabSz="1028700">
              <a:spcBef>
                <a:spcPct val="45000"/>
              </a:spcBef>
              <a:buFont typeface="Times New Roman" pitchFamily="18" charset="0"/>
              <a:buAutoNum type="alphaLcParenR"/>
            </a:pPr>
            <a:endParaRPr lang="en-US" dirty="0">
              <a:latin typeface="Gill Sans MT" pitchFamily="34" charset="0"/>
              <a:sym typeface="Symbol" pitchFamily="18" charset="2"/>
            </a:endParaRPr>
          </a:p>
          <a:p>
            <a:pPr marL="571500" lvl="1" indent="-228600" algn="just" defTabSz="1028700">
              <a:spcBef>
                <a:spcPct val="45000"/>
              </a:spcBef>
              <a:buFont typeface="Times New Roman" pitchFamily="18" charset="0"/>
              <a:buAutoNum type="alphaLcParenR"/>
            </a:pPr>
            <a:endParaRPr lang="en-US" dirty="0" smtClean="0">
              <a:latin typeface="Gill Sans MT" pitchFamily="34" charset="0"/>
              <a:sym typeface="Symbol" pitchFamily="18" charset="2"/>
            </a:endParaRPr>
          </a:p>
          <a:p>
            <a:pPr marL="571500" lvl="1" indent="-228600" algn="just" defTabSz="1028700">
              <a:spcBef>
                <a:spcPct val="45000"/>
              </a:spcBef>
              <a:buFont typeface="Times New Roman" pitchFamily="18" charset="0"/>
              <a:buAutoNum type="alphaLcParenR"/>
            </a:pPr>
            <a:endParaRPr lang="en-US" dirty="0">
              <a:latin typeface="Gill Sans MT" pitchFamily="34" charset="0"/>
              <a:sym typeface="Symbol" pitchFamily="18" charset="2"/>
            </a:endParaRPr>
          </a:p>
          <a:p>
            <a:pPr marL="571500" lvl="1" indent="-228600" algn="just" defTabSz="1028700">
              <a:spcBef>
                <a:spcPct val="45000"/>
              </a:spcBef>
              <a:buFont typeface="Times New Roman" pitchFamily="18" charset="0"/>
              <a:buAutoNum type="alphaLcParenR"/>
            </a:pPr>
            <a:endParaRPr lang="en-US" dirty="0" smtClean="0">
              <a:latin typeface="Gill Sans MT" pitchFamily="34" charset="0"/>
              <a:sym typeface="Symbol" pitchFamily="18" charset="2"/>
            </a:endParaRPr>
          </a:p>
          <a:p>
            <a:pPr marL="571500" lvl="1" indent="-228600" algn="just" defTabSz="1028700">
              <a:spcBef>
                <a:spcPct val="45000"/>
              </a:spcBef>
              <a:buFont typeface="Times New Roman" pitchFamily="18" charset="0"/>
              <a:buAutoNum type="alphaLcParenR"/>
            </a:pPr>
            <a:endParaRPr lang="en-US" dirty="0" smtClean="0">
              <a:latin typeface="Gill Sans MT" pitchFamily="34" charset="0"/>
              <a:sym typeface="Symbol" pitchFamily="18" charset="2"/>
            </a:endParaRPr>
          </a:p>
          <a:p>
            <a:pPr marL="571500" lvl="1" indent="-228600" algn="just" defTabSz="1028700">
              <a:spcBef>
                <a:spcPct val="45000"/>
              </a:spcBef>
              <a:buFont typeface="Times New Roman" pitchFamily="18" charset="0"/>
              <a:buAutoNum type="alphaLcParenR"/>
            </a:pPr>
            <a:endParaRPr lang="en-US" dirty="0">
              <a:latin typeface="Gill Sans MT" pitchFamily="34" charset="0"/>
              <a:sym typeface="Symbol" pitchFamily="18" charset="2"/>
            </a:endParaRPr>
          </a:p>
          <a:p>
            <a:pPr marL="571500" lvl="1" indent="-228600" algn="just" defTabSz="1028700">
              <a:spcBef>
                <a:spcPct val="45000"/>
              </a:spcBef>
              <a:buFont typeface="Times New Roman" pitchFamily="18" charset="0"/>
              <a:buAutoNum type="alphaLcParenR"/>
            </a:pPr>
            <a:endParaRPr lang="en-US" dirty="0" smtClean="0">
              <a:latin typeface="Gill Sans MT" pitchFamily="34" charset="0"/>
              <a:sym typeface="Symbol" pitchFamily="18" charset="2"/>
            </a:endParaRPr>
          </a:p>
          <a:p>
            <a:pPr marL="365125" lvl="1" indent="-365125" algn="just" defTabSz="1028700">
              <a:spcBef>
                <a:spcPct val="45000"/>
              </a:spcBef>
              <a:buFont typeface="Courier New" panose="02070309020205020404" pitchFamily="49" charset="0"/>
              <a:buChar char="o"/>
            </a:pPr>
            <a:r>
              <a:rPr lang="en-US" sz="1700" dirty="0" smtClean="0">
                <a:sym typeface="Symbol" pitchFamily="18" charset="2"/>
              </a:rPr>
              <a:t>Because </a:t>
            </a:r>
            <a:r>
              <a:rPr lang="en-US" sz="1700" i="1" dirty="0" smtClean="0">
                <a:sym typeface="Symbol" pitchFamily="18" charset="2"/>
              </a:rPr>
              <a:t>N</a:t>
            </a:r>
            <a:r>
              <a:rPr lang="en-US" sz="1700" dirty="0" smtClean="0">
                <a:sym typeface="Symbol" pitchFamily="18" charset="2"/>
              </a:rPr>
              <a:t>=10 is too small, the </a:t>
            </a:r>
            <a:r>
              <a:rPr lang="en-US" sz="1700" dirty="0" smtClean="0"/>
              <a:t>DFT of 10 points is not usable (poor resolution)</a:t>
            </a:r>
          </a:p>
          <a:p>
            <a:pPr marL="365125" indent="-365125" algn="just">
              <a:buFont typeface="Courier New" panose="02070309020205020404" pitchFamily="49" charset="0"/>
              <a:buChar char="o"/>
            </a:pPr>
            <a:r>
              <a:rPr lang="en-US" sz="1700" dirty="0" smtClean="0"/>
              <a:t>Better resolution </a:t>
            </a:r>
            <a:r>
              <a:rPr lang="en-US" sz="1700" dirty="0"/>
              <a:t>in the frequency domain is obtained only when enough data </a:t>
            </a:r>
            <a:r>
              <a:rPr lang="en-US" sz="1700" dirty="0" smtClean="0"/>
              <a:t>(e.g. large </a:t>
            </a:r>
            <a:r>
              <a:rPr lang="en-US" sz="1700" i="1" dirty="0" smtClean="0"/>
              <a:t>N</a:t>
            </a:r>
            <a:r>
              <a:rPr lang="en-US" sz="1700" dirty="0" smtClean="0"/>
              <a:t>) are collected. For example, we can accurately guess the frequencies (the peak location) in the signal when </a:t>
            </a:r>
            <a:r>
              <a:rPr lang="en-US" sz="1700" i="1" dirty="0" smtClean="0"/>
              <a:t>N</a:t>
            </a:r>
            <a:r>
              <a:rPr lang="en-US" sz="1700" dirty="0" smtClean="0"/>
              <a:t> = 100</a:t>
            </a:r>
          </a:p>
          <a:p>
            <a:pPr marL="365125" lvl="1" indent="-365125" algn="just">
              <a:spcBef>
                <a:spcPts val="600"/>
              </a:spcBef>
              <a:buSzPct val="80000"/>
              <a:buFont typeface="Courier New" panose="02070309020205020404" pitchFamily="49" charset="0"/>
              <a:buChar char="o"/>
            </a:pPr>
            <a:r>
              <a:rPr lang="en-US" sz="1700" dirty="0"/>
              <a:t>The obtained DFT is the DFT of the </a:t>
            </a:r>
            <a:r>
              <a:rPr lang="en-US" sz="1700" b="1" dirty="0" smtClean="0"/>
              <a:t>product, [</a:t>
            </a:r>
            <a:r>
              <a:rPr lang="en-US" sz="1700" dirty="0" smtClean="0">
                <a:sym typeface="Symbol" pitchFamily="18" charset="2"/>
              </a:rPr>
              <a:t>cos(0.48</a:t>
            </a:r>
            <a:r>
              <a:rPr lang="en-US" sz="1700" i="1" dirty="0" smtClean="0">
                <a:latin typeface="Symbol" panose="05050102010706020507" pitchFamily="18" charset="2"/>
                <a:sym typeface="Symbol" pitchFamily="18" charset="2"/>
              </a:rPr>
              <a:t>p</a:t>
            </a:r>
            <a:r>
              <a:rPr lang="en-US" sz="1700" i="1" dirty="0" smtClean="0">
                <a:sym typeface="Symbol" pitchFamily="18" charset="2"/>
              </a:rPr>
              <a:t>n</a:t>
            </a:r>
            <a:r>
              <a:rPr lang="en-US" sz="1700" dirty="0">
                <a:sym typeface="Symbol" pitchFamily="18" charset="2"/>
              </a:rPr>
              <a:t>) + cos(0.52</a:t>
            </a:r>
            <a:r>
              <a:rPr lang="en-US" sz="1700" i="1" dirty="0">
                <a:latin typeface="Symbol" panose="05050102010706020507" pitchFamily="18" charset="2"/>
                <a:sym typeface="Symbol" pitchFamily="18" charset="2"/>
              </a:rPr>
              <a:t>p</a:t>
            </a:r>
            <a:r>
              <a:rPr lang="en-US" sz="1700" i="1" dirty="0">
                <a:sym typeface="Symbol" pitchFamily="18" charset="2"/>
              </a:rPr>
              <a:t>n</a:t>
            </a:r>
            <a:r>
              <a:rPr lang="en-US" sz="1700" dirty="0" smtClean="0">
                <a:sym typeface="Symbol" pitchFamily="18" charset="2"/>
              </a:rPr>
              <a:t>)]*</a:t>
            </a:r>
            <a:r>
              <a:rPr lang="en-US" sz="1700" i="1" dirty="0" smtClean="0">
                <a:sym typeface="Symbol" pitchFamily="18" charset="2"/>
              </a:rPr>
              <a:t>w</a:t>
            </a:r>
            <a:r>
              <a:rPr lang="en-US" sz="1700" dirty="0" smtClean="0">
                <a:sym typeface="Symbol" pitchFamily="18" charset="2"/>
              </a:rPr>
              <a:t>(</a:t>
            </a:r>
            <a:r>
              <a:rPr lang="en-US" sz="1700" i="1" dirty="0" smtClean="0">
                <a:sym typeface="Symbol" pitchFamily="18" charset="2"/>
              </a:rPr>
              <a:t>n</a:t>
            </a:r>
            <a:r>
              <a:rPr lang="en-US" sz="1700" dirty="0" smtClean="0">
                <a:sym typeface="Symbol" pitchFamily="18" charset="2"/>
              </a:rPr>
              <a:t>), </a:t>
            </a:r>
            <a:r>
              <a:rPr lang="en-US" sz="1700" dirty="0">
                <a:sym typeface="Symbol" pitchFamily="18" charset="2"/>
              </a:rPr>
              <a:t>instead of the DFT of cos(0.48</a:t>
            </a:r>
            <a:r>
              <a:rPr lang="en-US" sz="1700" i="1" dirty="0">
                <a:latin typeface="Symbol" panose="05050102010706020507" pitchFamily="18" charset="2"/>
                <a:sym typeface="Symbol" pitchFamily="18" charset="2"/>
              </a:rPr>
              <a:t>p</a:t>
            </a:r>
            <a:r>
              <a:rPr lang="en-US" sz="1700" i="1" dirty="0">
                <a:sym typeface="Symbol" pitchFamily="18" charset="2"/>
              </a:rPr>
              <a:t>n</a:t>
            </a:r>
            <a:r>
              <a:rPr lang="en-US" sz="1700" dirty="0">
                <a:sym typeface="Symbol" pitchFamily="18" charset="2"/>
              </a:rPr>
              <a:t>) + cos(0.52</a:t>
            </a:r>
            <a:r>
              <a:rPr lang="en-US" sz="1700" i="1" dirty="0">
                <a:latin typeface="Symbol" panose="05050102010706020507" pitchFamily="18" charset="2"/>
                <a:sym typeface="Symbol" pitchFamily="18" charset="2"/>
              </a:rPr>
              <a:t>p</a:t>
            </a:r>
            <a:r>
              <a:rPr lang="en-US" sz="1700" i="1" dirty="0">
                <a:sym typeface="Symbol" pitchFamily="18" charset="2"/>
              </a:rPr>
              <a:t>n</a:t>
            </a:r>
            <a:r>
              <a:rPr lang="en-US" sz="1700" dirty="0" smtClean="0">
                <a:sym typeface="Symbol" pitchFamily="18" charset="2"/>
              </a:rPr>
              <a:t>), where </a:t>
            </a:r>
            <a:r>
              <a:rPr lang="en-US" sz="1700" i="1" dirty="0" smtClean="0">
                <a:sym typeface="Symbol" pitchFamily="18" charset="2"/>
              </a:rPr>
              <a:t>w</a:t>
            </a:r>
            <a:r>
              <a:rPr lang="en-US" sz="1700" dirty="0" smtClean="0">
                <a:sym typeface="Symbol" pitchFamily="18" charset="2"/>
              </a:rPr>
              <a:t>(</a:t>
            </a:r>
            <a:r>
              <a:rPr lang="en-US" sz="1700" i="1" dirty="0" smtClean="0">
                <a:sym typeface="Symbol" pitchFamily="18" charset="2"/>
              </a:rPr>
              <a:t>n</a:t>
            </a:r>
            <a:r>
              <a:rPr lang="en-US" sz="1700" dirty="0" smtClean="0">
                <a:sym typeface="Symbol" pitchFamily="18" charset="2"/>
              </a:rPr>
              <a:t>) is the window function.</a:t>
            </a:r>
            <a:endParaRPr lang="en-US" sz="1700" dirty="0">
              <a:sym typeface="Symbol" pitchFamily="18" charset="2"/>
            </a:endParaRPr>
          </a:p>
          <a:p>
            <a:pPr marL="365125" indent="-365125" algn="just">
              <a:buFont typeface="Courier New" panose="02070309020205020404" pitchFamily="49" charset="0"/>
              <a:buChar char="o"/>
            </a:pPr>
            <a:endParaRPr lang="en-US" sz="1700" dirty="0"/>
          </a:p>
        </p:txBody>
      </p:sp>
      <p:sp>
        <p:nvSpPr>
          <p:cNvPr id="4" name="Slide Number Placeholder 3"/>
          <p:cNvSpPr>
            <a:spLocks noGrp="1"/>
          </p:cNvSpPr>
          <p:nvPr>
            <p:ph type="sldNum" sz="quarter" idx="12"/>
          </p:nvPr>
        </p:nvSpPr>
        <p:spPr/>
        <p:txBody>
          <a:bodyPr/>
          <a:lstStyle/>
          <a:p>
            <a:fld id="{E9FA5013-2E72-4A27-BB93-0D610EE5532C}" type="slidenum">
              <a:rPr lang="en-US" smtClean="0"/>
              <a:pPr/>
              <a:t>108</a:t>
            </a:fld>
            <a:endParaRPr lang="en-US" dirty="0"/>
          </a:p>
        </p:txBody>
      </p:sp>
      <p:pic>
        <p:nvPicPr>
          <p:cNvPr id="186573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0" y="2133600"/>
            <a:ext cx="4158696" cy="2676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2"/>
          <p:cNvSpPr>
            <a:spLocks noGrp="1" noChangeArrowheads="1"/>
          </p:cNvSpPr>
          <p:nvPr>
            <p:ph type="title"/>
          </p:nvPr>
        </p:nvSpPr>
        <p:spPr>
          <a:xfrm>
            <a:off x="990600" y="152400"/>
            <a:ext cx="7498080" cy="609600"/>
          </a:xfrm>
        </p:spPr>
        <p:txBody>
          <a:bodyPr>
            <a:normAutofit/>
          </a:bodyPr>
          <a:lstStyle/>
          <a:p>
            <a:r>
              <a:rPr lang="en-US" altLang="zh-CN" sz="3200" dirty="0">
                <a:ea typeface="宋体" charset="-122"/>
              </a:rPr>
              <a:t>Frequency Domain Representation</a:t>
            </a:r>
            <a:endParaRPr lang="en-SG" sz="3200" b="0" dirty="0"/>
          </a:p>
        </p:txBody>
      </p:sp>
      <p:sp>
        <p:nvSpPr>
          <p:cNvPr id="2" name="Footer Placeholder 1"/>
          <p:cNvSpPr>
            <a:spLocks noGrp="1"/>
          </p:cNvSpPr>
          <p:nvPr>
            <p:ph type="ftr" sz="quarter" idx="11"/>
          </p:nvPr>
        </p:nvSpPr>
        <p:spPr/>
        <p:txBody>
          <a:bodyPr/>
          <a:lstStyle/>
          <a:p>
            <a:r>
              <a:rPr lang="en-US" smtClean="0"/>
              <a:t>School of EEE</a:t>
            </a:r>
            <a:endParaRPr lang="en-US" dirty="0"/>
          </a:p>
        </p:txBody>
      </p:sp>
    </p:spTree>
    <p:extLst>
      <p:ext uri="{BB962C8B-B14F-4D97-AF65-F5344CB8AC3E}">
        <p14:creationId xmlns:p14="http://schemas.microsoft.com/office/powerpoint/2010/main" val="2623547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990600" y="762000"/>
            <a:ext cx="7620000" cy="5943600"/>
          </a:xfrm>
          <a:prstGeom prst="rect">
            <a:avLst/>
          </a:prstGeom>
          <a:noFill/>
          <a:ln w="9525">
            <a:noFill/>
            <a:miter lim="800000"/>
            <a:headEnd/>
            <a:tailEnd/>
          </a:ln>
          <a:effectLst/>
        </p:spPr>
        <p:txBody>
          <a:bodyPr lIns="97693" tIns="48846" rIns="97693" bIns="48846">
            <a:normAutofit/>
          </a:bodyPr>
          <a:lstStyle/>
          <a:p>
            <a:pPr marL="342900" indent="-342900" algn="just" defTabSz="1028700">
              <a:spcBef>
                <a:spcPts val="1200"/>
              </a:spcBef>
              <a:buFont typeface="Courier New" pitchFamily="49" charset="0"/>
              <a:buChar char="o"/>
              <a:tabLst>
                <a:tab pos="63500" algn="l"/>
              </a:tabLst>
            </a:pPr>
            <a:r>
              <a:rPr lang="en-US" b="0" u="none" dirty="0" smtClean="0">
                <a:latin typeface="Gill Sans MT" pitchFamily="34" charset="0"/>
              </a:rPr>
              <a:t>The following understandings of the DFT outputs are most important.</a:t>
            </a:r>
          </a:p>
          <a:p>
            <a:pPr marL="342900" indent="-342900" algn="just" defTabSz="1028700">
              <a:spcBef>
                <a:spcPts val="1200"/>
              </a:spcBef>
              <a:buFont typeface="Courier New" pitchFamily="49" charset="0"/>
              <a:buChar char="o"/>
              <a:tabLst>
                <a:tab pos="63500" algn="l"/>
              </a:tabLst>
            </a:pPr>
            <a:r>
              <a:rPr lang="en-US" dirty="0" smtClean="0">
                <a:latin typeface="Gill Sans MT" pitchFamily="34" charset="0"/>
              </a:rPr>
              <a:t>The frequency resolution is defined as </a:t>
            </a:r>
            <a:r>
              <a:rPr lang="en-US" dirty="0" err="1" smtClean="0">
                <a:latin typeface="Symbol" panose="05050102010706020507" pitchFamily="18" charset="2"/>
              </a:rPr>
              <a:t>D</a:t>
            </a:r>
            <a:r>
              <a:rPr lang="en-US" i="1" dirty="0" err="1" smtClean="0">
                <a:latin typeface="Gill Sans MT" pitchFamily="34" charset="0"/>
              </a:rPr>
              <a:t>f</a:t>
            </a:r>
            <a:r>
              <a:rPr lang="en-US" dirty="0" smtClean="0">
                <a:latin typeface="Gill Sans MT" pitchFamily="34" charset="0"/>
              </a:rPr>
              <a:t> = </a:t>
            </a:r>
            <a:r>
              <a:rPr lang="en-US" i="1" dirty="0" err="1" smtClean="0">
                <a:latin typeface="Gill Sans MT" pitchFamily="34" charset="0"/>
              </a:rPr>
              <a:t>B</a:t>
            </a:r>
            <a:r>
              <a:rPr lang="en-US" i="1" baseline="-25000" dirty="0" err="1" smtClean="0">
                <a:latin typeface="Gill Sans MT" pitchFamily="34" charset="0"/>
              </a:rPr>
              <a:t>s</a:t>
            </a:r>
            <a:r>
              <a:rPr lang="en-US" i="1" dirty="0" smtClean="0">
                <a:latin typeface="Gill Sans MT" pitchFamily="34" charset="0"/>
              </a:rPr>
              <a:t>/M</a:t>
            </a:r>
            <a:r>
              <a:rPr lang="en-US" dirty="0" smtClean="0">
                <a:latin typeface="Gill Sans MT" pitchFamily="34" charset="0"/>
              </a:rPr>
              <a:t>, where </a:t>
            </a:r>
            <a:r>
              <a:rPr lang="en-US" i="1" dirty="0" err="1" smtClean="0">
                <a:latin typeface="Gill Sans MT" pitchFamily="34" charset="0"/>
              </a:rPr>
              <a:t>B</a:t>
            </a:r>
            <a:r>
              <a:rPr lang="en-US" i="1" baseline="-25000" dirty="0" err="1" smtClean="0">
                <a:latin typeface="Gill Sans MT" pitchFamily="34" charset="0"/>
              </a:rPr>
              <a:t>s</a:t>
            </a:r>
            <a:r>
              <a:rPr lang="en-US" dirty="0" smtClean="0">
                <a:latin typeface="Gill Sans MT" pitchFamily="34" charset="0"/>
              </a:rPr>
              <a:t> is the signal bandwidth and </a:t>
            </a:r>
            <a:r>
              <a:rPr lang="en-US" i="1" dirty="0" smtClean="0">
                <a:latin typeface="Gill Sans MT" pitchFamily="34" charset="0"/>
              </a:rPr>
              <a:t>M</a:t>
            </a:r>
            <a:r>
              <a:rPr lang="en-US" dirty="0" smtClean="0">
                <a:latin typeface="Gill Sans MT" pitchFamily="34" charset="0"/>
              </a:rPr>
              <a:t> is the number of points used to represent the signal spectrum. </a:t>
            </a:r>
          </a:p>
          <a:p>
            <a:pPr marL="342900" indent="-342900" algn="just" defTabSz="1028700">
              <a:spcBef>
                <a:spcPts val="1200"/>
              </a:spcBef>
              <a:buFont typeface="Courier New" pitchFamily="49" charset="0"/>
              <a:buChar char="o"/>
              <a:tabLst>
                <a:tab pos="63500" algn="l"/>
              </a:tabLst>
            </a:pPr>
            <a:r>
              <a:rPr lang="en-US" b="0" u="none" dirty="0" smtClean="0">
                <a:latin typeface="Gill Sans MT" pitchFamily="34" charset="0"/>
              </a:rPr>
              <a:t>In practice, we assume </a:t>
            </a:r>
            <a:r>
              <a:rPr lang="en-US" i="1" dirty="0" err="1">
                <a:latin typeface="Gill Sans MT" pitchFamily="34" charset="0"/>
              </a:rPr>
              <a:t>B</a:t>
            </a:r>
            <a:r>
              <a:rPr lang="en-US" i="1" baseline="-25000" dirty="0" err="1">
                <a:latin typeface="Gill Sans MT" pitchFamily="34" charset="0"/>
              </a:rPr>
              <a:t>s</a:t>
            </a:r>
            <a:r>
              <a:rPr lang="en-US" dirty="0">
                <a:latin typeface="Gill Sans MT" pitchFamily="34" charset="0"/>
              </a:rPr>
              <a:t> </a:t>
            </a:r>
            <a:r>
              <a:rPr lang="en-US" dirty="0" smtClean="0">
                <a:latin typeface="Gill Sans MT" pitchFamily="34" charset="0"/>
              </a:rPr>
              <a:t>= </a:t>
            </a:r>
            <a:r>
              <a:rPr lang="en-US" i="1" dirty="0" smtClean="0">
                <a:latin typeface="Gill Sans MT" pitchFamily="34" charset="0"/>
              </a:rPr>
              <a:t>F</a:t>
            </a:r>
            <a:r>
              <a:rPr lang="en-US" i="1" baseline="-25000" dirty="0" smtClean="0">
                <a:latin typeface="Gill Sans MT" pitchFamily="34" charset="0"/>
              </a:rPr>
              <a:t>s</a:t>
            </a:r>
            <a:r>
              <a:rPr lang="en-US" dirty="0" smtClean="0">
                <a:latin typeface="Gill Sans MT" pitchFamily="34" charset="0"/>
              </a:rPr>
              <a:t>/2 (Hz).  and </a:t>
            </a:r>
            <a:r>
              <a:rPr lang="en-US" b="0" dirty="0" smtClean="0">
                <a:latin typeface="Gill Sans MT" pitchFamily="34" charset="0"/>
              </a:rPr>
              <a:t>DFT uses </a:t>
            </a:r>
            <a:r>
              <a:rPr lang="en-US" b="0" i="1" dirty="0" smtClean="0">
                <a:latin typeface="Gill Sans MT" pitchFamily="34" charset="0"/>
              </a:rPr>
              <a:t>N</a:t>
            </a:r>
            <a:r>
              <a:rPr lang="en-US" b="0" dirty="0" smtClean="0">
                <a:latin typeface="Gill Sans MT" pitchFamily="34" charset="0"/>
              </a:rPr>
              <a:t>/2</a:t>
            </a:r>
            <a:r>
              <a:rPr lang="en-US" b="0" i="1" dirty="0" smtClean="0">
                <a:latin typeface="Gill Sans MT" pitchFamily="34" charset="0"/>
              </a:rPr>
              <a:t> </a:t>
            </a:r>
            <a:r>
              <a:rPr lang="en-US" b="0" dirty="0" smtClean="0">
                <a:latin typeface="Gill Sans MT" pitchFamily="34" charset="0"/>
              </a:rPr>
              <a:t>values</a:t>
            </a:r>
            <a:r>
              <a:rPr lang="en-US" b="0" i="1" dirty="0" smtClean="0">
                <a:latin typeface="Gill Sans MT" pitchFamily="34" charset="0"/>
              </a:rPr>
              <a:t> </a:t>
            </a:r>
            <a:r>
              <a:rPr lang="en-US" b="0" dirty="0" smtClean="0">
                <a:latin typeface="Gill Sans MT" pitchFamily="34" charset="0"/>
              </a:rPr>
              <a:t>to represent </a:t>
            </a:r>
            <a:r>
              <a:rPr lang="en-US" i="1" dirty="0" err="1">
                <a:latin typeface="Gill Sans MT" pitchFamily="34" charset="0"/>
              </a:rPr>
              <a:t>B</a:t>
            </a:r>
            <a:r>
              <a:rPr lang="en-US" i="1" baseline="-25000" dirty="0" err="1">
                <a:latin typeface="Gill Sans MT" pitchFamily="34" charset="0"/>
              </a:rPr>
              <a:t>s</a:t>
            </a:r>
            <a:r>
              <a:rPr lang="en-US" dirty="0">
                <a:latin typeface="Gill Sans MT" pitchFamily="34" charset="0"/>
              </a:rPr>
              <a:t> </a:t>
            </a:r>
            <a:r>
              <a:rPr lang="en-US" dirty="0" smtClean="0">
                <a:latin typeface="Gill Sans MT" pitchFamily="34" charset="0"/>
              </a:rPr>
              <a:t> for real signal. </a:t>
            </a:r>
          </a:p>
          <a:p>
            <a:pPr marL="342900" indent="-342900" algn="just" defTabSz="1028700">
              <a:spcBef>
                <a:spcPts val="1200"/>
              </a:spcBef>
              <a:buFont typeface="Courier New" pitchFamily="49" charset="0"/>
              <a:buChar char="o"/>
              <a:tabLst>
                <a:tab pos="63500" algn="l"/>
              </a:tabLst>
            </a:pPr>
            <a:r>
              <a:rPr lang="en-US" b="0" dirty="0" smtClean="0">
                <a:latin typeface="Gill Sans MT" pitchFamily="34" charset="0"/>
              </a:rPr>
              <a:t>Therefore, </a:t>
            </a:r>
            <a:r>
              <a:rPr lang="en-US" dirty="0" err="1">
                <a:latin typeface="Symbol" panose="05050102010706020507" pitchFamily="18" charset="2"/>
              </a:rPr>
              <a:t>D</a:t>
            </a:r>
            <a:r>
              <a:rPr lang="en-US" i="1" dirty="0" err="1">
                <a:latin typeface="Gill Sans MT" pitchFamily="34" charset="0"/>
              </a:rPr>
              <a:t>f</a:t>
            </a:r>
            <a:r>
              <a:rPr lang="en-US" dirty="0">
                <a:latin typeface="Gill Sans MT" pitchFamily="34" charset="0"/>
              </a:rPr>
              <a:t> </a:t>
            </a:r>
            <a:r>
              <a:rPr lang="en-US" dirty="0" smtClean="0">
                <a:latin typeface="Gill Sans MT" pitchFamily="34" charset="0"/>
              </a:rPr>
              <a:t>= (</a:t>
            </a:r>
            <a:r>
              <a:rPr lang="en-US" i="1" dirty="0">
                <a:latin typeface="Gill Sans MT" pitchFamily="34" charset="0"/>
              </a:rPr>
              <a:t>F</a:t>
            </a:r>
            <a:r>
              <a:rPr lang="en-US" i="1" baseline="-25000" dirty="0">
                <a:latin typeface="Gill Sans MT" pitchFamily="34" charset="0"/>
              </a:rPr>
              <a:t>s</a:t>
            </a:r>
            <a:r>
              <a:rPr lang="en-US" dirty="0">
                <a:latin typeface="Gill Sans MT" pitchFamily="34" charset="0"/>
              </a:rPr>
              <a:t>/2 </a:t>
            </a:r>
            <a:r>
              <a:rPr lang="en-US" dirty="0" smtClean="0">
                <a:latin typeface="Gill Sans MT" pitchFamily="34" charset="0"/>
              </a:rPr>
              <a:t>)/(</a:t>
            </a:r>
            <a:r>
              <a:rPr lang="en-US" i="1" dirty="0" smtClean="0">
                <a:latin typeface="Gill Sans MT" pitchFamily="34" charset="0"/>
              </a:rPr>
              <a:t>N</a:t>
            </a:r>
            <a:r>
              <a:rPr lang="en-US" dirty="0" smtClean="0">
                <a:latin typeface="Gill Sans MT" pitchFamily="34" charset="0"/>
              </a:rPr>
              <a:t>/2) = </a:t>
            </a:r>
            <a:r>
              <a:rPr lang="en-US" i="1" dirty="0" smtClean="0">
                <a:latin typeface="Gill Sans MT" pitchFamily="34" charset="0"/>
              </a:rPr>
              <a:t>F</a:t>
            </a:r>
            <a:r>
              <a:rPr lang="en-US" i="1" baseline="-25000" dirty="0" smtClean="0">
                <a:latin typeface="Gill Sans MT" pitchFamily="34" charset="0"/>
              </a:rPr>
              <a:t>s</a:t>
            </a:r>
            <a:r>
              <a:rPr lang="en-US" dirty="0" smtClean="0">
                <a:latin typeface="Gill Sans MT" pitchFamily="34" charset="0"/>
              </a:rPr>
              <a:t>/</a:t>
            </a:r>
            <a:r>
              <a:rPr lang="en-US" i="1" dirty="0" smtClean="0">
                <a:latin typeface="Gill Sans MT" pitchFamily="34" charset="0"/>
              </a:rPr>
              <a:t>N, (Hz) </a:t>
            </a:r>
            <a:r>
              <a:rPr lang="en-US" dirty="0" smtClean="0">
                <a:latin typeface="Gill Sans MT" pitchFamily="34" charset="0"/>
              </a:rPr>
              <a:t>see the figure below.</a:t>
            </a:r>
          </a:p>
          <a:p>
            <a:pPr marL="342900" indent="-342900" algn="just" defTabSz="1028700">
              <a:spcBef>
                <a:spcPts val="1200"/>
              </a:spcBef>
              <a:buFont typeface="Courier New" pitchFamily="49" charset="0"/>
              <a:buChar char="o"/>
              <a:tabLst>
                <a:tab pos="63500" algn="l"/>
              </a:tabLst>
            </a:pPr>
            <a:r>
              <a:rPr lang="en-US" b="0" dirty="0" smtClean="0">
                <a:latin typeface="Gill Sans MT" pitchFamily="34" charset="0"/>
              </a:rPr>
              <a:t>The </a:t>
            </a:r>
            <a:r>
              <a:rPr lang="en-US" b="0" i="1" dirty="0" err="1" smtClean="0">
                <a:latin typeface="Gill Sans MT" pitchFamily="34" charset="0"/>
              </a:rPr>
              <a:t>k</a:t>
            </a:r>
            <a:r>
              <a:rPr lang="en-US" b="0" dirty="0" err="1" smtClean="0">
                <a:latin typeface="Gill Sans MT" pitchFamily="34" charset="0"/>
              </a:rPr>
              <a:t>th</a:t>
            </a:r>
            <a:r>
              <a:rPr lang="en-US" b="0" dirty="0" smtClean="0">
                <a:latin typeface="Gill Sans MT" pitchFamily="34" charset="0"/>
              </a:rPr>
              <a:t> DFT value there is a component at the </a:t>
            </a:r>
            <a:r>
              <a:rPr lang="en-US" b="1" dirty="0" smtClean="0">
                <a:latin typeface="Gill Sans MT" pitchFamily="34" charset="0"/>
              </a:rPr>
              <a:t>frequency band </a:t>
            </a:r>
            <a:r>
              <a:rPr lang="en-US" b="0" i="1" dirty="0" err="1" smtClean="0">
                <a:latin typeface="Gill Sans MT" pitchFamily="34" charset="0"/>
              </a:rPr>
              <a:t>kF</a:t>
            </a:r>
            <a:r>
              <a:rPr lang="en-US" b="0" baseline="-25000" dirty="0" err="1" smtClean="0">
                <a:latin typeface="Gill Sans MT" pitchFamily="34" charset="0"/>
              </a:rPr>
              <a:t>s</a:t>
            </a:r>
            <a:r>
              <a:rPr lang="en-US" b="0" baseline="-25000" dirty="0" smtClean="0">
                <a:latin typeface="Gill Sans MT" pitchFamily="34" charset="0"/>
              </a:rPr>
              <a:t> </a:t>
            </a:r>
            <a:r>
              <a:rPr lang="en-US" b="0" dirty="0" smtClean="0">
                <a:latin typeface="Gill Sans MT" pitchFamily="34" charset="0"/>
              </a:rPr>
              <a:t>/</a:t>
            </a:r>
            <a:r>
              <a:rPr lang="en-US" b="0" i="1" dirty="0" smtClean="0">
                <a:latin typeface="Gill Sans MT" pitchFamily="34" charset="0"/>
              </a:rPr>
              <a:t>N Hz,  </a:t>
            </a:r>
            <a:r>
              <a:rPr lang="en-US" b="0" dirty="0" smtClean="0">
                <a:latin typeface="Gill Sans MT" pitchFamily="34" charset="0"/>
              </a:rPr>
              <a:t>i.e., for </a:t>
            </a:r>
            <a:r>
              <a:rPr lang="en-US" b="0" i="1" dirty="0" smtClean="0">
                <a:latin typeface="Gill Sans MT" pitchFamily="34" charset="0"/>
              </a:rPr>
              <a:t>k=</a:t>
            </a:r>
            <a:r>
              <a:rPr lang="en-US" b="0" dirty="0" smtClean="0">
                <a:latin typeface="Gill Sans MT" pitchFamily="34" charset="0"/>
              </a:rPr>
              <a:t>3</a:t>
            </a:r>
            <a:r>
              <a:rPr lang="en-US" b="0" i="1" dirty="0" smtClean="0">
                <a:latin typeface="Gill Sans MT" pitchFamily="34" charset="0"/>
              </a:rPr>
              <a:t>, </a:t>
            </a:r>
            <a:r>
              <a:rPr lang="en-US" b="0" dirty="0" smtClean="0">
                <a:latin typeface="Gill Sans MT" pitchFamily="34" charset="0"/>
              </a:rPr>
              <a:t>it </a:t>
            </a:r>
            <a:r>
              <a:rPr lang="en-US" dirty="0">
                <a:latin typeface="Gill Sans MT" pitchFamily="34" charset="0"/>
              </a:rPr>
              <a:t>is </a:t>
            </a:r>
            <a:r>
              <a:rPr lang="en-US" dirty="0" smtClean="0">
                <a:latin typeface="Gill Sans MT" pitchFamily="34" charset="0"/>
              </a:rPr>
              <a:t>3</a:t>
            </a:r>
            <a:r>
              <a:rPr lang="en-US" i="1" dirty="0" smtClean="0">
                <a:latin typeface="Gill Sans MT" pitchFamily="34" charset="0"/>
              </a:rPr>
              <a:t>F</a:t>
            </a:r>
            <a:r>
              <a:rPr lang="en-US" baseline="-25000" dirty="0" smtClean="0">
                <a:latin typeface="Gill Sans MT" pitchFamily="34" charset="0"/>
              </a:rPr>
              <a:t>s </a:t>
            </a:r>
            <a:r>
              <a:rPr lang="en-US" dirty="0">
                <a:latin typeface="Gill Sans MT" pitchFamily="34" charset="0"/>
              </a:rPr>
              <a:t>/</a:t>
            </a:r>
            <a:r>
              <a:rPr lang="en-US" i="1" dirty="0">
                <a:latin typeface="Gill Sans MT" pitchFamily="34" charset="0"/>
              </a:rPr>
              <a:t>N </a:t>
            </a:r>
            <a:r>
              <a:rPr lang="en-US" i="1" dirty="0" smtClean="0">
                <a:latin typeface="Gill Sans MT" pitchFamily="34" charset="0"/>
              </a:rPr>
              <a:t>Hz.</a:t>
            </a:r>
            <a:endParaRPr lang="en-US" b="0" i="1" dirty="0" smtClean="0">
              <a:latin typeface="Gill Sans MT" pitchFamily="34" charset="0"/>
            </a:endParaRPr>
          </a:p>
          <a:p>
            <a:pPr marL="890587" lvl="1" indent="-342900" defTabSz="1028700">
              <a:spcBef>
                <a:spcPts val="1200"/>
              </a:spcBef>
              <a:buFont typeface="Courier New" pitchFamily="49" charset="0"/>
              <a:buChar char="o"/>
              <a:tabLst>
                <a:tab pos="63500" algn="l"/>
              </a:tabLst>
            </a:pPr>
            <a:endParaRPr lang="en-US" b="0" dirty="0" smtClean="0">
              <a:latin typeface="Gill Sans MT" pitchFamily="34" charset="0"/>
            </a:endParaRPr>
          </a:p>
          <a:p>
            <a:pPr marL="890587" lvl="1" indent="-342900" defTabSz="1028700">
              <a:spcBef>
                <a:spcPts val="1200"/>
              </a:spcBef>
              <a:buFont typeface="Courier New" pitchFamily="49" charset="0"/>
              <a:buChar char="o"/>
              <a:tabLst>
                <a:tab pos="63500" algn="l"/>
              </a:tabLst>
            </a:pPr>
            <a:endParaRPr lang="en-US" dirty="0">
              <a:latin typeface="Gill Sans MT" pitchFamily="34" charset="0"/>
            </a:endParaRPr>
          </a:p>
          <a:p>
            <a:pPr marL="890587" lvl="1" indent="-342900" defTabSz="1028700">
              <a:spcBef>
                <a:spcPts val="1200"/>
              </a:spcBef>
              <a:buFont typeface="Courier New" pitchFamily="49" charset="0"/>
              <a:buChar char="o"/>
              <a:tabLst>
                <a:tab pos="63500" algn="l"/>
              </a:tabLst>
            </a:pPr>
            <a:endParaRPr lang="en-US" b="0" dirty="0" smtClean="0">
              <a:latin typeface="Gill Sans MT" pitchFamily="34" charset="0"/>
            </a:endParaRPr>
          </a:p>
          <a:p>
            <a:pPr marL="890587" lvl="1" indent="-342900" defTabSz="1028700">
              <a:spcBef>
                <a:spcPts val="1200"/>
              </a:spcBef>
              <a:buFont typeface="Courier New" pitchFamily="49" charset="0"/>
              <a:buChar char="o"/>
              <a:tabLst>
                <a:tab pos="63500" algn="l"/>
              </a:tabLst>
            </a:pPr>
            <a:endParaRPr lang="en-US" b="0" dirty="0" smtClean="0">
              <a:latin typeface="Gill Sans MT" pitchFamily="34" charset="0"/>
            </a:endParaRPr>
          </a:p>
          <a:p>
            <a:pPr marL="0" indent="0" algn="just" defTabSz="1028700">
              <a:spcBef>
                <a:spcPct val="25000"/>
              </a:spcBef>
              <a:buNone/>
              <a:tabLst>
                <a:tab pos="63500" algn="l"/>
              </a:tabLst>
            </a:pPr>
            <a:endParaRPr lang="en-US" sz="2400" b="0" u="none" dirty="0">
              <a:latin typeface="Times New Roman" pitchFamily="18" charset="0"/>
            </a:endParaRPr>
          </a:p>
        </p:txBody>
      </p:sp>
      <p:sp>
        <p:nvSpPr>
          <p:cNvPr id="4" name="Rectangle 2"/>
          <p:cNvSpPr>
            <a:spLocks noGrp="1" noChangeArrowheads="1"/>
          </p:cNvSpPr>
          <p:nvPr>
            <p:ph type="title"/>
          </p:nvPr>
        </p:nvSpPr>
        <p:spPr>
          <a:xfrm>
            <a:off x="990600" y="0"/>
            <a:ext cx="7498080" cy="838200"/>
          </a:xfrm>
        </p:spPr>
        <p:txBody>
          <a:bodyPr>
            <a:normAutofit/>
          </a:bodyPr>
          <a:lstStyle/>
          <a:p>
            <a:r>
              <a:rPr lang="en-US" altLang="zh-CN" sz="3200" dirty="0">
                <a:ea typeface="宋体" charset="-122"/>
              </a:rPr>
              <a:t>Frequency Domain Representation</a:t>
            </a:r>
            <a:endParaRPr lang="en-US" altLang="zh-CN" sz="3200" b="1" dirty="0" smtClean="0">
              <a:ea typeface="宋体" charset="-122"/>
            </a:endParaRPr>
          </a:p>
        </p:txBody>
      </p:sp>
      <p:pic>
        <p:nvPicPr>
          <p:cNvPr id="18759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724400"/>
            <a:ext cx="5002306" cy="177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E9FA5013-2E72-4A27-BB93-0D610EE5532C}" type="slidenum">
              <a:rPr lang="en-US" smtClean="0"/>
              <a:pPr/>
              <a:t>109</a:t>
            </a:fld>
            <a:endParaRPr lang="en-US" dirty="0"/>
          </a:p>
        </p:txBody>
      </p:sp>
      <p:sp>
        <p:nvSpPr>
          <p:cNvPr id="3" name="Footer Placeholder 2"/>
          <p:cNvSpPr>
            <a:spLocks noGrp="1"/>
          </p:cNvSpPr>
          <p:nvPr>
            <p:ph type="ftr" sz="quarter" idx="11"/>
          </p:nvPr>
        </p:nvSpPr>
        <p:spPr/>
        <p:txBody>
          <a:bodyPr/>
          <a:lstStyle/>
          <a:p>
            <a:r>
              <a:rPr lang="en-US" smtClean="0"/>
              <a:t>School of EEE</a:t>
            </a:r>
            <a:endParaRPr lang="en-US" dirty="0"/>
          </a:p>
        </p:txBody>
      </p:sp>
    </p:spTree>
    <p:extLst>
      <p:ext uri="{BB962C8B-B14F-4D97-AF65-F5344CB8AC3E}">
        <p14:creationId xmlns:p14="http://schemas.microsoft.com/office/powerpoint/2010/main" val="40728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759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990600" y="685800"/>
            <a:ext cx="7620000" cy="2819400"/>
          </a:xfrm>
          <a:prstGeom prst="rect">
            <a:avLst/>
          </a:prstGeom>
          <a:noFill/>
          <a:ln w="9525">
            <a:noFill/>
            <a:miter lim="800000"/>
            <a:headEnd/>
            <a:tailEnd/>
          </a:ln>
          <a:effectLst/>
        </p:spPr>
        <p:txBody>
          <a:bodyPr lIns="97693" tIns="48846" rIns="97693" bIns="48846">
            <a:normAutofit/>
          </a:bodyPr>
          <a:lstStyle/>
          <a:p>
            <a:pPr marL="0" indent="0" algn="just" defTabSz="1028700">
              <a:spcBef>
                <a:spcPts val="1200"/>
              </a:spcBef>
              <a:buNone/>
              <a:tabLst>
                <a:tab pos="63500" algn="l"/>
              </a:tabLst>
            </a:pPr>
            <a:r>
              <a:rPr lang="en-US" b="1" u="none" dirty="0" smtClean="0">
                <a:latin typeface="Gill Sans MT" pitchFamily="34" charset="0"/>
              </a:rPr>
              <a:t>Example: </a:t>
            </a:r>
            <a:r>
              <a:rPr lang="en-US" b="1" dirty="0">
                <a:latin typeface="Gill Sans MT" pitchFamily="34" charset="0"/>
              </a:rPr>
              <a:t> </a:t>
            </a:r>
            <a:r>
              <a:rPr lang="en-US" dirty="0" smtClean="0">
                <a:latin typeface="Gill Sans MT" pitchFamily="34" charset="0"/>
              </a:rPr>
              <a:t>A digital data sequence is obtained by a sampling frequency of 8 kHz. Calculate the frequency resolution provided by a DFT (or FFT) of 256 and 512 samples, respectively.</a:t>
            </a:r>
          </a:p>
          <a:p>
            <a:pPr marL="0" indent="0" algn="just" defTabSz="1028700">
              <a:spcBef>
                <a:spcPts val="1200"/>
              </a:spcBef>
              <a:buNone/>
              <a:tabLst>
                <a:tab pos="63500" algn="l"/>
              </a:tabLst>
            </a:pPr>
            <a:r>
              <a:rPr lang="en-US" b="1" dirty="0" smtClean="0">
                <a:latin typeface="Gill Sans MT" pitchFamily="34" charset="0"/>
              </a:rPr>
              <a:t>Solution: </a:t>
            </a:r>
            <a:r>
              <a:rPr lang="en-US" dirty="0" smtClean="0">
                <a:latin typeface="Gill Sans MT" pitchFamily="34" charset="0"/>
              </a:rPr>
              <a:t>The </a:t>
            </a:r>
            <a:r>
              <a:rPr lang="en-US" b="1" dirty="0" smtClean="0">
                <a:latin typeface="Gill Sans MT" pitchFamily="34" charset="0"/>
              </a:rPr>
              <a:t>frequency resolution </a:t>
            </a:r>
            <a:r>
              <a:rPr lang="en-US" dirty="0" smtClean="0">
                <a:latin typeface="Gill Sans MT" pitchFamily="34" charset="0"/>
              </a:rPr>
              <a:t>is defined by </a:t>
            </a:r>
            <a:r>
              <a:rPr lang="en-US" i="1" dirty="0" err="1" smtClean="0">
                <a:latin typeface="Symbol" panose="05050102010706020507" pitchFamily="18" charset="2"/>
              </a:rPr>
              <a:t>D</a:t>
            </a:r>
            <a:r>
              <a:rPr lang="en-US" i="1" dirty="0" err="1" smtClean="0">
                <a:latin typeface="Gill Sans MT" pitchFamily="34" charset="0"/>
              </a:rPr>
              <a:t>f</a:t>
            </a:r>
            <a:r>
              <a:rPr lang="en-US" i="1" dirty="0" smtClean="0">
                <a:latin typeface="Gill Sans MT" pitchFamily="34" charset="0"/>
              </a:rPr>
              <a:t> </a:t>
            </a:r>
            <a:r>
              <a:rPr lang="en-US" dirty="0" smtClean="0">
                <a:latin typeface="Gill Sans MT" pitchFamily="34" charset="0"/>
              </a:rPr>
              <a:t>= </a:t>
            </a:r>
            <a:r>
              <a:rPr lang="en-US" i="1" dirty="0" smtClean="0">
                <a:latin typeface="Gill Sans MT" pitchFamily="34" charset="0"/>
              </a:rPr>
              <a:t>F</a:t>
            </a:r>
            <a:r>
              <a:rPr lang="en-US" i="1" baseline="-25000" dirty="0" smtClean="0">
                <a:latin typeface="Gill Sans MT" pitchFamily="34" charset="0"/>
              </a:rPr>
              <a:t>s</a:t>
            </a:r>
            <a:r>
              <a:rPr lang="en-US" i="1" dirty="0" smtClean="0">
                <a:latin typeface="Gill Sans MT" pitchFamily="34" charset="0"/>
              </a:rPr>
              <a:t>/N</a:t>
            </a:r>
            <a:r>
              <a:rPr lang="en-US" dirty="0" smtClean="0">
                <a:latin typeface="Gill Sans MT" pitchFamily="34" charset="0"/>
              </a:rPr>
              <a:t>. Therefore the frequency resolution is</a:t>
            </a:r>
          </a:p>
          <a:p>
            <a:pPr marL="0" indent="0" algn="ctr" defTabSz="1028700">
              <a:spcBef>
                <a:spcPts val="1200"/>
              </a:spcBef>
              <a:buNone/>
              <a:tabLst>
                <a:tab pos="63500" algn="l"/>
              </a:tabLst>
            </a:pPr>
            <a:r>
              <a:rPr lang="en-US" dirty="0" smtClean="0">
                <a:latin typeface="Symbol" panose="05050102010706020507" pitchFamily="18" charset="2"/>
              </a:rPr>
              <a:t>D</a:t>
            </a:r>
            <a:r>
              <a:rPr lang="en-US" i="1" dirty="0" smtClean="0">
                <a:latin typeface="Gill Sans MT" pitchFamily="34" charset="0"/>
              </a:rPr>
              <a:t>F</a:t>
            </a:r>
            <a:r>
              <a:rPr lang="en-US" dirty="0" smtClean="0">
                <a:latin typeface="Gill Sans MT" pitchFamily="34" charset="0"/>
              </a:rPr>
              <a:t>= 8</a:t>
            </a:r>
            <a:r>
              <a:rPr lang="en-US" i="1" dirty="0" smtClean="0">
                <a:latin typeface="Gill Sans MT" pitchFamily="34" charset="0"/>
              </a:rPr>
              <a:t>k</a:t>
            </a:r>
            <a:r>
              <a:rPr lang="en-US" dirty="0" smtClean="0">
                <a:latin typeface="Gill Sans MT" pitchFamily="34" charset="0"/>
              </a:rPr>
              <a:t>/256 = 31.35 Hz   and       8</a:t>
            </a:r>
            <a:r>
              <a:rPr lang="en-US" i="1" dirty="0" smtClean="0">
                <a:latin typeface="Gill Sans MT" pitchFamily="34" charset="0"/>
              </a:rPr>
              <a:t>k</a:t>
            </a:r>
            <a:r>
              <a:rPr lang="en-US" dirty="0" smtClean="0">
                <a:latin typeface="Gill Sans MT" pitchFamily="34" charset="0"/>
              </a:rPr>
              <a:t>/512=15.625 Hz</a:t>
            </a:r>
          </a:p>
          <a:p>
            <a:pPr marL="0" indent="0" algn="just" defTabSz="1028700">
              <a:spcBef>
                <a:spcPts val="1200"/>
              </a:spcBef>
              <a:buNone/>
              <a:tabLst>
                <a:tab pos="63500" algn="l"/>
              </a:tabLst>
            </a:pPr>
            <a:r>
              <a:rPr lang="en-US" dirty="0" smtClean="0">
                <a:latin typeface="Gill Sans MT" pitchFamily="34" charset="0"/>
              </a:rPr>
              <a:t>An FFT with a large </a:t>
            </a:r>
            <a:r>
              <a:rPr lang="en-US" i="1" dirty="0" smtClean="0">
                <a:latin typeface="Gill Sans MT" pitchFamily="34" charset="0"/>
              </a:rPr>
              <a:t>N</a:t>
            </a:r>
            <a:r>
              <a:rPr lang="en-US" dirty="0" smtClean="0">
                <a:latin typeface="Gill Sans MT" pitchFamily="34" charset="0"/>
              </a:rPr>
              <a:t> provides a better frequency resolution.</a:t>
            </a:r>
          </a:p>
          <a:p>
            <a:pPr marL="0" indent="0" algn="just" defTabSz="1028700">
              <a:spcBef>
                <a:spcPts val="1200"/>
              </a:spcBef>
              <a:buNone/>
              <a:tabLst>
                <a:tab pos="63500" algn="l"/>
              </a:tabLst>
            </a:pPr>
            <a:endParaRPr lang="en-US" dirty="0" smtClean="0">
              <a:latin typeface="Gill Sans MT" pitchFamily="34" charset="0"/>
            </a:endParaRPr>
          </a:p>
        </p:txBody>
      </p:sp>
      <p:sp>
        <p:nvSpPr>
          <p:cNvPr id="4" name="Rectangle 2"/>
          <p:cNvSpPr>
            <a:spLocks noGrp="1" noChangeArrowheads="1"/>
          </p:cNvSpPr>
          <p:nvPr>
            <p:ph type="title"/>
          </p:nvPr>
        </p:nvSpPr>
        <p:spPr>
          <a:xfrm>
            <a:off x="990600" y="0"/>
            <a:ext cx="7498080" cy="838200"/>
          </a:xfrm>
        </p:spPr>
        <p:txBody>
          <a:bodyPr>
            <a:normAutofit/>
          </a:bodyPr>
          <a:lstStyle/>
          <a:p>
            <a:r>
              <a:rPr lang="en-US" altLang="zh-CN" sz="3200" dirty="0">
                <a:ea typeface="宋体" charset="-122"/>
              </a:rPr>
              <a:t>Frequency Domain Representation</a:t>
            </a:r>
            <a:endParaRPr lang="en-US" altLang="zh-CN" sz="3200" b="1" dirty="0" smtClean="0">
              <a:ea typeface="宋体" charset="-122"/>
            </a:endParaRPr>
          </a:p>
        </p:txBody>
      </p:sp>
      <p:sp>
        <p:nvSpPr>
          <p:cNvPr id="2" name="Slide Number Placeholder 1"/>
          <p:cNvSpPr>
            <a:spLocks noGrp="1"/>
          </p:cNvSpPr>
          <p:nvPr>
            <p:ph type="sldNum" sz="quarter" idx="12"/>
          </p:nvPr>
        </p:nvSpPr>
        <p:spPr/>
        <p:txBody>
          <a:bodyPr/>
          <a:lstStyle/>
          <a:p>
            <a:fld id="{E9FA5013-2E72-4A27-BB93-0D610EE5532C}" type="slidenum">
              <a:rPr lang="en-US" smtClean="0"/>
              <a:pPr/>
              <a:t>110</a:t>
            </a:fld>
            <a:endParaRPr lang="en-US" dirty="0"/>
          </a:p>
        </p:txBody>
      </p:sp>
      <p:sp>
        <p:nvSpPr>
          <p:cNvPr id="3" name="Rectangle 2"/>
          <p:cNvSpPr/>
          <p:nvPr/>
        </p:nvSpPr>
        <p:spPr>
          <a:xfrm>
            <a:off x="1066800" y="3505200"/>
            <a:ext cx="7467600" cy="3170099"/>
          </a:xfrm>
          <a:prstGeom prst="rect">
            <a:avLst/>
          </a:prstGeom>
        </p:spPr>
        <p:txBody>
          <a:bodyPr wrap="square">
            <a:spAutoFit/>
          </a:bodyPr>
          <a:lstStyle/>
          <a:p>
            <a:pPr marL="342900" indent="-342900" algn="just" defTabSz="1028700">
              <a:spcBef>
                <a:spcPts val="1200"/>
              </a:spcBef>
              <a:buFont typeface="Courier New" panose="02070309020205020404" pitchFamily="49" charset="0"/>
              <a:buChar char="o"/>
              <a:tabLst>
                <a:tab pos="63500" algn="l"/>
              </a:tabLst>
            </a:pPr>
            <a:r>
              <a:rPr lang="en-US" sz="2000" dirty="0" smtClean="0">
                <a:latin typeface="Gill Sans MT" pitchFamily="34" charset="0"/>
              </a:rPr>
              <a:t>In general, a large </a:t>
            </a:r>
            <a:r>
              <a:rPr lang="en-US" sz="2000" i="1" dirty="0" smtClean="0">
                <a:latin typeface="Gill Sans MT" pitchFamily="34" charset="0"/>
              </a:rPr>
              <a:t>N</a:t>
            </a:r>
            <a:r>
              <a:rPr lang="en-US" sz="2000" dirty="0" smtClean="0">
                <a:latin typeface="Gill Sans MT" pitchFamily="34" charset="0"/>
              </a:rPr>
              <a:t> for FFT requires a large processing delay, which deduces the temporal resolution</a:t>
            </a:r>
          </a:p>
          <a:p>
            <a:pPr marL="342900" indent="-342900" algn="just" defTabSz="1028700">
              <a:spcBef>
                <a:spcPts val="1200"/>
              </a:spcBef>
              <a:buFont typeface="Courier New" panose="02070309020205020404" pitchFamily="49" charset="0"/>
              <a:buChar char="o"/>
              <a:tabLst>
                <a:tab pos="63500" algn="l"/>
              </a:tabLst>
            </a:pPr>
            <a:r>
              <a:rPr lang="en-US" sz="2000" dirty="0" smtClean="0">
                <a:latin typeface="Gill Sans MT" pitchFamily="34" charset="0"/>
              </a:rPr>
              <a:t>The </a:t>
            </a:r>
            <a:r>
              <a:rPr lang="en-US" sz="2000" b="1" dirty="0" smtClean="0">
                <a:latin typeface="Gill Sans MT" pitchFamily="34" charset="0"/>
              </a:rPr>
              <a:t>temporal resolution </a:t>
            </a:r>
            <a:r>
              <a:rPr lang="en-US" sz="2000" dirty="0" smtClean="0">
                <a:latin typeface="Gill Sans MT" pitchFamily="34" charset="0"/>
              </a:rPr>
              <a:t>is defined by </a:t>
            </a:r>
            <a:r>
              <a:rPr lang="en-US" sz="2000" dirty="0" smtClean="0">
                <a:latin typeface="Symbol" panose="05050102010706020507" pitchFamily="18" charset="2"/>
              </a:rPr>
              <a:t>D</a:t>
            </a:r>
            <a:r>
              <a:rPr lang="en-US" sz="2000" i="1" dirty="0" smtClean="0">
                <a:latin typeface="Gill Sans MT" pitchFamily="34" charset="0"/>
              </a:rPr>
              <a:t>T=1/</a:t>
            </a:r>
            <a:r>
              <a:rPr lang="en-US" sz="2000" i="1" dirty="0" err="1" smtClean="0">
                <a:latin typeface="Symbol" panose="05050102010706020507" pitchFamily="18" charset="2"/>
              </a:rPr>
              <a:t>D</a:t>
            </a:r>
            <a:r>
              <a:rPr lang="en-US" sz="2000" i="1" dirty="0" err="1" smtClean="0">
                <a:latin typeface="Gill Sans MT" pitchFamily="34" charset="0"/>
              </a:rPr>
              <a:t>f</a:t>
            </a:r>
            <a:r>
              <a:rPr lang="en-US" sz="2000" i="1" dirty="0" smtClean="0">
                <a:latin typeface="Gill Sans MT" pitchFamily="34" charset="0"/>
              </a:rPr>
              <a:t>=NT</a:t>
            </a:r>
            <a:r>
              <a:rPr lang="en-US" sz="2000" i="1" baseline="-25000" dirty="0" smtClean="0">
                <a:latin typeface="Gill Sans MT" pitchFamily="34" charset="0"/>
              </a:rPr>
              <a:t>s</a:t>
            </a:r>
            <a:r>
              <a:rPr lang="en-US" sz="2000" i="1" dirty="0" smtClean="0">
                <a:latin typeface="Gill Sans MT" pitchFamily="34" charset="0"/>
              </a:rPr>
              <a:t>=N/F</a:t>
            </a:r>
            <a:r>
              <a:rPr lang="en-US" sz="2000" i="1" baseline="-25000" dirty="0" smtClean="0">
                <a:latin typeface="Gill Sans MT" pitchFamily="34" charset="0"/>
              </a:rPr>
              <a:t>s, </a:t>
            </a:r>
            <a:r>
              <a:rPr lang="en-US" sz="2000" i="1" dirty="0" smtClean="0">
                <a:latin typeface="Gill Sans MT" pitchFamily="34" charset="0"/>
              </a:rPr>
              <a:t>w</a:t>
            </a:r>
            <a:r>
              <a:rPr lang="en-US" sz="2000" dirty="0" smtClean="0">
                <a:latin typeface="Gill Sans MT" pitchFamily="34" charset="0"/>
              </a:rPr>
              <a:t>here </a:t>
            </a:r>
            <a:r>
              <a:rPr lang="en-US" sz="2000" i="1" dirty="0" err="1" smtClean="0">
                <a:latin typeface="Gill Sans MT" pitchFamily="34" charset="0"/>
              </a:rPr>
              <a:t>T</a:t>
            </a:r>
            <a:r>
              <a:rPr lang="en-US" sz="2000" i="1" baseline="-25000" dirty="0" err="1" smtClean="0">
                <a:latin typeface="Gill Sans MT" pitchFamily="34" charset="0"/>
              </a:rPr>
              <a:t>s</a:t>
            </a:r>
            <a:r>
              <a:rPr lang="en-US" sz="2000" i="1" dirty="0">
                <a:latin typeface="Gill Sans MT" pitchFamily="34" charset="0"/>
              </a:rPr>
              <a:t> </a:t>
            </a:r>
            <a:r>
              <a:rPr lang="en-US" sz="2000" dirty="0" smtClean="0">
                <a:latin typeface="Gill Sans MT" pitchFamily="34" charset="0"/>
              </a:rPr>
              <a:t>and</a:t>
            </a:r>
            <a:r>
              <a:rPr lang="en-US" sz="2000" i="1" dirty="0" smtClean="0">
                <a:latin typeface="Gill Sans MT" pitchFamily="34" charset="0"/>
              </a:rPr>
              <a:t> F</a:t>
            </a:r>
            <a:r>
              <a:rPr lang="en-US" sz="2000" i="1" baseline="-25000" dirty="0" smtClean="0">
                <a:latin typeface="Gill Sans MT" pitchFamily="34" charset="0"/>
              </a:rPr>
              <a:t>s</a:t>
            </a:r>
            <a:r>
              <a:rPr lang="en-US" sz="2000" dirty="0" smtClean="0">
                <a:latin typeface="Gill Sans MT" pitchFamily="34" charset="0"/>
              </a:rPr>
              <a:t> are the sample interval and sampling frequency,  respectively</a:t>
            </a:r>
          </a:p>
          <a:p>
            <a:pPr marL="342900" indent="-342900" algn="just" defTabSz="1028700">
              <a:spcBef>
                <a:spcPts val="1200"/>
              </a:spcBef>
              <a:buFont typeface="Courier New" panose="02070309020205020404" pitchFamily="49" charset="0"/>
              <a:buChar char="o"/>
              <a:tabLst>
                <a:tab pos="63500" algn="l"/>
              </a:tabLst>
            </a:pPr>
            <a:r>
              <a:rPr lang="en-US" sz="2000" dirty="0" smtClean="0">
                <a:latin typeface="Gill Sans MT" pitchFamily="34" charset="0"/>
              </a:rPr>
              <a:t>Another consequence for a large </a:t>
            </a:r>
            <a:r>
              <a:rPr lang="en-US" sz="2000" i="1" dirty="0" smtClean="0">
                <a:latin typeface="Gill Sans MT" pitchFamily="34" charset="0"/>
              </a:rPr>
              <a:t>N</a:t>
            </a:r>
            <a:r>
              <a:rPr lang="en-US" sz="2000" dirty="0" smtClean="0">
                <a:latin typeface="Gill Sans MT" pitchFamily="34" charset="0"/>
              </a:rPr>
              <a:t> is the increase of the </a:t>
            </a:r>
            <a:r>
              <a:rPr lang="en-US" sz="2000" dirty="0">
                <a:latin typeface="Gill Sans MT" pitchFamily="34" charset="0"/>
              </a:rPr>
              <a:t>computation complexity.  For example, the FFT algorithm requires the number of multiplications and additions proportional to </a:t>
            </a:r>
            <a:r>
              <a:rPr lang="en-US" sz="2000" i="1" dirty="0">
                <a:latin typeface="Gill Sans MT" pitchFamily="34" charset="0"/>
              </a:rPr>
              <a:t>N</a:t>
            </a:r>
            <a:r>
              <a:rPr lang="en-US" sz="2000" dirty="0">
                <a:latin typeface="Gill Sans MT" pitchFamily="34" charset="0"/>
              </a:rPr>
              <a:t>log</a:t>
            </a:r>
            <a:r>
              <a:rPr lang="en-US" sz="2000" baseline="-25000" dirty="0">
                <a:latin typeface="Gill Sans MT" pitchFamily="34" charset="0"/>
              </a:rPr>
              <a:t>2</a:t>
            </a:r>
            <a:r>
              <a:rPr lang="en-US" sz="2000" i="1" dirty="0">
                <a:latin typeface="Gill Sans MT" pitchFamily="34" charset="0"/>
              </a:rPr>
              <a:t>N.</a:t>
            </a:r>
            <a:r>
              <a:rPr lang="en-US" sz="2000" dirty="0">
                <a:latin typeface="Gill Sans MT" pitchFamily="34" charset="0"/>
              </a:rPr>
              <a:t> </a:t>
            </a:r>
          </a:p>
        </p:txBody>
      </p:sp>
      <p:sp>
        <p:nvSpPr>
          <p:cNvPr id="6" name="Footer Placeholder 5"/>
          <p:cNvSpPr>
            <a:spLocks noGrp="1"/>
          </p:cNvSpPr>
          <p:nvPr>
            <p:ph type="ftr" sz="quarter" idx="11"/>
          </p:nvPr>
        </p:nvSpPr>
        <p:spPr/>
        <p:txBody>
          <a:bodyPr/>
          <a:lstStyle/>
          <a:p>
            <a:r>
              <a:rPr lang="en-US" smtClean="0"/>
              <a:t>School of EEE</a:t>
            </a:r>
            <a:endParaRPr lang="en-US" dirty="0"/>
          </a:p>
        </p:txBody>
      </p:sp>
    </p:spTree>
    <p:extLst>
      <p:ext uri="{BB962C8B-B14F-4D97-AF65-F5344CB8AC3E}">
        <p14:creationId xmlns:p14="http://schemas.microsoft.com/office/powerpoint/2010/main" val="1439537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838200"/>
            <a:ext cx="7696200" cy="5867400"/>
          </a:xfrm>
        </p:spPr>
        <p:txBody>
          <a:bodyPr>
            <a:normAutofit/>
          </a:bodyPr>
          <a:lstStyle/>
          <a:p>
            <a:pPr algn="just">
              <a:spcBef>
                <a:spcPts val="1200"/>
              </a:spcBef>
              <a:buFont typeface="Courier New" pitchFamily="49" charset="0"/>
              <a:buChar char="o"/>
            </a:pPr>
            <a:r>
              <a:rPr lang="en-US" sz="2200" dirty="0" smtClean="0">
                <a:sym typeface="Symbol" pitchFamily="18" charset="2"/>
              </a:rPr>
              <a:t>The DFT is particularly useful for signals whose frequencies do not change with time.</a:t>
            </a:r>
          </a:p>
          <a:p>
            <a:pPr algn="just">
              <a:spcBef>
                <a:spcPts val="1200"/>
              </a:spcBef>
              <a:buFont typeface="Courier New" pitchFamily="49" charset="0"/>
              <a:buChar char="o"/>
            </a:pPr>
            <a:r>
              <a:rPr lang="en-US" sz="2200" dirty="0" smtClean="0">
                <a:sym typeface="Symbol" pitchFamily="18" charset="2"/>
              </a:rPr>
              <a:t>It only tells what the frequencies are in the signal.</a:t>
            </a:r>
          </a:p>
          <a:p>
            <a:pPr algn="just">
              <a:spcBef>
                <a:spcPts val="1200"/>
              </a:spcBef>
              <a:buFont typeface="Courier New" pitchFamily="49" charset="0"/>
              <a:buChar char="o"/>
            </a:pPr>
            <a:r>
              <a:rPr lang="en-US" sz="2200" dirty="0" smtClean="0">
                <a:sym typeface="Symbol" pitchFamily="18" charset="2"/>
              </a:rPr>
              <a:t>When the frequencies are changed with time, such as speech and audio, DFT does not tell when the frequencies are generated and when the frequencies disappears.</a:t>
            </a:r>
          </a:p>
          <a:p>
            <a:endParaRPr lang="en-SG" dirty="0"/>
          </a:p>
        </p:txBody>
      </p:sp>
      <p:sp>
        <p:nvSpPr>
          <p:cNvPr id="4" name="Slide Number Placeholder 3"/>
          <p:cNvSpPr>
            <a:spLocks noGrp="1"/>
          </p:cNvSpPr>
          <p:nvPr>
            <p:ph type="sldNum" sz="quarter" idx="12"/>
          </p:nvPr>
        </p:nvSpPr>
        <p:spPr/>
        <p:txBody>
          <a:bodyPr/>
          <a:lstStyle/>
          <a:p>
            <a:fld id="{E9FA5013-2E72-4A27-BB93-0D610EE5532C}" type="slidenum">
              <a:rPr lang="en-US" smtClean="0"/>
              <a:pPr/>
              <a:t>111</a:t>
            </a:fld>
            <a:endParaRPr lang="en-US" dirty="0"/>
          </a:p>
        </p:txBody>
      </p:sp>
      <p:sp>
        <p:nvSpPr>
          <p:cNvPr id="13" name="Rectangle 2"/>
          <p:cNvSpPr>
            <a:spLocks noGrp="1" noChangeArrowheads="1"/>
          </p:cNvSpPr>
          <p:nvPr>
            <p:ph type="title"/>
          </p:nvPr>
        </p:nvSpPr>
        <p:spPr>
          <a:xfrm>
            <a:off x="990600" y="0"/>
            <a:ext cx="7498080" cy="838200"/>
          </a:xfrm>
        </p:spPr>
        <p:txBody>
          <a:bodyPr>
            <a:normAutofit/>
          </a:bodyPr>
          <a:lstStyle/>
          <a:p>
            <a:r>
              <a:rPr lang="en-US" altLang="zh-CN" sz="3200" dirty="0">
                <a:ea typeface="宋体" charset="-122"/>
              </a:rPr>
              <a:t>Frequency Domain Representation</a:t>
            </a:r>
            <a:endParaRPr lang="en-US" altLang="zh-CN" sz="3200" b="1" dirty="0" smtClean="0">
              <a:ea typeface="宋体" charset="-122"/>
            </a:endParaRPr>
          </a:p>
        </p:txBody>
      </p:sp>
      <p:sp>
        <p:nvSpPr>
          <p:cNvPr id="6" name="Text Box 5"/>
          <p:cNvSpPr txBox="1">
            <a:spLocks noChangeArrowheads="1"/>
          </p:cNvSpPr>
          <p:nvPr/>
        </p:nvSpPr>
        <p:spPr bwMode="auto">
          <a:xfrm>
            <a:off x="4343400" y="3352800"/>
            <a:ext cx="4419600" cy="297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charset="0"/>
                <a:cs typeface="Arial" charset="0"/>
              </a:defRPr>
            </a:lvl1pPr>
            <a:lvl2pPr marL="742950" indent="-285750">
              <a:defRPr sz="2800">
                <a:solidFill>
                  <a:schemeClr val="tx1"/>
                </a:solidFill>
                <a:latin typeface="Arial" charset="0"/>
                <a:cs typeface="Arial" charset="0"/>
              </a:defRPr>
            </a:lvl2pPr>
            <a:lvl3pPr marL="1143000" indent="-228600">
              <a:defRPr sz="2800">
                <a:solidFill>
                  <a:schemeClr val="tx1"/>
                </a:solidFill>
                <a:latin typeface="Arial" charset="0"/>
                <a:cs typeface="Arial" charset="0"/>
              </a:defRPr>
            </a:lvl3pPr>
            <a:lvl4pPr marL="1600200" indent="-228600">
              <a:defRPr sz="2800">
                <a:solidFill>
                  <a:schemeClr val="tx1"/>
                </a:solidFill>
                <a:latin typeface="Arial" charset="0"/>
                <a:cs typeface="Arial" charset="0"/>
              </a:defRPr>
            </a:lvl4pPr>
            <a:lvl5pPr marL="2057400" indent="-228600">
              <a:defRPr sz="2800">
                <a:solidFill>
                  <a:schemeClr val="tx1"/>
                </a:solidFill>
                <a:latin typeface="Arial" charset="0"/>
                <a:cs typeface="Arial" charset="0"/>
              </a:defRPr>
            </a:lvl5pPr>
            <a:lvl6pPr marL="2514600" indent="-228600" eaLnBrk="0" fontAlgn="base" hangingPunct="0">
              <a:spcBef>
                <a:spcPct val="0"/>
              </a:spcBef>
              <a:spcAft>
                <a:spcPct val="0"/>
              </a:spcAft>
              <a:defRPr sz="2800">
                <a:solidFill>
                  <a:schemeClr val="tx1"/>
                </a:solidFill>
                <a:latin typeface="Arial" charset="0"/>
                <a:cs typeface="Arial" charset="0"/>
              </a:defRPr>
            </a:lvl6pPr>
            <a:lvl7pPr marL="2971800" indent="-228600" eaLnBrk="0" fontAlgn="base" hangingPunct="0">
              <a:spcBef>
                <a:spcPct val="0"/>
              </a:spcBef>
              <a:spcAft>
                <a:spcPct val="0"/>
              </a:spcAft>
              <a:defRPr sz="2800">
                <a:solidFill>
                  <a:schemeClr val="tx1"/>
                </a:solidFill>
                <a:latin typeface="Arial" charset="0"/>
                <a:cs typeface="Arial" charset="0"/>
              </a:defRPr>
            </a:lvl7pPr>
            <a:lvl8pPr marL="3429000" indent="-228600" eaLnBrk="0" fontAlgn="base" hangingPunct="0">
              <a:spcBef>
                <a:spcPct val="0"/>
              </a:spcBef>
              <a:spcAft>
                <a:spcPct val="0"/>
              </a:spcAft>
              <a:defRPr sz="2800">
                <a:solidFill>
                  <a:schemeClr val="tx1"/>
                </a:solidFill>
                <a:latin typeface="Arial" charset="0"/>
                <a:cs typeface="Arial" charset="0"/>
              </a:defRPr>
            </a:lvl8pPr>
            <a:lvl9pPr marL="3886200" indent="-228600" eaLnBrk="0" fontAlgn="base" hangingPunct="0">
              <a:spcBef>
                <a:spcPct val="0"/>
              </a:spcBef>
              <a:spcAft>
                <a:spcPct val="0"/>
              </a:spcAft>
              <a:defRPr sz="2800">
                <a:solidFill>
                  <a:schemeClr val="tx1"/>
                </a:solidFill>
                <a:latin typeface="Arial" charset="0"/>
                <a:cs typeface="Arial" charset="0"/>
              </a:defRPr>
            </a:lvl9pPr>
          </a:lstStyle>
          <a:p>
            <a:pPr marL="285750" indent="-285750" algn="just">
              <a:spcBef>
                <a:spcPct val="50000"/>
              </a:spcBef>
              <a:buFont typeface="Courier New" panose="02070309020205020404" pitchFamily="49" charset="0"/>
              <a:buChar char="o"/>
            </a:pPr>
            <a:r>
              <a:rPr lang="en-US" altLang="zh-CN" sz="2200" dirty="0">
                <a:ea typeface="宋体" pitchFamily="2" charset="-122"/>
              </a:rPr>
              <a:t>The top figure is easily related to the sound content, i.e., the frequency characteristics changing with time.</a:t>
            </a:r>
          </a:p>
          <a:p>
            <a:pPr marL="285750" indent="-285750" algn="just" eaLnBrk="1" hangingPunct="1">
              <a:spcBef>
                <a:spcPct val="50000"/>
              </a:spcBef>
              <a:buFont typeface="Courier New" panose="02070309020205020404" pitchFamily="49" charset="0"/>
              <a:buChar char="o"/>
            </a:pPr>
            <a:r>
              <a:rPr lang="en-US" altLang="zh-CN" sz="2200" dirty="0" smtClean="0">
                <a:latin typeface="+mn-lt"/>
                <a:ea typeface="宋体" pitchFamily="2" charset="-122"/>
              </a:rPr>
              <a:t>The DFT in the bottom figure does not provide good information on the sound contents. </a:t>
            </a:r>
          </a:p>
        </p:txBody>
      </p:sp>
      <p:pic>
        <p:nvPicPr>
          <p:cNvPr id="7" name="Picture 12">
            <a:hlinkClick r:id="rId3" action="ppaction://hlinkfile"/>
          </p:cNvPr>
          <p:cNvPicPr>
            <a:picLocks noChangeAspect="1" noChangeArrowheads="1"/>
          </p:cNvPicPr>
          <p:nvPr/>
        </p:nvPicPr>
        <p:blipFill>
          <a:blip r:embed="rId4" cstate="print"/>
          <a:srcRect/>
          <a:stretch>
            <a:fillRect/>
          </a:stretch>
        </p:blipFill>
        <p:spPr bwMode="auto">
          <a:xfrm>
            <a:off x="762000" y="3205338"/>
            <a:ext cx="3810000" cy="2681111"/>
          </a:xfrm>
          <a:prstGeom prst="rect">
            <a:avLst/>
          </a:prstGeom>
          <a:noFill/>
          <a:ln w="9525">
            <a:noFill/>
            <a:miter lim="800000"/>
            <a:headEnd/>
            <a:tailEnd/>
          </a:ln>
        </p:spPr>
      </p:pic>
      <p:pic>
        <p:nvPicPr>
          <p:cNvPr id="8" name="Picture 14"/>
          <p:cNvPicPr>
            <a:picLocks noChangeAspect="1" noChangeArrowheads="1"/>
          </p:cNvPicPr>
          <p:nvPr/>
        </p:nvPicPr>
        <p:blipFill>
          <a:blip r:embed="rId5" cstate="print"/>
          <a:srcRect/>
          <a:stretch>
            <a:fillRect/>
          </a:stretch>
        </p:blipFill>
        <p:spPr bwMode="auto">
          <a:xfrm>
            <a:off x="1091391" y="5715000"/>
            <a:ext cx="3252009" cy="783149"/>
          </a:xfrm>
          <a:prstGeom prst="rect">
            <a:avLst/>
          </a:prstGeom>
          <a:noFill/>
          <a:ln w="9525">
            <a:noFill/>
            <a:miter lim="800000"/>
            <a:headEnd/>
            <a:tailEnd/>
          </a:ln>
        </p:spPr>
      </p:pic>
      <p:pic>
        <p:nvPicPr>
          <p:cNvPr id="9" name="Picture 2">
            <a:hlinkClick r:id="rId3" action="ppaction://hlinkfile"/>
          </p:cNvPr>
          <p:cNvPicPr>
            <a:picLocks noChangeAspect="1" noChangeArrowheads="1"/>
          </p:cNvPicPr>
          <p:nvPr/>
        </p:nvPicPr>
        <p:blipFill>
          <a:blip r:embed="rId6" cstate="print"/>
          <a:srcRect/>
          <a:stretch>
            <a:fillRect/>
          </a:stretch>
        </p:blipFill>
        <p:spPr bwMode="auto">
          <a:xfrm>
            <a:off x="537882" y="3372091"/>
            <a:ext cx="448235" cy="381000"/>
          </a:xfrm>
          <a:prstGeom prst="rect">
            <a:avLst/>
          </a:prstGeom>
          <a:noFill/>
          <a:ln w="9525">
            <a:noFill/>
            <a:miter lim="800000"/>
            <a:headEnd/>
            <a:tailEnd/>
          </a:ln>
          <a:effectLst/>
        </p:spPr>
      </p:pic>
      <p:sp>
        <p:nvSpPr>
          <p:cNvPr id="2" name="Footer Placeholder 1"/>
          <p:cNvSpPr>
            <a:spLocks noGrp="1"/>
          </p:cNvSpPr>
          <p:nvPr>
            <p:ph type="ftr" sz="quarter" idx="11"/>
          </p:nvPr>
        </p:nvSpPr>
        <p:spPr/>
        <p:txBody>
          <a:bodyPr/>
          <a:lstStyle/>
          <a:p>
            <a:r>
              <a:rPr lang="en-US" smtClean="0"/>
              <a:t>School of EEE</a:t>
            </a:r>
            <a:endParaRPr lang="en-US" dirty="0"/>
          </a:p>
        </p:txBody>
      </p:sp>
    </p:spTree>
    <p:extLst>
      <p:ext uri="{BB962C8B-B14F-4D97-AF65-F5344CB8AC3E}">
        <p14:creationId xmlns:p14="http://schemas.microsoft.com/office/powerpoint/2010/main" val="322194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762000"/>
            <a:ext cx="7848600" cy="5943600"/>
          </a:xfrm>
        </p:spPr>
        <p:txBody>
          <a:bodyPr>
            <a:normAutofit/>
          </a:bodyPr>
          <a:lstStyle/>
          <a:p>
            <a:pPr algn="just">
              <a:spcBef>
                <a:spcPts val="1200"/>
              </a:spcBef>
              <a:buFont typeface="Courier New" pitchFamily="49" charset="0"/>
              <a:buChar char="o"/>
            </a:pPr>
            <a:r>
              <a:rPr lang="en-US" sz="2200" dirty="0" smtClean="0">
                <a:sym typeface="Symbol" pitchFamily="18" charset="2"/>
              </a:rPr>
              <a:t>Also a DFT processes only </a:t>
            </a:r>
            <a:r>
              <a:rPr lang="en-US" sz="2200" i="1" dirty="0" smtClean="0">
                <a:sym typeface="Symbol" pitchFamily="18" charset="2"/>
              </a:rPr>
              <a:t>N</a:t>
            </a:r>
            <a:r>
              <a:rPr lang="en-US" sz="2200" dirty="0" smtClean="0">
                <a:sym typeface="Symbol" pitchFamily="18" charset="2"/>
              </a:rPr>
              <a:t> samples, and cannot deal with continuous data stream</a:t>
            </a:r>
          </a:p>
          <a:p>
            <a:pPr algn="just">
              <a:spcBef>
                <a:spcPts val="1200"/>
              </a:spcBef>
              <a:buFont typeface="Courier New" pitchFamily="49" charset="0"/>
              <a:buChar char="o"/>
            </a:pPr>
            <a:r>
              <a:rPr lang="en-US" sz="2200" dirty="0" smtClean="0">
                <a:sym typeface="Symbol" pitchFamily="18" charset="2"/>
              </a:rPr>
              <a:t>An feasible method is to compute the consecutive segments of the input stream. </a:t>
            </a:r>
          </a:p>
          <a:p>
            <a:pPr algn="just">
              <a:spcBef>
                <a:spcPts val="1200"/>
              </a:spcBef>
              <a:buFont typeface="Courier New" pitchFamily="49" charset="0"/>
              <a:buChar char="o"/>
            </a:pPr>
            <a:r>
              <a:rPr lang="en-US" sz="2200" dirty="0" smtClean="0">
                <a:sym typeface="Symbol" pitchFamily="18" charset="2"/>
              </a:rPr>
              <a:t>These segments are obtained by using a window function. The frequencies are assumed to be unchanged within the window duration.</a:t>
            </a:r>
          </a:p>
          <a:p>
            <a:pPr algn="just">
              <a:spcBef>
                <a:spcPts val="1200"/>
              </a:spcBef>
              <a:buFont typeface="Courier New" pitchFamily="49" charset="0"/>
              <a:buChar char="o"/>
            </a:pPr>
            <a:r>
              <a:rPr lang="en-US" sz="2200" dirty="0" smtClean="0">
                <a:sym typeface="Symbol" pitchFamily="18" charset="2"/>
              </a:rPr>
              <a:t>The window shape should be adaptively selected according to the content of the input signal (more discussion in later weeks).</a:t>
            </a:r>
            <a:endParaRPr lang="en-US" sz="2200" dirty="0">
              <a:sym typeface="Symbol" pitchFamily="18" charset="2"/>
            </a:endParaRPr>
          </a:p>
          <a:p>
            <a:pPr algn="just">
              <a:spcBef>
                <a:spcPts val="1200"/>
              </a:spcBef>
              <a:buFont typeface="Courier New" pitchFamily="49" charset="0"/>
              <a:buChar char="o"/>
            </a:pPr>
            <a:r>
              <a:rPr lang="en-US" sz="2200" dirty="0" smtClean="0">
                <a:sym typeface="Symbol" pitchFamily="18" charset="2"/>
              </a:rPr>
              <a:t>This operation is known as the short-time Fourier transform (STFT), which is often used for spectrum analysis.</a:t>
            </a:r>
          </a:p>
          <a:p>
            <a:pPr algn="just">
              <a:spcBef>
                <a:spcPts val="1200"/>
              </a:spcBef>
              <a:buFont typeface="Courier New" pitchFamily="49" charset="0"/>
              <a:buChar char="o"/>
            </a:pPr>
            <a:r>
              <a:rPr lang="en-US" sz="2200" dirty="0" smtClean="0">
                <a:sym typeface="Symbol" pitchFamily="18" charset="2"/>
              </a:rPr>
              <a:t>In audio coding,  we adaptively use different window lengths for spectrum analysis.</a:t>
            </a:r>
          </a:p>
          <a:p>
            <a:endParaRPr lang="en-SG" dirty="0"/>
          </a:p>
        </p:txBody>
      </p:sp>
      <p:sp>
        <p:nvSpPr>
          <p:cNvPr id="4" name="Slide Number Placeholder 3"/>
          <p:cNvSpPr>
            <a:spLocks noGrp="1"/>
          </p:cNvSpPr>
          <p:nvPr>
            <p:ph type="sldNum" sz="quarter" idx="12"/>
          </p:nvPr>
        </p:nvSpPr>
        <p:spPr/>
        <p:txBody>
          <a:bodyPr/>
          <a:lstStyle/>
          <a:p>
            <a:fld id="{E9FA5013-2E72-4A27-BB93-0D610EE5532C}" type="slidenum">
              <a:rPr lang="en-US" smtClean="0"/>
              <a:pPr/>
              <a:t>112</a:t>
            </a:fld>
            <a:endParaRPr lang="en-US" dirty="0"/>
          </a:p>
        </p:txBody>
      </p:sp>
      <p:sp>
        <p:nvSpPr>
          <p:cNvPr id="13" name="Rectangle 2"/>
          <p:cNvSpPr>
            <a:spLocks noGrp="1" noChangeArrowheads="1"/>
          </p:cNvSpPr>
          <p:nvPr>
            <p:ph type="title"/>
          </p:nvPr>
        </p:nvSpPr>
        <p:spPr>
          <a:xfrm>
            <a:off x="990600" y="0"/>
            <a:ext cx="7498080" cy="838200"/>
          </a:xfrm>
        </p:spPr>
        <p:txBody>
          <a:bodyPr>
            <a:normAutofit/>
          </a:bodyPr>
          <a:lstStyle/>
          <a:p>
            <a:r>
              <a:rPr lang="en-US" altLang="zh-CN" sz="3200" dirty="0">
                <a:ea typeface="宋体" charset="-122"/>
              </a:rPr>
              <a:t>Frequency Domain Representation</a:t>
            </a:r>
            <a:endParaRPr lang="en-US" altLang="zh-CN" sz="3200" b="1" dirty="0" smtClean="0">
              <a:ea typeface="宋体" charset="-122"/>
            </a:endParaRPr>
          </a:p>
        </p:txBody>
      </p:sp>
      <p:sp>
        <p:nvSpPr>
          <p:cNvPr id="2" name="Footer Placeholder 1"/>
          <p:cNvSpPr>
            <a:spLocks noGrp="1"/>
          </p:cNvSpPr>
          <p:nvPr>
            <p:ph type="ftr" sz="quarter" idx="11"/>
          </p:nvPr>
        </p:nvSpPr>
        <p:spPr/>
        <p:txBody>
          <a:bodyPr/>
          <a:lstStyle/>
          <a:p>
            <a:r>
              <a:rPr lang="en-US" smtClean="0"/>
              <a:t>School of EEE</a:t>
            </a:r>
            <a:endParaRPr lang="en-US" dirty="0"/>
          </a:p>
        </p:txBody>
      </p:sp>
    </p:spTree>
    <p:extLst>
      <p:ext uri="{BB962C8B-B14F-4D97-AF65-F5344CB8AC3E}">
        <p14:creationId xmlns:p14="http://schemas.microsoft.com/office/powerpoint/2010/main" val="144587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800100"/>
            <a:ext cx="7543800" cy="2667000"/>
          </a:xfrm>
        </p:spPr>
        <p:txBody>
          <a:bodyPr/>
          <a:lstStyle/>
          <a:p>
            <a:pPr algn="just">
              <a:buFont typeface="Courier New" pitchFamily="49" charset="0"/>
              <a:buChar char="o"/>
            </a:pPr>
            <a:r>
              <a:rPr lang="en-US" dirty="0" smtClean="0">
                <a:cs typeface="Times New Roman" pitchFamily="18" charset="0"/>
              </a:rPr>
              <a:t>The </a:t>
            </a:r>
            <a:r>
              <a:rPr lang="en-US" dirty="0">
                <a:cs typeface="Times New Roman" pitchFamily="18" charset="0"/>
              </a:rPr>
              <a:t>spectrum </a:t>
            </a:r>
            <a:r>
              <a:rPr lang="en-US" dirty="0" smtClean="0">
                <a:cs typeface="Times New Roman" pitchFamily="18" charset="0"/>
              </a:rPr>
              <a:t>located at </a:t>
            </a:r>
            <a:r>
              <a:rPr lang="en-US" i="1" dirty="0" smtClean="0">
                <a:cs typeface="Times New Roman" pitchFamily="18" charset="0"/>
              </a:rPr>
              <a:t>n</a:t>
            </a:r>
            <a:r>
              <a:rPr lang="en-US" baseline="-25000" dirty="0" smtClean="0">
                <a:cs typeface="Times New Roman" pitchFamily="18" charset="0"/>
              </a:rPr>
              <a:t>0</a:t>
            </a:r>
            <a:r>
              <a:rPr lang="en-US" dirty="0" smtClean="0">
                <a:cs typeface="Times New Roman" pitchFamily="18" charset="0"/>
              </a:rPr>
              <a:t> </a:t>
            </a:r>
            <a:r>
              <a:rPr lang="en-US" dirty="0">
                <a:cs typeface="Times New Roman" pitchFamily="18" charset="0"/>
              </a:rPr>
              <a:t>is </a:t>
            </a:r>
            <a:r>
              <a:rPr lang="en-US" dirty="0" smtClean="0">
                <a:sym typeface="Symbol" pitchFamily="18" charset="2"/>
              </a:rPr>
              <a:t>defined as </a:t>
            </a:r>
            <a:endParaRPr lang="en-US" dirty="0">
              <a:sym typeface="Symbol" pitchFamily="18" charset="2"/>
            </a:endParaRPr>
          </a:p>
          <a:p>
            <a:endParaRPr lang="en-SG" dirty="0"/>
          </a:p>
        </p:txBody>
      </p:sp>
      <p:sp>
        <p:nvSpPr>
          <p:cNvPr id="4" name="Slide Number Placeholder 3"/>
          <p:cNvSpPr>
            <a:spLocks noGrp="1"/>
          </p:cNvSpPr>
          <p:nvPr>
            <p:ph type="sldNum" sz="quarter" idx="12"/>
          </p:nvPr>
        </p:nvSpPr>
        <p:spPr/>
        <p:txBody>
          <a:bodyPr/>
          <a:lstStyle/>
          <a:p>
            <a:fld id="{E9FA5013-2E72-4A27-BB93-0D610EE5532C}" type="slidenum">
              <a:rPr lang="en-US" smtClean="0"/>
              <a:pPr/>
              <a:t>113</a:t>
            </a:fld>
            <a:endParaRPr lang="en-US" dirty="0"/>
          </a:p>
        </p:txBody>
      </p:sp>
      <p:sp>
        <p:nvSpPr>
          <p:cNvPr id="12" name="Rectangle 11"/>
          <p:cNvSpPr/>
          <p:nvPr/>
        </p:nvSpPr>
        <p:spPr>
          <a:xfrm>
            <a:off x="1096178" y="2514600"/>
            <a:ext cx="3505200" cy="3293209"/>
          </a:xfrm>
          <a:prstGeom prst="rect">
            <a:avLst/>
          </a:prstGeom>
        </p:spPr>
        <p:txBody>
          <a:bodyPr wrap="square">
            <a:spAutoFit/>
          </a:bodyPr>
          <a:lstStyle/>
          <a:p>
            <a:pPr marL="180975" algn="just">
              <a:spcBef>
                <a:spcPct val="25000"/>
              </a:spcBef>
            </a:pPr>
            <a:r>
              <a:rPr lang="en-US" sz="2000" dirty="0">
                <a:cs typeface="Times New Roman" pitchFamily="18" charset="0"/>
              </a:rPr>
              <a:t>where </a:t>
            </a:r>
            <a:r>
              <a:rPr lang="en-US" sz="2000" i="1" dirty="0">
                <a:cs typeface="Times New Roman" pitchFamily="18" charset="0"/>
              </a:rPr>
              <a:t>w</a:t>
            </a:r>
            <a:r>
              <a:rPr lang="en-US" sz="2000" dirty="0">
                <a:cs typeface="Times New Roman" pitchFamily="18" charset="0"/>
              </a:rPr>
              <a:t>[</a:t>
            </a:r>
            <a:r>
              <a:rPr lang="en-US" sz="2000" i="1" dirty="0">
                <a:cs typeface="Times New Roman" pitchFamily="18" charset="0"/>
              </a:rPr>
              <a:t>n</a:t>
            </a:r>
            <a:r>
              <a:rPr lang="en-US" sz="2000" dirty="0">
                <a:cs typeface="Times New Roman" pitchFamily="18" charset="0"/>
              </a:rPr>
              <a:t>] is an </a:t>
            </a:r>
            <a:r>
              <a:rPr lang="en-US" sz="2000" i="1" dirty="0">
                <a:cs typeface="Times New Roman" pitchFamily="18" charset="0"/>
              </a:rPr>
              <a:t>N</a:t>
            </a:r>
            <a:r>
              <a:rPr lang="en-US" sz="2000" dirty="0">
                <a:cs typeface="Times New Roman" pitchFamily="18" charset="0"/>
              </a:rPr>
              <a:t>-point window function to divide the input </a:t>
            </a:r>
            <a:r>
              <a:rPr lang="en-US" sz="2000" dirty="0" smtClean="0">
                <a:cs typeface="Times New Roman" pitchFamily="18" charset="0"/>
              </a:rPr>
              <a:t>into </a:t>
            </a:r>
            <a:r>
              <a:rPr lang="en-US" sz="2000" i="1" dirty="0">
                <a:cs typeface="Times New Roman" pitchFamily="18" charset="0"/>
              </a:rPr>
              <a:t>N</a:t>
            </a:r>
            <a:r>
              <a:rPr lang="en-US" sz="2000" dirty="0">
                <a:cs typeface="Times New Roman" pitchFamily="18" charset="0"/>
              </a:rPr>
              <a:t>-point </a:t>
            </a:r>
            <a:r>
              <a:rPr lang="en-US" sz="2000" dirty="0" smtClean="0">
                <a:cs typeface="Times New Roman" pitchFamily="18" charset="0"/>
              </a:rPr>
              <a:t>segments, </a:t>
            </a:r>
            <a:r>
              <a:rPr lang="en-US" sz="2000" i="1" dirty="0" smtClean="0">
                <a:cs typeface="Times New Roman" pitchFamily="18" charset="0"/>
              </a:rPr>
              <a:t>n</a:t>
            </a:r>
            <a:r>
              <a:rPr lang="en-US" sz="2000" baseline="-25000" dirty="0" smtClean="0">
                <a:cs typeface="Times New Roman" pitchFamily="18" charset="0"/>
              </a:rPr>
              <a:t>0</a:t>
            </a:r>
            <a:r>
              <a:rPr lang="en-US" sz="2000" dirty="0" smtClean="0">
                <a:cs typeface="Times New Roman" pitchFamily="18" charset="0"/>
              </a:rPr>
              <a:t> is the current time index and </a:t>
            </a:r>
            <a:r>
              <a:rPr lang="en-US" sz="2000" i="1" dirty="0" smtClean="0">
                <a:cs typeface="Times New Roman" pitchFamily="18" charset="0"/>
              </a:rPr>
              <a:t>k</a:t>
            </a:r>
            <a:r>
              <a:rPr lang="en-US" sz="2000" dirty="0" smtClean="0">
                <a:cs typeface="Times New Roman" pitchFamily="18" charset="0"/>
              </a:rPr>
              <a:t> is the index of DFT.</a:t>
            </a:r>
          </a:p>
          <a:p>
            <a:pPr marL="173038" indent="-173038" algn="just">
              <a:spcBef>
                <a:spcPct val="25000"/>
              </a:spcBef>
              <a:buFont typeface="Courier New" panose="02070309020205020404" pitchFamily="49" charset="0"/>
              <a:buChar char="o"/>
            </a:pPr>
            <a:r>
              <a:rPr lang="en-US" sz="2000" dirty="0" smtClean="0">
                <a:cs typeface="Times New Roman" pitchFamily="18" charset="0"/>
              </a:rPr>
              <a:t>For each </a:t>
            </a:r>
            <a:r>
              <a:rPr lang="en-US" sz="2000" i="1" dirty="0" smtClean="0">
                <a:cs typeface="Times New Roman" pitchFamily="18" charset="0"/>
              </a:rPr>
              <a:t>n</a:t>
            </a:r>
            <a:r>
              <a:rPr lang="en-US" sz="2000" baseline="-25000" dirty="0" smtClean="0">
                <a:cs typeface="Times New Roman" pitchFamily="18" charset="0"/>
              </a:rPr>
              <a:t>0</a:t>
            </a:r>
            <a:r>
              <a:rPr lang="en-US" sz="2000" dirty="0" smtClean="0">
                <a:cs typeface="Times New Roman" pitchFamily="18" charset="0"/>
              </a:rPr>
              <a:t>, the STFT is an DFT operation.</a:t>
            </a:r>
          </a:p>
          <a:p>
            <a:pPr marL="180975" indent="-180975" algn="just">
              <a:spcBef>
                <a:spcPct val="15000"/>
              </a:spcBef>
              <a:buFont typeface="Courier New" pitchFamily="49" charset="0"/>
              <a:buChar char="o"/>
            </a:pPr>
            <a:r>
              <a:rPr lang="en-US" sz="2000" dirty="0" smtClean="0">
                <a:cs typeface="Times New Roman" pitchFamily="18" charset="0"/>
              </a:rPr>
              <a:t>For better performance, an overlap between the adjacent segments is generally used.</a:t>
            </a:r>
          </a:p>
        </p:txBody>
      </p:sp>
      <p:sp>
        <p:nvSpPr>
          <p:cNvPr id="13" name="Rectangle 2"/>
          <p:cNvSpPr>
            <a:spLocks noGrp="1" noChangeArrowheads="1"/>
          </p:cNvSpPr>
          <p:nvPr>
            <p:ph type="title"/>
          </p:nvPr>
        </p:nvSpPr>
        <p:spPr>
          <a:xfrm>
            <a:off x="990600" y="0"/>
            <a:ext cx="7498080" cy="838200"/>
          </a:xfrm>
        </p:spPr>
        <p:txBody>
          <a:bodyPr>
            <a:normAutofit/>
          </a:bodyPr>
          <a:lstStyle/>
          <a:p>
            <a:r>
              <a:rPr lang="en-US" altLang="zh-CN" sz="3200" dirty="0">
                <a:ea typeface="宋体" charset="-122"/>
              </a:rPr>
              <a:t>Frequency Domain Representation</a:t>
            </a:r>
            <a:endParaRPr lang="en-US" altLang="zh-CN" sz="3200" b="1" dirty="0" smtClean="0">
              <a:ea typeface="宋体" charset="-122"/>
            </a:endParaRPr>
          </a:p>
        </p:txBody>
      </p:sp>
      <p:pic>
        <p:nvPicPr>
          <p:cNvPr id="188723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2133600"/>
            <a:ext cx="4419600" cy="348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 name="Object 1"/>
          <p:cNvGraphicFramePr>
            <a:graphicFrameLocks noGrp="1" noChangeAspect="1"/>
          </p:cNvGraphicFramePr>
          <p:nvPr>
            <p:extLst>
              <p:ext uri="{D42A27DB-BD31-4B8C-83A1-F6EECF244321}">
                <p14:modId xmlns:p14="http://schemas.microsoft.com/office/powerpoint/2010/main" val="2265029879"/>
              </p:ext>
            </p:extLst>
          </p:nvPr>
        </p:nvGraphicFramePr>
        <p:xfrm>
          <a:off x="1905000" y="1295400"/>
          <a:ext cx="6065838" cy="914400"/>
        </p:xfrm>
        <a:graphic>
          <a:graphicData uri="http://schemas.openxmlformats.org/presentationml/2006/ole">
            <mc:AlternateContent xmlns:mc="http://schemas.openxmlformats.org/markup-compatibility/2006">
              <mc:Choice xmlns:v="urn:schemas-microsoft-com:vml" Requires="v">
                <p:oleObj spid="_x0000_s28837" name="Equation" r:id="rId5" imgW="3454400" imgH="520700" progId="Equation.DSMT4">
                  <p:embed/>
                </p:oleObj>
              </mc:Choice>
              <mc:Fallback>
                <p:oleObj name="Equation" r:id="rId5" imgW="3454400" imgH="520700" progId="Equation.DSMT4">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1295400"/>
                        <a:ext cx="60658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9"/>
          <p:cNvSpPr/>
          <p:nvPr/>
        </p:nvSpPr>
        <p:spPr>
          <a:xfrm>
            <a:off x="1115228" y="5830669"/>
            <a:ext cx="7495372" cy="646331"/>
          </a:xfrm>
          <a:prstGeom prst="rect">
            <a:avLst/>
          </a:prstGeom>
        </p:spPr>
        <p:txBody>
          <a:bodyPr wrap="square">
            <a:spAutoFit/>
          </a:bodyPr>
          <a:lstStyle/>
          <a:p>
            <a:pPr marL="180975" indent="-180975" algn="just">
              <a:buFont typeface="Courier New" pitchFamily="49" charset="0"/>
              <a:buChar char="o"/>
            </a:pPr>
            <a:r>
              <a:rPr lang="en-US" dirty="0">
                <a:cs typeface="Times New Roman" pitchFamily="18" charset="0"/>
              </a:rPr>
              <a:t>The STFT is a sequence of </a:t>
            </a:r>
            <a:r>
              <a:rPr lang="en-US" i="1" dirty="0" smtClean="0">
                <a:cs typeface="Times New Roman" pitchFamily="18" charset="0"/>
              </a:rPr>
              <a:t>N</a:t>
            </a:r>
            <a:r>
              <a:rPr lang="en-US" dirty="0" smtClean="0">
                <a:cs typeface="Times New Roman" pitchFamily="18" charset="0"/>
              </a:rPr>
              <a:t>-point </a:t>
            </a:r>
            <a:r>
              <a:rPr lang="en-US" dirty="0">
                <a:cs typeface="Times New Roman" pitchFamily="18" charset="0"/>
              </a:rPr>
              <a:t>DFTs. The spectrogram of </a:t>
            </a:r>
            <a:r>
              <a:rPr lang="en-US" i="1" dirty="0">
                <a:cs typeface="Times New Roman" pitchFamily="18" charset="0"/>
              </a:rPr>
              <a:t>x</a:t>
            </a:r>
            <a:r>
              <a:rPr lang="en-US" dirty="0">
                <a:cs typeface="Times New Roman" pitchFamily="18" charset="0"/>
              </a:rPr>
              <a:t>(</a:t>
            </a:r>
            <a:r>
              <a:rPr lang="en-US" i="1" dirty="0">
                <a:cs typeface="Times New Roman" pitchFamily="18" charset="0"/>
              </a:rPr>
              <a:t>n</a:t>
            </a:r>
            <a:r>
              <a:rPr lang="en-US" dirty="0">
                <a:cs typeface="Times New Roman" pitchFamily="18" charset="0"/>
              </a:rPr>
              <a:t>) is defined as |STFT(</a:t>
            </a:r>
            <a:r>
              <a:rPr lang="en-US" i="1" dirty="0">
                <a:cs typeface="Times New Roman" pitchFamily="18" charset="0"/>
              </a:rPr>
              <a:t>x</a:t>
            </a:r>
            <a:r>
              <a:rPr lang="en-US" dirty="0">
                <a:cs typeface="Times New Roman" pitchFamily="18" charset="0"/>
              </a:rPr>
              <a:t>, </a:t>
            </a:r>
            <a:r>
              <a:rPr lang="en-US" i="1" dirty="0">
                <a:cs typeface="Times New Roman" pitchFamily="18" charset="0"/>
              </a:rPr>
              <a:t>n</a:t>
            </a:r>
            <a:r>
              <a:rPr lang="en-US" baseline="-25000" dirty="0">
                <a:cs typeface="Times New Roman" pitchFamily="18" charset="0"/>
              </a:rPr>
              <a:t>0</a:t>
            </a:r>
            <a:r>
              <a:rPr lang="en-US" dirty="0">
                <a:cs typeface="Times New Roman" pitchFamily="18" charset="0"/>
              </a:rPr>
              <a:t>, </a:t>
            </a:r>
            <a:r>
              <a:rPr lang="en-US" i="1" dirty="0">
                <a:cs typeface="Times New Roman" pitchFamily="18" charset="0"/>
              </a:rPr>
              <a:t>k</a:t>
            </a:r>
            <a:r>
              <a:rPr lang="en-US" dirty="0">
                <a:cs typeface="Times New Roman" pitchFamily="18" charset="0"/>
              </a:rPr>
              <a:t>)| or </a:t>
            </a:r>
            <a:r>
              <a:rPr lang="en-US" dirty="0" err="1">
                <a:cs typeface="Times New Roman" pitchFamily="18" charset="0"/>
              </a:rPr>
              <a:t>log|STFT</a:t>
            </a:r>
            <a:r>
              <a:rPr lang="en-US" dirty="0">
                <a:cs typeface="Times New Roman" pitchFamily="18" charset="0"/>
              </a:rPr>
              <a:t>(</a:t>
            </a:r>
            <a:r>
              <a:rPr lang="en-US" i="1" dirty="0">
                <a:cs typeface="Times New Roman" pitchFamily="18" charset="0"/>
              </a:rPr>
              <a:t>x</a:t>
            </a:r>
            <a:r>
              <a:rPr lang="en-US" dirty="0">
                <a:cs typeface="Times New Roman" pitchFamily="18" charset="0"/>
              </a:rPr>
              <a:t>, </a:t>
            </a:r>
            <a:r>
              <a:rPr lang="en-US" i="1" dirty="0">
                <a:cs typeface="Times New Roman" pitchFamily="18" charset="0"/>
              </a:rPr>
              <a:t>n</a:t>
            </a:r>
            <a:r>
              <a:rPr lang="en-US" baseline="-25000" dirty="0">
                <a:cs typeface="Times New Roman" pitchFamily="18" charset="0"/>
              </a:rPr>
              <a:t>0</a:t>
            </a:r>
            <a:r>
              <a:rPr lang="en-US" dirty="0">
                <a:cs typeface="Times New Roman" pitchFamily="18" charset="0"/>
              </a:rPr>
              <a:t>, </a:t>
            </a:r>
            <a:r>
              <a:rPr lang="en-US" i="1" dirty="0">
                <a:cs typeface="Times New Roman" pitchFamily="18" charset="0"/>
              </a:rPr>
              <a:t>k</a:t>
            </a:r>
            <a:r>
              <a:rPr lang="en-US" dirty="0">
                <a:cs typeface="Times New Roman" pitchFamily="18" charset="0"/>
              </a:rPr>
              <a:t>)|, which is a function of </a:t>
            </a:r>
            <a:r>
              <a:rPr lang="en-US" i="1" dirty="0">
                <a:cs typeface="Times New Roman" pitchFamily="18" charset="0"/>
              </a:rPr>
              <a:t>n</a:t>
            </a:r>
            <a:r>
              <a:rPr lang="en-US" baseline="-25000" dirty="0">
                <a:cs typeface="Times New Roman" pitchFamily="18" charset="0"/>
              </a:rPr>
              <a:t>0</a:t>
            </a:r>
            <a:r>
              <a:rPr lang="en-US" dirty="0">
                <a:cs typeface="Times New Roman" pitchFamily="18" charset="0"/>
              </a:rPr>
              <a:t> and </a:t>
            </a:r>
            <a:r>
              <a:rPr lang="en-US" i="1" dirty="0">
                <a:cs typeface="Times New Roman" pitchFamily="18" charset="0"/>
              </a:rPr>
              <a:t>k.</a:t>
            </a:r>
          </a:p>
        </p:txBody>
      </p:sp>
      <p:sp>
        <p:nvSpPr>
          <p:cNvPr id="5" name="Footer Placeholder 4"/>
          <p:cNvSpPr>
            <a:spLocks noGrp="1"/>
          </p:cNvSpPr>
          <p:nvPr>
            <p:ph type="ftr" sz="quarter" idx="11"/>
          </p:nvPr>
        </p:nvSpPr>
        <p:spPr/>
        <p:txBody>
          <a:bodyPr/>
          <a:lstStyle/>
          <a:p>
            <a:r>
              <a:rPr lang="en-US" smtClean="0"/>
              <a:t>School of EEE</a:t>
            </a:r>
            <a:endParaRPr lang="en-US" dirty="0"/>
          </a:p>
        </p:txBody>
      </p:sp>
    </p:spTree>
    <p:extLst>
      <p:ext uri="{BB962C8B-B14F-4D97-AF65-F5344CB8AC3E}">
        <p14:creationId xmlns:p14="http://schemas.microsoft.com/office/powerpoint/2010/main" val="2419704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872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74" name="Rectangle 2"/>
          <p:cNvSpPr>
            <a:spLocks noChangeArrowheads="1"/>
          </p:cNvSpPr>
          <p:nvPr/>
        </p:nvSpPr>
        <p:spPr bwMode="auto">
          <a:xfrm>
            <a:off x="686993" y="914205"/>
            <a:ext cx="7770016" cy="5562633"/>
          </a:xfrm>
          <a:prstGeom prst="rect">
            <a:avLst/>
          </a:prstGeom>
          <a:noFill/>
          <a:ln w="9525">
            <a:noFill/>
            <a:miter lim="800000"/>
            <a:headEnd/>
            <a:tailEnd/>
          </a:ln>
        </p:spPr>
        <p:txBody>
          <a:bodyPr lIns="90903" tIns="45451" rIns="90903" bIns="45451"/>
          <a:lstStyle/>
          <a:p>
            <a:pPr marL="358952" indent="-358952" algn="just" defTabSz="957205" eaLnBrk="0" hangingPunct="0">
              <a:spcBef>
                <a:spcPct val="45000"/>
              </a:spcBef>
              <a:buBlip>
                <a:blip r:embed="rId3"/>
              </a:buBlip>
            </a:pPr>
            <a:endParaRPr lang="en-US" sz="2100" b="1" dirty="0">
              <a:latin typeface="Times New Roman" pitchFamily="18" charset="0"/>
            </a:endParaRPr>
          </a:p>
          <a:p>
            <a:pPr marL="358952" indent="-358952" algn="just" defTabSz="957205" eaLnBrk="0" hangingPunct="0">
              <a:spcBef>
                <a:spcPct val="45000"/>
              </a:spcBef>
              <a:buBlip>
                <a:blip r:embed="rId3"/>
              </a:buBlip>
            </a:pPr>
            <a:endParaRPr lang="en-US" sz="2100" b="1" dirty="0" smtClean="0">
              <a:latin typeface="Times New Roman" pitchFamily="18" charset="0"/>
            </a:endParaRPr>
          </a:p>
          <a:p>
            <a:pPr marL="358952" indent="-358952" algn="just" defTabSz="957205" eaLnBrk="0" hangingPunct="0">
              <a:spcBef>
                <a:spcPct val="45000"/>
              </a:spcBef>
              <a:buBlip>
                <a:blip r:embed="rId3"/>
              </a:buBlip>
            </a:pPr>
            <a:endParaRPr lang="en-US" sz="2100" b="1" dirty="0">
              <a:latin typeface="Times New Roman" pitchFamily="18" charset="0"/>
            </a:endParaRPr>
          </a:p>
          <a:p>
            <a:pPr marL="358952" indent="-358952" algn="just" defTabSz="957205" eaLnBrk="0" hangingPunct="0">
              <a:spcBef>
                <a:spcPct val="45000"/>
              </a:spcBef>
              <a:buBlip>
                <a:blip r:embed="rId3"/>
              </a:buBlip>
            </a:pPr>
            <a:endParaRPr lang="en-US" sz="2100" b="1" dirty="0" smtClean="0">
              <a:latin typeface="Times New Roman" pitchFamily="18" charset="0"/>
            </a:endParaRPr>
          </a:p>
          <a:p>
            <a:pPr marL="358952" indent="-358952" algn="just" defTabSz="957205" eaLnBrk="0" hangingPunct="0">
              <a:spcBef>
                <a:spcPct val="45000"/>
              </a:spcBef>
              <a:buBlip>
                <a:blip r:embed="rId3"/>
              </a:buBlip>
            </a:pPr>
            <a:endParaRPr lang="en-US" sz="2100" b="1" dirty="0">
              <a:latin typeface="Times New Roman" pitchFamily="18" charset="0"/>
            </a:endParaRPr>
          </a:p>
          <a:p>
            <a:pPr marL="358952" indent="-358952" algn="just" defTabSz="957205" eaLnBrk="0" hangingPunct="0">
              <a:spcBef>
                <a:spcPct val="45000"/>
              </a:spcBef>
              <a:buBlip>
                <a:blip r:embed="rId3"/>
              </a:buBlip>
            </a:pPr>
            <a:endParaRPr lang="en-US" sz="2100" b="1" dirty="0">
              <a:latin typeface="Times New Roman" pitchFamily="18" charset="0"/>
            </a:endParaRPr>
          </a:p>
        </p:txBody>
      </p:sp>
      <p:sp>
        <p:nvSpPr>
          <p:cNvPr id="574475" name="Rectangle 3"/>
          <p:cNvSpPr>
            <a:spLocks noChangeArrowheads="1"/>
          </p:cNvSpPr>
          <p:nvPr/>
        </p:nvSpPr>
        <p:spPr bwMode="auto">
          <a:xfrm>
            <a:off x="633345" y="608985"/>
            <a:ext cx="7770016" cy="305221"/>
          </a:xfrm>
          <a:prstGeom prst="rect">
            <a:avLst/>
          </a:prstGeom>
          <a:noFill/>
          <a:ln w="9525">
            <a:noFill/>
            <a:miter lim="800000"/>
            <a:headEnd/>
            <a:tailEnd/>
          </a:ln>
        </p:spPr>
        <p:txBody>
          <a:bodyPr lIns="90903" tIns="45451" rIns="90903" bIns="45451" anchor="ctr"/>
          <a:lstStyle/>
          <a:p>
            <a:pPr defTabSz="957205" eaLnBrk="0" hangingPunct="0"/>
            <a:endParaRPr lang="en-US" sz="800">
              <a:solidFill>
                <a:srgbClr val="3399FF"/>
              </a:solidFill>
              <a:latin typeface="Times New Roman" pitchFamily="18" charset="0"/>
            </a:endParaRPr>
          </a:p>
        </p:txBody>
      </p:sp>
      <p:sp>
        <p:nvSpPr>
          <p:cNvPr id="574476" name="Rectangle 4"/>
          <p:cNvSpPr>
            <a:spLocks noChangeArrowheads="1"/>
          </p:cNvSpPr>
          <p:nvPr/>
        </p:nvSpPr>
        <p:spPr bwMode="auto">
          <a:xfrm>
            <a:off x="686993" y="686384"/>
            <a:ext cx="7770016" cy="5492534"/>
          </a:xfrm>
          <a:prstGeom prst="rect">
            <a:avLst/>
          </a:prstGeom>
          <a:noFill/>
          <a:ln w="9525">
            <a:noFill/>
            <a:miter lim="800000"/>
            <a:headEnd/>
            <a:tailEnd/>
          </a:ln>
        </p:spPr>
        <p:txBody>
          <a:bodyPr lIns="90903" tIns="45451" rIns="90903" bIns="45451"/>
          <a:lstStyle/>
          <a:p>
            <a:pPr marL="358952" indent="-358952" algn="just" defTabSz="957205" eaLnBrk="0" hangingPunct="0">
              <a:spcBef>
                <a:spcPct val="45000"/>
              </a:spcBef>
              <a:buBlip>
                <a:blip r:embed="rId3"/>
              </a:buBlip>
            </a:pPr>
            <a:endParaRPr lang="en-US" sz="2100">
              <a:latin typeface="Times New Roman" pitchFamily="18" charset="0"/>
            </a:endParaRPr>
          </a:p>
        </p:txBody>
      </p:sp>
      <p:sp>
        <p:nvSpPr>
          <p:cNvPr id="574477" name="Rectangle 5"/>
          <p:cNvSpPr>
            <a:spLocks noChangeArrowheads="1"/>
          </p:cNvSpPr>
          <p:nvPr/>
        </p:nvSpPr>
        <p:spPr bwMode="auto">
          <a:xfrm>
            <a:off x="990600" y="990600"/>
            <a:ext cx="7693816" cy="5638799"/>
          </a:xfrm>
          <a:prstGeom prst="rect">
            <a:avLst/>
          </a:prstGeom>
          <a:noFill/>
          <a:ln w="9525">
            <a:noFill/>
            <a:miter lim="800000"/>
            <a:headEnd/>
            <a:tailEnd/>
          </a:ln>
        </p:spPr>
        <p:txBody>
          <a:bodyPr lIns="90903" tIns="45451" rIns="90903" bIns="45451"/>
          <a:lstStyle/>
          <a:p>
            <a:pPr marL="378155" indent="-378155" algn="just" defTabSz="957205" eaLnBrk="0" hangingPunct="0">
              <a:spcBef>
                <a:spcPct val="45000"/>
              </a:spcBef>
              <a:buFont typeface="Courier New" panose="02070309020205020404" pitchFamily="49" charset="0"/>
              <a:buChar char="o"/>
              <a:tabLst>
                <a:tab pos="59087" algn="l"/>
                <a:tab pos="850849" algn="l"/>
              </a:tabLst>
            </a:pPr>
            <a:r>
              <a:rPr lang="en-US" sz="2200" dirty="0" smtClean="0">
                <a:latin typeface="Gill Sans MT" pitchFamily="34" charset="0"/>
              </a:rPr>
              <a:t>Note the difference of the two general structures for practical applications below:</a:t>
            </a:r>
          </a:p>
          <a:p>
            <a:pPr marL="378155" indent="-378155" algn="just" defTabSz="957205" eaLnBrk="0" hangingPunct="0">
              <a:spcBef>
                <a:spcPct val="45000"/>
              </a:spcBef>
              <a:buFont typeface="Courier New" panose="02070309020205020404" pitchFamily="49" charset="0"/>
              <a:buChar char="o"/>
              <a:tabLst>
                <a:tab pos="59087" algn="l"/>
                <a:tab pos="850849" algn="l"/>
              </a:tabLst>
            </a:pPr>
            <a:endParaRPr lang="en-US" sz="2200" dirty="0">
              <a:latin typeface="Gill Sans MT" pitchFamily="34" charset="0"/>
            </a:endParaRPr>
          </a:p>
          <a:p>
            <a:pPr marL="378155" indent="-378155" algn="just" defTabSz="957205" eaLnBrk="0" hangingPunct="0">
              <a:spcBef>
                <a:spcPct val="45000"/>
              </a:spcBef>
              <a:buFont typeface="Courier New" panose="02070309020205020404" pitchFamily="49" charset="0"/>
              <a:buChar char="o"/>
              <a:tabLst>
                <a:tab pos="59087" algn="l"/>
                <a:tab pos="850849" algn="l"/>
              </a:tabLst>
            </a:pPr>
            <a:endParaRPr lang="en-US" sz="2200" dirty="0" smtClean="0">
              <a:latin typeface="Gill Sans MT" pitchFamily="34" charset="0"/>
            </a:endParaRPr>
          </a:p>
          <a:p>
            <a:pPr marL="378155" indent="-378155" algn="just" defTabSz="957205" eaLnBrk="0" hangingPunct="0">
              <a:spcBef>
                <a:spcPct val="45000"/>
              </a:spcBef>
              <a:buFont typeface="Courier New" panose="02070309020205020404" pitchFamily="49" charset="0"/>
              <a:buChar char="o"/>
              <a:tabLst>
                <a:tab pos="59087" algn="l"/>
                <a:tab pos="850849" algn="l"/>
              </a:tabLst>
            </a:pPr>
            <a:endParaRPr lang="en-US" sz="2200" dirty="0">
              <a:latin typeface="Gill Sans MT" pitchFamily="34" charset="0"/>
            </a:endParaRPr>
          </a:p>
          <a:p>
            <a:pPr marL="378155" indent="-378155" algn="just" defTabSz="957205" eaLnBrk="0" hangingPunct="0">
              <a:spcBef>
                <a:spcPct val="45000"/>
              </a:spcBef>
              <a:buFont typeface="Courier New" panose="02070309020205020404" pitchFamily="49" charset="0"/>
              <a:buChar char="o"/>
              <a:tabLst>
                <a:tab pos="59087" algn="l"/>
                <a:tab pos="850849" algn="l"/>
              </a:tabLst>
            </a:pPr>
            <a:endParaRPr lang="en-US" sz="2200" dirty="0" smtClean="0">
              <a:latin typeface="Gill Sans MT" pitchFamily="34" charset="0"/>
            </a:endParaRPr>
          </a:p>
          <a:p>
            <a:pPr marL="378155" indent="-378155" algn="just" defTabSz="957205" eaLnBrk="0" hangingPunct="0">
              <a:spcBef>
                <a:spcPct val="45000"/>
              </a:spcBef>
              <a:buFont typeface="Courier New" panose="02070309020205020404" pitchFamily="49" charset="0"/>
              <a:buChar char="o"/>
              <a:tabLst>
                <a:tab pos="59087" algn="l"/>
                <a:tab pos="850849" algn="l"/>
              </a:tabLst>
            </a:pPr>
            <a:endParaRPr lang="en-US" sz="2200" dirty="0">
              <a:latin typeface="Gill Sans MT" pitchFamily="34" charset="0"/>
            </a:endParaRPr>
          </a:p>
          <a:p>
            <a:pPr marL="378155" indent="-378155" algn="just" defTabSz="957205" eaLnBrk="0" hangingPunct="0">
              <a:spcBef>
                <a:spcPct val="45000"/>
              </a:spcBef>
              <a:buFont typeface="Courier New" panose="02070309020205020404" pitchFamily="49" charset="0"/>
              <a:buChar char="o"/>
              <a:tabLst>
                <a:tab pos="59087" algn="l"/>
                <a:tab pos="850849" algn="l"/>
              </a:tabLst>
            </a:pPr>
            <a:endParaRPr lang="en-US" sz="2200" dirty="0" smtClean="0">
              <a:latin typeface="Gill Sans MT" pitchFamily="34" charset="0"/>
            </a:endParaRPr>
          </a:p>
          <a:p>
            <a:pPr marL="378155" indent="-378155" algn="just" defTabSz="957205" eaLnBrk="0" hangingPunct="0">
              <a:spcBef>
                <a:spcPct val="45000"/>
              </a:spcBef>
              <a:buFont typeface="Courier New" panose="02070309020205020404" pitchFamily="49" charset="0"/>
              <a:buChar char="o"/>
              <a:tabLst>
                <a:tab pos="59087" algn="l"/>
                <a:tab pos="850849" algn="l"/>
              </a:tabLst>
            </a:pPr>
            <a:endParaRPr lang="en-US" sz="2200" dirty="0">
              <a:latin typeface="Gill Sans MT" pitchFamily="34" charset="0"/>
            </a:endParaRPr>
          </a:p>
          <a:p>
            <a:pPr marL="378155" indent="-378155" algn="just" defTabSz="957205" eaLnBrk="0" hangingPunct="0">
              <a:spcBef>
                <a:spcPct val="45000"/>
              </a:spcBef>
              <a:buFont typeface="Courier New" panose="02070309020205020404" pitchFamily="49" charset="0"/>
              <a:buChar char="o"/>
              <a:tabLst>
                <a:tab pos="59087" algn="l"/>
                <a:tab pos="850849" algn="l"/>
              </a:tabLst>
            </a:pPr>
            <a:endParaRPr lang="en-US" sz="2200" dirty="0" smtClean="0">
              <a:latin typeface="Gill Sans MT" pitchFamily="34" charset="0"/>
            </a:endParaRPr>
          </a:p>
          <a:p>
            <a:pPr marL="378155" indent="-378155" algn="just" defTabSz="957205" eaLnBrk="0" hangingPunct="0">
              <a:spcBef>
                <a:spcPct val="45000"/>
              </a:spcBef>
              <a:tabLst>
                <a:tab pos="59087" algn="l"/>
                <a:tab pos="850849" algn="l"/>
              </a:tabLst>
            </a:pPr>
            <a:endParaRPr lang="en-US" sz="2200" dirty="0" smtClean="0">
              <a:latin typeface="Gill Sans MT" pitchFamily="34" charset="0"/>
            </a:endParaRPr>
          </a:p>
          <a:p>
            <a:pPr marL="378155" indent="-378155" algn="just" defTabSz="957205" eaLnBrk="0" hangingPunct="0">
              <a:spcBef>
                <a:spcPct val="45000"/>
              </a:spcBef>
              <a:tabLst>
                <a:tab pos="59087" algn="l"/>
                <a:tab pos="850849" algn="l"/>
              </a:tabLst>
            </a:pPr>
            <a:endParaRPr lang="en-US" sz="2200" dirty="0">
              <a:latin typeface="Gill Sans MT" pitchFamily="34" charset="0"/>
            </a:endParaRPr>
          </a:p>
          <a:p>
            <a:pPr marL="378155" indent="-378155" algn="just" defTabSz="957205" eaLnBrk="0" hangingPunct="0">
              <a:spcBef>
                <a:spcPct val="45000"/>
              </a:spcBef>
              <a:tabLst>
                <a:tab pos="59087" algn="l"/>
                <a:tab pos="850849" algn="l"/>
              </a:tabLst>
            </a:pPr>
            <a:endParaRPr lang="en-US" sz="2200" dirty="0" smtClean="0">
              <a:latin typeface="Gill Sans MT" pitchFamily="34" charset="0"/>
            </a:endParaRPr>
          </a:p>
          <a:p>
            <a:pPr marL="378155" indent="-378155" algn="just" defTabSz="957205" eaLnBrk="0" hangingPunct="0">
              <a:spcBef>
                <a:spcPct val="45000"/>
              </a:spcBef>
              <a:tabLst>
                <a:tab pos="59087" algn="l"/>
                <a:tab pos="850849" algn="l"/>
              </a:tabLst>
            </a:pPr>
            <a:endParaRPr lang="en-US" sz="2200" dirty="0">
              <a:latin typeface="Gill Sans MT" pitchFamily="34" charset="0"/>
            </a:endParaRPr>
          </a:p>
          <a:p>
            <a:pPr marL="378155" indent="-378155" algn="just" defTabSz="957205" eaLnBrk="0" hangingPunct="0">
              <a:spcBef>
                <a:spcPct val="45000"/>
              </a:spcBef>
              <a:tabLst>
                <a:tab pos="59087" algn="l"/>
                <a:tab pos="850849" algn="l"/>
              </a:tabLst>
            </a:pPr>
            <a:endParaRPr lang="en-US" sz="2200" dirty="0" smtClean="0">
              <a:latin typeface="Gill Sans MT" pitchFamily="34" charset="0"/>
            </a:endParaRPr>
          </a:p>
          <a:p>
            <a:pPr marL="378155" indent="-378155" algn="just" defTabSz="957205" eaLnBrk="0" hangingPunct="0">
              <a:spcBef>
                <a:spcPct val="45000"/>
              </a:spcBef>
              <a:tabLst>
                <a:tab pos="59087" algn="l"/>
                <a:tab pos="850849" algn="l"/>
              </a:tabLst>
            </a:pPr>
            <a:r>
              <a:rPr lang="en-US" sz="2200" dirty="0">
                <a:latin typeface="Gill Sans MT" pitchFamily="34" charset="0"/>
              </a:rPr>
              <a:t>		</a:t>
            </a:r>
          </a:p>
        </p:txBody>
      </p:sp>
      <p:sp>
        <p:nvSpPr>
          <p:cNvPr id="11" name="Rectangle 2"/>
          <p:cNvSpPr>
            <a:spLocks noGrp="1" noChangeArrowheads="1"/>
          </p:cNvSpPr>
          <p:nvPr>
            <p:ph type="title"/>
          </p:nvPr>
        </p:nvSpPr>
        <p:spPr>
          <a:xfrm>
            <a:off x="990600" y="0"/>
            <a:ext cx="7498080" cy="1143000"/>
          </a:xfrm>
        </p:spPr>
        <p:txBody>
          <a:bodyPr>
            <a:normAutofit/>
          </a:bodyPr>
          <a:lstStyle/>
          <a:p>
            <a:pPr eaLnBrk="1" hangingPunct="1"/>
            <a:r>
              <a:rPr lang="en-US" altLang="zh-CN" sz="3200" b="1" dirty="0" smtClean="0">
                <a:ea typeface="宋体" charset="-122"/>
              </a:rPr>
              <a:t>Digital Signal Representation</a:t>
            </a:r>
          </a:p>
        </p:txBody>
      </p:sp>
      <p:pic>
        <p:nvPicPr>
          <p:cNvPr id="18851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0931" y="1752600"/>
            <a:ext cx="615315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8825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8043" y="4387970"/>
            <a:ext cx="6638925"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ooter Placeholder 4"/>
          <p:cNvSpPr>
            <a:spLocks noGrp="1"/>
          </p:cNvSpPr>
          <p:nvPr>
            <p:ph type="ftr" sz="quarter" idx="11"/>
          </p:nvPr>
        </p:nvSpPr>
        <p:spPr/>
        <p:txBody>
          <a:bodyPr/>
          <a:lstStyle/>
          <a:p>
            <a:r>
              <a:rPr lang="en-US" smtClean="0"/>
              <a:t>School of EEE</a:t>
            </a:r>
            <a:endParaRPr lang="en-US" dirty="0"/>
          </a:p>
        </p:txBody>
      </p:sp>
      <p:sp>
        <p:nvSpPr>
          <p:cNvPr id="6" name="Slide Number Placeholder 5"/>
          <p:cNvSpPr>
            <a:spLocks noGrp="1"/>
          </p:cNvSpPr>
          <p:nvPr>
            <p:ph type="sldNum" sz="quarter" idx="12"/>
          </p:nvPr>
        </p:nvSpPr>
        <p:spPr/>
        <p:txBody>
          <a:bodyPr/>
          <a:lstStyle/>
          <a:p>
            <a:fld id="{E9FA5013-2E72-4A27-BB93-0D610EE5532C}" type="slidenum">
              <a:rPr lang="en-US" smtClean="0"/>
              <a:pPr/>
              <a:t>78</a:t>
            </a:fld>
            <a:endParaRPr lang="en-US" dirty="0"/>
          </a:p>
        </p:txBody>
      </p:sp>
      <p:sp>
        <p:nvSpPr>
          <p:cNvPr id="2" name="Rectangle 1"/>
          <p:cNvSpPr/>
          <p:nvPr/>
        </p:nvSpPr>
        <p:spPr>
          <a:xfrm>
            <a:off x="990600" y="3279974"/>
            <a:ext cx="7772400" cy="1107996"/>
          </a:xfrm>
          <a:prstGeom prst="rect">
            <a:avLst/>
          </a:prstGeom>
        </p:spPr>
        <p:txBody>
          <a:bodyPr wrap="square">
            <a:spAutoFit/>
          </a:bodyPr>
          <a:lstStyle/>
          <a:p>
            <a:pPr marL="378155" indent="-378155" algn="just" defTabSz="957205" eaLnBrk="0" hangingPunct="0">
              <a:spcBef>
                <a:spcPct val="45000"/>
              </a:spcBef>
              <a:buFont typeface="Courier New" panose="02070309020205020404" pitchFamily="49" charset="0"/>
              <a:buChar char="o"/>
              <a:tabLst>
                <a:tab pos="59087" algn="l"/>
                <a:tab pos="850849" algn="l"/>
              </a:tabLst>
            </a:pPr>
            <a:r>
              <a:rPr lang="en-US" sz="2200" dirty="0">
                <a:latin typeface="Gill Sans MT" pitchFamily="34" charset="0"/>
              </a:rPr>
              <a:t>For audio applications, the entire system may be at different physical locations. The channel is considered as another key element of the entire system.</a:t>
            </a:r>
          </a:p>
        </p:txBody>
      </p:sp>
    </p:spTree>
    <p:extLst>
      <p:ext uri="{BB962C8B-B14F-4D97-AF65-F5344CB8AC3E}">
        <p14:creationId xmlns:p14="http://schemas.microsoft.com/office/powerpoint/2010/main" val="1648515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882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066800"/>
            <a:ext cx="7543800" cy="4945750"/>
          </a:xfrm>
        </p:spPr>
        <p:txBody>
          <a:bodyPr>
            <a:noAutofit/>
          </a:bodyPr>
          <a:lstStyle/>
          <a:p>
            <a:pPr marL="82296" indent="0" algn="just">
              <a:buNone/>
            </a:pPr>
            <a:endParaRPr lang="en-US" b="1" i="1" dirty="0" smtClean="0">
              <a:cs typeface="Times New Roman" pitchFamily="18" charset="0"/>
            </a:endParaRPr>
          </a:p>
          <a:p>
            <a:pPr marL="82296" indent="0" algn="just">
              <a:buNone/>
            </a:pPr>
            <a:r>
              <a:rPr lang="en-US" b="1" i="1" dirty="0" smtClean="0">
                <a:cs typeface="Times New Roman" pitchFamily="18" charset="0"/>
              </a:rPr>
              <a:t>Effects of  Windows</a:t>
            </a:r>
            <a:endParaRPr lang="en-US" b="1" i="1" dirty="0">
              <a:cs typeface="Times New Roman" pitchFamily="18" charset="0"/>
            </a:endParaRPr>
          </a:p>
          <a:p>
            <a:pPr algn="just">
              <a:buFont typeface="Courier New" pitchFamily="49" charset="0"/>
              <a:buChar char="o"/>
            </a:pPr>
            <a:r>
              <a:rPr lang="en-US" sz="1800" dirty="0" smtClean="0">
                <a:sym typeface="Symbol" pitchFamily="18" charset="2"/>
              </a:rPr>
              <a:t>We should clearly understand that the window function is not a part of signal.  It is necessary only because we use it to capture a signal segment.</a:t>
            </a:r>
          </a:p>
          <a:p>
            <a:pPr algn="just">
              <a:buFont typeface="Courier New" pitchFamily="49" charset="0"/>
              <a:buChar char="o"/>
            </a:pPr>
            <a:r>
              <a:rPr lang="en-US" sz="1800" dirty="0" smtClean="0">
                <a:sym typeface="Symbol" pitchFamily="18" charset="2"/>
              </a:rPr>
              <a:t>The output of STFT is the spectrum of the product of the window function and the input signal segment, instead of the spectrum of the signal segment that we hope to have .</a:t>
            </a:r>
          </a:p>
          <a:p>
            <a:pPr algn="just">
              <a:buFont typeface="Courier New" pitchFamily="49" charset="0"/>
              <a:buChar char="o"/>
            </a:pPr>
            <a:r>
              <a:rPr lang="en-US" sz="1800" dirty="0" smtClean="0">
                <a:sym typeface="Symbol" pitchFamily="18" charset="2"/>
              </a:rPr>
              <a:t>A process to remove the effect of the window function will be introduced in latter lectures</a:t>
            </a:r>
          </a:p>
          <a:p>
            <a:pPr algn="just">
              <a:buFont typeface="Courier New" pitchFamily="49" charset="0"/>
              <a:buChar char="o"/>
            </a:pPr>
            <a:r>
              <a:rPr lang="en-US" sz="1800" dirty="0">
                <a:sym typeface="Symbol" pitchFamily="18" charset="2"/>
              </a:rPr>
              <a:t>The length of the window function is </a:t>
            </a:r>
            <a:r>
              <a:rPr lang="en-US" sz="1800" dirty="0" smtClean="0">
                <a:sym typeface="Symbol" pitchFamily="18" charset="2"/>
              </a:rPr>
              <a:t>also very </a:t>
            </a:r>
            <a:r>
              <a:rPr lang="en-US" sz="1800" dirty="0">
                <a:sym typeface="Symbol" pitchFamily="18" charset="2"/>
              </a:rPr>
              <a:t>much relevant to the frequency resolution </a:t>
            </a:r>
            <a:r>
              <a:rPr lang="en-US" sz="1800" dirty="0" smtClean="0">
                <a:sym typeface="Symbol" pitchFamily="18" charset="2"/>
              </a:rPr>
              <a:t>and temporal resolution offered </a:t>
            </a:r>
            <a:r>
              <a:rPr lang="en-US" sz="1800" dirty="0">
                <a:sym typeface="Symbol" pitchFamily="18" charset="2"/>
              </a:rPr>
              <a:t>by the </a:t>
            </a:r>
            <a:r>
              <a:rPr lang="en-US" sz="1800" dirty="0" smtClean="0">
                <a:sym typeface="Symbol" pitchFamily="18" charset="2"/>
              </a:rPr>
              <a:t>STFT.</a:t>
            </a:r>
          </a:p>
          <a:p>
            <a:pPr algn="just">
              <a:buFont typeface="Courier New" pitchFamily="49" charset="0"/>
              <a:buChar char="o"/>
            </a:pPr>
            <a:endParaRPr lang="en-US" dirty="0" smtClean="0">
              <a:sym typeface="Symbol" pitchFamily="18" charset="2"/>
            </a:endParaRPr>
          </a:p>
        </p:txBody>
      </p:sp>
      <p:sp>
        <p:nvSpPr>
          <p:cNvPr id="4" name="Slide Number Placeholder 3"/>
          <p:cNvSpPr>
            <a:spLocks noGrp="1"/>
          </p:cNvSpPr>
          <p:nvPr>
            <p:ph type="sldNum" sz="quarter" idx="12"/>
          </p:nvPr>
        </p:nvSpPr>
        <p:spPr/>
        <p:txBody>
          <a:bodyPr/>
          <a:lstStyle/>
          <a:p>
            <a:fld id="{E9FA5013-2E72-4A27-BB93-0D610EE5532C}" type="slidenum">
              <a:rPr lang="en-US" smtClean="0"/>
              <a:pPr/>
              <a:t>114</a:t>
            </a:fld>
            <a:endParaRPr lang="en-US" dirty="0"/>
          </a:p>
        </p:txBody>
      </p:sp>
      <p:sp>
        <p:nvSpPr>
          <p:cNvPr id="9" name="Rectangle 8"/>
          <p:cNvSpPr/>
          <p:nvPr/>
        </p:nvSpPr>
        <p:spPr>
          <a:xfrm>
            <a:off x="990600" y="381000"/>
            <a:ext cx="6050952" cy="523220"/>
          </a:xfrm>
          <a:prstGeom prst="rect">
            <a:avLst/>
          </a:prstGeom>
        </p:spPr>
        <p:txBody>
          <a:bodyPr wrap="none">
            <a:spAutoFit/>
          </a:bodyPr>
          <a:lstStyle/>
          <a:p>
            <a:r>
              <a:rPr lang="en-US" altLang="zh-CN" sz="2800" b="1" dirty="0">
                <a:ea typeface="宋体" charset="-122"/>
              </a:rPr>
              <a:t>Frequency Domain Representation</a:t>
            </a:r>
            <a:endParaRPr lang="en-SG" sz="2800" b="1" dirty="0"/>
          </a:p>
        </p:txBody>
      </p:sp>
      <p:sp>
        <p:nvSpPr>
          <p:cNvPr id="2" name="Footer Placeholder 1"/>
          <p:cNvSpPr>
            <a:spLocks noGrp="1"/>
          </p:cNvSpPr>
          <p:nvPr>
            <p:ph type="ftr" sz="quarter" idx="11"/>
          </p:nvPr>
        </p:nvSpPr>
        <p:spPr/>
        <p:txBody>
          <a:bodyPr/>
          <a:lstStyle/>
          <a:p>
            <a:r>
              <a:rPr lang="en-US" smtClean="0"/>
              <a:t>School of EEE</a:t>
            </a:r>
            <a:endParaRPr lang="en-US" dirty="0"/>
          </a:p>
        </p:txBody>
      </p:sp>
    </p:spTree>
    <p:extLst>
      <p:ext uri="{BB962C8B-B14F-4D97-AF65-F5344CB8AC3E}">
        <p14:creationId xmlns:p14="http://schemas.microsoft.com/office/powerpoint/2010/main" val="3020899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9175" y="3581400"/>
            <a:ext cx="7286625" cy="2895600"/>
          </a:xfrm>
        </p:spPr>
        <p:txBody>
          <a:bodyPr>
            <a:noAutofit/>
          </a:bodyPr>
          <a:lstStyle/>
          <a:p>
            <a:pPr algn="just">
              <a:buFont typeface="Courier New" panose="02070309020205020404" pitchFamily="49" charset="0"/>
              <a:buChar char="o"/>
            </a:pPr>
            <a:r>
              <a:rPr lang="en-SG" sz="1600" dirty="0" smtClean="0"/>
              <a:t>The window lengths for (a) and (b) are 256 and 1024 points, respectively.</a:t>
            </a:r>
          </a:p>
          <a:p>
            <a:pPr algn="just">
              <a:buFont typeface="Courier New" panose="02070309020205020404" pitchFamily="49" charset="0"/>
              <a:buChar char="o"/>
            </a:pPr>
            <a:r>
              <a:rPr lang="en-SG" sz="1600" dirty="0" smtClean="0"/>
              <a:t>(a) maintains reasonable resolutions in both time and frequency domains (horizontal and vertical directions), and reveals the true information.</a:t>
            </a:r>
          </a:p>
          <a:p>
            <a:pPr algn="just">
              <a:buFont typeface="Courier New" panose="02070309020205020404" pitchFamily="49" charset="0"/>
              <a:buChar char="o"/>
            </a:pPr>
            <a:r>
              <a:rPr lang="en-SG" sz="1600" dirty="0" smtClean="0"/>
              <a:t>(b) uses a long window in the time domain (poor time resolution) and achieves a thinner line (high frequency resolution). </a:t>
            </a:r>
          </a:p>
          <a:p>
            <a:pPr algn="just">
              <a:buFont typeface="Courier New" panose="02070309020205020404" pitchFamily="49" charset="0"/>
              <a:buChar char="o"/>
            </a:pPr>
            <a:r>
              <a:rPr lang="en-US" sz="1600" dirty="0" smtClean="0"/>
              <a:t>(b) is not usable since the frequency components are overlapped, which is not truthfully reveal the signal information. </a:t>
            </a:r>
          </a:p>
          <a:p>
            <a:pPr algn="just">
              <a:buFont typeface="Courier New" panose="02070309020205020404" pitchFamily="49" charset="0"/>
              <a:buChar char="o"/>
            </a:pPr>
            <a:r>
              <a:rPr lang="en-US" sz="1600" dirty="0" smtClean="0"/>
              <a:t>The </a:t>
            </a:r>
            <a:r>
              <a:rPr lang="en-US" sz="1600" dirty="0" smtClean="0">
                <a:effectLst/>
              </a:rPr>
              <a:t>compromise between the resolutions in the time and frequency domains is made by carefully select window length, which will be further discussed latter.</a:t>
            </a:r>
            <a:endParaRPr lang="en-SG" sz="1600" dirty="0">
              <a:effectLst/>
            </a:endParaRPr>
          </a:p>
        </p:txBody>
      </p:sp>
      <p:sp>
        <p:nvSpPr>
          <p:cNvPr id="4" name="Slide Number Placeholder 3"/>
          <p:cNvSpPr>
            <a:spLocks noGrp="1"/>
          </p:cNvSpPr>
          <p:nvPr>
            <p:ph type="sldNum" sz="quarter" idx="12"/>
          </p:nvPr>
        </p:nvSpPr>
        <p:spPr/>
        <p:txBody>
          <a:bodyPr/>
          <a:lstStyle/>
          <a:p>
            <a:fld id="{E9FA5013-2E72-4A27-BB93-0D610EE5532C}" type="slidenum">
              <a:rPr lang="en-US" smtClean="0"/>
              <a:pPr/>
              <a:t>115</a:t>
            </a:fld>
            <a:endParaRPr lang="en-US" dirty="0"/>
          </a:p>
        </p:txBody>
      </p:sp>
      <p:sp>
        <p:nvSpPr>
          <p:cNvPr id="9" name="Rectangle 8"/>
          <p:cNvSpPr/>
          <p:nvPr/>
        </p:nvSpPr>
        <p:spPr>
          <a:xfrm>
            <a:off x="990600" y="381000"/>
            <a:ext cx="6050952" cy="523220"/>
          </a:xfrm>
          <a:prstGeom prst="rect">
            <a:avLst/>
          </a:prstGeom>
        </p:spPr>
        <p:txBody>
          <a:bodyPr wrap="none">
            <a:spAutoFit/>
          </a:bodyPr>
          <a:lstStyle/>
          <a:p>
            <a:r>
              <a:rPr lang="en-US" altLang="zh-CN" sz="2800" b="1" dirty="0">
                <a:ea typeface="宋体" charset="-122"/>
              </a:rPr>
              <a:t>Frequency Domain Representation</a:t>
            </a:r>
            <a:endParaRPr lang="en-SG" sz="2800" b="1" dirty="0"/>
          </a:p>
        </p:txBody>
      </p:sp>
      <p:pic>
        <p:nvPicPr>
          <p:cNvPr id="18903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904220"/>
            <a:ext cx="6953250" cy="2614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School of EEE</a:t>
            </a:r>
            <a:endParaRPr lang="en-US" dirty="0"/>
          </a:p>
        </p:txBody>
      </p:sp>
    </p:spTree>
    <p:extLst>
      <p:ext uri="{BB962C8B-B14F-4D97-AF65-F5344CB8AC3E}">
        <p14:creationId xmlns:p14="http://schemas.microsoft.com/office/powerpoint/2010/main" val="4177935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142999"/>
            <a:ext cx="7439025" cy="5105401"/>
          </a:xfrm>
        </p:spPr>
        <p:txBody>
          <a:bodyPr>
            <a:noAutofit/>
          </a:bodyPr>
          <a:lstStyle/>
          <a:p>
            <a:pPr algn="just">
              <a:buFont typeface="Courier New" panose="02070309020205020404" pitchFamily="49" charset="0"/>
              <a:buChar char="o"/>
            </a:pPr>
            <a:r>
              <a:rPr lang="en-SG" dirty="0" smtClean="0"/>
              <a:t>We generally compute the SPL of signal frequencies with the equation</a:t>
            </a:r>
          </a:p>
          <a:p>
            <a:pPr algn="just">
              <a:buFont typeface="Courier New" panose="02070309020205020404" pitchFamily="49" charset="0"/>
              <a:buChar char="o"/>
            </a:pPr>
            <a:endParaRPr lang="en-SG" dirty="0"/>
          </a:p>
          <a:p>
            <a:pPr algn="just">
              <a:buFont typeface="Courier New" panose="02070309020205020404" pitchFamily="49" charset="0"/>
              <a:buChar char="o"/>
            </a:pPr>
            <a:endParaRPr lang="en-US" dirty="0" smtClean="0"/>
          </a:p>
          <a:p>
            <a:pPr algn="just">
              <a:buFont typeface="Courier New" panose="02070309020205020404" pitchFamily="49" charset="0"/>
              <a:buChar char="o"/>
            </a:pPr>
            <a:endParaRPr lang="en-SG" dirty="0" smtClean="0"/>
          </a:p>
          <a:p>
            <a:pPr marL="358775" indent="0" algn="just">
              <a:buNone/>
            </a:pPr>
            <a:r>
              <a:rPr lang="en-SG" dirty="0" smtClean="0"/>
              <a:t>where </a:t>
            </a:r>
            <a:r>
              <a:rPr lang="en-SG" i="1" dirty="0" smtClean="0"/>
              <a:t>X</a:t>
            </a:r>
            <a:r>
              <a:rPr lang="en-SG" dirty="0" smtClean="0"/>
              <a:t>(</a:t>
            </a:r>
            <a:r>
              <a:rPr lang="en-SG" i="1" dirty="0" smtClean="0"/>
              <a:t>k</a:t>
            </a:r>
            <a:r>
              <a:rPr lang="en-SG" dirty="0" smtClean="0"/>
              <a:t>) is the </a:t>
            </a:r>
            <a:r>
              <a:rPr lang="en-SG" i="1" dirty="0" err="1" smtClean="0"/>
              <a:t>k</a:t>
            </a:r>
            <a:r>
              <a:rPr lang="en-SG" dirty="0" err="1" smtClean="0"/>
              <a:t>th</a:t>
            </a:r>
            <a:r>
              <a:rPr lang="en-SG" dirty="0" smtClean="0"/>
              <a:t> DFT value of input, &lt;</a:t>
            </a:r>
            <a:r>
              <a:rPr lang="en-SG" i="1" dirty="0" smtClean="0"/>
              <a:t>w</a:t>
            </a:r>
            <a:r>
              <a:rPr lang="en-SG" baseline="30000" dirty="0" smtClean="0"/>
              <a:t>2</a:t>
            </a:r>
            <a:r>
              <a:rPr lang="en-SG" dirty="0" smtClean="0"/>
              <a:t>&gt; is the window power factor, </a:t>
            </a:r>
            <a:r>
              <a:rPr lang="en-SG" i="1" dirty="0" smtClean="0"/>
              <a:t>N</a:t>
            </a:r>
            <a:r>
              <a:rPr lang="en-SG" dirty="0" smtClean="0"/>
              <a:t> is the length of the DFT. </a:t>
            </a:r>
          </a:p>
          <a:p>
            <a:pPr marL="358775" indent="-358775" algn="just">
              <a:buFont typeface="Courier New" panose="02070309020205020404" pitchFamily="49" charset="0"/>
              <a:buChar char="o"/>
            </a:pPr>
            <a:r>
              <a:rPr lang="en-US" dirty="0" smtClean="0"/>
              <a:t>The range of </a:t>
            </a:r>
            <a:r>
              <a:rPr lang="en-US" i="1" dirty="0" smtClean="0"/>
              <a:t>k</a:t>
            </a:r>
            <a:r>
              <a:rPr lang="en-US" dirty="0" smtClean="0"/>
              <a:t> for the sum is from 1 to </a:t>
            </a:r>
            <a:r>
              <a:rPr lang="en-US" i="1" dirty="0" smtClean="0"/>
              <a:t>N</a:t>
            </a:r>
            <a:r>
              <a:rPr lang="en-US" dirty="0" smtClean="0"/>
              <a:t>/2 and others are ignored, due to the symmetric property of the DFT.</a:t>
            </a:r>
            <a:endParaRPr lang="en-SG" dirty="0" smtClean="0"/>
          </a:p>
          <a:p>
            <a:pPr marL="358775" indent="-358775" algn="just">
              <a:buFont typeface="Courier New" panose="02070309020205020404" pitchFamily="49" charset="0"/>
              <a:buChar char="o"/>
            </a:pPr>
            <a:r>
              <a:rPr lang="en-SG" dirty="0" smtClean="0"/>
              <a:t>For example, &lt;</a:t>
            </a:r>
            <a:r>
              <a:rPr lang="en-SG" i="1" dirty="0" smtClean="0"/>
              <a:t>w</a:t>
            </a:r>
            <a:r>
              <a:rPr lang="en-SG" baseline="30000" dirty="0" smtClean="0"/>
              <a:t>2</a:t>
            </a:r>
            <a:r>
              <a:rPr lang="en-SG" dirty="0" smtClean="0"/>
              <a:t>&gt; is the window energy which is 1 for rectangular window and 1/ 2 for hamming and sine windows. </a:t>
            </a:r>
            <a:endParaRPr lang="en-SG" dirty="0"/>
          </a:p>
          <a:p>
            <a:pPr marL="358775" indent="-358775" algn="just">
              <a:buFont typeface="Courier New" panose="02070309020205020404" pitchFamily="49" charset="0"/>
              <a:buChar char="o"/>
            </a:pPr>
            <a:r>
              <a:rPr lang="en-US" dirty="0" smtClean="0"/>
              <a:t>This SPL is used in calculating the effect of masking</a:t>
            </a:r>
          </a:p>
          <a:p>
            <a:pPr algn="just">
              <a:buFont typeface="Courier New" panose="02070309020205020404" pitchFamily="49" charset="0"/>
              <a:buChar char="o"/>
            </a:pPr>
            <a:endParaRPr lang="en-SG" sz="1800" dirty="0"/>
          </a:p>
        </p:txBody>
      </p:sp>
      <p:sp>
        <p:nvSpPr>
          <p:cNvPr id="4" name="Slide Number Placeholder 3"/>
          <p:cNvSpPr>
            <a:spLocks noGrp="1"/>
          </p:cNvSpPr>
          <p:nvPr>
            <p:ph type="sldNum" sz="quarter" idx="12"/>
          </p:nvPr>
        </p:nvSpPr>
        <p:spPr/>
        <p:txBody>
          <a:bodyPr/>
          <a:lstStyle/>
          <a:p>
            <a:fld id="{E9FA5013-2E72-4A27-BB93-0D610EE5532C}" type="slidenum">
              <a:rPr lang="en-US" smtClean="0"/>
              <a:pPr/>
              <a:t>116</a:t>
            </a:fld>
            <a:endParaRPr lang="en-US" dirty="0"/>
          </a:p>
        </p:txBody>
      </p:sp>
      <p:pic>
        <p:nvPicPr>
          <p:cNvPr id="6" name="Picture 2"/>
          <p:cNvPicPr>
            <a:picLocks noChangeAspect="1" noChangeArrowheads="1"/>
          </p:cNvPicPr>
          <p:nvPr/>
        </p:nvPicPr>
        <p:blipFill>
          <a:blip r:embed="rId4" cstate="print"/>
          <a:srcRect/>
          <a:stretch>
            <a:fillRect/>
          </a:stretch>
        </p:blipFill>
        <p:spPr bwMode="auto">
          <a:xfrm>
            <a:off x="10439400" y="5488675"/>
            <a:ext cx="448235" cy="381000"/>
          </a:xfrm>
          <a:prstGeom prst="rect">
            <a:avLst/>
          </a:prstGeom>
          <a:noFill/>
          <a:ln w="9525">
            <a:noFill/>
            <a:miter lim="800000"/>
            <a:headEnd/>
            <a:tailEnd/>
          </a:ln>
          <a:effectLst/>
        </p:spPr>
      </p:pic>
      <p:pic>
        <p:nvPicPr>
          <p:cNvPr id="8" name="Picture 2"/>
          <p:cNvPicPr>
            <a:picLocks noChangeAspect="1" noChangeArrowheads="1"/>
          </p:cNvPicPr>
          <p:nvPr/>
        </p:nvPicPr>
        <p:blipFill>
          <a:blip r:embed="rId4" cstate="print"/>
          <a:srcRect/>
          <a:stretch>
            <a:fillRect/>
          </a:stretch>
        </p:blipFill>
        <p:spPr bwMode="auto">
          <a:xfrm>
            <a:off x="10439400" y="4955275"/>
            <a:ext cx="448235" cy="381000"/>
          </a:xfrm>
          <a:prstGeom prst="rect">
            <a:avLst/>
          </a:prstGeom>
          <a:noFill/>
          <a:ln w="9525">
            <a:noFill/>
            <a:miter lim="800000"/>
            <a:headEnd/>
            <a:tailEnd/>
          </a:ln>
          <a:effectLst/>
        </p:spPr>
      </p:pic>
      <p:sp>
        <p:nvSpPr>
          <p:cNvPr id="9" name="Rectangle 8"/>
          <p:cNvSpPr/>
          <p:nvPr/>
        </p:nvSpPr>
        <p:spPr>
          <a:xfrm>
            <a:off x="990600" y="381000"/>
            <a:ext cx="6050952" cy="523220"/>
          </a:xfrm>
          <a:prstGeom prst="rect">
            <a:avLst/>
          </a:prstGeom>
        </p:spPr>
        <p:txBody>
          <a:bodyPr wrap="none">
            <a:spAutoFit/>
          </a:bodyPr>
          <a:lstStyle/>
          <a:p>
            <a:r>
              <a:rPr lang="en-US" altLang="zh-CN" sz="2800" b="1" dirty="0">
                <a:ea typeface="宋体" charset="-122"/>
              </a:rPr>
              <a:t>Frequency Domain Representation</a:t>
            </a:r>
            <a:endParaRPr lang="en-SG" sz="2800" b="1" dirty="0"/>
          </a:p>
        </p:txBody>
      </p:sp>
      <p:graphicFrame>
        <p:nvGraphicFramePr>
          <p:cNvPr id="2" name="Object 1"/>
          <p:cNvGraphicFramePr>
            <a:graphicFrameLocks noChangeAspect="1"/>
          </p:cNvGraphicFramePr>
          <p:nvPr>
            <p:extLst>
              <p:ext uri="{D42A27DB-BD31-4B8C-83A1-F6EECF244321}">
                <p14:modId xmlns:p14="http://schemas.microsoft.com/office/powerpoint/2010/main" val="765108845"/>
              </p:ext>
            </p:extLst>
          </p:nvPr>
        </p:nvGraphicFramePr>
        <p:xfrm>
          <a:off x="2209800" y="1981200"/>
          <a:ext cx="5382126" cy="838200"/>
        </p:xfrm>
        <a:graphic>
          <a:graphicData uri="http://schemas.openxmlformats.org/presentationml/2006/ole">
            <mc:AlternateContent xmlns:mc="http://schemas.openxmlformats.org/markup-compatibility/2006">
              <mc:Choice xmlns:v="urn:schemas-microsoft-com:vml" Requires="v">
                <p:oleObj spid="_x0000_s29829" name="Equation" r:id="rId5" imgW="3098520" imgH="482400" progId="Equation.DSMT4">
                  <p:embed/>
                </p:oleObj>
              </mc:Choice>
              <mc:Fallback>
                <p:oleObj name="Equation" r:id="rId5" imgW="3098520" imgH="482400" progId="Equation.DSMT4">
                  <p:embed/>
                  <p:pic>
                    <p:nvPicPr>
                      <p:cNvPr id="0" name=""/>
                      <p:cNvPicPr/>
                      <p:nvPr/>
                    </p:nvPicPr>
                    <p:blipFill>
                      <a:blip r:embed="rId6"/>
                      <a:stretch>
                        <a:fillRect/>
                      </a:stretch>
                    </p:blipFill>
                    <p:spPr>
                      <a:xfrm>
                        <a:off x="2209800" y="1981200"/>
                        <a:ext cx="5382126" cy="838200"/>
                      </a:xfrm>
                      <a:prstGeom prst="rect">
                        <a:avLst/>
                      </a:prstGeom>
                    </p:spPr>
                  </p:pic>
                </p:oleObj>
              </mc:Fallback>
            </mc:AlternateContent>
          </a:graphicData>
        </a:graphic>
      </p:graphicFrame>
      <p:sp>
        <p:nvSpPr>
          <p:cNvPr id="5" name="Footer Placeholder 4"/>
          <p:cNvSpPr>
            <a:spLocks noGrp="1"/>
          </p:cNvSpPr>
          <p:nvPr>
            <p:ph type="ftr" sz="quarter" idx="11"/>
          </p:nvPr>
        </p:nvSpPr>
        <p:spPr/>
        <p:txBody>
          <a:bodyPr/>
          <a:lstStyle/>
          <a:p>
            <a:r>
              <a:rPr lang="en-US" smtClean="0"/>
              <a:t>School of EEE</a:t>
            </a:r>
            <a:endParaRPr lang="en-US" dirty="0"/>
          </a:p>
        </p:txBody>
      </p:sp>
    </p:spTree>
    <p:extLst>
      <p:ext uri="{BB962C8B-B14F-4D97-AF65-F5344CB8AC3E}">
        <p14:creationId xmlns:p14="http://schemas.microsoft.com/office/powerpoint/2010/main" val="3585008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22362" y="2590800"/>
            <a:ext cx="7031037" cy="646331"/>
          </a:xfrm>
          <a:prstGeom prst="rect">
            <a:avLst/>
          </a:prstGeom>
        </p:spPr>
        <p:txBody>
          <a:bodyPr wrap="square">
            <a:spAutoFit/>
          </a:bodyPr>
          <a:lstStyle/>
          <a:p>
            <a:pPr lvl="0" algn="ctr">
              <a:spcBef>
                <a:spcPct val="20000"/>
              </a:spcBef>
              <a:defRPr/>
            </a:pPr>
            <a:r>
              <a:rPr lang="en-US" sz="3600" b="1" dirty="0" smtClean="0">
                <a:solidFill>
                  <a:srgbClr val="C00000"/>
                </a:solidFill>
                <a:latin typeface="Arial" pitchFamily="34" charset="0"/>
                <a:cs typeface="Arial" pitchFamily="34" charset="0"/>
              </a:rPr>
              <a:t>Audio Applications</a:t>
            </a:r>
            <a:endParaRPr lang="en-US" sz="3600" b="1" dirty="0">
              <a:solidFill>
                <a:srgbClr val="C00000"/>
              </a:solidFill>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US" smtClean="0"/>
              <a:t>School of EEE</a:t>
            </a:r>
            <a:endParaRPr lang="en-US" dirty="0"/>
          </a:p>
        </p:txBody>
      </p:sp>
      <p:sp>
        <p:nvSpPr>
          <p:cNvPr id="3" name="Slide Number Placeholder 2"/>
          <p:cNvSpPr>
            <a:spLocks noGrp="1"/>
          </p:cNvSpPr>
          <p:nvPr>
            <p:ph type="sldNum" sz="quarter" idx="12"/>
          </p:nvPr>
        </p:nvSpPr>
        <p:spPr/>
        <p:txBody>
          <a:bodyPr/>
          <a:lstStyle/>
          <a:p>
            <a:fld id="{E9FA5013-2E72-4A27-BB93-0D610EE5532C}" type="slidenum">
              <a:rPr lang="en-US" smtClean="0"/>
              <a:pPr/>
              <a:t>117</a:t>
            </a:fld>
            <a:endParaRPr lang="en-US" dirty="0"/>
          </a:p>
        </p:txBody>
      </p:sp>
    </p:spTree>
    <p:extLst>
      <p:ext uri="{BB962C8B-B14F-4D97-AF65-F5344CB8AC3E}">
        <p14:creationId xmlns:p14="http://schemas.microsoft.com/office/powerpoint/2010/main" val="12853444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9FA5013-2E72-4A27-BB93-0D610EE5532C}" type="slidenum">
              <a:rPr lang="en-US" smtClean="0"/>
              <a:pPr/>
              <a:t>118</a:t>
            </a:fld>
            <a:endParaRPr lang="en-US" dirty="0"/>
          </a:p>
        </p:txBody>
      </p:sp>
      <p:sp>
        <p:nvSpPr>
          <p:cNvPr id="2" name="Rectangle 1"/>
          <p:cNvSpPr/>
          <p:nvPr/>
        </p:nvSpPr>
        <p:spPr>
          <a:xfrm>
            <a:off x="1009650" y="990600"/>
            <a:ext cx="7620000" cy="4862870"/>
          </a:xfrm>
          <a:prstGeom prst="rect">
            <a:avLst/>
          </a:prstGeom>
        </p:spPr>
        <p:txBody>
          <a:bodyPr wrap="square">
            <a:spAutoFit/>
          </a:bodyPr>
          <a:lstStyle/>
          <a:p>
            <a:pPr marL="342900" indent="-342900" algn="just">
              <a:spcBef>
                <a:spcPts val="1200"/>
              </a:spcBef>
              <a:buFont typeface="Courier New" pitchFamily="49" charset="0"/>
              <a:buChar char="o"/>
            </a:pPr>
            <a:r>
              <a:rPr lang="en-US" sz="2000" dirty="0" smtClean="0"/>
              <a:t>The basic requirement is to reduce the </a:t>
            </a:r>
            <a:r>
              <a:rPr lang="en-US" sz="2000" dirty="0"/>
              <a:t>data, as much as </a:t>
            </a:r>
            <a:r>
              <a:rPr lang="en-US" sz="2000" dirty="0" smtClean="0"/>
              <a:t>possible, to be transmitted or stored without losing the quality </a:t>
            </a:r>
            <a:r>
              <a:rPr lang="en-US" sz="2000" b="1" dirty="0" smtClean="0"/>
              <a:t>perceived </a:t>
            </a:r>
            <a:r>
              <a:rPr lang="en-US" sz="2000" dirty="0" smtClean="0"/>
              <a:t>by human hearing system</a:t>
            </a:r>
          </a:p>
          <a:p>
            <a:pPr marL="342900" indent="-342900" algn="just">
              <a:spcBef>
                <a:spcPts val="1200"/>
              </a:spcBef>
              <a:buFont typeface="Courier New" pitchFamily="49" charset="0"/>
              <a:buChar char="o"/>
            </a:pPr>
            <a:r>
              <a:rPr lang="en-US" sz="2000" dirty="0" smtClean="0"/>
              <a:t>The main coding process is </a:t>
            </a:r>
            <a:r>
              <a:rPr lang="en-US" sz="2000" b="1" dirty="0" err="1" smtClean="0"/>
              <a:t>lossy</a:t>
            </a:r>
            <a:r>
              <a:rPr lang="en-US" sz="2000" dirty="0" smtClean="0"/>
              <a:t> to meet the above requirements by </a:t>
            </a:r>
            <a:r>
              <a:rPr lang="en-US" sz="2000" dirty="0"/>
              <a:t>throwing away those </a:t>
            </a:r>
            <a:r>
              <a:rPr lang="en-US" sz="2000" dirty="0" smtClean="0"/>
              <a:t>audio information </a:t>
            </a:r>
            <a:r>
              <a:rPr lang="en-US" sz="2000" dirty="0"/>
              <a:t>that </a:t>
            </a:r>
            <a:r>
              <a:rPr lang="en-US" sz="2000" dirty="0" smtClean="0"/>
              <a:t>is </a:t>
            </a:r>
            <a:r>
              <a:rPr lang="en-US" sz="2000" dirty="0"/>
              <a:t>not audible. </a:t>
            </a:r>
            <a:endParaRPr lang="en-US" sz="2000" dirty="0" smtClean="0"/>
          </a:p>
          <a:p>
            <a:pPr marL="342900" indent="-342900" algn="just">
              <a:spcBef>
                <a:spcPts val="1200"/>
              </a:spcBef>
              <a:buFont typeface="Courier New" pitchFamily="49" charset="0"/>
              <a:buChar char="o"/>
            </a:pPr>
            <a:r>
              <a:rPr lang="en-US" sz="2000" dirty="0" smtClean="0"/>
              <a:t>Although not possible to reproduce </a:t>
            </a:r>
            <a:r>
              <a:rPr lang="en-US" sz="2000" dirty="0"/>
              <a:t>the actual </a:t>
            </a:r>
            <a:r>
              <a:rPr lang="en-US" sz="2000" dirty="0" smtClean="0"/>
              <a:t>uncompressed </a:t>
            </a:r>
            <a:r>
              <a:rPr lang="en-US" sz="2000" dirty="0"/>
              <a:t>audio at the audio </a:t>
            </a:r>
            <a:r>
              <a:rPr lang="en-US" sz="2000" dirty="0" smtClean="0"/>
              <a:t>player, our </a:t>
            </a:r>
            <a:r>
              <a:rPr lang="en-US" sz="2000" dirty="0"/>
              <a:t>ears still perceive the audio with </a:t>
            </a:r>
            <a:r>
              <a:rPr lang="en-US" sz="2000" dirty="0" smtClean="0"/>
              <a:t>very good sound quality.</a:t>
            </a:r>
          </a:p>
          <a:p>
            <a:pPr marL="342900" indent="-342900" algn="just">
              <a:spcBef>
                <a:spcPts val="1200"/>
              </a:spcBef>
              <a:buFont typeface="Courier New" pitchFamily="49" charset="0"/>
              <a:buChar char="o"/>
            </a:pPr>
            <a:r>
              <a:rPr lang="en-US" sz="2000" dirty="0" smtClean="0"/>
              <a:t>The </a:t>
            </a:r>
            <a:r>
              <a:rPr lang="en-US" sz="2000" dirty="0"/>
              <a:t>term “CD quality” </a:t>
            </a:r>
            <a:r>
              <a:rPr lang="en-US" sz="2000" dirty="0" smtClean="0"/>
              <a:t>is </a:t>
            </a:r>
            <a:r>
              <a:rPr lang="en-US" sz="2000" dirty="0"/>
              <a:t>often referred to compressed audio that sounds like </a:t>
            </a:r>
            <a:r>
              <a:rPr lang="en-US" sz="2000" dirty="0" smtClean="0"/>
              <a:t>true CD </a:t>
            </a:r>
            <a:r>
              <a:rPr lang="en-US" sz="2000" dirty="0"/>
              <a:t>(44.1 kHz, 16 bits/samples</a:t>
            </a:r>
            <a:r>
              <a:rPr lang="en-US" sz="2000" dirty="0" smtClean="0"/>
              <a:t>), see comparisons below.</a:t>
            </a:r>
          </a:p>
          <a:p>
            <a:pPr marL="342900" indent="-342900" algn="just">
              <a:spcBef>
                <a:spcPts val="1200"/>
              </a:spcBef>
              <a:buFont typeface="Courier New" pitchFamily="49" charset="0"/>
              <a:buChar char="o"/>
            </a:pPr>
            <a:r>
              <a:rPr lang="en-US" sz="2000" b="1" dirty="0" smtClean="0"/>
              <a:t>Example</a:t>
            </a:r>
            <a:r>
              <a:rPr lang="en-US" sz="2000" b="1" dirty="0"/>
              <a:t>:  </a:t>
            </a:r>
            <a:r>
              <a:rPr lang="en-US" sz="2000" dirty="0"/>
              <a:t>Compare  </a:t>
            </a:r>
            <a:r>
              <a:rPr lang="en-US" sz="2000" dirty="0" smtClean="0">
                <a:hlinkClick r:id="rId3" action="ppaction://hlinkfile"/>
              </a:rPr>
              <a:t>Serenade-op.6_wave (17.2 Mb)</a:t>
            </a:r>
            <a:r>
              <a:rPr lang="en-US" sz="2000" dirty="0" smtClean="0"/>
              <a:t> with </a:t>
            </a:r>
          </a:p>
          <a:p>
            <a:pPr algn="just">
              <a:spcBef>
                <a:spcPts val="1200"/>
              </a:spcBef>
            </a:pPr>
            <a:r>
              <a:rPr lang="en-US" sz="2000" dirty="0" smtClean="0"/>
              <a:t>                                      </a:t>
            </a:r>
            <a:r>
              <a:rPr lang="en-US" sz="2000" dirty="0" smtClean="0">
                <a:hlinkClick r:id="rId4" action="ppaction://hlinkfile"/>
              </a:rPr>
              <a:t>Serenade_op.6_mp3 (2.2 Mb)</a:t>
            </a:r>
            <a:endParaRPr lang="en-US" sz="2000" dirty="0"/>
          </a:p>
        </p:txBody>
      </p:sp>
      <p:sp>
        <p:nvSpPr>
          <p:cNvPr id="3" name="Rectangle 2"/>
          <p:cNvSpPr/>
          <p:nvPr/>
        </p:nvSpPr>
        <p:spPr>
          <a:xfrm>
            <a:off x="1009650" y="247471"/>
            <a:ext cx="7219950" cy="584775"/>
          </a:xfrm>
          <a:prstGeom prst="rect">
            <a:avLst/>
          </a:prstGeom>
        </p:spPr>
        <p:txBody>
          <a:bodyPr wrap="square">
            <a:spAutoFit/>
          </a:bodyPr>
          <a:lstStyle/>
          <a:p>
            <a:pPr algn="just">
              <a:spcBef>
                <a:spcPts val="1200"/>
              </a:spcBef>
            </a:pPr>
            <a:r>
              <a:rPr lang="en-US" sz="3200" b="1" dirty="0" smtClean="0">
                <a:solidFill>
                  <a:srgbClr val="C00000"/>
                </a:solidFill>
              </a:rPr>
              <a:t>Current Practice of Audio Coding</a:t>
            </a:r>
            <a:endParaRPr lang="en-US" sz="3200" b="1" dirty="0">
              <a:solidFill>
                <a:srgbClr val="C00000"/>
              </a:solidFill>
            </a:endParaRPr>
          </a:p>
        </p:txBody>
      </p:sp>
      <p:sp>
        <p:nvSpPr>
          <p:cNvPr id="4" name="Footer Placeholder 3"/>
          <p:cNvSpPr>
            <a:spLocks noGrp="1"/>
          </p:cNvSpPr>
          <p:nvPr>
            <p:ph type="ftr" sz="quarter" idx="11"/>
          </p:nvPr>
        </p:nvSpPr>
        <p:spPr/>
        <p:txBody>
          <a:bodyPr/>
          <a:lstStyle/>
          <a:p>
            <a:r>
              <a:rPr lang="en-US" smtClean="0"/>
              <a:t>School of EEE</a:t>
            </a:r>
            <a:endParaRPr lang="en-US" dirty="0"/>
          </a:p>
        </p:txBody>
      </p:sp>
    </p:spTree>
    <p:extLst>
      <p:ext uri="{BB962C8B-B14F-4D97-AF65-F5344CB8AC3E}">
        <p14:creationId xmlns:p14="http://schemas.microsoft.com/office/powerpoint/2010/main" val="840428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68744" y="2362200"/>
            <a:ext cx="2885096" cy="136910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2"/>
          <p:cNvSpPr/>
          <p:nvPr/>
        </p:nvSpPr>
        <p:spPr>
          <a:xfrm>
            <a:off x="4617952" y="2362199"/>
            <a:ext cx="4297448" cy="1370350"/>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218" name="Rectangle 2"/>
          <p:cNvSpPr>
            <a:spLocks noGrp="1" noChangeArrowheads="1"/>
          </p:cNvSpPr>
          <p:nvPr>
            <p:ph type="title"/>
          </p:nvPr>
        </p:nvSpPr>
        <p:spPr/>
        <p:txBody>
          <a:bodyPr>
            <a:normAutofit/>
          </a:bodyPr>
          <a:lstStyle/>
          <a:p>
            <a:pPr eaLnBrk="1" hangingPunct="1"/>
            <a:r>
              <a:rPr lang="en-US" altLang="zh-CN" sz="3200" dirty="0" smtClean="0">
                <a:ea typeface="宋体" charset="-122"/>
              </a:rPr>
              <a:t>The Aim of Digital Audio Coding</a:t>
            </a:r>
          </a:p>
        </p:txBody>
      </p:sp>
      <p:sp>
        <p:nvSpPr>
          <p:cNvPr id="9219" name="Rectangle 3"/>
          <p:cNvSpPr>
            <a:spLocks noGrp="1" noChangeArrowheads="1"/>
          </p:cNvSpPr>
          <p:nvPr>
            <p:ph type="body" idx="1"/>
          </p:nvPr>
        </p:nvSpPr>
        <p:spPr>
          <a:xfrm>
            <a:off x="1219200" y="1066800"/>
            <a:ext cx="7714488" cy="5181600"/>
          </a:xfrm>
        </p:spPr>
        <p:txBody>
          <a:bodyPr>
            <a:normAutofit/>
          </a:bodyPr>
          <a:lstStyle/>
          <a:p>
            <a:pPr eaLnBrk="1" hangingPunct="1">
              <a:buFont typeface="Courier New" pitchFamily="49" charset="0"/>
              <a:buChar char="o"/>
            </a:pPr>
            <a:r>
              <a:rPr lang="en-US" altLang="zh-CN" sz="2400" b="1" i="1" dirty="0" smtClean="0">
                <a:ea typeface="宋体" charset="-122"/>
              </a:rPr>
              <a:t>What is a Digital Audio Coder?</a:t>
            </a:r>
          </a:p>
        </p:txBody>
      </p:sp>
      <p:grpSp>
        <p:nvGrpSpPr>
          <p:cNvPr id="2" name="Group 1"/>
          <p:cNvGrpSpPr/>
          <p:nvPr/>
        </p:nvGrpSpPr>
        <p:grpSpPr>
          <a:xfrm>
            <a:off x="2133600" y="1676400"/>
            <a:ext cx="4879975" cy="461665"/>
            <a:chOff x="1768475" y="2286000"/>
            <a:chExt cx="4191000" cy="263808"/>
          </a:xfrm>
        </p:grpSpPr>
        <p:sp>
          <p:nvSpPr>
            <p:cNvPr id="9221" name="Text Box 4"/>
            <p:cNvSpPr txBox="1">
              <a:spLocks noChangeArrowheads="1"/>
            </p:cNvSpPr>
            <p:nvPr/>
          </p:nvSpPr>
          <p:spPr bwMode="auto">
            <a:xfrm>
              <a:off x="2606675" y="2286000"/>
              <a:ext cx="2590800" cy="263808"/>
            </a:xfrm>
            <a:prstGeom prst="rect">
              <a:avLst/>
            </a:prstGeom>
            <a:solidFill>
              <a:srgbClr val="99FFCC"/>
            </a:solidFill>
            <a:ln w="25400">
              <a:solidFill>
                <a:schemeClr val="tx1"/>
              </a:solidFill>
              <a:miter lim="800000"/>
              <a:headEnd/>
              <a:tailEnd/>
            </a:ln>
          </p:spPr>
          <p:txBody>
            <a:bodyPr>
              <a:spAutoFit/>
            </a:bodyPr>
            <a:lstStyle/>
            <a:p>
              <a:pPr algn="ctr">
                <a:spcBef>
                  <a:spcPts val="2400"/>
                </a:spcBef>
                <a:spcAft>
                  <a:spcPts val="2400"/>
                </a:spcAft>
              </a:pPr>
              <a:r>
                <a:rPr lang="en-US" sz="2400" dirty="0" smtClean="0">
                  <a:latin typeface="Arial" charset="0"/>
                </a:rPr>
                <a:t>Digital </a:t>
              </a:r>
              <a:r>
                <a:rPr lang="en-US" sz="2400" dirty="0">
                  <a:latin typeface="Arial" charset="0"/>
                </a:rPr>
                <a:t>Audio Coder</a:t>
              </a:r>
            </a:p>
          </p:txBody>
        </p:sp>
        <p:sp>
          <p:nvSpPr>
            <p:cNvPr id="9222" name="Line 5"/>
            <p:cNvSpPr>
              <a:spLocks noChangeShapeType="1"/>
            </p:cNvSpPr>
            <p:nvPr/>
          </p:nvSpPr>
          <p:spPr bwMode="auto">
            <a:xfrm>
              <a:off x="5197475" y="2416624"/>
              <a:ext cx="762000" cy="0"/>
            </a:xfrm>
            <a:prstGeom prst="line">
              <a:avLst/>
            </a:prstGeom>
            <a:noFill/>
            <a:ln w="25400">
              <a:solidFill>
                <a:schemeClr val="tx1"/>
              </a:solidFill>
              <a:round/>
              <a:headEnd/>
              <a:tailEnd type="triangle" w="med" len="med"/>
            </a:ln>
          </p:spPr>
          <p:txBody>
            <a:bodyPr/>
            <a:lstStyle/>
            <a:p>
              <a:endParaRPr lang="en-US"/>
            </a:p>
          </p:txBody>
        </p:sp>
        <p:sp>
          <p:nvSpPr>
            <p:cNvPr id="9223" name="Line 6"/>
            <p:cNvSpPr>
              <a:spLocks noChangeShapeType="1"/>
            </p:cNvSpPr>
            <p:nvPr/>
          </p:nvSpPr>
          <p:spPr bwMode="auto">
            <a:xfrm>
              <a:off x="1768475" y="2416624"/>
              <a:ext cx="838200" cy="0"/>
            </a:xfrm>
            <a:prstGeom prst="line">
              <a:avLst/>
            </a:prstGeom>
            <a:noFill/>
            <a:ln w="25400">
              <a:solidFill>
                <a:schemeClr val="tx1"/>
              </a:solidFill>
              <a:round/>
              <a:headEnd type="oval" w="med" len="med"/>
              <a:tailEnd type="triangle" w="med" len="med"/>
            </a:ln>
          </p:spPr>
          <p:txBody>
            <a:bodyPr/>
            <a:lstStyle/>
            <a:p>
              <a:endParaRPr lang="en-US"/>
            </a:p>
          </p:txBody>
        </p:sp>
      </p:grpSp>
      <p:sp>
        <p:nvSpPr>
          <p:cNvPr id="9224" name="Text Box 7"/>
          <p:cNvSpPr txBox="1">
            <a:spLocks noChangeArrowheads="1"/>
          </p:cNvSpPr>
          <p:nvPr/>
        </p:nvSpPr>
        <p:spPr bwMode="auto">
          <a:xfrm>
            <a:off x="1153504" y="2287250"/>
            <a:ext cx="3037496" cy="1446550"/>
          </a:xfrm>
          <a:prstGeom prst="rect">
            <a:avLst/>
          </a:prstGeom>
          <a:noFill/>
          <a:ln w="9525">
            <a:noFill/>
            <a:miter lim="800000"/>
            <a:headEnd/>
            <a:tailEnd/>
          </a:ln>
        </p:spPr>
        <p:txBody>
          <a:bodyPr wrap="square">
            <a:spAutoFit/>
          </a:bodyPr>
          <a:lstStyle/>
          <a:p>
            <a:r>
              <a:rPr lang="en-US" sz="2200" b="1" dirty="0">
                <a:latin typeface="Arial" charset="0"/>
              </a:rPr>
              <a:t>Audio source</a:t>
            </a:r>
          </a:p>
          <a:p>
            <a:pPr marL="342900" indent="-342900">
              <a:buFont typeface="Courier New" pitchFamily="49" charset="0"/>
              <a:buChar char="o"/>
            </a:pPr>
            <a:r>
              <a:rPr lang="en-US" sz="2200" dirty="0" smtClean="0">
                <a:latin typeface="Arial" charset="0"/>
              </a:rPr>
              <a:t> How to </a:t>
            </a:r>
            <a:r>
              <a:rPr lang="en-US" sz="2200" dirty="0">
                <a:latin typeface="Arial" charset="0"/>
              </a:rPr>
              <a:t>represent </a:t>
            </a:r>
          </a:p>
          <a:p>
            <a:r>
              <a:rPr lang="en-US" sz="2200" dirty="0">
                <a:latin typeface="Arial" charset="0"/>
              </a:rPr>
              <a:t> </a:t>
            </a:r>
            <a:r>
              <a:rPr lang="en-US" sz="2200" dirty="0" smtClean="0">
                <a:latin typeface="Arial" charset="0"/>
              </a:rPr>
              <a:t>     sound </a:t>
            </a:r>
            <a:r>
              <a:rPr lang="en-US" sz="2200" dirty="0">
                <a:latin typeface="Arial" charset="0"/>
              </a:rPr>
              <a:t>source?</a:t>
            </a:r>
          </a:p>
          <a:p>
            <a:pPr marL="342900" indent="-342900">
              <a:buFont typeface="Courier New" pitchFamily="49" charset="0"/>
              <a:buChar char="o"/>
            </a:pPr>
            <a:r>
              <a:rPr lang="en-US" sz="2200" dirty="0" smtClean="0">
                <a:latin typeface="Arial" charset="0"/>
              </a:rPr>
              <a:t> How </a:t>
            </a:r>
            <a:r>
              <a:rPr lang="en-US" sz="2200" dirty="0">
                <a:latin typeface="Arial" charset="0"/>
              </a:rPr>
              <a:t>to describe it</a:t>
            </a:r>
            <a:r>
              <a:rPr lang="en-US" sz="1800" dirty="0">
                <a:latin typeface="Arial" charset="0"/>
              </a:rPr>
              <a:t>?</a:t>
            </a:r>
          </a:p>
        </p:txBody>
      </p:sp>
      <p:sp>
        <p:nvSpPr>
          <p:cNvPr id="9225" name="Text Box 8"/>
          <p:cNvSpPr txBox="1">
            <a:spLocks noChangeArrowheads="1"/>
          </p:cNvSpPr>
          <p:nvPr/>
        </p:nvSpPr>
        <p:spPr bwMode="auto">
          <a:xfrm>
            <a:off x="4724400" y="2362199"/>
            <a:ext cx="4114800" cy="1600438"/>
          </a:xfrm>
          <a:prstGeom prst="rect">
            <a:avLst/>
          </a:prstGeom>
          <a:noFill/>
          <a:ln w="9525">
            <a:noFill/>
            <a:miter lim="800000"/>
            <a:headEnd/>
            <a:tailEnd/>
          </a:ln>
        </p:spPr>
        <p:txBody>
          <a:bodyPr wrap="square">
            <a:spAutoFit/>
          </a:bodyPr>
          <a:lstStyle/>
          <a:p>
            <a:pPr algn="just"/>
            <a:r>
              <a:rPr lang="en-US" sz="2000" b="1" dirty="0">
                <a:latin typeface="Arial" charset="0"/>
              </a:rPr>
              <a:t>Ear (</a:t>
            </a:r>
            <a:r>
              <a:rPr lang="en-US" sz="2000" b="1" dirty="0">
                <a:solidFill>
                  <a:srgbClr val="FF0000"/>
                </a:solidFill>
                <a:latin typeface="Arial" charset="0"/>
              </a:rPr>
              <a:t>perceptually </a:t>
            </a:r>
            <a:r>
              <a:rPr lang="en-US" sz="2000" b="1" dirty="0" smtClean="0">
                <a:latin typeface="Arial" charset="0"/>
              </a:rPr>
              <a:t>identical to the input</a:t>
            </a:r>
            <a:r>
              <a:rPr lang="en-US" sz="2000" b="1" dirty="0">
                <a:latin typeface="Arial" charset="0"/>
              </a:rPr>
              <a:t>) </a:t>
            </a:r>
          </a:p>
          <a:p>
            <a:pPr marL="342900" indent="-342900" algn="just">
              <a:buFont typeface="Courier New" pitchFamily="49" charset="0"/>
              <a:buChar char="o"/>
            </a:pPr>
            <a:r>
              <a:rPr lang="en-US" sz="2000" dirty="0" smtClean="0">
                <a:latin typeface="Arial" charset="0"/>
              </a:rPr>
              <a:t>How </a:t>
            </a:r>
            <a:r>
              <a:rPr lang="en-US" sz="2000" dirty="0">
                <a:latin typeface="Arial" charset="0"/>
              </a:rPr>
              <a:t>to model the ear </a:t>
            </a:r>
            <a:r>
              <a:rPr lang="en-US" sz="2000" dirty="0" smtClean="0">
                <a:latin typeface="Arial" charset="0"/>
              </a:rPr>
              <a:t> processing </a:t>
            </a:r>
            <a:r>
              <a:rPr lang="en-US" sz="2000" dirty="0">
                <a:latin typeface="Arial" charset="0"/>
              </a:rPr>
              <a:t>acoustical stimuli?</a:t>
            </a:r>
          </a:p>
          <a:p>
            <a:endParaRPr lang="en-US" sz="1800" dirty="0">
              <a:latin typeface="Arial" charset="0"/>
            </a:endParaRPr>
          </a:p>
        </p:txBody>
      </p:sp>
      <p:sp>
        <p:nvSpPr>
          <p:cNvPr id="9226" name="Text Box 9"/>
          <p:cNvSpPr txBox="1">
            <a:spLocks noChangeArrowheads="1"/>
          </p:cNvSpPr>
          <p:nvPr/>
        </p:nvSpPr>
        <p:spPr bwMode="auto">
          <a:xfrm>
            <a:off x="1411942" y="4267200"/>
            <a:ext cx="7162799" cy="1569660"/>
          </a:xfrm>
          <a:prstGeom prst="rect">
            <a:avLst/>
          </a:prstGeom>
          <a:noFill/>
          <a:ln w="38100">
            <a:solidFill>
              <a:schemeClr val="tx1"/>
            </a:solidFill>
            <a:miter lim="800000"/>
            <a:headEnd/>
            <a:tailEnd/>
          </a:ln>
        </p:spPr>
        <p:txBody>
          <a:bodyPr wrap="square">
            <a:spAutoFit/>
          </a:bodyPr>
          <a:lstStyle/>
          <a:p>
            <a:pPr algn="just"/>
            <a:r>
              <a:rPr lang="en-US" sz="2400" dirty="0">
                <a:solidFill>
                  <a:srgbClr val="FF0000"/>
                </a:solidFill>
                <a:latin typeface="Arial" charset="0"/>
              </a:rPr>
              <a:t>How to reduce amount of information (bits) needed to </a:t>
            </a:r>
            <a:r>
              <a:rPr lang="en-US" sz="2400" dirty="0" smtClean="0">
                <a:solidFill>
                  <a:srgbClr val="FF0000"/>
                </a:solidFill>
                <a:latin typeface="Arial" charset="0"/>
              </a:rPr>
              <a:t>represent </a:t>
            </a:r>
            <a:r>
              <a:rPr lang="en-US" sz="2400" dirty="0">
                <a:solidFill>
                  <a:srgbClr val="FF0000"/>
                </a:solidFill>
                <a:latin typeface="Arial" charset="0"/>
              </a:rPr>
              <a:t>the signal by throwing away </a:t>
            </a:r>
            <a:r>
              <a:rPr lang="en-US" sz="2400" b="1" dirty="0">
                <a:solidFill>
                  <a:srgbClr val="002060"/>
                </a:solidFill>
                <a:latin typeface="Arial" charset="0"/>
              </a:rPr>
              <a:t>perceptually</a:t>
            </a:r>
            <a:r>
              <a:rPr lang="en-US" sz="2400" dirty="0">
                <a:solidFill>
                  <a:srgbClr val="FF0000"/>
                </a:solidFill>
                <a:latin typeface="Arial" charset="0"/>
              </a:rPr>
              <a:t> </a:t>
            </a:r>
            <a:r>
              <a:rPr lang="en-US" sz="2400" dirty="0" smtClean="0">
                <a:solidFill>
                  <a:srgbClr val="FF0000"/>
                </a:solidFill>
                <a:latin typeface="Arial" charset="0"/>
              </a:rPr>
              <a:t>irrelevant information without sacrificing the sound quality?</a:t>
            </a:r>
            <a:endParaRPr lang="en-US" sz="2400" dirty="0">
              <a:solidFill>
                <a:srgbClr val="FF0000"/>
              </a:solidFill>
              <a:latin typeface="Arial" charset="0"/>
            </a:endParaRPr>
          </a:p>
        </p:txBody>
      </p:sp>
      <p:sp>
        <p:nvSpPr>
          <p:cNvPr id="9227" name="AutoShape 10"/>
          <p:cNvSpPr>
            <a:spLocks/>
          </p:cNvSpPr>
          <p:nvPr/>
        </p:nvSpPr>
        <p:spPr bwMode="auto">
          <a:xfrm rot="5400000">
            <a:off x="4572000" y="1981199"/>
            <a:ext cx="304800" cy="3962400"/>
          </a:xfrm>
          <a:prstGeom prst="rightBrace">
            <a:avLst>
              <a:gd name="adj1" fmla="val 108333"/>
              <a:gd name="adj2" fmla="val 50000"/>
            </a:avLst>
          </a:prstGeom>
          <a:noFill/>
          <a:ln w="9525">
            <a:solidFill>
              <a:schemeClr val="tx1"/>
            </a:solidFill>
            <a:round/>
            <a:headEnd/>
            <a:tailEnd/>
          </a:ln>
        </p:spPr>
        <p:txBody>
          <a:bodyPr wrap="none" anchor="ctr"/>
          <a:lstStyle/>
          <a:p>
            <a:endParaRPr lang="en-US"/>
          </a:p>
        </p:txBody>
      </p:sp>
      <p:sp>
        <p:nvSpPr>
          <p:cNvPr id="5" name="Footer Placeholder 4"/>
          <p:cNvSpPr>
            <a:spLocks noGrp="1"/>
          </p:cNvSpPr>
          <p:nvPr>
            <p:ph type="ftr" sz="quarter" idx="11"/>
          </p:nvPr>
        </p:nvSpPr>
        <p:spPr/>
        <p:txBody>
          <a:bodyPr/>
          <a:lstStyle/>
          <a:p>
            <a:r>
              <a:rPr lang="en-US" smtClean="0"/>
              <a:t>School of EEE</a:t>
            </a:r>
            <a:endParaRPr lang="en-US" dirty="0"/>
          </a:p>
        </p:txBody>
      </p:sp>
      <p:sp>
        <p:nvSpPr>
          <p:cNvPr id="6" name="Slide Number Placeholder 5"/>
          <p:cNvSpPr>
            <a:spLocks noGrp="1"/>
          </p:cNvSpPr>
          <p:nvPr>
            <p:ph type="sldNum" sz="quarter" idx="12"/>
          </p:nvPr>
        </p:nvSpPr>
        <p:spPr/>
        <p:txBody>
          <a:bodyPr/>
          <a:lstStyle/>
          <a:p>
            <a:fld id="{E9FA5013-2E72-4A27-BB93-0D610EE5532C}" type="slidenum">
              <a:rPr lang="en-US" smtClean="0"/>
              <a:pPr/>
              <a:t>119</a:t>
            </a:fld>
            <a:endParaRPr lang="en-US" dirty="0"/>
          </a:p>
        </p:txBody>
      </p:sp>
    </p:spTree>
    <p:extLst>
      <p:ext uri="{BB962C8B-B14F-4D97-AF65-F5344CB8AC3E}">
        <p14:creationId xmlns:p14="http://schemas.microsoft.com/office/powerpoint/2010/main" val="135691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225" grpId="0"/>
      <p:bldP spid="9226" grpId="0" animBg="1"/>
      <p:bldP spid="922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normAutofit/>
          </a:bodyPr>
          <a:lstStyle/>
          <a:p>
            <a:pPr eaLnBrk="1" hangingPunct="1"/>
            <a:r>
              <a:rPr lang="en-US" altLang="zh-CN" sz="3200" dirty="0" smtClean="0">
                <a:ea typeface="宋体" charset="-122"/>
              </a:rPr>
              <a:t>Important Factors in Audio Coding</a:t>
            </a:r>
          </a:p>
        </p:txBody>
      </p:sp>
      <p:sp>
        <p:nvSpPr>
          <p:cNvPr id="11268" name="Rectangle 3"/>
          <p:cNvSpPr>
            <a:spLocks noGrp="1" noChangeArrowheads="1"/>
          </p:cNvSpPr>
          <p:nvPr>
            <p:ph type="body" idx="1"/>
          </p:nvPr>
        </p:nvSpPr>
        <p:spPr>
          <a:xfrm>
            <a:off x="990600" y="1066800"/>
            <a:ext cx="7696200" cy="5410200"/>
          </a:xfrm>
        </p:spPr>
        <p:txBody>
          <a:bodyPr>
            <a:normAutofit lnSpcReduction="10000"/>
          </a:bodyPr>
          <a:lstStyle/>
          <a:p>
            <a:pPr algn="just" eaLnBrk="1" hangingPunct="1">
              <a:spcAft>
                <a:spcPts val="600"/>
              </a:spcAft>
              <a:buFont typeface="Courier New" pitchFamily="49" charset="0"/>
              <a:buChar char="o"/>
            </a:pPr>
            <a:r>
              <a:rPr lang="en-US" altLang="zh-CN" b="1" dirty="0" smtClean="0">
                <a:ea typeface="宋体" charset="-122"/>
              </a:rPr>
              <a:t>Fidelity: </a:t>
            </a:r>
            <a:r>
              <a:rPr lang="en-US" altLang="zh-CN" dirty="0" smtClean="0">
                <a:ea typeface="宋体" charset="-122"/>
              </a:rPr>
              <a:t>perceptual quality is equivalent between output and input of the coder</a:t>
            </a:r>
          </a:p>
          <a:p>
            <a:pPr algn="just" eaLnBrk="1" hangingPunct="1">
              <a:spcAft>
                <a:spcPts val="600"/>
              </a:spcAft>
              <a:buFont typeface="Courier New" pitchFamily="49" charset="0"/>
              <a:buChar char="o"/>
            </a:pPr>
            <a:r>
              <a:rPr lang="en-US" altLang="zh-CN" b="1" dirty="0" smtClean="0">
                <a:ea typeface="宋体" charset="-122"/>
              </a:rPr>
              <a:t>Data rate:  </a:t>
            </a:r>
            <a:r>
              <a:rPr lang="en-US" altLang="zh-CN" dirty="0" smtClean="0">
                <a:ea typeface="宋体" charset="-122"/>
              </a:rPr>
              <a:t>down load throughput, storage and bandwidth of system</a:t>
            </a:r>
          </a:p>
          <a:p>
            <a:pPr algn="just" eaLnBrk="1" hangingPunct="1">
              <a:spcAft>
                <a:spcPts val="600"/>
              </a:spcAft>
              <a:buFont typeface="Courier New" pitchFamily="49" charset="0"/>
              <a:buChar char="o"/>
            </a:pPr>
            <a:r>
              <a:rPr lang="en-US" altLang="zh-CN" b="1" dirty="0" smtClean="0">
                <a:ea typeface="宋体" charset="-122"/>
              </a:rPr>
              <a:t>Complexity: </a:t>
            </a:r>
            <a:r>
              <a:rPr lang="en-US" altLang="zh-CN" dirty="0" smtClean="0">
                <a:ea typeface="宋体" charset="-122"/>
              </a:rPr>
              <a:t>hardware and software costs in encoder/decoder</a:t>
            </a:r>
          </a:p>
          <a:p>
            <a:pPr algn="just" eaLnBrk="1" hangingPunct="1">
              <a:spcAft>
                <a:spcPts val="600"/>
              </a:spcAft>
              <a:buFont typeface="Courier New" pitchFamily="49" charset="0"/>
              <a:buChar char="o"/>
            </a:pPr>
            <a:r>
              <a:rPr lang="en-US" altLang="zh-CN" b="1" dirty="0" smtClean="0">
                <a:ea typeface="宋体" charset="-122"/>
              </a:rPr>
              <a:t>Coding delay: </a:t>
            </a:r>
          </a:p>
          <a:p>
            <a:pPr lvl="1" algn="just">
              <a:spcAft>
                <a:spcPts val="600"/>
              </a:spcAft>
              <a:buFont typeface="Times New Roman" pitchFamily="18" charset="0"/>
              <a:buChar char="─"/>
            </a:pPr>
            <a:r>
              <a:rPr lang="en-US" altLang="zh-CN" dirty="0">
                <a:ea typeface="宋体" charset="-122"/>
              </a:rPr>
              <a:t>D</a:t>
            </a:r>
            <a:r>
              <a:rPr lang="en-US" altLang="zh-CN" dirty="0" smtClean="0">
                <a:ea typeface="宋体" charset="-122"/>
              </a:rPr>
              <a:t>ue to all kinds of processes from the sources to the human ears. </a:t>
            </a:r>
          </a:p>
          <a:p>
            <a:pPr lvl="1" algn="just">
              <a:spcAft>
                <a:spcPts val="600"/>
              </a:spcAft>
              <a:buFont typeface="Times New Roman" pitchFamily="18" charset="0"/>
              <a:buChar char="─"/>
            </a:pPr>
            <a:r>
              <a:rPr lang="en-US" altLang="zh-CN" dirty="0" smtClean="0">
                <a:ea typeface="宋体" charset="-122"/>
              </a:rPr>
              <a:t>The tolerance on the amount of delays depend on different applications of real time requirements </a:t>
            </a:r>
          </a:p>
          <a:p>
            <a:pPr algn="just">
              <a:buFont typeface="Courier New" pitchFamily="49" charset="0"/>
              <a:buChar char="o"/>
            </a:pPr>
            <a:r>
              <a:rPr lang="en-US" altLang="zh-CN" b="1" dirty="0">
                <a:ea typeface="宋体" charset="-122"/>
              </a:rPr>
              <a:t>Robust:</a:t>
            </a:r>
            <a:r>
              <a:rPr lang="en-US" altLang="zh-CN" dirty="0">
                <a:ea typeface="宋体" charset="-122"/>
              </a:rPr>
              <a:t> able to work with different audio sources in various environments</a:t>
            </a:r>
          </a:p>
          <a:p>
            <a:pPr algn="just">
              <a:buFont typeface="Courier New" pitchFamily="49" charset="0"/>
              <a:buChar char="o"/>
            </a:pPr>
            <a:r>
              <a:rPr lang="en-US" altLang="zh-CN" b="1" dirty="0">
                <a:ea typeface="宋体" charset="-122"/>
              </a:rPr>
              <a:t>Scalability:</a:t>
            </a:r>
            <a:r>
              <a:rPr lang="en-US" altLang="zh-CN" dirty="0">
                <a:ea typeface="宋体" charset="-122"/>
              </a:rPr>
              <a:t> able to deal with mono, stereo, multi-channel signals at different rates</a:t>
            </a:r>
          </a:p>
          <a:p>
            <a:pPr algn="just">
              <a:buFont typeface="Courier New" pitchFamily="49" charset="0"/>
              <a:buChar char="o"/>
            </a:pPr>
            <a:r>
              <a:rPr lang="en-US" altLang="zh-CN" b="1" dirty="0">
                <a:ea typeface="宋体" charset="-122"/>
              </a:rPr>
              <a:t>Flexibility:  </a:t>
            </a:r>
            <a:r>
              <a:rPr lang="en-US" altLang="zh-CN" dirty="0">
                <a:ea typeface="宋体" charset="-122"/>
              </a:rPr>
              <a:t>applicable to as many signal types as possible</a:t>
            </a:r>
          </a:p>
          <a:p>
            <a:pPr algn="just">
              <a:buFont typeface="Courier New" pitchFamily="49" charset="0"/>
              <a:buChar char="o"/>
            </a:pPr>
            <a:r>
              <a:rPr lang="en-US" altLang="zh-CN" b="1" dirty="0">
                <a:ea typeface="宋体" charset="-122"/>
              </a:rPr>
              <a:t>Standard:  </a:t>
            </a:r>
            <a:r>
              <a:rPr lang="en-US" altLang="zh-CN" dirty="0">
                <a:ea typeface="宋体" charset="-122"/>
              </a:rPr>
              <a:t>fatal for any commercial development</a:t>
            </a:r>
          </a:p>
          <a:p>
            <a:pPr lvl="1" algn="just">
              <a:spcAft>
                <a:spcPts val="600"/>
              </a:spcAft>
              <a:buFont typeface="Times New Roman" pitchFamily="18" charset="0"/>
              <a:buChar char="─"/>
            </a:pPr>
            <a:endParaRPr lang="en-US" altLang="zh-CN" dirty="0" smtClean="0">
              <a:ea typeface="宋体" charset="-122"/>
            </a:endParaRPr>
          </a:p>
        </p:txBody>
      </p:sp>
      <p:sp>
        <p:nvSpPr>
          <p:cNvPr id="2" name="Footer Placeholder 1"/>
          <p:cNvSpPr>
            <a:spLocks noGrp="1"/>
          </p:cNvSpPr>
          <p:nvPr>
            <p:ph type="ftr" sz="quarter" idx="11"/>
          </p:nvPr>
        </p:nvSpPr>
        <p:spPr/>
        <p:txBody>
          <a:bodyPr/>
          <a:lstStyle/>
          <a:p>
            <a:r>
              <a:rPr lang="en-US" smtClean="0"/>
              <a:t>School of EEE</a:t>
            </a:r>
            <a:endParaRPr lang="en-US" dirty="0"/>
          </a:p>
        </p:txBody>
      </p:sp>
      <p:sp>
        <p:nvSpPr>
          <p:cNvPr id="3" name="Slide Number Placeholder 2"/>
          <p:cNvSpPr>
            <a:spLocks noGrp="1"/>
          </p:cNvSpPr>
          <p:nvPr>
            <p:ph type="sldNum" sz="quarter" idx="12"/>
          </p:nvPr>
        </p:nvSpPr>
        <p:spPr/>
        <p:txBody>
          <a:bodyPr/>
          <a:lstStyle/>
          <a:p>
            <a:fld id="{E9FA5013-2E72-4A27-BB93-0D610EE5532C}" type="slidenum">
              <a:rPr lang="en-US" smtClean="0"/>
              <a:pPr/>
              <a:t>120</a:t>
            </a:fld>
            <a:endParaRPr lang="en-US" dirty="0"/>
          </a:p>
        </p:txBody>
      </p:sp>
    </p:spTree>
    <p:extLst>
      <p:ext uri="{BB962C8B-B14F-4D97-AF65-F5344CB8AC3E}">
        <p14:creationId xmlns:p14="http://schemas.microsoft.com/office/powerpoint/2010/main" val="3447701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6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26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6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26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268">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26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a:t>
            </a:r>
            <a:r>
              <a:rPr lang="en-US" dirty="0"/>
              <a:t>H</a:t>
            </a:r>
            <a:r>
              <a:rPr lang="en-US" dirty="0" smtClean="0"/>
              <a:t>earing </a:t>
            </a:r>
            <a:r>
              <a:rPr lang="en-US" dirty="0"/>
              <a:t>S</a:t>
            </a:r>
            <a:r>
              <a:rPr lang="en-US" dirty="0" smtClean="0"/>
              <a:t>ystem</a:t>
            </a:r>
            <a:endParaRPr lang="en-SG" dirty="0"/>
          </a:p>
        </p:txBody>
      </p:sp>
      <p:sp>
        <p:nvSpPr>
          <p:cNvPr id="3" name="Content Placeholder 2"/>
          <p:cNvSpPr>
            <a:spLocks noGrp="1"/>
          </p:cNvSpPr>
          <p:nvPr>
            <p:ph idx="1"/>
          </p:nvPr>
        </p:nvSpPr>
        <p:spPr>
          <a:xfrm>
            <a:off x="990600" y="990600"/>
            <a:ext cx="7848600" cy="5562600"/>
          </a:xfrm>
        </p:spPr>
        <p:txBody>
          <a:bodyPr>
            <a:noAutofit/>
          </a:bodyPr>
          <a:lstStyle/>
          <a:p>
            <a:pPr algn="just">
              <a:lnSpc>
                <a:spcPct val="110000"/>
              </a:lnSpc>
              <a:buFont typeface="Courier New" pitchFamily="49" charset="0"/>
              <a:buChar char="o"/>
            </a:pPr>
            <a:r>
              <a:rPr lang="en-US" dirty="0" smtClean="0"/>
              <a:t>Human hearing system responds the signals in a frequency range as shown in the Figure below</a:t>
            </a:r>
          </a:p>
          <a:p>
            <a:pPr algn="just">
              <a:lnSpc>
                <a:spcPct val="110000"/>
              </a:lnSpc>
              <a:buFont typeface="Courier New" pitchFamily="49" charset="0"/>
              <a:buChar char="o"/>
            </a:pPr>
            <a:endParaRPr lang="en-US" dirty="0"/>
          </a:p>
          <a:p>
            <a:pPr algn="just">
              <a:lnSpc>
                <a:spcPct val="110000"/>
              </a:lnSpc>
              <a:buFont typeface="Courier New" pitchFamily="49" charset="0"/>
              <a:buChar char="o"/>
            </a:pPr>
            <a:endParaRPr lang="en-US" dirty="0" smtClean="0"/>
          </a:p>
          <a:p>
            <a:pPr algn="just">
              <a:lnSpc>
                <a:spcPct val="110000"/>
              </a:lnSpc>
              <a:buFont typeface="Courier New" pitchFamily="49" charset="0"/>
              <a:buChar char="o"/>
            </a:pPr>
            <a:endParaRPr lang="en-US" dirty="0"/>
          </a:p>
          <a:p>
            <a:pPr algn="just">
              <a:lnSpc>
                <a:spcPct val="110000"/>
              </a:lnSpc>
              <a:buFont typeface="Courier New" pitchFamily="49" charset="0"/>
              <a:buChar char="o"/>
            </a:pPr>
            <a:endParaRPr lang="en-US" dirty="0" smtClean="0"/>
          </a:p>
          <a:p>
            <a:pPr algn="just">
              <a:lnSpc>
                <a:spcPct val="110000"/>
              </a:lnSpc>
              <a:buFont typeface="Courier New" pitchFamily="49" charset="0"/>
              <a:buChar char="o"/>
            </a:pPr>
            <a:endParaRPr lang="en-US" dirty="0"/>
          </a:p>
          <a:p>
            <a:pPr algn="just">
              <a:lnSpc>
                <a:spcPct val="110000"/>
              </a:lnSpc>
              <a:buFont typeface="Courier New" pitchFamily="49" charset="0"/>
              <a:buChar char="o"/>
            </a:pPr>
            <a:endParaRPr lang="en-US" dirty="0" smtClean="0"/>
          </a:p>
          <a:p>
            <a:pPr algn="just">
              <a:lnSpc>
                <a:spcPct val="110000"/>
              </a:lnSpc>
              <a:buFont typeface="Courier New" pitchFamily="49" charset="0"/>
              <a:buChar char="o"/>
            </a:pPr>
            <a:endParaRPr lang="en-US" dirty="0"/>
          </a:p>
          <a:p>
            <a:pPr algn="just">
              <a:lnSpc>
                <a:spcPct val="110000"/>
              </a:lnSpc>
              <a:buFont typeface="Courier New" pitchFamily="49" charset="0"/>
              <a:buChar char="o"/>
            </a:pPr>
            <a:r>
              <a:rPr lang="en-US" dirty="0" smtClean="0"/>
              <a:t>Because the hearing systems respond differently to different frequency bands, we</a:t>
            </a:r>
          </a:p>
          <a:p>
            <a:pPr lvl="1" algn="just">
              <a:lnSpc>
                <a:spcPct val="110000"/>
              </a:lnSpc>
              <a:buFont typeface="Arial" panose="020B0604020202020204" pitchFamily="34" charset="0"/>
              <a:buChar char="−"/>
            </a:pPr>
            <a:r>
              <a:rPr lang="en-US" dirty="0" smtClean="0"/>
              <a:t>divide the audio frequency range into different bands, </a:t>
            </a:r>
          </a:p>
          <a:p>
            <a:pPr lvl="1" algn="just">
              <a:lnSpc>
                <a:spcPct val="110000"/>
              </a:lnSpc>
              <a:buFont typeface="Arial" panose="020B0604020202020204" pitchFamily="34" charset="0"/>
              <a:buChar char="−"/>
            </a:pPr>
            <a:r>
              <a:rPr lang="en-US" dirty="0"/>
              <a:t>q</a:t>
            </a:r>
            <a:r>
              <a:rPr lang="en-US" dirty="0" smtClean="0"/>
              <a:t>uantize each band separately with different number of bits</a:t>
            </a:r>
          </a:p>
          <a:p>
            <a:pPr lvl="1" algn="just">
              <a:lnSpc>
                <a:spcPct val="110000"/>
              </a:lnSpc>
              <a:buFont typeface="Arial" panose="020B0604020202020204" pitchFamily="34" charset="0"/>
              <a:buChar char="−"/>
            </a:pPr>
            <a:r>
              <a:rPr lang="en-US" dirty="0" smtClean="0"/>
              <a:t>combine these coded signal bands for the restored signal</a:t>
            </a:r>
          </a:p>
        </p:txBody>
      </p:sp>
      <p:sp>
        <p:nvSpPr>
          <p:cNvPr id="9" name="Rectangle 8"/>
          <p:cNvSpPr/>
          <p:nvPr/>
        </p:nvSpPr>
        <p:spPr>
          <a:xfrm>
            <a:off x="4876800" y="1600200"/>
            <a:ext cx="3962400" cy="3093154"/>
          </a:xfrm>
          <a:prstGeom prst="rect">
            <a:avLst/>
          </a:prstGeom>
        </p:spPr>
        <p:txBody>
          <a:bodyPr wrap="square">
            <a:spAutoFit/>
          </a:bodyPr>
          <a:lstStyle/>
          <a:p>
            <a:pPr marL="285750" indent="-285750" algn="just">
              <a:spcBef>
                <a:spcPts val="600"/>
              </a:spcBef>
              <a:buFont typeface="Courier New" pitchFamily="49" charset="0"/>
              <a:buChar char="o"/>
            </a:pPr>
            <a:r>
              <a:rPr lang="en-US" sz="2000" dirty="0" smtClean="0">
                <a:latin typeface="Gill Sans MT" pitchFamily="34" charset="0"/>
              </a:rPr>
              <a:t>The figure is in terms of loudness in the frequency range.</a:t>
            </a:r>
          </a:p>
          <a:p>
            <a:pPr marL="285750" indent="-285750" algn="just">
              <a:spcBef>
                <a:spcPts val="600"/>
              </a:spcBef>
              <a:buFont typeface="Courier New" pitchFamily="49" charset="0"/>
              <a:buChar char="o"/>
            </a:pPr>
            <a:r>
              <a:rPr lang="en-US" sz="2000" dirty="0" smtClean="0">
                <a:latin typeface="Gill Sans MT" pitchFamily="34" charset="0"/>
              </a:rPr>
              <a:t>Sound is not heard if the loudness level is below the curve</a:t>
            </a:r>
          </a:p>
          <a:p>
            <a:pPr marL="285750" indent="-285750" algn="just">
              <a:spcBef>
                <a:spcPts val="600"/>
              </a:spcBef>
              <a:buFont typeface="Courier New" pitchFamily="49" charset="0"/>
              <a:buChar char="o"/>
            </a:pPr>
            <a:r>
              <a:rPr lang="en-US" sz="2000" dirty="0" smtClean="0">
                <a:latin typeface="Gill Sans MT" pitchFamily="34" charset="0"/>
              </a:rPr>
              <a:t>The </a:t>
            </a:r>
            <a:r>
              <a:rPr lang="en-US" sz="2000" dirty="0">
                <a:latin typeface="Gill Sans MT" pitchFamily="34" charset="0"/>
              </a:rPr>
              <a:t>most sensitive </a:t>
            </a:r>
            <a:r>
              <a:rPr lang="en-US" sz="2000" dirty="0" smtClean="0">
                <a:latin typeface="Gill Sans MT" pitchFamily="34" charset="0"/>
              </a:rPr>
              <a:t>frequency range is from 1 </a:t>
            </a:r>
            <a:r>
              <a:rPr lang="en-US" sz="2000" dirty="0">
                <a:latin typeface="Gill Sans MT" pitchFamily="34" charset="0"/>
              </a:rPr>
              <a:t>to 6 kHz</a:t>
            </a:r>
          </a:p>
          <a:p>
            <a:pPr marL="285750" indent="-285750" algn="just">
              <a:spcBef>
                <a:spcPts val="600"/>
              </a:spcBef>
              <a:buFont typeface="Courier New" pitchFamily="49" charset="0"/>
              <a:buChar char="o"/>
            </a:pPr>
            <a:r>
              <a:rPr lang="en-US" sz="2000" dirty="0">
                <a:latin typeface="Gill Sans MT" pitchFamily="34" charset="0"/>
              </a:rPr>
              <a:t>Lower </a:t>
            </a:r>
            <a:r>
              <a:rPr lang="en-US" sz="2000" dirty="0" smtClean="0">
                <a:latin typeface="Gill Sans MT" pitchFamily="34" charset="0"/>
              </a:rPr>
              <a:t>and higher frequency </a:t>
            </a:r>
            <a:r>
              <a:rPr lang="en-US" sz="2000" dirty="0">
                <a:latin typeface="Gill Sans MT" pitchFamily="34" charset="0"/>
              </a:rPr>
              <a:t>components require higher loudness level to be heard.</a:t>
            </a:r>
          </a:p>
        </p:txBody>
      </p:sp>
      <p:pic>
        <p:nvPicPr>
          <p:cNvPr id="17367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827178"/>
            <a:ext cx="3581400" cy="25295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ooter Placeholder 4"/>
          <p:cNvSpPr>
            <a:spLocks noGrp="1"/>
          </p:cNvSpPr>
          <p:nvPr>
            <p:ph type="ftr" sz="quarter" idx="11"/>
          </p:nvPr>
        </p:nvSpPr>
        <p:spPr/>
        <p:txBody>
          <a:bodyPr/>
          <a:lstStyle/>
          <a:p>
            <a:r>
              <a:rPr lang="en-US" smtClean="0"/>
              <a:t>School of EEE</a:t>
            </a:r>
            <a:endParaRPr lang="en-US" dirty="0"/>
          </a:p>
        </p:txBody>
      </p:sp>
      <p:sp>
        <p:nvSpPr>
          <p:cNvPr id="6" name="Slide Number Placeholder 5"/>
          <p:cNvSpPr>
            <a:spLocks noGrp="1"/>
          </p:cNvSpPr>
          <p:nvPr>
            <p:ph type="sldNum" sz="quarter" idx="12"/>
          </p:nvPr>
        </p:nvSpPr>
        <p:spPr/>
        <p:txBody>
          <a:bodyPr/>
          <a:lstStyle/>
          <a:p>
            <a:fld id="{E9FA5013-2E72-4A27-BB93-0D610EE5532C}" type="slidenum">
              <a:rPr lang="en-US" smtClean="0"/>
              <a:pPr/>
              <a:t>121</a:t>
            </a:fld>
            <a:endParaRPr lang="en-US" dirty="0"/>
          </a:p>
        </p:txBody>
      </p:sp>
    </p:spTree>
    <p:extLst>
      <p:ext uri="{BB962C8B-B14F-4D97-AF65-F5344CB8AC3E}">
        <p14:creationId xmlns:p14="http://schemas.microsoft.com/office/powerpoint/2010/main" val="287668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smtClean="0">
                <a:ea typeface="宋体" charset="-122"/>
              </a:rPr>
              <a:t>A more complex Audio Coder</a:t>
            </a:r>
          </a:p>
        </p:txBody>
      </p:sp>
      <p:sp>
        <p:nvSpPr>
          <p:cNvPr id="14339" name="Rectangle 3"/>
          <p:cNvSpPr>
            <a:spLocks noGrp="1" noChangeArrowheads="1"/>
          </p:cNvSpPr>
          <p:nvPr>
            <p:ph type="body" idx="1"/>
          </p:nvPr>
        </p:nvSpPr>
        <p:spPr>
          <a:xfrm>
            <a:off x="990600" y="990600"/>
            <a:ext cx="7866888" cy="3429000"/>
          </a:xfrm>
        </p:spPr>
        <p:txBody>
          <a:bodyPr>
            <a:normAutofit/>
          </a:bodyPr>
          <a:lstStyle/>
          <a:p>
            <a:pPr algn="just" eaLnBrk="1" hangingPunct="1">
              <a:buFont typeface="Courier New" pitchFamily="49" charset="0"/>
              <a:buChar char="o"/>
            </a:pPr>
            <a:r>
              <a:rPr lang="en-US" altLang="zh-CN" dirty="0" smtClean="0">
                <a:ea typeface="宋体" charset="-122"/>
              </a:rPr>
              <a:t>In the frequency domain, we may allow users to allocate a suitable no. of bits to different frequency bands.</a:t>
            </a:r>
          </a:p>
          <a:p>
            <a:pPr lvl="1" algn="just">
              <a:spcBef>
                <a:spcPts val="600"/>
              </a:spcBef>
              <a:buFont typeface="Times New Roman" pitchFamily="18" charset="0"/>
              <a:buChar char="─"/>
            </a:pPr>
            <a:r>
              <a:rPr lang="en-US" altLang="zh-CN" dirty="0" smtClean="0">
                <a:ea typeface="宋体" charset="-122"/>
              </a:rPr>
              <a:t>Because human ear is more sensitive at around 2-5 kHz, more bits are allocated for signal components in this frequency range and fewer </a:t>
            </a:r>
            <a:r>
              <a:rPr lang="en-US" altLang="zh-CN" dirty="0">
                <a:ea typeface="宋体" charset="-122"/>
              </a:rPr>
              <a:t>bits allocated for signal components in </a:t>
            </a:r>
            <a:r>
              <a:rPr lang="en-US" altLang="zh-CN" dirty="0" smtClean="0">
                <a:ea typeface="宋体" charset="-122"/>
              </a:rPr>
              <a:t>other frequencies.</a:t>
            </a:r>
          </a:p>
          <a:p>
            <a:pPr algn="just" eaLnBrk="1" hangingPunct="1">
              <a:buFont typeface="Courier New" pitchFamily="49" charset="0"/>
              <a:buChar char="o"/>
            </a:pPr>
            <a:r>
              <a:rPr lang="en-US" altLang="zh-CN" dirty="0" smtClean="0">
                <a:ea typeface="宋体" charset="-122"/>
              </a:rPr>
              <a:t>Further redundancy reduction can be performed by using:</a:t>
            </a:r>
          </a:p>
          <a:p>
            <a:pPr lvl="1" algn="just" eaLnBrk="1" hangingPunct="1">
              <a:spcBef>
                <a:spcPts val="600"/>
              </a:spcBef>
              <a:buFont typeface="Times New Roman" pitchFamily="18" charset="0"/>
              <a:buChar char="─"/>
            </a:pPr>
            <a:r>
              <a:rPr lang="en-US" altLang="zh-CN" dirty="0" smtClean="0">
                <a:ea typeface="宋体" charset="-122"/>
              </a:rPr>
              <a:t>Predicting the next few samples without using transmitted/stored samples (will be taught by Prof Lin)</a:t>
            </a:r>
          </a:p>
          <a:p>
            <a:pPr lvl="1" algn="just" eaLnBrk="1" hangingPunct="1">
              <a:spcBef>
                <a:spcPts val="600"/>
              </a:spcBef>
              <a:buFont typeface="Times New Roman" pitchFamily="18" charset="0"/>
              <a:buChar char="─"/>
            </a:pPr>
            <a:endParaRPr lang="en-US" altLang="zh-CN" sz="2200" dirty="0" smtClean="0">
              <a:ea typeface="宋体" charset="-122"/>
            </a:endParaRPr>
          </a:p>
          <a:p>
            <a:pPr lvl="1" algn="just" eaLnBrk="1" hangingPunct="1">
              <a:spcBef>
                <a:spcPts val="600"/>
              </a:spcBef>
              <a:buFont typeface="Times New Roman" pitchFamily="18" charset="0"/>
              <a:buChar char="─"/>
            </a:pPr>
            <a:endParaRPr lang="en-US" altLang="zh-CN" sz="2200" dirty="0" smtClean="0">
              <a:ea typeface="宋体" charset="-122"/>
            </a:endParaRPr>
          </a:p>
          <a:p>
            <a:pPr lvl="1" algn="just" eaLnBrk="1" hangingPunct="1">
              <a:spcBef>
                <a:spcPts val="600"/>
              </a:spcBef>
              <a:buFont typeface="Times New Roman" pitchFamily="18" charset="0"/>
              <a:buChar char="─"/>
            </a:pPr>
            <a:endParaRPr lang="en-US" altLang="zh-CN" sz="2200" dirty="0" smtClean="0">
              <a:ea typeface="宋体" charset="-122"/>
            </a:endParaRPr>
          </a:p>
          <a:p>
            <a:pPr eaLnBrk="1" hangingPunct="1"/>
            <a:endParaRPr lang="en-US" altLang="zh-CN" sz="2200" dirty="0" smtClean="0">
              <a:ea typeface="宋体" charset="-122"/>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3175" y="3657600"/>
            <a:ext cx="3704655" cy="2479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925975" y="3886200"/>
            <a:ext cx="4267200" cy="2092881"/>
          </a:xfrm>
          <a:prstGeom prst="rect">
            <a:avLst/>
          </a:prstGeom>
        </p:spPr>
        <p:txBody>
          <a:bodyPr wrap="square">
            <a:spAutoFit/>
          </a:bodyPr>
          <a:lstStyle/>
          <a:p>
            <a:pPr marL="717550" lvl="1" indent="-260350" algn="just">
              <a:spcBef>
                <a:spcPts val="600"/>
              </a:spcBef>
              <a:buFont typeface="Times New Roman" pitchFamily="18" charset="0"/>
              <a:buChar char="─"/>
            </a:pPr>
            <a:r>
              <a:rPr lang="en-US" altLang="zh-CN" sz="2000" dirty="0">
                <a:ea typeface="宋体" charset="-122"/>
              </a:rPr>
              <a:t>Entropy </a:t>
            </a:r>
            <a:r>
              <a:rPr lang="en-US" altLang="zh-CN" sz="2000" dirty="0" smtClean="0">
                <a:ea typeface="宋体" charset="-122"/>
              </a:rPr>
              <a:t>coding for minimum transmitted /stored data </a:t>
            </a:r>
            <a:endParaRPr lang="en-US" altLang="zh-CN" sz="2000" dirty="0">
              <a:ea typeface="宋体" charset="-122"/>
            </a:endParaRPr>
          </a:p>
          <a:p>
            <a:pPr marL="717550" lvl="1" indent="-260350" algn="just">
              <a:spcBef>
                <a:spcPts val="600"/>
              </a:spcBef>
              <a:buFont typeface="Times New Roman" pitchFamily="18" charset="0"/>
              <a:buChar char="─"/>
            </a:pPr>
            <a:r>
              <a:rPr lang="en-US" altLang="zh-CN" sz="2000" dirty="0">
                <a:ea typeface="宋体" charset="-122"/>
              </a:rPr>
              <a:t>Perceptual </a:t>
            </a:r>
            <a:r>
              <a:rPr lang="en-US" altLang="zh-CN" sz="2000" dirty="0" smtClean="0">
                <a:ea typeface="宋体" charset="-122"/>
              </a:rPr>
              <a:t>masking to remove non audible data</a:t>
            </a:r>
          </a:p>
          <a:p>
            <a:pPr marL="717550" lvl="1" indent="-260350" algn="just">
              <a:spcBef>
                <a:spcPts val="600"/>
              </a:spcBef>
              <a:buFont typeface="Times New Roman" pitchFamily="18" charset="0"/>
              <a:buChar char="─"/>
            </a:pPr>
            <a:r>
              <a:rPr lang="en-US" altLang="zh-CN" sz="2000" dirty="0" smtClean="0">
                <a:ea typeface="宋体" charset="-122"/>
              </a:rPr>
              <a:t>The last two items will be considered.</a:t>
            </a:r>
            <a:endParaRPr lang="en-US" altLang="zh-CN" sz="2000" dirty="0">
              <a:ea typeface="宋体" charset="-122"/>
            </a:endParaRPr>
          </a:p>
        </p:txBody>
      </p:sp>
      <p:sp>
        <p:nvSpPr>
          <p:cNvPr id="3" name="Footer Placeholder 2"/>
          <p:cNvSpPr>
            <a:spLocks noGrp="1"/>
          </p:cNvSpPr>
          <p:nvPr>
            <p:ph type="ftr" sz="quarter" idx="11"/>
          </p:nvPr>
        </p:nvSpPr>
        <p:spPr/>
        <p:txBody>
          <a:bodyPr/>
          <a:lstStyle/>
          <a:p>
            <a:r>
              <a:rPr lang="en-US" smtClean="0"/>
              <a:t>School of EEE</a:t>
            </a:r>
            <a:endParaRPr lang="en-US" dirty="0"/>
          </a:p>
        </p:txBody>
      </p:sp>
      <p:sp>
        <p:nvSpPr>
          <p:cNvPr id="5" name="Slide Number Placeholder 4"/>
          <p:cNvSpPr>
            <a:spLocks noGrp="1"/>
          </p:cNvSpPr>
          <p:nvPr>
            <p:ph type="sldNum" sz="quarter" idx="12"/>
          </p:nvPr>
        </p:nvSpPr>
        <p:spPr/>
        <p:txBody>
          <a:bodyPr/>
          <a:lstStyle/>
          <a:p>
            <a:fld id="{E9FA5013-2E72-4A27-BB93-0D610EE5532C}" type="slidenum">
              <a:rPr lang="en-US" smtClean="0"/>
              <a:pPr/>
              <a:t>122</a:t>
            </a:fld>
            <a:endParaRPr lang="en-US" dirty="0"/>
          </a:p>
        </p:txBody>
      </p:sp>
    </p:spTree>
    <p:extLst>
      <p:ext uri="{BB962C8B-B14F-4D97-AF65-F5344CB8AC3E}">
        <p14:creationId xmlns:p14="http://schemas.microsoft.com/office/powerpoint/2010/main" val="1853016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smtClean="0">
                <a:ea typeface="宋体" charset="-122"/>
              </a:rPr>
              <a:t>Applications</a:t>
            </a:r>
          </a:p>
        </p:txBody>
      </p:sp>
      <p:sp>
        <p:nvSpPr>
          <p:cNvPr id="15363" name="Rectangle 3"/>
          <p:cNvSpPr>
            <a:spLocks noGrp="1" noChangeArrowheads="1"/>
          </p:cNvSpPr>
          <p:nvPr>
            <p:ph type="body" idx="1"/>
          </p:nvPr>
        </p:nvSpPr>
        <p:spPr>
          <a:xfrm>
            <a:off x="990600" y="914400"/>
            <a:ext cx="7772400" cy="5638800"/>
          </a:xfrm>
        </p:spPr>
        <p:txBody>
          <a:bodyPr>
            <a:noAutofit/>
          </a:bodyPr>
          <a:lstStyle/>
          <a:p>
            <a:pPr algn="just" eaLnBrk="1" hangingPunct="1">
              <a:lnSpc>
                <a:spcPct val="90000"/>
              </a:lnSpc>
              <a:buFont typeface="Courier New" pitchFamily="49" charset="0"/>
              <a:buChar char="o"/>
            </a:pPr>
            <a:r>
              <a:rPr lang="en-US" altLang="zh-CN" dirty="0" smtClean="0">
                <a:ea typeface="宋体" charset="-122"/>
              </a:rPr>
              <a:t>Consumer devices:</a:t>
            </a:r>
          </a:p>
          <a:p>
            <a:pPr lvl="1" algn="just" eaLnBrk="1" hangingPunct="1">
              <a:lnSpc>
                <a:spcPct val="90000"/>
              </a:lnSpc>
              <a:buFont typeface="Arial" pitchFamily="34" charset="0"/>
              <a:buChar char="−"/>
            </a:pPr>
            <a:r>
              <a:rPr lang="en-US" altLang="zh-CN" dirty="0" smtClean="0">
                <a:ea typeface="宋体" charset="-122"/>
              </a:rPr>
              <a:t>MP3 player</a:t>
            </a:r>
          </a:p>
          <a:p>
            <a:pPr lvl="1" algn="just" eaLnBrk="1" hangingPunct="1">
              <a:lnSpc>
                <a:spcPct val="90000"/>
              </a:lnSpc>
              <a:buFont typeface="Arial" pitchFamily="34" charset="0"/>
              <a:buChar char="−"/>
            </a:pPr>
            <a:r>
              <a:rPr lang="en-US" altLang="zh-CN" dirty="0" smtClean="0">
                <a:ea typeface="宋体" charset="-122"/>
              </a:rPr>
              <a:t>Mini Disc (Sony)</a:t>
            </a:r>
          </a:p>
          <a:p>
            <a:pPr lvl="1" algn="just" eaLnBrk="1" hangingPunct="1">
              <a:lnSpc>
                <a:spcPct val="90000"/>
              </a:lnSpc>
              <a:buFont typeface="Arial" pitchFamily="34" charset="0"/>
              <a:buChar char="−"/>
            </a:pPr>
            <a:r>
              <a:rPr lang="en-US" altLang="zh-CN" dirty="0" smtClean="0">
                <a:ea typeface="宋体" charset="-122"/>
              </a:rPr>
              <a:t>Game (Play Station)</a:t>
            </a:r>
          </a:p>
          <a:p>
            <a:pPr lvl="1" algn="just" eaLnBrk="1" hangingPunct="1">
              <a:lnSpc>
                <a:spcPct val="90000"/>
              </a:lnSpc>
              <a:buFont typeface="Arial" pitchFamily="34" charset="0"/>
              <a:buChar char="−"/>
            </a:pPr>
            <a:r>
              <a:rPr lang="en-US" altLang="zh-CN" dirty="0" smtClean="0">
                <a:ea typeface="宋体" charset="-122"/>
              </a:rPr>
              <a:t>DVD</a:t>
            </a:r>
          </a:p>
          <a:p>
            <a:pPr lvl="1" algn="just" eaLnBrk="1" hangingPunct="1">
              <a:lnSpc>
                <a:spcPct val="90000"/>
              </a:lnSpc>
              <a:buFont typeface="Arial" pitchFamily="34" charset="0"/>
              <a:buChar char="−"/>
            </a:pPr>
            <a:r>
              <a:rPr lang="en-US" altLang="zh-CN" dirty="0" smtClean="0">
                <a:ea typeface="宋体" charset="-122"/>
              </a:rPr>
              <a:t>Smart phone</a:t>
            </a:r>
          </a:p>
          <a:p>
            <a:pPr algn="just" eaLnBrk="1" hangingPunct="1">
              <a:lnSpc>
                <a:spcPct val="90000"/>
              </a:lnSpc>
              <a:buFont typeface="Courier New" pitchFamily="49" charset="0"/>
              <a:buChar char="o"/>
            </a:pPr>
            <a:r>
              <a:rPr lang="en-US" altLang="zh-CN" dirty="0" smtClean="0">
                <a:ea typeface="宋体" charset="-122"/>
              </a:rPr>
              <a:t>Streaming and distribution:</a:t>
            </a:r>
          </a:p>
          <a:p>
            <a:pPr lvl="1" algn="just" eaLnBrk="1" hangingPunct="1">
              <a:lnSpc>
                <a:spcPct val="90000"/>
              </a:lnSpc>
              <a:buFont typeface="Arial" pitchFamily="34" charset="0"/>
              <a:buChar char="−"/>
            </a:pPr>
            <a:r>
              <a:rPr lang="en-US" altLang="zh-CN" b="1" dirty="0" smtClean="0">
                <a:ea typeface="宋体" charset="-122"/>
              </a:rPr>
              <a:t>Internet (communications,  audio/video data distribution/</a:t>
            </a:r>
            <a:r>
              <a:rPr lang="en-US" altLang="zh-CN" b="1" dirty="0" err="1" smtClean="0">
                <a:ea typeface="宋体" charset="-122"/>
              </a:rPr>
              <a:t>braodcasting</a:t>
            </a:r>
            <a:r>
              <a:rPr lang="en-US" altLang="zh-CN" b="1" dirty="0" smtClean="0">
                <a:ea typeface="宋体" charset="-122"/>
              </a:rPr>
              <a:t>, online translation …)</a:t>
            </a:r>
          </a:p>
          <a:p>
            <a:pPr lvl="1" algn="just" eaLnBrk="1" hangingPunct="1">
              <a:lnSpc>
                <a:spcPct val="90000"/>
              </a:lnSpc>
              <a:buFont typeface="Arial" pitchFamily="34" charset="0"/>
              <a:buChar char="−"/>
            </a:pPr>
            <a:r>
              <a:rPr lang="en-US" altLang="zh-CN" dirty="0" smtClean="0">
                <a:ea typeface="宋体" charset="-122"/>
              </a:rPr>
              <a:t>Audio-on-demand (set-top box)</a:t>
            </a:r>
          </a:p>
          <a:p>
            <a:pPr lvl="1" algn="just" eaLnBrk="1" hangingPunct="1">
              <a:lnSpc>
                <a:spcPct val="90000"/>
              </a:lnSpc>
              <a:buFont typeface="Arial" pitchFamily="34" charset="0"/>
              <a:buChar char="−"/>
            </a:pPr>
            <a:r>
              <a:rPr lang="en-US" altLang="zh-CN" dirty="0" smtClean="0">
                <a:ea typeface="宋体" charset="-122"/>
              </a:rPr>
              <a:t>Satellite/Terrestrial audio broadcast (DAB)</a:t>
            </a:r>
          </a:p>
          <a:p>
            <a:pPr lvl="1" algn="just" eaLnBrk="1" hangingPunct="1">
              <a:lnSpc>
                <a:spcPct val="90000"/>
              </a:lnSpc>
              <a:buFont typeface="Arial" pitchFamily="34" charset="0"/>
              <a:buChar char="−"/>
            </a:pPr>
            <a:r>
              <a:rPr lang="en-US" altLang="zh-CN" dirty="0" smtClean="0">
                <a:ea typeface="宋体" charset="-122"/>
              </a:rPr>
              <a:t>Digital TV with multi-channel surround</a:t>
            </a:r>
          </a:p>
          <a:p>
            <a:pPr lvl="1" algn="just" eaLnBrk="1" hangingPunct="1">
              <a:lnSpc>
                <a:spcPct val="90000"/>
              </a:lnSpc>
              <a:buFont typeface="Arial" pitchFamily="34" charset="0"/>
              <a:buChar char="−"/>
            </a:pPr>
            <a:r>
              <a:rPr lang="en-US" altLang="zh-CN" dirty="0" smtClean="0">
                <a:ea typeface="宋体" charset="-122"/>
              </a:rPr>
              <a:t>Digital film</a:t>
            </a:r>
            <a:endParaRPr lang="en-US" altLang="zh-CN" dirty="0">
              <a:ea typeface="宋体" charset="-122"/>
            </a:endParaRPr>
          </a:p>
          <a:p>
            <a:pPr marL="425450" indent="-342900" algn="just" eaLnBrk="1" hangingPunct="1">
              <a:lnSpc>
                <a:spcPct val="90000"/>
              </a:lnSpc>
              <a:buFont typeface="Courier New" panose="02070309020205020404" pitchFamily="49" charset="0"/>
              <a:buChar char="o"/>
            </a:pPr>
            <a:r>
              <a:rPr lang="en-US" altLang="zh-CN" dirty="0" smtClean="0">
                <a:ea typeface="宋体" charset="-122"/>
              </a:rPr>
              <a:t>Audio is fast moving towards a </a:t>
            </a:r>
            <a:r>
              <a:rPr lang="en-US" altLang="zh-CN" b="1" dirty="0" smtClean="0">
                <a:ea typeface="宋体" charset="-122"/>
              </a:rPr>
              <a:t>total digital technology</a:t>
            </a:r>
            <a:r>
              <a:rPr lang="en-US" altLang="zh-CN" dirty="0" smtClean="0">
                <a:ea typeface="宋体" charset="-122"/>
              </a:rPr>
              <a:t> in </a:t>
            </a:r>
            <a:r>
              <a:rPr lang="en-US" altLang="zh-CN" i="1" dirty="0" smtClean="0">
                <a:solidFill>
                  <a:schemeClr val="tx2"/>
                </a:solidFill>
                <a:ea typeface="宋体" charset="-122"/>
              </a:rPr>
              <a:t>capture, storage, post production, pre- and post-processing, exchange and distribution</a:t>
            </a:r>
            <a:r>
              <a:rPr lang="en-US" altLang="zh-CN" dirty="0" smtClean="0">
                <a:ea typeface="宋体" charset="-122"/>
              </a:rPr>
              <a:t>.</a:t>
            </a:r>
          </a:p>
        </p:txBody>
      </p:sp>
      <p:sp>
        <p:nvSpPr>
          <p:cNvPr id="2" name="Footer Placeholder 1"/>
          <p:cNvSpPr>
            <a:spLocks noGrp="1"/>
          </p:cNvSpPr>
          <p:nvPr>
            <p:ph type="ftr" sz="quarter" idx="11"/>
          </p:nvPr>
        </p:nvSpPr>
        <p:spPr/>
        <p:txBody>
          <a:bodyPr/>
          <a:lstStyle/>
          <a:p>
            <a:r>
              <a:rPr lang="en-US" smtClean="0"/>
              <a:t>School of EEE</a:t>
            </a:r>
            <a:endParaRPr lang="en-US" dirty="0"/>
          </a:p>
        </p:txBody>
      </p:sp>
      <p:sp>
        <p:nvSpPr>
          <p:cNvPr id="3" name="Slide Number Placeholder 2"/>
          <p:cNvSpPr>
            <a:spLocks noGrp="1"/>
          </p:cNvSpPr>
          <p:nvPr>
            <p:ph type="sldNum" sz="quarter" idx="12"/>
          </p:nvPr>
        </p:nvSpPr>
        <p:spPr/>
        <p:txBody>
          <a:bodyPr/>
          <a:lstStyle/>
          <a:p>
            <a:fld id="{E9FA5013-2E72-4A27-BB93-0D610EE5532C}" type="slidenum">
              <a:rPr lang="en-US" smtClean="0"/>
              <a:pPr/>
              <a:t>123</a:t>
            </a:fld>
            <a:endParaRPr lang="en-US" dirty="0"/>
          </a:p>
        </p:txBody>
      </p:sp>
    </p:spTree>
    <p:extLst>
      <p:ext uri="{BB962C8B-B14F-4D97-AF65-F5344CB8AC3E}">
        <p14:creationId xmlns:p14="http://schemas.microsoft.com/office/powerpoint/2010/main" val="2749989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36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363">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36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74" name="Rectangle 2"/>
          <p:cNvSpPr>
            <a:spLocks noChangeArrowheads="1"/>
          </p:cNvSpPr>
          <p:nvPr/>
        </p:nvSpPr>
        <p:spPr bwMode="auto">
          <a:xfrm>
            <a:off x="686993" y="914205"/>
            <a:ext cx="7770016" cy="5562633"/>
          </a:xfrm>
          <a:prstGeom prst="rect">
            <a:avLst/>
          </a:prstGeom>
          <a:noFill/>
          <a:ln w="9525">
            <a:noFill/>
            <a:miter lim="800000"/>
            <a:headEnd/>
            <a:tailEnd/>
          </a:ln>
        </p:spPr>
        <p:txBody>
          <a:bodyPr lIns="90903" tIns="45451" rIns="90903" bIns="45451"/>
          <a:lstStyle/>
          <a:p>
            <a:pPr marL="358952" indent="-358952" algn="just" defTabSz="957205" eaLnBrk="0" hangingPunct="0">
              <a:spcBef>
                <a:spcPct val="45000"/>
              </a:spcBef>
              <a:buBlip>
                <a:blip r:embed="rId3"/>
              </a:buBlip>
            </a:pPr>
            <a:endParaRPr lang="en-US" sz="2100" b="1" dirty="0">
              <a:latin typeface="Times New Roman" pitchFamily="18" charset="0"/>
            </a:endParaRPr>
          </a:p>
          <a:p>
            <a:pPr marL="358952" indent="-358952" algn="just" defTabSz="957205" eaLnBrk="0" hangingPunct="0">
              <a:spcBef>
                <a:spcPct val="45000"/>
              </a:spcBef>
              <a:buBlip>
                <a:blip r:embed="rId3"/>
              </a:buBlip>
            </a:pPr>
            <a:endParaRPr lang="en-US" sz="2100" b="1" dirty="0" smtClean="0">
              <a:latin typeface="Times New Roman" pitchFamily="18" charset="0"/>
            </a:endParaRPr>
          </a:p>
          <a:p>
            <a:pPr marL="358952" indent="-358952" algn="just" defTabSz="957205" eaLnBrk="0" hangingPunct="0">
              <a:spcBef>
                <a:spcPct val="45000"/>
              </a:spcBef>
              <a:buBlip>
                <a:blip r:embed="rId3"/>
              </a:buBlip>
            </a:pPr>
            <a:endParaRPr lang="en-US" sz="2100" b="1" dirty="0">
              <a:latin typeface="Times New Roman" pitchFamily="18" charset="0"/>
            </a:endParaRPr>
          </a:p>
          <a:p>
            <a:pPr marL="358952" indent="-358952" algn="just" defTabSz="957205" eaLnBrk="0" hangingPunct="0">
              <a:spcBef>
                <a:spcPct val="45000"/>
              </a:spcBef>
              <a:buBlip>
                <a:blip r:embed="rId3"/>
              </a:buBlip>
            </a:pPr>
            <a:endParaRPr lang="en-US" sz="2100" b="1" dirty="0" smtClean="0">
              <a:latin typeface="Times New Roman" pitchFamily="18" charset="0"/>
            </a:endParaRPr>
          </a:p>
          <a:p>
            <a:pPr marL="358952" indent="-358952" algn="just" defTabSz="957205" eaLnBrk="0" hangingPunct="0">
              <a:spcBef>
                <a:spcPct val="45000"/>
              </a:spcBef>
              <a:buBlip>
                <a:blip r:embed="rId3"/>
              </a:buBlip>
            </a:pPr>
            <a:endParaRPr lang="en-US" sz="2100" b="1" dirty="0">
              <a:latin typeface="Times New Roman" pitchFamily="18" charset="0"/>
            </a:endParaRPr>
          </a:p>
          <a:p>
            <a:pPr marL="358952" indent="-358952" algn="just" defTabSz="957205" eaLnBrk="0" hangingPunct="0">
              <a:spcBef>
                <a:spcPct val="45000"/>
              </a:spcBef>
              <a:buBlip>
                <a:blip r:embed="rId3"/>
              </a:buBlip>
            </a:pPr>
            <a:endParaRPr lang="en-US" sz="2100" b="1" dirty="0">
              <a:latin typeface="Times New Roman" pitchFamily="18" charset="0"/>
            </a:endParaRPr>
          </a:p>
        </p:txBody>
      </p:sp>
      <p:sp>
        <p:nvSpPr>
          <p:cNvPr id="574475" name="Rectangle 3"/>
          <p:cNvSpPr>
            <a:spLocks noChangeArrowheads="1"/>
          </p:cNvSpPr>
          <p:nvPr/>
        </p:nvSpPr>
        <p:spPr bwMode="auto">
          <a:xfrm>
            <a:off x="633345" y="608985"/>
            <a:ext cx="7770016" cy="305221"/>
          </a:xfrm>
          <a:prstGeom prst="rect">
            <a:avLst/>
          </a:prstGeom>
          <a:noFill/>
          <a:ln w="9525">
            <a:noFill/>
            <a:miter lim="800000"/>
            <a:headEnd/>
            <a:tailEnd/>
          </a:ln>
        </p:spPr>
        <p:txBody>
          <a:bodyPr lIns="90903" tIns="45451" rIns="90903" bIns="45451" anchor="ctr"/>
          <a:lstStyle/>
          <a:p>
            <a:pPr defTabSz="957205" eaLnBrk="0" hangingPunct="0"/>
            <a:endParaRPr lang="en-US" sz="800">
              <a:solidFill>
                <a:srgbClr val="3399FF"/>
              </a:solidFill>
              <a:latin typeface="Times New Roman" pitchFamily="18" charset="0"/>
            </a:endParaRPr>
          </a:p>
        </p:txBody>
      </p:sp>
      <p:sp>
        <p:nvSpPr>
          <p:cNvPr id="574476" name="Rectangle 4"/>
          <p:cNvSpPr>
            <a:spLocks noChangeArrowheads="1"/>
          </p:cNvSpPr>
          <p:nvPr/>
        </p:nvSpPr>
        <p:spPr bwMode="auto">
          <a:xfrm>
            <a:off x="686993" y="686384"/>
            <a:ext cx="7770016" cy="5492534"/>
          </a:xfrm>
          <a:prstGeom prst="rect">
            <a:avLst/>
          </a:prstGeom>
          <a:noFill/>
          <a:ln w="9525">
            <a:noFill/>
            <a:miter lim="800000"/>
            <a:headEnd/>
            <a:tailEnd/>
          </a:ln>
        </p:spPr>
        <p:txBody>
          <a:bodyPr lIns="90903" tIns="45451" rIns="90903" bIns="45451"/>
          <a:lstStyle/>
          <a:p>
            <a:pPr marL="358952" indent="-358952" algn="just" defTabSz="957205" eaLnBrk="0" hangingPunct="0">
              <a:spcBef>
                <a:spcPct val="45000"/>
              </a:spcBef>
              <a:buBlip>
                <a:blip r:embed="rId3"/>
              </a:buBlip>
            </a:pPr>
            <a:endParaRPr lang="en-US" sz="2100">
              <a:latin typeface="Times New Roman" pitchFamily="18" charset="0"/>
            </a:endParaRPr>
          </a:p>
        </p:txBody>
      </p:sp>
      <p:sp>
        <p:nvSpPr>
          <p:cNvPr id="574477" name="Rectangle 5"/>
          <p:cNvSpPr>
            <a:spLocks noChangeArrowheads="1"/>
          </p:cNvSpPr>
          <p:nvPr/>
        </p:nvSpPr>
        <p:spPr bwMode="auto">
          <a:xfrm>
            <a:off x="990600" y="990600"/>
            <a:ext cx="7693816" cy="5188317"/>
          </a:xfrm>
          <a:prstGeom prst="rect">
            <a:avLst/>
          </a:prstGeom>
          <a:noFill/>
          <a:ln w="9525">
            <a:noFill/>
            <a:miter lim="800000"/>
            <a:headEnd/>
            <a:tailEnd/>
          </a:ln>
        </p:spPr>
        <p:txBody>
          <a:bodyPr lIns="90903" tIns="45451" rIns="90903" bIns="45451"/>
          <a:lstStyle/>
          <a:p>
            <a:pPr marL="342900" indent="-342900" algn="just" defTabSz="957205" eaLnBrk="0" hangingPunct="0">
              <a:spcBef>
                <a:spcPct val="45000"/>
              </a:spcBef>
              <a:buFont typeface="Courier New" panose="02070309020205020404" pitchFamily="49" charset="0"/>
              <a:buChar char="o"/>
              <a:tabLst>
                <a:tab pos="59087" algn="l"/>
                <a:tab pos="850849" algn="l"/>
              </a:tabLst>
            </a:pPr>
            <a:r>
              <a:rPr lang="en-US" sz="2200" dirty="0" smtClean="0">
                <a:latin typeface="Gill Sans MT" pitchFamily="34" charset="0"/>
              </a:rPr>
              <a:t>The analogue input signal </a:t>
            </a:r>
            <a:r>
              <a:rPr lang="en-US" sz="2200" i="1" dirty="0" err="1" smtClean="0">
                <a:latin typeface="Gill Sans MT" pitchFamily="34" charset="0"/>
              </a:rPr>
              <a:t>x</a:t>
            </a:r>
            <a:r>
              <a:rPr lang="en-US" sz="2200" i="1" baseline="-25000" dirty="0" err="1" smtClean="0">
                <a:latin typeface="Gill Sans MT" pitchFamily="34" charset="0"/>
              </a:rPr>
              <a:t>a</a:t>
            </a:r>
            <a:r>
              <a:rPr lang="en-US" sz="2200" dirty="0" smtClean="0">
                <a:latin typeface="Gill Sans MT" pitchFamily="34" charset="0"/>
              </a:rPr>
              <a:t>(</a:t>
            </a:r>
            <a:r>
              <a:rPr lang="en-US" sz="2200" i="1" dirty="0" smtClean="0">
                <a:latin typeface="Gill Sans MT" pitchFamily="34" charset="0"/>
              </a:rPr>
              <a:t>t</a:t>
            </a:r>
            <a:r>
              <a:rPr lang="en-US" sz="2200" dirty="0">
                <a:latin typeface="Gill Sans MT" pitchFamily="34" charset="0"/>
              </a:rPr>
              <a:t>) </a:t>
            </a:r>
            <a:r>
              <a:rPr lang="en-US" sz="2200" dirty="0" smtClean="0">
                <a:latin typeface="Gill Sans MT" pitchFamily="34" charset="0"/>
              </a:rPr>
              <a:t>is converted into digital one,  </a:t>
            </a:r>
            <a:r>
              <a:rPr lang="en-US" sz="2200" i="1" dirty="0" smtClean="0">
                <a:latin typeface="Gill Sans MT" pitchFamily="34" charset="0"/>
              </a:rPr>
              <a:t>x</a:t>
            </a:r>
            <a:r>
              <a:rPr lang="en-US" sz="2200" dirty="0" smtClean="0">
                <a:latin typeface="Gill Sans MT" pitchFamily="34" charset="0"/>
              </a:rPr>
              <a:t>(</a:t>
            </a:r>
            <a:r>
              <a:rPr lang="en-US" sz="2200" i="1" dirty="0" smtClean="0">
                <a:latin typeface="Gill Sans MT" pitchFamily="34" charset="0"/>
              </a:rPr>
              <a:t>n</a:t>
            </a:r>
            <a:r>
              <a:rPr lang="en-US" sz="2200" dirty="0" smtClean="0">
                <a:latin typeface="Gill Sans MT" pitchFamily="34" charset="0"/>
              </a:rPr>
              <a:t>).</a:t>
            </a:r>
          </a:p>
          <a:p>
            <a:pPr marL="342900" indent="-342900" algn="just" defTabSz="957205" eaLnBrk="0" hangingPunct="0">
              <a:spcBef>
                <a:spcPct val="45000"/>
              </a:spcBef>
              <a:buFont typeface="Courier New" panose="02070309020205020404" pitchFamily="49" charset="0"/>
              <a:buChar char="o"/>
              <a:tabLst>
                <a:tab pos="59087" algn="l"/>
                <a:tab pos="850849" algn="l"/>
              </a:tabLst>
            </a:pPr>
            <a:endParaRPr lang="en-US" sz="2200" dirty="0">
              <a:latin typeface="Gill Sans MT" pitchFamily="34" charset="0"/>
            </a:endParaRPr>
          </a:p>
          <a:p>
            <a:pPr marL="342900" indent="-342900" algn="just" defTabSz="957205" eaLnBrk="0" hangingPunct="0">
              <a:spcBef>
                <a:spcPct val="45000"/>
              </a:spcBef>
              <a:buFont typeface="Courier New" panose="02070309020205020404" pitchFamily="49" charset="0"/>
              <a:buChar char="o"/>
              <a:tabLst>
                <a:tab pos="59087" algn="l"/>
                <a:tab pos="850849" algn="l"/>
              </a:tabLst>
            </a:pPr>
            <a:endParaRPr lang="en-US" sz="2200" dirty="0" smtClean="0">
              <a:latin typeface="Gill Sans MT" pitchFamily="34" charset="0"/>
            </a:endParaRPr>
          </a:p>
          <a:p>
            <a:pPr marL="342900" indent="-342900" algn="just" defTabSz="957205" eaLnBrk="0" hangingPunct="0">
              <a:spcBef>
                <a:spcPct val="45000"/>
              </a:spcBef>
              <a:buFont typeface="Courier New" panose="02070309020205020404" pitchFamily="49" charset="0"/>
              <a:buChar char="o"/>
              <a:tabLst>
                <a:tab pos="59087" algn="l"/>
                <a:tab pos="850849" algn="l"/>
              </a:tabLst>
            </a:pPr>
            <a:endParaRPr lang="en-US" sz="2200" dirty="0">
              <a:latin typeface="Gill Sans MT" pitchFamily="34" charset="0"/>
            </a:endParaRPr>
          </a:p>
          <a:p>
            <a:pPr marL="342900" indent="-342900" algn="just" defTabSz="957205" eaLnBrk="0" hangingPunct="0">
              <a:spcBef>
                <a:spcPct val="45000"/>
              </a:spcBef>
              <a:buFont typeface="Courier New" panose="02070309020205020404" pitchFamily="49" charset="0"/>
              <a:buChar char="o"/>
              <a:tabLst>
                <a:tab pos="59087" algn="l"/>
                <a:tab pos="850849" algn="l"/>
              </a:tabLst>
            </a:pPr>
            <a:endParaRPr lang="en-US" sz="2200" dirty="0" smtClean="0">
              <a:latin typeface="Gill Sans MT" pitchFamily="34" charset="0"/>
            </a:endParaRPr>
          </a:p>
          <a:p>
            <a:pPr marL="378155" indent="-378155" algn="just" defTabSz="957205" eaLnBrk="0" hangingPunct="0">
              <a:spcBef>
                <a:spcPct val="45000"/>
              </a:spcBef>
              <a:buFont typeface="Courier New" panose="02070309020205020404" pitchFamily="49" charset="0"/>
              <a:buChar char="o"/>
              <a:tabLst>
                <a:tab pos="59087" algn="l"/>
                <a:tab pos="850849" algn="l"/>
              </a:tabLst>
            </a:pPr>
            <a:r>
              <a:rPr lang="en-US" sz="2200" dirty="0">
                <a:latin typeface="Gill Sans MT" pitchFamily="34" charset="0"/>
              </a:rPr>
              <a:t>Two main operations are performed in the AD conversion are</a:t>
            </a:r>
          </a:p>
          <a:p>
            <a:pPr marL="835355" lvl="1" indent="-378155" algn="just" defTabSz="957205" eaLnBrk="0" hangingPunct="0">
              <a:spcBef>
                <a:spcPct val="45000"/>
              </a:spcBef>
              <a:buFont typeface="Arial" panose="020B0604020202020204" pitchFamily="34" charset="0"/>
              <a:buChar char="−"/>
              <a:tabLst>
                <a:tab pos="59087" algn="l"/>
                <a:tab pos="850849" algn="l"/>
              </a:tabLst>
            </a:pPr>
            <a:r>
              <a:rPr lang="en-US" sz="2200" dirty="0">
                <a:latin typeface="Gill Sans MT" pitchFamily="34" charset="0"/>
              </a:rPr>
              <a:t>Sampling: to get discrete samples from </a:t>
            </a:r>
            <a:r>
              <a:rPr lang="en-US" sz="2200" i="1" dirty="0" err="1">
                <a:latin typeface="Gill Sans MT" pitchFamily="34" charset="0"/>
              </a:rPr>
              <a:t>x</a:t>
            </a:r>
            <a:r>
              <a:rPr lang="en-US" sz="2200" i="1" baseline="-25000" dirty="0" err="1">
                <a:latin typeface="Gill Sans MT" pitchFamily="34" charset="0"/>
              </a:rPr>
              <a:t>a</a:t>
            </a:r>
            <a:r>
              <a:rPr lang="en-US" sz="2200" dirty="0">
                <a:latin typeface="Gill Sans MT" pitchFamily="34" charset="0"/>
              </a:rPr>
              <a:t>(</a:t>
            </a:r>
            <a:r>
              <a:rPr lang="en-US" sz="2200" i="1" dirty="0">
                <a:latin typeface="Gill Sans MT" pitchFamily="34" charset="0"/>
              </a:rPr>
              <a:t>t</a:t>
            </a:r>
            <a:r>
              <a:rPr lang="en-US" sz="2200" dirty="0" smtClean="0">
                <a:latin typeface="Gill Sans MT" pitchFamily="34" charset="0"/>
              </a:rPr>
              <a:t>) (what is the suitable sampling frequency?)</a:t>
            </a:r>
            <a:endParaRPr lang="en-US" sz="2200" dirty="0">
              <a:latin typeface="Gill Sans MT" pitchFamily="34" charset="0"/>
            </a:endParaRPr>
          </a:p>
          <a:p>
            <a:pPr marL="835355" lvl="1" indent="-378155" algn="just" defTabSz="957205" eaLnBrk="0" hangingPunct="0">
              <a:spcBef>
                <a:spcPct val="45000"/>
              </a:spcBef>
              <a:buFont typeface="Arial" panose="020B0604020202020204" pitchFamily="34" charset="0"/>
              <a:buChar char="−"/>
              <a:tabLst>
                <a:tab pos="59087" algn="l"/>
                <a:tab pos="850849" algn="l"/>
              </a:tabLst>
            </a:pPr>
            <a:r>
              <a:rPr lang="en-US" sz="2200" dirty="0">
                <a:latin typeface="Gill Sans MT" pitchFamily="34" charset="0"/>
              </a:rPr>
              <a:t>Quantization: to represent these samples in a set of given </a:t>
            </a:r>
            <a:r>
              <a:rPr lang="en-US" sz="2200" dirty="0" smtClean="0">
                <a:latin typeface="Gill Sans MT" pitchFamily="34" charset="0"/>
              </a:rPr>
              <a:t>values</a:t>
            </a:r>
            <a:r>
              <a:rPr lang="en-US" sz="2200" dirty="0">
                <a:latin typeface="Gill Sans MT" pitchFamily="34" charset="0"/>
              </a:rPr>
              <a:t> </a:t>
            </a:r>
            <a:r>
              <a:rPr lang="en-US" sz="2200" dirty="0" smtClean="0">
                <a:latin typeface="Gill Sans MT" pitchFamily="34" charset="0"/>
              </a:rPr>
              <a:t>(how many bits are used to approximate the sample values?)</a:t>
            </a:r>
          </a:p>
          <a:p>
            <a:pPr marL="342900" indent="-342900" algn="just" defTabSz="957205" eaLnBrk="0" hangingPunct="0">
              <a:spcBef>
                <a:spcPct val="45000"/>
              </a:spcBef>
              <a:buFont typeface="Courier New" panose="02070309020205020404" pitchFamily="49" charset="0"/>
              <a:buChar char="o"/>
              <a:tabLst>
                <a:tab pos="59087" algn="l"/>
                <a:tab pos="850849" algn="l"/>
              </a:tabLst>
            </a:pPr>
            <a:endParaRPr lang="en-US" sz="2200" dirty="0" smtClean="0">
              <a:latin typeface="Gill Sans MT" pitchFamily="34" charset="0"/>
            </a:endParaRPr>
          </a:p>
          <a:p>
            <a:pPr marL="378155" indent="-378155" algn="just" defTabSz="957205" eaLnBrk="0" hangingPunct="0">
              <a:spcBef>
                <a:spcPct val="45000"/>
              </a:spcBef>
              <a:tabLst>
                <a:tab pos="59087" algn="l"/>
                <a:tab pos="850849" algn="l"/>
              </a:tabLst>
            </a:pPr>
            <a:endParaRPr lang="en-US" sz="2200" dirty="0" smtClean="0">
              <a:latin typeface="Gill Sans MT" pitchFamily="34" charset="0"/>
            </a:endParaRPr>
          </a:p>
          <a:p>
            <a:pPr marL="378155" indent="-378155" algn="just" defTabSz="957205" eaLnBrk="0" hangingPunct="0">
              <a:spcBef>
                <a:spcPct val="45000"/>
              </a:spcBef>
              <a:tabLst>
                <a:tab pos="59087" algn="l"/>
                <a:tab pos="850849" algn="l"/>
              </a:tabLst>
            </a:pPr>
            <a:r>
              <a:rPr lang="en-US" sz="2200" dirty="0">
                <a:latin typeface="Gill Sans MT" pitchFamily="34" charset="0"/>
              </a:rPr>
              <a:t>		</a:t>
            </a:r>
          </a:p>
        </p:txBody>
      </p:sp>
      <p:sp>
        <p:nvSpPr>
          <p:cNvPr id="11" name="Rectangle 2"/>
          <p:cNvSpPr>
            <a:spLocks noGrp="1" noChangeArrowheads="1"/>
          </p:cNvSpPr>
          <p:nvPr>
            <p:ph type="title"/>
          </p:nvPr>
        </p:nvSpPr>
        <p:spPr>
          <a:xfrm>
            <a:off x="990600" y="0"/>
            <a:ext cx="7498080" cy="1143000"/>
          </a:xfrm>
        </p:spPr>
        <p:txBody>
          <a:bodyPr>
            <a:normAutofit/>
          </a:bodyPr>
          <a:lstStyle/>
          <a:p>
            <a:pPr eaLnBrk="1" hangingPunct="1"/>
            <a:r>
              <a:rPr lang="en-US" altLang="zh-CN" sz="3200" b="1" dirty="0" smtClean="0">
                <a:ea typeface="宋体" charset="-122"/>
              </a:rPr>
              <a:t>Digital Signal Representation</a:t>
            </a:r>
          </a:p>
        </p:txBody>
      </p:sp>
      <p:pic>
        <p:nvPicPr>
          <p:cNvPr id="1855696" name="Picture 2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600200"/>
            <a:ext cx="5740447" cy="19429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ooter Placeholder 4"/>
          <p:cNvSpPr>
            <a:spLocks noGrp="1"/>
          </p:cNvSpPr>
          <p:nvPr>
            <p:ph type="ftr" sz="quarter" idx="11"/>
          </p:nvPr>
        </p:nvSpPr>
        <p:spPr/>
        <p:txBody>
          <a:bodyPr/>
          <a:lstStyle/>
          <a:p>
            <a:r>
              <a:rPr lang="en-US" smtClean="0"/>
              <a:t>School of EEE</a:t>
            </a:r>
            <a:endParaRPr lang="en-US" dirty="0"/>
          </a:p>
        </p:txBody>
      </p:sp>
      <p:sp>
        <p:nvSpPr>
          <p:cNvPr id="6" name="Slide Number Placeholder 5"/>
          <p:cNvSpPr>
            <a:spLocks noGrp="1"/>
          </p:cNvSpPr>
          <p:nvPr>
            <p:ph type="sldNum" sz="quarter" idx="12"/>
          </p:nvPr>
        </p:nvSpPr>
        <p:spPr/>
        <p:txBody>
          <a:bodyPr/>
          <a:lstStyle/>
          <a:p>
            <a:fld id="{E9FA5013-2E72-4A27-BB93-0D610EE5532C}" type="slidenum">
              <a:rPr lang="en-US" smtClean="0"/>
              <a:pPr/>
              <a:t>79</a:t>
            </a:fld>
            <a:endParaRPr lang="en-US" dirty="0"/>
          </a:p>
        </p:txBody>
      </p:sp>
    </p:spTree>
    <p:extLst>
      <p:ext uri="{BB962C8B-B14F-4D97-AF65-F5344CB8AC3E}">
        <p14:creationId xmlns:p14="http://schemas.microsoft.com/office/powerpoint/2010/main" val="1983035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447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447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447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90600" y="152400"/>
            <a:ext cx="7772400" cy="685800"/>
          </a:xfrm>
          <a:noFill/>
        </p:spPr>
        <p:txBody>
          <a:bodyPr>
            <a:normAutofit/>
          </a:bodyPr>
          <a:lstStyle/>
          <a:p>
            <a:pPr eaLnBrk="1" hangingPunct="1"/>
            <a:r>
              <a:rPr lang="en-US" altLang="zh-CN" dirty="0" smtClean="0">
                <a:latin typeface="Arial" charset="0"/>
                <a:ea typeface="宋体" charset="-122"/>
              </a:rPr>
              <a:t>Data reduction by quality reduction</a:t>
            </a:r>
          </a:p>
        </p:txBody>
      </p:sp>
      <p:graphicFrame>
        <p:nvGraphicFramePr>
          <p:cNvPr id="340995" name="Group 3"/>
          <p:cNvGraphicFramePr>
            <a:graphicFrameLocks noGrp="1"/>
          </p:cNvGraphicFramePr>
          <p:nvPr>
            <p:extLst>
              <p:ext uri="{D42A27DB-BD31-4B8C-83A1-F6EECF244321}">
                <p14:modId xmlns:p14="http://schemas.microsoft.com/office/powerpoint/2010/main" val="840368199"/>
              </p:ext>
            </p:extLst>
          </p:nvPr>
        </p:nvGraphicFramePr>
        <p:xfrm>
          <a:off x="1123952" y="762000"/>
          <a:ext cx="7639048" cy="3894024"/>
        </p:xfrm>
        <a:graphic>
          <a:graphicData uri="http://schemas.openxmlformats.org/drawingml/2006/table">
            <a:tbl>
              <a:tblPr/>
              <a:tblGrid>
                <a:gridCol w="985683">
                  <a:extLst>
                    <a:ext uri="{9D8B030D-6E8A-4147-A177-3AD203B41FA5}">
                      <a16:colId xmlns:a16="http://schemas.microsoft.com/office/drawing/2014/main" val="20000"/>
                    </a:ext>
                  </a:extLst>
                </a:gridCol>
                <a:gridCol w="1126496">
                  <a:extLst>
                    <a:ext uri="{9D8B030D-6E8A-4147-A177-3AD203B41FA5}">
                      <a16:colId xmlns:a16="http://schemas.microsoft.com/office/drawing/2014/main" val="20001"/>
                    </a:ext>
                  </a:extLst>
                </a:gridCol>
                <a:gridCol w="1126496">
                  <a:extLst>
                    <a:ext uri="{9D8B030D-6E8A-4147-A177-3AD203B41FA5}">
                      <a16:colId xmlns:a16="http://schemas.microsoft.com/office/drawing/2014/main" val="20002"/>
                    </a:ext>
                  </a:extLst>
                </a:gridCol>
                <a:gridCol w="1170499">
                  <a:extLst>
                    <a:ext uri="{9D8B030D-6E8A-4147-A177-3AD203B41FA5}">
                      <a16:colId xmlns:a16="http://schemas.microsoft.com/office/drawing/2014/main" val="20003"/>
                    </a:ext>
                  </a:extLst>
                </a:gridCol>
                <a:gridCol w="1078092">
                  <a:extLst>
                    <a:ext uri="{9D8B030D-6E8A-4147-A177-3AD203B41FA5}">
                      <a16:colId xmlns:a16="http://schemas.microsoft.com/office/drawing/2014/main" val="20004"/>
                    </a:ext>
                  </a:extLst>
                </a:gridCol>
                <a:gridCol w="1075157">
                  <a:extLst>
                    <a:ext uri="{9D8B030D-6E8A-4147-A177-3AD203B41FA5}">
                      <a16:colId xmlns:a16="http://schemas.microsoft.com/office/drawing/2014/main" val="20005"/>
                    </a:ext>
                  </a:extLst>
                </a:gridCol>
                <a:gridCol w="1076625">
                  <a:extLst>
                    <a:ext uri="{9D8B030D-6E8A-4147-A177-3AD203B41FA5}">
                      <a16:colId xmlns:a16="http://schemas.microsoft.com/office/drawing/2014/main" val="20006"/>
                    </a:ext>
                  </a:extLst>
                </a:gridCol>
              </a:tblGrid>
              <a:tr h="96144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No. of Samples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Per sec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No of  bits Per Sample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No. of Channels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rPr>
                        <a:t>Freq</a:t>
                      </a:r>
                      <a:r>
                        <a:rPr kumimoji="0" lang="en-US" sz="1800" b="0" i="0" u="none" strike="noStrike" cap="none" normalizeH="0" baseline="0" dirty="0" smtClean="0">
                          <a:ln>
                            <a:noFill/>
                          </a:ln>
                          <a:solidFill>
                            <a:schemeClr val="tx1"/>
                          </a:solidFill>
                          <a:effectLst/>
                          <a:latin typeface="Arial" charset="0"/>
                        </a:rPr>
                        <a:t> range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(Hz)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SNR (dB)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PCM bit rate (kbps)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0"/>
                  </a:ext>
                </a:extLst>
              </a:tr>
              <a:tr h="4874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DVD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accent3"/>
                          </a:solidFill>
                          <a:effectLst/>
                          <a:latin typeface="Arial" charset="0"/>
                        </a:rPr>
                        <a:t>96000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accent3"/>
                          </a:solidFill>
                          <a:effectLst/>
                          <a:latin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accent3"/>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48k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144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accent3"/>
                          </a:solidFill>
                          <a:effectLst/>
                          <a:latin typeface="Arial" charset="0"/>
                        </a:rPr>
                        <a:t>13,824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1"/>
                  </a:ext>
                </a:extLst>
              </a:tr>
              <a:tr h="4874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DAT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accent3"/>
                          </a:solidFill>
                          <a:effectLst/>
                          <a:latin typeface="Arial" charset="0"/>
                        </a:rPr>
                        <a:t>48000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accent3"/>
                          </a:solidFill>
                          <a:effectLst/>
                          <a:latin typeface="Arial"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accent3"/>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24k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96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accent3"/>
                          </a:solidFill>
                          <a:effectLst/>
                          <a:latin typeface="Arial" charset="0"/>
                        </a:rPr>
                        <a:t>1,536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2"/>
                  </a:ext>
                </a:extLst>
              </a:tr>
              <a:tr h="4874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accent3"/>
                          </a:solidFill>
                          <a:effectLst/>
                          <a:latin typeface="Arial" charset="0"/>
                        </a:rPr>
                        <a:t>44100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accent3"/>
                          </a:solidFill>
                          <a:effectLst/>
                          <a:latin typeface="Arial"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accent3"/>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22k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96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accent3"/>
                          </a:solidFill>
                          <a:effectLst/>
                          <a:latin typeface="Arial" charset="0"/>
                        </a:rPr>
                        <a:t>1,411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3"/>
                  </a:ext>
                </a:extLst>
              </a:tr>
              <a:tr h="4874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FM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accent3"/>
                          </a:solidFill>
                          <a:effectLst/>
                          <a:latin typeface="Arial" charset="0"/>
                        </a:rPr>
                        <a:t>32000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accent3"/>
                          </a:solidFill>
                          <a:effectLst/>
                          <a:latin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accent3"/>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16k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accent3"/>
                          </a:solidFill>
                          <a:effectLst/>
                          <a:latin typeface="Arial" charset="0"/>
                        </a:rPr>
                        <a:t>768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4"/>
                  </a:ext>
                </a:extLst>
              </a:tr>
              <a:tr h="4874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PC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accent3"/>
                          </a:solidFill>
                          <a:effectLst/>
                          <a:latin typeface="Arial" charset="0"/>
                        </a:rPr>
                        <a:t>22050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accent3"/>
                          </a:solidFill>
                          <a:effectLst/>
                          <a:latin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accent3"/>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11k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48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accent3"/>
                          </a:solidFill>
                          <a:effectLst/>
                          <a:latin typeface="Arial" charset="0"/>
                        </a:rPr>
                        <a:t>176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5"/>
                  </a:ext>
                </a:extLst>
              </a:tr>
              <a:tr h="4874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Phone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accent3"/>
                          </a:solidFill>
                          <a:effectLst/>
                          <a:latin typeface="Arial" charset="0"/>
                        </a:rPr>
                        <a:t>8000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accent3"/>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accent3"/>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3.4k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48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accent3"/>
                          </a:solidFill>
                          <a:effectLst/>
                          <a:latin typeface="Arial" charset="0"/>
                        </a:rPr>
                        <a:t>64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6"/>
                  </a:ext>
                </a:extLst>
              </a:tr>
            </a:tbl>
          </a:graphicData>
        </a:graphic>
      </p:graphicFrame>
      <p:sp>
        <p:nvSpPr>
          <p:cNvPr id="2" name="TextBox 1"/>
          <p:cNvSpPr txBox="1"/>
          <p:nvPr/>
        </p:nvSpPr>
        <p:spPr>
          <a:xfrm>
            <a:off x="1066800" y="4800600"/>
            <a:ext cx="7543800" cy="2139047"/>
          </a:xfrm>
          <a:prstGeom prst="rect">
            <a:avLst/>
          </a:prstGeom>
          <a:noFill/>
        </p:spPr>
        <p:txBody>
          <a:bodyPr wrap="square" rtlCol="0">
            <a:spAutoFit/>
          </a:bodyPr>
          <a:lstStyle/>
          <a:p>
            <a:pPr marL="285750" indent="-285750">
              <a:spcBef>
                <a:spcPts val="600"/>
              </a:spcBef>
              <a:buFont typeface="Courier New" panose="02070309020205020404" pitchFamily="49" charset="0"/>
              <a:buChar char="o"/>
            </a:pPr>
            <a:r>
              <a:rPr lang="en-US" sz="2000" dirty="0" smtClean="0"/>
              <a:t>The above shows the parameters of a few common applications</a:t>
            </a:r>
          </a:p>
          <a:p>
            <a:pPr marL="285750" indent="-285750">
              <a:spcBef>
                <a:spcPts val="600"/>
              </a:spcBef>
              <a:buFont typeface="Courier New" panose="02070309020205020404" pitchFamily="49" charset="0"/>
              <a:buChar char="o"/>
            </a:pPr>
            <a:r>
              <a:rPr lang="en-US" sz="2000" dirty="0" smtClean="0"/>
              <a:t>The audio quality is reduced as the data rate decreases</a:t>
            </a:r>
          </a:p>
          <a:p>
            <a:pPr marL="285750" indent="-285750">
              <a:spcBef>
                <a:spcPts val="600"/>
              </a:spcBef>
              <a:buFont typeface="Courier New" panose="02070309020205020404" pitchFamily="49" charset="0"/>
              <a:buChar char="o"/>
            </a:pPr>
            <a:r>
              <a:rPr lang="en-US" sz="2000" dirty="0" smtClean="0"/>
              <a:t>The data rate is computed by</a:t>
            </a:r>
          </a:p>
          <a:p>
            <a:pPr algn="ctr">
              <a:spcBef>
                <a:spcPts val="600"/>
              </a:spcBef>
            </a:pPr>
            <a:r>
              <a:rPr lang="en-US" sz="2000" b="1" dirty="0">
                <a:latin typeface="Arial" charset="0"/>
              </a:rPr>
              <a:t>F</a:t>
            </a:r>
            <a:r>
              <a:rPr lang="en-US" sz="2000" b="1" baseline="-25000" dirty="0">
                <a:latin typeface="Arial" charset="0"/>
              </a:rPr>
              <a:t>s</a:t>
            </a:r>
            <a:r>
              <a:rPr lang="en-US" sz="2000" b="1" dirty="0">
                <a:latin typeface="Arial" charset="0"/>
              </a:rPr>
              <a:t> (sample/sec) x b (bit/sample) x c (channel)</a:t>
            </a:r>
          </a:p>
          <a:p>
            <a:pPr marL="285750" indent="-285750">
              <a:buFont typeface="Courier New" panose="02070309020205020404" pitchFamily="49" charset="0"/>
              <a:buChar char="o"/>
            </a:pPr>
            <a:endParaRPr lang="en-US" sz="2000" dirty="0" smtClean="0"/>
          </a:p>
          <a:p>
            <a:endParaRPr lang="en-US" dirty="0" smtClean="0"/>
          </a:p>
        </p:txBody>
      </p:sp>
      <p:sp>
        <p:nvSpPr>
          <p:cNvPr id="3" name="Footer Placeholder 2"/>
          <p:cNvSpPr>
            <a:spLocks noGrp="1"/>
          </p:cNvSpPr>
          <p:nvPr>
            <p:ph type="ftr" sz="quarter" idx="11"/>
          </p:nvPr>
        </p:nvSpPr>
        <p:spPr/>
        <p:txBody>
          <a:bodyPr/>
          <a:lstStyle/>
          <a:p>
            <a:r>
              <a:rPr lang="en-US" smtClean="0"/>
              <a:t>School of EEE</a:t>
            </a:r>
            <a:endParaRPr lang="en-US" dirty="0"/>
          </a:p>
        </p:txBody>
      </p:sp>
      <p:sp>
        <p:nvSpPr>
          <p:cNvPr id="4" name="Slide Number Placeholder 3"/>
          <p:cNvSpPr>
            <a:spLocks noGrp="1"/>
          </p:cNvSpPr>
          <p:nvPr>
            <p:ph type="sldNum" sz="quarter" idx="12"/>
          </p:nvPr>
        </p:nvSpPr>
        <p:spPr/>
        <p:txBody>
          <a:bodyPr/>
          <a:lstStyle/>
          <a:p>
            <a:fld id="{E9FA5013-2E72-4A27-BB93-0D610EE5532C}" type="slidenum">
              <a:rPr lang="en-US" smtClean="0"/>
              <a:pPr/>
              <a:t>124</a:t>
            </a:fld>
            <a:endParaRPr lang="en-US" dirty="0"/>
          </a:p>
        </p:txBody>
      </p:sp>
    </p:spTree>
    <p:extLst>
      <p:ext uri="{BB962C8B-B14F-4D97-AF65-F5344CB8AC3E}">
        <p14:creationId xmlns:p14="http://schemas.microsoft.com/office/powerpoint/2010/main" val="92938587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038" y="709613"/>
            <a:ext cx="7019925" cy="543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School of EEE</a:t>
            </a:r>
            <a:endParaRPr lang="en-US" dirty="0"/>
          </a:p>
        </p:txBody>
      </p:sp>
      <p:sp>
        <p:nvSpPr>
          <p:cNvPr id="4" name="Slide Number Placeholder 3"/>
          <p:cNvSpPr>
            <a:spLocks noGrp="1"/>
          </p:cNvSpPr>
          <p:nvPr>
            <p:ph type="sldNum" sz="quarter" idx="12"/>
          </p:nvPr>
        </p:nvSpPr>
        <p:spPr/>
        <p:txBody>
          <a:bodyPr/>
          <a:lstStyle/>
          <a:p>
            <a:fld id="{E9FA5013-2E72-4A27-BB93-0D610EE5532C}" type="slidenum">
              <a:rPr lang="en-US" smtClean="0"/>
              <a:pPr/>
              <a:t>125</a:t>
            </a:fld>
            <a:endParaRPr lang="en-US" dirty="0"/>
          </a:p>
        </p:txBody>
      </p:sp>
    </p:spTree>
    <p:extLst>
      <p:ext uri="{BB962C8B-B14F-4D97-AF65-F5344CB8AC3E}">
        <p14:creationId xmlns:p14="http://schemas.microsoft.com/office/powerpoint/2010/main" val="29197818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90600" y="152400"/>
            <a:ext cx="7498080" cy="990600"/>
          </a:xfrm>
        </p:spPr>
        <p:txBody>
          <a:bodyPr>
            <a:normAutofit/>
          </a:bodyPr>
          <a:lstStyle/>
          <a:p>
            <a:pPr eaLnBrk="1" hangingPunct="1"/>
            <a:r>
              <a:rPr lang="en-US" altLang="zh-CN" sz="3200" dirty="0" smtClean="0">
                <a:ea typeface="宋体" charset="-122"/>
              </a:rPr>
              <a:t>Memory Required for Audio</a:t>
            </a:r>
          </a:p>
        </p:txBody>
      </p:sp>
      <p:pic>
        <p:nvPicPr>
          <p:cNvPr id="18435" name="Picture 4" descr="byte"/>
          <p:cNvPicPr>
            <a:picLocks noGrp="1" noChangeAspect="1" noChangeArrowheads="1"/>
          </p:cNvPicPr>
          <p:nvPr>
            <p:ph idx="1"/>
          </p:nvPr>
        </p:nvPicPr>
        <p:blipFill>
          <a:blip r:embed="rId3" cstate="print"/>
          <a:srcRect/>
          <a:stretch>
            <a:fillRect/>
          </a:stretch>
        </p:blipFill>
        <p:spPr>
          <a:xfrm>
            <a:off x="1295400" y="914400"/>
            <a:ext cx="6781800" cy="4653565"/>
          </a:xfrm>
          <a:noFill/>
        </p:spPr>
      </p:pic>
      <p:sp>
        <p:nvSpPr>
          <p:cNvPr id="2" name="Rectangle 1"/>
          <p:cNvSpPr/>
          <p:nvPr/>
        </p:nvSpPr>
        <p:spPr>
          <a:xfrm>
            <a:off x="1295400" y="5657671"/>
            <a:ext cx="7162800" cy="830997"/>
          </a:xfrm>
          <a:prstGeom prst="rect">
            <a:avLst/>
          </a:prstGeom>
        </p:spPr>
        <p:txBody>
          <a:bodyPr wrap="square">
            <a:spAutoFit/>
          </a:bodyPr>
          <a:lstStyle/>
          <a:p>
            <a:pPr marL="285750" indent="-285750">
              <a:buFont typeface="Courier New" pitchFamily="49" charset="0"/>
              <a:buChar char="o"/>
            </a:pPr>
            <a:r>
              <a:rPr lang="en-US" sz="2400" dirty="0"/>
              <a:t>32 x 8 </a:t>
            </a:r>
            <a:r>
              <a:rPr lang="en-US" sz="2400" dirty="0" err="1"/>
              <a:t>Mbits</a:t>
            </a:r>
            <a:r>
              <a:rPr lang="en-US" sz="2400" dirty="0"/>
              <a:t> = 128 </a:t>
            </a:r>
            <a:r>
              <a:rPr lang="en-US" sz="2400" dirty="0" err="1"/>
              <a:t>kbits</a:t>
            </a:r>
            <a:r>
              <a:rPr lang="en-US" sz="2400" dirty="0"/>
              <a:t>/sec * T </a:t>
            </a:r>
            <a:r>
              <a:rPr lang="en-US" sz="2400" dirty="0" smtClean="0"/>
              <a:t>sec  </a:t>
            </a:r>
            <a:r>
              <a:rPr lang="en-US" sz="2400" dirty="0">
                <a:sym typeface="Wingdings" pitchFamily="2" charset="2"/>
              </a:rPr>
              <a:t> T = 34 </a:t>
            </a:r>
            <a:r>
              <a:rPr lang="en-US" sz="2400" dirty="0" err="1">
                <a:sym typeface="Wingdings" pitchFamily="2" charset="2"/>
              </a:rPr>
              <a:t>mins</a:t>
            </a:r>
            <a:endParaRPr lang="en-US" sz="2400" dirty="0">
              <a:sym typeface="Wingdings" pitchFamily="2" charset="2"/>
            </a:endParaRPr>
          </a:p>
          <a:p>
            <a:pPr marL="285750" indent="-285750">
              <a:buFont typeface="Courier New" pitchFamily="49" charset="0"/>
              <a:buChar char="o"/>
            </a:pPr>
            <a:r>
              <a:rPr lang="en-US" sz="2400" dirty="0">
                <a:sym typeface="Wingdings" pitchFamily="2" charset="2"/>
              </a:rPr>
              <a:t>2 x 8 </a:t>
            </a:r>
            <a:r>
              <a:rPr lang="en-US" sz="2400" dirty="0" err="1">
                <a:sym typeface="Wingdings" pitchFamily="2" charset="2"/>
              </a:rPr>
              <a:t>Mbits</a:t>
            </a:r>
            <a:r>
              <a:rPr lang="en-US" sz="2400" dirty="0">
                <a:sym typeface="Wingdings" pitchFamily="2" charset="2"/>
              </a:rPr>
              <a:t> = 128 </a:t>
            </a:r>
            <a:r>
              <a:rPr lang="en-US" sz="2400" dirty="0" err="1">
                <a:sym typeface="Wingdings" pitchFamily="2" charset="2"/>
              </a:rPr>
              <a:t>kbit</a:t>
            </a:r>
            <a:r>
              <a:rPr lang="en-US" sz="2400" dirty="0">
                <a:sym typeface="Wingdings" pitchFamily="2" charset="2"/>
              </a:rPr>
              <a:t>/sec * </a:t>
            </a:r>
            <a:r>
              <a:rPr lang="en-US" sz="2400" dirty="0" smtClean="0">
                <a:sym typeface="Wingdings" pitchFamily="2" charset="2"/>
              </a:rPr>
              <a:t>T  </a:t>
            </a:r>
            <a:r>
              <a:rPr lang="en-US" sz="2400" dirty="0">
                <a:sym typeface="Wingdings" pitchFamily="2" charset="2"/>
              </a:rPr>
              <a:t>T = 2 </a:t>
            </a:r>
            <a:r>
              <a:rPr lang="en-US" sz="2400" dirty="0" err="1">
                <a:sym typeface="Wingdings" pitchFamily="2" charset="2"/>
              </a:rPr>
              <a:t>mins</a:t>
            </a:r>
            <a:endParaRPr lang="en-US" sz="2400" dirty="0">
              <a:sym typeface="Wingdings" pitchFamily="2" charset="2"/>
            </a:endParaRPr>
          </a:p>
        </p:txBody>
      </p:sp>
      <p:sp>
        <p:nvSpPr>
          <p:cNvPr id="3" name="Footer Placeholder 2"/>
          <p:cNvSpPr>
            <a:spLocks noGrp="1"/>
          </p:cNvSpPr>
          <p:nvPr>
            <p:ph type="ftr" sz="quarter" idx="11"/>
          </p:nvPr>
        </p:nvSpPr>
        <p:spPr/>
        <p:txBody>
          <a:bodyPr/>
          <a:lstStyle/>
          <a:p>
            <a:r>
              <a:rPr lang="en-US" smtClean="0"/>
              <a:t>School of EEE</a:t>
            </a:r>
            <a:endParaRPr lang="en-US" dirty="0"/>
          </a:p>
        </p:txBody>
      </p:sp>
      <p:sp>
        <p:nvSpPr>
          <p:cNvPr id="5" name="Slide Number Placeholder 4"/>
          <p:cNvSpPr>
            <a:spLocks noGrp="1"/>
          </p:cNvSpPr>
          <p:nvPr>
            <p:ph type="sldNum" sz="quarter" idx="12"/>
          </p:nvPr>
        </p:nvSpPr>
        <p:spPr/>
        <p:txBody>
          <a:bodyPr/>
          <a:lstStyle/>
          <a:p>
            <a:fld id="{E9FA5013-2E72-4A27-BB93-0D610EE5532C}" type="slidenum">
              <a:rPr lang="en-US" smtClean="0"/>
              <a:pPr/>
              <a:t>126</a:t>
            </a:fld>
            <a:endParaRPr lang="en-US" dirty="0"/>
          </a:p>
        </p:txBody>
      </p:sp>
    </p:spTree>
    <p:extLst>
      <p:ext uri="{BB962C8B-B14F-4D97-AF65-F5344CB8AC3E}">
        <p14:creationId xmlns:p14="http://schemas.microsoft.com/office/powerpoint/2010/main" val="108702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p:spPr>
        <p:txBody>
          <a:bodyPr>
            <a:normAutofit/>
          </a:bodyPr>
          <a:lstStyle/>
          <a:p>
            <a:pPr eaLnBrk="1" hangingPunct="1"/>
            <a:r>
              <a:rPr lang="en-US" altLang="zh-CN" sz="3200" dirty="0" smtClean="0">
                <a:latin typeface="Arial" charset="0"/>
                <a:ea typeface="宋体" charset="-122"/>
              </a:rPr>
              <a:t>Some Practical Questions</a:t>
            </a:r>
            <a:r>
              <a:rPr lang="en-US" altLang="zh-CN" sz="3200" dirty="0" smtClean="0">
                <a:ea typeface="宋体" charset="-122"/>
              </a:rPr>
              <a:t> </a:t>
            </a:r>
          </a:p>
        </p:txBody>
      </p:sp>
      <p:sp>
        <p:nvSpPr>
          <p:cNvPr id="19459" name="Rectangle 3"/>
          <p:cNvSpPr>
            <a:spLocks noGrp="1" noChangeArrowheads="1"/>
          </p:cNvSpPr>
          <p:nvPr>
            <p:ph type="body" idx="1"/>
          </p:nvPr>
        </p:nvSpPr>
        <p:spPr>
          <a:xfrm>
            <a:off x="990600" y="914400"/>
            <a:ext cx="7620000" cy="5486400"/>
          </a:xfrm>
          <a:solidFill>
            <a:schemeClr val="bg1"/>
          </a:solidFill>
          <a:ln w="38100">
            <a:solidFill>
              <a:schemeClr val="tx1"/>
            </a:solidFill>
          </a:ln>
        </p:spPr>
        <p:txBody>
          <a:bodyPr>
            <a:normAutofit lnSpcReduction="10000"/>
          </a:bodyPr>
          <a:lstStyle/>
          <a:p>
            <a:pPr marL="82296" indent="0" algn="just">
              <a:buNone/>
            </a:pPr>
            <a:r>
              <a:rPr lang="en-US" altLang="zh-CN" sz="2400" b="1" dirty="0" smtClean="0">
                <a:ea typeface="宋体" charset="-122"/>
              </a:rPr>
              <a:t>Example 1. </a:t>
            </a:r>
            <a:r>
              <a:rPr lang="en-US" altLang="zh-CN" sz="2200" dirty="0" smtClean="0">
                <a:ea typeface="宋体" charset="-122"/>
              </a:rPr>
              <a:t>How </a:t>
            </a:r>
            <a:r>
              <a:rPr lang="en-US" altLang="zh-CN" sz="2200" dirty="0">
                <a:ea typeface="宋体" charset="-122"/>
              </a:rPr>
              <a:t>long (in minute) can a CD stereo sound tracks be saved onto a </a:t>
            </a:r>
            <a:r>
              <a:rPr lang="en-US" altLang="zh-CN" sz="2200" dirty="0" smtClean="0">
                <a:ea typeface="宋体" charset="-122"/>
              </a:rPr>
              <a:t>1000 </a:t>
            </a:r>
            <a:r>
              <a:rPr lang="en-US" altLang="zh-CN" sz="2200" dirty="0" err="1">
                <a:ea typeface="宋体" charset="-122"/>
              </a:rPr>
              <a:t>Mbyte</a:t>
            </a:r>
            <a:r>
              <a:rPr lang="en-US" altLang="zh-CN" sz="2200" dirty="0">
                <a:ea typeface="宋体" charset="-122"/>
              </a:rPr>
              <a:t> in the hard disk drive? How much longer (in minute) can be saved if a compression algorithm with 4:1 ratio is used? </a:t>
            </a:r>
          </a:p>
          <a:p>
            <a:pPr marL="82296" indent="0">
              <a:buNone/>
            </a:pPr>
            <a:r>
              <a:rPr lang="en-US" sz="2200" dirty="0"/>
              <a:t>	</a:t>
            </a:r>
            <a:r>
              <a:rPr lang="en-US" sz="2200" dirty="0" smtClean="0"/>
              <a:t>1000M </a:t>
            </a:r>
            <a:r>
              <a:rPr lang="en-US" sz="2200" dirty="0"/>
              <a:t>* 8 /( 60 * 44.1k * 16 * 2) = </a:t>
            </a:r>
            <a:r>
              <a:rPr lang="en-US" sz="2200" dirty="0" smtClean="0">
                <a:sym typeface="Wingdings" pitchFamily="2" charset="2"/>
              </a:rPr>
              <a:t>88.57 </a:t>
            </a:r>
            <a:r>
              <a:rPr lang="en-US" sz="2200" dirty="0" err="1">
                <a:sym typeface="Wingdings" pitchFamily="2" charset="2"/>
              </a:rPr>
              <a:t>mins</a:t>
            </a:r>
            <a:r>
              <a:rPr lang="en-US" sz="2200" dirty="0">
                <a:sym typeface="Wingdings" pitchFamily="2" charset="2"/>
              </a:rPr>
              <a:t> </a:t>
            </a:r>
          </a:p>
          <a:p>
            <a:pPr marL="82296" indent="0">
              <a:buNone/>
            </a:pPr>
            <a:r>
              <a:rPr lang="en-US" sz="2200" dirty="0">
                <a:sym typeface="Wingdings" pitchFamily="2" charset="2"/>
              </a:rPr>
              <a:t>	</a:t>
            </a:r>
            <a:r>
              <a:rPr lang="en-US" sz="2200" dirty="0" smtClean="0">
                <a:sym typeface="Wingdings" pitchFamily="2" charset="2"/>
              </a:rPr>
              <a:t>88.57 </a:t>
            </a:r>
            <a:r>
              <a:rPr lang="en-US" sz="2200" dirty="0">
                <a:sym typeface="Wingdings" pitchFamily="2" charset="2"/>
              </a:rPr>
              <a:t>x 4 = </a:t>
            </a:r>
            <a:r>
              <a:rPr lang="en-US" sz="2200" dirty="0" smtClean="0">
                <a:sym typeface="Wingdings" pitchFamily="2" charset="2"/>
              </a:rPr>
              <a:t>354.3 </a:t>
            </a:r>
            <a:r>
              <a:rPr lang="en-US" sz="2200" dirty="0" err="1" smtClean="0">
                <a:sym typeface="Wingdings" pitchFamily="2" charset="2"/>
              </a:rPr>
              <a:t>mins</a:t>
            </a:r>
            <a:endParaRPr lang="en-US" sz="2200" dirty="0" smtClean="0">
              <a:sym typeface="Wingdings" pitchFamily="2" charset="2"/>
            </a:endParaRPr>
          </a:p>
          <a:p>
            <a:pPr marL="82296" indent="0">
              <a:buNone/>
            </a:pPr>
            <a:endParaRPr lang="en-US" altLang="zh-CN" sz="1200" dirty="0">
              <a:ea typeface="宋体" charset="-122"/>
              <a:sym typeface="Wingdings" pitchFamily="2" charset="2"/>
            </a:endParaRPr>
          </a:p>
          <a:p>
            <a:pPr marL="92075" indent="-9525" algn="just">
              <a:buNone/>
            </a:pPr>
            <a:r>
              <a:rPr lang="en-US" altLang="zh-CN" b="1" dirty="0">
                <a:ea typeface="宋体" charset="-122"/>
              </a:rPr>
              <a:t>Example </a:t>
            </a:r>
            <a:r>
              <a:rPr lang="en-US" altLang="zh-CN" b="1" dirty="0" smtClean="0">
                <a:ea typeface="宋体" charset="-122"/>
              </a:rPr>
              <a:t>2. </a:t>
            </a:r>
            <a:r>
              <a:rPr lang="en-US" altLang="zh-CN" sz="2200" dirty="0" smtClean="0">
                <a:ea typeface="宋体" charset="-122"/>
              </a:rPr>
              <a:t>The bit rate of the CD is 2x44.1kx16 = 1.41Mbps. But CD needs a significant overhead for </a:t>
            </a:r>
            <a:r>
              <a:rPr lang="en-US" altLang="zh-CN" sz="2200" dirty="0" err="1" smtClean="0">
                <a:ea typeface="宋体" charset="-122"/>
              </a:rPr>
              <a:t>runlength</a:t>
            </a:r>
            <a:r>
              <a:rPr lang="en-US" altLang="zh-CN" sz="2200" dirty="0" smtClean="0">
                <a:ea typeface="宋体" charset="-122"/>
              </a:rPr>
              <a:t>-limited line code for synchronization, error correction of up to 49 bits for every 16-bit audio samples. What is the total stereo bit rate? What is the % overhead ?</a:t>
            </a:r>
          </a:p>
          <a:p>
            <a:pPr marL="92075" indent="-9525" algn="just" eaLnBrk="1" hangingPunct="1">
              <a:buFontTx/>
              <a:buNone/>
            </a:pPr>
            <a:endParaRPr lang="en-US" altLang="zh-CN" sz="2200" dirty="0" smtClean="0">
              <a:ea typeface="宋体" charset="-122"/>
            </a:endParaRPr>
          </a:p>
          <a:p>
            <a:pPr marL="631825" indent="-549275" algn="just">
              <a:buNone/>
            </a:pPr>
            <a:r>
              <a:rPr lang="en-US" altLang="zh-CN" sz="2200" dirty="0" smtClean="0">
                <a:ea typeface="宋体" charset="-122"/>
              </a:rPr>
              <a:t>       Total bit rate </a:t>
            </a:r>
            <a:r>
              <a:rPr lang="en-US" sz="2200" dirty="0" smtClean="0"/>
              <a:t>= 44.1k*2*49 = 4.32 Mbps</a:t>
            </a:r>
          </a:p>
          <a:p>
            <a:pPr marL="631825" indent="-549275" algn="just">
              <a:buNone/>
            </a:pPr>
            <a:r>
              <a:rPr lang="en-US" sz="2200" dirty="0" smtClean="0"/>
              <a:t>       % </a:t>
            </a:r>
            <a:r>
              <a:rPr lang="en-US" sz="2200" dirty="0"/>
              <a:t>overhead = (49-16)/49 * 100%  = 67%</a:t>
            </a:r>
          </a:p>
          <a:p>
            <a:pPr marL="631825" indent="-549275" algn="just">
              <a:buNone/>
            </a:pPr>
            <a:r>
              <a:rPr lang="en-US" altLang="zh-CN" sz="2200" dirty="0" smtClean="0">
                <a:ea typeface="宋体" charset="-122"/>
              </a:rPr>
              <a:t>The overhead requires even more downloading time.</a:t>
            </a:r>
          </a:p>
        </p:txBody>
      </p:sp>
      <p:sp>
        <p:nvSpPr>
          <p:cNvPr id="19460" name="Line 4"/>
          <p:cNvSpPr>
            <a:spLocks noChangeShapeType="1"/>
          </p:cNvSpPr>
          <p:nvPr/>
        </p:nvSpPr>
        <p:spPr bwMode="auto">
          <a:xfrm>
            <a:off x="1066800" y="3124200"/>
            <a:ext cx="7467600" cy="0"/>
          </a:xfrm>
          <a:prstGeom prst="line">
            <a:avLst/>
          </a:prstGeom>
          <a:noFill/>
          <a:ln w="38100">
            <a:solidFill>
              <a:schemeClr val="tx1"/>
            </a:solidFill>
            <a:round/>
            <a:headEnd/>
            <a:tailEnd/>
          </a:ln>
        </p:spPr>
        <p:txBody>
          <a:bodyPr/>
          <a:lstStyle/>
          <a:p>
            <a:endParaRPr lang="en-US"/>
          </a:p>
        </p:txBody>
      </p:sp>
      <p:sp>
        <p:nvSpPr>
          <p:cNvPr id="2" name="Footer Placeholder 1"/>
          <p:cNvSpPr>
            <a:spLocks noGrp="1"/>
          </p:cNvSpPr>
          <p:nvPr>
            <p:ph type="ftr" sz="quarter" idx="11"/>
          </p:nvPr>
        </p:nvSpPr>
        <p:spPr/>
        <p:txBody>
          <a:bodyPr/>
          <a:lstStyle/>
          <a:p>
            <a:r>
              <a:rPr lang="en-US" smtClean="0"/>
              <a:t>School of EEE</a:t>
            </a:r>
            <a:endParaRPr lang="en-US" dirty="0"/>
          </a:p>
        </p:txBody>
      </p:sp>
      <p:sp>
        <p:nvSpPr>
          <p:cNvPr id="3" name="Slide Number Placeholder 2"/>
          <p:cNvSpPr>
            <a:spLocks noGrp="1"/>
          </p:cNvSpPr>
          <p:nvPr>
            <p:ph type="sldNum" sz="quarter" idx="12"/>
          </p:nvPr>
        </p:nvSpPr>
        <p:spPr/>
        <p:txBody>
          <a:bodyPr/>
          <a:lstStyle/>
          <a:p>
            <a:fld id="{E9FA5013-2E72-4A27-BB93-0D610EE5532C}" type="slidenum">
              <a:rPr lang="en-US" smtClean="0"/>
              <a:pPr/>
              <a:t>127</a:t>
            </a:fld>
            <a:endParaRPr lang="en-US" dirty="0"/>
          </a:p>
        </p:txBody>
      </p:sp>
    </p:spTree>
    <p:extLst>
      <p:ext uri="{BB962C8B-B14F-4D97-AF65-F5344CB8AC3E}">
        <p14:creationId xmlns:p14="http://schemas.microsoft.com/office/powerpoint/2010/main" val="67541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59">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5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pPr eaLnBrk="1" hangingPunct="1"/>
            <a:r>
              <a:rPr lang="en-US" altLang="zh-CN" dirty="0" smtClean="0">
                <a:ea typeface="宋体" charset="-122"/>
              </a:rPr>
              <a:t>How much compression is required?</a:t>
            </a:r>
          </a:p>
        </p:txBody>
      </p:sp>
      <p:sp>
        <p:nvSpPr>
          <p:cNvPr id="20483" name="Rectangle 3"/>
          <p:cNvSpPr>
            <a:spLocks noGrp="1" noChangeArrowheads="1"/>
          </p:cNvSpPr>
          <p:nvPr>
            <p:ph type="body" idx="1"/>
          </p:nvPr>
        </p:nvSpPr>
        <p:spPr>
          <a:xfrm>
            <a:off x="1066800" y="838200"/>
            <a:ext cx="7848600" cy="5791200"/>
          </a:xfrm>
          <a:solidFill>
            <a:schemeClr val="bg1"/>
          </a:solidFill>
          <a:ln w="38100">
            <a:solidFill>
              <a:schemeClr val="bg1"/>
            </a:solidFill>
          </a:ln>
        </p:spPr>
        <p:txBody>
          <a:bodyPr>
            <a:normAutofit/>
          </a:bodyPr>
          <a:lstStyle/>
          <a:p>
            <a:pPr marL="82296" indent="0" algn="just">
              <a:buNone/>
            </a:pPr>
            <a:r>
              <a:rPr lang="en-US" altLang="zh-CN" sz="2400" b="1" dirty="0">
                <a:ea typeface="宋体" charset="-122"/>
              </a:rPr>
              <a:t>Example </a:t>
            </a:r>
            <a:r>
              <a:rPr lang="en-US" altLang="zh-CN" sz="2400" b="1" dirty="0" smtClean="0">
                <a:ea typeface="宋体" charset="-122"/>
              </a:rPr>
              <a:t>3. </a:t>
            </a:r>
            <a:r>
              <a:rPr lang="en-US" altLang="zh-CN" sz="2400" dirty="0" smtClean="0">
                <a:ea typeface="宋体" charset="-122"/>
              </a:rPr>
              <a:t>Network channels have a bit rate capacity of 2 </a:t>
            </a:r>
            <a:r>
              <a:rPr lang="en-US" altLang="zh-CN" sz="2400" dirty="0">
                <a:ea typeface="宋体" charset="-122"/>
              </a:rPr>
              <a:t>M</a:t>
            </a:r>
            <a:r>
              <a:rPr lang="en-US" altLang="zh-CN" sz="2400" dirty="0" smtClean="0">
                <a:ea typeface="宋体" charset="-122"/>
              </a:rPr>
              <a:t>bps. What is the compression ratio to deliver a stereo audio signal (DAT) sampling with 16 bit/s? (Assuming 2/3 of network data are used for error correction)</a:t>
            </a:r>
          </a:p>
          <a:p>
            <a:pPr marL="82296" indent="0" algn="just" eaLnBrk="1" hangingPunct="1">
              <a:buNone/>
            </a:pPr>
            <a:r>
              <a:rPr lang="en-US" altLang="zh-CN" sz="2400" b="1" dirty="0" smtClean="0">
                <a:ea typeface="宋体" charset="-122"/>
              </a:rPr>
              <a:t>  </a:t>
            </a:r>
            <a:endParaRPr lang="en-US" altLang="zh-CN" sz="2400" b="1" dirty="0">
              <a:ea typeface="宋体" charset="-122"/>
            </a:endParaRPr>
          </a:p>
          <a:p>
            <a:pPr marL="82296" indent="0" algn="just" eaLnBrk="1" hangingPunct="1">
              <a:buNone/>
            </a:pPr>
            <a:r>
              <a:rPr lang="en-US" altLang="zh-CN" sz="2400" b="1" dirty="0" smtClean="0">
                <a:ea typeface="宋体" charset="-122"/>
              </a:rPr>
              <a:t> Compression ratio = </a:t>
            </a:r>
          </a:p>
          <a:p>
            <a:pPr marL="82296" indent="0" algn="ctr" eaLnBrk="1" hangingPunct="1">
              <a:buNone/>
            </a:pPr>
            <a:r>
              <a:rPr lang="en-US" altLang="zh-CN" sz="2400" b="1" dirty="0" smtClean="0">
                <a:ea typeface="宋体" charset="-122"/>
              </a:rPr>
              <a:t>(48 kHz x 16 bit/s x 2 channels x 3) / 2Mbps = </a:t>
            </a:r>
            <a:r>
              <a:rPr lang="en-US" altLang="zh-CN" sz="2400" b="1" dirty="0" smtClean="0">
                <a:solidFill>
                  <a:srgbClr val="FF0000"/>
                </a:solidFill>
                <a:ea typeface="宋体" charset="-122"/>
              </a:rPr>
              <a:t>4.608/2</a:t>
            </a:r>
          </a:p>
          <a:p>
            <a:pPr algn="just" eaLnBrk="1" hangingPunct="1">
              <a:buFont typeface="Courier New" panose="02070309020205020404" pitchFamily="49" charset="0"/>
              <a:buChar char="o"/>
            </a:pPr>
            <a:r>
              <a:rPr lang="en-US" altLang="zh-CN" sz="2400" dirty="0" smtClean="0">
                <a:ea typeface="宋体" charset="-122"/>
              </a:rPr>
              <a:t>Can you listen on line this high quality audio? Why not?</a:t>
            </a:r>
          </a:p>
          <a:p>
            <a:pPr algn="just" eaLnBrk="1" hangingPunct="1">
              <a:buFont typeface="Courier New" panose="02070309020205020404" pitchFamily="49" charset="0"/>
              <a:buChar char="o"/>
            </a:pPr>
            <a:endParaRPr lang="en-US" altLang="zh-CN" sz="2400" dirty="0" smtClean="0">
              <a:ea typeface="宋体" charset="-122"/>
            </a:endParaRPr>
          </a:p>
          <a:p>
            <a:pPr marL="82296" indent="0" algn="just" eaLnBrk="1" hangingPunct="1">
              <a:buNone/>
            </a:pPr>
            <a:r>
              <a:rPr lang="en-US" altLang="zh-CN" sz="2400" dirty="0" smtClean="0">
                <a:ea typeface="宋体" charset="-122"/>
              </a:rPr>
              <a:t>Similarly, for a speech signal, sampling at 8 kHz, with PCM of 12 bits can be reduced to 8 bits using </a:t>
            </a:r>
            <a:r>
              <a:rPr lang="en-US" altLang="zh-CN" sz="2400" dirty="0" err="1" smtClean="0">
                <a:ea typeface="宋体" charset="-122"/>
              </a:rPr>
              <a:t>nonuniform</a:t>
            </a:r>
            <a:r>
              <a:rPr lang="en-US" altLang="zh-CN" sz="2400" dirty="0" smtClean="0">
                <a:ea typeface="宋体" charset="-122"/>
              </a:rPr>
              <a:t> </a:t>
            </a:r>
            <a:r>
              <a:rPr lang="en-US" altLang="zh-CN" sz="2400" dirty="0" err="1" smtClean="0">
                <a:ea typeface="宋体" charset="-122"/>
              </a:rPr>
              <a:t>quantizer</a:t>
            </a:r>
            <a:r>
              <a:rPr lang="en-US" altLang="zh-CN" sz="2400" dirty="0" smtClean="0">
                <a:ea typeface="宋体" charset="-122"/>
              </a:rPr>
              <a:t> to fit in a bit rate of 64 kbps for PSTN. </a:t>
            </a:r>
          </a:p>
          <a:p>
            <a:pPr marL="82296" indent="0" algn="just" eaLnBrk="1" hangingPunct="1">
              <a:buNone/>
            </a:pPr>
            <a:r>
              <a:rPr lang="en-US" altLang="zh-CN" sz="2400" dirty="0" smtClean="0">
                <a:ea typeface="宋体" charset="-122"/>
              </a:rPr>
              <a:t>The compression ratio is only </a:t>
            </a:r>
            <a:r>
              <a:rPr lang="en-US" altLang="zh-CN" sz="2400" b="1" dirty="0" smtClean="0">
                <a:ea typeface="宋体" charset="-122"/>
              </a:rPr>
              <a:t>1.5:1</a:t>
            </a:r>
            <a:r>
              <a:rPr lang="en-US" altLang="zh-CN" sz="2400" dirty="0" smtClean="0">
                <a:ea typeface="宋体" charset="-122"/>
              </a:rPr>
              <a:t>.</a:t>
            </a:r>
          </a:p>
          <a:p>
            <a:pPr algn="just" eaLnBrk="1" hangingPunct="1">
              <a:buFont typeface="Courier New" pitchFamily="49" charset="0"/>
              <a:buChar char="o"/>
            </a:pPr>
            <a:endParaRPr lang="en-US" altLang="zh-CN" sz="2200" dirty="0" smtClean="0">
              <a:ea typeface="宋体" charset="-122"/>
            </a:endParaRPr>
          </a:p>
        </p:txBody>
      </p:sp>
      <p:sp>
        <p:nvSpPr>
          <p:cNvPr id="2" name="Footer Placeholder 1"/>
          <p:cNvSpPr>
            <a:spLocks noGrp="1"/>
          </p:cNvSpPr>
          <p:nvPr>
            <p:ph type="ftr" sz="quarter" idx="11"/>
          </p:nvPr>
        </p:nvSpPr>
        <p:spPr/>
        <p:txBody>
          <a:bodyPr/>
          <a:lstStyle/>
          <a:p>
            <a:r>
              <a:rPr lang="en-US" smtClean="0"/>
              <a:t>School of EEE</a:t>
            </a:r>
            <a:endParaRPr lang="en-US" dirty="0"/>
          </a:p>
        </p:txBody>
      </p:sp>
      <p:sp>
        <p:nvSpPr>
          <p:cNvPr id="3" name="Slide Number Placeholder 2"/>
          <p:cNvSpPr>
            <a:spLocks noGrp="1"/>
          </p:cNvSpPr>
          <p:nvPr>
            <p:ph type="sldNum" sz="quarter" idx="12"/>
          </p:nvPr>
        </p:nvSpPr>
        <p:spPr/>
        <p:txBody>
          <a:bodyPr/>
          <a:lstStyle/>
          <a:p>
            <a:fld id="{E9FA5013-2E72-4A27-BB93-0D610EE5532C}" type="slidenum">
              <a:rPr lang="en-US" smtClean="0"/>
              <a:pPr/>
              <a:t>128</a:t>
            </a:fld>
            <a:endParaRPr lang="en-US" dirty="0"/>
          </a:p>
        </p:txBody>
      </p:sp>
    </p:spTree>
    <p:extLst>
      <p:ext uri="{BB962C8B-B14F-4D97-AF65-F5344CB8AC3E}">
        <p14:creationId xmlns:p14="http://schemas.microsoft.com/office/powerpoint/2010/main" val="2792520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8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4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pPr algn="just" eaLnBrk="1" hangingPunct="1"/>
            <a:r>
              <a:rPr lang="en-US" altLang="zh-CN" dirty="0" smtClean="0">
                <a:ea typeface="宋体" charset="-122"/>
              </a:rPr>
              <a:t>How to reduce data rate?</a:t>
            </a:r>
          </a:p>
        </p:txBody>
      </p:sp>
      <p:sp>
        <p:nvSpPr>
          <p:cNvPr id="21507" name="Rectangle 3"/>
          <p:cNvSpPr>
            <a:spLocks noGrp="1" noChangeArrowheads="1"/>
          </p:cNvSpPr>
          <p:nvPr>
            <p:ph type="body" sz="half" idx="4294967295"/>
          </p:nvPr>
        </p:nvSpPr>
        <p:spPr>
          <a:xfrm>
            <a:off x="1066800" y="990600"/>
            <a:ext cx="7620000" cy="5486400"/>
          </a:xfrm>
        </p:spPr>
        <p:txBody>
          <a:bodyPr>
            <a:noAutofit/>
          </a:bodyPr>
          <a:lstStyle/>
          <a:p>
            <a:pPr algn="just" eaLnBrk="1" hangingPunct="1">
              <a:buFont typeface="Courier New" pitchFamily="49" charset="0"/>
              <a:buChar char="o"/>
            </a:pPr>
            <a:r>
              <a:rPr lang="en-US" altLang="zh-CN" sz="2200" dirty="0" smtClean="0">
                <a:ea typeface="宋体" charset="-122"/>
              </a:rPr>
              <a:t>Do not transmit or store anything that the ears cannot hear</a:t>
            </a:r>
            <a:r>
              <a:rPr lang="en-US" altLang="zh-CN" sz="2200" dirty="0">
                <a:ea typeface="宋体" charset="-122"/>
              </a:rPr>
              <a:t> </a:t>
            </a:r>
            <a:r>
              <a:rPr lang="en-US" altLang="zh-CN" sz="2200" dirty="0" smtClean="0">
                <a:solidFill>
                  <a:schemeClr val="accent3"/>
                </a:solidFill>
                <a:ea typeface="宋体" charset="-122"/>
              </a:rPr>
              <a:t>(irrelevant data that are perceptually insignificant)</a:t>
            </a:r>
          </a:p>
          <a:p>
            <a:pPr algn="just" eaLnBrk="1" hangingPunct="1">
              <a:buFont typeface="Courier New" pitchFamily="49" charset="0"/>
              <a:buChar char="o"/>
            </a:pPr>
            <a:r>
              <a:rPr lang="en-US" altLang="zh-CN" sz="2200" dirty="0" smtClean="0">
                <a:ea typeface="宋体" charset="-122"/>
              </a:rPr>
              <a:t>Allow some quantization noise that cannot be heard, (</a:t>
            </a:r>
            <a:r>
              <a:rPr lang="en-US" altLang="zh-CN" sz="2200" dirty="0" smtClean="0">
                <a:solidFill>
                  <a:srgbClr val="C00000"/>
                </a:solidFill>
                <a:ea typeface="宋体" charset="-122"/>
              </a:rPr>
              <a:t>means that the samples can be represented by fewer bits</a:t>
            </a:r>
            <a:r>
              <a:rPr lang="en-US" altLang="zh-CN" sz="2200" dirty="0" smtClean="0">
                <a:ea typeface="宋体" charset="-122"/>
              </a:rPr>
              <a:t>).</a:t>
            </a:r>
          </a:p>
          <a:p>
            <a:pPr algn="just" eaLnBrk="1" hangingPunct="1">
              <a:buFont typeface="Courier New" pitchFamily="49" charset="0"/>
              <a:buChar char="o"/>
            </a:pPr>
            <a:endParaRPr lang="en-US" altLang="zh-CN" sz="2200" dirty="0" smtClean="0">
              <a:ea typeface="宋体" charset="-122"/>
            </a:endParaRPr>
          </a:p>
          <a:p>
            <a:pPr algn="just" eaLnBrk="1" hangingPunct="1">
              <a:buFont typeface="Courier New" pitchFamily="49" charset="0"/>
              <a:buChar char="o"/>
            </a:pPr>
            <a:r>
              <a:rPr lang="en-US" altLang="zh-CN" sz="2200" dirty="0" smtClean="0">
                <a:ea typeface="宋体" charset="-122"/>
              </a:rPr>
              <a:t>We need to understand psychoacoustics:</a:t>
            </a:r>
          </a:p>
          <a:p>
            <a:pPr lvl="1" algn="just" eaLnBrk="1" hangingPunct="1">
              <a:spcBef>
                <a:spcPts val="600"/>
              </a:spcBef>
              <a:buFont typeface="Arial" pitchFamily="34" charset="0"/>
              <a:buChar char="−"/>
            </a:pPr>
            <a:r>
              <a:rPr lang="en-US" altLang="zh-CN" sz="2200" dirty="0" smtClean="0">
                <a:ea typeface="宋体" charset="-122"/>
              </a:rPr>
              <a:t>Range of human hearing </a:t>
            </a:r>
            <a:r>
              <a:rPr lang="en-US" altLang="zh-CN" sz="2200" dirty="0">
                <a:ea typeface="宋体" charset="-122"/>
              </a:rPr>
              <a:t>l</a:t>
            </a:r>
            <a:r>
              <a:rPr lang="en-US" altLang="zh-CN" sz="2200" dirty="0" smtClean="0">
                <a:ea typeface="宋体" charset="-122"/>
              </a:rPr>
              <a:t>oudness curve (do not send these components that are out of hearing range, also do not send these components that below the hearing threshold)</a:t>
            </a:r>
          </a:p>
          <a:p>
            <a:pPr algn="just" eaLnBrk="1" hangingPunct="1">
              <a:buFont typeface="Courier New" pitchFamily="49" charset="0"/>
              <a:buChar char="o"/>
            </a:pPr>
            <a:r>
              <a:rPr lang="en-US" altLang="zh-CN" sz="2200" dirty="0" smtClean="0">
                <a:ea typeface="宋体" charset="-122"/>
              </a:rPr>
              <a:t>Remove redundant information:</a:t>
            </a:r>
          </a:p>
          <a:p>
            <a:pPr lvl="1" algn="just" eaLnBrk="1" hangingPunct="1">
              <a:spcBef>
                <a:spcPts val="600"/>
              </a:spcBef>
              <a:buFont typeface="Arial" pitchFamily="34" charset="0"/>
              <a:buChar char="−"/>
            </a:pPr>
            <a:r>
              <a:rPr lang="en-US" altLang="zh-CN" sz="2200" dirty="0" smtClean="0">
                <a:ea typeface="宋体" charset="-122"/>
              </a:rPr>
              <a:t>Sample at the right frequency</a:t>
            </a:r>
          </a:p>
          <a:p>
            <a:pPr lvl="1" algn="just" eaLnBrk="1" hangingPunct="1">
              <a:spcBef>
                <a:spcPts val="600"/>
              </a:spcBef>
              <a:buFont typeface="Arial" pitchFamily="34" charset="0"/>
              <a:buChar char="−"/>
            </a:pPr>
            <a:r>
              <a:rPr lang="en-US" altLang="zh-CN" sz="2200" dirty="0" smtClean="0">
                <a:ea typeface="宋体" charset="-122"/>
              </a:rPr>
              <a:t>Remove correlated data </a:t>
            </a:r>
          </a:p>
          <a:p>
            <a:pPr marL="365760" lvl="1" indent="-283464" algn="just">
              <a:spcBef>
                <a:spcPts val="600"/>
              </a:spcBef>
              <a:buSzPct val="80000"/>
              <a:buFont typeface="Courier New" pitchFamily="49" charset="0"/>
              <a:buChar char="o"/>
            </a:pPr>
            <a:r>
              <a:rPr lang="en-US" altLang="zh-CN" sz="2200" dirty="0" smtClean="0">
                <a:ea typeface="宋体" charset="-122"/>
              </a:rPr>
              <a:t>Make use of masking  phenomena: frequency </a:t>
            </a:r>
            <a:r>
              <a:rPr lang="en-US" altLang="zh-CN" sz="2200" dirty="0">
                <a:ea typeface="宋体" charset="-122"/>
              </a:rPr>
              <a:t>masking and temporal masking</a:t>
            </a:r>
          </a:p>
          <a:p>
            <a:pPr>
              <a:buFont typeface="Courier New" pitchFamily="49" charset="0"/>
              <a:buChar char="o"/>
            </a:pPr>
            <a:endParaRPr lang="en-US" altLang="zh-CN" sz="2200" dirty="0" smtClean="0">
              <a:ea typeface="宋体" charset="-122"/>
            </a:endParaRPr>
          </a:p>
          <a:p>
            <a:pPr lvl="1" eaLnBrk="1" hangingPunct="1"/>
            <a:endParaRPr lang="en-US" altLang="zh-CN" dirty="0" smtClean="0">
              <a:ea typeface="宋体" charset="-122"/>
            </a:endParaRPr>
          </a:p>
        </p:txBody>
      </p:sp>
      <p:sp>
        <p:nvSpPr>
          <p:cNvPr id="2" name="Footer Placeholder 1"/>
          <p:cNvSpPr>
            <a:spLocks noGrp="1"/>
          </p:cNvSpPr>
          <p:nvPr>
            <p:ph type="ftr" sz="quarter" idx="11"/>
          </p:nvPr>
        </p:nvSpPr>
        <p:spPr/>
        <p:txBody>
          <a:bodyPr/>
          <a:lstStyle/>
          <a:p>
            <a:r>
              <a:rPr lang="en-US" smtClean="0"/>
              <a:t>School of EEE</a:t>
            </a:r>
            <a:endParaRPr lang="en-US" dirty="0"/>
          </a:p>
        </p:txBody>
      </p:sp>
      <p:sp>
        <p:nvSpPr>
          <p:cNvPr id="3" name="Slide Number Placeholder 2"/>
          <p:cNvSpPr>
            <a:spLocks noGrp="1"/>
          </p:cNvSpPr>
          <p:nvPr>
            <p:ph type="sldNum" sz="quarter" idx="12"/>
          </p:nvPr>
        </p:nvSpPr>
        <p:spPr/>
        <p:txBody>
          <a:bodyPr/>
          <a:lstStyle/>
          <a:p>
            <a:fld id="{E9FA5013-2E72-4A27-BB93-0D610EE5532C}" type="slidenum">
              <a:rPr lang="en-US" smtClean="0"/>
              <a:pPr/>
              <a:t>129</a:t>
            </a:fld>
            <a:endParaRPr lang="en-US" dirty="0"/>
          </a:p>
        </p:txBody>
      </p:sp>
    </p:spTree>
    <p:extLst>
      <p:ext uri="{BB962C8B-B14F-4D97-AF65-F5344CB8AC3E}">
        <p14:creationId xmlns:p14="http://schemas.microsoft.com/office/powerpoint/2010/main" val="3205513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50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0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07">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5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533400"/>
            <a:ext cx="7696200" cy="3124200"/>
          </a:xfrm>
        </p:spPr>
        <p:txBody>
          <a:bodyPr>
            <a:normAutofit/>
          </a:bodyPr>
          <a:lstStyle/>
          <a:p>
            <a:pPr algn="just">
              <a:buFont typeface="Courier New" pitchFamily="49" charset="0"/>
              <a:buChar char="o"/>
            </a:pPr>
            <a:r>
              <a:rPr lang="en-US" sz="2200" dirty="0" smtClean="0"/>
              <a:t>Ear </a:t>
            </a:r>
            <a:r>
              <a:rPr lang="en-US" sz="2200" dirty="0"/>
              <a:t>can accommodate a very wide dynamic range (DR) of </a:t>
            </a:r>
            <a:r>
              <a:rPr lang="en-US" sz="2200" dirty="0" smtClean="0"/>
              <a:t> about 140 </a:t>
            </a:r>
            <a:r>
              <a:rPr lang="en-US" sz="2200" dirty="0" err="1"/>
              <a:t>dB.</a:t>
            </a:r>
            <a:r>
              <a:rPr lang="en-US" sz="2200" dirty="0"/>
              <a:t> </a:t>
            </a:r>
            <a:r>
              <a:rPr lang="en-US" sz="2200" dirty="0" smtClean="0"/>
              <a:t>Equivalent to sound </a:t>
            </a:r>
            <a:r>
              <a:rPr lang="en-US" sz="2200" dirty="0"/>
              <a:t>intensity of 10</a:t>
            </a:r>
            <a:r>
              <a:rPr lang="en-US" sz="2200" baseline="30000" dirty="0"/>
              <a:t>12</a:t>
            </a:r>
            <a:r>
              <a:rPr lang="en-US" sz="2200" dirty="0"/>
              <a:t> to 1 (0 dB SPL)</a:t>
            </a:r>
          </a:p>
          <a:p>
            <a:pPr algn="just">
              <a:buFont typeface="Courier New" pitchFamily="49" charset="0"/>
              <a:buChar char="o"/>
            </a:pPr>
            <a:r>
              <a:rPr lang="en-US" sz="2200" dirty="0"/>
              <a:t>Ear sensitivity is </a:t>
            </a:r>
            <a:r>
              <a:rPr lang="en-US" sz="2200" dirty="0" err="1"/>
              <a:t>freq</a:t>
            </a:r>
            <a:r>
              <a:rPr lang="en-US" sz="2200" dirty="0"/>
              <a:t> dependent. Max sensitivity occurs at 1 to 5kHz, where we hear signals several dB below 0 </a:t>
            </a:r>
            <a:r>
              <a:rPr lang="en-US" sz="2200" dirty="0" err="1"/>
              <a:t>dB.</a:t>
            </a:r>
            <a:endParaRPr lang="en-US" sz="2200" dirty="0"/>
          </a:p>
          <a:p>
            <a:pPr algn="just">
              <a:buFont typeface="Courier New" pitchFamily="49" charset="0"/>
              <a:buChar char="o"/>
            </a:pPr>
            <a:r>
              <a:rPr lang="en-US" sz="2200" dirty="0"/>
              <a:t>Relative </a:t>
            </a:r>
            <a:r>
              <a:rPr lang="en-US" sz="2200" dirty="0" smtClean="0"/>
              <a:t>insensitive </a:t>
            </a:r>
            <a:r>
              <a:rPr lang="en-US" sz="2200" dirty="0"/>
              <a:t>at low and high freq</a:t>
            </a:r>
            <a:r>
              <a:rPr lang="en-US" sz="2200" dirty="0" smtClean="0"/>
              <a:t>., </a:t>
            </a:r>
            <a:r>
              <a:rPr lang="en-US" sz="2200" dirty="0" err="1" smtClean="0"/>
              <a:t>Eg</a:t>
            </a:r>
            <a:r>
              <a:rPr lang="en-US" sz="2200" dirty="0" smtClean="0"/>
              <a:t>. </a:t>
            </a:r>
            <a:r>
              <a:rPr lang="en-US" sz="2200" dirty="0"/>
              <a:t>20 Hz tone would have to be </a:t>
            </a:r>
            <a:r>
              <a:rPr lang="en-US" sz="2200" dirty="0" err="1"/>
              <a:t>approx</a:t>
            </a:r>
            <a:r>
              <a:rPr lang="en-US" sz="2200" dirty="0"/>
              <a:t> 70 dB louder than 1 kHz tone to be barely audible. </a:t>
            </a:r>
          </a:p>
          <a:p>
            <a:endParaRPr lang="en-SG"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3429000"/>
            <a:ext cx="3704655" cy="2479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066800" y="3648431"/>
            <a:ext cx="4114800" cy="2400657"/>
          </a:xfrm>
          <a:prstGeom prst="rect">
            <a:avLst/>
          </a:prstGeom>
        </p:spPr>
        <p:txBody>
          <a:bodyPr wrap="square">
            <a:spAutoFit/>
          </a:bodyPr>
          <a:lstStyle/>
          <a:p>
            <a:pPr marL="266700" indent="-266700" algn="just">
              <a:buFont typeface="Courier New" pitchFamily="49" charset="0"/>
              <a:buChar char="o"/>
            </a:pPr>
            <a:r>
              <a:rPr lang="en-US" sz="2200" dirty="0"/>
              <a:t>A perceptual coder compares the input signal to the minimum threshold, and discards signal that falls below the threshold, because the ear cannot hear this signal.</a:t>
            </a:r>
          </a:p>
          <a:p>
            <a:pPr algn="just">
              <a:buFont typeface="Courier New" pitchFamily="49" charset="0"/>
              <a:buChar char="o"/>
            </a:pPr>
            <a:endParaRPr lang="en-US" dirty="0"/>
          </a:p>
        </p:txBody>
      </p:sp>
      <p:sp>
        <p:nvSpPr>
          <p:cNvPr id="6" name="Footer Placeholder 5"/>
          <p:cNvSpPr>
            <a:spLocks noGrp="1"/>
          </p:cNvSpPr>
          <p:nvPr>
            <p:ph type="ftr" sz="quarter" idx="11"/>
          </p:nvPr>
        </p:nvSpPr>
        <p:spPr/>
        <p:txBody>
          <a:bodyPr/>
          <a:lstStyle/>
          <a:p>
            <a:r>
              <a:rPr lang="en-US" smtClean="0"/>
              <a:t>School of EEE</a:t>
            </a:r>
            <a:endParaRPr lang="en-US" dirty="0"/>
          </a:p>
        </p:txBody>
      </p:sp>
      <p:sp>
        <p:nvSpPr>
          <p:cNvPr id="7" name="Slide Number Placeholder 6"/>
          <p:cNvSpPr>
            <a:spLocks noGrp="1"/>
          </p:cNvSpPr>
          <p:nvPr>
            <p:ph type="sldNum" sz="quarter" idx="12"/>
          </p:nvPr>
        </p:nvSpPr>
        <p:spPr/>
        <p:txBody>
          <a:bodyPr/>
          <a:lstStyle/>
          <a:p>
            <a:fld id="{E9FA5013-2E72-4A27-BB93-0D610EE5532C}" type="slidenum">
              <a:rPr lang="en-US" smtClean="0"/>
              <a:pPr/>
              <a:t>130</a:t>
            </a:fld>
            <a:endParaRPr lang="en-US" dirty="0"/>
          </a:p>
        </p:txBody>
      </p:sp>
    </p:spTree>
    <p:extLst>
      <p:ext uri="{BB962C8B-B14F-4D97-AF65-F5344CB8AC3E}">
        <p14:creationId xmlns:p14="http://schemas.microsoft.com/office/powerpoint/2010/main" val="351762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pPr algn="just"/>
            <a:r>
              <a:rPr lang="en-US" altLang="zh-CN" dirty="0">
                <a:ea typeface="宋体" charset="-122"/>
              </a:rPr>
              <a:t>How to reduce data rate?</a:t>
            </a:r>
            <a:endParaRPr lang="en-US" altLang="zh-CN" dirty="0" smtClean="0">
              <a:ea typeface="宋体" charset="-122"/>
            </a:endParaRPr>
          </a:p>
        </p:txBody>
      </p:sp>
      <p:pic>
        <p:nvPicPr>
          <p:cNvPr id="21508" name="Picture 5" descr="curve"/>
          <p:cNvPicPr>
            <a:picLocks noGrp="1" noChangeAspect="1" noChangeArrowheads="1"/>
          </p:cNvPicPr>
          <p:nvPr>
            <p:ph idx="1"/>
          </p:nvPr>
        </p:nvPicPr>
        <p:blipFill>
          <a:blip r:embed="rId3" cstate="print"/>
          <a:stretch>
            <a:fillRect/>
          </a:stretch>
        </p:blipFill>
        <p:spPr>
          <a:xfrm>
            <a:off x="5943600" y="990600"/>
            <a:ext cx="3038057" cy="2596630"/>
          </a:xfrm>
          <a:solidFill>
            <a:schemeClr val="tx1"/>
          </a:solidFill>
          <a:ln w="38100">
            <a:solidFill>
              <a:srgbClr val="000000"/>
            </a:solidFill>
          </a:ln>
        </p:spPr>
      </p:pic>
      <p:sp>
        <p:nvSpPr>
          <p:cNvPr id="21507" name="Rectangle 3"/>
          <p:cNvSpPr>
            <a:spLocks noGrp="1" noChangeArrowheads="1"/>
          </p:cNvSpPr>
          <p:nvPr>
            <p:ph type="body" sz="half" idx="4294967295"/>
          </p:nvPr>
        </p:nvSpPr>
        <p:spPr>
          <a:xfrm>
            <a:off x="914400" y="990600"/>
            <a:ext cx="4876800" cy="5486400"/>
          </a:xfrm>
        </p:spPr>
        <p:txBody>
          <a:bodyPr>
            <a:noAutofit/>
          </a:bodyPr>
          <a:lstStyle/>
          <a:p>
            <a:pPr algn="just">
              <a:buFont typeface="Courier New" pitchFamily="49" charset="0"/>
              <a:buChar char="o"/>
            </a:pPr>
            <a:r>
              <a:rPr lang="en-US" altLang="zh-CN" b="1" dirty="0" smtClean="0">
                <a:ea typeface="宋体" charset="-122"/>
              </a:rPr>
              <a:t>Masking: </a:t>
            </a:r>
            <a:r>
              <a:rPr lang="en-SG" dirty="0" smtClean="0"/>
              <a:t>masking </a:t>
            </a:r>
            <a:r>
              <a:rPr lang="en-SG" dirty="0"/>
              <a:t>is the process by which the threshold of hearing for one sound is raised by the presence of another sound</a:t>
            </a:r>
            <a:r>
              <a:rPr lang="en-SG" dirty="0" smtClean="0"/>
              <a:t>.</a:t>
            </a:r>
          </a:p>
          <a:p>
            <a:pPr algn="just">
              <a:buFont typeface="Courier New" pitchFamily="49" charset="0"/>
              <a:buChar char="o"/>
            </a:pPr>
            <a:r>
              <a:rPr lang="en-US" altLang="zh-CN" b="1" dirty="0">
                <a:ea typeface="宋体" charset="-122"/>
              </a:rPr>
              <a:t>Frequency masking</a:t>
            </a:r>
            <a:r>
              <a:rPr lang="en-US" dirty="0" smtClean="0"/>
              <a:t> is due to the fact that the hearing system has a limited frequency resolution to distinguish different frequencies in the audio signal.</a:t>
            </a:r>
          </a:p>
          <a:p>
            <a:pPr algn="just">
              <a:buFont typeface="Courier New" pitchFamily="49" charset="0"/>
              <a:buChar char="o"/>
            </a:pPr>
            <a:endParaRPr lang="en-US" altLang="zh-CN" b="1" dirty="0" smtClean="0">
              <a:ea typeface="宋体" charset="-122"/>
            </a:endParaRPr>
          </a:p>
          <a:p>
            <a:pPr algn="just">
              <a:buFont typeface="Courier New" pitchFamily="49" charset="0"/>
              <a:buChar char="o"/>
            </a:pPr>
            <a:r>
              <a:rPr lang="en-US" altLang="zh-CN" b="1" dirty="0" smtClean="0">
                <a:ea typeface="宋体" charset="-122"/>
              </a:rPr>
              <a:t>Temporal </a:t>
            </a:r>
            <a:r>
              <a:rPr lang="en-US" altLang="zh-CN" b="1" dirty="0">
                <a:ea typeface="宋体" charset="-122"/>
              </a:rPr>
              <a:t>masking </a:t>
            </a:r>
            <a:r>
              <a:rPr lang="en-US" altLang="zh-CN" dirty="0" smtClean="0">
                <a:ea typeface="宋体" charset="-122"/>
              </a:rPr>
              <a:t>is also used for compression.</a:t>
            </a:r>
          </a:p>
        </p:txBody>
      </p:sp>
      <p:sp>
        <p:nvSpPr>
          <p:cNvPr id="2" name="Footer Placeholder 1"/>
          <p:cNvSpPr>
            <a:spLocks noGrp="1"/>
          </p:cNvSpPr>
          <p:nvPr>
            <p:ph type="ftr" sz="quarter" idx="11"/>
          </p:nvPr>
        </p:nvSpPr>
        <p:spPr/>
        <p:txBody>
          <a:bodyPr/>
          <a:lstStyle/>
          <a:p>
            <a:r>
              <a:rPr lang="en-US" smtClean="0"/>
              <a:t>School of EEE</a:t>
            </a:r>
            <a:endParaRPr lang="en-US" dirty="0"/>
          </a:p>
        </p:txBody>
      </p:sp>
      <p:sp>
        <p:nvSpPr>
          <p:cNvPr id="3" name="Slide Number Placeholder 2"/>
          <p:cNvSpPr>
            <a:spLocks noGrp="1"/>
          </p:cNvSpPr>
          <p:nvPr>
            <p:ph type="sldNum" sz="quarter" idx="12"/>
          </p:nvPr>
        </p:nvSpPr>
        <p:spPr/>
        <p:txBody>
          <a:bodyPr/>
          <a:lstStyle/>
          <a:p>
            <a:fld id="{E9FA5013-2E72-4A27-BB93-0D610EE5532C}" type="slidenum">
              <a:rPr lang="en-US" smtClean="0"/>
              <a:pPr/>
              <a:t>131</a:t>
            </a:fld>
            <a:endParaRPr lang="en-US" dirty="0"/>
          </a:p>
        </p:txBody>
      </p:sp>
      <p:pic>
        <p:nvPicPr>
          <p:cNvPr id="8" name="Picture 11" descr="curve1"/>
          <p:cNvPicPr>
            <a:picLocks noChangeAspect="1" noChangeArrowheads="1"/>
          </p:cNvPicPr>
          <p:nvPr/>
        </p:nvPicPr>
        <p:blipFill>
          <a:blip r:embed="rId4" cstate="print"/>
          <a:srcRect/>
          <a:stretch>
            <a:fillRect/>
          </a:stretch>
        </p:blipFill>
        <p:spPr>
          <a:xfrm>
            <a:off x="3703320" y="4528435"/>
            <a:ext cx="3048000" cy="2100965"/>
          </a:xfrm>
          <a:prstGeom prst="rect">
            <a:avLst/>
          </a:prstGeom>
          <a:solidFill>
            <a:schemeClr val="tx1"/>
          </a:solidFill>
          <a:ln w="38100">
            <a:solidFill>
              <a:srgbClr val="000000"/>
            </a:solidFill>
          </a:ln>
        </p:spPr>
      </p:pic>
    </p:spTree>
    <p:extLst>
      <p:ext uri="{BB962C8B-B14F-4D97-AF65-F5344CB8AC3E}">
        <p14:creationId xmlns:p14="http://schemas.microsoft.com/office/powerpoint/2010/main" val="194519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a:bodyPr>
          <a:lstStyle/>
          <a:p>
            <a:r>
              <a:rPr lang="en-US" dirty="0" smtClean="0"/>
              <a:t>Frequency Masking</a:t>
            </a:r>
          </a:p>
        </p:txBody>
      </p:sp>
      <p:sp>
        <p:nvSpPr>
          <p:cNvPr id="4" name="Slide Number Placeholder 3"/>
          <p:cNvSpPr>
            <a:spLocks noGrp="1"/>
          </p:cNvSpPr>
          <p:nvPr>
            <p:ph type="sldNum" sz="quarter" idx="12"/>
          </p:nvPr>
        </p:nvSpPr>
        <p:spPr/>
        <p:txBody>
          <a:bodyPr/>
          <a:lstStyle/>
          <a:p>
            <a:fld id="{E9FA5013-2E72-4A27-BB93-0D610EE5532C}" type="slidenum">
              <a:rPr lang="en-US" smtClean="0"/>
              <a:pPr/>
              <a:t>132</a:t>
            </a:fld>
            <a:endParaRPr lang="en-US" dirty="0"/>
          </a:p>
        </p:txBody>
      </p:sp>
      <p:sp>
        <p:nvSpPr>
          <p:cNvPr id="2" name="TextBox 1"/>
          <p:cNvSpPr txBox="1"/>
          <p:nvPr/>
        </p:nvSpPr>
        <p:spPr>
          <a:xfrm>
            <a:off x="1066800" y="1219200"/>
            <a:ext cx="7620000" cy="4124206"/>
          </a:xfrm>
          <a:prstGeom prst="rect">
            <a:avLst/>
          </a:prstGeom>
          <a:noFill/>
        </p:spPr>
        <p:txBody>
          <a:bodyPr wrap="square" rtlCol="0">
            <a:spAutoFit/>
          </a:bodyPr>
          <a:lstStyle/>
          <a:p>
            <a:pPr marL="285750" indent="-285750" algn="just">
              <a:spcBef>
                <a:spcPts val="600"/>
              </a:spcBef>
              <a:buFont typeface="Courier New" panose="02070309020205020404" pitchFamily="49" charset="0"/>
              <a:buChar char="o"/>
            </a:pPr>
            <a:r>
              <a:rPr lang="en-SG" sz="2200" dirty="0"/>
              <a:t>Masking refers to a process where one sound is rendered inaudible because </a:t>
            </a:r>
            <a:r>
              <a:rPr lang="en-SG" sz="2200" dirty="0" smtClean="0"/>
              <a:t>of the </a:t>
            </a:r>
            <a:r>
              <a:rPr lang="en-SG" sz="2200" dirty="0"/>
              <a:t>presence of another sound</a:t>
            </a:r>
            <a:r>
              <a:rPr lang="en-SG" sz="2200" dirty="0" smtClean="0"/>
              <a:t>. </a:t>
            </a:r>
          </a:p>
          <a:p>
            <a:pPr marL="285750" indent="-285750" algn="just">
              <a:spcBef>
                <a:spcPts val="600"/>
              </a:spcBef>
              <a:buFont typeface="Courier New" panose="02070309020205020404" pitchFamily="49" charset="0"/>
              <a:buChar char="o"/>
            </a:pPr>
            <a:r>
              <a:rPr lang="en-SG" sz="2200" dirty="0" smtClean="0"/>
              <a:t>It is mainly because the </a:t>
            </a:r>
            <a:r>
              <a:rPr lang="en-SG" sz="2200" dirty="0"/>
              <a:t>presence of a strong noise or tone masker creates an excitation of </a:t>
            </a:r>
            <a:r>
              <a:rPr lang="en-SG" sz="2200" dirty="0" smtClean="0"/>
              <a:t>sufficient strength </a:t>
            </a:r>
            <a:r>
              <a:rPr lang="en-SG" sz="2200" dirty="0"/>
              <a:t>on the basilar membrane at the critical band location to block </a:t>
            </a:r>
            <a:r>
              <a:rPr lang="en-SG" sz="2200" dirty="0" smtClean="0"/>
              <a:t>effectively detection </a:t>
            </a:r>
            <a:r>
              <a:rPr lang="en-SG" sz="2200" dirty="0"/>
              <a:t>of a weaker signal. </a:t>
            </a:r>
            <a:endParaRPr lang="en-SG" sz="2200" dirty="0" smtClean="0"/>
          </a:p>
          <a:p>
            <a:pPr marL="285750" indent="-285750" algn="just">
              <a:spcBef>
                <a:spcPts val="600"/>
              </a:spcBef>
              <a:buFont typeface="Courier New" panose="02070309020205020404" pitchFamily="49" charset="0"/>
              <a:buChar char="o"/>
            </a:pPr>
            <a:r>
              <a:rPr lang="en-SG" sz="2200" dirty="0" smtClean="0"/>
              <a:t>We shall mainly consider two </a:t>
            </a:r>
            <a:r>
              <a:rPr lang="en-SG" sz="2200" dirty="0"/>
              <a:t>types of simultaneous masking</a:t>
            </a:r>
            <a:r>
              <a:rPr lang="en-SG" sz="2200" dirty="0" smtClean="0"/>
              <a:t>, namely </a:t>
            </a:r>
            <a:r>
              <a:rPr lang="en-SG" sz="2200" i="1" dirty="0" smtClean="0"/>
              <a:t>noise-masking-tone </a:t>
            </a:r>
            <a:r>
              <a:rPr lang="en-SG" sz="2200" dirty="0"/>
              <a:t>(</a:t>
            </a:r>
            <a:r>
              <a:rPr lang="en-SG" sz="2200" dirty="0" smtClean="0"/>
              <a:t>NMT), and </a:t>
            </a:r>
            <a:r>
              <a:rPr lang="en-SG" sz="2200" i="1" dirty="0" smtClean="0"/>
              <a:t>tone-masking-noise </a:t>
            </a:r>
            <a:r>
              <a:rPr lang="en-SG" sz="2200" dirty="0"/>
              <a:t>(</a:t>
            </a:r>
            <a:r>
              <a:rPr lang="en-SG" sz="2200" dirty="0" smtClean="0"/>
              <a:t>TMN).</a:t>
            </a:r>
          </a:p>
          <a:p>
            <a:pPr marL="285750" indent="-285750" algn="just">
              <a:spcBef>
                <a:spcPts val="600"/>
              </a:spcBef>
              <a:buFont typeface="Courier New" panose="02070309020205020404" pitchFamily="49" charset="0"/>
              <a:buChar char="o"/>
            </a:pPr>
            <a:r>
              <a:rPr lang="en-US" sz="2200" dirty="0" smtClean="0"/>
              <a:t>Tone-masking-tone (TMT) can be easily described.</a:t>
            </a:r>
          </a:p>
          <a:p>
            <a:pPr marL="285750" indent="-285750" algn="just">
              <a:spcBef>
                <a:spcPts val="600"/>
              </a:spcBef>
              <a:buFont typeface="Courier New" panose="02070309020205020404" pitchFamily="49" charset="0"/>
              <a:buChar char="o"/>
            </a:pPr>
            <a:r>
              <a:rPr lang="en-US" sz="2200" dirty="0" smtClean="0"/>
              <a:t>Noise-masking-noise (NMN) is more difficult to characterize.</a:t>
            </a:r>
          </a:p>
        </p:txBody>
      </p:sp>
      <p:sp>
        <p:nvSpPr>
          <p:cNvPr id="5" name="Footer Placeholder 4"/>
          <p:cNvSpPr>
            <a:spLocks noGrp="1"/>
          </p:cNvSpPr>
          <p:nvPr>
            <p:ph type="ftr" sz="quarter" idx="11"/>
          </p:nvPr>
        </p:nvSpPr>
        <p:spPr/>
        <p:txBody>
          <a:bodyPr/>
          <a:lstStyle/>
          <a:p>
            <a:r>
              <a:rPr lang="en-US" smtClean="0"/>
              <a:t>School of EEE</a:t>
            </a:r>
            <a:endParaRPr lang="en-US" dirty="0"/>
          </a:p>
        </p:txBody>
      </p:sp>
    </p:spTree>
    <p:extLst>
      <p:ext uri="{BB962C8B-B14F-4D97-AF65-F5344CB8AC3E}">
        <p14:creationId xmlns:p14="http://schemas.microsoft.com/office/powerpoint/2010/main" val="212585977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a:bodyPr>
          <a:lstStyle/>
          <a:p>
            <a:r>
              <a:rPr lang="en-US" sz="3200" dirty="0" smtClean="0"/>
              <a:t>Noise masking tone</a:t>
            </a:r>
          </a:p>
        </p:txBody>
      </p:sp>
      <p:sp>
        <p:nvSpPr>
          <p:cNvPr id="4" name="Slide Number Placeholder 3"/>
          <p:cNvSpPr>
            <a:spLocks noGrp="1"/>
          </p:cNvSpPr>
          <p:nvPr>
            <p:ph type="sldNum" sz="quarter" idx="12"/>
          </p:nvPr>
        </p:nvSpPr>
        <p:spPr/>
        <p:txBody>
          <a:bodyPr/>
          <a:lstStyle/>
          <a:p>
            <a:fld id="{E9FA5013-2E72-4A27-BB93-0D610EE5532C}" type="slidenum">
              <a:rPr lang="en-US" smtClean="0"/>
              <a:pPr/>
              <a:t>133</a:t>
            </a:fld>
            <a:endParaRPr lang="en-US" dirty="0"/>
          </a:p>
        </p:txBody>
      </p:sp>
      <p:sp>
        <p:nvSpPr>
          <p:cNvPr id="2" name="TextBox 1"/>
          <p:cNvSpPr txBox="1"/>
          <p:nvPr/>
        </p:nvSpPr>
        <p:spPr>
          <a:xfrm>
            <a:off x="4038600" y="1017687"/>
            <a:ext cx="4876802" cy="3477875"/>
          </a:xfrm>
          <a:prstGeom prst="rect">
            <a:avLst/>
          </a:prstGeom>
          <a:noFill/>
        </p:spPr>
        <p:txBody>
          <a:bodyPr wrap="square" rtlCol="0">
            <a:spAutoFit/>
          </a:bodyPr>
          <a:lstStyle/>
          <a:p>
            <a:pPr marL="285750" indent="-285750" algn="just">
              <a:buFont typeface="Courier New" panose="02070309020205020404" pitchFamily="49" charset="0"/>
              <a:buChar char="o"/>
            </a:pPr>
            <a:r>
              <a:rPr lang="en-SG" sz="2000" dirty="0" smtClean="0"/>
              <a:t>A </a:t>
            </a:r>
            <a:r>
              <a:rPr lang="en-SG" sz="2000" dirty="0"/>
              <a:t>narrowband noise (e.g., having 1 </a:t>
            </a:r>
            <a:r>
              <a:rPr lang="en-SG" sz="2000" dirty="0" smtClean="0"/>
              <a:t>Bark bandwidth</a:t>
            </a:r>
            <a:r>
              <a:rPr lang="en-SG" sz="2000" dirty="0"/>
              <a:t>) masks a tone within the same critical band, </a:t>
            </a:r>
            <a:endParaRPr lang="en-SG" sz="2000" dirty="0" smtClean="0"/>
          </a:p>
          <a:p>
            <a:pPr marL="285750" indent="-285750" algn="just">
              <a:buFont typeface="Courier New" panose="02070309020205020404" pitchFamily="49" charset="0"/>
              <a:buChar char="o"/>
            </a:pPr>
            <a:r>
              <a:rPr lang="en-SG" sz="2000" dirty="0" smtClean="0"/>
              <a:t>The intensity of </a:t>
            </a:r>
            <a:r>
              <a:rPr lang="en-SG" sz="2000" dirty="0"/>
              <a:t>the masked tone is below a predictable threshold </a:t>
            </a:r>
            <a:r>
              <a:rPr lang="en-SG" sz="2000" dirty="0" smtClean="0"/>
              <a:t> given at the  centre </a:t>
            </a:r>
            <a:r>
              <a:rPr lang="en-SG" sz="2000" dirty="0"/>
              <a:t>frequency of the masking noise. </a:t>
            </a:r>
            <a:endParaRPr lang="en-SG" sz="2000" dirty="0" smtClean="0"/>
          </a:p>
          <a:p>
            <a:pPr marL="285750" indent="-285750" algn="just">
              <a:buFont typeface="Courier New" panose="02070309020205020404" pitchFamily="49" charset="0"/>
              <a:buChar char="o"/>
            </a:pPr>
            <a:r>
              <a:rPr lang="en-SG" sz="2000" dirty="0" smtClean="0"/>
              <a:t>The threshold </a:t>
            </a:r>
            <a:r>
              <a:rPr lang="en-SG" sz="2000" dirty="0"/>
              <a:t>of </a:t>
            </a:r>
            <a:r>
              <a:rPr lang="en-SG" sz="2000" dirty="0" smtClean="0"/>
              <a:t>detection is the smallest difference </a:t>
            </a:r>
            <a:r>
              <a:rPr lang="en-SG" sz="2000" dirty="0"/>
              <a:t>between the </a:t>
            </a:r>
            <a:r>
              <a:rPr lang="en-SG" sz="2000" dirty="0" smtClean="0"/>
              <a:t>SPL </a:t>
            </a:r>
            <a:r>
              <a:rPr lang="en-SG" sz="2000" dirty="0"/>
              <a:t>of the masking noise </a:t>
            </a:r>
            <a:r>
              <a:rPr lang="en-SG" sz="2000" dirty="0" smtClean="0"/>
              <a:t>and the </a:t>
            </a:r>
            <a:r>
              <a:rPr lang="en-SG" sz="2000" dirty="0"/>
              <a:t> SPL </a:t>
            </a:r>
            <a:r>
              <a:rPr lang="en-SG" sz="2000" dirty="0" smtClean="0"/>
              <a:t>of </a:t>
            </a:r>
            <a:r>
              <a:rPr lang="en-SG" sz="2000" dirty="0"/>
              <a:t>the masked tone </a:t>
            </a:r>
            <a:r>
              <a:rPr lang="en-SG" sz="2000" dirty="0" smtClean="0"/>
              <a:t>when </a:t>
            </a:r>
            <a:r>
              <a:rPr lang="en-SG" sz="2000" dirty="0"/>
              <a:t>the frequency of the </a:t>
            </a:r>
            <a:r>
              <a:rPr lang="en-SG" sz="2000" dirty="0" smtClean="0"/>
              <a:t>masked tone </a:t>
            </a:r>
            <a:r>
              <a:rPr lang="en-SG" sz="2000" dirty="0"/>
              <a:t>is close to the masker’s </a:t>
            </a:r>
            <a:r>
              <a:rPr lang="en-SG" sz="2000" dirty="0" smtClean="0"/>
              <a:t>centre </a:t>
            </a:r>
            <a:r>
              <a:rPr lang="en-SG" sz="2000" dirty="0"/>
              <a:t>frequency. </a:t>
            </a:r>
            <a:endParaRPr lang="en-SG" sz="2000" dirty="0" smtClean="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035" y="1586202"/>
            <a:ext cx="3033466" cy="28485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990600" y="4639270"/>
            <a:ext cx="7696200" cy="1323439"/>
          </a:xfrm>
          <a:prstGeom prst="rect">
            <a:avLst/>
          </a:prstGeom>
        </p:spPr>
        <p:txBody>
          <a:bodyPr wrap="square">
            <a:spAutoFit/>
          </a:bodyPr>
          <a:lstStyle/>
          <a:p>
            <a:pPr marL="285750" indent="-285750" algn="just">
              <a:buFont typeface="Courier New" panose="02070309020205020404" pitchFamily="49" charset="0"/>
              <a:buChar char="o"/>
            </a:pPr>
            <a:r>
              <a:rPr lang="en-SG" sz="2000" dirty="0" smtClean="0"/>
              <a:t>The figure shows that, a </a:t>
            </a:r>
            <a:r>
              <a:rPr lang="en-SG" sz="2000" dirty="0"/>
              <a:t>critical band noise masker </a:t>
            </a:r>
            <a:r>
              <a:rPr lang="en-SG" sz="2000" dirty="0" smtClean="0"/>
              <a:t>cantered </a:t>
            </a:r>
            <a:r>
              <a:rPr lang="en-SG" sz="2000" dirty="0"/>
              <a:t>at 410 </a:t>
            </a:r>
            <a:r>
              <a:rPr lang="en-SG" sz="2000" dirty="0" smtClean="0"/>
              <a:t>Hz </a:t>
            </a:r>
            <a:r>
              <a:rPr lang="en-SG" sz="2000" dirty="0"/>
              <a:t>with an intensity of 80 </a:t>
            </a:r>
            <a:r>
              <a:rPr lang="en-SG" sz="2000" dirty="0" err="1"/>
              <a:t>db</a:t>
            </a:r>
            <a:r>
              <a:rPr lang="en-SG" sz="2000" dirty="0"/>
              <a:t> SPL masks a 410 Hz tone, and the resulting </a:t>
            </a:r>
            <a:r>
              <a:rPr lang="en-SG" sz="2000" dirty="0" smtClean="0"/>
              <a:t>signal to minimum masking ratio (SMR) at the </a:t>
            </a:r>
            <a:r>
              <a:rPr lang="en-SG" sz="2000" dirty="0"/>
              <a:t>threshold of detection is 4 </a:t>
            </a:r>
            <a:r>
              <a:rPr lang="en-SG" sz="2000" dirty="0" err="1"/>
              <a:t>dB.</a:t>
            </a:r>
            <a:endParaRPr lang="en-US" sz="2000" dirty="0"/>
          </a:p>
        </p:txBody>
      </p:sp>
      <p:sp>
        <p:nvSpPr>
          <p:cNvPr id="5" name="Footer Placeholder 4"/>
          <p:cNvSpPr>
            <a:spLocks noGrp="1"/>
          </p:cNvSpPr>
          <p:nvPr>
            <p:ph type="ftr" sz="quarter" idx="11"/>
          </p:nvPr>
        </p:nvSpPr>
        <p:spPr/>
        <p:txBody>
          <a:bodyPr/>
          <a:lstStyle/>
          <a:p>
            <a:r>
              <a:rPr lang="en-US" smtClean="0"/>
              <a:t>School of EEE</a:t>
            </a:r>
            <a:endParaRPr lang="en-US" dirty="0"/>
          </a:p>
        </p:txBody>
      </p:sp>
    </p:spTree>
    <p:extLst>
      <p:ext uri="{BB962C8B-B14F-4D97-AF65-F5344CB8AC3E}">
        <p14:creationId xmlns:p14="http://schemas.microsoft.com/office/powerpoint/2010/main" val="2381818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dirty="0" smtClean="0">
                <a:ea typeface="宋体" charset="-122"/>
              </a:rPr>
              <a:t>A simple PCM coder</a:t>
            </a:r>
          </a:p>
        </p:txBody>
      </p:sp>
      <p:sp>
        <p:nvSpPr>
          <p:cNvPr id="13315" name="Rectangle 3"/>
          <p:cNvSpPr>
            <a:spLocks noGrp="1" noChangeArrowheads="1"/>
          </p:cNvSpPr>
          <p:nvPr>
            <p:ph type="body" idx="1"/>
          </p:nvPr>
        </p:nvSpPr>
        <p:spPr>
          <a:xfrm>
            <a:off x="914400" y="914400"/>
            <a:ext cx="7620000" cy="5715000"/>
          </a:xfrm>
        </p:spPr>
        <p:txBody>
          <a:bodyPr>
            <a:normAutofit lnSpcReduction="10000"/>
          </a:bodyPr>
          <a:lstStyle/>
          <a:p>
            <a:pPr algn="just" eaLnBrk="1" hangingPunct="1">
              <a:buFont typeface="Courier New" pitchFamily="49" charset="0"/>
              <a:buChar char="o"/>
            </a:pPr>
            <a:r>
              <a:rPr lang="en-US" altLang="zh-CN" sz="2200" dirty="0" smtClean="0">
                <a:ea typeface="宋体" charset="-122"/>
              </a:rPr>
              <a:t>Analog signal is sampled at regular time intervals, </a:t>
            </a:r>
            <a:r>
              <a:rPr lang="en-US" altLang="zh-CN" sz="2200" i="1" dirty="0" err="1" smtClean="0">
                <a:ea typeface="宋体" charset="-122"/>
              </a:rPr>
              <a:t>T</a:t>
            </a:r>
            <a:r>
              <a:rPr lang="en-US" altLang="zh-CN" sz="2200" i="1" baseline="-25000" dirty="0" err="1" smtClean="0">
                <a:ea typeface="宋体" charset="-122"/>
              </a:rPr>
              <a:t>s</a:t>
            </a:r>
            <a:r>
              <a:rPr lang="en-US" altLang="zh-CN" sz="2200" dirty="0" smtClean="0">
                <a:ea typeface="宋体" charset="-122"/>
              </a:rPr>
              <a:t>.</a:t>
            </a:r>
          </a:p>
          <a:p>
            <a:pPr algn="just" eaLnBrk="1" hangingPunct="1">
              <a:buFont typeface="Courier New" pitchFamily="49" charset="0"/>
              <a:buChar char="o"/>
            </a:pPr>
            <a:r>
              <a:rPr lang="en-US" altLang="zh-CN" sz="2200" dirty="0" smtClean="0">
                <a:ea typeface="宋体" charset="-122"/>
              </a:rPr>
              <a:t>The samples are then quantized into one of the digitized values (see below the linear PCM). </a:t>
            </a:r>
            <a:r>
              <a:rPr lang="en-SG" altLang="zh-CN" sz="2200" dirty="0" smtClean="0">
                <a:ea typeface="宋体" charset="-122"/>
              </a:rPr>
              <a:t>The samples you received as input of the audio compression</a:t>
            </a:r>
            <a:endParaRPr lang="en-US" altLang="zh-CN" sz="2200" dirty="0">
              <a:ea typeface="宋体" charset="-122"/>
            </a:endParaRPr>
          </a:p>
          <a:p>
            <a:pPr algn="just" eaLnBrk="1" hangingPunct="1">
              <a:buFont typeface="Courier New" pitchFamily="49" charset="0"/>
              <a:buChar char="o"/>
            </a:pPr>
            <a:endParaRPr lang="en-US" altLang="zh-CN" sz="2200" dirty="0" smtClean="0">
              <a:ea typeface="宋体" charset="-122"/>
            </a:endParaRPr>
          </a:p>
          <a:p>
            <a:pPr algn="just" eaLnBrk="1" hangingPunct="1">
              <a:buFont typeface="Courier New" pitchFamily="49" charset="0"/>
              <a:buChar char="o"/>
            </a:pPr>
            <a:endParaRPr lang="en-US" altLang="zh-CN" sz="2200" dirty="0">
              <a:ea typeface="宋体" charset="-122"/>
            </a:endParaRPr>
          </a:p>
          <a:p>
            <a:pPr algn="just" eaLnBrk="1" hangingPunct="1">
              <a:buFont typeface="Courier New" pitchFamily="49" charset="0"/>
              <a:buChar char="o"/>
            </a:pPr>
            <a:endParaRPr lang="en-US" altLang="zh-CN" sz="2200" dirty="0" smtClean="0">
              <a:ea typeface="宋体" charset="-122"/>
            </a:endParaRPr>
          </a:p>
          <a:p>
            <a:pPr algn="just" eaLnBrk="1" hangingPunct="1">
              <a:buFont typeface="Courier New" pitchFamily="49" charset="0"/>
              <a:buChar char="o"/>
            </a:pPr>
            <a:endParaRPr lang="en-SG" altLang="zh-CN" sz="2200" dirty="0" smtClean="0">
              <a:ea typeface="宋体" charset="-122"/>
            </a:endParaRPr>
          </a:p>
          <a:p>
            <a:pPr algn="just" eaLnBrk="1" hangingPunct="1">
              <a:buFont typeface="Courier New" pitchFamily="49" charset="0"/>
              <a:buChar char="o"/>
            </a:pPr>
            <a:endParaRPr lang="en-SG" altLang="zh-CN" sz="2200" dirty="0">
              <a:ea typeface="宋体" charset="-122"/>
            </a:endParaRPr>
          </a:p>
          <a:p>
            <a:pPr algn="just" eaLnBrk="1" hangingPunct="1">
              <a:buFont typeface="Courier New" pitchFamily="49" charset="0"/>
              <a:buChar char="o"/>
            </a:pPr>
            <a:endParaRPr lang="en-US" altLang="zh-CN" sz="2200" dirty="0" smtClean="0">
              <a:ea typeface="宋体" charset="-122"/>
            </a:endParaRPr>
          </a:p>
          <a:p>
            <a:pPr algn="just" eaLnBrk="1" hangingPunct="1">
              <a:buFont typeface="Courier New" pitchFamily="49" charset="0"/>
              <a:buChar char="o"/>
            </a:pPr>
            <a:endParaRPr lang="en-US" altLang="zh-CN" sz="2200" dirty="0" smtClean="0">
              <a:ea typeface="宋体" charset="-122"/>
            </a:endParaRPr>
          </a:p>
          <a:p>
            <a:pPr algn="just" eaLnBrk="1" hangingPunct="1">
              <a:buFont typeface="Courier New" pitchFamily="49" charset="0"/>
              <a:buChar char="o"/>
            </a:pPr>
            <a:r>
              <a:rPr lang="en-US" altLang="zh-CN" sz="2200" dirty="0" smtClean="0">
                <a:ea typeface="宋体" charset="-122"/>
              </a:rPr>
              <a:t>Simple, but does not take into account of ear model.</a:t>
            </a:r>
          </a:p>
          <a:p>
            <a:pPr algn="just" eaLnBrk="1" hangingPunct="1">
              <a:buFont typeface="Courier New" pitchFamily="49" charset="0"/>
              <a:buChar char="o"/>
            </a:pPr>
            <a:r>
              <a:rPr lang="en-US" altLang="zh-CN" sz="2200" dirty="0">
                <a:ea typeface="宋体" charset="-122"/>
              </a:rPr>
              <a:t>P</a:t>
            </a:r>
            <a:r>
              <a:rPr lang="en-US" altLang="zh-CN" sz="2200" dirty="0" smtClean="0">
                <a:ea typeface="宋体" charset="-122"/>
              </a:rPr>
              <a:t>ossible to use a nonlinear </a:t>
            </a:r>
            <a:r>
              <a:rPr lang="en-US" altLang="zh-CN" sz="2200" dirty="0" err="1" smtClean="0">
                <a:ea typeface="宋体" charset="-122"/>
              </a:rPr>
              <a:t>quantizer</a:t>
            </a:r>
            <a:r>
              <a:rPr lang="en-US" altLang="zh-CN" sz="2200" dirty="0" smtClean="0">
                <a:ea typeface="宋体" charset="-122"/>
              </a:rPr>
              <a:t> for coding of large and small amplitude signals with higher resolutions (non-linear PCM).</a:t>
            </a:r>
          </a:p>
        </p:txBody>
      </p:sp>
      <p:pic>
        <p:nvPicPr>
          <p:cNvPr id="13316" name="Picture 4" descr="sine"/>
          <p:cNvPicPr>
            <a:picLocks noChangeAspect="1" noChangeArrowheads="1"/>
          </p:cNvPicPr>
          <p:nvPr/>
        </p:nvPicPr>
        <p:blipFill>
          <a:blip r:embed="rId3" cstate="print"/>
          <a:srcRect/>
          <a:stretch>
            <a:fillRect/>
          </a:stretch>
        </p:blipFill>
        <p:spPr bwMode="auto">
          <a:xfrm>
            <a:off x="2821781" y="2362200"/>
            <a:ext cx="4567238" cy="2502596"/>
          </a:xfrm>
          <a:prstGeom prst="rect">
            <a:avLst/>
          </a:prstGeom>
          <a:noFill/>
          <a:ln w="38100">
            <a:solidFill>
              <a:srgbClr val="000000"/>
            </a:solidFill>
            <a:miter lim="800000"/>
            <a:headEnd/>
            <a:tailEnd/>
          </a:ln>
        </p:spPr>
      </p:pic>
      <p:sp>
        <p:nvSpPr>
          <p:cNvPr id="2" name="Footer Placeholder 1"/>
          <p:cNvSpPr>
            <a:spLocks noGrp="1"/>
          </p:cNvSpPr>
          <p:nvPr>
            <p:ph type="ftr" sz="quarter" idx="11"/>
          </p:nvPr>
        </p:nvSpPr>
        <p:spPr/>
        <p:txBody>
          <a:bodyPr/>
          <a:lstStyle/>
          <a:p>
            <a:r>
              <a:rPr lang="en-US" smtClean="0"/>
              <a:t>School of EEE</a:t>
            </a:r>
            <a:endParaRPr lang="en-US" dirty="0"/>
          </a:p>
        </p:txBody>
      </p:sp>
      <p:sp>
        <p:nvSpPr>
          <p:cNvPr id="3" name="Slide Number Placeholder 2"/>
          <p:cNvSpPr>
            <a:spLocks noGrp="1"/>
          </p:cNvSpPr>
          <p:nvPr>
            <p:ph type="sldNum" sz="quarter" idx="12"/>
          </p:nvPr>
        </p:nvSpPr>
        <p:spPr/>
        <p:txBody>
          <a:bodyPr/>
          <a:lstStyle/>
          <a:p>
            <a:fld id="{E9FA5013-2E72-4A27-BB93-0D610EE5532C}" type="slidenum">
              <a:rPr lang="en-US" smtClean="0"/>
              <a:pPr/>
              <a:t>80</a:t>
            </a:fld>
            <a:endParaRPr lang="en-US" dirty="0"/>
          </a:p>
        </p:txBody>
      </p:sp>
    </p:spTree>
    <p:extLst>
      <p:ext uri="{BB962C8B-B14F-4D97-AF65-F5344CB8AC3E}">
        <p14:creationId xmlns:p14="http://schemas.microsoft.com/office/powerpoint/2010/main" val="23960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a:bodyPr>
          <a:lstStyle/>
          <a:p>
            <a:r>
              <a:rPr lang="en-US" sz="3200" dirty="0" smtClean="0"/>
              <a:t>Tone masking noise</a:t>
            </a:r>
          </a:p>
        </p:txBody>
      </p:sp>
      <p:sp>
        <p:nvSpPr>
          <p:cNvPr id="4" name="Slide Number Placeholder 3"/>
          <p:cNvSpPr>
            <a:spLocks noGrp="1"/>
          </p:cNvSpPr>
          <p:nvPr>
            <p:ph type="sldNum" sz="quarter" idx="12"/>
          </p:nvPr>
        </p:nvSpPr>
        <p:spPr/>
        <p:txBody>
          <a:bodyPr/>
          <a:lstStyle/>
          <a:p>
            <a:fld id="{E9FA5013-2E72-4A27-BB93-0D610EE5532C}" type="slidenum">
              <a:rPr lang="en-US" smtClean="0"/>
              <a:pPr/>
              <a:t>134</a:t>
            </a:fld>
            <a:endParaRPr lang="en-US"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19200"/>
            <a:ext cx="3024699" cy="3141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352801" y="1049517"/>
            <a:ext cx="5334000" cy="4093428"/>
          </a:xfrm>
          <a:prstGeom prst="rect">
            <a:avLst/>
          </a:prstGeom>
        </p:spPr>
        <p:txBody>
          <a:bodyPr wrap="square">
            <a:spAutoFit/>
          </a:bodyPr>
          <a:lstStyle/>
          <a:p>
            <a:pPr marL="285750" indent="-285750" algn="just">
              <a:buFont typeface="Courier New" panose="02070309020205020404" pitchFamily="49" charset="0"/>
              <a:buChar char="o"/>
            </a:pPr>
            <a:r>
              <a:rPr lang="en-SG" sz="2000" dirty="0" smtClean="0"/>
              <a:t>A </a:t>
            </a:r>
            <a:r>
              <a:rPr lang="en-SG" sz="2000" dirty="0"/>
              <a:t>pure tone </a:t>
            </a:r>
            <a:r>
              <a:rPr lang="en-SG" sz="2000" dirty="0" smtClean="0"/>
              <a:t>at </a:t>
            </a:r>
            <a:r>
              <a:rPr lang="en-SG" sz="2000" dirty="0"/>
              <a:t>the </a:t>
            </a:r>
            <a:r>
              <a:rPr lang="en-SG" sz="2000" dirty="0" smtClean="0"/>
              <a:t>centre </a:t>
            </a:r>
            <a:r>
              <a:rPr lang="en-SG" sz="2000" dirty="0"/>
              <a:t>of </a:t>
            </a:r>
            <a:r>
              <a:rPr lang="en-SG" sz="2000" dirty="0" smtClean="0"/>
              <a:t>a CB masks narrow band noise, provided the noise </a:t>
            </a:r>
            <a:r>
              <a:rPr lang="en-SG" sz="2000" dirty="0"/>
              <a:t>spectrum is below a predictable threshold directly related to the </a:t>
            </a:r>
            <a:r>
              <a:rPr lang="en-SG" sz="2000" dirty="0" smtClean="0"/>
              <a:t>strength of a centre </a:t>
            </a:r>
            <a:r>
              <a:rPr lang="en-SG" sz="2000" dirty="0"/>
              <a:t>frequency of the masking tone. </a:t>
            </a:r>
            <a:endParaRPr lang="en-SG" sz="2000" dirty="0" smtClean="0"/>
          </a:p>
          <a:p>
            <a:pPr marL="285750" indent="-285750" algn="just">
              <a:buFont typeface="Courier New" panose="02070309020205020404" pitchFamily="49" charset="0"/>
              <a:buChar char="o"/>
            </a:pPr>
            <a:r>
              <a:rPr lang="en-SG" sz="2000" dirty="0" smtClean="0"/>
              <a:t>The smallest difference </a:t>
            </a:r>
            <a:r>
              <a:rPr lang="en-SG" sz="2000" dirty="0"/>
              <a:t>between the intensity of the masking tone </a:t>
            </a:r>
            <a:r>
              <a:rPr lang="en-SG" sz="2000" dirty="0" smtClean="0"/>
              <a:t>and </a:t>
            </a:r>
            <a:r>
              <a:rPr lang="en-SG" sz="2000" dirty="0"/>
              <a:t>the </a:t>
            </a:r>
            <a:r>
              <a:rPr lang="en-SG" sz="2000" dirty="0" smtClean="0"/>
              <a:t>intensity of </a:t>
            </a:r>
            <a:r>
              <a:rPr lang="en-SG" sz="2000" dirty="0"/>
              <a:t>the masked noise </a:t>
            </a:r>
            <a:r>
              <a:rPr lang="en-SG" sz="2000" dirty="0" smtClean="0"/>
              <a:t>occurs </a:t>
            </a:r>
            <a:r>
              <a:rPr lang="en-SG" sz="2000" dirty="0"/>
              <a:t>when the masker frequency is close to </a:t>
            </a:r>
            <a:r>
              <a:rPr lang="en-SG" sz="2000" dirty="0" smtClean="0"/>
              <a:t>the centre </a:t>
            </a:r>
            <a:r>
              <a:rPr lang="en-SG" sz="2000" dirty="0"/>
              <a:t>frequency of the probe noise, </a:t>
            </a:r>
            <a:r>
              <a:rPr lang="en-SG" sz="2000" dirty="0" smtClean="0"/>
              <a:t>i.e., between </a:t>
            </a:r>
            <a:r>
              <a:rPr lang="en-SG" sz="2000" dirty="0"/>
              <a:t>21 and 28 </a:t>
            </a:r>
            <a:r>
              <a:rPr lang="en-SG" sz="2000" dirty="0" err="1"/>
              <a:t>dB.</a:t>
            </a:r>
            <a:r>
              <a:rPr lang="en-SG" sz="2000" dirty="0"/>
              <a:t> </a:t>
            </a:r>
            <a:endParaRPr lang="en-SG" sz="2000" dirty="0" smtClean="0"/>
          </a:p>
          <a:p>
            <a:pPr marL="285750" indent="-285750" algn="just">
              <a:buFont typeface="Courier New" panose="02070309020205020404" pitchFamily="49" charset="0"/>
              <a:buChar char="o"/>
            </a:pPr>
            <a:r>
              <a:rPr lang="en-SG" sz="2000" dirty="0" smtClean="0"/>
              <a:t>In </a:t>
            </a:r>
            <a:r>
              <a:rPr lang="en-SG" sz="2000" dirty="0"/>
              <a:t>the figure, a narrowband noise of one Bark </a:t>
            </a:r>
            <a:r>
              <a:rPr lang="en-SG" sz="2000" dirty="0" smtClean="0"/>
              <a:t>bandwidth centred </a:t>
            </a:r>
            <a:r>
              <a:rPr lang="en-SG" sz="2000" dirty="0"/>
              <a:t>at 1 kHz is masked by a 1 kHz tone of intensity 80 dB SPL. </a:t>
            </a:r>
            <a:endParaRPr lang="en-SG" sz="2000" dirty="0" smtClean="0"/>
          </a:p>
        </p:txBody>
      </p:sp>
      <p:sp>
        <p:nvSpPr>
          <p:cNvPr id="6" name="Rectangle 5"/>
          <p:cNvSpPr/>
          <p:nvPr/>
        </p:nvSpPr>
        <p:spPr>
          <a:xfrm>
            <a:off x="962526" y="5334000"/>
            <a:ext cx="7543800" cy="1015663"/>
          </a:xfrm>
          <a:prstGeom prst="rect">
            <a:avLst/>
          </a:prstGeom>
        </p:spPr>
        <p:txBody>
          <a:bodyPr wrap="square">
            <a:spAutoFit/>
          </a:bodyPr>
          <a:lstStyle/>
          <a:p>
            <a:pPr marL="285750" indent="-285750" algn="just">
              <a:buFont typeface="Courier New" panose="02070309020205020404" pitchFamily="49" charset="0"/>
              <a:buChar char="o"/>
            </a:pPr>
            <a:r>
              <a:rPr lang="en-SG" sz="2000" dirty="0"/>
              <a:t>The resulting SMR at the threshold of detection is 24 </a:t>
            </a:r>
            <a:r>
              <a:rPr lang="en-SG" sz="2000" dirty="0" err="1"/>
              <a:t>dB.</a:t>
            </a:r>
            <a:r>
              <a:rPr lang="en-SG" sz="2000" dirty="0"/>
              <a:t> </a:t>
            </a:r>
          </a:p>
          <a:p>
            <a:pPr marL="285750" indent="-285750" algn="just">
              <a:buFont typeface="Courier New" panose="02070309020205020404" pitchFamily="49" charset="0"/>
              <a:buChar char="o"/>
            </a:pPr>
            <a:r>
              <a:rPr lang="en-SG" sz="2000" dirty="0" smtClean="0"/>
              <a:t>Similar to NMT</a:t>
            </a:r>
            <a:r>
              <a:rPr lang="en-SG" sz="2000" dirty="0"/>
              <a:t>, the TMN masking power decreases for </a:t>
            </a:r>
            <a:r>
              <a:rPr lang="en-SG" sz="2000" dirty="0" smtClean="0"/>
              <a:t>the narrow noise moving away from the masker.</a:t>
            </a:r>
            <a:endParaRPr lang="en-SG" sz="2000" dirty="0"/>
          </a:p>
        </p:txBody>
      </p:sp>
      <p:sp>
        <p:nvSpPr>
          <p:cNvPr id="2" name="Footer Placeholder 1"/>
          <p:cNvSpPr>
            <a:spLocks noGrp="1"/>
          </p:cNvSpPr>
          <p:nvPr>
            <p:ph type="ftr" sz="quarter" idx="11"/>
          </p:nvPr>
        </p:nvSpPr>
        <p:spPr/>
        <p:txBody>
          <a:bodyPr/>
          <a:lstStyle/>
          <a:p>
            <a:r>
              <a:rPr lang="en-US" smtClean="0"/>
              <a:t>School of EEE</a:t>
            </a:r>
            <a:endParaRPr lang="en-US" dirty="0"/>
          </a:p>
        </p:txBody>
      </p:sp>
    </p:spTree>
    <p:extLst>
      <p:ext uri="{BB962C8B-B14F-4D97-AF65-F5344CB8AC3E}">
        <p14:creationId xmlns:p14="http://schemas.microsoft.com/office/powerpoint/2010/main" val="4002529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SG" dirty="0"/>
          </a:p>
        </p:txBody>
      </p:sp>
      <p:sp>
        <p:nvSpPr>
          <p:cNvPr id="3" name="Content Placeholder 2"/>
          <p:cNvSpPr>
            <a:spLocks noGrp="1"/>
          </p:cNvSpPr>
          <p:nvPr>
            <p:ph idx="1"/>
          </p:nvPr>
        </p:nvSpPr>
        <p:spPr>
          <a:xfrm>
            <a:off x="1066800" y="838200"/>
            <a:ext cx="7498080" cy="1143000"/>
          </a:xfrm>
        </p:spPr>
        <p:txBody>
          <a:bodyPr/>
          <a:lstStyle/>
          <a:p>
            <a:pPr marL="82296" indent="0" algn="just">
              <a:buNone/>
            </a:pPr>
            <a:r>
              <a:rPr lang="en-SG" dirty="0" smtClean="0"/>
              <a:t>Consider the Figure below.  State </a:t>
            </a:r>
            <a:r>
              <a:rPr lang="en-SG" dirty="0"/>
              <a:t>whether tone B would be masked by tone </a:t>
            </a:r>
            <a:r>
              <a:rPr lang="en-SG" dirty="0" smtClean="0"/>
              <a:t>A and whether </a:t>
            </a:r>
            <a:r>
              <a:rPr lang="en-SG" dirty="0"/>
              <a:t>tone C would mask the narrow-band noise. </a:t>
            </a:r>
            <a:r>
              <a:rPr lang="en-SG" dirty="0" smtClean="0"/>
              <a:t>Give reasons.</a:t>
            </a:r>
          </a:p>
          <a:p>
            <a:pPr marL="82296" indent="0" algn="just">
              <a:buNone/>
            </a:pPr>
            <a:endParaRPr lang="en-US" dirty="0"/>
          </a:p>
        </p:txBody>
      </p:sp>
      <p:sp>
        <p:nvSpPr>
          <p:cNvPr id="4" name="Slide Number Placeholder 3"/>
          <p:cNvSpPr>
            <a:spLocks noGrp="1"/>
          </p:cNvSpPr>
          <p:nvPr>
            <p:ph type="sldNum" sz="quarter" idx="12"/>
          </p:nvPr>
        </p:nvSpPr>
        <p:spPr/>
        <p:txBody>
          <a:bodyPr/>
          <a:lstStyle/>
          <a:p>
            <a:fld id="{E9FA5013-2E72-4A27-BB93-0D610EE5532C}" type="slidenum">
              <a:rPr lang="en-US" smtClean="0"/>
              <a:pPr/>
              <a:t>135</a:t>
            </a:fld>
            <a:endParaRPr lang="en-US" dirty="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905000"/>
            <a:ext cx="4067892"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066800" y="1943940"/>
            <a:ext cx="3581400" cy="2308324"/>
          </a:xfrm>
          <a:prstGeom prst="rect">
            <a:avLst/>
          </a:prstGeom>
        </p:spPr>
        <p:txBody>
          <a:bodyPr wrap="square">
            <a:spAutoFit/>
          </a:bodyPr>
          <a:lstStyle/>
          <a:p>
            <a:pPr marL="82296" indent="0" algn="just">
              <a:buNone/>
            </a:pPr>
            <a:r>
              <a:rPr lang="en-US" b="1" dirty="0" smtClean="0"/>
              <a:t>Solutions:</a:t>
            </a:r>
            <a:endParaRPr lang="en-US" b="1" dirty="0"/>
          </a:p>
          <a:p>
            <a:pPr marL="368046" indent="-285750" algn="just">
              <a:buFont typeface="Courier New" panose="02070309020205020404" pitchFamily="49" charset="0"/>
              <a:buChar char="o"/>
            </a:pPr>
            <a:r>
              <a:rPr lang="en-US" dirty="0"/>
              <a:t>Tone B is masked by tone A since B is near A and </a:t>
            </a:r>
            <a:r>
              <a:rPr lang="en-US" dirty="0" smtClean="0"/>
              <a:t>has a much smaller SPL</a:t>
            </a:r>
          </a:p>
          <a:p>
            <a:pPr marL="368046" indent="-285750" algn="just">
              <a:buFont typeface="Courier New" panose="02070309020205020404" pitchFamily="49" charset="0"/>
              <a:buChar char="o"/>
            </a:pPr>
            <a:r>
              <a:rPr lang="en-US" dirty="0" smtClean="0"/>
              <a:t>It is likely the narrow band noise C is audible since it SPL is higher than the masking threshold. </a:t>
            </a:r>
            <a:endParaRPr lang="en-SG" dirty="0"/>
          </a:p>
        </p:txBody>
      </p:sp>
      <p:sp>
        <p:nvSpPr>
          <p:cNvPr id="6" name="Rectangle 5"/>
          <p:cNvSpPr/>
          <p:nvPr/>
        </p:nvSpPr>
        <p:spPr>
          <a:xfrm>
            <a:off x="1089948" y="5029200"/>
            <a:ext cx="7520651" cy="646331"/>
          </a:xfrm>
          <a:prstGeom prst="rect">
            <a:avLst/>
          </a:prstGeom>
        </p:spPr>
        <p:txBody>
          <a:bodyPr wrap="square">
            <a:spAutoFit/>
          </a:bodyPr>
          <a:lstStyle/>
          <a:p>
            <a:pPr marL="368046" indent="-285750" algn="just">
              <a:buFont typeface="Courier New" panose="02070309020205020404" pitchFamily="49" charset="0"/>
              <a:buChar char="o"/>
            </a:pPr>
            <a:r>
              <a:rPr lang="en-US" dirty="0" smtClean="0"/>
              <a:t>In general, the SMR is much larger for TMN than that for NMT since narrow band noise has more impact on our basilar membrane.</a:t>
            </a:r>
          </a:p>
        </p:txBody>
      </p:sp>
      <p:sp>
        <p:nvSpPr>
          <p:cNvPr id="7" name="Footer Placeholder 6"/>
          <p:cNvSpPr>
            <a:spLocks noGrp="1"/>
          </p:cNvSpPr>
          <p:nvPr>
            <p:ph type="ftr" sz="quarter" idx="11"/>
          </p:nvPr>
        </p:nvSpPr>
        <p:spPr/>
        <p:txBody>
          <a:bodyPr/>
          <a:lstStyle/>
          <a:p>
            <a:r>
              <a:rPr lang="en-US" smtClean="0"/>
              <a:t>School of EEE</a:t>
            </a:r>
            <a:endParaRPr lang="en-US" dirty="0"/>
          </a:p>
        </p:txBody>
      </p:sp>
    </p:spTree>
    <p:extLst>
      <p:ext uri="{BB962C8B-B14F-4D97-AF65-F5344CB8AC3E}">
        <p14:creationId xmlns:p14="http://schemas.microsoft.com/office/powerpoint/2010/main" val="284223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algn="just" eaLnBrk="1" hangingPunct="1"/>
            <a:r>
              <a:rPr lang="en-US" altLang="zh-CN" sz="2800" dirty="0" smtClean="0">
                <a:ea typeface="宋体" charset="-122"/>
              </a:rPr>
              <a:t>General Block Diagram for audio encoding</a:t>
            </a:r>
          </a:p>
        </p:txBody>
      </p:sp>
      <p:pic>
        <p:nvPicPr>
          <p:cNvPr id="22531" name="Picture 4" descr="block"/>
          <p:cNvPicPr>
            <a:picLocks noGrp="1" noChangeAspect="1" noChangeArrowheads="1"/>
          </p:cNvPicPr>
          <p:nvPr>
            <p:ph idx="1"/>
          </p:nvPr>
        </p:nvPicPr>
        <p:blipFill>
          <a:blip r:embed="rId3" cstate="print"/>
          <a:srcRect/>
          <a:stretch>
            <a:fillRect/>
          </a:stretch>
        </p:blipFill>
        <p:spPr>
          <a:xfrm>
            <a:off x="4495800" y="3200400"/>
            <a:ext cx="4364571" cy="2709078"/>
          </a:xfrm>
          <a:noFill/>
        </p:spPr>
      </p:pic>
      <p:sp>
        <p:nvSpPr>
          <p:cNvPr id="22532" name="Text Box 6"/>
          <p:cNvSpPr txBox="1">
            <a:spLocks noChangeArrowheads="1"/>
          </p:cNvSpPr>
          <p:nvPr/>
        </p:nvSpPr>
        <p:spPr bwMode="auto">
          <a:xfrm>
            <a:off x="1066800" y="914400"/>
            <a:ext cx="7696200" cy="2554545"/>
          </a:xfrm>
          <a:prstGeom prst="rect">
            <a:avLst/>
          </a:prstGeom>
          <a:noFill/>
          <a:ln w="9525">
            <a:noFill/>
            <a:miter lim="800000"/>
            <a:headEnd/>
            <a:tailEnd/>
          </a:ln>
        </p:spPr>
        <p:txBody>
          <a:bodyPr wrap="square">
            <a:spAutoFit/>
          </a:bodyPr>
          <a:lstStyle/>
          <a:p>
            <a:pPr marL="354013" indent="-354013" algn="just">
              <a:buFont typeface="Courier New" pitchFamily="49" charset="0"/>
              <a:buChar char="o"/>
            </a:pPr>
            <a:r>
              <a:rPr lang="en-US" sz="2000" dirty="0" smtClean="0">
                <a:latin typeface="+mj-lt"/>
              </a:rPr>
              <a:t>We would like to </a:t>
            </a:r>
            <a:r>
              <a:rPr lang="en-US" sz="2000" dirty="0">
                <a:latin typeface="+mj-lt"/>
              </a:rPr>
              <a:t>throw away the vast majority of data and still end up with </a:t>
            </a:r>
            <a:r>
              <a:rPr lang="en-US" sz="2000" dirty="0" smtClean="0">
                <a:latin typeface="+mj-lt"/>
              </a:rPr>
              <a:t>something </a:t>
            </a:r>
            <a:r>
              <a:rPr lang="en-US" sz="2000" dirty="0">
                <a:latin typeface="+mj-lt"/>
              </a:rPr>
              <a:t>that sounds </a:t>
            </a:r>
            <a:r>
              <a:rPr lang="en-US" sz="2000" dirty="0" smtClean="0">
                <a:latin typeface="+mj-lt"/>
              </a:rPr>
              <a:t>very much like </a:t>
            </a:r>
            <a:r>
              <a:rPr lang="en-US" sz="2000" dirty="0">
                <a:latin typeface="+mj-lt"/>
              </a:rPr>
              <a:t>the </a:t>
            </a:r>
            <a:r>
              <a:rPr lang="en-US" sz="2000" dirty="0" smtClean="0">
                <a:latin typeface="+mj-lt"/>
              </a:rPr>
              <a:t>original</a:t>
            </a:r>
          </a:p>
          <a:p>
            <a:pPr marL="354013" indent="-354013" algn="just">
              <a:buFont typeface="Courier New" pitchFamily="49" charset="0"/>
              <a:buChar char="o"/>
            </a:pPr>
            <a:r>
              <a:rPr lang="en-US" sz="2000" dirty="0" smtClean="0">
                <a:latin typeface="+mj-lt"/>
              </a:rPr>
              <a:t>This </a:t>
            </a:r>
            <a:r>
              <a:rPr lang="en-US" sz="2000" dirty="0">
                <a:latin typeface="+mj-lt"/>
              </a:rPr>
              <a:t>is a general block diagram of an audio coder. </a:t>
            </a:r>
            <a:endParaRPr lang="en-US" sz="2000" dirty="0" smtClean="0">
              <a:latin typeface="+mj-lt"/>
            </a:endParaRPr>
          </a:p>
          <a:p>
            <a:pPr marL="354013" indent="-354013" algn="just">
              <a:buFont typeface="Courier New" pitchFamily="49" charset="0"/>
              <a:buChar char="o"/>
            </a:pPr>
            <a:r>
              <a:rPr lang="en-US" sz="2000" dirty="0" smtClean="0">
                <a:latin typeface="+mj-lt"/>
              </a:rPr>
              <a:t>The </a:t>
            </a:r>
            <a:r>
              <a:rPr lang="en-US" sz="2000" dirty="0">
                <a:latin typeface="+mj-lt"/>
              </a:rPr>
              <a:t>input </a:t>
            </a:r>
            <a:r>
              <a:rPr lang="en-US" sz="2000" dirty="0" smtClean="0">
                <a:latin typeface="+mj-lt"/>
              </a:rPr>
              <a:t>data stream </a:t>
            </a:r>
            <a:r>
              <a:rPr lang="en-US" sz="2000" dirty="0">
                <a:latin typeface="+mj-lt"/>
              </a:rPr>
              <a:t>is segmented into successive </a:t>
            </a:r>
            <a:r>
              <a:rPr lang="en-US" sz="2000" dirty="0" smtClean="0">
                <a:latin typeface="+mj-lt"/>
              </a:rPr>
              <a:t>data </a:t>
            </a:r>
            <a:r>
              <a:rPr lang="en-US" sz="2000" dirty="0">
                <a:latin typeface="+mj-lt"/>
              </a:rPr>
              <a:t>segments. Each segment will be analyzed by the spectral </a:t>
            </a:r>
            <a:r>
              <a:rPr lang="en-US" sz="2000" dirty="0" smtClean="0">
                <a:latin typeface="+mj-lt"/>
              </a:rPr>
              <a:t>analyzer.</a:t>
            </a:r>
          </a:p>
          <a:p>
            <a:pPr marL="354013" indent="-354013" algn="just">
              <a:buFont typeface="Courier New" pitchFamily="49" charset="0"/>
              <a:buChar char="o"/>
            </a:pPr>
            <a:r>
              <a:rPr lang="en-US" sz="2000" dirty="0" smtClean="0"/>
              <a:t>At </a:t>
            </a:r>
            <a:r>
              <a:rPr lang="en-US" sz="2000" dirty="0"/>
              <a:t>the same time, the masking threshold is also derived for the data segment. </a:t>
            </a:r>
          </a:p>
          <a:p>
            <a:endParaRPr lang="en-US" sz="2000" dirty="0"/>
          </a:p>
        </p:txBody>
      </p:sp>
      <p:sp>
        <p:nvSpPr>
          <p:cNvPr id="2" name="Rectangle 1"/>
          <p:cNvSpPr/>
          <p:nvPr/>
        </p:nvSpPr>
        <p:spPr>
          <a:xfrm>
            <a:off x="1076326" y="3200400"/>
            <a:ext cx="3419474" cy="2554545"/>
          </a:xfrm>
          <a:prstGeom prst="rect">
            <a:avLst/>
          </a:prstGeom>
        </p:spPr>
        <p:txBody>
          <a:bodyPr wrap="square">
            <a:spAutoFit/>
          </a:bodyPr>
          <a:lstStyle/>
          <a:p>
            <a:pPr marL="342900" indent="-342900" algn="just">
              <a:buFont typeface="Courier New" pitchFamily="49" charset="0"/>
              <a:buChar char="o"/>
            </a:pPr>
            <a:r>
              <a:rPr lang="en-US" sz="2000" dirty="0" smtClean="0"/>
              <a:t>Based </a:t>
            </a:r>
            <a:r>
              <a:rPr lang="en-US" sz="2000" dirty="0"/>
              <a:t>on the masking threshold information obtained, only some frequencies and data samples are selected  for quantization. Some inaudible components will be removed.</a:t>
            </a:r>
          </a:p>
        </p:txBody>
      </p:sp>
      <p:sp>
        <p:nvSpPr>
          <p:cNvPr id="3" name="Footer Placeholder 2"/>
          <p:cNvSpPr>
            <a:spLocks noGrp="1"/>
          </p:cNvSpPr>
          <p:nvPr>
            <p:ph type="ftr" sz="quarter" idx="11"/>
          </p:nvPr>
        </p:nvSpPr>
        <p:spPr/>
        <p:txBody>
          <a:bodyPr/>
          <a:lstStyle/>
          <a:p>
            <a:r>
              <a:rPr lang="en-US" smtClean="0"/>
              <a:t>School of EEE</a:t>
            </a:r>
            <a:endParaRPr lang="en-US" dirty="0"/>
          </a:p>
        </p:txBody>
      </p:sp>
      <p:sp>
        <p:nvSpPr>
          <p:cNvPr id="4" name="Slide Number Placeholder 3"/>
          <p:cNvSpPr>
            <a:spLocks noGrp="1"/>
          </p:cNvSpPr>
          <p:nvPr>
            <p:ph type="sldNum" sz="quarter" idx="12"/>
          </p:nvPr>
        </p:nvSpPr>
        <p:spPr/>
        <p:txBody>
          <a:bodyPr/>
          <a:lstStyle/>
          <a:p>
            <a:fld id="{E9FA5013-2E72-4A27-BB93-0D610EE5532C}" type="slidenum">
              <a:rPr lang="en-US" smtClean="0"/>
              <a:pPr/>
              <a:t>136</a:t>
            </a:fld>
            <a:endParaRPr lang="en-US" dirty="0"/>
          </a:p>
        </p:txBody>
      </p:sp>
    </p:spTree>
    <p:extLst>
      <p:ext uri="{BB962C8B-B14F-4D97-AF65-F5344CB8AC3E}">
        <p14:creationId xmlns:p14="http://schemas.microsoft.com/office/powerpoint/2010/main" val="869785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algn="just" eaLnBrk="1" hangingPunct="1"/>
            <a:r>
              <a:rPr lang="en-US" altLang="zh-CN" sz="2400" dirty="0" smtClean="0">
                <a:ea typeface="宋体" charset="-122"/>
              </a:rPr>
              <a:t>General Block Diagram for </a:t>
            </a:r>
            <a:r>
              <a:rPr lang="en-US" altLang="zh-CN" sz="2400" dirty="0" err="1" smtClean="0">
                <a:ea typeface="宋体" charset="-122"/>
              </a:rPr>
              <a:t>Lossy</a:t>
            </a:r>
            <a:r>
              <a:rPr lang="en-US" altLang="zh-CN" sz="2400" dirty="0" smtClean="0">
                <a:ea typeface="宋体" charset="-122"/>
              </a:rPr>
              <a:t> Audio Encoding</a:t>
            </a:r>
          </a:p>
        </p:txBody>
      </p:sp>
      <p:pic>
        <p:nvPicPr>
          <p:cNvPr id="22531" name="Picture 4" descr="block"/>
          <p:cNvPicPr>
            <a:picLocks noGrp="1" noChangeAspect="1" noChangeArrowheads="1"/>
          </p:cNvPicPr>
          <p:nvPr>
            <p:ph idx="1"/>
          </p:nvPr>
        </p:nvPicPr>
        <p:blipFill>
          <a:blip r:embed="rId3" cstate="print"/>
          <a:srcRect/>
          <a:stretch>
            <a:fillRect/>
          </a:stretch>
        </p:blipFill>
        <p:spPr>
          <a:xfrm>
            <a:off x="4914899" y="4076700"/>
            <a:ext cx="3848101" cy="2388507"/>
          </a:xfrm>
          <a:noFill/>
        </p:spPr>
      </p:pic>
      <p:sp>
        <p:nvSpPr>
          <p:cNvPr id="22532" name="Text Box 6"/>
          <p:cNvSpPr txBox="1">
            <a:spLocks noChangeArrowheads="1"/>
          </p:cNvSpPr>
          <p:nvPr/>
        </p:nvSpPr>
        <p:spPr bwMode="auto">
          <a:xfrm>
            <a:off x="1066800" y="914400"/>
            <a:ext cx="7696200" cy="3477875"/>
          </a:xfrm>
          <a:prstGeom prst="rect">
            <a:avLst/>
          </a:prstGeom>
          <a:noFill/>
          <a:ln w="9525">
            <a:noFill/>
            <a:miter lim="800000"/>
            <a:headEnd/>
            <a:tailEnd/>
          </a:ln>
        </p:spPr>
        <p:txBody>
          <a:bodyPr wrap="square">
            <a:spAutoFit/>
          </a:bodyPr>
          <a:lstStyle/>
          <a:p>
            <a:pPr marL="354013" indent="-354013" algn="just">
              <a:buFont typeface="Courier New" pitchFamily="49" charset="0"/>
              <a:buChar char="o"/>
            </a:pPr>
            <a:r>
              <a:rPr lang="en-US" sz="2200" dirty="0" smtClean="0">
                <a:latin typeface="+mj-lt"/>
              </a:rPr>
              <a:t>The </a:t>
            </a:r>
            <a:r>
              <a:rPr lang="en-US" sz="2200" dirty="0">
                <a:latin typeface="+mj-lt"/>
              </a:rPr>
              <a:t>survived data are quantized into some discrete values which are further coded by an efficient coding algorithms</a:t>
            </a:r>
            <a:r>
              <a:rPr lang="en-US" sz="2200" dirty="0" smtClean="0">
                <a:latin typeface="+mj-lt"/>
              </a:rPr>
              <a:t>.</a:t>
            </a:r>
          </a:p>
          <a:p>
            <a:pPr marL="354013" indent="-354013" algn="just">
              <a:buFont typeface="Courier New" pitchFamily="49" charset="0"/>
              <a:buChar char="o"/>
            </a:pPr>
            <a:r>
              <a:rPr lang="en-US" sz="2200" dirty="0" smtClean="0">
                <a:latin typeface="+mj-lt"/>
              </a:rPr>
              <a:t>Finally</a:t>
            </a:r>
            <a:r>
              <a:rPr lang="en-US" sz="2200" dirty="0">
                <a:latin typeface="+mj-lt"/>
              </a:rPr>
              <a:t>, the coded data are arranged into a defined format for transmission or storage</a:t>
            </a:r>
            <a:r>
              <a:rPr lang="en-US" sz="2200" dirty="0" smtClean="0">
                <a:latin typeface="+mj-lt"/>
              </a:rPr>
              <a:t>. </a:t>
            </a:r>
          </a:p>
          <a:p>
            <a:pPr marL="354013" indent="-354013" algn="just">
              <a:buFont typeface="Courier New" pitchFamily="49" charset="0"/>
              <a:buChar char="o"/>
            </a:pPr>
            <a:r>
              <a:rPr lang="en-US" sz="2200" dirty="0" smtClean="0">
                <a:latin typeface="+mj-lt"/>
              </a:rPr>
              <a:t>A </a:t>
            </a:r>
            <a:r>
              <a:rPr lang="en-US" sz="2200" dirty="0">
                <a:latin typeface="+mj-lt"/>
              </a:rPr>
              <a:t>reverse process is to be performed for recovering the original information from the coded data</a:t>
            </a:r>
            <a:r>
              <a:rPr lang="en-US" sz="2200" dirty="0" smtClean="0">
                <a:latin typeface="+mj-lt"/>
              </a:rPr>
              <a:t>. </a:t>
            </a:r>
          </a:p>
          <a:p>
            <a:pPr marL="354013" indent="-354013" algn="just">
              <a:buFont typeface="Courier New" pitchFamily="49" charset="0"/>
              <a:buChar char="o"/>
            </a:pPr>
            <a:r>
              <a:rPr lang="en-US" sz="2200" dirty="0" smtClean="0"/>
              <a:t>We </a:t>
            </a:r>
            <a:r>
              <a:rPr lang="en-US" sz="2200" dirty="0"/>
              <a:t>will show the details on the techniques used to compute the power spectrum, derive the masking threshold and bit assignment in the following lectures. </a:t>
            </a:r>
          </a:p>
          <a:p>
            <a:pPr marL="354013" indent="-354013" algn="just">
              <a:buFont typeface="Courier New" pitchFamily="49" charset="0"/>
              <a:buChar char="o"/>
            </a:pPr>
            <a:endParaRPr lang="en-US" sz="2200" dirty="0">
              <a:latin typeface="Arial" charset="0"/>
            </a:endParaRPr>
          </a:p>
        </p:txBody>
      </p:sp>
      <p:sp>
        <p:nvSpPr>
          <p:cNvPr id="2" name="TextBox 1"/>
          <p:cNvSpPr txBox="1"/>
          <p:nvPr/>
        </p:nvSpPr>
        <p:spPr>
          <a:xfrm>
            <a:off x="1066800" y="4114800"/>
            <a:ext cx="3657600" cy="2462213"/>
          </a:xfrm>
          <a:prstGeom prst="rect">
            <a:avLst/>
          </a:prstGeom>
          <a:noFill/>
        </p:spPr>
        <p:txBody>
          <a:bodyPr wrap="square" rtlCol="0">
            <a:spAutoFit/>
          </a:bodyPr>
          <a:lstStyle/>
          <a:p>
            <a:pPr marL="342900" indent="-342900" algn="just">
              <a:buFont typeface="Courier New" pitchFamily="49" charset="0"/>
              <a:buChar char="o"/>
            </a:pPr>
            <a:r>
              <a:rPr lang="en-US" sz="2200" dirty="0" smtClean="0"/>
              <a:t>Related signal processing </a:t>
            </a:r>
            <a:r>
              <a:rPr lang="en-US" sz="2200" dirty="0"/>
              <a:t>techniques</a:t>
            </a:r>
            <a:r>
              <a:rPr lang="en-US" sz="2200" dirty="0" smtClean="0"/>
              <a:t>,  such as sampling,  quantization,  Fourier transforms, filter banks, used for audio coding will be also examined.</a:t>
            </a:r>
            <a:endParaRPr lang="en-SG" sz="2200" dirty="0"/>
          </a:p>
        </p:txBody>
      </p:sp>
      <p:sp>
        <p:nvSpPr>
          <p:cNvPr id="3" name="Footer Placeholder 2"/>
          <p:cNvSpPr>
            <a:spLocks noGrp="1"/>
          </p:cNvSpPr>
          <p:nvPr>
            <p:ph type="ftr" sz="quarter" idx="11"/>
          </p:nvPr>
        </p:nvSpPr>
        <p:spPr/>
        <p:txBody>
          <a:bodyPr/>
          <a:lstStyle/>
          <a:p>
            <a:r>
              <a:rPr lang="en-US" smtClean="0"/>
              <a:t>School of EEE</a:t>
            </a:r>
            <a:endParaRPr lang="en-US" dirty="0"/>
          </a:p>
        </p:txBody>
      </p:sp>
      <p:sp>
        <p:nvSpPr>
          <p:cNvPr id="4" name="Slide Number Placeholder 3"/>
          <p:cNvSpPr>
            <a:spLocks noGrp="1"/>
          </p:cNvSpPr>
          <p:nvPr>
            <p:ph type="sldNum" sz="quarter" idx="12"/>
          </p:nvPr>
        </p:nvSpPr>
        <p:spPr/>
        <p:txBody>
          <a:bodyPr/>
          <a:lstStyle/>
          <a:p>
            <a:fld id="{E9FA5013-2E72-4A27-BB93-0D610EE5532C}" type="slidenum">
              <a:rPr lang="en-US" smtClean="0"/>
              <a:pPr/>
              <a:t>137</a:t>
            </a:fld>
            <a:endParaRPr lang="en-US" dirty="0"/>
          </a:p>
        </p:txBody>
      </p:sp>
    </p:spTree>
    <p:extLst>
      <p:ext uri="{BB962C8B-B14F-4D97-AF65-F5344CB8AC3E}">
        <p14:creationId xmlns:p14="http://schemas.microsoft.com/office/powerpoint/2010/main" val="1229245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t>Lossy</a:t>
            </a:r>
            <a:r>
              <a:rPr lang="en-US" sz="3200" dirty="0" smtClean="0"/>
              <a:t> Compression Algorithms</a:t>
            </a:r>
            <a:endParaRPr lang="en-SG" sz="32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796724"/>
            <a:ext cx="4343400" cy="5935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990600" y="1371600"/>
            <a:ext cx="4114800" cy="5324535"/>
          </a:xfrm>
          <a:prstGeom prst="rect">
            <a:avLst/>
          </a:prstGeom>
          <a:noFill/>
        </p:spPr>
        <p:txBody>
          <a:bodyPr wrap="square" rtlCol="0">
            <a:spAutoFit/>
          </a:bodyPr>
          <a:lstStyle/>
          <a:p>
            <a:pPr marL="285750" indent="-285750" algn="just">
              <a:buFont typeface="Courier New" panose="02070309020205020404" pitchFamily="49" charset="0"/>
              <a:buChar char="o"/>
            </a:pPr>
            <a:r>
              <a:rPr lang="en-US" sz="2000" dirty="0" smtClean="0"/>
              <a:t>We shall learn only some basic concepts for compression that are used to support MPEG standards</a:t>
            </a:r>
          </a:p>
          <a:p>
            <a:pPr marL="285750" indent="-285750" algn="just">
              <a:buFont typeface="Courier New" panose="02070309020205020404" pitchFamily="49" charset="0"/>
              <a:buChar char="o"/>
            </a:pPr>
            <a:endParaRPr lang="en-US" sz="2000" dirty="0"/>
          </a:p>
          <a:p>
            <a:pPr marL="285750" indent="-285750" algn="just">
              <a:buFont typeface="Courier New" panose="02070309020205020404" pitchFamily="49" charset="0"/>
              <a:buChar char="o"/>
            </a:pPr>
            <a:r>
              <a:rPr lang="en-US" sz="2000" dirty="0" smtClean="0"/>
              <a:t>Although other standards (see figure) are still used, they are not widely used for the main applications.</a:t>
            </a:r>
          </a:p>
          <a:p>
            <a:pPr marL="285750" indent="-285750" algn="just">
              <a:buFont typeface="Courier New" panose="02070309020205020404" pitchFamily="49" charset="0"/>
              <a:buChar char="o"/>
            </a:pPr>
            <a:endParaRPr lang="en-US" sz="2000" dirty="0"/>
          </a:p>
          <a:p>
            <a:pPr marL="285750" indent="-285750" algn="just">
              <a:buFont typeface="Courier New" panose="02070309020205020404" pitchFamily="49" charset="0"/>
              <a:buChar char="o"/>
            </a:pPr>
            <a:endParaRPr lang="en-US" sz="2000" dirty="0" smtClean="0"/>
          </a:p>
          <a:p>
            <a:pPr marL="285750" indent="-285750" algn="just">
              <a:buFont typeface="Courier New" panose="02070309020205020404" pitchFamily="49" charset="0"/>
              <a:buChar char="o"/>
            </a:pPr>
            <a:r>
              <a:rPr lang="en-US" sz="2000" dirty="0" smtClean="0"/>
              <a:t>Compatibilities among various standards have been maintained to ensure the compressed audio is playable.</a:t>
            </a:r>
          </a:p>
          <a:p>
            <a:pPr marL="285750" indent="-285750" algn="just">
              <a:buFont typeface="Courier New" panose="02070309020205020404" pitchFamily="49" charset="0"/>
              <a:buChar char="o"/>
            </a:pPr>
            <a:endParaRPr lang="en-US" sz="2000" dirty="0"/>
          </a:p>
          <a:p>
            <a:pPr marL="285750" indent="-285750" algn="just">
              <a:buFont typeface="Courier New" panose="02070309020205020404" pitchFamily="49" charset="0"/>
              <a:buChar char="o"/>
            </a:pPr>
            <a:r>
              <a:rPr lang="en-US" sz="2000" dirty="0" smtClean="0"/>
              <a:t>Compression ratio is in the range of 10:1-25:1</a:t>
            </a:r>
            <a:endParaRPr lang="en-SG" sz="2000" dirty="0"/>
          </a:p>
        </p:txBody>
      </p:sp>
      <p:sp>
        <p:nvSpPr>
          <p:cNvPr id="3" name="Footer Placeholder 2"/>
          <p:cNvSpPr>
            <a:spLocks noGrp="1"/>
          </p:cNvSpPr>
          <p:nvPr>
            <p:ph type="ftr" sz="quarter" idx="11"/>
          </p:nvPr>
        </p:nvSpPr>
        <p:spPr/>
        <p:txBody>
          <a:bodyPr/>
          <a:lstStyle/>
          <a:p>
            <a:r>
              <a:rPr lang="en-US" smtClean="0"/>
              <a:t>School of EEE</a:t>
            </a:r>
            <a:endParaRPr lang="en-US" dirty="0"/>
          </a:p>
        </p:txBody>
      </p:sp>
      <p:sp>
        <p:nvSpPr>
          <p:cNvPr id="5" name="Slide Number Placeholder 4"/>
          <p:cNvSpPr>
            <a:spLocks noGrp="1"/>
          </p:cNvSpPr>
          <p:nvPr>
            <p:ph type="sldNum" sz="quarter" idx="12"/>
          </p:nvPr>
        </p:nvSpPr>
        <p:spPr/>
        <p:txBody>
          <a:bodyPr/>
          <a:lstStyle/>
          <a:p>
            <a:fld id="{E9FA5013-2E72-4A27-BB93-0D610EE5532C}" type="slidenum">
              <a:rPr lang="en-US" smtClean="0"/>
              <a:pPr/>
              <a:t>138</a:t>
            </a:fld>
            <a:endParaRPr lang="en-US" dirty="0"/>
          </a:p>
        </p:txBody>
      </p:sp>
    </p:spTree>
    <p:extLst>
      <p:ext uri="{BB962C8B-B14F-4D97-AF65-F5344CB8AC3E}">
        <p14:creationId xmlns:p14="http://schemas.microsoft.com/office/powerpoint/2010/main" val="377664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9128" y="2286000"/>
            <a:ext cx="5080404"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Lossless Coding Algorithms</a:t>
            </a:r>
            <a:endParaRPr lang="en-SG" dirty="0"/>
          </a:p>
        </p:txBody>
      </p:sp>
      <p:sp>
        <p:nvSpPr>
          <p:cNvPr id="3" name="Content Placeholder 2"/>
          <p:cNvSpPr>
            <a:spLocks noGrp="1"/>
          </p:cNvSpPr>
          <p:nvPr>
            <p:ph idx="1"/>
          </p:nvPr>
        </p:nvSpPr>
        <p:spPr>
          <a:xfrm>
            <a:off x="990600" y="1066800"/>
            <a:ext cx="7772400" cy="1524000"/>
          </a:xfrm>
        </p:spPr>
        <p:txBody>
          <a:bodyPr>
            <a:normAutofit/>
          </a:bodyPr>
          <a:lstStyle/>
          <a:p>
            <a:pPr algn="just">
              <a:buFont typeface="Courier New" panose="02070309020205020404" pitchFamily="49" charset="0"/>
              <a:buChar char="o"/>
            </a:pPr>
            <a:r>
              <a:rPr lang="en-US" dirty="0" smtClean="0"/>
              <a:t>The basic idea is to remove the statistical dependencies associated with the signal via prediction techniques.</a:t>
            </a:r>
          </a:p>
          <a:p>
            <a:pPr algn="just">
              <a:buFont typeface="Courier New" panose="02070309020205020404" pitchFamily="49" charset="0"/>
              <a:buChar char="o"/>
            </a:pPr>
            <a:r>
              <a:rPr lang="en-US" dirty="0" smtClean="0"/>
              <a:t>This provides a close approximation to the input audio and a low variance prediction residual</a:t>
            </a:r>
            <a:endParaRPr lang="en-SG" dirty="0"/>
          </a:p>
        </p:txBody>
      </p:sp>
      <p:sp>
        <p:nvSpPr>
          <p:cNvPr id="5" name="Rectangle 4"/>
          <p:cNvSpPr/>
          <p:nvPr/>
        </p:nvSpPr>
        <p:spPr>
          <a:xfrm>
            <a:off x="1033953" y="4138875"/>
            <a:ext cx="3919047" cy="923330"/>
          </a:xfrm>
          <a:prstGeom prst="rect">
            <a:avLst/>
          </a:prstGeom>
        </p:spPr>
        <p:txBody>
          <a:bodyPr wrap="square">
            <a:spAutoFit/>
          </a:bodyPr>
          <a:lstStyle/>
          <a:p>
            <a:pPr marL="358775" indent="-358775" algn="just">
              <a:buFont typeface="Courier New" panose="02070309020205020404" pitchFamily="49" charset="0"/>
              <a:buChar char="o"/>
            </a:pPr>
            <a:r>
              <a:rPr lang="en-US" dirty="0"/>
              <a:t>The residual error is entropy </a:t>
            </a:r>
            <a:r>
              <a:rPr lang="en-US" dirty="0" smtClean="0"/>
              <a:t>coded and used for reconstruction of the original signal</a:t>
            </a:r>
            <a:endParaRPr lang="en-US" dirty="0"/>
          </a:p>
        </p:txBody>
      </p:sp>
      <p:sp>
        <p:nvSpPr>
          <p:cNvPr id="6" name="Footer Placeholder 5"/>
          <p:cNvSpPr>
            <a:spLocks noGrp="1"/>
          </p:cNvSpPr>
          <p:nvPr>
            <p:ph type="ftr" sz="quarter" idx="11"/>
          </p:nvPr>
        </p:nvSpPr>
        <p:spPr/>
        <p:txBody>
          <a:bodyPr/>
          <a:lstStyle/>
          <a:p>
            <a:r>
              <a:rPr lang="en-US" smtClean="0"/>
              <a:t>School of EEE</a:t>
            </a:r>
            <a:endParaRPr lang="en-US" dirty="0"/>
          </a:p>
        </p:txBody>
      </p:sp>
      <p:sp>
        <p:nvSpPr>
          <p:cNvPr id="7" name="Slide Number Placeholder 6"/>
          <p:cNvSpPr>
            <a:spLocks noGrp="1"/>
          </p:cNvSpPr>
          <p:nvPr>
            <p:ph type="sldNum" sz="quarter" idx="12"/>
          </p:nvPr>
        </p:nvSpPr>
        <p:spPr/>
        <p:txBody>
          <a:bodyPr/>
          <a:lstStyle/>
          <a:p>
            <a:fld id="{E9FA5013-2E72-4A27-BB93-0D610EE5532C}" type="slidenum">
              <a:rPr lang="en-US" smtClean="0"/>
              <a:pPr/>
              <a:t>139</a:t>
            </a:fld>
            <a:endParaRPr lang="en-US" dirty="0"/>
          </a:p>
        </p:txBody>
      </p:sp>
    </p:spTree>
    <p:extLst>
      <p:ext uri="{BB962C8B-B14F-4D97-AF65-F5344CB8AC3E}">
        <p14:creationId xmlns:p14="http://schemas.microsoft.com/office/powerpoint/2010/main" val="647940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Lossless Coding Algorithms</a:t>
            </a:r>
            <a:endParaRPr lang="en-SG"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1147" y="990600"/>
            <a:ext cx="4685944" cy="48567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990600" y="990600"/>
            <a:ext cx="4267200" cy="5257800"/>
          </a:xfrm>
        </p:spPr>
        <p:txBody>
          <a:bodyPr/>
          <a:lstStyle/>
          <a:p>
            <a:pPr algn="just">
              <a:buFont typeface="Courier New" panose="02070309020205020404" pitchFamily="49" charset="0"/>
              <a:buChar char="o"/>
            </a:pPr>
            <a:r>
              <a:rPr lang="en-US" dirty="0" smtClean="0"/>
              <a:t>Lossless audio coding (L</a:t>
            </a:r>
            <a:r>
              <a:rPr lang="en-US" baseline="30000" dirty="0" smtClean="0"/>
              <a:t>2</a:t>
            </a:r>
            <a:r>
              <a:rPr lang="en-US" dirty="0" smtClean="0"/>
              <a:t>AC) is for high-end storage format such as DVD audio and super-audio CD (SACD)</a:t>
            </a:r>
          </a:p>
          <a:p>
            <a:pPr algn="just">
              <a:buFont typeface="Courier New" panose="02070309020205020404" pitchFamily="49" charset="0"/>
              <a:buChar char="o"/>
            </a:pPr>
            <a:endParaRPr lang="en-US" dirty="0"/>
          </a:p>
          <a:p>
            <a:pPr algn="just">
              <a:buFont typeface="Courier New" panose="02070309020205020404" pitchFamily="49" charset="0"/>
              <a:buChar char="o"/>
            </a:pPr>
            <a:endParaRPr lang="en-US" dirty="0" smtClean="0"/>
          </a:p>
          <a:p>
            <a:pPr algn="just">
              <a:buFont typeface="Courier New" panose="02070309020205020404" pitchFamily="49" charset="0"/>
              <a:buChar char="o"/>
            </a:pPr>
            <a:endParaRPr lang="en-US" dirty="0"/>
          </a:p>
          <a:p>
            <a:pPr algn="just">
              <a:buFont typeface="Courier New" panose="02070309020205020404" pitchFamily="49" charset="0"/>
              <a:buChar char="o"/>
            </a:pPr>
            <a:endParaRPr lang="en-US" dirty="0" smtClean="0"/>
          </a:p>
          <a:p>
            <a:pPr algn="just">
              <a:buFont typeface="Courier New" panose="02070309020205020404" pitchFamily="49" charset="0"/>
              <a:buChar char="o"/>
            </a:pPr>
            <a:endParaRPr lang="en-US" dirty="0" smtClean="0"/>
          </a:p>
          <a:p>
            <a:pPr algn="just">
              <a:buFont typeface="Courier New" panose="02070309020205020404" pitchFamily="49" charset="0"/>
              <a:buChar char="o"/>
            </a:pPr>
            <a:r>
              <a:rPr lang="en-US" dirty="0" smtClean="0"/>
              <a:t>Compression ratio of L</a:t>
            </a:r>
            <a:r>
              <a:rPr lang="en-US" baseline="30000" dirty="0" smtClean="0"/>
              <a:t>2</a:t>
            </a:r>
            <a:r>
              <a:rPr lang="en-US" dirty="0" smtClean="0"/>
              <a:t>AC is 2:1-4:1.</a:t>
            </a:r>
          </a:p>
          <a:p>
            <a:pPr algn="just">
              <a:buFont typeface="Courier New" panose="02070309020205020404" pitchFamily="49" charset="0"/>
              <a:buChar char="o"/>
            </a:pPr>
            <a:r>
              <a:rPr lang="en-US" dirty="0" smtClean="0"/>
              <a:t>Not for real-time storage processing and Internet streaming</a:t>
            </a:r>
          </a:p>
          <a:p>
            <a:pPr algn="just">
              <a:buFont typeface="Courier New" panose="02070309020205020404" pitchFamily="49" charset="0"/>
              <a:buChar char="o"/>
            </a:pPr>
            <a:endParaRPr lang="en-US" dirty="0" smtClean="0"/>
          </a:p>
          <a:p>
            <a:pPr algn="just">
              <a:buFont typeface="Courier New" panose="02070309020205020404" pitchFamily="49" charset="0"/>
              <a:buChar char="o"/>
            </a:pPr>
            <a:endParaRPr lang="en-SG" dirty="0"/>
          </a:p>
        </p:txBody>
      </p:sp>
      <p:sp>
        <p:nvSpPr>
          <p:cNvPr id="5" name="Footer Placeholder 4"/>
          <p:cNvSpPr>
            <a:spLocks noGrp="1"/>
          </p:cNvSpPr>
          <p:nvPr>
            <p:ph type="ftr" sz="quarter" idx="11"/>
          </p:nvPr>
        </p:nvSpPr>
        <p:spPr/>
        <p:txBody>
          <a:bodyPr/>
          <a:lstStyle/>
          <a:p>
            <a:r>
              <a:rPr lang="en-US" smtClean="0"/>
              <a:t>School of EEE</a:t>
            </a:r>
            <a:endParaRPr lang="en-US" dirty="0"/>
          </a:p>
        </p:txBody>
      </p:sp>
      <p:sp>
        <p:nvSpPr>
          <p:cNvPr id="6" name="Slide Number Placeholder 5"/>
          <p:cNvSpPr>
            <a:spLocks noGrp="1"/>
          </p:cNvSpPr>
          <p:nvPr>
            <p:ph type="sldNum" sz="quarter" idx="12"/>
          </p:nvPr>
        </p:nvSpPr>
        <p:spPr/>
        <p:txBody>
          <a:bodyPr/>
          <a:lstStyle/>
          <a:p>
            <a:fld id="{E9FA5013-2E72-4A27-BB93-0D610EE5532C}" type="slidenum">
              <a:rPr lang="en-US" smtClean="0"/>
              <a:pPr/>
              <a:t>140</a:t>
            </a:fld>
            <a:endParaRPr lang="en-US" dirty="0"/>
          </a:p>
        </p:txBody>
      </p:sp>
    </p:spTree>
    <p:extLst>
      <p:ext uri="{BB962C8B-B14F-4D97-AF65-F5344CB8AC3E}">
        <p14:creationId xmlns:p14="http://schemas.microsoft.com/office/powerpoint/2010/main" val="706079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143000"/>
            <a:ext cx="6705600" cy="4800600"/>
          </a:xfrm>
        </p:spPr>
        <p:txBody>
          <a:bodyPr/>
          <a:lstStyle/>
          <a:p>
            <a:endParaRPr lang="en-US" dirty="0" smtClean="0"/>
          </a:p>
          <a:p>
            <a:endParaRPr lang="en-US" dirty="0"/>
          </a:p>
          <a:p>
            <a:endParaRPr lang="en-US" dirty="0" smtClean="0"/>
          </a:p>
          <a:p>
            <a:endParaRPr lang="en-US" dirty="0"/>
          </a:p>
          <a:p>
            <a:endParaRPr lang="en-US" dirty="0"/>
          </a:p>
          <a:p>
            <a:pPr marL="82296" indent="0">
              <a:buNone/>
            </a:pPr>
            <a:r>
              <a:rPr lang="en-US" sz="4800" b="1" dirty="0" smtClean="0"/>
              <a:t>Sub-band coding</a:t>
            </a:r>
          </a:p>
        </p:txBody>
      </p:sp>
      <p:sp>
        <p:nvSpPr>
          <p:cNvPr id="4" name="Slide Number Placeholder 3"/>
          <p:cNvSpPr>
            <a:spLocks noGrp="1"/>
          </p:cNvSpPr>
          <p:nvPr>
            <p:ph type="sldNum" sz="quarter" idx="12"/>
          </p:nvPr>
        </p:nvSpPr>
        <p:spPr/>
        <p:txBody>
          <a:bodyPr/>
          <a:lstStyle/>
          <a:p>
            <a:fld id="{E9FA5013-2E72-4A27-BB93-0D610EE5532C}" type="slidenum">
              <a:rPr lang="en-US" smtClean="0"/>
              <a:pPr/>
              <a:t>141</a:t>
            </a:fld>
            <a:endParaRPr lang="en-US" dirty="0"/>
          </a:p>
        </p:txBody>
      </p:sp>
      <p:sp>
        <p:nvSpPr>
          <p:cNvPr id="10" name="Footer Placeholder 9"/>
          <p:cNvSpPr>
            <a:spLocks noGrp="1"/>
          </p:cNvSpPr>
          <p:nvPr>
            <p:ph type="ftr" sz="quarter" idx="11"/>
          </p:nvPr>
        </p:nvSpPr>
        <p:spPr/>
        <p:txBody>
          <a:bodyPr/>
          <a:lstStyle/>
          <a:p>
            <a:r>
              <a:rPr lang="en-US" smtClean="0"/>
              <a:t>School of EEE</a:t>
            </a:r>
            <a:endParaRPr lang="en-US" dirty="0"/>
          </a:p>
        </p:txBody>
      </p:sp>
    </p:spTree>
    <p:extLst>
      <p:ext uri="{BB962C8B-B14F-4D97-AF65-F5344CB8AC3E}">
        <p14:creationId xmlns:p14="http://schemas.microsoft.com/office/powerpoint/2010/main" val="388024954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custDataLst>
              <p:tags r:id="rId1"/>
            </p:custDataLst>
          </p:nvPr>
        </p:nvSpPr>
        <p:spPr/>
        <p:txBody>
          <a:bodyPr>
            <a:normAutofit/>
          </a:bodyPr>
          <a:lstStyle/>
          <a:p>
            <a:pPr eaLnBrk="1" hangingPunct="1"/>
            <a:r>
              <a:rPr lang="en-US" dirty="0" smtClean="0"/>
              <a:t>General concepts</a:t>
            </a:r>
          </a:p>
        </p:txBody>
      </p:sp>
      <p:sp>
        <p:nvSpPr>
          <p:cNvPr id="14339" name="Rectangle 3"/>
          <p:cNvSpPr>
            <a:spLocks noGrp="1" noChangeArrowheads="1"/>
          </p:cNvSpPr>
          <p:nvPr>
            <p:ph type="body" idx="1"/>
          </p:nvPr>
        </p:nvSpPr>
        <p:spPr>
          <a:xfrm>
            <a:off x="990600" y="990600"/>
            <a:ext cx="7620000" cy="5638800"/>
          </a:xfrm>
        </p:spPr>
        <p:txBody>
          <a:bodyPr>
            <a:normAutofit/>
          </a:bodyPr>
          <a:lstStyle/>
          <a:p>
            <a:pPr algn="just" eaLnBrk="1" hangingPunct="1">
              <a:buFont typeface="Courier New" pitchFamily="49" charset="0"/>
              <a:buChar char="o"/>
            </a:pPr>
            <a:r>
              <a:rPr lang="en-US" sz="2400" b="1" dirty="0" err="1" smtClean="0"/>
              <a:t>Subband</a:t>
            </a:r>
            <a:r>
              <a:rPr lang="en-US" sz="2400" b="1" dirty="0" smtClean="0"/>
              <a:t> </a:t>
            </a:r>
            <a:r>
              <a:rPr lang="en-US" sz="2400" dirty="0" smtClean="0"/>
              <a:t>and </a:t>
            </a:r>
            <a:r>
              <a:rPr lang="en-US" sz="2400" b="1" dirty="0" smtClean="0"/>
              <a:t>transform</a:t>
            </a:r>
            <a:r>
              <a:rPr lang="en-US" sz="2400" dirty="0" smtClean="0"/>
              <a:t> approaches</a:t>
            </a:r>
          </a:p>
          <a:p>
            <a:pPr lvl="1" algn="just">
              <a:buFont typeface="Arial" pitchFamily="34" charset="0"/>
              <a:buChar char="−"/>
            </a:pPr>
            <a:r>
              <a:rPr lang="en-US" sz="2400" dirty="0" smtClean="0"/>
              <a:t>Sub-band approaches use a small number of sub-band filters (time domain processing)</a:t>
            </a:r>
          </a:p>
          <a:p>
            <a:pPr lvl="1" algn="just">
              <a:buFont typeface="Arial" pitchFamily="34" charset="0"/>
              <a:buChar char="−"/>
            </a:pPr>
            <a:r>
              <a:rPr lang="en-US" sz="2400" dirty="0" smtClean="0"/>
              <a:t>Transform approaches use a large number of </a:t>
            </a:r>
            <a:r>
              <a:rPr lang="en-US" sz="2400" dirty="0" err="1" smtClean="0"/>
              <a:t>subbands</a:t>
            </a:r>
            <a:r>
              <a:rPr lang="en-US" sz="2400" dirty="0" smtClean="0"/>
              <a:t> (frequency domain processing)</a:t>
            </a:r>
          </a:p>
          <a:p>
            <a:pPr lvl="1" algn="just">
              <a:buFont typeface="Arial" pitchFamily="34" charset="0"/>
              <a:buChar char="−"/>
            </a:pPr>
            <a:endParaRPr lang="en-US" dirty="0"/>
          </a:p>
          <a:p>
            <a:pPr lvl="1" algn="just">
              <a:buFont typeface="Arial" pitchFamily="34" charset="0"/>
              <a:buChar char="−"/>
            </a:pPr>
            <a:endParaRPr lang="en-US" dirty="0" smtClean="0"/>
          </a:p>
          <a:p>
            <a:pPr lvl="1" algn="just">
              <a:buFont typeface="Arial" pitchFamily="34" charset="0"/>
              <a:buChar char="−"/>
            </a:pPr>
            <a:endParaRPr lang="en-US" dirty="0" smtClean="0"/>
          </a:p>
          <a:p>
            <a:pPr lvl="1" algn="just">
              <a:buFont typeface="Arial" pitchFamily="34" charset="0"/>
              <a:buChar char="−"/>
            </a:pPr>
            <a:endParaRPr lang="en-US" dirty="0"/>
          </a:p>
          <a:p>
            <a:pPr lvl="1" algn="just">
              <a:buFont typeface="Arial" pitchFamily="34" charset="0"/>
              <a:buChar char="−"/>
            </a:pPr>
            <a:endParaRPr lang="en-US" dirty="0"/>
          </a:p>
          <a:p>
            <a:pPr lvl="1" algn="just">
              <a:buFont typeface="Arial" pitchFamily="34" charset="0"/>
              <a:buChar char="−"/>
            </a:pPr>
            <a:endParaRPr lang="en-US" dirty="0" smtClean="0"/>
          </a:p>
          <a:p>
            <a:pPr lvl="1" eaLnBrk="1" hangingPunct="1"/>
            <a:endParaRPr lang="en-US" sz="1800" dirty="0" smtClean="0"/>
          </a:p>
        </p:txBody>
      </p:sp>
      <p:sp>
        <p:nvSpPr>
          <p:cNvPr id="26" name="Slide Number Placeholder 25"/>
          <p:cNvSpPr>
            <a:spLocks noGrp="1"/>
          </p:cNvSpPr>
          <p:nvPr>
            <p:ph type="sldNum" sz="quarter" idx="12"/>
          </p:nvPr>
        </p:nvSpPr>
        <p:spPr/>
        <p:txBody>
          <a:bodyPr/>
          <a:lstStyle/>
          <a:p>
            <a:fld id="{E9FA5013-2E72-4A27-BB93-0D610EE5532C}" type="slidenum">
              <a:rPr lang="en-US" smtClean="0"/>
              <a:pPr/>
              <a:t>142</a:t>
            </a:fld>
            <a:endParaRPr lang="en-US" dirty="0"/>
          </a:p>
        </p:txBody>
      </p:sp>
      <p:pic>
        <p:nvPicPr>
          <p:cNvPr id="18964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545474"/>
            <a:ext cx="3819525" cy="23007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964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9634" y="3796298"/>
            <a:ext cx="3200400" cy="172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School of EEE</a:t>
            </a:r>
            <a:endParaRPr lang="en-US" dirty="0"/>
          </a:p>
        </p:txBody>
      </p:sp>
    </p:spTree>
    <p:extLst>
      <p:ext uri="{BB962C8B-B14F-4D97-AF65-F5344CB8AC3E}">
        <p14:creationId xmlns:p14="http://schemas.microsoft.com/office/powerpoint/2010/main" val="1503178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96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custDataLst>
              <p:tags r:id="rId1"/>
            </p:custDataLst>
          </p:nvPr>
        </p:nvSpPr>
        <p:spPr/>
        <p:txBody>
          <a:bodyPr/>
          <a:lstStyle/>
          <a:p>
            <a:r>
              <a:rPr lang="en-US" dirty="0"/>
              <a:t>General concepts</a:t>
            </a:r>
            <a:endParaRPr lang="en-US" dirty="0" smtClean="0"/>
          </a:p>
        </p:txBody>
      </p:sp>
      <p:sp>
        <p:nvSpPr>
          <p:cNvPr id="14339" name="Rectangle 3"/>
          <p:cNvSpPr>
            <a:spLocks noGrp="1" noChangeArrowheads="1"/>
          </p:cNvSpPr>
          <p:nvPr>
            <p:ph type="body" idx="1"/>
          </p:nvPr>
        </p:nvSpPr>
        <p:spPr>
          <a:xfrm>
            <a:off x="914400" y="990600"/>
            <a:ext cx="7620000" cy="5638800"/>
          </a:xfrm>
        </p:spPr>
        <p:txBody>
          <a:bodyPr>
            <a:normAutofit/>
          </a:bodyPr>
          <a:lstStyle/>
          <a:p>
            <a:pPr marL="360000" algn="just">
              <a:buFont typeface="Courier New" pitchFamily="49" charset="0"/>
              <a:buChar char="o"/>
            </a:pPr>
            <a:r>
              <a:rPr lang="en-US" sz="2400" dirty="0" smtClean="0"/>
              <a:t>The signal energy that belongs to a particular band of frequencies can be measured from these parallel outputs</a:t>
            </a:r>
          </a:p>
          <a:p>
            <a:pPr marL="360000" algn="just">
              <a:buFont typeface="Courier New" pitchFamily="49" charset="0"/>
              <a:buChar char="o"/>
            </a:pPr>
            <a:r>
              <a:rPr lang="en-US" sz="2400" dirty="0" smtClean="0"/>
              <a:t>Because the sub-filters process the input signals whenever they are available, the sub-band filters provide a </a:t>
            </a:r>
            <a:r>
              <a:rPr lang="en-US" sz="2400" dirty="0"/>
              <a:t>better time </a:t>
            </a:r>
            <a:r>
              <a:rPr lang="en-US" sz="2400" dirty="0" smtClean="0"/>
              <a:t>or temporal resolution.</a:t>
            </a:r>
          </a:p>
          <a:p>
            <a:pPr marL="360000" algn="just">
              <a:buFont typeface="Courier New" pitchFamily="49" charset="0"/>
              <a:buChar char="o"/>
            </a:pPr>
            <a:r>
              <a:rPr lang="en-US" sz="2400" dirty="0" smtClean="0"/>
              <a:t>The </a:t>
            </a:r>
            <a:r>
              <a:rPr lang="en-US" sz="2400" dirty="0"/>
              <a:t>transform </a:t>
            </a:r>
            <a:r>
              <a:rPr lang="en-US" sz="2400" dirty="0" smtClean="0"/>
              <a:t>approach uses FFT or MDCT to convert the time domain signal into many spectrum bins in the frequency domain.</a:t>
            </a:r>
          </a:p>
          <a:p>
            <a:pPr marL="360000" algn="just">
              <a:buFont typeface="Courier New" pitchFamily="49" charset="0"/>
              <a:buChar char="o"/>
            </a:pPr>
            <a:r>
              <a:rPr lang="en-US" sz="2400" dirty="0" smtClean="0"/>
              <a:t>Because the transform based coders generally provide information of more </a:t>
            </a:r>
            <a:r>
              <a:rPr lang="en-US" sz="2400" dirty="0" err="1" smtClean="0"/>
              <a:t>subbands</a:t>
            </a:r>
            <a:r>
              <a:rPr lang="en-US" sz="2400" dirty="0" smtClean="0"/>
              <a:t> (or frequency bins), it may require higher computational costs</a:t>
            </a:r>
          </a:p>
          <a:p>
            <a:pPr marL="360000" algn="just">
              <a:buFont typeface="Courier New" pitchFamily="49" charset="0"/>
              <a:buChar char="o"/>
            </a:pPr>
            <a:r>
              <a:rPr lang="en-US" sz="2400" dirty="0" smtClean="0"/>
              <a:t>It may also have longer processing delay due to the block-based processing style. </a:t>
            </a:r>
          </a:p>
          <a:p>
            <a:pPr marL="360000"/>
            <a:endParaRPr lang="en-US" dirty="0"/>
          </a:p>
          <a:p>
            <a:pPr marL="360000" lvl="1" eaLnBrk="1" hangingPunct="1"/>
            <a:endParaRPr lang="en-US" dirty="0" smtClean="0"/>
          </a:p>
        </p:txBody>
      </p:sp>
      <p:sp>
        <p:nvSpPr>
          <p:cNvPr id="26" name="Slide Number Placeholder 25"/>
          <p:cNvSpPr>
            <a:spLocks noGrp="1"/>
          </p:cNvSpPr>
          <p:nvPr>
            <p:ph type="sldNum" sz="quarter" idx="12"/>
          </p:nvPr>
        </p:nvSpPr>
        <p:spPr/>
        <p:txBody>
          <a:bodyPr/>
          <a:lstStyle/>
          <a:p>
            <a:fld id="{E9FA5013-2E72-4A27-BB93-0D610EE5532C}" type="slidenum">
              <a:rPr lang="en-US" smtClean="0"/>
              <a:pPr/>
              <a:t>143</a:t>
            </a:fld>
            <a:endParaRPr lang="en-US" dirty="0"/>
          </a:p>
        </p:txBody>
      </p:sp>
      <p:sp>
        <p:nvSpPr>
          <p:cNvPr id="2" name="Footer Placeholder 1"/>
          <p:cNvSpPr>
            <a:spLocks noGrp="1"/>
          </p:cNvSpPr>
          <p:nvPr>
            <p:ph type="ftr" sz="quarter" idx="11"/>
          </p:nvPr>
        </p:nvSpPr>
        <p:spPr/>
        <p:txBody>
          <a:bodyPr/>
          <a:lstStyle/>
          <a:p>
            <a:r>
              <a:rPr lang="en-US" smtClean="0"/>
              <a:t>School of EEE</a:t>
            </a:r>
            <a:endParaRPr lang="en-US" dirty="0"/>
          </a:p>
        </p:txBody>
      </p:sp>
    </p:spTree>
    <p:extLst>
      <p:ext uri="{BB962C8B-B14F-4D97-AF65-F5344CB8AC3E}">
        <p14:creationId xmlns:p14="http://schemas.microsoft.com/office/powerpoint/2010/main" val="247988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74" name="Rectangle 2"/>
          <p:cNvSpPr>
            <a:spLocks noChangeArrowheads="1"/>
          </p:cNvSpPr>
          <p:nvPr/>
        </p:nvSpPr>
        <p:spPr bwMode="auto">
          <a:xfrm>
            <a:off x="686993" y="914205"/>
            <a:ext cx="7770016" cy="5562633"/>
          </a:xfrm>
          <a:prstGeom prst="rect">
            <a:avLst/>
          </a:prstGeom>
          <a:noFill/>
          <a:ln w="9525">
            <a:noFill/>
            <a:miter lim="800000"/>
            <a:headEnd/>
            <a:tailEnd/>
          </a:ln>
        </p:spPr>
        <p:txBody>
          <a:bodyPr lIns="90903" tIns="45451" rIns="90903" bIns="45451"/>
          <a:lstStyle/>
          <a:p>
            <a:pPr marL="358952" indent="-358952" algn="just" defTabSz="957205" eaLnBrk="0" hangingPunct="0">
              <a:spcBef>
                <a:spcPct val="45000"/>
              </a:spcBef>
              <a:buBlip>
                <a:blip r:embed="rId4"/>
              </a:buBlip>
            </a:pPr>
            <a:endParaRPr lang="en-US" sz="2100" b="1">
              <a:latin typeface="Times New Roman" pitchFamily="18" charset="0"/>
            </a:endParaRPr>
          </a:p>
          <a:p>
            <a:pPr marL="358952" indent="-358952" algn="just" defTabSz="957205" eaLnBrk="0" hangingPunct="0">
              <a:spcBef>
                <a:spcPct val="45000"/>
              </a:spcBef>
              <a:buBlip>
                <a:blip r:embed="rId4"/>
              </a:buBlip>
            </a:pPr>
            <a:endParaRPr lang="en-US" sz="2100" b="1">
              <a:latin typeface="Times New Roman" pitchFamily="18" charset="0"/>
            </a:endParaRPr>
          </a:p>
        </p:txBody>
      </p:sp>
      <p:sp>
        <p:nvSpPr>
          <p:cNvPr id="574475" name="Rectangle 3"/>
          <p:cNvSpPr>
            <a:spLocks noChangeArrowheads="1"/>
          </p:cNvSpPr>
          <p:nvPr/>
        </p:nvSpPr>
        <p:spPr bwMode="auto">
          <a:xfrm>
            <a:off x="633345" y="608985"/>
            <a:ext cx="7770016" cy="305221"/>
          </a:xfrm>
          <a:prstGeom prst="rect">
            <a:avLst/>
          </a:prstGeom>
          <a:noFill/>
          <a:ln w="9525">
            <a:noFill/>
            <a:miter lim="800000"/>
            <a:headEnd/>
            <a:tailEnd/>
          </a:ln>
        </p:spPr>
        <p:txBody>
          <a:bodyPr lIns="90903" tIns="45451" rIns="90903" bIns="45451" anchor="ctr"/>
          <a:lstStyle/>
          <a:p>
            <a:pPr defTabSz="957205" eaLnBrk="0" hangingPunct="0"/>
            <a:endParaRPr lang="en-US" sz="800">
              <a:solidFill>
                <a:srgbClr val="3399FF"/>
              </a:solidFill>
              <a:latin typeface="Times New Roman" pitchFamily="18" charset="0"/>
            </a:endParaRPr>
          </a:p>
        </p:txBody>
      </p:sp>
      <p:sp>
        <p:nvSpPr>
          <p:cNvPr id="574476" name="Rectangle 4"/>
          <p:cNvSpPr>
            <a:spLocks noChangeArrowheads="1"/>
          </p:cNvSpPr>
          <p:nvPr/>
        </p:nvSpPr>
        <p:spPr bwMode="auto">
          <a:xfrm>
            <a:off x="686993" y="686384"/>
            <a:ext cx="7770016" cy="5492534"/>
          </a:xfrm>
          <a:prstGeom prst="rect">
            <a:avLst/>
          </a:prstGeom>
          <a:noFill/>
          <a:ln w="9525">
            <a:noFill/>
            <a:miter lim="800000"/>
            <a:headEnd/>
            <a:tailEnd/>
          </a:ln>
        </p:spPr>
        <p:txBody>
          <a:bodyPr lIns="90903" tIns="45451" rIns="90903" bIns="45451"/>
          <a:lstStyle/>
          <a:p>
            <a:pPr marL="358952" indent="-358952" algn="just" defTabSz="957205" eaLnBrk="0" hangingPunct="0">
              <a:spcBef>
                <a:spcPct val="45000"/>
              </a:spcBef>
              <a:buBlip>
                <a:blip r:embed="rId4"/>
              </a:buBlip>
            </a:pPr>
            <a:endParaRPr lang="en-US" sz="2100">
              <a:latin typeface="Times New Roman" pitchFamily="18" charset="0"/>
            </a:endParaRPr>
          </a:p>
        </p:txBody>
      </p:sp>
      <p:sp>
        <p:nvSpPr>
          <p:cNvPr id="574477" name="Rectangle 5"/>
          <p:cNvSpPr>
            <a:spLocks noChangeArrowheads="1"/>
          </p:cNvSpPr>
          <p:nvPr/>
        </p:nvSpPr>
        <p:spPr bwMode="auto">
          <a:xfrm>
            <a:off x="990600" y="990601"/>
            <a:ext cx="7693816" cy="5486238"/>
          </a:xfrm>
          <a:prstGeom prst="rect">
            <a:avLst/>
          </a:prstGeom>
          <a:noFill/>
          <a:ln w="9525">
            <a:noFill/>
            <a:miter lim="800000"/>
            <a:headEnd/>
            <a:tailEnd/>
          </a:ln>
        </p:spPr>
        <p:txBody>
          <a:bodyPr lIns="90903" tIns="45451" rIns="90903" bIns="45451"/>
          <a:lstStyle/>
          <a:p>
            <a:pPr marL="0" lvl="1" algn="just" defTabSz="957205" eaLnBrk="0" hangingPunct="0">
              <a:spcBef>
                <a:spcPct val="45000"/>
              </a:spcBef>
              <a:tabLst>
                <a:tab pos="59087" algn="l"/>
                <a:tab pos="850849" algn="l"/>
              </a:tabLst>
            </a:pPr>
            <a:r>
              <a:rPr lang="en-US" sz="2200" dirty="0" smtClean="0">
                <a:latin typeface="Gill Sans MT" pitchFamily="34" charset="0"/>
              </a:rPr>
              <a:t>The samples can be expressed by</a:t>
            </a:r>
          </a:p>
          <a:p>
            <a:pPr marL="0" lvl="1" algn="just" defTabSz="957205" eaLnBrk="0" hangingPunct="0">
              <a:spcBef>
                <a:spcPct val="45000"/>
              </a:spcBef>
              <a:tabLst>
                <a:tab pos="59087" algn="l"/>
                <a:tab pos="850849" algn="l"/>
              </a:tabLst>
            </a:pPr>
            <a:endParaRPr lang="en-US" sz="2200" dirty="0" smtClean="0">
              <a:latin typeface="Gill Sans MT" pitchFamily="34" charset="0"/>
            </a:endParaRPr>
          </a:p>
          <a:p>
            <a:pPr marL="378155" indent="-378155" algn="r" defTabSz="957205" eaLnBrk="0" hangingPunct="0">
              <a:spcBef>
                <a:spcPct val="45000"/>
              </a:spcBef>
              <a:tabLst>
                <a:tab pos="59087" algn="l"/>
                <a:tab pos="850849" algn="l"/>
              </a:tabLst>
            </a:pPr>
            <a:r>
              <a:rPr lang="en-US" sz="2200" dirty="0" smtClean="0">
                <a:latin typeface="Gill Sans MT" pitchFamily="34" charset="0"/>
              </a:rPr>
              <a:t>(1.1)</a:t>
            </a:r>
          </a:p>
          <a:p>
            <a:pPr marL="378155" indent="-378155" algn="just" defTabSz="957205" eaLnBrk="0" hangingPunct="0">
              <a:spcBef>
                <a:spcPct val="45000"/>
              </a:spcBef>
              <a:tabLst>
                <a:tab pos="59087" algn="l"/>
                <a:tab pos="850849" algn="l"/>
              </a:tabLst>
            </a:pPr>
            <a:r>
              <a:rPr lang="en-US" sz="2200" dirty="0" smtClean="0">
                <a:latin typeface="Gill Sans MT" pitchFamily="34" charset="0"/>
              </a:rPr>
              <a:t>where </a:t>
            </a:r>
            <a:r>
              <a:rPr lang="en-US" sz="2200" i="1" dirty="0" err="1">
                <a:latin typeface="Gill Sans MT" pitchFamily="34" charset="0"/>
              </a:rPr>
              <a:t>T</a:t>
            </a:r>
            <a:r>
              <a:rPr lang="en-US" sz="2200" i="1" baseline="-25000" dirty="0" err="1">
                <a:latin typeface="Gill Sans MT" pitchFamily="34" charset="0"/>
              </a:rPr>
              <a:t>s</a:t>
            </a:r>
            <a:r>
              <a:rPr lang="en-US" sz="2200" dirty="0">
                <a:latin typeface="Gill Sans MT" pitchFamily="34" charset="0"/>
              </a:rPr>
              <a:t> </a:t>
            </a:r>
            <a:r>
              <a:rPr lang="en-US" sz="2200" dirty="0" smtClean="0">
                <a:latin typeface="Gill Sans MT" pitchFamily="34" charset="0"/>
              </a:rPr>
              <a:t> is the sampling interval.  </a:t>
            </a:r>
          </a:p>
          <a:p>
            <a:pPr marL="378155" indent="-378155" algn="just" defTabSz="957205" eaLnBrk="0" hangingPunct="0">
              <a:spcBef>
                <a:spcPct val="45000"/>
              </a:spcBef>
              <a:tabLst>
                <a:tab pos="59087" algn="l"/>
                <a:tab pos="850849" algn="l"/>
              </a:tabLst>
            </a:pPr>
            <a:r>
              <a:rPr lang="en-US" sz="2200" dirty="0" smtClean="0">
                <a:latin typeface="Gill Sans MT" pitchFamily="34" charset="0"/>
              </a:rPr>
              <a:t>The main issue is to determine a suitable sampling freq. </a:t>
            </a:r>
            <a:r>
              <a:rPr lang="en-US" sz="2200" i="1" dirty="0" smtClean="0">
                <a:latin typeface="Gill Sans MT" pitchFamily="34" charset="0"/>
              </a:rPr>
              <a:t>f</a:t>
            </a:r>
            <a:r>
              <a:rPr lang="en-US" sz="2200" i="1" baseline="-25000" dirty="0" smtClean="0">
                <a:latin typeface="Gill Sans MT" pitchFamily="34" charset="0"/>
              </a:rPr>
              <a:t>s</a:t>
            </a:r>
            <a:r>
              <a:rPr lang="en-US" sz="2200" dirty="0" smtClean="0">
                <a:latin typeface="Gill Sans MT" pitchFamily="34" charset="0"/>
              </a:rPr>
              <a:t>=1/</a:t>
            </a:r>
            <a:r>
              <a:rPr lang="en-US" sz="2200" i="1" dirty="0" err="1" smtClean="0">
                <a:latin typeface="Gill Sans MT" pitchFamily="34" charset="0"/>
              </a:rPr>
              <a:t>T</a:t>
            </a:r>
            <a:r>
              <a:rPr lang="en-US" sz="2200" i="1" baseline="-25000" dirty="0" err="1" smtClean="0">
                <a:latin typeface="Gill Sans MT" pitchFamily="34" charset="0"/>
              </a:rPr>
              <a:t>s</a:t>
            </a:r>
            <a:r>
              <a:rPr lang="en-US" sz="2200" dirty="0">
                <a:latin typeface="Gill Sans MT" pitchFamily="34" charset="0"/>
              </a:rPr>
              <a:t>.</a:t>
            </a:r>
            <a:endParaRPr lang="en-US" sz="2200" dirty="0" smtClean="0">
              <a:latin typeface="Gill Sans MT" pitchFamily="34" charset="0"/>
            </a:endParaRPr>
          </a:p>
          <a:p>
            <a:pPr marL="432000" indent="-378155" algn="just" defTabSz="957205" eaLnBrk="0" hangingPunct="0">
              <a:spcBef>
                <a:spcPts val="600"/>
              </a:spcBef>
              <a:buFont typeface="Courier New" panose="02070309020205020404" pitchFamily="49" charset="0"/>
              <a:buChar char="o"/>
              <a:tabLst>
                <a:tab pos="59087" algn="l"/>
                <a:tab pos="850849" algn="l"/>
              </a:tabLst>
            </a:pPr>
            <a:r>
              <a:rPr lang="en-US" sz="2200" dirty="0" smtClean="0">
                <a:latin typeface="Gill Sans MT" pitchFamily="34" charset="0"/>
              </a:rPr>
              <a:t>High sampling freq. leads too much computation or costs</a:t>
            </a:r>
          </a:p>
          <a:p>
            <a:pPr marL="432000" indent="-378155" algn="just" defTabSz="957205" eaLnBrk="0" hangingPunct="0">
              <a:spcBef>
                <a:spcPts val="600"/>
              </a:spcBef>
              <a:buFont typeface="Courier New" panose="02070309020205020404" pitchFamily="49" charset="0"/>
              <a:buChar char="o"/>
              <a:tabLst>
                <a:tab pos="59087" algn="l"/>
                <a:tab pos="850849" algn="l"/>
              </a:tabLst>
            </a:pPr>
            <a:r>
              <a:rPr lang="en-US" sz="2200" dirty="0" smtClean="0">
                <a:latin typeface="Gill Sans MT" pitchFamily="34" charset="0"/>
              </a:rPr>
              <a:t>Aliasing effect is due to insufficient sampling frequency so that the recovered signal will not be </a:t>
            </a:r>
            <a:r>
              <a:rPr lang="en-US" sz="2200" i="1" dirty="0" smtClean="0">
                <a:latin typeface="Gill Sans MT" pitchFamily="34" charset="0"/>
              </a:rPr>
              <a:t>uniquely </a:t>
            </a:r>
            <a:r>
              <a:rPr lang="en-US" sz="2200" dirty="0" smtClean="0">
                <a:latin typeface="Gill Sans MT" pitchFamily="34" charset="0"/>
              </a:rPr>
              <a:t>related to the original input</a:t>
            </a:r>
          </a:p>
          <a:p>
            <a:pPr marL="396745" indent="-342900" algn="just" defTabSz="957205" eaLnBrk="0" hangingPunct="0">
              <a:spcBef>
                <a:spcPts val="600"/>
              </a:spcBef>
              <a:buFont typeface="Courier New" panose="02070309020205020404" pitchFamily="49" charset="0"/>
              <a:buChar char="o"/>
              <a:tabLst>
                <a:tab pos="59087" algn="l"/>
                <a:tab pos="850849" algn="l"/>
              </a:tabLst>
            </a:pPr>
            <a:r>
              <a:rPr lang="en-US" sz="2200" dirty="0" smtClean="0">
                <a:latin typeface="Gill Sans MT" pitchFamily="34" charset="0"/>
              </a:rPr>
              <a:t>High sampling frequency provides better accuracy and high computational complexity, which should be compromised</a:t>
            </a:r>
            <a:endParaRPr lang="en-US" sz="2200" dirty="0">
              <a:latin typeface="Gill Sans MT" pitchFamily="34" charset="0"/>
            </a:endParaRPr>
          </a:p>
          <a:p>
            <a:pPr marL="396745" indent="-342900" algn="just" defTabSz="957205" eaLnBrk="0" hangingPunct="0">
              <a:spcBef>
                <a:spcPts val="600"/>
              </a:spcBef>
              <a:buFont typeface="Courier New" panose="02070309020205020404" pitchFamily="49" charset="0"/>
              <a:buChar char="o"/>
              <a:tabLst>
                <a:tab pos="59087" algn="l"/>
                <a:tab pos="850849" algn="l"/>
              </a:tabLst>
            </a:pPr>
            <a:r>
              <a:rPr lang="en-US" sz="2200" dirty="0" smtClean="0">
                <a:latin typeface="Gill Sans MT" pitchFamily="34" charset="0"/>
              </a:rPr>
              <a:t>Note </a:t>
            </a:r>
            <a:r>
              <a:rPr lang="en-US" sz="2200" i="1" dirty="0" smtClean="0">
                <a:latin typeface="Gill Sans MT" pitchFamily="34" charset="0"/>
              </a:rPr>
              <a:t>x</a:t>
            </a:r>
            <a:r>
              <a:rPr lang="en-US" sz="2200" dirty="0" smtClean="0">
                <a:latin typeface="Gill Sans MT" pitchFamily="34" charset="0"/>
              </a:rPr>
              <a:t>(</a:t>
            </a:r>
            <a:r>
              <a:rPr lang="en-US" sz="2200" i="1" dirty="0" smtClean="0">
                <a:latin typeface="Gill Sans MT" pitchFamily="34" charset="0"/>
              </a:rPr>
              <a:t>n</a:t>
            </a:r>
            <a:r>
              <a:rPr lang="en-US" sz="2200" dirty="0" smtClean="0">
                <a:latin typeface="Gill Sans MT" pitchFamily="34" charset="0"/>
              </a:rPr>
              <a:t>) has to be quantized before being processed, which will be discussed latter.</a:t>
            </a:r>
            <a:endParaRPr lang="en-US" sz="2200" dirty="0">
              <a:latin typeface="Gill Sans MT" pitchFamily="34" charset="0"/>
            </a:endParaRPr>
          </a:p>
        </p:txBody>
      </p:sp>
      <p:graphicFrame>
        <p:nvGraphicFramePr>
          <p:cNvPr id="574470" name="Object 6"/>
          <p:cNvGraphicFramePr>
            <a:graphicFrameLocks noGrp="1" noChangeAspect="1"/>
          </p:cNvGraphicFramePr>
          <p:nvPr>
            <p:ph sz="half" idx="1"/>
            <p:extLst>
              <p:ext uri="{D42A27DB-BD31-4B8C-83A1-F6EECF244321}">
                <p14:modId xmlns:p14="http://schemas.microsoft.com/office/powerpoint/2010/main" val="2666446416"/>
              </p:ext>
            </p:extLst>
          </p:nvPr>
        </p:nvGraphicFramePr>
        <p:xfrm>
          <a:off x="1634866" y="1524000"/>
          <a:ext cx="5874270" cy="838200"/>
        </p:xfrm>
        <a:graphic>
          <a:graphicData uri="http://schemas.openxmlformats.org/presentationml/2006/ole">
            <mc:AlternateContent xmlns:mc="http://schemas.openxmlformats.org/markup-compatibility/2006">
              <mc:Choice xmlns:v="urn:schemas-microsoft-com:vml" Requires="v">
                <p:oleObj spid="_x0000_s21671" name="Equation" r:id="rId5" imgW="3022560" imgH="431640" progId="Equation.DSMT4">
                  <p:embed/>
                </p:oleObj>
              </mc:Choice>
              <mc:Fallback>
                <p:oleObj name="Equation" r:id="rId5" imgW="3022560" imgH="431640" progId="Equation.DSMT4">
                  <p:embed/>
                  <p:pic>
                    <p:nvPicPr>
                      <p:cNvPr id="0" name=""/>
                      <p:cNvPicPr>
                        <a:picLocks noChangeAspect="1" noChangeArrowheads="1"/>
                      </p:cNvPicPr>
                      <p:nvPr/>
                    </p:nvPicPr>
                    <p:blipFill>
                      <a:blip r:embed="rId6"/>
                      <a:srcRect/>
                      <a:stretch>
                        <a:fillRect/>
                      </a:stretch>
                    </p:blipFill>
                    <p:spPr bwMode="auto">
                      <a:xfrm>
                        <a:off x="1634866" y="1524000"/>
                        <a:ext cx="5874270" cy="838200"/>
                      </a:xfrm>
                      <a:prstGeom prst="rect">
                        <a:avLst/>
                      </a:prstGeom>
                      <a:noFill/>
                      <a:extLst/>
                    </p:spPr>
                  </p:pic>
                </p:oleObj>
              </mc:Fallback>
            </mc:AlternateContent>
          </a:graphicData>
        </a:graphic>
      </p:graphicFrame>
      <p:sp>
        <p:nvSpPr>
          <p:cNvPr id="11" name="Rectangle 2"/>
          <p:cNvSpPr>
            <a:spLocks noGrp="1" noChangeArrowheads="1"/>
          </p:cNvSpPr>
          <p:nvPr>
            <p:ph type="title"/>
          </p:nvPr>
        </p:nvSpPr>
        <p:spPr>
          <a:xfrm>
            <a:off x="990600" y="0"/>
            <a:ext cx="7498080" cy="1143000"/>
          </a:xfrm>
        </p:spPr>
        <p:txBody>
          <a:bodyPr>
            <a:normAutofit/>
          </a:bodyPr>
          <a:lstStyle/>
          <a:p>
            <a:pPr eaLnBrk="1" hangingPunct="1"/>
            <a:r>
              <a:rPr lang="en-US" altLang="zh-CN" sz="3200" b="1" dirty="0" smtClean="0">
                <a:ea typeface="宋体" charset="-122"/>
              </a:rPr>
              <a:t>Digital Signal Representation</a:t>
            </a:r>
          </a:p>
        </p:txBody>
      </p:sp>
      <p:sp>
        <p:nvSpPr>
          <p:cNvPr id="5" name="Footer Placeholder 4"/>
          <p:cNvSpPr>
            <a:spLocks noGrp="1"/>
          </p:cNvSpPr>
          <p:nvPr>
            <p:ph type="ftr" sz="quarter" idx="11"/>
          </p:nvPr>
        </p:nvSpPr>
        <p:spPr/>
        <p:txBody>
          <a:bodyPr/>
          <a:lstStyle/>
          <a:p>
            <a:r>
              <a:rPr lang="en-US" smtClean="0"/>
              <a:t>School of EEE</a:t>
            </a:r>
            <a:endParaRPr lang="en-US" dirty="0"/>
          </a:p>
        </p:txBody>
      </p:sp>
      <p:sp>
        <p:nvSpPr>
          <p:cNvPr id="6" name="Slide Number Placeholder 5"/>
          <p:cNvSpPr>
            <a:spLocks noGrp="1"/>
          </p:cNvSpPr>
          <p:nvPr>
            <p:ph type="sldNum" sz="quarter" idx="12"/>
          </p:nvPr>
        </p:nvSpPr>
        <p:spPr/>
        <p:txBody>
          <a:bodyPr/>
          <a:lstStyle/>
          <a:p>
            <a:fld id="{E9FA5013-2E72-4A27-BB93-0D610EE5532C}" type="slidenum">
              <a:rPr lang="en-US" smtClean="0"/>
              <a:pPr/>
              <a:t>81</a:t>
            </a:fld>
            <a:endParaRPr lang="en-US" dirty="0"/>
          </a:p>
        </p:txBody>
      </p:sp>
    </p:spTree>
    <p:extLst>
      <p:ext uri="{BB962C8B-B14F-4D97-AF65-F5344CB8AC3E}">
        <p14:creationId xmlns:p14="http://schemas.microsoft.com/office/powerpoint/2010/main" val="12448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447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447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74477">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4477">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447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498080" cy="838200"/>
          </a:xfrm>
        </p:spPr>
        <p:txBody>
          <a:bodyPr>
            <a:normAutofit/>
          </a:bodyPr>
          <a:lstStyle/>
          <a:p>
            <a:r>
              <a:rPr lang="en-US" altLang="zh-CN" dirty="0" err="1" smtClean="0">
                <a:ea typeface="宋体" charset="-122"/>
              </a:rPr>
              <a:t>Subband</a:t>
            </a:r>
            <a:r>
              <a:rPr lang="en-US" altLang="zh-CN" dirty="0" smtClean="0">
                <a:ea typeface="宋体" charset="-122"/>
              </a:rPr>
              <a:t> Coding</a:t>
            </a:r>
            <a:endParaRPr lang="en-SG" dirty="0"/>
          </a:p>
        </p:txBody>
      </p:sp>
      <p:sp>
        <p:nvSpPr>
          <p:cNvPr id="4" name="Slide Number Placeholder 3"/>
          <p:cNvSpPr>
            <a:spLocks noGrp="1"/>
          </p:cNvSpPr>
          <p:nvPr>
            <p:ph type="sldNum" sz="quarter" idx="12"/>
          </p:nvPr>
        </p:nvSpPr>
        <p:spPr/>
        <p:txBody>
          <a:bodyPr/>
          <a:lstStyle/>
          <a:p>
            <a:fld id="{E9FA5013-2E72-4A27-BB93-0D610EE5532C}" type="slidenum">
              <a:rPr lang="en-US" smtClean="0"/>
              <a:pPr/>
              <a:t>144</a:t>
            </a:fld>
            <a:endParaRPr lang="en-US" dirty="0"/>
          </a:p>
        </p:txBody>
      </p:sp>
      <p:pic>
        <p:nvPicPr>
          <p:cNvPr id="19712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0454" y="1447800"/>
            <a:ext cx="34290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7120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4155" y="4160776"/>
            <a:ext cx="442912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7120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971550"/>
            <a:ext cx="3779519" cy="3189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3581400" y="1752600"/>
            <a:ext cx="506457" cy="1895206"/>
          </a:xfrm>
          <a:prstGeom prst="rect">
            <a:avLst/>
          </a:prstGeom>
          <a:solidFill>
            <a:srgbClr val="FF0000">
              <a:alpha val="17000"/>
            </a:srgbClr>
          </a:solidFill>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p:cNvSpPr/>
          <p:nvPr/>
        </p:nvSpPr>
        <p:spPr>
          <a:xfrm>
            <a:off x="2133600" y="1752600"/>
            <a:ext cx="506457" cy="1895206"/>
          </a:xfrm>
          <a:prstGeom prst="rect">
            <a:avLst/>
          </a:prstGeom>
          <a:solidFill>
            <a:srgbClr val="FF0000">
              <a:alpha val="17000"/>
            </a:srgbClr>
          </a:solidFill>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6" name="Straight Arrow Connector 5"/>
          <p:cNvCxnSpPr/>
          <p:nvPr/>
        </p:nvCxnSpPr>
        <p:spPr>
          <a:xfrm flipH="1">
            <a:off x="3886200" y="1271587"/>
            <a:ext cx="1447800" cy="7596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2403157" y="1086921"/>
            <a:ext cx="2854643" cy="9442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353050" y="902255"/>
            <a:ext cx="3143809" cy="369332"/>
          </a:xfrm>
          <a:prstGeom prst="rect">
            <a:avLst/>
          </a:prstGeom>
          <a:noFill/>
        </p:spPr>
        <p:txBody>
          <a:bodyPr wrap="none" rtlCol="0">
            <a:spAutoFit/>
          </a:bodyPr>
          <a:lstStyle/>
          <a:p>
            <a:r>
              <a:rPr lang="en-US" dirty="0" smtClean="0"/>
              <a:t>Quantizing each channel output</a:t>
            </a:r>
            <a:endParaRPr lang="en-SG" dirty="0"/>
          </a:p>
        </p:txBody>
      </p:sp>
      <p:sp>
        <p:nvSpPr>
          <p:cNvPr id="3" name="TextBox 2"/>
          <p:cNvSpPr txBox="1"/>
          <p:nvPr/>
        </p:nvSpPr>
        <p:spPr>
          <a:xfrm>
            <a:off x="1228725" y="5486400"/>
            <a:ext cx="7305675" cy="1015663"/>
          </a:xfrm>
          <a:prstGeom prst="rect">
            <a:avLst/>
          </a:prstGeom>
          <a:noFill/>
        </p:spPr>
        <p:txBody>
          <a:bodyPr wrap="square" rtlCol="0">
            <a:spAutoFit/>
          </a:bodyPr>
          <a:lstStyle/>
          <a:p>
            <a:pPr marL="285750" indent="-285750">
              <a:buFont typeface="Courier New" panose="02070309020205020404" pitchFamily="49" charset="0"/>
              <a:buChar char="o"/>
            </a:pPr>
            <a:r>
              <a:rPr lang="en-US" sz="2000" dirty="0" smtClean="0"/>
              <a:t>A general block diagram of </a:t>
            </a:r>
            <a:r>
              <a:rPr lang="en-US" sz="2000" dirty="0"/>
              <a:t>MPEG audio </a:t>
            </a:r>
            <a:r>
              <a:rPr lang="en-US" sz="2000" dirty="0" smtClean="0"/>
              <a:t>coder is shown. </a:t>
            </a:r>
          </a:p>
          <a:p>
            <a:pPr marL="285750" indent="-285750">
              <a:buFont typeface="Courier New" panose="02070309020205020404" pitchFamily="49" charset="0"/>
              <a:buChar char="o"/>
            </a:pPr>
            <a:r>
              <a:rPr lang="en-US" sz="2000" dirty="0" smtClean="0"/>
              <a:t>It has left and right channels, each is divided into 32 </a:t>
            </a:r>
            <a:r>
              <a:rPr lang="en-US" sz="2000" dirty="0" err="1" smtClean="0"/>
              <a:t>subbands</a:t>
            </a:r>
            <a:r>
              <a:rPr lang="en-US" sz="2000" dirty="0" smtClean="0"/>
              <a:t>  </a:t>
            </a:r>
          </a:p>
          <a:p>
            <a:pPr marL="285750" indent="-285750">
              <a:buFont typeface="Courier New" panose="02070309020205020404" pitchFamily="49" charset="0"/>
              <a:buChar char="o"/>
            </a:pPr>
            <a:r>
              <a:rPr lang="en-US" sz="2000" dirty="0" smtClean="0"/>
              <a:t>Each </a:t>
            </a:r>
            <a:r>
              <a:rPr lang="en-US" sz="2000" dirty="0" err="1" smtClean="0"/>
              <a:t>subband</a:t>
            </a:r>
            <a:r>
              <a:rPr lang="en-US" sz="2000" dirty="0" smtClean="0"/>
              <a:t> is quantized individually.</a:t>
            </a:r>
            <a:endParaRPr lang="en-SG" sz="2000" dirty="0"/>
          </a:p>
        </p:txBody>
      </p:sp>
      <p:sp>
        <p:nvSpPr>
          <p:cNvPr id="5" name="Footer Placeholder 4"/>
          <p:cNvSpPr>
            <a:spLocks noGrp="1"/>
          </p:cNvSpPr>
          <p:nvPr>
            <p:ph type="ftr" sz="quarter" idx="11"/>
          </p:nvPr>
        </p:nvSpPr>
        <p:spPr/>
        <p:txBody>
          <a:bodyPr/>
          <a:lstStyle/>
          <a:p>
            <a:r>
              <a:rPr lang="en-US" smtClean="0"/>
              <a:t>School of EEE</a:t>
            </a:r>
            <a:endParaRPr lang="en-US" dirty="0"/>
          </a:p>
        </p:txBody>
      </p:sp>
    </p:spTree>
    <p:extLst>
      <p:ext uri="{BB962C8B-B14F-4D97-AF65-F5344CB8AC3E}">
        <p14:creationId xmlns:p14="http://schemas.microsoft.com/office/powerpoint/2010/main" val="3717128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7120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7120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err="1" smtClean="0">
                <a:ea typeface="宋体" charset="-122"/>
              </a:rPr>
              <a:t>Subband</a:t>
            </a:r>
            <a:r>
              <a:rPr lang="en-US" altLang="zh-CN" dirty="0" smtClean="0">
                <a:ea typeface="宋体" charset="-122"/>
              </a:rPr>
              <a:t> Coding</a:t>
            </a:r>
            <a:endParaRPr lang="en-SG" dirty="0"/>
          </a:p>
        </p:txBody>
      </p:sp>
      <p:sp>
        <p:nvSpPr>
          <p:cNvPr id="3" name="Content Placeholder 2"/>
          <p:cNvSpPr>
            <a:spLocks noGrp="1"/>
          </p:cNvSpPr>
          <p:nvPr>
            <p:ph idx="1"/>
          </p:nvPr>
        </p:nvSpPr>
        <p:spPr>
          <a:xfrm>
            <a:off x="1066800" y="914400"/>
            <a:ext cx="7866888" cy="5486400"/>
          </a:xfrm>
        </p:spPr>
        <p:txBody>
          <a:bodyPr>
            <a:normAutofit/>
          </a:bodyPr>
          <a:lstStyle/>
          <a:p>
            <a:pPr algn="just">
              <a:buFont typeface="Courier New" pitchFamily="49" charset="0"/>
              <a:buChar char="o"/>
            </a:pPr>
            <a:endParaRPr lang="en-US" sz="2200" dirty="0" smtClean="0"/>
          </a:p>
          <a:p>
            <a:pPr marL="82296" indent="0" algn="just">
              <a:buNone/>
            </a:pPr>
            <a:r>
              <a:rPr lang="en-US" sz="2400" dirty="0" smtClean="0"/>
              <a:t>In the Figure:</a:t>
            </a:r>
            <a:endParaRPr lang="en-US" sz="2400" dirty="0"/>
          </a:p>
          <a:p>
            <a:pPr marL="730250" lvl="1" indent="-457200" algn="just">
              <a:spcBef>
                <a:spcPts val="600"/>
              </a:spcBef>
              <a:buClr>
                <a:schemeClr val="tx1"/>
              </a:buClr>
              <a:buFont typeface="+mj-lt"/>
              <a:buAutoNum type="alphaLcParenR"/>
            </a:pPr>
            <a:r>
              <a:rPr lang="en-US" sz="2400" dirty="0"/>
              <a:t>The spectrum of the input signal</a:t>
            </a:r>
          </a:p>
          <a:p>
            <a:pPr marL="730250" lvl="1" indent="-457200" algn="just">
              <a:spcBef>
                <a:spcPts val="600"/>
              </a:spcBef>
              <a:buClr>
                <a:schemeClr val="tx1"/>
              </a:buClr>
              <a:buFont typeface="+mj-lt"/>
              <a:buAutoNum type="alphaLcParenR"/>
            </a:pPr>
            <a:r>
              <a:rPr lang="en-US" sz="2400" dirty="0"/>
              <a:t>The frequency response of a filter </a:t>
            </a:r>
            <a:r>
              <a:rPr lang="en-US" sz="2400" dirty="0" smtClean="0"/>
              <a:t>bank</a:t>
            </a:r>
            <a:endParaRPr lang="en-US" sz="2400" dirty="0"/>
          </a:p>
          <a:p>
            <a:pPr marL="730250" lvl="1" indent="-457200" algn="just">
              <a:spcBef>
                <a:spcPts val="600"/>
              </a:spcBef>
              <a:buClr>
                <a:schemeClr val="tx1"/>
              </a:buClr>
              <a:buFont typeface="+mj-lt"/>
              <a:buAutoNum type="alphaLcParenR"/>
            </a:pPr>
            <a:r>
              <a:rPr lang="en-US" sz="2400" dirty="0"/>
              <a:t>Each </a:t>
            </a:r>
            <a:r>
              <a:rPr lang="en-US" sz="2400" dirty="0" smtClean="0"/>
              <a:t>sub-band </a:t>
            </a:r>
            <a:r>
              <a:rPr lang="en-US" sz="2400" dirty="0"/>
              <a:t>is treated as a baseband signal. </a:t>
            </a:r>
          </a:p>
          <a:p>
            <a:pPr marL="273050" lvl="1" indent="0" algn="just">
              <a:spcBef>
                <a:spcPts val="600"/>
              </a:spcBef>
              <a:buClr>
                <a:schemeClr val="tx1"/>
              </a:buClr>
              <a:buNone/>
            </a:pPr>
            <a:endParaRPr lang="en-US" sz="2400" dirty="0"/>
          </a:p>
          <a:p>
            <a:pPr marL="341630" indent="-342900" algn="just">
              <a:buClr>
                <a:schemeClr val="tx1"/>
              </a:buClr>
              <a:buFont typeface="Courier New" panose="02070309020205020404" pitchFamily="49" charset="0"/>
              <a:buChar char="o"/>
            </a:pPr>
            <a:r>
              <a:rPr lang="en-US" sz="2400" dirty="0" smtClean="0"/>
              <a:t>Because the bandwidth of each sub-band is 32 </a:t>
            </a:r>
            <a:r>
              <a:rPr lang="en-US" sz="2400" dirty="0"/>
              <a:t>times smaller than the input </a:t>
            </a:r>
            <a:r>
              <a:rPr lang="en-US" sz="2400" dirty="0" smtClean="0"/>
              <a:t>signal bandwidth, the sampling frequency of the each sub-band should be also 32 times smaller of the input sampling </a:t>
            </a:r>
            <a:r>
              <a:rPr lang="en-US" sz="2400" dirty="0"/>
              <a:t>frequency of the filter bank</a:t>
            </a:r>
            <a:r>
              <a:rPr lang="en-US" sz="2400" dirty="0" smtClean="0"/>
              <a:t>.</a:t>
            </a:r>
          </a:p>
          <a:p>
            <a:pPr marL="730250" lvl="1" indent="-457200" algn="just">
              <a:buClr>
                <a:schemeClr val="tx1"/>
              </a:buClr>
              <a:buFont typeface="+mj-lt"/>
              <a:buAutoNum type="alphaLcParenR"/>
            </a:pPr>
            <a:endParaRPr lang="en-US" dirty="0"/>
          </a:p>
          <a:p>
            <a:pPr marL="0" indent="0">
              <a:spcBef>
                <a:spcPts val="0"/>
              </a:spcBef>
              <a:buClrTx/>
              <a:buSzTx/>
              <a:buNone/>
              <a:defRPr/>
            </a:pPr>
            <a:endParaRPr lang="en-US" sz="2400" dirty="0" smtClean="0"/>
          </a:p>
          <a:p>
            <a:endParaRPr lang="en-SG" dirty="0"/>
          </a:p>
        </p:txBody>
      </p:sp>
      <p:sp>
        <p:nvSpPr>
          <p:cNvPr id="4" name="Slide Number Placeholder 3"/>
          <p:cNvSpPr>
            <a:spLocks noGrp="1"/>
          </p:cNvSpPr>
          <p:nvPr>
            <p:ph type="sldNum" sz="quarter" idx="12"/>
          </p:nvPr>
        </p:nvSpPr>
        <p:spPr/>
        <p:txBody>
          <a:bodyPr/>
          <a:lstStyle/>
          <a:p>
            <a:fld id="{E9FA5013-2E72-4A27-BB93-0D610EE5532C}" type="slidenum">
              <a:rPr lang="en-US" smtClean="0"/>
              <a:pPr/>
              <a:t>145</a:t>
            </a:fld>
            <a:endParaRPr lang="en-US" dirty="0"/>
          </a:p>
        </p:txBody>
      </p:sp>
      <p:sp>
        <p:nvSpPr>
          <p:cNvPr id="5" name="Footer Placeholder 4"/>
          <p:cNvSpPr>
            <a:spLocks noGrp="1"/>
          </p:cNvSpPr>
          <p:nvPr>
            <p:ph type="ftr" sz="quarter" idx="11"/>
          </p:nvPr>
        </p:nvSpPr>
        <p:spPr/>
        <p:txBody>
          <a:bodyPr/>
          <a:lstStyle/>
          <a:p>
            <a:r>
              <a:rPr lang="en-US" smtClean="0"/>
              <a:t>School of EEE</a:t>
            </a:r>
            <a:endParaRPr lang="en-US" dirty="0"/>
          </a:p>
        </p:txBody>
      </p:sp>
    </p:spTree>
    <p:extLst>
      <p:ext uri="{BB962C8B-B14F-4D97-AF65-F5344CB8AC3E}">
        <p14:creationId xmlns:p14="http://schemas.microsoft.com/office/powerpoint/2010/main" val="307903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ea typeface="宋体" charset="-122"/>
              </a:rPr>
              <a:t>Sampling Rate Conversion</a:t>
            </a:r>
            <a:endParaRPr lang="en-SG" dirty="0"/>
          </a:p>
        </p:txBody>
      </p:sp>
      <p:sp>
        <p:nvSpPr>
          <p:cNvPr id="3" name="Content Placeholder 2"/>
          <p:cNvSpPr>
            <a:spLocks noGrp="1"/>
          </p:cNvSpPr>
          <p:nvPr>
            <p:ph idx="1"/>
          </p:nvPr>
        </p:nvSpPr>
        <p:spPr>
          <a:xfrm>
            <a:off x="1066800" y="914400"/>
            <a:ext cx="7620000" cy="5638800"/>
          </a:xfrm>
        </p:spPr>
        <p:txBody>
          <a:bodyPr>
            <a:normAutofit/>
          </a:bodyPr>
          <a:lstStyle/>
          <a:p>
            <a:pPr marL="342900" indent="-342900" algn="just">
              <a:spcBef>
                <a:spcPts val="0"/>
              </a:spcBef>
              <a:buClrTx/>
              <a:buSzTx/>
              <a:buFont typeface="Courier New" pitchFamily="49" charset="0"/>
              <a:buChar char="o"/>
              <a:defRPr/>
            </a:pPr>
            <a:r>
              <a:rPr lang="en-US" dirty="0" smtClean="0"/>
              <a:t> </a:t>
            </a:r>
          </a:p>
          <a:p>
            <a:pPr marL="342900" indent="-342900" algn="just">
              <a:spcBef>
                <a:spcPts val="0"/>
              </a:spcBef>
              <a:buClrTx/>
              <a:buSzTx/>
              <a:buFont typeface="Courier New" pitchFamily="49" charset="0"/>
              <a:buChar char="o"/>
              <a:defRPr/>
            </a:pPr>
            <a:endParaRPr lang="en-US" dirty="0"/>
          </a:p>
          <a:p>
            <a:pPr marL="342900" indent="-342900" algn="just">
              <a:spcBef>
                <a:spcPts val="0"/>
              </a:spcBef>
              <a:buClrTx/>
              <a:buSzTx/>
              <a:buFont typeface="Courier New" pitchFamily="49" charset="0"/>
              <a:buChar char="o"/>
              <a:defRPr/>
            </a:pPr>
            <a:endParaRPr lang="en-US" dirty="0" smtClean="0"/>
          </a:p>
          <a:p>
            <a:pPr marL="342900" indent="-342900" algn="just">
              <a:spcBef>
                <a:spcPts val="0"/>
              </a:spcBef>
              <a:buClrTx/>
              <a:buSzTx/>
              <a:buFont typeface="Courier New" pitchFamily="49" charset="0"/>
              <a:buChar char="o"/>
              <a:defRPr/>
            </a:pPr>
            <a:endParaRPr lang="en-US" dirty="0"/>
          </a:p>
          <a:p>
            <a:pPr marL="342900" indent="-342900" algn="just">
              <a:spcBef>
                <a:spcPts val="0"/>
              </a:spcBef>
              <a:buClrTx/>
              <a:buSzTx/>
              <a:buFont typeface="Courier New" pitchFamily="49" charset="0"/>
              <a:buChar char="o"/>
              <a:defRPr/>
            </a:pPr>
            <a:endParaRPr lang="en-US" dirty="0" smtClean="0"/>
          </a:p>
          <a:p>
            <a:pPr marL="342900" indent="-342900" algn="just">
              <a:spcBef>
                <a:spcPts val="0"/>
              </a:spcBef>
              <a:buClrTx/>
              <a:buSzTx/>
              <a:buFont typeface="Courier New" pitchFamily="49" charset="0"/>
              <a:buChar char="o"/>
              <a:defRPr/>
            </a:pPr>
            <a:endParaRPr lang="en-US" dirty="0" smtClean="0"/>
          </a:p>
          <a:p>
            <a:pPr marL="0" indent="0" algn="just">
              <a:spcBef>
                <a:spcPts val="0"/>
              </a:spcBef>
              <a:buClrTx/>
              <a:buSzTx/>
              <a:buNone/>
              <a:defRPr/>
            </a:pPr>
            <a:endParaRPr lang="en-US" dirty="0"/>
          </a:p>
          <a:p>
            <a:pPr marL="342900" indent="-342900" algn="just">
              <a:spcBef>
                <a:spcPts val="0"/>
              </a:spcBef>
              <a:buClrTx/>
              <a:buSzTx/>
              <a:buFont typeface="Courier New" pitchFamily="49" charset="0"/>
              <a:buChar char="o"/>
              <a:defRPr/>
            </a:pPr>
            <a:r>
              <a:rPr lang="en-US" sz="2200" dirty="0" smtClean="0"/>
              <a:t>Based on sampling theorem, the minimum bandwidth of each sub-band should be </a:t>
            </a:r>
            <a:r>
              <a:rPr lang="en-US" sz="2200" i="1" dirty="0" smtClean="0"/>
              <a:t>F’</a:t>
            </a:r>
            <a:r>
              <a:rPr lang="en-US" sz="2200" i="1" baseline="-25000" dirty="0" smtClean="0"/>
              <a:t>s</a:t>
            </a:r>
            <a:r>
              <a:rPr lang="en-US" sz="2200" dirty="0" smtClean="0"/>
              <a:t>=</a:t>
            </a:r>
            <a:r>
              <a:rPr lang="en-US" sz="2200" i="1" dirty="0" smtClean="0"/>
              <a:t>F</a:t>
            </a:r>
            <a:r>
              <a:rPr lang="en-US" sz="2200" i="1" baseline="-25000" dirty="0" smtClean="0"/>
              <a:t>s</a:t>
            </a:r>
            <a:r>
              <a:rPr lang="en-US" sz="2200" dirty="0" smtClean="0"/>
              <a:t>/32 without any signal distortion for recovery.</a:t>
            </a:r>
          </a:p>
          <a:p>
            <a:pPr marL="342900" indent="-342900" algn="just">
              <a:spcBef>
                <a:spcPts val="0"/>
              </a:spcBef>
              <a:buClrTx/>
              <a:buSzTx/>
              <a:buFont typeface="Courier New" pitchFamily="49" charset="0"/>
              <a:buChar char="o"/>
              <a:defRPr/>
            </a:pPr>
            <a:r>
              <a:rPr lang="en-US" sz="2200" dirty="0" smtClean="0"/>
              <a:t>Therefore, a sampling rate decrease by 32 times has to be performed on the filtered sub-band, which also reduces the work loads of </a:t>
            </a:r>
            <a:r>
              <a:rPr lang="en-US" sz="2200" dirty="0" err="1" smtClean="0"/>
              <a:t>quatizers</a:t>
            </a:r>
            <a:r>
              <a:rPr lang="en-US" sz="2200" dirty="0" smtClean="0"/>
              <a:t>.</a:t>
            </a:r>
          </a:p>
          <a:p>
            <a:pPr marL="342900" indent="-342900" algn="just">
              <a:spcBef>
                <a:spcPts val="0"/>
              </a:spcBef>
              <a:buClrTx/>
              <a:buSzTx/>
              <a:buFont typeface="Courier New" pitchFamily="49" charset="0"/>
              <a:buChar char="o"/>
              <a:defRPr/>
            </a:pPr>
            <a:r>
              <a:rPr lang="en-US" sz="2200" dirty="0" smtClean="0"/>
              <a:t>A sampling rate increase by 32 times has also to be performed when these sub-band are assembled at the decoder side.</a:t>
            </a:r>
          </a:p>
          <a:p>
            <a:pPr marL="342900" indent="-342900" algn="just">
              <a:spcBef>
                <a:spcPts val="0"/>
              </a:spcBef>
              <a:buClrTx/>
              <a:buSzTx/>
              <a:buFont typeface="Courier New" pitchFamily="49" charset="0"/>
              <a:buChar char="o"/>
              <a:defRPr/>
            </a:pPr>
            <a:endParaRPr lang="en-US" sz="2200" dirty="0"/>
          </a:p>
          <a:p>
            <a:pPr marL="342900" indent="-342900" algn="just">
              <a:spcBef>
                <a:spcPts val="0"/>
              </a:spcBef>
              <a:buClrTx/>
              <a:buSzTx/>
              <a:buFont typeface="Courier New" pitchFamily="49" charset="0"/>
              <a:buChar char="o"/>
              <a:defRPr/>
            </a:pPr>
            <a:r>
              <a:rPr lang="en-SG" sz="2200" dirty="0"/>
              <a:t>http://wiki.benchmarkmedia.com/wiki/index.php/Sample-rate</a:t>
            </a:r>
          </a:p>
        </p:txBody>
      </p:sp>
      <p:sp>
        <p:nvSpPr>
          <p:cNvPr id="4" name="Slide Number Placeholder 3"/>
          <p:cNvSpPr>
            <a:spLocks noGrp="1"/>
          </p:cNvSpPr>
          <p:nvPr>
            <p:ph type="sldNum" sz="quarter" idx="12"/>
          </p:nvPr>
        </p:nvSpPr>
        <p:spPr/>
        <p:txBody>
          <a:bodyPr/>
          <a:lstStyle/>
          <a:p>
            <a:fld id="{E9FA5013-2E72-4A27-BB93-0D610EE5532C}" type="slidenum">
              <a:rPr lang="en-US" smtClean="0"/>
              <a:pPr/>
              <a:t>146</a:t>
            </a:fld>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990600"/>
            <a:ext cx="3199484" cy="1990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6692" y="1600200"/>
            <a:ext cx="36671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6"/>
          <p:cNvSpPr>
            <a:spLocks noGrp="1"/>
          </p:cNvSpPr>
          <p:nvPr>
            <p:ph type="ftr" sz="quarter" idx="11"/>
          </p:nvPr>
        </p:nvSpPr>
        <p:spPr/>
        <p:txBody>
          <a:bodyPr/>
          <a:lstStyle/>
          <a:p>
            <a:r>
              <a:rPr lang="en-US" smtClean="0"/>
              <a:t>School of EEE</a:t>
            </a:r>
            <a:endParaRPr lang="en-US" dirty="0"/>
          </a:p>
        </p:txBody>
      </p:sp>
    </p:spTree>
    <p:extLst>
      <p:ext uri="{BB962C8B-B14F-4D97-AF65-F5344CB8AC3E}">
        <p14:creationId xmlns:p14="http://schemas.microsoft.com/office/powerpoint/2010/main" val="3128537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custDataLst>
              <p:tags r:id="rId1"/>
            </p:custDataLst>
          </p:nvPr>
        </p:nvSpPr>
        <p:spPr>
          <a:xfrm>
            <a:off x="1066800" y="-152400"/>
            <a:ext cx="7772400" cy="1143000"/>
          </a:xfrm>
        </p:spPr>
        <p:txBody>
          <a:bodyPr>
            <a:normAutofit/>
          </a:bodyPr>
          <a:lstStyle/>
          <a:p>
            <a:pPr eaLnBrk="1" hangingPunct="1"/>
            <a:r>
              <a:rPr lang="en-US" sz="3200" dirty="0" smtClean="0"/>
              <a:t>An Example of </a:t>
            </a:r>
            <a:r>
              <a:rPr lang="en-US" sz="3200" dirty="0" err="1" smtClean="0"/>
              <a:t>Subband</a:t>
            </a:r>
            <a:r>
              <a:rPr lang="en-US" sz="3200" dirty="0" smtClean="0"/>
              <a:t> Coder </a:t>
            </a:r>
          </a:p>
        </p:txBody>
      </p:sp>
      <p:sp>
        <p:nvSpPr>
          <p:cNvPr id="22531" name="Rectangle 3"/>
          <p:cNvSpPr>
            <a:spLocks noGrp="1" noChangeArrowheads="1"/>
          </p:cNvSpPr>
          <p:nvPr>
            <p:ph type="body" idx="1"/>
          </p:nvPr>
        </p:nvSpPr>
        <p:spPr>
          <a:xfrm>
            <a:off x="4419600" y="1295400"/>
            <a:ext cx="4648200" cy="5410200"/>
          </a:xfrm>
        </p:spPr>
        <p:txBody>
          <a:bodyPr>
            <a:noAutofit/>
          </a:bodyPr>
          <a:lstStyle/>
          <a:p>
            <a:pPr marL="358775" indent="-276225" eaLnBrk="1" hangingPunct="1">
              <a:lnSpc>
                <a:spcPct val="150000"/>
              </a:lnSpc>
              <a:spcBef>
                <a:spcPts val="0"/>
              </a:spcBef>
              <a:buFontTx/>
              <a:buNone/>
            </a:pPr>
            <a:r>
              <a:rPr lang="en-US" sz="2400" dirty="0" smtClean="0"/>
              <a:t>A:   24-band sub-band filter</a:t>
            </a:r>
          </a:p>
          <a:p>
            <a:pPr marL="531813" indent="-449263" algn="just" eaLnBrk="1" hangingPunct="1">
              <a:lnSpc>
                <a:spcPct val="150000"/>
              </a:lnSpc>
              <a:spcBef>
                <a:spcPts val="0"/>
              </a:spcBef>
              <a:buFontTx/>
              <a:buNone/>
            </a:pPr>
            <a:r>
              <a:rPr lang="en-US" sz="2400" dirty="0" smtClean="0"/>
              <a:t>B: Calculate the average level in each </a:t>
            </a:r>
            <a:r>
              <a:rPr lang="en-US" sz="2400" dirty="0" err="1" smtClean="0"/>
              <a:t>subband</a:t>
            </a:r>
            <a:endParaRPr lang="en-US" sz="2400" dirty="0" smtClean="0"/>
          </a:p>
          <a:p>
            <a:pPr marL="542925" indent="-460375" eaLnBrk="1" hangingPunct="1">
              <a:lnSpc>
                <a:spcPct val="150000"/>
              </a:lnSpc>
              <a:spcBef>
                <a:spcPts val="0"/>
              </a:spcBef>
              <a:buFontTx/>
              <a:buNone/>
            </a:pPr>
            <a:r>
              <a:rPr lang="en-US" sz="2400" dirty="0" smtClean="0"/>
              <a:t>C:  Calculate masking threshold in each sub-band</a:t>
            </a:r>
          </a:p>
          <a:p>
            <a:pPr marL="542925" indent="-460375" algn="just" eaLnBrk="1" hangingPunct="1">
              <a:lnSpc>
                <a:spcPct val="150000"/>
              </a:lnSpc>
              <a:spcBef>
                <a:spcPts val="0"/>
              </a:spcBef>
              <a:buFontTx/>
              <a:buNone/>
            </a:pPr>
            <a:r>
              <a:rPr lang="en-US" sz="2400" dirty="0" smtClean="0"/>
              <a:t>D: </a:t>
            </a:r>
            <a:r>
              <a:rPr lang="en-US" sz="2400" dirty="0" err="1" smtClean="0"/>
              <a:t>Subband</a:t>
            </a:r>
            <a:r>
              <a:rPr lang="en-US" sz="2400" dirty="0" smtClean="0"/>
              <a:t> below masking threshold are NOT coded</a:t>
            </a:r>
          </a:p>
          <a:p>
            <a:pPr marL="542925" indent="-460375" eaLnBrk="1" hangingPunct="1">
              <a:spcBef>
                <a:spcPts val="0"/>
              </a:spcBef>
              <a:buFontTx/>
              <a:buNone/>
            </a:pPr>
            <a:r>
              <a:rPr lang="en-US" sz="2400" dirty="0" smtClean="0"/>
              <a:t>E:   Bits allocated according to peak level above masking threshold.</a:t>
            </a:r>
          </a:p>
        </p:txBody>
      </p:sp>
      <p:sp>
        <p:nvSpPr>
          <p:cNvPr id="5" name="Slide Number Placeholder 4"/>
          <p:cNvSpPr>
            <a:spLocks noGrp="1"/>
          </p:cNvSpPr>
          <p:nvPr>
            <p:ph type="sldNum" sz="quarter" idx="12"/>
          </p:nvPr>
        </p:nvSpPr>
        <p:spPr/>
        <p:txBody>
          <a:bodyPr/>
          <a:lstStyle/>
          <a:p>
            <a:fld id="{E9FA5013-2E72-4A27-BB93-0D610EE5532C}" type="slidenum">
              <a:rPr lang="en-US" smtClean="0"/>
              <a:pPr/>
              <a:t>147</a:t>
            </a:fld>
            <a:endParaRPr lang="en-US" dirty="0"/>
          </a:p>
        </p:txBody>
      </p:sp>
      <p:pic>
        <p:nvPicPr>
          <p:cNvPr id="197120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653970"/>
            <a:ext cx="3352800" cy="5670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r>
              <a:rPr lang="en-US" smtClean="0"/>
              <a:t>School of EEE</a:t>
            </a:r>
            <a:endParaRPr lang="en-US" dirty="0"/>
          </a:p>
        </p:txBody>
      </p:sp>
    </p:spTree>
    <p:extLst>
      <p:ext uri="{BB962C8B-B14F-4D97-AF65-F5344CB8AC3E}">
        <p14:creationId xmlns:p14="http://schemas.microsoft.com/office/powerpoint/2010/main" val="407246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custDataLst>
              <p:tags r:id="rId1"/>
            </p:custDataLst>
          </p:nvPr>
        </p:nvSpPr>
        <p:spPr>
          <a:xfrm>
            <a:off x="1066800" y="-152400"/>
            <a:ext cx="7772400" cy="1143000"/>
          </a:xfrm>
        </p:spPr>
        <p:txBody>
          <a:bodyPr>
            <a:normAutofit/>
          </a:bodyPr>
          <a:lstStyle/>
          <a:p>
            <a:pPr eaLnBrk="1" hangingPunct="1"/>
            <a:r>
              <a:rPr lang="en-US" sz="3200" dirty="0" smtClean="0"/>
              <a:t>Details of Filter Bank</a:t>
            </a:r>
          </a:p>
        </p:txBody>
      </p:sp>
      <p:sp>
        <p:nvSpPr>
          <p:cNvPr id="22531" name="Rectangle 3"/>
          <p:cNvSpPr>
            <a:spLocks noGrp="1" noChangeArrowheads="1"/>
          </p:cNvSpPr>
          <p:nvPr>
            <p:ph type="body" idx="1"/>
          </p:nvPr>
        </p:nvSpPr>
        <p:spPr>
          <a:xfrm>
            <a:off x="914400" y="4135846"/>
            <a:ext cx="7848600" cy="2645954"/>
          </a:xfrm>
        </p:spPr>
        <p:txBody>
          <a:bodyPr>
            <a:noAutofit/>
          </a:bodyPr>
          <a:lstStyle/>
          <a:p>
            <a:pPr marL="425450" indent="-342900" algn="just" eaLnBrk="1" hangingPunct="1">
              <a:buFont typeface="Courier New" panose="02070309020205020404" pitchFamily="49" charset="0"/>
              <a:buChar char="o"/>
            </a:pPr>
            <a:r>
              <a:rPr lang="en-US" sz="2400" dirty="0" smtClean="0"/>
              <a:t>K sub-bands</a:t>
            </a:r>
          </a:p>
          <a:p>
            <a:pPr marL="425450" indent="-342900" algn="just" eaLnBrk="1" hangingPunct="1">
              <a:buFont typeface="Courier New" panose="02070309020205020404" pitchFamily="49" charset="0"/>
              <a:buChar char="o"/>
            </a:pPr>
            <a:r>
              <a:rPr lang="en-US" sz="2400" dirty="0" smtClean="0"/>
              <a:t>Down sampling and up sampling are used.</a:t>
            </a:r>
          </a:p>
          <a:p>
            <a:pPr marL="425450" indent="-342900" algn="just" eaLnBrk="1" hangingPunct="1">
              <a:buFont typeface="Courier New" panose="02070309020205020404" pitchFamily="49" charset="0"/>
              <a:buChar char="o"/>
            </a:pPr>
            <a:r>
              <a:rPr lang="en-US" sz="2400" dirty="0" smtClean="0"/>
              <a:t>Filters are needed before the down-sampler and down-sampler</a:t>
            </a:r>
          </a:p>
          <a:p>
            <a:pPr marL="425450" indent="-342900" algn="just" eaLnBrk="1" hangingPunct="1">
              <a:buFont typeface="Courier New" panose="02070309020205020404" pitchFamily="49" charset="0"/>
              <a:buChar char="o"/>
            </a:pPr>
            <a:r>
              <a:rPr lang="en-US" sz="2400" dirty="0" smtClean="0"/>
              <a:t>Hope the input is the same as the output, i.e., </a:t>
            </a:r>
            <a:r>
              <a:rPr lang="en-US" sz="2400" i="1" dirty="0" smtClean="0"/>
              <a:t>x’</a:t>
            </a:r>
            <a:r>
              <a:rPr lang="en-US" sz="2400" dirty="0" smtClean="0"/>
              <a:t>(</a:t>
            </a:r>
            <a:r>
              <a:rPr lang="en-US" sz="2400" i="1" dirty="0" smtClean="0"/>
              <a:t>n</a:t>
            </a:r>
            <a:r>
              <a:rPr lang="en-US" sz="2400" dirty="0" smtClean="0"/>
              <a:t>) = </a:t>
            </a:r>
            <a:r>
              <a:rPr lang="en-US" sz="2400" i="1" dirty="0" err="1" smtClean="0"/>
              <a:t>Cx</a:t>
            </a:r>
            <a:r>
              <a:rPr lang="en-US" sz="2400" dirty="0" smtClean="0"/>
              <a:t>(</a:t>
            </a:r>
            <a:r>
              <a:rPr lang="en-US" sz="2400" i="1" dirty="0" smtClean="0"/>
              <a:t>n-D</a:t>
            </a:r>
            <a:r>
              <a:rPr lang="en-US" sz="2400" dirty="0" smtClean="0"/>
              <a:t>), known as </a:t>
            </a:r>
            <a:r>
              <a:rPr lang="en-US" sz="2400" b="1" dirty="0" smtClean="0"/>
              <a:t>perfect reconstruction.</a:t>
            </a:r>
          </a:p>
        </p:txBody>
      </p:sp>
      <p:sp>
        <p:nvSpPr>
          <p:cNvPr id="5" name="Slide Number Placeholder 4"/>
          <p:cNvSpPr>
            <a:spLocks noGrp="1"/>
          </p:cNvSpPr>
          <p:nvPr>
            <p:ph type="sldNum" sz="quarter" idx="12"/>
          </p:nvPr>
        </p:nvSpPr>
        <p:spPr/>
        <p:txBody>
          <a:bodyPr/>
          <a:lstStyle/>
          <a:p>
            <a:fld id="{E9FA5013-2E72-4A27-BB93-0D610EE5532C}" type="slidenum">
              <a:rPr lang="en-US" smtClean="0"/>
              <a:pPr/>
              <a:t>148</a:t>
            </a:fld>
            <a:endParaRPr lang="en-US" dirty="0"/>
          </a:p>
        </p:txBody>
      </p:sp>
      <p:pic>
        <p:nvPicPr>
          <p:cNvPr id="18954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685800"/>
            <a:ext cx="6934200" cy="3425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dirty="0" smtClean="0"/>
              <a:t>School of EEE</a:t>
            </a:r>
            <a:endParaRPr lang="en-US" dirty="0"/>
          </a:p>
        </p:txBody>
      </p:sp>
    </p:spTree>
    <p:extLst>
      <p:ext uri="{BB962C8B-B14F-4D97-AF65-F5344CB8AC3E}">
        <p14:creationId xmlns:p14="http://schemas.microsoft.com/office/powerpoint/2010/main" val="287824932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custDataLst>
              <p:tags r:id="rId1"/>
            </p:custDataLst>
          </p:nvPr>
        </p:nvSpPr>
        <p:spPr>
          <a:xfrm>
            <a:off x="1066800" y="-152400"/>
            <a:ext cx="7772400" cy="1143000"/>
          </a:xfrm>
        </p:spPr>
        <p:txBody>
          <a:bodyPr>
            <a:normAutofit/>
          </a:bodyPr>
          <a:lstStyle/>
          <a:p>
            <a:pPr eaLnBrk="1" hangingPunct="1"/>
            <a:r>
              <a:rPr lang="en-US" sz="3200" dirty="0" smtClean="0"/>
              <a:t>Details of Filter Bank</a:t>
            </a:r>
          </a:p>
        </p:txBody>
      </p:sp>
      <p:sp>
        <p:nvSpPr>
          <p:cNvPr id="22531" name="Rectangle 3"/>
          <p:cNvSpPr>
            <a:spLocks noGrp="1" noChangeArrowheads="1"/>
          </p:cNvSpPr>
          <p:nvPr>
            <p:ph type="body" idx="1"/>
          </p:nvPr>
        </p:nvSpPr>
        <p:spPr>
          <a:xfrm>
            <a:off x="990600" y="2414806"/>
            <a:ext cx="7543800" cy="3681194"/>
          </a:xfrm>
        </p:spPr>
        <p:txBody>
          <a:bodyPr>
            <a:noAutofit/>
          </a:bodyPr>
          <a:lstStyle/>
          <a:p>
            <a:pPr marL="361950" indent="-279400" algn="just" eaLnBrk="1" hangingPunct="1">
              <a:buFont typeface="Courier New" panose="02070309020205020404" pitchFamily="49" charset="0"/>
              <a:buChar char="o"/>
              <a:tabLst>
                <a:tab pos="361950" algn="l"/>
              </a:tabLst>
            </a:pPr>
            <a:r>
              <a:rPr lang="en-US" sz="2200" dirty="0" smtClean="0"/>
              <a:t>The decimator effectively decreases the sampling frequency by a factor of </a:t>
            </a:r>
            <a:r>
              <a:rPr lang="en-US" sz="2200" i="1" dirty="0" smtClean="0"/>
              <a:t>K</a:t>
            </a:r>
            <a:r>
              <a:rPr lang="en-US" sz="2200" dirty="0" smtClean="0"/>
              <a:t> without any distortion on the input signal</a:t>
            </a:r>
          </a:p>
          <a:p>
            <a:pPr marL="361950" indent="-279400" algn="just" eaLnBrk="1" hangingPunct="1">
              <a:buFont typeface="Courier New" panose="02070309020205020404" pitchFamily="49" charset="0"/>
              <a:buChar char="o"/>
              <a:tabLst>
                <a:tab pos="361950" algn="l"/>
              </a:tabLst>
            </a:pPr>
            <a:r>
              <a:rPr lang="en-US" sz="2200" dirty="0" smtClean="0"/>
              <a:t>The time domain operation of the down-sampler is</a:t>
            </a:r>
          </a:p>
          <a:p>
            <a:pPr marL="82550" indent="0" algn="ctr" eaLnBrk="1" hangingPunct="1">
              <a:buNone/>
            </a:pPr>
            <a:r>
              <a:rPr lang="en-US" sz="2200" i="1" dirty="0" smtClean="0"/>
              <a:t>y</a:t>
            </a:r>
            <a:r>
              <a:rPr lang="en-US" sz="2200" dirty="0" smtClean="0"/>
              <a:t>(</a:t>
            </a:r>
            <a:r>
              <a:rPr lang="en-US" sz="2200" i="1" dirty="0" smtClean="0"/>
              <a:t>n</a:t>
            </a:r>
            <a:r>
              <a:rPr lang="en-US" sz="2200" dirty="0" smtClean="0"/>
              <a:t>) = </a:t>
            </a:r>
            <a:r>
              <a:rPr lang="en-US" sz="2200" i="1" dirty="0" smtClean="0"/>
              <a:t>v</a:t>
            </a:r>
            <a:r>
              <a:rPr lang="en-US" sz="2200" dirty="0" smtClean="0"/>
              <a:t>(</a:t>
            </a:r>
            <a:r>
              <a:rPr lang="en-US" sz="2200" i="1" dirty="0" err="1" smtClean="0"/>
              <a:t>Kn</a:t>
            </a:r>
            <a:r>
              <a:rPr lang="en-US" sz="2200" dirty="0" smtClean="0"/>
              <a:t>)</a:t>
            </a:r>
            <a:endParaRPr lang="en-US" sz="2200" dirty="0"/>
          </a:p>
          <a:p>
            <a:pPr marL="361950" indent="0" algn="just">
              <a:buNone/>
            </a:pPr>
            <a:r>
              <a:rPr lang="en-US" sz="2200" dirty="0" smtClean="0"/>
              <a:t>and </a:t>
            </a:r>
            <a:r>
              <a:rPr lang="en-US" sz="2200" i="1" dirty="0" smtClean="0"/>
              <a:t>v</a:t>
            </a:r>
            <a:r>
              <a:rPr lang="en-US" sz="2200" dirty="0" smtClean="0"/>
              <a:t>(</a:t>
            </a:r>
            <a:r>
              <a:rPr lang="en-US" sz="2200" i="1" dirty="0" smtClean="0"/>
              <a:t>n</a:t>
            </a:r>
            <a:r>
              <a:rPr lang="en-US" sz="2200" dirty="0" smtClean="0"/>
              <a:t>) = </a:t>
            </a:r>
            <a:r>
              <a:rPr lang="en-US" sz="2200" i="1" dirty="0" smtClean="0"/>
              <a:t>x</a:t>
            </a:r>
            <a:r>
              <a:rPr lang="en-US" sz="2200" dirty="0" smtClean="0"/>
              <a:t>(</a:t>
            </a:r>
            <a:r>
              <a:rPr lang="en-US" sz="2200" i="1" dirty="0" smtClean="0"/>
              <a:t>n</a:t>
            </a:r>
            <a:r>
              <a:rPr lang="en-US" sz="2200" dirty="0" smtClean="0"/>
              <a:t>)</a:t>
            </a:r>
            <a:r>
              <a:rPr lang="en-US" sz="2200" dirty="0" err="1" smtClean="0">
                <a:latin typeface="Arial"/>
                <a:cs typeface="Arial"/>
              </a:rPr>
              <a:t>ʘ</a:t>
            </a:r>
            <a:r>
              <a:rPr lang="en-US" sz="2200" i="1" dirty="0" err="1" smtClean="0"/>
              <a:t>h</a:t>
            </a:r>
            <a:r>
              <a:rPr lang="en-US" sz="2200" dirty="0" smtClean="0"/>
              <a:t>(</a:t>
            </a:r>
            <a:r>
              <a:rPr lang="en-US" sz="2200" i="1" dirty="0" smtClean="0"/>
              <a:t>n</a:t>
            </a:r>
            <a:r>
              <a:rPr lang="en-US" sz="2200" dirty="0" smtClean="0"/>
              <a:t>), where </a:t>
            </a:r>
            <a:r>
              <a:rPr lang="en-US" sz="2200" dirty="0" smtClean="0">
                <a:latin typeface="Arial"/>
                <a:cs typeface="Arial"/>
              </a:rPr>
              <a:t>ʘ is </a:t>
            </a:r>
            <a:r>
              <a:rPr lang="en-US" sz="2200" dirty="0" smtClean="0">
                <a:latin typeface="+mj-lt"/>
                <a:cs typeface="Arial"/>
              </a:rPr>
              <a:t>the linear convolution and </a:t>
            </a:r>
            <a:r>
              <a:rPr lang="en-US" sz="2200" i="1" dirty="0" smtClean="0">
                <a:latin typeface="+mj-lt"/>
                <a:cs typeface="Arial"/>
              </a:rPr>
              <a:t>h</a:t>
            </a:r>
            <a:r>
              <a:rPr lang="en-US" sz="2200" dirty="0" smtClean="0">
                <a:latin typeface="+mj-lt"/>
                <a:cs typeface="Arial"/>
              </a:rPr>
              <a:t>(</a:t>
            </a:r>
            <a:r>
              <a:rPr lang="en-US" sz="2200" i="1" dirty="0" smtClean="0">
                <a:latin typeface="+mj-lt"/>
                <a:cs typeface="Arial"/>
              </a:rPr>
              <a:t>n</a:t>
            </a:r>
            <a:r>
              <a:rPr lang="en-US" sz="2200" dirty="0" smtClean="0">
                <a:latin typeface="+mj-lt"/>
                <a:cs typeface="Arial"/>
              </a:rPr>
              <a:t>) is the impulse response of the filter </a:t>
            </a:r>
            <a:r>
              <a:rPr lang="en-US" sz="2200" i="1" dirty="0" smtClean="0">
                <a:latin typeface="+mj-lt"/>
                <a:cs typeface="Arial"/>
              </a:rPr>
              <a:t>H</a:t>
            </a:r>
            <a:r>
              <a:rPr lang="en-US" sz="2200" dirty="0" smtClean="0">
                <a:latin typeface="+mj-lt"/>
                <a:cs typeface="Arial"/>
              </a:rPr>
              <a:t>(</a:t>
            </a:r>
            <a:r>
              <a:rPr lang="en-US" sz="2200" i="1" dirty="0" smtClean="0">
                <a:latin typeface="+mj-lt"/>
                <a:cs typeface="Arial"/>
              </a:rPr>
              <a:t>z</a:t>
            </a:r>
            <a:r>
              <a:rPr lang="en-US" sz="2200" dirty="0" smtClean="0">
                <a:latin typeface="+mj-lt"/>
                <a:cs typeface="Arial"/>
              </a:rPr>
              <a:t>).</a:t>
            </a:r>
          </a:p>
          <a:p>
            <a:pPr marL="361950" indent="-276225" algn="just">
              <a:buFont typeface="Courier New" panose="02070309020205020404" pitchFamily="49" charset="0"/>
              <a:buChar char="o"/>
            </a:pPr>
            <a:r>
              <a:rPr lang="en-US" sz="2200" dirty="0" smtClean="0">
                <a:latin typeface="+mj-lt"/>
                <a:cs typeface="Arial"/>
              </a:rPr>
              <a:t>If the filter is properly designed, the input output relation of the decimator is described by </a:t>
            </a:r>
          </a:p>
          <a:p>
            <a:pPr marL="82550" indent="0" algn="ctr">
              <a:buNone/>
            </a:pPr>
            <a:r>
              <a:rPr lang="en-US" sz="2200" i="1" dirty="0" smtClean="0">
                <a:latin typeface="+mj-lt"/>
                <a:cs typeface="Arial"/>
              </a:rPr>
              <a:t>Y</a:t>
            </a:r>
            <a:r>
              <a:rPr lang="en-US" sz="2200" dirty="0" smtClean="0">
                <a:latin typeface="+mj-lt"/>
                <a:cs typeface="Arial"/>
              </a:rPr>
              <a:t>(</a:t>
            </a:r>
            <a:r>
              <a:rPr lang="en-US" sz="2200" i="1" dirty="0" smtClean="0">
                <a:latin typeface="+mj-lt"/>
                <a:cs typeface="Arial"/>
              </a:rPr>
              <a:t>z</a:t>
            </a:r>
            <a:r>
              <a:rPr lang="en-US" sz="2200" dirty="0" smtClean="0">
                <a:latin typeface="+mj-lt"/>
                <a:cs typeface="Arial"/>
              </a:rPr>
              <a:t>) = </a:t>
            </a:r>
            <a:r>
              <a:rPr lang="en-US" sz="2200" i="1" dirty="0" smtClean="0">
                <a:latin typeface="+mj-lt"/>
                <a:cs typeface="Arial"/>
              </a:rPr>
              <a:t>X</a:t>
            </a:r>
            <a:r>
              <a:rPr lang="en-US" sz="2200" dirty="0" smtClean="0">
                <a:latin typeface="+mj-lt"/>
                <a:cs typeface="Arial"/>
              </a:rPr>
              <a:t>(z</a:t>
            </a:r>
            <a:r>
              <a:rPr lang="en-US" sz="2200" baseline="30000" dirty="0" smtClean="0">
                <a:latin typeface="+mj-lt"/>
                <a:cs typeface="Arial"/>
              </a:rPr>
              <a:t>1/k</a:t>
            </a:r>
            <a:r>
              <a:rPr lang="en-US" sz="2200" dirty="0" smtClean="0">
                <a:latin typeface="+mj-lt"/>
                <a:cs typeface="Arial"/>
              </a:rPr>
              <a:t>)/</a:t>
            </a:r>
            <a:r>
              <a:rPr lang="en-US" sz="2200" i="1" dirty="0" smtClean="0">
                <a:latin typeface="+mj-lt"/>
                <a:cs typeface="Arial"/>
              </a:rPr>
              <a:t>K</a:t>
            </a:r>
          </a:p>
          <a:p>
            <a:pPr marL="82550" indent="0" algn="ctr">
              <a:buNone/>
            </a:pPr>
            <a:endParaRPr lang="en-US" i="1" dirty="0" smtClean="0">
              <a:latin typeface="+mj-lt"/>
            </a:endParaRPr>
          </a:p>
        </p:txBody>
      </p:sp>
      <p:sp>
        <p:nvSpPr>
          <p:cNvPr id="5" name="Slide Number Placeholder 4"/>
          <p:cNvSpPr>
            <a:spLocks noGrp="1"/>
          </p:cNvSpPr>
          <p:nvPr>
            <p:ph type="sldNum" sz="quarter" idx="12"/>
          </p:nvPr>
        </p:nvSpPr>
        <p:spPr/>
        <p:txBody>
          <a:bodyPr/>
          <a:lstStyle/>
          <a:p>
            <a:fld id="{E9FA5013-2E72-4A27-BB93-0D610EE5532C}" type="slidenum">
              <a:rPr lang="en-US" smtClean="0"/>
              <a:pPr/>
              <a:t>149</a:t>
            </a:fld>
            <a:endParaRPr lang="en-US" dirty="0"/>
          </a:p>
        </p:txBody>
      </p:sp>
      <p:sp>
        <p:nvSpPr>
          <p:cNvPr id="2" name="Footer Placeholder 1"/>
          <p:cNvSpPr>
            <a:spLocks noGrp="1"/>
          </p:cNvSpPr>
          <p:nvPr>
            <p:ph type="ftr" sz="quarter" idx="11"/>
          </p:nvPr>
        </p:nvSpPr>
        <p:spPr/>
        <p:txBody>
          <a:bodyPr/>
          <a:lstStyle/>
          <a:p>
            <a:r>
              <a:rPr lang="en-US" smtClean="0"/>
              <a:t>School of EEE</a:t>
            </a:r>
            <a:endParaRPr lang="en-US" dirty="0"/>
          </a:p>
        </p:txBody>
      </p:sp>
      <p:pic>
        <p:nvPicPr>
          <p:cNvPr id="327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2594" y="1066800"/>
            <a:ext cx="2571750"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35128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custDataLst>
              <p:tags r:id="rId1"/>
            </p:custDataLst>
          </p:nvPr>
        </p:nvSpPr>
        <p:spPr>
          <a:xfrm>
            <a:off x="1066800" y="-152400"/>
            <a:ext cx="7772400" cy="1143000"/>
          </a:xfrm>
        </p:spPr>
        <p:txBody>
          <a:bodyPr>
            <a:normAutofit/>
          </a:bodyPr>
          <a:lstStyle/>
          <a:p>
            <a:pPr eaLnBrk="1" hangingPunct="1"/>
            <a:r>
              <a:rPr lang="en-US" sz="3200" dirty="0" smtClean="0"/>
              <a:t>Details of Filter Bank</a:t>
            </a:r>
          </a:p>
        </p:txBody>
      </p:sp>
      <p:sp>
        <p:nvSpPr>
          <p:cNvPr id="22531" name="Rectangle 3"/>
          <p:cNvSpPr>
            <a:spLocks noGrp="1" noChangeArrowheads="1"/>
          </p:cNvSpPr>
          <p:nvPr>
            <p:ph type="body" idx="1"/>
          </p:nvPr>
        </p:nvSpPr>
        <p:spPr>
          <a:xfrm>
            <a:off x="990600" y="2186206"/>
            <a:ext cx="7543800" cy="4366993"/>
          </a:xfrm>
        </p:spPr>
        <p:txBody>
          <a:bodyPr>
            <a:noAutofit/>
          </a:bodyPr>
          <a:lstStyle/>
          <a:p>
            <a:pPr marL="425450" indent="-342900" algn="just" eaLnBrk="1" hangingPunct="1">
              <a:buFont typeface="Courier New" panose="02070309020205020404" pitchFamily="49" charset="0"/>
              <a:buChar char="o"/>
            </a:pPr>
            <a:r>
              <a:rPr lang="en-US" dirty="0" smtClean="0"/>
              <a:t>The interpolator effectively increase its input sampling frequency by a factor of K without any distortion on the input signal</a:t>
            </a:r>
          </a:p>
          <a:p>
            <a:pPr marL="425450" indent="-342900" algn="just" eaLnBrk="1" hangingPunct="1">
              <a:buFont typeface="Courier New" panose="02070309020205020404" pitchFamily="49" charset="0"/>
              <a:buChar char="o"/>
            </a:pPr>
            <a:r>
              <a:rPr lang="en-US" dirty="0" smtClean="0"/>
              <a:t>The time domain operation of the up-sampler is</a:t>
            </a:r>
          </a:p>
          <a:p>
            <a:pPr marL="82550" indent="0" algn="ctr" eaLnBrk="1" hangingPunct="1">
              <a:buNone/>
            </a:pPr>
            <a:r>
              <a:rPr lang="en-US" i="1" dirty="0" smtClean="0"/>
              <a:t>w</a:t>
            </a:r>
            <a:r>
              <a:rPr lang="en-US" dirty="0" smtClean="0"/>
              <a:t>(</a:t>
            </a:r>
            <a:r>
              <a:rPr lang="en-US" i="1" dirty="0" smtClean="0"/>
              <a:t>n</a:t>
            </a:r>
            <a:r>
              <a:rPr lang="en-US" dirty="0" smtClean="0"/>
              <a:t>) = </a:t>
            </a:r>
            <a:r>
              <a:rPr lang="en-US" i="1" dirty="0" smtClean="0"/>
              <a:t>x</a:t>
            </a:r>
            <a:r>
              <a:rPr lang="en-US" dirty="0" smtClean="0"/>
              <a:t>(</a:t>
            </a:r>
            <a:r>
              <a:rPr lang="en-US" i="1" dirty="0" smtClean="0"/>
              <a:t>m</a:t>
            </a:r>
            <a:r>
              <a:rPr lang="en-US" dirty="0" smtClean="0"/>
              <a:t>), if </a:t>
            </a:r>
            <a:r>
              <a:rPr lang="en-US" i="1" dirty="0" smtClean="0"/>
              <a:t>n</a:t>
            </a:r>
            <a:r>
              <a:rPr lang="en-US" dirty="0" smtClean="0"/>
              <a:t> = </a:t>
            </a:r>
            <a:r>
              <a:rPr lang="en-US" i="1" dirty="0" err="1" smtClean="0"/>
              <a:t>mK</a:t>
            </a:r>
            <a:endParaRPr lang="en-US" i="1" dirty="0"/>
          </a:p>
          <a:p>
            <a:pPr marL="450850" indent="-368300" algn="just">
              <a:buNone/>
            </a:pPr>
            <a:r>
              <a:rPr lang="en-US" dirty="0"/>
              <a:t> </a:t>
            </a:r>
            <a:r>
              <a:rPr lang="en-US" dirty="0" smtClean="0"/>
              <a:t>    otherwise y(n) =0. </a:t>
            </a:r>
          </a:p>
          <a:p>
            <a:pPr marL="425450" indent="-342900" algn="just">
              <a:buFont typeface="Courier New"/>
              <a:buChar char="o"/>
            </a:pPr>
            <a:r>
              <a:rPr lang="en-US" dirty="0" smtClean="0"/>
              <a:t>It is equivalently to insert </a:t>
            </a:r>
            <a:r>
              <a:rPr lang="en-US" i="1" dirty="0" smtClean="0"/>
              <a:t>K</a:t>
            </a:r>
            <a:r>
              <a:rPr lang="en-US" dirty="0" smtClean="0"/>
              <a:t>-1 zero samples between any pare of input samples.</a:t>
            </a:r>
          </a:p>
          <a:p>
            <a:pPr marL="425450" indent="-342900" algn="just">
              <a:buFont typeface="Courier New" panose="02070309020205020404" pitchFamily="49" charset="0"/>
              <a:buChar char="o"/>
            </a:pPr>
            <a:r>
              <a:rPr lang="en-US" dirty="0" smtClean="0"/>
              <a:t>Then </a:t>
            </a:r>
            <a:r>
              <a:rPr lang="en-US" i="1" dirty="0" smtClean="0"/>
              <a:t>y</a:t>
            </a:r>
            <a:r>
              <a:rPr lang="en-US" dirty="0" smtClean="0"/>
              <a:t>(</a:t>
            </a:r>
            <a:r>
              <a:rPr lang="en-US" i="1" dirty="0" smtClean="0"/>
              <a:t>n</a:t>
            </a:r>
            <a:r>
              <a:rPr lang="en-US" dirty="0" smtClean="0"/>
              <a:t>) = </a:t>
            </a:r>
            <a:r>
              <a:rPr lang="en-US" i="1" dirty="0" smtClean="0"/>
              <a:t>w</a:t>
            </a:r>
            <a:r>
              <a:rPr lang="en-US" dirty="0" smtClean="0"/>
              <a:t>(</a:t>
            </a:r>
            <a:r>
              <a:rPr lang="en-US" i="1" dirty="0" smtClean="0"/>
              <a:t>n</a:t>
            </a:r>
            <a:r>
              <a:rPr lang="en-US" dirty="0" smtClean="0"/>
              <a:t>)</a:t>
            </a:r>
            <a:r>
              <a:rPr lang="en-US" dirty="0" err="1" smtClean="0">
                <a:latin typeface="Arial"/>
                <a:cs typeface="Arial"/>
              </a:rPr>
              <a:t>ʘ</a:t>
            </a:r>
            <a:r>
              <a:rPr lang="en-US" i="1" dirty="0" err="1" smtClean="0"/>
              <a:t>g</a:t>
            </a:r>
            <a:r>
              <a:rPr lang="en-US" dirty="0" smtClean="0"/>
              <a:t>(</a:t>
            </a:r>
            <a:r>
              <a:rPr lang="en-US" i="1" dirty="0" smtClean="0"/>
              <a:t>n</a:t>
            </a:r>
            <a:r>
              <a:rPr lang="en-US" dirty="0" smtClean="0"/>
              <a:t>), where </a:t>
            </a:r>
            <a:r>
              <a:rPr lang="en-US" dirty="0" smtClean="0">
                <a:latin typeface="Arial"/>
                <a:cs typeface="Arial"/>
              </a:rPr>
              <a:t>ʘ is </a:t>
            </a:r>
            <a:r>
              <a:rPr lang="en-US" dirty="0" smtClean="0">
                <a:latin typeface="+mj-lt"/>
                <a:cs typeface="Arial"/>
              </a:rPr>
              <a:t>the linear convolution and </a:t>
            </a:r>
            <a:r>
              <a:rPr lang="en-US" i="1" dirty="0" smtClean="0">
                <a:latin typeface="+mj-lt"/>
                <a:cs typeface="Arial"/>
              </a:rPr>
              <a:t>g</a:t>
            </a:r>
            <a:r>
              <a:rPr lang="en-US" dirty="0" smtClean="0">
                <a:latin typeface="+mj-lt"/>
                <a:cs typeface="Arial"/>
              </a:rPr>
              <a:t>(</a:t>
            </a:r>
            <a:r>
              <a:rPr lang="en-US" i="1" dirty="0" smtClean="0">
                <a:latin typeface="+mj-lt"/>
                <a:cs typeface="Arial"/>
              </a:rPr>
              <a:t>n</a:t>
            </a:r>
            <a:r>
              <a:rPr lang="en-US" dirty="0" smtClean="0">
                <a:latin typeface="+mj-lt"/>
                <a:cs typeface="Arial"/>
              </a:rPr>
              <a:t>) is the impulse response of the filter </a:t>
            </a:r>
            <a:r>
              <a:rPr lang="en-US" i="1" dirty="0" smtClean="0">
                <a:latin typeface="+mj-lt"/>
                <a:cs typeface="Arial"/>
              </a:rPr>
              <a:t>G</a:t>
            </a:r>
            <a:r>
              <a:rPr lang="en-US" dirty="0" smtClean="0">
                <a:latin typeface="+mj-lt"/>
                <a:cs typeface="Arial"/>
              </a:rPr>
              <a:t>(</a:t>
            </a:r>
            <a:r>
              <a:rPr lang="en-US" i="1" dirty="0" smtClean="0">
                <a:latin typeface="+mj-lt"/>
                <a:cs typeface="Arial"/>
              </a:rPr>
              <a:t>z</a:t>
            </a:r>
            <a:r>
              <a:rPr lang="en-US" dirty="0" smtClean="0">
                <a:latin typeface="+mj-lt"/>
                <a:cs typeface="Arial"/>
              </a:rPr>
              <a:t>).</a:t>
            </a:r>
          </a:p>
          <a:p>
            <a:pPr marL="425450" indent="-342900" algn="just">
              <a:buFont typeface="Courier New" panose="02070309020205020404" pitchFamily="49" charset="0"/>
              <a:buChar char="o"/>
            </a:pPr>
            <a:r>
              <a:rPr lang="en-US" dirty="0" smtClean="0">
                <a:latin typeface="+mj-lt"/>
                <a:cs typeface="Arial"/>
              </a:rPr>
              <a:t>If the filter is properly designed, the input-output relation of the interpolator is described by </a:t>
            </a:r>
          </a:p>
          <a:p>
            <a:pPr marL="82550" indent="0" algn="ctr">
              <a:buNone/>
            </a:pPr>
            <a:r>
              <a:rPr lang="en-US" i="1" dirty="0" smtClean="0">
                <a:latin typeface="+mj-lt"/>
                <a:cs typeface="Arial"/>
              </a:rPr>
              <a:t>Y</a:t>
            </a:r>
            <a:r>
              <a:rPr lang="en-US" dirty="0" smtClean="0">
                <a:latin typeface="+mj-lt"/>
                <a:cs typeface="Arial"/>
              </a:rPr>
              <a:t>(</a:t>
            </a:r>
            <a:r>
              <a:rPr lang="en-US" i="1" dirty="0" smtClean="0">
                <a:latin typeface="+mj-lt"/>
                <a:cs typeface="Arial"/>
              </a:rPr>
              <a:t>z</a:t>
            </a:r>
            <a:r>
              <a:rPr lang="en-US" dirty="0" smtClean="0">
                <a:latin typeface="+mj-lt"/>
                <a:cs typeface="Arial"/>
              </a:rPr>
              <a:t>) = </a:t>
            </a:r>
            <a:r>
              <a:rPr lang="en-US" i="1" dirty="0" smtClean="0">
                <a:latin typeface="+mj-lt"/>
                <a:cs typeface="Arial"/>
              </a:rPr>
              <a:t>KX</a:t>
            </a:r>
            <a:r>
              <a:rPr lang="en-US" dirty="0" smtClean="0">
                <a:latin typeface="+mj-lt"/>
                <a:cs typeface="Arial"/>
              </a:rPr>
              <a:t>(</a:t>
            </a:r>
            <a:r>
              <a:rPr lang="en-US" i="1" dirty="0" err="1" smtClean="0">
                <a:latin typeface="+mj-lt"/>
                <a:cs typeface="Arial"/>
              </a:rPr>
              <a:t>z</a:t>
            </a:r>
            <a:r>
              <a:rPr lang="en-US" i="1" baseline="30000" dirty="0" err="1" smtClean="0">
                <a:latin typeface="+mj-lt"/>
                <a:cs typeface="Arial"/>
              </a:rPr>
              <a:t>k</a:t>
            </a:r>
            <a:r>
              <a:rPr lang="en-US" dirty="0" smtClean="0">
                <a:latin typeface="+mj-lt"/>
                <a:cs typeface="Arial"/>
              </a:rPr>
              <a:t>)</a:t>
            </a:r>
            <a:endParaRPr lang="en-US" i="1" dirty="0" smtClean="0">
              <a:latin typeface="+mj-lt"/>
              <a:cs typeface="Arial"/>
            </a:endParaRPr>
          </a:p>
          <a:p>
            <a:pPr marL="82550" indent="0" algn="ctr">
              <a:buNone/>
            </a:pPr>
            <a:endParaRPr lang="en-US" i="1" dirty="0" smtClean="0">
              <a:latin typeface="+mj-lt"/>
            </a:endParaRPr>
          </a:p>
        </p:txBody>
      </p:sp>
      <p:sp>
        <p:nvSpPr>
          <p:cNvPr id="5" name="Slide Number Placeholder 4"/>
          <p:cNvSpPr>
            <a:spLocks noGrp="1"/>
          </p:cNvSpPr>
          <p:nvPr>
            <p:ph type="sldNum" sz="quarter" idx="12"/>
          </p:nvPr>
        </p:nvSpPr>
        <p:spPr/>
        <p:txBody>
          <a:bodyPr/>
          <a:lstStyle/>
          <a:p>
            <a:fld id="{E9FA5013-2E72-4A27-BB93-0D610EE5532C}" type="slidenum">
              <a:rPr lang="en-US" smtClean="0"/>
              <a:pPr/>
              <a:t>150</a:t>
            </a:fld>
            <a:endParaRPr lang="en-US" dirty="0"/>
          </a:p>
        </p:txBody>
      </p:sp>
      <p:sp>
        <p:nvSpPr>
          <p:cNvPr id="2" name="Footer Placeholder 1"/>
          <p:cNvSpPr>
            <a:spLocks noGrp="1"/>
          </p:cNvSpPr>
          <p:nvPr>
            <p:ph type="ftr" sz="quarter" idx="11"/>
          </p:nvPr>
        </p:nvSpPr>
        <p:spPr/>
        <p:txBody>
          <a:bodyPr/>
          <a:lstStyle/>
          <a:p>
            <a:r>
              <a:rPr lang="en-US" smtClean="0"/>
              <a:t>School of EEE</a:t>
            </a:r>
            <a:endParaRPr lang="en-US" dirty="0"/>
          </a:p>
        </p:txBody>
      </p:sp>
      <p:pic>
        <p:nvPicPr>
          <p:cNvPr id="337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838200"/>
            <a:ext cx="2295525" cy="125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394975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custDataLst>
              <p:tags r:id="rId1"/>
            </p:custDataLst>
          </p:nvPr>
        </p:nvSpPr>
        <p:spPr>
          <a:xfrm>
            <a:off x="1066800" y="-152400"/>
            <a:ext cx="7772400" cy="1143000"/>
          </a:xfrm>
        </p:spPr>
        <p:txBody>
          <a:bodyPr>
            <a:normAutofit/>
          </a:bodyPr>
          <a:lstStyle/>
          <a:p>
            <a:pPr eaLnBrk="1" hangingPunct="1"/>
            <a:r>
              <a:rPr lang="en-US" sz="3200" dirty="0" smtClean="0"/>
              <a:t>Details of Filter Bank</a:t>
            </a:r>
          </a:p>
        </p:txBody>
      </p:sp>
      <p:sp>
        <p:nvSpPr>
          <p:cNvPr id="22531" name="Rectangle 3"/>
          <p:cNvSpPr>
            <a:spLocks noGrp="1" noChangeArrowheads="1"/>
          </p:cNvSpPr>
          <p:nvPr>
            <p:ph type="body" idx="1"/>
          </p:nvPr>
        </p:nvSpPr>
        <p:spPr>
          <a:xfrm>
            <a:off x="1000124" y="3505201"/>
            <a:ext cx="7610476" cy="914400"/>
          </a:xfrm>
        </p:spPr>
        <p:txBody>
          <a:bodyPr>
            <a:noAutofit/>
          </a:bodyPr>
          <a:lstStyle/>
          <a:p>
            <a:pPr marL="425450" indent="-342900" algn="just" eaLnBrk="1" hangingPunct="1">
              <a:buFont typeface="Courier New" panose="02070309020205020404" pitchFamily="49" charset="0"/>
              <a:buChar char="o"/>
            </a:pPr>
            <a:r>
              <a:rPr lang="en-US" dirty="0" smtClean="0"/>
              <a:t>By collectively considering the filters used in both the encoder and decoder, these undesirable distortions can be eliminated.</a:t>
            </a:r>
          </a:p>
          <a:p>
            <a:pPr marL="82550" indent="0" algn="ctr">
              <a:buNone/>
            </a:pPr>
            <a:endParaRPr lang="en-US" i="1" dirty="0" smtClean="0">
              <a:latin typeface="+mj-lt"/>
            </a:endParaRPr>
          </a:p>
        </p:txBody>
      </p:sp>
      <p:sp>
        <p:nvSpPr>
          <p:cNvPr id="5" name="Slide Number Placeholder 4"/>
          <p:cNvSpPr>
            <a:spLocks noGrp="1"/>
          </p:cNvSpPr>
          <p:nvPr>
            <p:ph type="sldNum" sz="quarter" idx="12"/>
          </p:nvPr>
        </p:nvSpPr>
        <p:spPr/>
        <p:txBody>
          <a:bodyPr/>
          <a:lstStyle/>
          <a:p>
            <a:fld id="{E9FA5013-2E72-4A27-BB93-0D610EE5532C}" type="slidenum">
              <a:rPr lang="en-US" smtClean="0"/>
              <a:pPr/>
              <a:t>151</a:t>
            </a:fld>
            <a:endParaRPr lang="en-US" dirty="0"/>
          </a:p>
        </p:txBody>
      </p:sp>
      <p:sp>
        <p:nvSpPr>
          <p:cNvPr id="2" name="TextBox 1"/>
          <p:cNvSpPr txBox="1"/>
          <p:nvPr/>
        </p:nvSpPr>
        <p:spPr>
          <a:xfrm>
            <a:off x="4625227" y="790136"/>
            <a:ext cx="4181149" cy="2554545"/>
          </a:xfrm>
          <a:prstGeom prst="rect">
            <a:avLst/>
          </a:prstGeom>
          <a:noFill/>
        </p:spPr>
        <p:txBody>
          <a:bodyPr wrap="square" rtlCol="0">
            <a:spAutoFit/>
          </a:bodyPr>
          <a:lstStyle/>
          <a:p>
            <a:pPr marL="285750" indent="-285750" algn="just">
              <a:buFont typeface="Courier New" panose="02070309020205020404" pitchFamily="49" charset="0"/>
              <a:buChar char="o"/>
            </a:pPr>
            <a:r>
              <a:rPr lang="en-US" sz="2000" dirty="0" smtClean="0"/>
              <a:t>Because it is impossible to achieve the ideal filter response, ripples in the </a:t>
            </a:r>
            <a:r>
              <a:rPr lang="en-US" sz="2000" dirty="0" err="1" smtClean="0"/>
              <a:t>passband</a:t>
            </a:r>
            <a:r>
              <a:rPr lang="en-US" sz="2000" dirty="0" smtClean="0"/>
              <a:t> and </a:t>
            </a:r>
            <a:r>
              <a:rPr lang="en-US" sz="2000" dirty="0" err="1" smtClean="0"/>
              <a:t>stopband</a:t>
            </a:r>
            <a:r>
              <a:rPr lang="en-US" sz="2000" dirty="0" smtClean="0"/>
              <a:t>, as well as the transitional band distort the input signal.</a:t>
            </a:r>
          </a:p>
          <a:p>
            <a:pPr marL="285750" indent="-285750" algn="just">
              <a:buFont typeface="Courier New" panose="02070309020205020404" pitchFamily="49" charset="0"/>
              <a:buChar char="o"/>
            </a:pPr>
            <a:r>
              <a:rPr lang="en-US" sz="2000" dirty="0" smtClean="0"/>
              <a:t>It is desired to eliminate the distortions due to these phenomena. </a:t>
            </a:r>
            <a:endParaRPr lang="en-SG" sz="2000" dirty="0"/>
          </a:p>
        </p:txBody>
      </p:sp>
      <p:pic>
        <p:nvPicPr>
          <p:cNvPr id="18974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4524" y="1125356"/>
            <a:ext cx="3571875" cy="221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smtClean="0"/>
              <a:t>School of EEE</a:t>
            </a:r>
            <a:endParaRPr lang="en-US" dirty="0"/>
          </a:p>
        </p:txBody>
      </p:sp>
    </p:spTree>
    <p:extLst>
      <p:ext uri="{BB962C8B-B14F-4D97-AF65-F5344CB8AC3E}">
        <p14:creationId xmlns:p14="http://schemas.microsoft.com/office/powerpoint/2010/main" val="2749160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custDataLst>
              <p:tags r:id="rId1"/>
            </p:custDataLst>
          </p:nvPr>
        </p:nvSpPr>
        <p:spPr>
          <a:xfrm>
            <a:off x="1066800" y="-152400"/>
            <a:ext cx="7772400" cy="1143000"/>
          </a:xfrm>
        </p:spPr>
        <p:txBody>
          <a:bodyPr>
            <a:normAutofit/>
          </a:bodyPr>
          <a:lstStyle/>
          <a:p>
            <a:pPr eaLnBrk="1" hangingPunct="1"/>
            <a:r>
              <a:rPr lang="en-US" sz="3200" dirty="0" smtClean="0"/>
              <a:t>Details of Filter Bank</a:t>
            </a:r>
          </a:p>
        </p:txBody>
      </p:sp>
      <p:sp>
        <p:nvSpPr>
          <p:cNvPr id="5" name="Slide Number Placeholder 4"/>
          <p:cNvSpPr>
            <a:spLocks noGrp="1"/>
          </p:cNvSpPr>
          <p:nvPr>
            <p:ph type="sldNum" sz="quarter" idx="12"/>
          </p:nvPr>
        </p:nvSpPr>
        <p:spPr/>
        <p:txBody>
          <a:bodyPr/>
          <a:lstStyle/>
          <a:p>
            <a:fld id="{E9FA5013-2E72-4A27-BB93-0D610EE5532C}" type="slidenum">
              <a:rPr lang="en-US" smtClean="0"/>
              <a:pPr/>
              <a:t>152</a:t>
            </a:fld>
            <a:endParaRPr lang="en-US" dirty="0"/>
          </a:p>
        </p:txBody>
      </p:sp>
      <p:sp>
        <p:nvSpPr>
          <p:cNvPr id="2" name="TextBox 1"/>
          <p:cNvSpPr txBox="1"/>
          <p:nvPr/>
        </p:nvSpPr>
        <p:spPr>
          <a:xfrm>
            <a:off x="1066800" y="2610683"/>
            <a:ext cx="7391400" cy="4247317"/>
          </a:xfrm>
          <a:prstGeom prst="rect">
            <a:avLst/>
          </a:prstGeom>
          <a:noFill/>
        </p:spPr>
        <p:txBody>
          <a:bodyPr wrap="square" rtlCol="0">
            <a:spAutoFit/>
          </a:bodyPr>
          <a:lstStyle/>
          <a:p>
            <a:pPr marL="285750" indent="-285750" algn="just">
              <a:spcBef>
                <a:spcPts val="1200"/>
              </a:spcBef>
              <a:buFont typeface="Courier New" panose="02070309020205020404" pitchFamily="49" charset="0"/>
              <a:buChar char="o"/>
            </a:pPr>
            <a:r>
              <a:rPr lang="en-US" sz="2000" dirty="0" smtClean="0"/>
              <a:t>Assuming the outputs of the encoder, y</a:t>
            </a:r>
            <a:r>
              <a:rPr lang="en-US" sz="2000" baseline="-25000" dirty="0" smtClean="0"/>
              <a:t>0</a:t>
            </a:r>
            <a:r>
              <a:rPr lang="en-US" sz="2000" dirty="0" smtClean="0"/>
              <a:t> and y</a:t>
            </a:r>
            <a:r>
              <a:rPr lang="en-US" sz="2000" baseline="-25000" dirty="0" smtClean="0"/>
              <a:t>1</a:t>
            </a:r>
            <a:r>
              <a:rPr lang="en-US" sz="2000" dirty="0" smtClean="0"/>
              <a:t>,  are the inputs of the decoder, the output of the decoder is expressed by</a:t>
            </a:r>
          </a:p>
          <a:p>
            <a:pPr algn="ctr">
              <a:spcBef>
                <a:spcPts val="1200"/>
              </a:spcBef>
            </a:pPr>
            <a:r>
              <a:rPr lang="en-US" sz="2000" i="1" dirty="0" smtClean="0"/>
              <a:t>X</a:t>
            </a:r>
            <a:r>
              <a:rPr lang="en-US" sz="2000" dirty="0" smtClean="0"/>
              <a:t>’(</a:t>
            </a:r>
            <a:r>
              <a:rPr lang="en-US" sz="2000" i="1" dirty="0" smtClean="0"/>
              <a:t>z</a:t>
            </a:r>
            <a:r>
              <a:rPr lang="en-US" sz="2000" dirty="0" smtClean="0"/>
              <a:t>) = </a:t>
            </a:r>
            <a:r>
              <a:rPr lang="en-US" sz="2000" i="1" dirty="0" smtClean="0"/>
              <a:t>Y</a:t>
            </a:r>
            <a:r>
              <a:rPr lang="en-US" sz="2000" baseline="-25000" dirty="0" smtClean="0"/>
              <a:t>0</a:t>
            </a:r>
            <a:r>
              <a:rPr lang="en-US" sz="2000" dirty="0" smtClean="0"/>
              <a:t>(</a:t>
            </a:r>
            <a:r>
              <a:rPr lang="en-US" sz="2000" i="1" dirty="0" smtClean="0"/>
              <a:t>z</a:t>
            </a:r>
            <a:r>
              <a:rPr lang="en-US" sz="2000" baseline="30000" dirty="0" smtClean="0"/>
              <a:t>2</a:t>
            </a:r>
            <a:r>
              <a:rPr lang="en-US" sz="2000" dirty="0" smtClean="0"/>
              <a:t>)</a:t>
            </a:r>
            <a:r>
              <a:rPr lang="en-US" sz="2000" i="1" dirty="0" smtClean="0"/>
              <a:t>G</a:t>
            </a:r>
            <a:r>
              <a:rPr lang="en-US" sz="2000" baseline="-25000" dirty="0" smtClean="0"/>
              <a:t>0</a:t>
            </a:r>
            <a:r>
              <a:rPr lang="en-US" sz="2000" dirty="0" smtClean="0"/>
              <a:t>(</a:t>
            </a:r>
            <a:r>
              <a:rPr lang="en-US" sz="2000" i="1" dirty="0" smtClean="0"/>
              <a:t>z</a:t>
            </a:r>
            <a:r>
              <a:rPr lang="en-US" sz="2000" dirty="0" smtClean="0"/>
              <a:t>) + </a:t>
            </a:r>
            <a:r>
              <a:rPr lang="en-US" sz="2000" i="1" dirty="0" smtClean="0"/>
              <a:t>Y</a:t>
            </a:r>
            <a:r>
              <a:rPr lang="en-US" sz="2000" baseline="-25000" dirty="0" smtClean="0"/>
              <a:t>1</a:t>
            </a:r>
            <a:r>
              <a:rPr lang="en-US" sz="2000" dirty="0" smtClean="0"/>
              <a:t>(</a:t>
            </a:r>
            <a:r>
              <a:rPr lang="en-US" sz="2000" i="1" dirty="0" smtClean="0"/>
              <a:t>z</a:t>
            </a:r>
            <a:r>
              <a:rPr lang="en-US" sz="2000" baseline="30000" dirty="0" smtClean="0"/>
              <a:t>2</a:t>
            </a:r>
            <a:r>
              <a:rPr lang="en-US" sz="2000" dirty="0" smtClean="0"/>
              <a:t>)</a:t>
            </a:r>
            <a:r>
              <a:rPr lang="en-US" sz="2000" i="1" dirty="0" smtClean="0"/>
              <a:t>G</a:t>
            </a:r>
            <a:r>
              <a:rPr lang="en-US" sz="2000" baseline="-25000" dirty="0" smtClean="0"/>
              <a:t>1</a:t>
            </a:r>
            <a:r>
              <a:rPr lang="en-US" sz="2000" dirty="0" smtClean="0"/>
              <a:t>(</a:t>
            </a:r>
            <a:r>
              <a:rPr lang="en-US" sz="2000" i="1" dirty="0" smtClean="0"/>
              <a:t>z</a:t>
            </a:r>
            <a:r>
              <a:rPr lang="en-US" sz="2000" dirty="0" smtClean="0"/>
              <a:t>)                    (1)</a:t>
            </a:r>
          </a:p>
          <a:p>
            <a:pPr marL="285750" indent="-285750" algn="just">
              <a:spcBef>
                <a:spcPts val="1200"/>
              </a:spcBef>
              <a:buFont typeface="Courier New" panose="02070309020205020404" pitchFamily="49" charset="0"/>
              <a:buChar char="o"/>
            </a:pPr>
            <a:r>
              <a:rPr lang="en-US" sz="2000" dirty="0" smtClean="0"/>
              <a:t>The outputs of the encoder are expressed by</a:t>
            </a:r>
          </a:p>
          <a:p>
            <a:pPr algn="ctr">
              <a:spcBef>
                <a:spcPts val="1200"/>
              </a:spcBef>
            </a:pPr>
            <a:r>
              <a:rPr lang="en-US" sz="2000" i="1" dirty="0" smtClean="0"/>
              <a:t>Y</a:t>
            </a:r>
            <a:r>
              <a:rPr lang="en-US" sz="2000" i="1" baseline="-25000" dirty="0" smtClean="0"/>
              <a:t>i</a:t>
            </a:r>
            <a:r>
              <a:rPr lang="en-US" sz="2000" dirty="0" smtClean="0"/>
              <a:t>(</a:t>
            </a:r>
            <a:r>
              <a:rPr lang="en-US" sz="2000" i="1" dirty="0" smtClean="0"/>
              <a:t>z</a:t>
            </a:r>
            <a:r>
              <a:rPr lang="en-US" sz="2000" dirty="0"/>
              <a:t>) = [</a:t>
            </a:r>
            <a:r>
              <a:rPr lang="en-US" sz="2000" i="1" dirty="0" smtClean="0"/>
              <a:t>H</a:t>
            </a:r>
            <a:r>
              <a:rPr lang="en-US" sz="2000" baseline="-25000" dirty="0" smtClean="0"/>
              <a:t>i</a:t>
            </a:r>
            <a:r>
              <a:rPr lang="en-US" sz="2000" dirty="0" smtClean="0"/>
              <a:t>(</a:t>
            </a:r>
            <a:r>
              <a:rPr lang="en-US" sz="2000" i="1" dirty="0" smtClean="0"/>
              <a:t>z</a:t>
            </a:r>
            <a:r>
              <a:rPr lang="en-US" sz="2000" baseline="30000" dirty="0" smtClean="0"/>
              <a:t>1/2</a:t>
            </a:r>
            <a:r>
              <a:rPr lang="en-US" sz="2000" dirty="0" smtClean="0"/>
              <a:t>)X(</a:t>
            </a:r>
            <a:r>
              <a:rPr lang="en-US" sz="2000" i="1" dirty="0" smtClean="0"/>
              <a:t>z</a:t>
            </a:r>
            <a:r>
              <a:rPr lang="en-US" sz="2000" baseline="30000" dirty="0" smtClean="0"/>
              <a:t>1/2</a:t>
            </a:r>
            <a:r>
              <a:rPr lang="en-US" sz="2000" dirty="0" smtClean="0"/>
              <a:t>) </a:t>
            </a:r>
            <a:r>
              <a:rPr lang="en-US" sz="2000" dirty="0"/>
              <a:t>+ </a:t>
            </a:r>
            <a:r>
              <a:rPr lang="en-US" sz="2000" i="1" dirty="0"/>
              <a:t>H</a:t>
            </a:r>
            <a:r>
              <a:rPr lang="en-US" sz="2000" baseline="-25000" dirty="0"/>
              <a:t>i</a:t>
            </a:r>
            <a:r>
              <a:rPr lang="en-US" sz="2000" dirty="0" smtClean="0"/>
              <a:t>(-</a:t>
            </a:r>
            <a:r>
              <a:rPr lang="en-US" sz="2000" i="1" dirty="0" smtClean="0"/>
              <a:t>z</a:t>
            </a:r>
            <a:r>
              <a:rPr lang="en-US" sz="2000" baseline="30000" dirty="0" smtClean="0"/>
              <a:t>1/2</a:t>
            </a:r>
            <a:r>
              <a:rPr lang="en-US" sz="2000" dirty="0" smtClean="0"/>
              <a:t>)X(-</a:t>
            </a:r>
            <a:r>
              <a:rPr lang="en-US" sz="2000" i="1" dirty="0" smtClean="0"/>
              <a:t>z</a:t>
            </a:r>
            <a:r>
              <a:rPr lang="en-US" sz="2000" baseline="30000" dirty="0" smtClean="0"/>
              <a:t>1/2</a:t>
            </a:r>
            <a:r>
              <a:rPr lang="en-US" sz="2000" dirty="0" smtClean="0"/>
              <a:t>)]/2,   </a:t>
            </a:r>
            <a:r>
              <a:rPr lang="en-US" sz="2000" dirty="0" err="1" smtClean="0"/>
              <a:t>i</a:t>
            </a:r>
            <a:r>
              <a:rPr lang="en-US" sz="2000" dirty="0" smtClean="0"/>
              <a:t>= 0, 1       (2)</a:t>
            </a:r>
            <a:endParaRPr lang="en-US" sz="2000" dirty="0"/>
          </a:p>
          <a:p>
            <a:pPr marL="285750" indent="-285750" algn="just">
              <a:spcBef>
                <a:spcPts val="1200"/>
              </a:spcBef>
              <a:buFont typeface="Courier New" panose="02070309020205020404" pitchFamily="49" charset="0"/>
              <a:buChar char="o"/>
            </a:pPr>
            <a:r>
              <a:rPr lang="en-US" sz="2000" dirty="0" smtClean="0"/>
              <a:t>By putting (2) into (1) for </a:t>
            </a:r>
            <a:r>
              <a:rPr lang="en-US" sz="2000" dirty="0" err="1" smtClean="0"/>
              <a:t>i</a:t>
            </a:r>
            <a:r>
              <a:rPr lang="en-US" sz="2000" dirty="0" smtClean="0"/>
              <a:t> = 0, 1, we finally have </a:t>
            </a:r>
          </a:p>
          <a:p>
            <a:pPr algn="ctr">
              <a:spcBef>
                <a:spcPts val="1200"/>
              </a:spcBef>
            </a:pPr>
            <a:r>
              <a:rPr lang="en-US" sz="2000" i="1" dirty="0" smtClean="0"/>
              <a:t>        X’</a:t>
            </a:r>
            <a:r>
              <a:rPr lang="en-US" sz="2000" dirty="0" smtClean="0"/>
              <a:t>(</a:t>
            </a:r>
            <a:r>
              <a:rPr lang="en-US" sz="2000" i="1" dirty="0" smtClean="0"/>
              <a:t>z</a:t>
            </a:r>
            <a:r>
              <a:rPr lang="en-US" sz="2000" dirty="0"/>
              <a:t>) </a:t>
            </a:r>
            <a:r>
              <a:rPr lang="en-US" sz="2000" dirty="0" smtClean="0"/>
              <a:t>={[</a:t>
            </a:r>
            <a:r>
              <a:rPr lang="en-US" sz="2000" i="1" dirty="0" smtClean="0"/>
              <a:t>H</a:t>
            </a:r>
            <a:r>
              <a:rPr lang="en-US" sz="2000" baseline="-25000" dirty="0" smtClean="0"/>
              <a:t>0</a:t>
            </a:r>
            <a:r>
              <a:rPr lang="en-US" sz="2000" dirty="0" smtClean="0"/>
              <a:t>(</a:t>
            </a:r>
            <a:r>
              <a:rPr lang="en-US" sz="2000" i="1" dirty="0" smtClean="0"/>
              <a:t>z</a:t>
            </a:r>
            <a:r>
              <a:rPr lang="en-US" sz="2000" dirty="0" smtClean="0"/>
              <a:t>)</a:t>
            </a:r>
            <a:r>
              <a:rPr lang="en-US" sz="2000" i="1" dirty="0" smtClean="0"/>
              <a:t>G</a:t>
            </a:r>
            <a:r>
              <a:rPr lang="en-US" sz="2000" baseline="-25000" dirty="0" smtClean="0"/>
              <a:t>0</a:t>
            </a:r>
            <a:r>
              <a:rPr lang="en-US" sz="2000" dirty="0" smtClean="0"/>
              <a:t>(</a:t>
            </a:r>
            <a:r>
              <a:rPr lang="en-US" sz="2000" i="1" dirty="0" smtClean="0"/>
              <a:t>z</a:t>
            </a:r>
            <a:r>
              <a:rPr lang="en-US" sz="2000" dirty="0" smtClean="0"/>
              <a:t>)+</a:t>
            </a:r>
            <a:r>
              <a:rPr lang="en-US" sz="2000" i="1" dirty="0" smtClean="0"/>
              <a:t>H</a:t>
            </a:r>
            <a:r>
              <a:rPr lang="en-US" sz="2000" baseline="-25000" dirty="0" smtClean="0"/>
              <a:t>1</a:t>
            </a:r>
            <a:r>
              <a:rPr lang="en-US" sz="2000" dirty="0" smtClean="0"/>
              <a:t>(</a:t>
            </a:r>
            <a:r>
              <a:rPr lang="en-US" sz="2000" i="1" dirty="0" smtClean="0"/>
              <a:t>z</a:t>
            </a:r>
            <a:r>
              <a:rPr lang="en-US" sz="2000" dirty="0" smtClean="0"/>
              <a:t>)</a:t>
            </a:r>
            <a:r>
              <a:rPr lang="en-US" sz="2000" i="1" dirty="0" smtClean="0"/>
              <a:t>G</a:t>
            </a:r>
            <a:r>
              <a:rPr lang="en-US" sz="2000" baseline="-25000" dirty="0" smtClean="0"/>
              <a:t>1</a:t>
            </a:r>
            <a:r>
              <a:rPr lang="en-US" sz="2000" dirty="0" smtClean="0"/>
              <a:t>(</a:t>
            </a:r>
            <a:r>
              <a:rPr lang="en-US" sz="2000" i="1" dirty="0" smtClean="0"/>
              <a:t>z</a:t>
            </a:r>
            <a:r>
              <a:rPr lang="en-US" sz="2000" dirty="0" smtClean="0"/>
              <a:t>)]X(</a:t>
            </a:r>
            <a:r>
              <a:rPr lang="en-US" sz="2000" i="1" dirty="0" smtClean="0"/>
              <a:t>z</a:t>
            </a:r>
            <a:r>
              <a:rPr lang="en-US" sz="2000" dirty="0" smtClean="0"/>
              <a:t>)                  (3)</a:t>
            </a:r>
          </a:p>
          <a:p>
            <a:pPr>
              <a:spcBef>
                <a:spcPts val="1200"/>
              </a:spcBef>
            </a:pPr>
            <a:r>
              <a:rPr lang="en-US" sz="2000" dirty="0" smtClean="0"/>
              <a:t>                          +[</a:t>
            </a:r>
            <a:r>
              <a:rPr lang="en-US" sz="2000" i="1" dirty="0"/>
              <a:t>H</a:t>
            </a:r>
            <a:r>
              <a:rPr lang="en-US" sz="2000" baseline="-25000" dirty="0"/>
              <a:t>0</a:t>
            </a:r>
            <a:r>
              <a:rPr lang="en-US" sz="2000" dirty="0" smtClean="0"/>
              <a:t>(-</a:t>
            </a:r>
            <a:r>
              <a:rPr lang="en-US" sz="2000" i="1" dirty="0" smtClean="0"/>
              <a:t>z</a:t>
            </a:r>
            <a:r>
              <a:rPr lang="en-US" sz="2000" dirty="0" smtClean="0"/>
              <a:t>)</a:t>
            </a:r>
            <a:r>
              <a:rPr lang="en-US" sz="2000" i="1" dirty="0" smtClean="0"/>
              <a:t>G</a:t>
            </a:r>
            <a:r>
              <a:rPr lang="en-US" sz="2000" baseline="-25000" dirty="0" smtClean="0"/>
              <a:t>0</a:t>
            </a:r>
            <a:r>
              <a:rPr lang="en-US" sz="2000" dirty="0" smtClean="0"/>
              <a:t>(</a:t>
            </a:r>
            <a:r>
              <a:rPr lang="en-US" sz="2000" i="1" dirty="0" smtClean="0"/>
              <a:t>z</a:t>
            </a:r>
            <a:r>
              <a:rPr lang="en-US" sz="2000" dirty="0"/>
              <a:t>)+</a:t>
            </a:r>
            <a:r>
              <a:rPr lang="en-US" sz="2000" i="1" dirty="0"/>
              <a:t>H</a:t>
            </a:r>
            <a:r>
              <a:rPr lang="en-US" sz="2000" baseline="-25000" dirty="0"/>
              <a:t>1</a:t>
            </a:r>
            <a:r>
              <a:rPr lang="en-US" sz="2000" dirty="0" smtClean="0"/>
              <a:t>(-</a:t>
            </a:r>
            <a:r>
              <a:rPr lang="en-US" sz="2000" i="1" dirty="0" smtClean="0"/>
              <a:t>z</a:t>
            </a:r>
            <a:r>
              <a:rPr lang="en-US" sz="2000" dirty="0" smtClean="0"/>
              <a:t>)</a:t>
            </a:r>
            <a:r>
              <a:rPr lang="en-US" sz="2000" i="1" dirty="0" smtClean="0"/>
              <a:t>G</a:t>
            </a:r>
            <a:r>
              <a:rPr lang="en-US" sz="2000" baseline="-25000" dirty="0" smtClean="0"/>
              <a:t>1</a:t>
            </a:r>
            <a:r>
              <a:rPr lang="en-US" sz="2000" dirty="0" smtClean="0"/>
              <a:t>(</a:t>
            </a:r>
            <a:r>
              <a:rPr lang="en-US" sz="2000" i="1" dirty="0" smtClean="0"/>
              <a:t>z</a:t>
            </a:r>
            <a:r>
              <a:rPr lang="en-US" sz="2000" dirty="0"/>
              <a:t>)]X</a:t>
            </a:r>
            <a:r>
              <a:rPr lang="en-US" sz="2000" dirty="0" smtClean="0"/>
              <a:t>(-</a:t>
            </a:r>
            <a:r>
              <a:rPr lang="en-US" sz="2000" i="1" dirty="0" smtClean="0"/>
              <a:t>z</a:t>
            </a:r>
            <a:r>
              <a:rPr lang="en-US" sz="2000" dirty="0" smtClean="0"/>
              <a:t>)}</a:t>
            </a:r>
          </a:p>
          <a:p>
            <a:pPr marL="342900" indent="-342900" algn="just">
              <a:spcBef>
                <a:spcPts val="1200"/>
              </a:spcBef>
              <a:buFont typeface="Courier New" panose="02070309020205020404" pitchFamily="49" charset="0"/>
              <a:buChar char="o"/>
            </a:pPr>
            <a:r>
              <a:rPr lang="en-US" sz="2000" dirty="0" smtClean="0"/>
              <a:t>The second term in (3) involving the aliasing, </a:t>
            </a:r>
            <a:r>
              <a:rPr lang="en-US" sz="2000" dirty="0"/>
              <a:t>X(-z),</a:t>
            </a:r>
            <a:r>
              <a:rPr lang="en-US" sz="2000" dirty="0" smtClean="0"/>
              <a:t> from the filter transitional band and should be eliminated.</a:t>
            </a:r>
            <a:endParaRPr lang="en-US" sz="2000" dirty="0"/>
          </a:p>
        </p:txBody>
      </p:sp>
      <p:pic>
        <p:nvPicPr>
          <p:cNvPr id="18984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762000"/>
            <a:ext cx="5259778" cy="1876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smtClean="0"/>
              <a:t>School of EEE</a:t>
            </a:r>
            <a:endParaRPr lang="en-US" dirty="0"/>
          </a:p>
        </p:txBody>
      </p:sp>
    </p:spTree>
    <p:extLst>
      <p:ext uri="{BB962C8B-B14F-4D97-AF65-F5344CB8AC3E}">
        <p14:creationId xmlns:p14="http://schemas.microsoft.com/office/powerpoint/2010/main" val="293339978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custDataLst>
              <p:tags r:id="rId1"/>
            </p:custDataLst>
          </p:nvPr>
        </p:nvSpPr>
        <p:spPr>
          <a:xfrm>
            <a:off x="1066800" y="-152400"/>
            <a:ext cx="7772400" cy="1143000"/>
          </a:xfrm>
        </p:spPr>
        <p:txBody>
          <a:bodyPr>
            <a:normAutofit/>
          </a:bodyPr>
          <a:lstStyle/>
          <a:p>
            <a:pPr eaLnBrk="1" hangingPunct="1"/>
            <a:r>
              <a:rPr lang="en-US" sz="3200" dirty="0" smtClean="0"/>
              <a:t>Details of Filter Bank</a:t>
            </a:r>
          </a:p>
        </p:txBody>
      </p:sp>
      <p:sp>
        <p:nvSpPr>
          <p:cNvPr id="5" name="Slide Number Placeholder 4"/>
          <p:cNvSpPr>
            <a:spLocks noGrp="1"/>
          </p:cNvSpPr>
          <p:nvPr>
            <p:ph type="sldNum" sz="quarter" idx="12"/>
          </p:nvPr>
        </p:nvSpPr>
        <p:spPr/>
        <p:txBody>
          <a:bodyPr/>
          <a:lstStyle/>
          <a:p>
            <a:fld id="{E9FA5013-2E72-4A27-BB93-0D610EE5532C}" type="slidenum">
              <a:rPr lang="en-US" smtClean="0"/>
              <a:pPr/>
              <a:t>153</a:t>
            </a:fld>
            <a:endParaRPr lang="en-US" dirty="0"/>
          </a:p>
        </p:txBody>
      </p:sp>
      <p:sp>
        <p:nvSpPr>
          <p:cNvPr id="2" name="TextBox 1"/>
          <p:cNvSpPr txBox="1"/>
          <p:nvPr/>
        </p:nvSpPr>
        <p:spPr>
          <a:xfrm>
            <a:off x="1066800" y="2895600"/>
            <a:ext cx="7391400" cy="3631763"/>
          </a:xfrm>
          <a:prstGeom prst="rect">
            <a:avLst/>
          </a:prstGeom>
          <a:noFill/>
        </p:spPr>
        <p:txBody>
          <a:bodyPr wrap="square" rtlCol="0">
            <a:spAutoFit/>
          </a:bodyPr>
          <a:lstStyle/>
          <a:p>
            <a:pPr algn="just"/>
            <a:r>
              <a:rPr lang="en-US" sz="2000" i="1" dirty="0" smtClean="0"/>
              <a:t>             X’</a:t>
            </a:r>
            <a:r>
              <a:rPr lang="en-US" sz="2000" dirty="0" smtClean="0"/>
              <a:t>(</a:t>
            </a:r>
            <a:r>
              <a:rPr lang="en-US" sz="2000" i="1" dirty="0" smtClean="0"/>
              <a:t>z</a:t>
            </a:r>
            <a:r>
              <a:rPr lang="en-US" sz="2000" dirty="0"/>
              <a:t>) </a:t>
            </a:r>
            <a:r>
              <a:rPr lang="en-US" sz="2000" dirty="0" smtClean="0"/>
              <a:t>={[</a:t>
            </a:r>
            <a:r>
              <a:rPr lang="en-US" sz="2000" i="1" dirty="0" smtClean="0"/>
              <a:t>H</a:t>
            </a:r>
            <a:r>
              <a:rPr lang="en-US" sz="2000" baseline="-25000" dirty="0" smtClean="0"/>
              <a:t>0</a:t>
            </a:r>
            <a:r>
              <a:rPr lang="en-US" sz="2000" dirty="0" smtClean="0"/>
              <a:t>(</a:t>
            </a:r>
            <a:r>
              <a:rPr lang="en-US" sz="2000" i="1" dirty="0" smtClean="0"/>
              <a:t>z</a:t>
            </a:r>
            <a:r>
              <a:rPr lang="en-US" sz="2000" dirty="0" smtClean="0"/>
              <a:t>)</a:t>
            </a:r>
            <a:r>
              <a:rPr lang="en-US" sz="2000" i="1" dirty="0" smtClean="0"/>
              <a:t>G</a:t>
            </a:r>
            <a:r>
              <a:rPr lang="en-US" sz="2000" baseline="-25000" dirty="0" smtClean="0"/>
              <a:t>0</a:t>
            </a:r>
            <a:r>
              <a:rPr lang="en-US" sz="2000" dirty="0" smtClean="0"/>
              <a:t>(</a:t>
            </a:r>
            <a:r>
              <a:rPr lang="en-US" sz="2000" i="1" dirty="0" smtClean="0"/>
              <a:t>z</a:t>
            </a:r>
            <a:r>
              <a:rPr lang="en-US" sz="2000" dirty="0" smtClean="0"/>
              <a:t>)+</a:t>
            </a:r>
            <a:r>
              <a:rPr lang="en-US" sz="2000" i="1" dirty="0" smtClean="0"/>
              <a:t>H</a:t>
            </a:r>
            <a:r>
              <a:rPr lang="en-US" sz="2000" baseline="-25000" dirty="0" smtClean="0"/>
              <a:t>1</a:t>
            </a:r>
            <a:r>
              <a:rPr lang="en-US" sz="2000" dirty="0" smtClean="0"/>
              <a:t>(</a:t>
            </a:r>
            <a:r>
              <a:rPr lang="en-US" sz="2000" i="1" dirty="0" smtClean="0"/>
              <a:t>z</a:t>
            </a:r>
            <a:r>
              <a:rPr lang="en-US" sz="2000" dirty="0" smtClean="0"/>
              <a:t>)</a:t>
            </a:r>
            <a:r>
              <a:rPr lang="en-US" sz="2000" i="1" dirty="0" smtClean="0"/>
              <a:t>G</a:t>
            </a:r>
            <a:r>
              <a:rPr lang="en-US" sz="2000" baseline="-25000" dirty="0" smtClean="0"/>
              <a:t>1</a:t>
            </a:r>
            <a:r>
              <a:rPr lang="en-US" sz="2000" dirty="0" smtClean="0"/>
              <a:t>(</a:t>
            </a:r>
            <a:r>
              <a:rPr lang="en-US" sz="2000" i="1" dirty="0" smtClean="0"/>
              <a:t>z</a:t>
            </a:r>
            <a:r>
              <a:rPr lang="en-US" sz="2000" dirty="0" smtClean="0"/>
              <a:t>)]X(</a:t>
            </a:r>
            <a:r>
              <a:rPr lang="en-US" sz="2000" i="1" dirty="0" smtClean="0"/>
              <a:t>z</a:t>
            </a:r>
            <a:r>
              <a:rPr lang="en-US" sz="2000" dirty="0" smtClean="0"/>
              <a:t>)                  (3)</a:t>
            </a:r>
          </a:p>
          <a:p>
            <a:r>
              <a:rPr lang="en-US" sz="2000" dirty="0" smtClean="0"/>
              <a:t>                          +[</a:t>
            </a:r>
            <a:r>
              <a:rPr lang="en-US" sz="2000" i="1" dirty="0"/>
              <a:t>H</a:t>
            </a:r>
            <a:r>
              <a:rPr lang="en-US" sz="2000" baseline="-25000" dirty="0"/>
              <a:t>0</a:t>
            </a:r>
            <a:r>
              <a:rPr lang="en-US" sz="2000" dirty="0" smtClean="0"/>
              <a:t>(-</a:t>
            </a:r>
            <a:r>
              <a:rPr lang="en-US" sz="2000" i="1" dirty="0" smtClean="0"/>
              <a:t>z</a:t>
            </a:r>
            <a:r>
              <a:rPr lang="en-US" sz="2000" dirty="0" smtClean="0"/>
              <a:t>)</a:t>
            </a:r>
            <a:r>
              <a:rPr lang="en-US" sz="2000" i="1" dirty="0" smtClean="0"/>
              <a:t>G</a:t>
            </a:r>
            <a:r>
              <a:rPr lang="en-US" sz="2000" baseline="-25000" dirty="0" smtClean="0"/>
              <a:t>0</a:t>
            </a:r>
            <a:r>
              <a:rPr lang="en-US" sz="2000" dirty="0" smtClean="0"/>
              <a:t>(</a:t>
            </a:r>
            <a:r>
              <a:rPr lang="en-US" sz="2000" i="1" dirty="0" smtClean="0"/>
              <a:t>z</a:t>
            </a:r>
            <a:r>
              <a:rPr lang="en-US" sz="2000" dirty="0"/>
              <a:t>)+</a:t>
            </a:r>
            <a:r>
              <a:rPr lang="en-US" sz="2000" i="1" dirty="0"/>
              <a:t>H</a:t>
            </a:r>
            <a:r>
              <a:rPr lang="en-US" sz="2000" baseline="-25000" dirty="0"/>
              <a:t>1</a:t>
            </a:r>
            <a:r>
              <a:rPr lang="en-US" sz="2000" dirty="0" smtClean="0"/>
              <a:t>(-</a:t>
            </a:r>
            <a:r>
              <a:rPr lang="en-US" sz="2000" i="1" dirty="0" smtClean="0"/>
              <a:t>z</a:t>
            </a:r>
            <a:r>
              <a:rPr lang="en-US" sz="2000" dirty="0" smtClean="0"/>
              <a:t>)</a:t>
            </a:r>
            <a:r>
              <a:rPr lang="en-US" sz="2000" i="1" dirty="0" smtClean="0"/>
              <a:t>G</a:t>
            </a:r>
            <a:r>
              <a:rPr lang="en-US" sz="2000" baseline="-25000" dirty="0" smtClean="0"/>
              <a:t>1</a:t>
            </a:r>
            <a:r>
              <a:rPr lang="en-US" sz="2000" dirty="0" smtClean="0"/>
              <a:t>(</a:t>
            </a:r>
            <a:r>
              <a:rPr lang="en-US" sz="2000" i="1" dirty="0" smtClean="0"/>
              <a:t>z</a:t>
            </a:r>
            <a:r>
              <a:rPr lang="en-US" sz="2000" dirty="0"/>
              <a:t>)]X</a:t>
            </a:r>
            <a:r>
              <a:rPr lang="en-US" sz="2000" dirty="0" smtClean="0"/>
              <a:t>(-</a:t>
            </a:r>
            <a:r>
              <a:rPr lang="en-US" sz="2000" i="1" dirty="0" smtClean="0"/>
              <a:t>z</a:t>
            </a:r>
            <a:r>
              <a:rPr lang="en-US" sz="2000" dirty="0" smtClean="0"/>
              <a:t>)}</a:t>
            </a:r>
          </a:p>
          <a:p>
            <a:pPr marL="342900" indent="-342900">
              <a:spcBef>
                <a:spcPts val="1200"/>
              </a:spcBef>
              <a:buFont typeface="Courier New" panose="02070309020205020404" pitchFamily="49" charset="0"/>
              <a:buChar char="o"/>
            </a:pPr>
            <a:r>
              <a:rPr lang="en-US" sz="2000" dirty="0" smtClean="0"/>
              <a:t>To make sure </a:t>
            </a:r>
            <a:r>
              <a:rPr lang="en-US" sz="2000" i="1" dirty="0"/>
              <a:t>H</a:t>
            </a:r>
            <a:r>
              <a:rPr lang="en-US" sz="2000" baseline="-25000" dirty="0"/>
              <a:t>0</a:t>
            </a:r>
            <a:r>
              <a:rPr lang="en-US" sz="2000" dirty="0"/>
              <a:t>(-</a:t>
            </a:r>
            <a:r>
              <a:rPr lang="en-US" sz="2000" i="1" dirty="0"/>
              <a:t>z</a:t>
            </a:r>
            <a:r>
              <a:rPr lang="en-US" sz="2000" dirty="0"/>
              <a:t>)</a:t>
            </a:r>
            <a:r>
              <a:rPr lang="en-US" sz="2000" i="1" dirty="0"/>
              <a:t>G</a:t>
            </a:r>
            <a:r>
              <a:rPr lang="en-US" sz="2000" baseline="-25000" dirty="0"/>
              <a:t>0</a:t>
            </a:r>
            <a:r>
              <a:rPr lang="en-US" sz="2000" dirty="0"/>
              <a:t>(</a:t>
            </a:r>
            <a:r>
              <a:rPr lang="en-US" sz="2000" i="1" dirty="0"/>
              <a:t>z</a:t>
            </a:r>
            <a:r>
              <a:rPr lang="en-US" sz="2000" dirty="0"/>
              <a:t>)+</a:t>
            </a:r>
            <a:r>
              <a:rPr lang="en-US" sz="2000" i="1" dirty="0"/>
              <a:t>H</a:t>
            </a:r>
            <a:r>
              <a:rPr lang="en-US" sz="2000" baseline="-25000" dirty="0"/>
              <a:t>1</a:t>
            </a:r>
            <a:r>
              <a:rPr lang="en-US" sz="2000" dirty="0"/>
              <a:t>(-</a:t>
            </a:r>
            <a:r>
              <a:rPr lang="en-US" sz="2000" i="1" dirty="0"/>
              <a:t>z</a:t>
            </a:r>
            <a:r>
              <a:rPr lang="en-US" sz="2000" dirty="0"/>
              <a:t>)</a:t>
            </a:r>
            <a:r>
              <a:rPr lang="en-US" sz="2000" i="1" dirty="0"/>
              <a:t>G</a:t>
            </a:r>
            <a:r>
              <a:rPr lang="en-US" sz="2000" baseline="-25000" dirty="0"/>
              <a:t>1</a:t>
            </a:r>
            <a:r>
              <a:rPr lang="en-US" sz="2000" dirty="0"/>
              <a:t>(</a:t>
            </a:r>
            <a:r>
              <a:rPr lang="en-US" sz="2000" i="1" dirty="0"/>
              <a:t>z</a:t>
            </a:r>
            <a:r>
              <a:rPr lang="en-US" sz="2000" dirty="0" smtClean="0"/>
              <a:t>)]=0, we have </a:t>
            </a:r>
          </a:p>
          <a:p>
            <a:pPr>
              <a:spcBef>
                <a:spcPts val="1200"/>
              </a:spcBef>
            </a:pPr>
            <a:r>
              <a:rPr lang="en-US" sz="2000" dirty="0"/>
              <a:t> </a:t>
            </a:r>
            <a:r>
              <a:rPr lang="en-US" sz="2000" dirty="0" smtClean="0"/>
              <a:t>                       </a:t>
            </a:r>
            <a:r>
              <a:rPr lang="en-SG" sz="2000" dirty="0" smtClean="0"/>
              <a:t>G</a:t>
            </a:r>
            <a:r>
              <a:rPr lang="en-SG" sz="2000" baseline="-25000" dirty="0" smtClean="0"/>
              <a:t>0</a:t>
            </a:r>
            <a:r>
              <a:rPr lang="en-SG" sz="2000" dirty="0" smtClean="0"/>
              <a:t>(z</a:t>
            </a:r>
            <a:r>
              <a:rPr lang="en-SG" sz="2000" dirty="0"/>
              <a:t>) = -</a:t>
            </a:r>
            <a:r>
              <a:rPr lang="en-SG" sz="2000" dirty="0" smtClean="0"/>
              <a:t>H</a:t>
            </a:r>
            <a:r>
              <a:rPr lang="en-SG" sz="2000" baseline="-25000" dirty="0" smtClean="0"/>
              <a:t>1</a:t>
            </a:r>
            <a:r>
              <a:rPr lang="en-SG" sz="2000" dirty="0" smtClean="0"/>
              <a:t>(-</a:t>
            </a:r>
            <a:r>
              <a:rPr lang="en-SG" sz="2000" dirty="0"/>
              <a:t>z</a:t>
            </a:r>
            <a:r>
              <a:rPr lang="en-SG" sz="2000" dirty="0" smtClean="0"/>
              <a:t>) and  G</a:t>
            </a:r>
            <a:r>
              <a:rPr lang="en-SG" sz="2000" baseline="-25000" dirty="0" smtClean="0"/>
              <a:t>I</a:t>
            </a:r>
            <a:r>
              <a:rPr lang="en-SG" sz="2000" dirty="0" smtClean="0"/>
              <a:t>(z</a:t>
            </a:r>
            <a:r>
              <a:rPr lang="en-SG" sz="2000" dirty="0"/>
              <a:t>) = </a:t>
            </a:r>
            <a:r>
              <a:rPr lang="en-SG" sz="2000" dirty="0" smtClean="0"/>
              <a:t>H</a:t>
            </a:r>
            <a:r>
              <a:rPr lang="en-SG" sz="2000" baseline="-25000" dirty="0" smtClean="0"/>
              <a:t>0</a:t>
            </a:r>
            <a:r>
              <a:rPr lang="en-SG" sz="2000" dirty="0" smtClean="0"/>
              <a:t>(-</a:t>
            </a:r>
            <a:r>
              <a:rPr lang="en-SG" sz="2000" dirty="0"/>
              <a:t>z)</a:t>
            </a:r>
            <a:endParaRPr lang="en-US" sz="2000" dirty="0" smtClean="0"/>
          </a:p>
          <a:p>
            <a:pPr marL="365125" lvl="1" algn="just"/>
            <a:r>
              <a:rPr lang="en-US" sz="2000" dirty="0" smtClean="0"/>
              <a:t>which shows the necessary relationships among the filters used in both the analysis and synthesis sections.</a:t>
            </a:r>
            <a:endParaRPr lang="en-US" sz="2000" dirty="0"/>
          </a:p>
          <a:p>
            <a:pPr marL="342900" indent="-342900" algn="just">
              <a:buFont typeface="Courier New" panose="02070309020205020404" pitchFamily="49" charset="0"/>
              <a:buChar char="o"/>
            </a:pPr>
            <a:r>
              <a:rPr lang="en-US" sz="2000" dirty="0" smtClean="0"/>
              <a:t>In time domain, these relations are</a:t>
            </a:r>
          </a:p>
          <a:p>
            <a:pPr algn="ctr"/>
            <a:r>
              <a:rPr lang="en-SG" sz="2000" dirty="0" smtClean="0"/>
              <a:t>     g</a:t>
            </a:r>
            <a:r>
              <a:rPr lang="en-SG" sz="2000" baseline="-25000" dirty="0" smtClean="0"/>
              <a:t>0</a:t>
            </a:r>
            <a:r>
              <a:rPr lang="en-SG" sz="2000" dirty="0" smtClean="0"/>
              <a:t>[n</a:t>
            </a:r>
            <a:r>
              <a:rPr lang="en-SG" sz="2000" dirty="0"/>
              <a:t>] = -(-</a:t>
            </a:r>
            <a:r>
              <a:rPr lang="en-SG" sz="2000" dirty="0" smtClean="0"/>
              <a:t>I)</a:t>
            </a:r>
            <a:r>
              <a:rPr lang="en-SG" sz="2000" baseline="30000" dirty="0" err="1" smtClean="0"/>
              <a:t>n</a:t>
            </a:r>
            <a:r>
              <a:rPr lang="en-SG" sz="2000" dirty="0" err="1" smtClean="0"/>
              <a:t>h</a:t>
            </a:r>
            <a:r>
              <a:rPr lang="en-SG" sz="2000" baseline="-25000" dirty="0" err="1" smtClean="0"/>
              <a:t>l</a:t>
            </a:r>
            <a:r>
              <a:rPr lang="en-SG" sz="2000" dirty="0" smtClean="0"/>
              <a:t>[n]          </a:t>
            </a:r>
            <a:r>
              <a:rPr lang="en-SG" sz="2000" dirty="0" err="1" smtClean="0"/>
              <a:t>g</a:t>
            </a:r>
            <a:r>
              <a:rPr lang="en-SG" sz="2000" baseline="-25000" dirty="0" err="1" smtClean="0"/>
              <a:t>l</a:t>
            </a:r>
            <a:r>
              <a:rPr lang="en-SG" sz="2000" dirty="0" smtClean="0"/>
              <a:t>[n</a:t>
            </a:r>
            <a:r>
              <a:rPr lang="en-SG" sz="2000" dirty="0"/>
              <a:t>] = </a:t>
            </a:r>
            <a:r>
              <a:rPr lang="en-SG" sz="2000" dirty="0" smtClean="0"/>
              <a:t>(-1)</a:t>
            </a:r>
            <a:r>
              <a:rPr lang="en-SG" sz="2000" baseline="30000" dirty="0" smtClean="0"/>
              <a:t>n </a:t>
            </a:r>
            <a:r>
              <a:rPr lang="en-SG" sz="2000" dirty="0" smtClean="0"/>
              <a:t>h[n</a:t>
            </a:r>
            <a:r>
              <a:rPr lang="en-SG" sz="2000" dirty="0"/>
              <a:t>]</a:t>
            </a:r>
            <a:endParaRPr lang="en-US" sz="2000" dirty="0"/>
          </a:p>
          <a:p>
            <a:pPr marL="342900" algn="just">
              <a:spcBef>
                <a:spcPts val="1200"/>
              </a:spcBef>
            </a:pPr>
            <a:r>
              <a:rPr lang="en-US" sz="2000" dirty="0" smtClean="0"/>
              <a:t>where </a:t>
            </a:r>
            <a:r>
              <a:rPr lang="en-SG" sz="2000" dirty="0"/>
              <a:t>g</a:t>
            </a:r>
            <a:r>
              <a:rPr lang="en-SG" sz="2000" baseline="-25000" dirty="0"/>
              <a:t>0</a:t>
            </a:r>
            <a:r>
              <a:rPr lang="en-SG" sz="2000" dirty="0"/>
              <a:t>[n</a:t>
            </a:r>
            <a:r>
              <a:rPr lang="en-SG" sz="2000" dirty="0" smtClean="0"/>
              <a:t>], </a:t>
            </a:r>
            <a:r>
              <a:rPr lang="en-SG" sz="2000" dirty="0" err="1"/>
              <a:t>g</a:t>
            </a:r>
            <a:r>
              <a:rPr lang="en-SG" sz="2000" baseline="-25000" dirty="0" err="1"/>
              <a:t>l</a:t>
            </a:r>
            <a:r>
              <a:rPr lang="en-SG" sz="2000" dirty="0"/>
              <a:t>[n</a:t>
            </a:r>
            <a:r>
              <a:rPr lang="en-SG" sz="2000" dirty="0" smtClean="0"/>
              <a:t>], </a:t>
            </a:r>
            <a:r>
              <a:rPr lang="en-SG" sz="2000" dirty="0"/>
              <a:t>h</a:t>
            </a:r>
            <a:r>
              <a:rPr lang="en-SG" sz="2000" baseline="-25000" dirty="0"/>
              <a:t>0</a:t>
            </a:r>
            <a:r>
              <a:rPr lang="en-SG" sz="2000" dirty="0"/>
              <a:t>[n</a:t>
            </a:r>
            <a:r>
              <a:rPr lang="en-SG" sz="2000" dirty="0" smtClean="0"/>
              <a:t>] and h</a:t>
            </a:r>
            <a:r>
              <a:rPr lang="en-SG" sz="2000" baseline="-25000" dirty="0" smtClean="0"/>
              <a:t>l</a:t>
            </a:r>
            <a:r>
              <a:rPr lang="en-SG" sz="2000" dirty="0" smtClean="0"/>
              <a:t>[n</a:t>
            </a:r>
            <a:r>
              <a:rPr lang="en-SG" sz="2000" dirty="0"/>
              <a:t>] </a:t>
            </a:r>
            <a:r>
              <a:rPr lang="en-SG" sz="2000" dirty="0" smtClean="0"/>
              <a:t>are the impulse responses of these filters in the above figure.      </a:t>
            </a:r>
            <a:endParaRPr lang="en-US" sz="2000" dirty="0" smtClean="0"/>
          </a:p>
        </p:txBody>
      </p:sp>
      <p:pic>
        <p:nvPicPr>
          <p:cNvPr id="18984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4023" y="762000"/>
            <a:ext cx="5766955"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smtClean="0"/>
              <a:t>School of EEE</a:t>
            </a:r>
            <a:endParaRPr lang="en-US" dirty="0"/>
          </a:p>
        </p:txBody>
      </p:sp>
    </p:spTree>
    <p:extLst>
      <p:ext uri="{BB962C8B-B14F-4D97-AF65-F5344CB8AC3E}">
        <p14:creationId xmlns:p14="http://schemas.microsoft.com/office/powerpoint/2010/main" val="3866659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ChangeArrowheads="1"/>
          </p:cNvSpPr>
          <p:nvPr/>
        </p:nvSpPr>
        <p:spPr bwMode="auto">
          <a:xfrm>
            <a:off x="686993" y="914206"/>
            <a:ext cx="7770016" cy="3937324"/>
          </a:xfrm>
          <a:prstGeom prst="rect">
            <a:avLst/>
          </a:prstGeom>
          <a:noFill/>
          <a:ln w="9525">
            <a:noFill/>
            <a:miter lim="800000"/>
            <a:headEnd/>
            <a:tailEnd/>
          </a:ln>
        </p:spPr>
        <p:txBody>
          <a:bodyPr lIns="90903" tIns="45451" rIns="90903" bIns="45451"/>
          <a:lstStyle/>
          <a:p>
            <a:pPr marL="358952" indent="-358952" algn="just" defTabSz="957205" eaLnBrk="0" hangingPunct="0">
              <a:spcBef>
                <a:spcPct val="45000"/>
              </a:spcBef>
              <a:buBlip>
                <a:blip r:embed="rId3"/>
              </a:buBlip>
            </a:pPr>
            <a:endParaRPr lang="en-US" sz="2100" b="1">
              <a:latin typeface="Times New Roman" pitchFamily="18" charset="0"/>
            </a:endParaRPr>
          </a:p>
          <a:p>
            <a:pPr marL="358952" indent="-358952" algn="just" defTabSz="957205" eaLnBrk="0" hangingPunct="0">
              <a:spcBef>
                <a:spcPct val="45000"/>
              </a:spcBef>
              <a:buBlip>
                <a:blip r:embed="rId3"/>
              </a:buBlip>
            </a:pPr>
            <a:endParaRPr lang="en-US" sz="2100" b="1">
              <a:latin typeface="Times New Roman" pitchFamily="18" charset="0"/>
            </a:endParaRPr>
          </a:p>
        </p:txBody>
      </p:sp>
      <p:sp>
        <p:nvSpPr>
          <p:cNvPr id="578563" name="Rectangle 3"/>
          <p:cNvSpPr>
            <a:spLocks noChangeArrowheads="1"/>
          </p:cNvSpPr>
          <p:nvPr/>
        </p:nvSpPr>
        <p:spPr bwMode="auto">
          <a:xfrm>
            <a:off x="633345" y="608985"/>
            <a:ext cx="7770016" cy="305221"/>
          </a:xfrm>
          <a:prstGeom prst="rect">
            <a:avLst/>
          </a:prstGeom>
          <a:noFill/>
          <a:ln w="9525">
            <a:noFill/>
            <a:miter lim="800000"/>
            <a:headEnd/>
            <a:tailEnd/>
          </a:ln>
        </p:spPr>
        <p:txBody>
          <a:bodyPr lIns="90903" tIns="45451" rIns="90903" bIns="45451" anchor="ctr"/>
          <a:lstStyle/>
          <a:p>
            <a:pPr defTabSz="957205" eaLnBrk="0" hangingPunct="0"/>
            <a:endParaRPr lang="en-US" sz="800">
              <a:solidFill>
                <a:srgbClr val="3399FF"/>
              </a:solidFill>
              <a:latin typeface="Times New Roman" pitchFamily="18" charset="0"/>
            </a:endParaRPr>
          </a:p>
        </p:txBody>
      </p:sp>
      <p:sp>
        <p:nvSpPr>
          <p:cNvPr id="578564" name="Rectangle 4"/>
          <p:cNvSpPr>
            <a:spLocks noChangeArrowheads="1"/>
          </p:cNvSpPr>
          <p:nvPr/>
        </p:nvSpPr>
        <p:spPr bwMode="auto">
          <a:xfrm>
            <a:off x="992984" y="990600"/>
            <a:ext cx="5560216" cy="2704921"/>
          </a:xfrm>
          <a:prstGeom prst="rect">
            <a:avLst/>
          </a:prstGeom>
          <a:noFill/>
          <a:ln w="9525">
            <a:noFill/>
            <a:miter lim="800000"/>
            <a:headEnd/>
            <a:tailEnd/>
          </a:ln>
        </p:spPr>
        <p:txBody>
          <a:bodyPr lIns="90903" tIns="45451" rIns="90903" bIns="45451"/>
          <a:lstStyle/>
          <a:p>
            <a:pPr marL="358952" indent="-358952" algn="just" defTabSz="957205" eaLnBrk="0" hangingPunct="0">
              <a:spcAft>
                <a:spcPct val="20000"/>
              </a:spcAft>
            </a:pPr>
            <a:r>
              <a:rPr lang="en-US" sz="2400" b="1" dirty="0">
                <a:latin typeface="Gill Sans MT" pitchFamily="34" charset="0"/>
              </a:rPr>
              <a:t>Band-limited signal</a:t>
            </a:r>
          </a:p>
          <a:p>
            <a:pPr marL="343948" indent="-342900" algn="just" defTabSz="957205" eaLnBrk="0" hangingPunct="0">
              <a:spcAft>
                <a:spcPts val="1200"/>
              </a:spcAft>
              <a:buFont typeface="Courier New" panose="02070309020205020404" pitchFamily="49" charset="0"/>
              <a:buChar char="o"/>
            </a:pPr>
            <a:r>
              <a:rPr lang="en-US" sz="2200" dirty="0">
                <a:latin typeface="Gill Sans MT" pitchFamily="34" charset="0"/>
              </a:rPr>
              <a:t>A signal is band-limited if there exists a finite </a:t>
            </a:r>
            <a:r>
              <a:rPr lang="en-US" sz="2200" dirty="0" smtClean="0">
                <a:latin typeface="Gill Sans MT" pitchFamily="34" charset="0"/>
              </a:rPr>
              <a:t>frequency </a:t>
            </a:r>
            <a:r>
              <a:rPr lang="en-US" sz="2200" i="1" dirty="0" smtClean="0">
                <a:latin typeface="Times New Roman" pitchFamily="18" charset="0"/>
              </a:rPr>
              <a:t>F</a:t>
            </a:r>
            <a:r>
              <a:rPr lang="en-US" sz="2200" baseline="-25000" dirty="0" smtClean="0">
                <a:latin typeface="Gill Sans MT" pitchFamily="34" charset="0"/>
              </a:rPr>
              <a:t>0</a:t>
            </a:r>
            <a:r>
              <a:rPr lang="en-US" sz="2200" dirty="0" smtClean="0">
                <a:latin typeface="Gill Sans MT" pitchFamily="34" charset="0"/>
              </a:rPr>
              <a:t> </a:t>
            </a:r>
            <a:r>
              <a:rPr lang="en-US" sz="2200" dirty="0">
                <a:latin typeface="Gill Sans MT" pitchFamily="34" charset="0"/>
              </a:rPr>
              <a:t>such that </a:t>
            </a:r>
            <a:r>
              <a:rPr lang="en-US" sz="2200" i="1" dirty="0" err="1" smtClean="0">
                <a:latin typeface="Gill Sans MT" pitchFamily="34" charset="0"/>
              </a:rPr>
              <a:t>X</a:t>
            </a:r>
            <a:r>
              <a:rPr lang="en-US" sz="2200" i="1" baseline="-25000" dirty="0" err="1" smtClean="0">
                <a:latin typeface="Gill Sans MT" pitchFamily="34" charset="0"/>
              </a:rPr>
              <a:t>a</a:t>
            </a:r>
            <a:r>
              <a:rPr lang="en-US" sz="2200" dirty="0" smtClean="0">
                <a:latin typeface="Gill Sans MT" pitchFamily="34" charset="0"/>
              </a:rPr>
              <a:t>(</a:t>
            </a:r>
            <a:r>
              <a:rPr lang="en-US" sz="2200" i="1" dirty="0" smtClean="0">
                <a:latin typeface="Times New Roman" pitchFamily="18" charset="0"/>
              </a:rPr>
              <a:t>f</a:t>
            </a:r>
            <a:r>
              <a:rPr lang="en-US" sz="2200" dirty="0" smtClean="0">
                <a:latin typeface="Gill Sans MT" pitchFamily="34" charset="0"/>
              </a:rPr>
              <a:t>) </a:t>
            </a:r>
            <a:r>
              <a:rPr lang="en-US" sz="2200" dirty="0">
                <a:latin typeface="Gill Sans MT" pitchFamily="34" charset="0"/>
              </a:rPr>
              <a:t>is zero for </a:t>
            </a:r>
            <a:r>
              <a:rPr lang="en-US" sz="2200" dirty="0" smtClean="0">
                <a:latin typeface="Gill Sans MT" pitchFamily="34" charset="0"/>
              </a:rPr>
              <a:t>|</a:t>
            </a:r>
            <a:r>
              <a:rPr lang="en-US" sz="2200" i="1" dirty="0" smtClean="0">
                <a:latin typeface="Times New Roman" pitchFamily="18" charset="0"/>
              </a:rPr>
              <a:t>f</a:t>
            </a:r>
            <a:r>
              <a:rPr lang="en-US" sz="2200" dirty="0" smtClean="0">
                <a:latin typeface="Gill Sans MT" pitchFamily="34" charset="0"/>
              </a:rPr>
              <a:t>| </a:t>
            </a:r>
            <a:r>
              <a:rPr lang="en-US" sz="2200" dirty="0">
                <a:latin typeface="Gill Sans MT" pitchFamily="34" charset="0"/>
              </a:rPr>
              <a:t>&gt; </a:t>
            </a:r>
            <a:r>
              <a:rPr lang="en-US" sz="2200" i="1" dirty="0" smtClean="0">
                <a:latin typeface="Times New Roman" pitchFamily="18" charset="0"/>
              </a:rPr>
              <a:t>F</a:t>
            </a:r>
            <a:r>
              <a:rPr lang="en-US" sz="2200" baseline="-25000" dirty="0" smtClean="0">
                <a:latin typeface="Gill Sans MT" pitchFamily="34" charset="0"/>
              </a:rPr>
              <a:t>0</a:t>
            </a:r>
            <a:r>
              <a:rPr lang="en-US" sz="2200" dirty="0">
                <a:latin typeface="Gill Sans MT" pitchFamily="34" charset="0"/>
              </a:rPr>
              <a:t>. The frequency </a:t>
            </a:r>
            <a:r>
              <a:rPr lang="en-US" sz="2200" i="1" dirty="0">
                <a:latin typeface="Gill Sans MT" pitchFamily="34" charset="0"/>
              </a:rPr>
              <a:t>F</a:t>
            </a:r>
            <a:r>
              <a:rPr lang="en-US" sz="2200" baseline="-25000" dirty="0">
                <a:latin typeface="Gill Sans MT" pitchFamily="34" charset="0"/>
              </a:rPr>
              <a:t>0</a:t>
            </a:r>
            <a:r>
              <a:rPr lang="en-US" sz="2200" dirty="0">
                <a:latin typeface="Gill Sans MT" pitchFamily="34" charset="0"/>
              </a:rPr>
              <a:t> </a:t>
            </a:r>
            <a:r>
              <a:rPr lang="en-US" sz="2200" dirty="0" smtClean="0">
                <a:latin typeface="Gill Sans MT" pitchFamily="34" charset="0"/>
              </a:rPr>
              <a:t>is </a:t>
            </a:r>
            <a:r>
              <a:rPr lang="en-US" sz="2200" dirty="0">
                <a:latin typeface="Gill Sans MT" pitchFamily="34" charset="0"/>
              </a:rPr>
              <a:t>called the </a:t>
            </a:r>
            <a:r>
              <a:rPr lang="en-US" sz="2200" b="1" dirty="0">
                <a:latin typeface="Gill Sans MT" pitchFamily="34" charset="0"/>
              </a:rPr>
              <a:t>signal bandwidth</a:t>
            </a:r>
            <a:r>
              <a:rPr lang="en-US" sz="2200" dirty="0">
                <a:latin typeface="Gill Sans MT" pitchFamily="34" charset="0"/>
              </a:rPr>
              <a:t> in Hz. </a:t>
            </a:r>
            <a:endParaRPr lang="en-US" sz="2200" b="1" dirty="0" smtClean="0">
              <a:latin typeface="Gill Sans MT" pitchFamily="34" charset="0"/>
            </a:endParaRPr>
          </a:p>
        </p:txBody>
      </p:sp>
      <p:sp>
        <p:nvSpPr>
          <p:cNvPr id="578565" name="Rectangle 5"/>
          <p:cNvSpPr>
            <a:spLocks noChangeArrowheads="1"/>
          </p:cNvSpPr>
          <p:nvPr/>
        </p:nvSpPr>
        <p:spPr bwMode="auto">
          <a:xfrm>
            <a:off x="686993" y="484850"/>
            <a:ext cx="7770016" cy="5888300"/>
          </a:xfrm>
          <a:prstGeom prst="rect">
            <a:avLst/>
          </a:prstGeom>
          <a:noFill/>
          <a:ln w="9525">
            <a:noFill/>
            <a:miter lim="800000"/>
            <a:headEnd/>
            <a:tailEnd/>
          </a:ln>
        </p:spPr>
        <p:txBody>
          <a:bodyPr lIns="90903" tIns="45451" rIns="90903" bIns="45451"/>
          <a:lstStyle/>
          <a:p>
            <a:pPr marL="378155" indent="-378155" algn="just" defTabSz="957205" eaLnBrk="0" hangingPunct="0">
              <a:spcBef>
                <a:spcPct val="45000"/>
              </a:spcBef>
              <a:buBlip>
                <a:blip r:embed="rId3"/>
              </a:buBlip>
            </a:pPr>
            <a:endParaRPr lang="en-US" sz="2000">
              <a:latin typeface="Times New Roman" pitchFamily="18" charset="0"/>
              <a:sym typeface="Symbol" pitchFamily="18" charset="2"/>
            </a:endParaRPr>
          </a:p>
        </p:txBody>
      </p:sp>
      <p:sp>
        <p:nvSpPr>
          <p:cNvPr id="578566" name="Rectangle 6"/>
          <p:cNvSpPr>
            <a:spLocks noChangeArrowheads="1"/>
          </p:cNvSpPr>
          <p:nvPr/>
        </p:nvSpPr>
        <p:spPr bwMode="auto">
          <a:xfrm>
            <a:off x="8972104" y="-181457"/>
            <a:ext cx="171896" cy="362914"/>
          </a:xfrm>
          <a:prstGeom prst="rect">
            <a:avLst/>
          </a:prstGeom>
          <a:noFill/>
          <a:ln w="9525">
            <a:noFill/>
            <a:miter lim="800000"/>
            <a:headEnd/>
            <a:tailEnd/>
          </a:ln>
        </p:spPr>
        <p:txBody>
          <a:bodyPr wrap="none" lIns="85085" tIns="42542" rIns="85085" bIns="42542" anchor="ctr">
            <a:spAutoFit/>
          </a:bodyPr>
          <a:lstStyle/>
          <a:p>
            <a:pPr algn="r" eaLnBrk="0" hangingPunct="0"/>
            <a:endParaRPr lang="en-US"/>
          </a:p>
        </p:txBody>
      </p:sp>
      <p:sp>
        <p:nvSpPr>
          <p:cNvPr id="578567" name="Rectangle 9"/>
          <p:cNvSpPr>
            <a:spLocks noChangeArrowheads="1"/>
          </p:cNvSpPr>
          <p:nvPr/>
        </p:nvSpPr>
        <p:spPr bwMode="auto">
          <a:xfrm>
            <a:off x="8972104" y="2918955"/>
            <a:ext cx="171896" cy="362914"/>
          </a:xfrm>
          <a:prstGeom prst="rect">
            <a:avLst/>
          </a:prstGeom>
          <a:noFill/>
          <a:ln w="9525">
            <a:noFill/>
            <a:miter lim="800000"/>
            <a:headEnd/>
            <a:tailEnd/>
          </a:ln>
        </p:spPr>
        <p:txBody>
          <a:bodyPr wrap="none" lIns="85085" tIns="42542" rIns="85085" bIns="42542" anchor="ctr">
            <a:spAutoFit/>
          </a:bodyPr>
          <a:lstStyle/>
          <a:p>
            <a:pPr algn="r" eaLnBrk="0" hangingPunct="0"/>
            <a:endParaRPr lang="en-US"/>
          </a:p>
        </p:txBody>
      </p:sp>
      <p:sp>
        <p:nvSpPr>
          <p:cNvPr id="9" name="Rectangle 2"/>
          <p:cNvSpPr>
            <a:spLocks noGrp="1" noChangeArrowheads="1"/>
          </p:cNvSpPr>
          <p:nvPr>
            <p:ph type="title"/>
          </p:nvPr>
        </p:nvSpPr>
        <p:spPr>
          <a:xfrm>
            <a:off x="990600" y="0"/>
            <a:ext cx="7498080" cy="1143000"/>
          </a:xfrm>
        </p:spPr>
        <p:txBody>
          <a:bodyPr>
            <a:normAutofit/>
          </a:bodyPr>
          <a:lstStyle/>
          <a:p>
            <a:pPr eaLnBrk="1" hangingPunct="1"/>
            <a:r>
              <a:rPr lang="en-US" altLang="zh-CN" sz="2800" b="1" dirty="0" smtClean="0">
                <a:ea typeface="宋体" charset="-122"/>
              </a:rPr>
              <a:t>Digital Signal Representation - Sampling</a:t>
            </a:r>
          </a:p>
        </p:txBody>
      </p:sp>
      <p:sp>
        <p:nvSpPr>
          <p:cNvPr id="2" name="Rectangle 1"/>
          <p:cNvSpPr/>
          <p:nvPr/>
        </p:nvSpPr>
        <p:spPr>
          <a:xfrm>
            <a:off x="1031442" y="3134114"/>
            <a:ext cx="7426511" cy="3139321"/>
          </a:xfrm>
          <a:prstGeom prst="rect">
            <a:avLst/>
          </a:prstGeom>
        </p:spPr>
        <p:txBody>
          <a:bodyPr wrap="square">
            <a:spAutoFit/>
          </a:bodyPr>
          <a:lstStyle/>
          <a:p>
            <a:pPr marL="360000" indent="-358952" algn="just" defTabSz="957205" eaLnBrk="0" hangingPunct="0">
              <a:spcAft>
                <a:spcPts val="1200"/>
              </a:spcAft>
            </a:pPr>
            <a:r>
              <a:rPr lang="en-US" sz="2400" b="1" dirty="0">
                <a:latin typeface="Gill Sans MT" pitchFamily="34" charset="0"/>
              </a:rPr>
              <a:t>Sampling Theorem</a:t>
            </a:r>
            <a:endParaRPr lang="en-US" sz="2400" dirty="0">
              <a:latin typeface="Gill Sans MT" pitchFamily="34" charset="0"/>
            </a:endParaRPr>
          </a:p>
          <a:p>
            <a:pPr algn="just" defTabSz="957205" eaLnBrk="0" hangingPunct="0">
              <a:spcAft>
                <a:spcPts val="1200"/>
              </a:spcAft>
            </a:pPr>
            <a:r>
              <a:rPr lang="en-US" sz="2200" dirty="0">
                <a:latin typeface="Gill Sans MT" pitchFamily="34" charset="0"/>
              </a:rPr>
              <a:t>A band-limited </a:t>
            </a:r>
            <a:r>
              <a:rPr lang="en-US" sz="2200" dirty="0" smtClean="0">
                <a:latin typeface="Gill Sans MT" pitchFamily="34" charset="0"/>
              </a:rPr>
              <a:t>signal, </a:t>
            </a:r>
            <a:r>
              <a:rPr lang="en-US" sz="2200" i="1" dirty="0" err="1">
                <a:latin typeface="Gill Sans MT" pitchFamily="34" charset="0"/>
              </a:rPr>
              <a:t>x</a:t>
            </a:r>
            <a:r>
              <a:rPr lang="en-US" sz="2200" i="1" baseline="-25000" dirty="0" err="1">
                <a:latin typeface="Gill Sans MT" pitchFamily="34" charset="0"/>
              </a:rPr>
              <a:t>a</a:t>
            </a:r>
            <a:r>
              <a:rPr lang="en-US" sz="2200" dirty="0">
                <a:latin typeface="Gill Sans MT" pitchFamily="34" charset="0"/>
              </a:rPr>
              <a:t>(</a:t>
            </a:r>
            <a:r>
              <a:rPr lang="en-US" sz="2200" i="1" dirty="0">
                <a:latin typeface="Gill Sans MT" pitchFamily="34" charset="0"/>
              </a:rPr>
              <a:t>t</a:t>
            </a:r>
            <a:r>
              <a:rPr lang="en-US" sz="2200" dirty="0" smtClean="0">
                <a:latin typeface="Gill Sans MT" pitchFamily="34" charset="0"/>
              </a:rPr>
              <a:t>), </a:t>
            </a:r>
            <a:r>
              <a:rPr lang="en-US" sz="2200" dirty="0">
                <a:latin typeface="Gill Sans MT" pitchFamily="34" charset="0"/>
              </a:rPr>
              <a:t>with bandwidth </a:t>
            </a:r>
            <a:r>
              <a:rPr lang="en-US" sz="2200" i="1" dirty="0">
                <a:latin typeface="Gill Sans MT" pitchFamily="34" charset="0"/>
              </a:rPr>
              <a:t>F</a:t>
            </a:r>
            <a:r>
              <a:rPr lang="en-US" sz="2200" baseline="-25000" dirty="0">
                <a:latin typeface="Gill Sans MT" pitchFamily="34" charset="0"/>
              </a:rPr>
              <a:t>0</a:t>
            </a:r>
            <a:r>
              <a:rPr lang="en-US" sz="2200" dirty="0">
                <a:latin typeface="Gill Sans MT" pitchFamily="34" charset="0"/>
              </a:rPr>
              <a:t> can be reconstructed from its sample values </a:t>
            </a:r>
            <a:r>
              <a:rPr lang="en-US" sz="2200" i="1" dirty="0">
                <a:latin typeface="Gill Sans MT" pitchFamily="34" charset="0"/>
              </a:rPr>
              <a:t>x</a:t>
            </a:r>
            <a:r>
              <a:rPr lang="en-US" sz="2200" dirty="0">
                <a:latin typeface="Gill Sans MT" pitchFamily="34" charset="0"/>
              </a:rPr>
              <a:t>(</a:t>
            </a:r>
            <a:r>
              <a:rPr lang="en-US" sz="2200" i="1" dirty="0">
                <a:latin typeface="Gill Sans MT" pitchFamily="34" charset="0"/>
              </a:rPr>
              <a:t>n</a:t>
            </a:r>
            <a:r>
              <a:rPr lang="en-US" sz="2200" dirty="0">
                <a:latin typeface="Gill Sans MT" pitchFamily="34" charset="0"/>
              </a:rPr>
              <a:t>) = </a:t>
            </a:r>
            <a:r>
              <a:rPr lang="en-US" sz="2200" i="1" dirty="0" err="1">
                <a:latin typeface="Gill Sans MT" pitchFamily="34" charset="0"/>
              </a:rPr>
              <a:t>x</a:t>
            </a:r>
            <a:r>
              <a:rPr lang="en-US" sz="2200" i="1" baseline="-25000" dirty="0" err="1">
                <a:latin typeface="Gill Sans MT" pitchFamily="34" charset="0"/>
              </a:rPr>
              <a:t>a</a:t>
            </a:r>
            <a:r>
              <a:rPr lang="en-US" sz="2200" dirty="0">
                <a:latin typeface="Gill Sans MT" pitchFamily="34" charset="0"/>
              </a:rPr>
              <a:t>(</a:t>
            </a:r>
            <a:r>
              <a:rPr lang="en-US" sz="2200" i="1" dirty="0" err="1">
                <a:latin typeface="Gill Sans MT" pitchFamily="34" charset="0"/>
              </a:rPr>
              <a:t>nT</a:t>
            </a:r>
            <a:r>
              <a:rPr lang="en-US" sz="2200" baseline="-25000" dirty="0" err="1">
                <a:latin typeface="Gill Sans MT" pitchFamily="34" charset="0"/>
              </a:rPr>
              <a:t>s</a:t>
            </a:r>
            <a:r>
              <a:rPr lang="en-US" sz="2200" dirty="0">
                <a:latin typeface="Gill Sans MT" pitchFamily="34" charset="0"/>
              </a:rPr>
              <a:t>) if the sampling frequency </a:t>
            </a:r>
            <a:r>
              <a:rPr lang="en-US" sz="2200" i="1" dirty="0">
                <a:latin typeface="Gill Sans MT" pitchFamily="34" charset="0"/>
              </a:rPr>
              <a:t>F</a:t>
            </a:r>
            <a:r>
              <a:rPr lang="en-US" sz="2200" i="1" baseline="-25000" dirty="0">
                <a:latin typeface="Gill Sans MT" pitchFamily="34" charset="0"/>
              </a:rPr>
              <a:t>s</a:t>
            </a:r>
            <a:r>
              <a:rPr lang="en-US" sz="2200" dirty="0">
                <a:latin typeface="Gill Sans MT" pitchFamily="34" charset="0"/>
              </a:rPr>
              <a:t> = 1/</a:t>
            </a:r>
            <a:r>
              <a:rPr lang="en-US" sz="2200" i="1" dirty="0" err="1">
                <a:latin typeface="Gill Sans MT" pitchFamily="34" charset="0"/>
              </a:rPr>
              <a:t>T</a:t>
            </a:r>
            <a:r>
              <a:rPr lang="en-US" sz="2200" i="1" baseline="-25000" dirty="0" err="1">
                <a:latin typeface="Gill Sans MT" pitchFamily="34" charset="0"/>
              </a:rPr>
              <a:t>s</a:t>
            </a:r>
            <a:r>
              <a:rPr lang="en-US" sz="2200" dirty="0">
                <a:latin typeface="Gill Sans MT" pitchFamily="34" charset="0"/>
              </a:rPr>
              <a:t> is greater than twice the bandwidth </a:t>
            </a:r>
            <a:r>
              <a:rPr lang="en-US" sz="2200" i="1" dirty="0">
                <a:latin typeface="Gill Sans MT" pitchFamily="34" charset="0"/>
              </a:rPr>
              <a:t>F</a:t>
            </a:r>
            <a:r>
              <a:rPr lang="en-US" sz="2200" baseline="-25000" dirty="0">
                <a:latin typeface="Gill Sans MT" pitchFamily="34" charset="0"/>
              </a:rPr>
              <a:t>0</a:t>
            </a:r>
            <a:r>
              <a:rPr lang="en-US" sz="2200" dirty="0">
                <a:latin typeface="Gill Sans MT" pitchFamily="34" charset="0"/>
              </a:rPr>
              <a:t> of </a:t>
            </a:r>
            <a:r>
              <a:rPr lang="en-US" sz="2200" i="1" dirty="0" err="1">
                <a:latin typeface="Gill Sans MT" pitchFamily="34" charset="0"/>
              </a:rPr>
              <a:t>x</a:t>
            </a:r>
            <a:r>
              <a:rPr lang="en-US" sz="2200" i="1" baseline="-25000" dirty="0" err="1">
                <a:latin typeface="Gill Sans MT" pitchFamily="34" charset="0"/>
              </a:rPr>
              <a:t>a</a:t>
            </a:r>
            <a:r>
              <a:rPr lang="en-US" sz="2200" dirty="0">
                <a:latin typeface="Gill Sans MT" pitchFamily="34" charset="0"/>
              </a:rPr>
              <a:t>(</a:t>
            </a:r>
            <a:r>
              <a:rPr lang="en-US" sz="2200" i="1" dirty="0">
                <a:latin typeface="Gill Sans MT" pitchFamily="34" charset="0"/>
              </a:rPr>
              <a:t>t</a:t>
            </a:r>
            <a:r>
              <a:rPr lang="en-US" sz="2200" dirty="0">
                <a:latin typeface="Gill Sans MT" pitchFamily="34" charset="0"/>
              </a:rPr>
              <a:t>) , i.e. </a:t>
            </a:r>
            <a:r>
              <a:rPr lang="en-US" sz="2200" i="1" dirty="0">
                <a:latin typeface="Gill Sans MT" pitchFamily="34" charset="0"/>
              </a:rPr>
              <a:t>F</a:t>
            </a:r>
            <a:r>
              <a:rPr lang="en-US" sz="2200" i="1" baseline="-25000" dirty="0">
                <a:latin typeface="Gill Sans MT" pitchFamily="34" charset="0"/>
              </a:rPr>
              <a:t>s</a:t>
            </a:r>
            <a:r>
              <a:rPr lang="en-US" sz="2200" i="1" dirty="0">
                <a:latin typeface="Gill Sans MT" pitchFamily="34" charset="0"/>
              </a:rPr>
              <a:t> </a:t>
            </a:r>
            <a:r>
              <a:rPr lang="en-US" sz="2200" dirty="0">
                <a:latin typeface="Gill Sans MT" pitchFamily="34" charset="0"/>
              </a:rPr>
              <a:t>&gt; 2</a:t>
            </a:r>
            <a:r>
              <a:rPr lang="en-US" sz="2200" i="1" dirty="0">
                <a:latin typeface="Gill Sans MT" pitchFamily="34" charset="0"/>
              </a:rPr>
              <a:t>F</a:t>
            </a:r>
            <a:r>
              <a:rPr lang="en-US" sz="2200" baseline="-25000" dirty="0">
                <a:latin typeface="Gill Sans MT" pitchFamily="34" charset="0"/>
              </a:rPr>
              <a:t>0. </a:t>
            </a:r>
            <a:r>
              <a:rPr lang="en-US" sz="2200" dirty="0">
                <a:latin typeface="Gill Sans MT" pitchFamily="34" charset="0"/>
              </a:rPr>
              <a:t>Otherwise aliasing would result in </a:t>
            </a:r>
            <a:r>
              <a:rPr lang="en-US" sz="2200" i="1" dirty="0">
                <a:latin typeface="Gill Sans MT" pitchFamily="34" charset="0"/>
              </a:rPr>
              <a:t>x</a:t>
            </a:r>
            <a:r>
              <a:rPr lang="en-US" sz="2200" dirty="0">
                <a:latin typeface="Gill Sans MT" pitchFamily="34" charset="0"/>
              </a:rPr>
              <a:t>(</a:t>
            </a:r>
            <a:r>
              <a:rPr lang="en-US" sz="2200" i="1" dirty="0">
                <a:latin typeface="Gill Sans MT" pitchFamily="34" charset="0"/>
              </a:rPr>
              <a:t>n</a:t>
            </a:r>
            <a:r>
              <a:rPr lang="en-US" sz="2200" dirty="0">
                <a:latin typeface="Gill Sans MT" pitchFamily="34" charset="0"/>
              </a:rPr>
              <a:t>). </a:t>
            </a:r>
            <a:endParaRPr lang="en-US" sz="2200" dirty="0" smtClean="0">
              <a:latin typeface="Gill Sans MT" pitchFamily="34" charset="0"/>
            </a:endParaRPr>
          </a:p>
          <a:p>
            <a:pPr marL="342900" indent="-342900" algn="just" defTabSz="957205" eaLnBrk="0" hangingPunct="0">
              <a:spcAft>
                <a:spcPts val="1200"/>
              </a:spcAft>
              <a:buFont typeface="Courier New" panose="02070309020205020404" pitchFamily="49" charset="0"/>
              <a:buChar char="o"/>
            </a:pPr>
            <a:r>
              <a:rPr lang="en-US" sz="2200" dirty="0" smtClean="0">
                <a:latin typeface="Gill Sans MT" pitchFamily="34" charset="0"/>
              </a:rPr>
              <a:t>The </a:t>
            </a:r>
            <a:r>
              <a:rPr lang="en-US" sz="2200" dirty="0">
                <a:latin typeface="Gill Sans MT" pitchFamily="34" charset="0"/>
              </a:rPr>
              <a:t>sampling </a:t>
            </a:r>
            <a:r>
              <a:rPr lang="en-US" sz="2200" dirty="0" smtClean="0">
                <a:latin typeface="Gill Sans MT" pitchFamily="34" charset="0"/>
              </a:rPr>
              <a:t>frequency </a:t>
            </a:r>
            <a:r>
              <a:rPr lang="en-US" sz="2200" dirty="0">
                <a:latin typeface="Gill Sans MT" pitchFamily="34" charset="0"/>
              </a:rPr>
              <a:t>of 2</a:t>
            </a:r>
            <a:r>
              <a:rPr lang="en-US" sz="2200" i="1" dirty="0">
                <a:latin typeface="Gill Sans MT" pitchFamily="34" charset="0"/>
              </a:rPr>
              <a:t>F</a:t>
            </a:r>
            <a:r>
              <a:rPr lang="en-US" sz="2200" baseline="-25000" dirty="0">
                <a:latin typeface="Gill Sans MT" pitchFamily="34" charset="0"/>
              </a:rPr>
              <a:t>0</a:t>
            </a:r>
            <a:r>
              <a:rPr lang="en-US" sz="2200" dirty="0">
                <a:latin typeface="Gill Sans MT" pitchFamily="34" charset="0"/>
              </a:rPr>
              <a:t> for an analog band-limited signal is </a:t>
            </a:r>
            <a:r>
              <a:rPr lang="en-US" sz="2200" dirty="0" smtClean="0">
                <a:latin typeface="Gill Sans MT" pitchFamily="34" charset="0"/>
              </a:rPr>
              <a:t>also called </a:t>
            </a:r>
            <a:r>
              <a:rPr lang="en-US" sz="2200" dirty="0">
                <a:latin typeface="Gill Sans MT" pitchFamily="34" charset="0"/>
              </a:rPr>
              <a:t>the </a:t>
            </a:r>
            <a:r>
              <a:rPr lang="en-US" sz="2200" i="1" dirty="0" err="1">
                <a:latin typeface="Gill Sans MT" pitchFamily="34" charset="0"/>
              </a:rPr>
              <a:t>Nyquist</a:t>
            </a:r>
            <a:r>
              <a:rPr lang="en-US" sz="2200" i="1" dirty="0">
                <a:latin typeface="Gill Sans MT" pitchFamily="34" charset="0"/>
              </a:rPr>
              <a:t> rate</a:t>
            </a:r>
            <a:r>
              <a:rPr lang="en-US" sz="2200" dirty="0">
                <a:latin typeface="Gill Sans MT" pitchFamily="34" charset="0"/>
              </a:rPr>
              <a:t>.</a:t>
            </a:r>
          </a:p>
        </p:txBody>
      </p:sp>
      <p:pic>
        <p:nvPicPr>
          <p:cNvPr id="18708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9824" y="1123492"/>
            <a:ext cx="2299807" cy="1795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Footer Placeholder 5"/>
          <p:cNvSpPr>
            <a:spLocks noGrp="1"/>
          </p:cNvSpPr>
          <p:nvPr>
            <p:ph type="ftr" sz="quarter" idx="11"/>
          </p:nvPr>
        </p:nvSpPr>
        <p:spPr/>
        <p:txBody>
          <a:bodyPr/>
          <a:lstStyle/>
          <a:p>
            <a:r>
              <a:rPr lang="en-US" smtClean="0"/>
              <a:t>School of EEE</a:t>
            </a:r>
            <a:endParaRPr lang="en-US" dirty="0"/>
          </a:p>
        </p:txBody>
      </p:sp>
      <p:sp>
        <p:nvSpPr>
          <p:cNvPr id="7" name="Slide Number Placeholder 6"/>
          <p:cNvSpPr>
            <a:spLocks noGrp="1"/>
          </p:cNvSpPr>
          <p:nvPr>
            <p:ph type="sldNum" sz="quarter" idx="12"/>
          </p:nvPr>
        </p:nvSpPr>
        <p:spPr/>
        <p:txBody>
          <a:bodyPr/>
          <a:lstStyle/>
          <a:p>
            <a:fld id="{E9FA5013-2E72-4A27-BB93-0D610EE5532C}" type="slidenum">
              <a:rPr lang="en-US" smtClean="0"/>
              <a:pPr/>
              <a:t>82</a:t>
            </a:fld>
            <a:endParaRPr lang="en-US" dirty="0"/>
          </a:p>
        </p:txBody>
      </p:sp>
    </p:spTree>
    <p:extLst>
      <p:ext uri="{BB962C8B-B14F-4D97-AF65-F5344CB8AC3E}">
        <p14:creationId xmlns:p14="http://schemas.microsoft.com/office/powerpoint/2010/main" val="45836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custDataLst>
              <p:tags r:id="rId1"/>
            </p:custDataLst>
          </p:nvPr>
        </p:nvSpPr>
        <p:spPr>
          <a:xfrm>
            <a:off x="1066800" y="-152400"/>
            <a:ext cx="7772400" cy="1143000"/>
          </a:xfrm>
        </p:spPr>
        <p:txBody>
          <a:bodyPr>
            <a:normAutofit/>
          </a:bodyPr>
          <a:lstStyle/>
          <a:p>
            <a:pPr eaLnBrk="1" hangingPunct="1"/>
            <a:r>
              <a:rPr lang="en-US" sz="3200" dirty="0" smtClean="0"/>
              <a:t>Details of Filter Bank</a:t>
            </a:r>
          </a:p>
        </p:txBody>
      </p:sp>
      <p:sp>
        <p:nvSpPr>
          <p:cNvPr id="5" name="Slide Number Placeholder 4"/>
          <p:cNvSpPr>
            <a:spLocks noGrp="1"/>
          </p:cNvSpPr>
          <p:nvPr>
            <p:ph type="sldNum" sz="quarter" idx="12"/>
          </p:nvPr>
        </p:nvSpPr>
        <p:spPr/>
        <p:txBody>
          <a:bodyPr/>
          <a:lstStyle/>
          <a:p>
            <a:fld id="{E9FA5013-2E72-4A27-BB93-0D610EE5532C}" type="slidenum">
              <a:rPr lang="en-US" smtClean="0"/>
              <a:pPr/>
              <a:t>154</a:t>
            </a:fld>
            <a:endParaRPr lang="en-US" dirty="0"/>
          </a:p>
        </p:txBody>
      </p:sp>
      <p:sp>
        <p:nvSpPr>
          <p:cNvPr id="2" name="TextBox 1"/>
          <p:cNvSpPr txBox="1"/>
          <p:nvPr/>
        </p:nvSpPr>
        <p:spPr>
          <a:xfrm>
            <a:off x="1066800" y="2667000"/>
            <a:ext cx="7391400" cy="3016210"/>
          </a:xfrm>
          <a:prstGeom prst="rect">
            <a:avLst/>
          </a:prstGeom>
          <a:noFill/>
        </p:spPr>
        <p:txBody>
          <a:bodyPr wrap="square" rtlCol="0">
            <a:spAutoFit/>
          </a:bodyPr>
          <a:lstStyle/>
          <a:p>
            <a:pPr marL="342900" indent="-342900" algn="just">
              <a:buFont typeface="Courier New" panose="02070309020205020404" pitchFamily="49" charset="0"/>
              <a:buChar char="o"/>
            </a:pPr>
            <a:r>
              <a:rPr lang="en-US" sz="2000" dirty="0" smtClean="0"/>
              <a:t>Equation (3) now becomes </a:t>
            </a:r>
          </a:p>
          <a:p>
            <a:pPr algn="ctr"/>
            <a:r>
              <a:rPr lang="en-US" sz="2000" i="1" dirty="0" smtClean="0"/>
              <a:t> X’</a:t>
            </a:r>
            <a:r>
              <a:rPr lang="en-US" sz="2000" dirty="0" smtClean="0"/>
              <a:t>(</a:t>
            </a:r>
            <a:r>
              <a:rPr lang="en-US" sz="2000" i="1" dirty="0" smtClean="0"/>
              <a:t>z</a:t>
            </a:r>
            <a:r>
              <a:rPr lang="en-US" sz="2000" dirty="0"/>
              <a:t>) </a:t>
            </a:r>
            <a:r>
              <a:rPr lang="en-US" sz="2000" dirty="0" smtClean="0"/>
              <a:t>=[</a:t>
            </a:r>
            <a:r>
              <a:rPr lang="en-US" sz="2000" i="1" dirty="0" smtClean="0"/>
              <a:t>H</a:t>
            </a:r>
            <a:r>
              <a:rPr lang="en-US" sz="2000" baseline="-25000" dirty="0" smtClean="0"/>
              <a:t>0</a:t>
            </a:r>
            <a:r>
              <a:rPr lang="en-US" sz="2000" dirty="0" smtClean="0"/>
              <a:t>(</a:t>
            </a:r>
            <a:r>
              <a:rPr lang="en-US" sz="2000" i="1" dirty="0" smtClean="0"/>
              <a:t>z</a:t>
            </a:r>
            <a:r>
              <a:rPr lang="en-US" sz="2000" dirty="0" smtClean="0"/>
              <a:t>)</a:t>
            </a:r>
            <a:r>
              <a:rPr lang="en-US" sz="2000" i="1" dirty="0" smtClean="0"/>
              <a:t>G</a:t>
            </a:r>
            <a:r>
              <a:rPr lang="en-US" sz="2000" baseline="-25000" dirty="0" smtClean="0"/>
              <a:t>0</a:t>
            </a:r>
            <a:r>
              <a:rPr lang="en-US" sz="2000" dirty="0" smtClean="0"/>
              <a:t>(</a:t>
            </a:r>
            <a:r>
              <a:rPr lang="en-US" sz="2000" i="1" dirty="0" smtClean="0"/>
              <a:t>z</a:t>
            </a:r>
            <a:r>
              <a:rPr lang="en-US" sz="2000" dirty="0" smtClean="0"/>
              <a:t>)+</a:t>
            </a:r>
            <a:r>
              <a:rPr lang="en-US" sz="2000" i="1" dirty="0" smtClean="0"/>
              <a:t>H</a:t>
            </a:r>
            <a:r>
              <a:rPr lang="en-US" sz="2000" baseline="-25000" dirty="0" smtClean="0"/>
              <a:t>1</a:t>
            </a:r>
            <a:r>
              <a:rPr lang="en-US" sz="2000" dirty="0" smtClean="0"/>
              <a:t>(</a:t>
            </a:r>
            <a:r>
              <a:rPr lang="en-US" sz="2000" i="1" dirty="0" smtClean="0"/>
              <a:t>z</a:t>
            </a:r>
            <a:r>
              <a:rPr lang="en-US" sz="2000" dirty="0" smtClean="0"/>
              <a:t>)</a:t>
            </a:r>
            <a:r>
              <a:rPr lang="en-US" sz="2000" i="1" dirty="0" smtClean="0"/>
              <a:t>G</a:t>
            </a:r>
            <a:r>
              <a:rPr lang="en-US" sz="2000" baseline="-25000" dirty="0" smtClean="0"/>
              <a:t>1</a:t>
            </a:r>
            <a:r>
              <a:rPr lang="en-US" sz="2000" dirty="0" smtClean="0"/>
              <a:t>(</a:t>
            </a:r>
            <a:r>
              <a:rPr lang="en-US" sz="2000" i="1" dirty="0" smtClean="0"/>
              <a:t>z</a:t>
            </a:r>
            <a:r>
              <a:rPr lang="en-US" sz="2000" dirty="0" smtClean="0"/>
              <a:t>)]X(</a:t>
            </a:r>
            <a:r>
              <a:rPr lang="en-US" sz="2000" i="1" dirty="0" smtClean="0"/>
              <a:t>z</a:t>
            </a:r>
            <a:r>
              <a:rPr lang="en-US" sz="2000" dirty="0" smtClean="0"/>
              <a:t>)                  (3)</a:t>
            </a:r>
          </a:p>
          <a:p>
            <a:pPr marL="342900" indent="-342900">
              <a:spcBef>
                <a:spcPts val="1200"/>
              </a:spcBef>
              <a:buFont typeface="Courier New" panose="02070309020205020404" pitchFamily="49" charset="0"/>
              <a:buChar char="o"/>
            </a:pPr>
            <a:r>
              <a:rPr lang="en-US" sz="2000" dirty="0" smtClean="0"/>
              <a:t>To recover the original input signal X(</a:t>
            </a:r>
            <a:r>
              <a:rPr lang="en-US" sz="2000" i="1" dirty="0" smtClean="0"/>
              <a:t>z</a:t>
            </a:r>
            <a:r>
              <a:rPr lang="en-US" sz="2000" dirty="0" smtClean="0"/>
              <a:t>), equation (3) requires </a:t>
            </a:r>
          </a:p>
          <a:p>
            <a:pPr algn="ctr">
              <a:spcBef>
                <a:spcPts val="1200"/>
              </a:spcBef>
            </a:pPr>
            <a:r>
              <a:rPr lang="en-US" sz="2000" i="1" dirty="0" smtClean="0"/>
              <a:t>      H</a:t>
            </a:r>
            <a:r>
              <a:rPr lang="en-US" sz="2000" baseline="-25000" dirty="0" smtClean="0"/>
              <a:t>0</a:t>
            </a:r>
            <a:r>
              <a:rPr lang="en-US" sz="2000" dirty="0" smtClean="0"/>
              <a:t>(</a:t>
            </a:r>
            <a:r>
              <a:rPr lang="en-US" sz="2000" i="1" dirty="0" smtClean="0"/>
              <a:t>z</a:t>
            </a:r>
            <a:r>
              <a:rPr lang="en-US" sz="2000" dirty="0" smtClean="0"/>
              <a:t>)</a:t>
            </a:r>
            <a:r>
              <a:rPr lang="en-US" sz="2000" i="1" dirty="0" smtClean="0"/>
              <a:t>G</a:t>
            </a:r>
            <a:r>
              <a:rPr lang="en-US" sz="2000" baseline="-25000" dirty="0" smtClean="0"/>
              <a:t>0</a:t>
            </a:r>
            <a:r>
              <a:rPr lang="en-US" sz="2000" dirty="0" smtClean="0"/>
              <a:t>(</a:t>
            </a:r>
            <a:r>
              <a:rPr lang="en-US" sz="2000" i="1" dirty="0" smtClean="0"/>
              <a:t>z</a:t>
            </a:r>
            <a:r>
              <a:rPr lang="en-US" sz="2000" dirty="0"/>
              <a:t>)+</a:t>
            </a:r>
            <a:r>
              <a:rPr lang="en-US" sz="2000" i="1" dirty="0"/>
              <a:t>H</a:t>
            </a:r>
            <a:r>
              <a:rPr lang="en-US" sz="2000" baseline="-25000" dirty="0"/>
              <a:t>1</a:t>
            </a:r>
            <a:r>
              <a:rPr lang="en-US" sz="2000" dirty="0"/>
              <a:t>(</a:t>
            </a:r>
            <a:r>
              <a:rPr lang="en-US" sz="2000" i="1" dirty="0"/>
              <a:t>z</a:t>
            </a:r>
            <a:r>
              <a:rPr lang="en-US" sz="2000" dirty="0"/>
              <a:t>)</a:t>
            </a:r>
            <a:r>
              <a:rPr lang="en-US" sz="2000" i="1" dirty="0"/>
              <a:t>G</a:t>
            </a:r>
            <a:r>
              <a:rPr lang="en-US" sz="2000" baseline="-25000" dirty="0"/>
              <a:t>1</a:t>
            </a:r>
            <a:r>
              <a:rPr lang="en-US" sz="2000" dirty="0"/>
              <a:t>(</a:t>
            </a:r>
            <a:r>
              <a:rPr lang="en-US" sz="2000" i="1" dirty="0"/>
              <a:t>z</a:t>
            </a:r>
            <a:r>
              <a:rPr lang="en-US" sz="2000" dirty="0" smtClean="0"/>
              <a:t>) = Constant                   (4)</a:t>
            </a:r>
          </a:p>
          <a:p>
            <a:pPr marL="342900" indent="-342900" algn="just">
              <a:spcBef>
                <a:spcPts val="1200"/>
              </a:spcBef>
              <a:buFont typeface="Courier New" panose="02070309020205020404" pitchFamily="49" charset="0"/>
              <a:buChar char="o"/>
            </a:pPr>
            <a:r>
              <a:rPr lang="en-US" sz="2000" dirty="0"/>
              <a:t>Then equation (3) becomes</a:t>
            </a:r>
          </a:p>
          <a:p>
            <a:pPr algn="ctr">
              <a:spcBef>
                <a:spcPts val="1200"/>
              </a:spcBef>
            </a:pPr>
            <a:r>
              <a:rPr lang="en-US" sz="2000" i="1" dirty="0"/>
              <a:t>                   X’</a:t>
            </a:r>
            <a:r>
              <a:rPr lang="en-US" sz="2000" dirty="0"/>
              <a:t>(</a:t>
            </a:r>
            <a:r>
              <a:rPr lang="en-US" sz="2000" i="1" dirty="0"/>
              <a:t>z</a:t>
            </a:r>
            <a:r>
              <a:rPr lang="en-US" sz="2000" dirty="0"/>
              <a:t>) = </a:t>
            </a:r>
            <a:r>
              <a:rPr lang="en-US" sz="2000" i="1" dirty="0" err="1" smtClean="0"/>
              <a:t>C</a:t>
            </a:r>
            <a:r>
              <a:rPr lang="en-US" sz="2000" dirty="0" err="1" smtClean="0"/>
              <a:t>z</a:t>
            </a:r>
            <a:r>
              <a:rPr lang="en-US" sz="2000" baseline="30000" dirty="0" smtClean="0"/>
              <a:t>-</a:t>
            </a:r>
            <a:r>
              <a:rPr lang="en-US" sz="2000" i="1" baseline="30000" dirty="0" smtClean="0"/>
              <a:t>D</a:t>
            </a:r>
            <a:r>
              <a:rPr lang="en-US" sz="2000" dirty="0" smtClean="0"/>
              <a:t>X(</a:t>
            </a:r>
            <a:r>
              <a:rPr lang="en-US" sz="2000" i="1" dirty="0" smtClean="0"/>
              <a:t>z</a:t>
            </a:r>
            <a:r>
              <a:rPr lang="en-US" sz="2000" dirty="0"/>
              <a:t>)                                      (5)</a:t>
            </a:r>
          </a:p>
          <a:p>
            <a:pPr algn="just">
              <a:spcBef>
                <a:spcPts val="1200"/>
              </a:spcBef>
            </a:pPr>
            <a:r>
              <a:rPr lang="en-US" sz="2000" dirty="0" smtClean="0"/>
              <a:t>      where </a:t>
            </a:r>
            <a:r>
              <a:rPr lang="en-US" sz="2000" i="1" dirty="0" smtClean="0"/>
              <a:t>C</a:t>
            </a:r>
            <a:r>
              <a:rPr lang="en-US" sz="2000" dirty="0" smtClean="0"/>
              <a:t> is a nonzero real constant and </a:t>
            </a:r>
            <a:r>
              <a:rPr lang="en-US" sz="2000" i="1" dirty="0" smtClean="0"/>
              <a:t>D</a:t>
            </a:r>
            <a:r>
              <a:rPr lang="en-US" sz="2000" dirty="0" smtClean="0"/>
              <a:t> is the a positive integer.</a:t>
            </a:r>
          </a:p>
        </p:txBody>
      </p:sp>
      <p:pic>
        <p:nvPicPr>
          <p:cNvPr id="18984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1205" y="762000"/>
            <a:ext cx="5339773"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smtClean="0"/>
              <a:t>School of EEE</a:t>
            </a:r>
            <a:endParaRPr lang="en-US" dirty="0"/>
          </a:p>
        </p:txBody>
      </p:sp>
    </p:spTree>
    <p:extLst>
      <p:ext uri="{BB962C8B-B14F-4D97-AF65-F5344CB8AC3E}">
        <p14:creationId xmlns:p14="http://schemas.microsoft.com/office/powerpoint/2010/main" val="176885681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custDataLst>
              <p:tags r:id="rId1"/>
            </p:custDataLst>
          </p:nvPr>
        </p:nvSpPr>
        <p:spPr>
          <a:xfrm>
            <a:off x="1066800" y="-152400"/>
            <a:ext cx="7772400" cy="1143000"/>
          </a:xfrm>
        </p:spPr>
        <p:txBody>
          <a:bodyPr>
            <a:normAutofit/>
          </a:bodyPr>
          <a:lstStyle/>
          <a:p>
            <a:pPr eaLnBrk="1" hangingPunct="1"/>
            <a:r>
              <a:rPr lang="en-US" sz="3200" dirty="0" smtClean="0"/>
              <a:t>Details of Filter Bank</a:t>
            </a:r>
          </a:p>
        </p:txBody>
      </p:sp>
      <p:sp>
        <p:nvSpPr>
          <p:cNvPr id="5" name="Slide Number Placeholder 4"/>
          <p:cNvSpPr>
            <a:spLocks noGrp="1"/>
          </p:cNvSpPr>
          <p:nvPr>
            <p:ph type="sldNum" sz="quarter" idx="12"/>
          </p:nvPr>
        </p:nvSpPr>
        <p:spPr/>
        <p:txBody>
          <a:bodyPr/>
          <a:lstStyle/>
          <a:p>
            <a:fld id="{E9FA5013-2E72-4A27-BB93-0D610EE5532C}" type="slidenum">
              <a:rPr lang="en-US" smtClean="0"/>
              <a:pPr/>
              <a:t>155</a:t>
            </a:fld>
            <a:endParaRPr lang="en-US" dirty="0"/>
          </a:p>
        </p:txBody>
      </p:sp>
      <p:sp>
        <p:nvSpPr>
          <p:cNvPr id="2" name="TextBox 1"/>
          <p:cNvSpPr txBox="1"/>
          <p:nvPr/>
        </p:nvSpPr>
        <p:spPr>
          <a:xfrm>
            <a:off x="1058594" y="838200"/>
            <a:ext cx="7391400" cy="5170646"/>
          </a:xfrm>
          <a:prstGeom prst="rect">
            <a:avLst/>
          </a:prstGeom>
          <a:noFill/>
        </p:spPr>
        <p:txBody>
          <a:bodyPr wrap="square" rtlCol="0">
            <a:spAutoFit/>
          </a:bodyPr>
          <a:lstStyle/>
          <a:p>
            <a:pPr marL="365125" indent="-365125" algn="just">
              <a:spcBef>
                <a:spcPts val="1200"/>
              </a:spcBef>
              <a:buFont typeface="Courier New" panose="02070309020205020404" pitchFamily="49" charset="0"/>
              <a:buChar char="o"/>
            </a:pPr>
            <a:r>
              <a:rPr lang="en-US" sz="2000" dirty="0"/>
              <a:t>Translating equation (5) into the time domain, we have the </a:t>
            </a:r>
            <a:r>
              <a:rPr lang="en-US" sz="2000" b="1" dirty="0"/>
              <a:t>perfect reconstruction</a:t>
            </a:r>
            <a:r>
              <a:rPr lang="en-US" sz="2000" dirty="0"/>
              <a:t> shown as </a:t>
            </a:r>
          </a:p>
          <a:p>
            <a:pPr algn="ctr">
              <a:spcBef>
                <a:spcPts val="1200"/>
              </a:spcBef>
            </a:pPr>
            <a:r>
              <a:rPr lang="en-US" sz="2000" i="1" dirty="0"/>
              <a:t>x</a:t>
            </a:r>
            <a:r>
              <a:rPr lang="en-US" sz="2000" dirty="0"/>
              <a:t>’(</a:t>
            </a:r>
            <a:r>
              <a:rPr lang="en-US" sz="2000" i="1" dirty="0"/>
              <a:t>n</a:t>
            </a:r>
            <a:r>
              <a:rPr lang="en-US" sz="2000" dirty="0"/>
              <a:t>) = </a:t>
            </a:r>
            <a:r>
              <a:rPr lang="en-US" sz="2000" i="1" dirty="0" err="1"/>
              <a:t>Cx</a:t>
            </a:r>
            <a:r>
              <a:rPr lang="en-US" sz="2000" dirty="0"/>
              <a:t>(</a:t>
            </a:r>
            <a:r>
              <a:rPr lang="en-US" sz="2000" i="1" dirty="0"/>
              <a:t>n-D</a:t>
            </a:r>
            <a:r>
              <a:rPr lang="en-US" sz="2000" dirty="0"/>
              <a:t>).      (6</a:t>
            </a:r>
            <a:r>
              <a:rPr lang="en-US" sz="2000" dirty="0" smtClean="0"/>
              <a:t>)</a:t>
            </a:r>
          </a:p>
          <a:p>
            <a:pPr algn="ctr">
              <a:spcBef>
                <a:spcPts val="1200"/>
              </a:spcBef>
            </a:pPr>
            <a:endParaRPr lang="en-US" sz="2000" dirty="0"/>
          </a:p>
          <a:p>
            <a:pPr marL="342900" indent="-342900" algn="just">
              <a:buFont typeface="Courier New" panose="02070309020205020404" pitchFamily="49" charset="0"/>
              <a:buChar char="o"/>
            </a:pPr>
            <a:r>
              <a:rPr lang="en-US" sz="2000" dirty="0" smtClean="0"/>
              <a:t>In summary, we have the following results</a:t>
            </a:r>
            <a:endParaRPr lang="en-US" sz="2000" dirty="0"/>
          </a:p>
          <a:p>
            <a:r>
              <a:rPr lang="en-SG" sz="2000" dirty="0" smtClean="0"/>
              <a:t>	H</a:t>
            </a:r>
            <a:r>
              <a:rPr lang="en-SG" sz="2000" baseline="-25000" dirty="0" smtClean="0"/>
              <a:t>1</a:t>
            </a:r>
            <a:r>
              <a:rPr lang="en-SG" sz="2000" dirty="0" smtClean="0"/>
              <a:t>(z</a:t>
            </a:r>
            <a:r>
              <a:rPr lang="en-SG" sz="2000" dirty="0"/>
              <a:t>) = -</a:t>
            </a:r>
            <a:r>
              <a:rPr lang="en-SG" sz="2000" dirty="0" smtClean="0"/>
              <a:t>H</a:t>
            </a:r>
            <a:r>
              <a:rPr lang="en-SG" sz="2000" baseline="-25000" dirty="0" smtClean="0"/>
              <a:t>0</a:t>
            </a:r>
            <a:r>
              <a:rPr lang="en-SG" sz="2000" dirty="0" smtClean="0"/>
              <a:t>(-</a:t>
            </a:r>
            <a:r>
              <a:rPr lang="en-SG" sz="2000" dirty="0"/>
              <a:t>z</a:t>
            </a:r>
            <a:r>
              <a:rPr lang="en-SG" sz="2000" dirty="0" smtClean="0"/>
              <a:t>)		h</a:t>
            </a:r>
            <a:r>
              <a:rPr lang="en-SG" sz="2000" baseline="-25000" dirty="0" smtClean="0"/>
              <a:t>1</a:t>
            </a:r>
            <a:r>
              <a:rPr lang="en-SG" sz="2000" dirty="0" smtClean="0"/>
              <a:t>(n) </a:t>
            </a:r>
            <a:r>
              <a:rPr lang="en-SG" sz="2000" dirty="0"/>
              <a:t>= </a:t>
            </a:r>
            <a:r>
              <a:rPr lang="en-SG" sz="2000" dirty="0" smtClean="0"/>
              <a:t> -(-1)</a:t>
            </a:r>
            <a:r>
              <a:rPr lang="en-SG" sz="2000" baseline="30000" dirty="0" smtClean="0"/>
              <a:t>n</a:t>
            </a:r>
            <a:r>
              <a:rPr lang="en-SG" sz="2000" dirty="0" smtClean="0"/>
              <a:t>h</a:t>
            </a:r>
            <a:r>
              <a:rPr lang="en-SG" sz="2000" baseline="-25000" dirty="0" smtClean="0"/>
              <a:t>0</a:t>
            </a:r>
            <a:r>
              <a:rPr lang="en-SG" sz="2000" dirty="0" smtClean="0"/>
              <a:t>(n)</a:t>
            </a:r>
            <a:endParaRPr lang="en-SG" sz="2000" dirty="0"/>
          </a:p>
          <a:p>
            <a:r>
              <a:rPr lang="en-SG" sz="2000" dirty="0" smtClean="0"/>
              <a:t>	G</a:t>
            </a:r>
            <a:r>
              <a:rPr lang="en-SG" sz="2000" baseline="-25000" dirty="0" smtClean="0"/>
              <a:t>0 </a:t>
            </a:r>
            <a:r>
              <a:rPr lang="en-SG" sz="2000" dirty="0" smtClean="0"/>
              <a:t>(</a:t>
            </a:r>
            <a:r>
              <a:rPr lang="en-SG" sz="2000" dirty="0"/>
              <a:t>z) = </a:t>
            </a:r>
            <a:r>
              <a:rPr lang="en-SG" sz="2000" dirty="0" smtClean="0"/>
              <a:t>H</a:t>
            </a:r>
            <a:r>
              <a:rPr lang="en-SG" sz="2000" baseline="-25000" dirty="0"/>
              <a:t>0 </a:t>
            </a:r>
            <a:r>
              <a:rPr lang="en-SG" sz="2000" dirty="0" smtClean="0"/>
              <a:t>(</a:t>
            </a:r>
            <a:r>
              <a:rPr lang="en-SG" sz="2000" dirty="0"/>
              <a:t>z</a:t>
            </a:r>
            <a:r>
              <a:rPr lang="en-SG" sz="2000" dirty="0" smtClean="0"/>
              <a:t>)		g</a:t>
            </a:r>
            <a:r>
              <a:rPr lang="en-SG" sz="2000" baseline="-25000" dirty="0" smtClean="0"/>
              <a:t>0</a:t>
            </a:r>
            <a:r>
              <a:rPr lang="en-SG" sz="2000" dirty="0" smtClean="0"/>
              <a:t>(n) </a:t>
            </a:r>
            <a:r>
              <a:rPr lang="en-SG" sz="2000" dirty="0"/>
              <a:t>= </a:t>
            </a:r>
            <a:r>
              <a:rPr lang="en-SG" sz="2000" dirty="0" smtClean="0"/>
              <a:t>h</a:t>
            </a:r>
            <a:r>
              <a:rPr lang="en-SG" sz="2000" baseline="-25000" dirty="0" smtClean="0"/>
              <a:t>0</a:t>
            </a:r>
            <a:r>
              <a:rPr lang="en-SG" sz="2000" dirty="0" smtClean="0"/>
              <a:t>(n)</a:t>
            </a:r>
            <a:endParaRPr lang="en-SG" sz="2000" dirty="0"/>
          </a:p>
          <a:p>
            <a:r>
              <a:rPr lang="en-SG" sz="2000" dirty="0" smtClean="0"/>
              <a:t>	G</a:t>
            </a:r>
            <a:r>
              <a:rPr lang="en-SG" sz="2000" baseline="-25000" dirty="0" smtClean="0"/>
              <a:t>1</a:t>
            </a:r>
            <a:r>
              <a:rPr lang="en-SG" sz="2000" dirty="0" smtClean="0"/>
              <a:t>(z</a:t>
            </a:r>
            <a:r>
              <a:rPr lang="en-SG" sz="2000" dirty="0"/>
              <a:t>) = </a:t>
            </a:r>
            <a:r>
              <a:rPr lang="en-SG" sz="2000" dirty="0" smtClean="0"/>
              <a:t>H</a:t>
            </a:r>
            <a:r>
              <a:rPr lang="en-SG" sz="2000" baseline="-25000" dirty="0" smtClean="0"/>
              <a:t>0</a:t>
            </a:r>
            <a:r>
              <a:rPr lang="en-SG" sz="2000" dirty="0" smtClean="0"/>
              <a:t>(-</a:t>
            </a:r>
            <a:r>
              <a:rPr lang="en-SG" sz="2000" dirty="0"/>
              <a:t>z</a:t>
            </a:r>
            <a:r>
              <a:rPr lang="en-SG" sz="2000" dirty="0" smtClean="0"/>
              <a:t>)		g</a:t>
            </a:r>
            <a:r>
              <a:rPr lang="en-SG" sz="2000" baseline="-25000" dirty="0" smtClean="0"/>
              <a:t>1</a:t>
            </a:r>
            <a:r>
              <a:rPr lang="en-SG" sz="2000" dirty="0" smtClean="0"/>
              <a:t>(n</a:t>
            </a:r>
            <a:r>
              <a:rPr lang="en-SG" sz="2000" dirty="0"/>
              <a:t>) =  </a:t>
            </a:r>
            <a:r>
              <a:rPr lang="en-SG" sz="2000" dirty="0" smtClean="0"/>
              <a:t>(-</a:t>
            </a:r>
            <a:r>
              <a:rPr lang="en-SG" sz="2000" dirty="0"/>
              <a:t>1)</a:t>
            </a:r>
            <a:r>
              <a:rPr lang="en-SG" sz="2000" baseline="30000" dirty="0"/>
              <a:t>n</a:t>
            </a:r>
            <a:r>
              <a:rPr lang="en-SG" sz="2000" dirty="0"/>
              <a:t>h</a:t>
            </a:r>
            <a:r>
              <a:rPr lang="en-SG" sz="2000" baseline="-25000" dirty="0"/>
              <a:t>0</a:t>
            </a:r>
            <a:r>
              <a:rPr lang="en-SG" sz="2000" dirty="0"/>
              <a:t>(n)</a:t>
            </a:r>
          </a:p>
          <a:p>
            <a:endParaRPr lang="en-SG" sz="2000" dirty="0"/>
          </a:p>
          <a:p>
            <a:pPr marL="342900" indent="-342900" algn="just">
              <a:buFont typeface="Courier New" panose="02070309020205020404" pitchFamily="49" charset="0"/>
              <a:buChar char="o"/>
            </a:pPr>
            <a:r>
              <a:rPr lang="en-US" sz="2000" dirty="0" smtClean="0"/>
              <a:t>By putting the filter relationships above,  equation (4) becomes </a:t>
            </a:r>
          </a:p>
          <a:p>
            <a:pPr algn="just">
              <a:spcBef>
                <a:spcPts val="1200"/>
              </a:spcBef>
            </a:pPr>
            <a:r>
              <a:rPr lang="en-US" sz="2000" i="1" dirty="0" smtClean="0"/>
              <a:t>                            H</a:t>
            </a:r>
            <a:r>
              <a:rPr lang="en-US" sz="2000" baseline="-25000" dirty="0" smtClean="0"/>
              <a:t>0</a:t>
            </a:r>
            <a:r>
              <a:rPr lang="en-US" sz="2000" dirty="0" smtClean="0"/>
              <a:t>(</a:t>
            </a:r>
            <a:r>
              <a:rPr lang="en-US" sz="2000" i="1" dirty="0" smtClean="0"/>
              <a:t>z</a:t>
            </a:r>
            <a:r>
              <a:rPr lang="en-US" sz="2000" dirty="0" smtClean="0"/>
              <a:t>)</a:t>
            </a:r>
            <a:r>
              <a:rPr lang="en-US" sz="2000" baseline="30000" dirty="0" smtClean="0"/>
              <a:t>2</a:t>
            </a:r>
            <a:r>
              <a:rPr lang="en-US" sz="2000" dirty="0" smtClean="0"/>
              <a:t> </a:t>
            </a:r>
            <a:r>
              <a:rPr lang="en-US" sz="2000" dirty="0"/>
              <a:t>- </a:t>
            </a:r>
            <a:r>
              <a:rPr lang="en-US" sz="2000" i="1" dirty="0"/>
              <a:t>H</a:t>
            </a:r>
            <a:r>
              <a:rPr lang="en-US" sz="2000" baseline="-25000" dirty="0"/>
              <a:t>0</a:t>
            </a:r>
            <a:r>
              <a:rPr lang="en-US" sz="2000" dirty="0"/>
              <a:t>(-</a:t>
            </a:r>
            <a:r>
              <a:rPr lang="en-US" sz="2000" i="1" dirty="0"/>
              <a:t>z</a:t>
            </a:r>
            <a:r>
              <a:rPr lang="en-US" sz="2000" dirty="0"/>
              <a:t>)</a:t>
            </a:r>
            <a:r>
              <a:rPr lang="en-US" sz="2000" baseline="30000" dirty="0"/>
              <a:t>2</a:t>
            </a:r>
            <a:r>
              <a:rPr lang="en-US" sz="2000" dirty="0"/>
              <a:t> </a:t>
            </a:r>
            <a:r>
              <a:rPr lang="en-US" sz="2000" dirty="0" smtClean="0"/>
              <a:t>= </a:t>
            </a:r>
            <a:r>
              <a:rPr lang="en-US" sz="2000" i="1" dirty="0" err="1" smtClean="0"/>
              <a:t>C</a:t>
            </a:r>
            <a:r>
              <a:rPr lang="en-US" sz="2000" dirty="0" err="1" smtClean="0"/>
              <a:t>z</a:t>
            </a:r>
            <a:r>
              <a:rPr lang="en-US" sz="2000" baseline="30000" dirty="0" smtClean="0"/>
              <a:t>-</a:t>
            </a:r>
            <a:r>
              <a:rPr lang="en-US" sz="2000" i="1" baseline="30000" dirty="0" smtClean="0"/>
              <a:t>D</a:t>
            </a:r>
            <a:r>
              <a:rPr lang="en-US" sz="2000" dirty="0" smtClean="0"/>
              <a:t>      (7)</a:t>
            </a:r>
          </a:p>
          <a:p>
            <a:pPr indent="361950" algn="just">
              <a:spcBef>
                <a:spcPts val="1200"/>
              </a:spcBef>
            </a:pPr>
            <a:r>
              <a:rPr lang="en-US" sz="2000" dirty="0" smtClean="0"/>
              <a:t>where </a:t>
            </a:r>
            <a:r>
              <a:rPr lang="en-US" sz="2000" i="1" dirty="0" smtClean="0"/>
              <a:t>C</a:t>
            </a:r>
            <a:r>
              <a:rPr lang="en-US" sz="2000" dirty="0" smtClean="0"/>
              <a:t> is non-zero and </a:t>
            </a:r>
            <a:r>
              <a:rPr lang="en-US" sz="2000" i="1" dirty="0" smtClean="0"/>
              <a:t>D</a:t>
            </a:r>
            <a:r>
              <a:rPr lang="en-US" sz="2000" dirty="0" smtClean="0"/>
              <a:t> is a positive integer.</a:t>
            </a:r>
          </a:p>
          <a:p>
            <a:pPr marL="342900" indent="-342900" algn="just">
              <a:spcBef>
                <a:spcPts val="1200"/>
              </a:spcBef>
              <a:buFont typeface="Courier New" panose="02070309020205020404" pitchFamily="49" charset="0"/>
              <a:buChar char="o"/>
            </a:pPr>
            <a:r>
              <a:rPr lang="en-US" sz="2000" dirty="0" smtClean="0"/>
              <a:t>Therefore, we have </a:t>
            </a:r>
            <a:r>
              <a:rPr lang="en-US" sz="2000" i="1" dirty="0" smtClean="0"/>
              <a:t>X’</a:t>
            </a:r>
            <a:r>
              <a:rPr lang="en-US" sz="2000" dirty="0" smtClean="0"/>
              <a:t>(</a:t>
            </a:r>
            <a:r>
              <a:rPr lang="en-US" sz="2000" i="1" dirty="0" smtClean="0"/>
              <a:t>z</a:t>
            </a:r>
            <a:r>
              <a:rPr lang="en-US" sz="2000" dirty="0"/>
              <a:t>) </a:t>
            </a:r>
            <a:r>
              <a:rPr lang="en-US" sz="2000" dirty="0" smtClean="0"/>
              <a:t>= </a:t>
            </a:r>
            <a:r>
              <a:rPr lang="en-US" sz="2000" i="1" dirty="0" err="1" smtClean="0"/>
              <a:t>C</a:t>
            </a:r>
            <a:r>
              <a:rPr lang="en-US" sz="2000" dirty="0" err="1" smtClean="0"/>
              <a:t>z</a:t>
            </a:r>
            <a:r>
              <a:rPr lang="en-US" sz="2000" baseline="30000" dirty="0" smtClean="0"/>
              <a:t>-</a:t>
            </a:r>
            <a:r>
              <a:rPr lang="en-US" sz="2000" i="1" baseline="30000" dirty="0" smtClean="0"/>
              <a:t>D</a:t>
            </a:r>
            <a:r>
              <a:rPr lang="en-US" sz="2000" baseline="30000" dirty="0" smtClean="0"/>
              <a:t> </a:t>
            </a:r>
            <a:r>
              <a:rPr lang="en-US" sz="2000" dirty="0" smtClean="0"/>
              <a:t>X(</a:t>
            </a:r>
            <a:r>
              <a:rPr lang="en-US" sz="2000" i="1" dirty="0" smtClean="0"/>
              <a:t>z</a:t>
            </a:r>
            <a:r>
              <a:rPr lang="en-US" sz="2000" dirty="0" smtClean="0"/>
              <a:t>), or equivalently </a:t>
            </a:r>
            <a:r>
              <a:rPr lang="en-US" sz="2000" i="1" dirty="0" smtClean="0"/>
              <a:t>x’</a:t>
            </a:r>
            <a:r>
              <a:rPr lang="en-US" sz="2000" dirty="0" smtClean="0"/>
              <a:t>(</a:t>
            </a:r>
            <a:r>
              <a:rPr lang="en-US" sz="2000" i="1" dirty="0" smtClean="0"/>
              <a:t>n</a:t>
            </a:r>
            <a:r>
              <a:rPr lang="en-US" sz="2000" dirty="0" smtClean="0"/>
              <a:t>) </a:t>
            </a:r>
            <a:r>
              <a:rPr lang="en-US" sz="2000" dirty="0"/>
              <a:t>= </a:t>
            </a:r>
            <a:r>
              <a:rPr lang="en-US" sz="2000" i="1" dirty="0" err="1" smtClean="0"/>
              <a:t>Cx</a:t>
            </a:r>
            <a:r>
              <a:rPr lang="en-US" sz="2000" dirty="0" smtClean="0"/>
              <a:t>(</a:t>
            </a:r>
            <a:r>
              <a:rPr lang="en-US" sz="2000" i="1" dirty="0" smtClean="0"/>
              <a:t>n</a:t>
            </a:r>
            <a:r>
              <a:rPr lang="en-US" sz="2000" dirty="0" smtClean="0"/>
              <a:t>-</a:t>
            </a:r>
            <a:r>
              <a:rPr lang="en-US" sz="2000" i="1" dirty="0" smtClean="0"/>
              <a:t>D</a:t>
            </a:r>
            <a:r>
              <a:rPr lang="en-US" sz="2000" dirty="0" smtClean="0"/>
              <a:t>), </a:t>
            </a:r>
            <a:endParaRPr lang="en-US" sz="2000" dirty="0"/>
          </a:p>
        </p:txBody>
      </p:sp>
      <p:sp>
        <p:nvSpPr>
          <p:cNvPr id="3" name="Footer Placeholder 2"/>
          <p:cNvSpPr>
            <a:spLocks noGrp="1"/>
          </p:cNvSpPr>
          <p:nvPr>
            <p:ph type="ftr" sz="quarter" idx="11"/>
          </p:nvPr>
        </p:nvSpPr>
        <p:spPr/>
        <p:txBody>
          <a:bodyPr/>
          <a:lstStyle/>
          <a:p>
            <a:r>
              <a:rPr lang="en-US" smtClean="0"/>
              <a:t>School of EEE</a:t>
            </a:r>
            <a:endParaRPr lang="en-US" dirty="0"/>
          </a:p>
        </p:txBody>
      </p:sp>
    </p:spTree>
    <p:extLst>
      <p:ext uri="{BB962C8B-B14F-4D97-AF65-F5344CB8AC3E}">
        <p14:creationId xmlns:p14="http://schemas.microsoft.com/office/powerpoint/2010/main" val="62932465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custDataLst>
              <p:tags r:id="rId1"/>
            </p:custDataLst>
          </p:nvPr>
        </p:nvSpPr>
        <p:spPr>
          <a:xfrm>
            <a:off x="990600" y="0"/>
            <a:ext cx="7498080" cy="914400"/>
          </a:xfrm>
        </p:spPr>
        <p:txBody>
          <a:bodyPr/>
          <a:lstStyle/>
          <a:p>
            <a:r>
              <a:rPr lang="en-US" dirty="0"/>
              <a:t>Example</a:t>
            </a:r>
            <a:endParaRPr lang="en-US" dirty="0" smtClean="0"/>
          </a:p>
        </p:txBody>
      </p:sp>
      <p:sp>
        <p:nvSpPr>
          <p:cNvPr id="35843" name="Rectangle 3"/>
          <p:cNvSpPr>
            <a:spLocks noGrp="1" noChangeArrowheads="1"/>
          </p:cNvSpPr>
          <p:nvPr>
            <p:ph type="body" idx="1"/>
          </p:nvPr>
        </p:nvSpPr>
        <p:spPr>
          <a:xfrm>
            <a:off x="1066800" y="914400"/>
            <a:ext cx="7848600" cy="5791200"/>
          </a:xfrm>
        </p:spPr>
        <p:txBody>
          <a:bodyPr>
            <a:normAutofit/>
          </a:bodyPr>
          <a:lstStyle/>
          <a:p>
            <a:pPr algn="just">
              <a:buFont typeface="Courier New" panose="02070309020205020404" pitchFamily="49" charset="0"/>
              <a:buChar char="o"/>
            </a:pPr>
            <a:r>
              <a:rPr lang="en-US" sz="1800" dirty="0"/>
              <a:t>In the following, we shall select an audio input to observe the dynamic operations of this filter banks. </a:t>
            </a:r>
          </a:p>
          <a:p>
            <a:pPr marL="82296" lvl="1" indent="0" algn="just">
              <a:spcBef>
                <a:spcPts val="600"/>
              </a:spcBef>
              <a:buSzPct val="80000"/>
              <a:buNone/>
            </a:pPr>
            <a:r>
              <a:rPr lang="en-US" dirty="0">
                <a:hlinkClick r:id="rId4" action="ppaction://hlinkfile"/>
              </a:rPr>
              <a:t>Demo</a:t>
            </a:r>
            <a:r>
              <a:rPr lang="en-US" dirty="0"/>
              <a:t> of 4 channel filter bank</a:t>
            </a:r>
          </a:p>
          <a:p>
            <a:pPr algn="just">
              <a:buFont typeface="Courier New" panose="02070309020205020404" pitchFamily="49" charset="0"/>
              <a:buChar char="o"/>
            </a:pPr>
            <a:endParaRPr lang="en-US" sz="1800" dirty="0"/>
          </a:p>
          <a:p>
            <a:pPr algn="just">
              <a:buFont typeface="Courier New" panose="02070309020205020404" pitchFamily="49" charset="0"/>
              <a:buChar char="o"/>
            </a:pPr>
            <a:r>
              <a:rPr lang="en-US" sz="1800" dirty="0"/>
              <a:t>We shall listen to the original signal and  each of the four sub-band signals. </a:t>
            </a:r>
            <a:endParaRPr lang="en-US" sz="1800" dirty="0" smtClean="0"/>
          </a:p>
          <a:p>
            <a:pPr algn="just">
              <a:buFont typeface="Courier New" panose="02070309020205020404" pitchFamily="49" charset="0"/>
              <a:buChar char="o"/>
            </a:pPr>
            <a:r>
              <a:rPr lang="en-US" sz="1800" dirty="0" smtClean="0"/>
              <a:t>Visual </a:t>
            </a:r>
            <a:r>
              <a:rPr lang="en-US" sz="1800" dirty="0"/>
              <a:t>observation of the time domain waveforms of the original and the sub-band signals are also available. </a:t>
            </a:r>
            <a:endParaRPr lang="en-US" sz="1800" dirty="0" smtClean="0"/>
          </a:p>
          <a:p>
            <a:pPr algn="just">
              <a:buFont typeface="Courier New" panose="02070309020205020404" pitchFamily="49" charset="0"/>
              <a:buChar char="o"/>
            </a:pPr>
            <a:r>
              <a:rPr lang="en-US" sz="1800" dirty="0" smtClean="0"/>
              <a:t>The </a:t>
            </a:r>
            <a:r>
              <a:rPr lang="en-US" sz="1800" dirty="0"/>
              <a:t>top figure shows the original signal waveform in either the time domain or frequency domain.  </a:t>
            </a:r>
            <a:endParaRPr lang="en-US" sz="1800" dirty="0" smtClean="0"/>
          </a:p>
          <a:p>
            <a:pPr algn="just">
              <a:buFont typeface="Courier New" panose="02070309020205020404" pitchFamily="49" charset="0"/>
              <a:buChar char="o"/>
            </a:pPr>
            <a:r>
              <a:rPr lang="en-US" sz="1800" dirty="0" smtClean="0"/>
              <a:t>The </a:t>
            </a:r>
            <a:r>
              <a:rPr lang="en-US" sz="1800" dirty="0"/>
              <a:t>middle left figure is the lowest sub-band signal, the middle right figure is the next higher frequency sub-band signal, </a:t>
            </a:r>
            <a:endParaRPr lang="en-US" sz="1800" dirty="0" smtClean="0"/>
          </a:p>
          <a:p>
            <a:pPr algn="just">
              <a:buFont typeface="Courier New" panose="02070309020205020404" pitchFamily="49" charset="0"/>
              <a:buChar char="o"/>
            </a:pPr>
            <a:r>
              <a:rPr lang="en-US" sz="1800" dirty="0" smtClean="0"/>
              <a:t>The </a:t>
            </a:r>
            <a:r>
              <a:rPr lang="en-US" sz="1800" dirty="0"/>
              <a:t>bottom left figure is the next higher frequency sub-band signal and the bottom right figure is the highest frequency sub-band signal</a:t>
            </a:r>
            <a:r>
              <a:rPr lang="en-US" sz="1800" dirty="0" smtClean="0"/>
              <a:t>.</a:t>
            </a:r>
          </a:p>
          <a:p>
            <a:pPr algn="just">
              <a:buFont typeface="Courier New" panose="02070309020205020404" pitchFamily="49" charset="0"/>
              <a:buChar char="o"/>
            </a:pPr>
            <a:endParaRPr lang="en-US" sz="1800" dirty="0"/>
          </a:p>
          <a:p>
            <a:pPr algn="just">
              <a:buFont typeface="Courier New" panose="02070309020205020404" pitchFamily="49" charset="0"/>
              <a:buChar char="o"/>
            </a:pPr>
            <a:r>
              <a:rPr lang="en-US" sz="1800" dirty="0"/>
              <a:t>It </a:t>
            </a:r>
            <a:r>
              <a:rPr lang="en-US" sz="1800" dirty="0" smtClean="0"/>
              <a:t>will be seen that </a:t>
            </a:r>
            <a:r>
              <a:rPr lang="en-US" sz="1800" dirty="0"/>
              <a:t>the amplitudes of the sub-band signals become significantly smaller as the sub-band frequency becomes higher.</a:t>
            </a:r>
          </a:p>
          <a:p>
            <a:pPr algn="just">
              <a:buFont typeface="Courier New" panose="02070309020205020404" pitchFamily="49" charset="0"/>
              <a:buChar char="o"/>
            </a:pPr>
            <a:endParaRPr lang="en-US" sz="1800" dirty="0"/>
          </a:p>
        </p:txBody>
      </p:sp>
      <p:sp>
        <p:nvSpPr>
          <p:cNvPr id="6" name="Slide Number Placeholder 5"/>
          <p:cNvSpPr>
            <a:spLocks noGrp="1"/>
          </p:cNvSpPr>
          <p:nvPr>
            <p:ph type="sldNum" sz="quarter" idx="12"/>
          </p:nvPr>
        </p:nvSpPr>
        <p:spPr/>
        <p:txBody>
          <a:bodyPr/>
          <a:lstStyle/>
          <a:p>
            <a:fld id="{E9FA5013-2E72-4A27-BB93-0D610EE5532C}" type="slidenum">
              <a:rPr lang="en-US" smtClean="0"/>
              <a:pPr/>
              <a:t>156</a:t>
            </a:fld>
            <a:endParaRPr lang="en-US" dirty="0"/>
          </a:p>
        </p:txBody>
      </p:sp>
      <p:sp>
        <p:nvSpPr>
          <p:cNvPr id="2" name="Footer Placeholder 1"/>
          <p:cNvSpPr>
            <a:spLocks noGrp="1"/>
          </p:cNvSpPr>
          <p:nvPr>
            <p:ph type="ftr" sz="quarter" idx="11"/>
          </p:nvPr>
        </p:nvSpPr>
        <p:spPr/>
        <p:txBody>
          <a:bodyPr/>
          <a:lstStyle/>
          <a:p>
            <a:r>
              <a:rPr lang="en-US" smtClean="0"/>
              <a:t>School of EEE</a:t>
            </a:r>
            <a:endParaRPr lang="en-US" dirty="0"/>
          </a:p>
        </p:txBody>
      </p:sp>
    </p:spTree>
    <p:extLst>
      <p:ext uri="{BB962C8B-B14F-4D97-AF65-F5344CB8AC3E}">
        <p14:creationId xmlns:p14="http://schemas.microsoft.com/office/powerpoint/2010/main" val="15392846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custDataLst>
              <p:tags r:id="rId1"/>
            </p:custDataLst>
          </p:nvPr>
        </p:nvSpPr>
        <p:spPr/>
        <p:txBody>
          <a:bodyPr/>
          <a:lstStyle/>
          <a:p>
            <a:r>
              <a:rPr lang="en-US" dirty="0"/>
              <a:t>Example</a:t>
            </a:r>
            <a:endParaRPr lang="en-US" dirty="0" smtClean="0"/>
          </a:p>
        </p:txBody>
      </p:sp>
      <p:sp>
        <p:nvSpPr>
          <p:cNvPr id="35843" name="Rectangle 3"/>
          <p:cNvSpPr>
            <a:spLocks noGrp="1" noChangeArrowheads="1"/>
          </p:cNvSpPr>
          <p:nvPr>
            <p:ph type="body" idx="1"/>
          </p:nvPr>
        </p:nvSpPr>
        <p:spPr>
          <a:xfrm>
            <a:off x="990600" y="990600"/>
            <a:ext cx="7848600" cy="5181600"/>
          </a:xfrm>
        </p:spPr>
        <p:txBody>
          <a:bodyPr>
            <a:normAutofit/>
          </a:bodyPr>
          <a:lstStyle/>
          <a:p>
            <a:pPr algn="just" eaLnBrk="1" hangingPunct="1">
              <a:buFont typeface="Courier New" pitchFamily="49" charset="0"/>
              <a:buChar char="o"/>
            </a:pPr>
            <a:r>
              <a:rPr lang="en-US" dirty="0" smtClean="0"/>
              <a:t>This demo program demonstrates an input signal is divided into four sub-band by using a filter bank.</a:t>
            </a:r>
          </a:p>
          <a:p>
            <a:pPr algn="just" eaLnBrk="1" hangingPunct="1">
              <a:buFont typeface="Courier New" pitchFamily="49" charset="0"/>
              <a:buChar char="o"/>
            </a:pPr>
            <a:r>
              <a:rPr lang="en-US" dirty="0" smtClean="0"/>
              <a:t>This module allows</a:t>
            </a:r>
          </a:p>
          <a:p>
            <a:pPr marL="699516" lvl="1" indent="-342900" algn="just">
              <a:buFont typeface="Arial" panose="020B0604020202020204" pitchFamily="34" charset="0"/>
              <a:buChar char="−"/>
            </a:pPr>
            <a:r>
              <a:rPr lang="en-US" dirty="0" smtClean="0"/>
              <a:t>selecting input signal, </a:t>
            </a:r>
          </a:p>
          <a:p>
            <a:pPr marL="699516" lvl="1" indent="-342900" algn="just">
              <a:buFont typeface="Arial" panose="020B0604020202020204" pitchFamily="34" charset="0"/>
              <a:buChar char="−"/>
            </a:pPr>
            <a:r>
              <a:rPr lang="en-US" dirty="0" smtClean="0"/>
              <a:t>designing low pass </a:t>
            </a:r>
            <a:r>
              <a:rPr lang="en-US" dirty="0"/>
              <a:t>filter and displaying </a:t>
            </a:r>
            <a:r>
              <a:rPr lang="en-US" dirty="0" smtClean="0"/>
              <a:t> filter responses in time and frequency domain</a:t>
            </a:r>
          </a:p>
          <a:p>
            <a:pPr marL="699516" lvl="1" indent="-342900" algn="just">
              <a:buFont typeface="Arial" panose="020B0604020202020204" pitchFamily="34" charset="0"/>
              <a:buChar char="−"/>
            </a:pPr>
            <a:r>
              <a:rPr lang="en-US" dirty="0" smtClean="0"/>
              <a:t>displaying the time domain wave forms and spectra of the separated sub-band signals </a:t>
            </a:r>
          </a:p>
          <a:p>
            <a:pPr marL="699516" lvl="1" indent="-342900" algn="just">
              <a:buFont typeface="Arial" panose="020B0604020202020204" pitchFamily="34" charset="0"/>
              <a:buChar char="−"/>
            </a:pPr>
            <a:r>
              <a:rPr lang="en-US" dirty="0" smtClean="0"/>
              <a:t>listen to the recovered signal, and the </a:t>
            </a:r>
            <a:r>
              <a:rPr lang="en-US" dirty="0"/>
              <a:t>separated sub-band signals </a:t>
            </a:r>
            <a:endParaRPr lang="en-US" dirty="0" smtClean="0"/>
          </a:p>
          <a:p>
            <a:pPr marL="699516" lvl="1" indent="-342900" algn="just">
              <a:buFont typeface="Arial" panose="020B0604020202020204" pitchFamily="34" charset="0"/>
              <a:buChar char="−"/>
            </a:pPr>
            <a:endParaRPr lang="en-US" dirty="0"/>
          </a:p>
        </p:txBody>
      </p:sp>
      <p:sp>
        <p:nvSpPr>
          <p:cNvPr id="6" name="Slide Number Placeholder 5"/>
          <p:cNvSpPr>
            <a:spLocks noGrp="1"/>
          </p:cNvSpPr>
          <p:nvPr>
            <p:ph type="sldNum" sz="quarter" idx="12"/>
          </p:nvPr>
        </p:nvSpPr>
        <p:spPr/>
        <p:txBody>
          <a:bodyPr/>
          <a:lstStyle/>
          <a:p>
            <a:fld id="{E9FA5013-2E72-4A27-BB93-0D610EE5532C}" type="slidenum">
              <a:rPr lang="en-US" smtClean="0"/>
              <a:pPr/>
              <a:t>157</a:t>
            </a:fld>
            <a:endParaRPr lang="en-US" dirty="0"/>
          </a:p>
        </p:txBody>
      </p:sp>
      <p:sp>
        <p:nvSpPr>
          <p:cNvPr id="2" name="Footer Placeholder 1"/>
          <p:cNvSpPr>
            <a:spLocks noGrp="1"/>
          </p:cNvSpPr>
          <p:nvPr>
            <p:ph type="ftr" sz="quarter" idx="11"/>
          </p:nvPr>
        </p:nvSpPr>
        <p:spPr/>
        <p:txBody>
          <a:bodyPr/>
          <a:lstStyle/>
          <a:p>
            <a:r>
              <a:rPr lang="en-US" smtClean="0"/>
              <a:t>School of EEE</a:t>
            </a:r>
            <a:endParaRPr lang="en-US" dirty="0"/>
          </a:p>
        </p:txBody>
      </p:sp>
    </p:spTree>
    <p:extLst>
      <p:ext uri="{BB962C8B-B14F-4D97-AF65-F5344CB8AC3E}">
        <p14:creationId xmlns:p14="http://schemas.microsoft.com/office/powerpoint/2010/main" val="40666493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custDataLst>
              <p:tags r:id="rId1"/>
            </p:custDataLst>
          </p:nvPr>
        </p:nvSpPr>
        <p:spPr/>
        <p:txBody>
          <a:bodyPr/>
          <a:lstStyle/>
          <a:p>
            <a:r>
              <a:rPr lang="en-US" dirty="0"/>
              <a:t>Example</a:t>
            </a:r>
            <a:endParaRPr lang="en-US" dirty="0" smtClean="0"/>
          </a:p>
        </p:txBody>
      </p:sp>
      <p:sp>
        <p:nvSpPr>
          <p:cNvPr id="35843" name="Rectangle 3"/>
          <p:cNvSpPr>
            <a:spLocks noGrp="1" noChangeArrowheads="1"/>
          </p:cNvSpPr>
          <p:nvPr>
            <p:ph type="body" idx="1"/>
          </p:nvPr>
        </p:nvSpPr>
        <p:spPr>
          <a:xfrm>
            <a:off x="990600" y="990600"/>
            <a:ext cx="7848600" cy="5181600"/>
          </a:xfrm>
        </p:spPr>
        <p:txBody>
          <a:bodyPr>
            <a:normAutofit/>
          </a:bodyPr>
          <a:lstStyle/>
          <a:p>
            <a:pPr marL="402336" lvl="1" indent="0" algn="just">
              <a:buNone/>
            </a:pPr>
            <a:endParaRPr lang="en-US" dirty="0"/>
          </a:p>
          <a:p>
            <a:pPr algn="just">
              <a:buFont typeface="Courier New" panose="02070309020205020404" pitchFamily="49" charset="0"/>
              <a:buChar char="o"/>
            </a:pPr>
            <a:r>
              <a:rPr lang="en-US" dirty="0" smtClean="0"/>
              <a:t>We have the following conclusions from this experiment</a:t>
            </a:r>
          </a:p>
          <a:p>
            <a:pPr marL="992124" lvl="2" indent="-342900" algn="just">
              <a:buClr>
                <a:schemeClr val="tx1"/>
              </a:buClr>
              <a:buFont typeface="Arial" panose="020B0604020202020204" pitchFamily="34" charset="0"/>
              <a:buChar char="−"/>
            </a:pPr>
            <a:r>
              <a:rPr lang="en-US" dirty="0" smtClean="0"/>
              <a:t>The sub-band signal from the lowest frequency sub-band alone can be used as low quality audio signal.</a:t>
            </a:r>
          </a:p>
          <a:p>
            <a:pPr marL="992124" lvl="2" indent="-342900" algn="just">
              <a:buClr>
                <a:schemeClr val="tx1"/>
              </a:buClr>
              <a:buFont typeface="Arial" panose="020B0604020202020204" pitchFamily="34" charset="0"/>
              <a:buChar char="−"/>
            </a:pPr>
            <a:r>
              <a:rPr lang="en-US" dirty="0" smtClean="0"/>
              <a:t>When the higher frequency sub-band signal is also used, the quality of the recovered signal is improved.</a:t>
            </a:r>
          </a:p>
          <a:p>
            <a:pPr marL="992124" lvl="2" indent="-342900" algn="just">
              <a:buClr>
                <a:schemeClr val="tx1"/>
              </a:buClr>
              <a:buFont typeface="Arial" panose="020B0604020202020204" pitchFamily="34" charset="0"/>
              <a:buChar char="−"/>
            </a:pPr>
            <a:r>
              <a:rPr lang="en-US" dirty="0" smtClean="0"/>
              <a:t>When all the sub-band signals are used, the final synthesized signal sounds the same as the original one.</a:t>
            </a:r>
          </a:p>
          <a:p>
            <a:pPr marL="992124" lvl="2" indent="-342900" algn="just">
              <a:buClr>
                <a:schemeClr val="tx1"/>
              </a:buClr>
              <a:buFont typeface="Arial" panose="020B0604020202020204" pitchFamily="34" charset="0"/>
              <a:buChar char="−"/>
            </a:pPr>
            <a:r>
              <a:rPr lang="en-US" dirty="0" smtClean="0"/>
              <a:t>Some of the frequency components will be ignored because their magnitude are smaller than our minimum hearing threshold. </a:t>
            </a:r>
          </a:p>
          <a:p>
            <a:pPr marL="358775" lvl="1" indent="-266700" algn="just">
              <a:buFont typeface="Courier New" panose="02070309020205020404" pitchFamily="49" charset="0"/>
              <a:buChar char="o"/>
            </a:pPr>
            <a:r>
              <a:rPr lang="en-US" dirty="0" smtClean="0"/>
              <a:t>Because the amplitudes of different sub-band signals are different, fewer bits are used for representing higher sub-band signals. This will be performed by coding process to be discussed soon.</a:t>
            </a:r>
          </a:p>
          <a:p>
            <a:pPr marL="402336" lvl="1" indent="0" algn="just">
              <a:buNone/>
            </a:pPr>
            <a:endParaRPr lang="en-US" dirty="0" smtClean="0"/>
          </a:p>
          <a:p>
            <a:pPr marL="402336" lvl="1" indent="0" algn="just">
              <a:buNone/>
            </a:pPr>
            <a:endParaRPr lang="en-US" dirty="0" smtClean="0"/>
          </a:p>
        </p:txBody>
      </p:sp>
      <p:sp>
        <p:nvSpPr>
          <p:cNvPr id="6" name="Slide Number Placeholder 5"/>
          <p:cNvSpPr>
            <a:spLocks noGrp="1"/>
          </p:cNvSpPr>
          <p:nvPr>
            <p:ph type="sldNum" sz="quarter" idx="12"/>
          </p:nvPr>
        </p:nvSpPr>
        <p:spPr/>
        <p:txBody>
          <a:bodyPr/>
          <a:lstStyle/>
          <a:p>
            <a:fld id="{E9FA5013-2E72-4A27-BB93-0D610EE5532C}" type="slidenum">
              <a:rPr lang="en-US" smtClean="0"/>
              <a:pPr/>
              <a:t>158</a:t>
            </a:fld>
            <a:endParaRPr lang="en-US" dirty="0"/>
          </a:p>
        </p:txBody>
      </p:sp>
      <p:sp>
        <p:nvSpPr>
          <p:cNvPr id="2" name="Footer Placeholder 1"/>
          <p:cNvSpPr>
            <a:spLocks noGrp="1"/>
          </p:cNvSpPr>
          <p:nvPr>
            <p:ph type="ftr" sz="quarter" idx="11"/>
          </p:nvPr>
        </p:nvSpPr>
        <p:spPr/>
        <p:txBody>
          <a:bodyPr/>
          <a:lstStyle/>
          <a:p>
            <a:r>
              <a:rPr lang="en-US" smtClean="0"/>
              <a:t>School of EEE</a:t>
            </a:r>
            <a:endParaRPr lang="en-US" dirty="0"/>
          </a:p>
        </p:txBody>
      </p:sp>
    </p:spTree>
    <p:extLst>
      <p:ext uri="{BB962C8B-B14F-4D97-AF65-F5344CB8AC3E}">
        <p14:creationId xmlns:p14="http://schemas.microsoft.com/office/powerpoint/2010/main" val="27280913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990600" y="838200"/>
            <a:ext cx="7772400" cy="5181600"/>
          </a:xfrm>
          <a:noFill/>
        </p:spPr>
        <p:txBody>
          <a:bodyPr>
            <a:normAutofit/>
          </a:bodyPr>
          <a:lstStyle/>
          <a:p>
            <a:pPr eaLnBrk="1" hangingPunct="1"/>
            <a:endParaRPr lang="en-US" altLang="zh-CN" dirty="0" smtClean="0">
              <a:ea typeface="宋体" charset="-122"/>
            </a:endParaRPr>
          </a:p>
          <a:p>
            <a:pPr eaLnBrk="1" hangingPunct="1"/>
            <a:endParaRPr lang="en-US" altLang="zh-CN" dirty="0" smtClean="0">
              <a:ea typeface="宋体" charset="-122"/>
            </a:endParaRPr>
          </a:p>
          <a:p>
            <a:pPr eaLnBrk="1" hangingPunct="1"/>
            <a:endParaRPr lang="en-US" altLang="zh-CN" dirty="0" smtClean="0">
              <a:ea typeface="宋体" charset="-122"/>
            </a:endParaRPr>
          </a:p>
          <a:p>
            <a:pPr eaLnBrk="1" hangingPunct="1"/>
            <a:endParaRPr lang="en-US" altLang="zh-CN" dirty="0" smtClean="0">
              <a:ea typeface="宋体" charset="-122"/>
            </a:endParaRPr>
          </a:p>
          <a:p>
            <a:pPr eaLnBrk="1" hangingPunct="1"/>
            <a:endParaRPr lang="en-US" altLang="zh-CN" dirty="0" smtClean="0">
              <a:ea typeface="宋体" charset="-122"/>
            </a:endParaRPr>
          </a:p>
          <a:p>
            <a:pPr marL="82296" indent="0" algn="ctr">
              <a:buNone/>
            </a:pPr>
            <a:r>
              <a:rPr lang="en-US" altLang="zh-CN" sz="3600" b="1" dirty="0">
                <a:ea typeface="宋体" charset="-122"/>
              </a:rPr>
              <a:t>Quantization</a:t>
            </a:r>
            <a:endParaRPr lang="en-US" altLang="zh-CN" sz="3600" b="1" dirty="0" smtClean="0">
              <a:ea typeface="宋体" charset="-122"/>
            </a:endParaRPr>
          </a:p>
          <a:p>
            <a:pPr eaLnBrk="1" hangingPunct="1"/>
            <a:endParaRPr lang="en-US" altLang="zh-CN" dirty="0" smtClean="0">
              <a:ea typeface="宋体" charset="-122"/>
            </a:endParaRPr>
          </a:p>
          <a:p>
            <a:pPr eaLnBrk="1" hangingPunct="1"/>
            <a:endParaRPr lang="en-US" altLang="zh-CN" dirty="0" smtClean="0">
              <a:ea typeface="宋体" charset="-122"/>
            </a:endParaRPr>
          </a:p>
          <a:p>
            <a:pPr eaLnBrk="1" hangingPunct="1"/>
            <a:endParaRPr lang="en-US" altLang="zh-CN" dirty="0" smtClean="0">
              <a:ea typeface="宋体" charset="-122"/>
            </a:endParaRPr>
          </a:p>
          <a:p>
            <a:pPr eaLnBrk="1" hangingPunct="1"/>
            <a:endParaRPr lang="en-US" altLang="zh-CN" sz="1400" dirty="0" smtClean="0">
              <a:ea typeface="宋体" charset="-122"/>
            </a:endParaRPr>
          </a:p>
          <a:p>
            <a:pPr eaLnBrk="1" hangingPunct="1"/>
            <a:endParaRPr lang="en-US" altLang="zh-CN" sz="1400" dirty="0" smtClean="0">
              <a:ea typeface="宋体" charset="-122"/>
            </a:endParaRPr>
          </a:p>
          <a:p>
            <a:pPr eaLnBrk="1" hangingPunct="1"/>
            <a:endParaRPr lang="en-US" altLang="zh-CN" sz="1400" dirty="0" smtClean="0">
              <a:ea typeface="宋体" charset="-122"/>
            </a:endParaRPr>
          </a:p>
          <a:p>
            <a:pPr eaLnBrk="1" hangingPunct="1"/>
            <a:endParaRPr lang="en-US" altLang="zh-CN" sz="1400" dirty="0" smtClean="0">
              <a:ea typeface="宋体" charset="-122"/>
            </a:endParaRPr>
          </a:p>
          <a:p>
            <a:pPr eaLnBrk="1" hangingPunct="1"/>
            <a:endParaRPr lang="zh-CN" altLang="en-US" sz="1400" dirty="0" smtClean="0">
              <a:ea typeface="宋体" charset="-122"/>
            </a:endParaRPr>
          </a:p>
        </p:txBody>
      </p:sp>
      <p:sp>
        <p:nvSpPr>
          <p:cNvPr id="29701" name="Line 5"/>
          <p:cNvSpPr>
            <a:spLocks noChangeShapeType="1"/>
          </p:cNvSpPr>
          <p:nvPr/>
        </p:nvSpPr>
        <p:spPr bwMode="auto">
          <a:xfrm flipV="1">
            <a:off x="6096000" y="5105400"/>
            <a:ext cx="0" cy="381000"/>
          </a:xfrm>
          <a:prstGeom prst="line">
            <a:avLst/>
          </a:prstGeom>
          <a:noFill/>
          <a:ln w="9525">
            <a:solidFill>
              <a:schemeClr val="bg1"/>
            </a:solidFill>
            <a:round/>
            <a:headEnd/>
            <a:tailEnd type="triangle" w="med" len="med"/>
          </a:ln>
        </p:spPr>
        <p:txBody>
          <a:bodyPr wrap="none" anchor="ctr"/>
          <a:lstStyle/>
          <a:p>
            <a:endParaRPr lang="en-US"/>
          </a:p>
        </p:txBody>
      </p:sp>
      <p:sp>
        <p:nvSpPr>
          <p:cNvPr id="29702" name="Line 6"/>
          <p:cNvSpPr>
            <a:spLocks noChangeShapeType="1"/>
          </p:cNvSpPr>
          <p:nvPr/>
        </p:nvSpPr>
        <p:spPr bwMode="auto">
          <a:xfrm>
            <a:off x="5867400" y="5486400"/>
            <a:ext cx="228600" cy="0"/>
          </a:xfrm>
          <a:prstGeom prst="line">
            <a:avLst/>
          </a:prstGeom>
          <a:noFill/>
          <a:ln w="9525">
            <a:solidFill>
              <a:schemeClr val="bg1"/>
            </a:solidFill>
            <a:round/>
            <a:headEnd/>
            <a:tailEnd/>
          </a:ln>
        </p:spPr>
        <p:txBody>
          <a:bodyPr wrap="none" anchor="ctr"/>
          <a:lstStyle/>
          <a:p>
            <a:endParaRPr lang="en-US"/>
          </a:p>
        </p:txBody>
      </p:sp>
      <p:sp>
        <p:nvSpPr>
          <p:cNvPr id="4" name="Footer Placeholder 3"/>
          <p:cNvSpPr>
            <a:spLocks noGrp="1"/>
          </p:cNvSpPr>
          <p:nvPr>
            <p:ph type="ftr" sz="quarter" idx="11"/>
          </p:nvPr>
        </p:nvSpPr>
        <p:spPr/>
        <p:txBody>
          <a:bodyPr/>
          <a:lstStyle/>
          <a:p>
            <a:r>
              <a:rPr lang="en-US" smtClean="0"/>
              <a:t>School of EEE</a:t>
            </a:r>
            <a:endParaRPr lang="en-US" dirty="0"/>
          </a:p>
        </p:txBody>
      </p:sp>
      <p:sp>
        <p:nvSpPr>
          <p:cNvPr id="5" name="Slide Number Placeholder 4"/>
          <p:cNvSpPr>
            <a:spLocks noGrp="1"/>
          </p:cNvSpPr>
          <p:nvPr>
            <p:ph type="sldNum" sz="quarter" idx="12"/>
          </p:nvPr>
        </p:nvSpPr>
        <p:spPr/>
        <p:txBody>
          <a:bodyPr/>
          <a:lstStyle/>
          <a:p>
            <a:fld id="{E9FA5013-2E72-4A27-BB93-0D610EE5532C}" type="slidenum">
              <a:rPr lang="en-US" smtClean="0"/>
              <a:pPr/>
              <a:t>83</a:t>
            </a:fld>
            <a:endParaRPr lang="en-US" dirty="0"/>
          </a:p>
        </p:txBody>
      </p:sp>
    </p:spTree>
    <p:extLst>
      <p:ext uri="{BB962C8B-B14F-4D97-AF65-F5344CB8AC3E}">
        <p14:creationId xmlns:p14="http://schemas.microsoft.com/office/powerpoint/2010/main" val="57046031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SENTER_SHAPEINFO" val="&lt;ThreeDShapeInfo&gt;&lt;uuid val=&quot;{B1BAC1B9-DD76-4824-B043-9508D3DF58DB}&quot;/&gt;&lt;isInvalidForFieldText val=&quot;0&quot;/&gt;&lt;Image&gt;&lt;filename val=&quot;d:\Users\ewsgan\AppData\Local\Temp\PR\data\asimages\{B1BAC1B9-DD76-4824-B043-9508D3DF58DB}_4.png&quot;/&gt;&lt;left val=&quot;60&quot;/&gt;&lt;top val=&quot;0&quot;/&gt;&lt;width val=&quot;609&quot;/&gt;&lt;height val=&quot;92&quot;/&gt;&lt;hasText val=&quot;1&quot;/&gt;&lt;/Image&gt;&lt;/ThreeDShapeInfo&gt;"/>
</p:tagLst>
</file>

<file path=ppt/tags/tag10.xml><?xml version="1.0" encoding="utf-8"?>
<p:tagLst xmlns:a="http://schemas.openxmlformats.org/drawingml/2006/main" xmlns:r="http://schemas.openxmlformats.org/officeDocument/2006/relationships" xmlns:p="http://schemas.openxmlformats.org/presentationml/2006/main">
  <p:tag name="PRESENTER_SHAPEINFO" val="&lt;ThreeDShapeInfo&gt;&lt;uuid val=&quot;{A8792442-1A8A-4DA5-B085-32218CB50B68}&quot;/&gt;&lt;isInvalidForFieldText val=&quot;0&quot;/&gt;&lt;Image&gt;&lt;filename val=&quot;d:\Users\ewsgan\AppData\Local\Temp\PR\data\asimages\{A8792442-1A8A-4DA5-B085-32218CB50B68}_18.png&quot;/&gt;&lt;left val=&quot;66&quot;/&gt;&lt;top val=&quot;-12&quot;/&gt;&lt;width val=&quot;631&quot;/&gt;&lt;height val=&quot;92&quot;/&gt;&lt;hasText val=&quot;1&quot;/&gt;&lt;/Image&gt;&lt;/ThreeDShapeInfo&gt;"/>
</p:tagLst>
</file>

<file path=ppt/tags/tag11.xml><?xml version="1.0" encoding="utf-8"?>
<p:tagLst xmlns:a="http://schemas.openxmlformats.org/drawingml/2006/main" xmlns:r="http://schemas.openxmlformats.org/officeDocument/2006/relationships" xmlns:p="http://schemas.openxmlformats.org/presentationml/2006/main">
  <p:tag name="PRESENTER_SHAPEINFO" val="&lt;ThreeDShapeInfo&gt;&lt;uuid val=&quot;{A8792442-1A8A-4DA5-B085-32218CB50B68}&quot;/&gt;&lt;isInvalidForFieldText val=&quot;0&quot;/&gt;&lt;Image&gt;&lt;filename val=&quot;d:\Users\ewsgan\AppData\Local\Temp\PR\data\asimages\{A8792442-1A8A-4DA5-B085-32218CB50B68}_18.png&quot;/&gt;&lt;left val=&quot;66&quot;/&gt;&lt;top val=&quot;-12&quot;/&gt;&lt;width val=&quot;631&quot;/&gt;&lt;height val=&quot;92&quot;/&gt;&lt;hasText val=&quot;1&quot;/&gt;&lt;/Image&gt;&lt;/ThreeDShapeInfo&gt;"/>
</p:tagLst>
</file>

<file path=ppt/tags/tag12.xml><?xml version="1.0" encoding="utf-8"?>
<p:tagLst xmlns:a="http://schemas.openxmlformats.org/drawingml/2006/main" xmlns:r="http://schemas.openxmlformats.org/officeDocument/2006/relationships" xmlns:p="http://schemas.openxmlformats.org/presentationml/2006/main">
  <p:tag name="PRESENTER_SHAPEINFO" val="&lt;ThreeDShapeInfo&gt;&lt;uuid val=&quot;{68ACDE82-3CF6-4E65-9559-E8E2F2E01984}&quot;/&gt;&lt;isInvalidForFieldText val=&quot;0&quot;/&gt;&lt;Image&gt;&lt;filename val=&quot;d:\Users\ewsgan\AppData\Local\Temp\PR\data\asimages\{68ACDE82-3CF6-4E65-9559-E8E2F2E01984}_36.png&quot;/&gt;&lt;left val=&quot;60&quot;/&gt;&lt;top val=&quot;0&quot;/&gt;&lt;width val=&quot;609&quot;/&gt;&lt;height val=&quot;92&quot;/&gt;&lt;hasText val=&quot;1&quot;/&gt;&lt;/Image&gt;&lt;/ThreeDShapeInfo&gt;"/>
</p:tagLst>
</file>

<file path=ppt/tags/tag13.xml><?xml version="1.0" encoding="utf-8"?>
<p:tagLst xmlns:a="http://schemas.openxmlformats.org/drawingml/2006/main" xmlns:r="http://schemas.openxmlformats.org/officeDocument/2006/relationships" xmlns:p="http://schemas.openxmlformats.org/presentationml/2006/main">
  <p:tag name="PRESENTER_SHAPEINFO" val="&lt;ThreeDShapeInfo&gt;&lt;uuid val=&quot;{68ACDE82-3CF6-4E65-9559-E8E2F2E01984}&quot;/&gt;&lt;isInvalidForFieldText val=&quot;0&quot;/&gt;&lt;Image&gt;&lt;filename val=&quot;d:\Users\ewsgan\AppData\Local\Temp\PR\data\asimages\{68ACDE82-3CF6-4E65-9559-E8E2F2E01984}_36.png&quot;/&gt;&lt;left val=&quot;60&quot;/&gt;&lt;top val=&quot;0&quot;/&gt;&lt;width val=&quot;609&quot;/&gt;&lt;height val=&quot;92&quot;/&gt;&lt;hasText val=&quot;1&quot;/&gt;&lt;/Image&gt;&lt;/ThreeDShapeInfo&gt;"/>
</p:tagLst>
</file>

<file path=ppt/tags/tag14.xml><?xml version="1.0" encoding="utf-8"?>
<p:tagLst xmlns:a="http://schemas.openxmlformats.org/drawingml/2006/main" xmlns:r="http://schemas.openxmlformats.org/officeDocument/2006/relationships" xmlns:p="http://schemas.openxmlformats.org/presentationml/2006/main">
  <p:tag name="PRESENTER_SHAPEINFO" val="&lt;ThreeDShapeInfo&gt;&lt;uuid val=&quot;{68ACDE82-3CF6-4E65-9559-E8E2F2E01984}&quot;/&gt;&lt;isInvalidForFieldText val=&quot;0&quot;/&gt;&lt;Image&gt;&lt;filename val=&quot;d:\Users\ewsgan\AppData\Local\Temp\PR\data\asimages\{68ACDE82-3CF6-4E65-9559-E8E2F2E01984}_36.png&quot;/&gt;&lt;left val=&quot;60&quot;/&gt;&lt;top val=&quot;0&quot;/&gt;&lt;width val=&quot;609&quot;/&gt;&lt;height val=&quot;92&quot;/&gt;&lt;hasText val=&quot;1&quot;/&gt;&lt;/Image&gt;&lt;/ThreeDShapeInfo&gt;"/>
</p:tagLst>
</file>

<file path=ppt/tags/tag2.xml><?xml version="1.0" encoding="utf-8"?>
<p:tagLst xmlns:a="http://schemas.openxmlformats.org/drawingml/2006/main" xmlns:r="http://schemas.openxmlformats.org/officeDocument/2006/relationships" xmlns:p="http://schemas.openxmlformats.org/presentationml/2006/main">
  <p:tag name="PRESENTER_SHAPEINFO" val="&lt;ThreeDShapeInfo&gt;&lt;uuid val=&quot;{B1BAC1B9-DD76-4824-B043-9508D3DF58DB}&quot;/&gt;&lt;isInvalidForFieldText val=&quot;0&quot;/&gt;&lt;Image&gt;&lt;filename val=&quot;d:\Users\ewsgan\AppData\Local\Temp\PR\data\asimages\{B1BAC1B9-DD76-4824-B043-9508D3DF58DB}_4.png&quot;/&gt;&lt;left val=&quot;60&quot;/&gt;&lt;top val=&quot;0&quot;/&gt;&lt;width val=&quot;609&quot;/&gt;&lt;height val=&quot;92&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INFO" val="&lt;ThreeDShapeInfo&gt;&lt;uuid val=&quot;{A8792442-1A8A-4DA5-B085-32218CB50B68}&quot;/&gt;&lt;isInvalidForFieldText val=&quot;0&quot;/&gt;&lt;Image&gt;&lt;filename val=&quot;d:\Users\ewsgan\AppData\Local\Temp\PR\data\asimages\{A8792442-1A8A-4DA5-B085-32218CB50B68}_18.png&quot;/&gt;&lt;left val=&quot;66&quot;/&gt;&lt;top val=&quot;-12&quot;/&gt;&lt;width val=&quot;631&quot;/&gt;&lt;height val=&quot;92&quot;/&gt;&lt;hasText val=&quot;1&quot;/&gt;&lt;/Image&gt;&lt;/ThreeDShapeInfo&gt;"/>
</p:tagLst>
</file>

<file path=ppt/tags/tag4.xml><?xml version="1.0" encoding="utf-8"?>
<p:tagLst xmlns:a="http://schemas.openxmlformats.org/drawingml/2006/main" xmlns:r="http://schemas.openxmlformats.org/officeDocument/2006/relationships" xmlns:p="http://schemas.openxmlformats.org/presentationml/2006/main">
  <p:tag name="PRESENTER_SHAPEINFO" val="&lt;ThreeDShapeInfo&gt;&lt;uuid val=&quot;{A8792442-1A8A-4DA5-B085-32218CB50B68}&quot;/&gt;&lt;isInvalidForFieldText val=&quot;0&quot;/&gt;&lt;Image&gt;&lt;filename val=&quot;d:\Users\ewsgan\AppData\Local\Temp\PR\data\asimages\{A8792442-1A8A-4DA5-B085-32218CB50B68}_18.png&quot;/&gt;&lt;left val=&quot;66&quot;/&gt;&lt;top val=&quot;-12&quot;/&gt;&lt;width val=&quot;631&quot;/&gt;&lt;height val=&quot;92&quot;/&gt;&lt;hasText val=&quot;1&quot;/&gt;&lt;/Image&gt;&lt;/ThreeDShapeInfo&gt;"/>
</p:tagLst>
</file>

<file path=ppt/tags/tag5.xml><?xml version="1.0" encoding="utf-8"?>
<p:tagLst xmlns:a="http://schemas.openxmlformats.org/drawingml/2006/main" xmlns:r="http://schemas.openxmlformats.org/officeDocument/2006/relationships" xmlns:p="http://schemas.openxmlformats.org/presentationml/2006/main">
  <p:tag name="PRESENTER_SHAPEINFO" val="&lt;ThreeDShapeInfo&gt;&lt;uuid val=&quot;{A8792442-1A8A-4DA5-B085-32218CB50B68}&quot;/&gt;&lt;isInvalidForFieldText val=&quot;0&quot;/&gt;&lt;Image&gt;&lt;filename val=&quot;d:\Users\ewsgan\AppData\Local\Temp\PR\data\asimages\{A8792442-1A8A-4DA5-B085-32218CB50B68}_18.png&quot;/&gt;&lt;left val=&quot;66&quot;/&gt;&lt;top val=&quot;-12&quot;/&gt;&lt;width val=&quot;631&quot;/&gt;&lt;height val=&quot;92&quot;/&gt;&lt;hasText val=&quot;1&quot;/&gt;&lt;/Image&gt;&lt;/ThreeDShapeInfo&gt;"/>
</p:tagLst>
</file>

<file path=ppt/tags/tag6.xml><?xml version="1.0" encoding="utf-8"?>
<p:tagLst xmlns:a="http://schemas.openxmlformats.org/drawingml/2006/main" xmlns:r="http://schemas.openxmlformats.org/officeDocument/2006/relationships" xmlns:p="http://schemas.openxmlformats.org/presentationml/2006/main">
  <p:tag name="PRESENTER_SHAPEINFO" val="&lt;ThreeDShapeInfo&gt;&lt;uuid val=&quot;{A8792442-1A8A-4DA5-B085-32218CB50B68}&quot;/&gt;&lt;isInvalidForFieldText val=&quot;0&quot;/&gt;&lt;Image&gt;&lt;filename val=&quot;d:\Users\ewsgan\AppData\Local\Temp\PR\data\asimages\{A8792442-1A8A-4DA5-B085-32218CB50B68}_18.png&quot;/&gt;&lt;left val=&quot;66&quot;/&gt;&lt;top val=&quot;-12&quot;/&gt;&lt;width val=&quot;631&quot;/&gt;&lt;height val=&quot;92&quot;/&gt;&lt;hasText val=&quot;1&quot;/&gt;&lt;/Image&gt;&lt;/ThreeDShapeInfo&gt;"/>
</p:tagLst>
</file>

<file path=ppt/tags/tag7.xml><?xml version="1.0" encoding="utf-8"?>
<p:tagLst xmlns:a="http://schemas.openxmlformats.org/drawingml/2006/main" xmlns:r="http://schemas.openxmlformats.org/officeDocument/2006/relationships" xmlns:p="http://schemas.openxmlformats.org/presentationml/2006/main">
  <p:tag name="PRESENTER_SHAPEINFO" val="&lt;ThreeDShapeInfo&gt;&lt;uuid val=&quot;{A8792442-1A8A-4DA5-B085-32218CB50B68}&quot;/&gt;&lt;isInvalidForFieldText val=&quot;0&quot;/&gt;&lt;Image&gt;&lt;filename val=&quot;d:\Users\ewsgan\AppData\Local\Temp\PR\data\asimages\{A8792442-1A8A-4DA5-B085-32218CB50B68}_18.png&quot;/&gt;&lt;left val=&quot;66&quot;/&gt;&lt;top val=&quot;-12&quot;/&gt;&lt;width val=&quot;631&quot;/&gt;&lt;height val=&quot;92&quot;/&gt;&lt;hasText val=&quot;1&quot;/&gt;&lt;/Image&gt;&lt;/ThreeDShapeInfo&gt;"/>
</p:tagLst>
</file>

<file path=ppt/tags/tag8.xml><?xml version="1.0" encoding="utf-8"?>
<p:tagLst xmlns:a="http://schemas.openxmlformats.org/drawingml/2006/main" xmlns:r="http://schemas.openxmlformats.org/officeDocument/2006/relationships" xmlns:p="http://schemas.openxmlformats.org/presentationml/2006/main">
  <p:tag name="PRESENTER_SHAPEINFO" val="&lt;ThreeDShapeInfo&gt;&lt;uuid val=&quot;{A8792442-1A8A-4DA5-B085-32218CB50B68}&quot;/&gt;&lt;isInvalidForFieldText val=&quot;0&quot;/&gt;&lt;Image&gt;&lt;filename val=&quot;d:\Users\ewsgan\AppData\Local\Temp\PR\data\asimages\{A8792442-1A8A-4DA5-B085-32218CB50B68}_18.png&quot;/&gt;&lt;left val=&quot;66&quot;/&gt;&lt;top val=&quot;-12&quot;/&gt;&lt;width val=&quot;631&quot;/&gt;&lt;height val=&quot;92&quot;/&gt;&lt;hasText val=&quot;1&quot;/&gt;&lt;/Image&gt;&lt;/ThreeDShapeInfo&gt;"/>
</p:tagLst>
</file>

<file path=ppt/tags/tag9.xml><?xml version="1.0" encoding="utf-8"?>
<p:tagLst xmlns:a="http://schemas.openxmlformats.org/drawingml/2006/main" xmlns:r="http://schemas.openxmlformats.org/officeDocument/2006/relationships" xmlns:p="http://schemas.openxmlformats.org/presentationml/2006/main">
  <p:tag name="PRESENTER_SHAPEINFO" val="&lt;ThreeDShapeInfo&gt;&lt;uuid val=&quot;{A8792442-1A8A-4DA5-B085-32218CB50B68}&quot;/&gt;&lt;isInvalidForFieldText val=&quot;0&quot;/&gt;&lt;Image&gt;&lt;filename val=&quot;d:\Users\ewsgan\AppData\Local\Temp\PR\data\asimages\{A8792442-1A8A-4DA5-B085-32218CB50B68}_18.png&quot;/&gt;&lt;left val=&quot;66&quot;/&gt;&lt;top val=&quot;-12&quot;/&gt;&lt;width val=&quot;631&quot;/&gt;&lt;height val=&quot;92&quot;/&gt;&lt;hasText val=&quot;1&quot;/&gt;&lt;/Image&gt;&lt;/ThreeDShapeInfo&gt;"/>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Custom 5">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0070C0"/>
      </a:hlink>
      <a:folHlink>
        <a:srgbClr val="0070C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22352</TotalTime>
  <Words>14222</Words>
  <Application>Microsoft Office PowerPoint</Application>
  <PresentationFormat>On-screen Show (4:3)</PresentationFormat>
  <Paragraphs>1459</Paragraphs>
  <Slides>84</Slides>
  <Notes>84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84</vt:i4>
      </vt:variant>
    </vt:vector>
  </HeadingPairs>
  <TitlesOfParts>
    <vt:vector size="96" baseType="lpstr">
      <vt:lpstr>宋体</vt:lpstr>
      <vt:lpstr>Arial</vt:lpstr>
      <vt:lpstr>Calibri</vt:lpstr>
      <vt:lpstr>Courier New</vt:lpstr>
      <vt:lpstr>Gill Sans MT</vt:lpstr>
      <vt:lpstr>Symbol</vt:lpstr>
      <vt:lpstr>Times New Roman</vt:lpstr>
      <vt:lpstr>Verdana</vt:lpstr>
      <vt:lpstr>Wingdings</vt:lpstr>
      <vt:lpstr>Wingdings 2</vt:lpstr>
      <vt:lpstr>Solstice</vt:lpstr>
      <vt:lpstr>Equation</vt:lpstr>
      <vt:lpstr>PowerPoint Presentation</vt:lpstr>
      <vt:lpstr>Coding Strategies</vt:lpstr>
      <vt:lpstr>Digital Signal Representation</vt:lpstr>
      <vt:lpstr>Digital Signal Representation</vt:lpstr>
      <vt:lpstr>Digital Signal Representation</vt:lpstr>
      <vt:lpstr>A simple PCM coder</vt:lpstr>
      <vt:lpstr>Digital Signal Representation</vt:lpstr>
      <vt:lpstr>Digital Signal Representation - Sampling</vt:lpstr>
      <vt:lpstr>PowerPoint Presentation</vt:lpstr>
      <vt:lpstr>Digital Signal Representation - Quantization</vt:lpstr>
      <vt:lpstr>Digital Signal Representation - Quantization</vt:lpstr>
      <vt:lpstr>Quantization or Finite Word Length Effects</vt:lpstr>
      <vt:lpstr>PowerPoint Presentation</vt:lpstr>
      <vt:lpstr>PowerPoint Presentation</vt:lpstr>
      <vt:lpstr>The number systems used in Audio Coding</vt:lpstr>
      <vt:lpstr>PowerPoint Presentation</vt:lpstr>
      <vt:lpstr>Algorithms of Quantizing and Dequantizing</vt:lpstr>
      <vt:lpstr>Examples</vt:lpstr>
      <vt:lpstr>Signal Representation - SNR</vt:lpstr>
      <vt:lpstr>Floating Point Quantization</vt:lpstr>
      <vt:lpstr>Floating Point Quantization</vt:lpstr>
      <vt:lpstr>Floating Point Quantization</vt:lpstr>
      <vt:lpstr>Floating Point Quantization</vt:lpstr>
      <vt:lpstr>Block Floating Point</vt:lpstr>
      <vt:lpstr>PowerPoint Presentation</vt:lpstr>
      <vt:lpstr>Coding of Digital Symbols</vt:lpstr>
      <vt:lpstr>Entropy Coding - Huffman Coding</vt:lpstr>
      <vt:lpstr>Steps of Huffman Coding </vt:lpstr>
      <vt:lpstr>Performance of Huffman Coding</vt:lpstr>
      <vt:lpstr>Entropy Coding - Huffman Coding</vt:lpstr>
      <vt:lpstr>PowerPoint Presentation</vt:lpstr>
      <vt:lpstr>Frequency Domain Representation</vt:lpstr>
      <vt:lpstr>Frequency Domain Representation</vt:lpstr>
      <vt:lpstr>Frequency Domain Representation</vt:lpstr>
      <vt:lpstr>Frequency Domain Representation</vt:lpstr>
      <vt:lpstr>Frequency Domain Representation</vt:lpstr>
      <vt:lpstr>Frequency Domain Representation</vt:lpstr>
      <vt:lpstr>Frequency Domain Representation</vt:lpstr>
      <vt:lpstr>Frequency Domain Representation</vt:lpstr>
      <vt:lpstr>PowerPoint Presentation</vt:lpstr>
      <vt:lpstr>PowerPoint Presentation</vt:lpstr>
      <vt:lpstr>PowerPoint Presentation</vt:lpstr>
      <vt:lpstr>PowerPoint Presentation</vt:lpstr>
      <vt:lpstr>PowerPoint Presentation</vt:lpstr>
      <vt:lpstr>The Aim of Digital Audio Coding</vt:lpstr>
      <vt:lpstr>Important Factors in Audio Coding</vt:lpstr>
      <vt:lpstr>Human Hearing System</vt:lpstr>
      <vt:lpstr>A more complex Audio Coder</vt:lpstr>
      <vt:lpstr>Applications</vt:lpstr>
      <vt:lpstr>Data reduction by quality reduction</vt:lpstr>
      <vt:lpstr>PowerPoint Presentation</vt:lpstr>
      <vt:lpstr>Memory Required for Audio</vt:lpstr>
      <vt:lpstr>Some Practical Questions </vt:lpstr>
      <vt:lpstr>How much compression is required?</vt:lpstr>
      <vt:lpstr>How to reduce data rate?</vt:lpstr>
      <vt:lpstr>PowerPoint Presentation</vt:lpstr>
      <vt:lpstr>How to reduce data rate?</vt:lpstr>
      <vt:lpstr>Frequency Masking</vt:lpstr>
      <vt:lpstr>Noise masking tone</vt:lpstr>
      <vt:lpstr>Tone masking noise</vt:lpstr>
      <vt:lpstr>Example</vt:lpstr>
      <vt:lpstr>General Block Diagram for audio encoding</vt:lpstr>
      <vt:lpstr>General Block Diagram for Lossy Audio Encoding</vt:lpstr>
      <vt:lpstr>Lossy Compression Algorithms</vt:lpstr>
      <vt:lpstr>Lossless Coding Algorithms</vt:lpstr>
      <vt:lpstr>Lossless Coding Algorithms</vt:lpstr>
      <vt:lpstr>PowerPoint Presentation</vt:lpstr>
      <vt:lpstr>General concepts</vt:lpstr>
      <vt:lpstr>General concepts</vt:lpstr>
      <vt:lpstr>Subband Coding</vt:lpstr>
      <vt:lpstr>Subband Coding</vt:lpstr>
      <vt:lpstr>Sampling Rate Conversion</vt:lpstr>
      <vt:lpstr>An Example of Subband Coder </vt:lpstr>
      <vt:lpstr>Details of Filter Bank</vt:lpstr>
      <vt:lpstr>Details of Filter Bank</vt:lpstr>
      <vt:lpstr>Details of Filter Bank</vt:lpstr>
      <vt:lpstr>Details of Filter Bank</vt:lpstr>
      <vt:lpstr>Details of Filter Bank</vt:lpstr>
      <vt:lpstr>Details of Filter Bank</vt:lpstr>
      <vt:lpstr>Details of Filter Bank</vt:lpstr>
      <vt:lpstr>Details of Filter Bank</vt:lpstr>
      <vt:lpstr>Example</vt:lpstr>
      <vt:lpstr>Example</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Acoustics and Psychoacoustics</dc:title>
  <dc:creator>ewsgan</dc:creator>
  <cp:lastModifiedBy>Bi Guoan (Assoc Prof)</cp:lastModifiedBy>
  <cp:revision>833</cp:revision>
  <cp:lastPrinted>2014-11-18T01:21:12Z</cp:lastPrinted>
  <dcterms:created xsi:type="dcterms:W3CDTF">2009-11-18T12:42:21Z</dcterms:created>
  <dcterms:modified xsi:type="dcterms:W3CDTF">2020-01-28T07:11:40Z</dcterms:modified>
</cp:coreProperties>
</file>