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35"/>
  </p:notesMasterIdLst>
  <p:sldIdLst>
    <p:sldId id="259" r:id="rId3"/>
    <p:sldId id="262" r:id="rId4"/>
    <p:sldId id="263" r:id="rId5"/>
    <p:sldId id="264" r:id="rId6"/>
    <p:sldId id="303" r:id="rId7"/>
    <p:sldId id="304" r:id="rId8"/>
    <p:sldId id="305" r:id="rId9"/>
    <p:sldId id="265" r:id="rId10"/>
    <p:sldId id="267" r:id="rId11"/>
    <p:sldId id="266" r:id="rId12"/>
    <p:sldId id="268" r:id="rId13"/>
    <p:sldId id="270" r:id="rId14"/>
    <p:sldId id="272" r:id="rId15"/>
    <p:sldId id="293" r:id="rId16"/>
    <p:sldId id="273" r:id="rId17"/>
    <p:sldId id="277" r:id="rId18"/>
    <p:sldId id="280" r:id="rId19"/>
    <p:sldId id="282" r:id="rId20"/>
    <p:sldId id="302" r:id="rId21"/>
    <p:sldId id="294" r:id="rId22"/>
    <p:sldId id="281" r:id="rId23"/>
    <p:sldId id="300" r:id="rId24"/>
    <p:sldId id="301" r:id="rId25"/>
    <p:sldId id="290" r:id="rId26"/>
    <p:sldId id="284" r:id="rId27"/>
    <p:sldId id="285" r:id="rId28"/>
    <p:sldId id="286" r:id="rId29"/>
    <p:sldId id="287" r:id="rId30"/>
    <p:sldId id="291" r:id="rId31"/>
    <p:sldId id="297" r:id="rId32"/>
    <p:sldId id="296" r:id="rId33"/>
    <p:sldId id="299" r:id="rId34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Sezione predefinita" id="{882E2865-9691-448F-88D1-20453D231C63}">
          <p14:sldIdLst>
            <p14:sldId id="259"/>
            <p14:sldId id="262"/>
            <p14:sldId id="263"/>
            <p14:sldId id="264"/>
            <p14:sldId id="303"/>
            <p14:sldId id="304"/>
            <p14:sldId id="305"/>
            <p14:sldId id="265"/>
            <p14:sldId id="267"/>
            <p14:sldId id="266"/>
            <p14:sldId id="268"/>
            <p14:sldId id="270"/>
            <p14:sldId id="272"/>
            <p14:sldId id="293"/>
            <p14:sldId id="273"/>
            <p14:sldId id="277"/>
            <p14:sldId id="280"/>
            <p14:sldId id="282"/>
            <p14:sldId id="302"/>
            <p14:sldId id="294"/>
            <p14:sldId id="281"/>
            <p14:sldId id="300"/>
            <p14:sldId id="301"/>
            <p14:sldId id="290"/>
            <p14:sldId id="284"/>
            <p14:sldId id="285"/>
            <p14:sldId id="286"/>
            <p14:sldId id="287"/>
            <p14:sldId id="291"/>
            <p14:sldId id="297"/>
            <p14:sldId id="296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7433" autoAdjust="0"/>
  </p:normalViewPr>
  <p:slideViewPr>
    <p:cSldViewPr snapToObjects="1">
      <p:cViewPr varScale="1">
        <p:scale>
          <a:sx n="65" d="100"/>
          <a:sy n="65" d="100"/>
        </p:scale>
        <p:origin x="1548" y="66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61A4A-D0C3-4623-84C2-FD4286BDBB96}" type="datetimeFigureOut">
              <a:rPr lang="it-IT" smtClean="0"/>
              <a:t>13/03/2015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1AC-48DE-4D22-A987-195E984FE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22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35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3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0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2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76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51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68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43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34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42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8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14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1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6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in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606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1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9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27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34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3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03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alerioRiva" TargetMode="External"/><Relationship Id="rId7" Type="http://schemas.openxmlformats.org/officeDocument/2006/relationships/image" Target="../media/image4.jpg"/><Relationship Id="rId2" Type="http://schemas.openxmlformats.org/officeDocument/2006/relationships/hyperlink" Target="mailto:valerio.riva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it.linkedin.com/in/valerioriv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www.kongregate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gamepix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hyperlink" Target="http://armorgames.com/" TargetMode="Externa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interactiveproject.com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peditor.org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Lotti/phaserTu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docs.phaser.io/" TargetMode="External"/><Relationship Id="rId4" Type="http://schemas.openxmlformats.org/officeDocument/2006/relationships/hyperlink" Target="http://examples.phaser.io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html5gameengine.com/" TargetMode="External"/><Relationship Id="rId13" Type="http://schemas.openxmlformats.org/officeDocument/2006/relationships/hyperlink" Target="http://xdk-software.intel.com/" TargetMode="External"/><Relationship Id="rId3" Type="http://schemas.openxmlformats.org/officeDocument/2006/relationships/hyperlink" Target="http://github.com/Lotti/phaserGame" TargetMode="External"/><Relationship Id="rId7" Type="http://schemas.openxmlformats.org/officeDocument/2006/relationships/hyperlink" Target="http://examples.phaser.io/" TargetMode="External"/><Relationship Id="rId12" Type="http://schemas.openxmlformats.org/officeDocument/2006/relationships/hyperlink" Target="http://www.mapeditor.org/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cs.phaser.io/" TargetMode="External"/><Relationship Id="rId11" Type="http://schemas.openxmlformats.org/officeDocument/2006/relationships/hyperlink" Target="http://schteppe.github.io/p2.js" TargetMode="External"/><Relationship Id="rId5" Type="http://schemas.openxmlformats.org/officeDocument/2006/relationships/hyperlink" Target="http://www.html5gamedevs.com/forum/14-phaser/" TargetMode="External"/><Relationship Id="rId15" Type="http://schemas.openxmlformats.org/officeDocument/2006/relationships/hyperlink" Target="https://cordova.apache.org/" TargetMode="External"/><Relationship Id="rId10" Type="http://schemas.openxmlformats.org/officeDocument/2006/relationships/hyperlink" Target="http://www.pixijs.com/" TargetMode="External"/><Relationship Id="rId4" Type="http://schemas.openxmlformats.org/officeDocument/2006/relationships/hyperlink" Target="http://github.com/Lotti/phaserTut" TargetMode="External"/><Relationship Id="rId9" Type="http://schemas.openxmlformats.org/officeDocument/2006/relationships/hyperlink" Target="http://brackets.io/" TargetMode="External"/><Relationship Id="rId14" Type="http://schemas.openxmlformats.org/officeDocument/2006/relationships/hyperlink" Target="https://www.ludei.com/cocoonjs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295400" y="2743200"/>
            <a:ext cx="69342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Introduction to development of multiplayer HTML5 games (with Socket.io)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295400" y="3962400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2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3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3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295400" y="1625600"/>
            <a:ext cx="6934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i="1" dirty="0" smtClean="0">
                <a:solidFill>
                  <a:srgbClr val="FF6600"/>
                </a:solidFill>
                <a:latin typeface="Arial"/>
                <a:ea typeface="+mn-ea"/>
                <a:cs typeface="Arial"/>
              </a:rPr>
              <a:t>Valerio «Lotti» Riva</a:t>
            </a:r>
            <a:endParaRPr lang="it-IT" sz="3200" b="1" i="1" dirty="0">
              <a:solidFill>
                <a:srgbClr val="FF66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82" y="4653136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0" y="5301208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10510"/>
            <a:ext cx="686642" cy="686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Peer 2 Peer Paradigm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1825625"/>
            <a:ext cx="7975798" cy="4351338"/>
          </a:xfrm>
        </p:spPr>
        <p:txBody>
          <a:bodyPr/>
          <a:lstStyle/>
          <a:p>
            <a:r>
              <a:rPr lang="en-US" dirty="0" smtClean="0"/>
              <a:t>Distributed logic and data</a:t>
            </a:r>
          </a:p>
          <a:p>
            <a:r>
              <a:rPr lang="en-US" dirty="0" smtClean="0"/>
              <a:t>Suitable for not persistent game world (</a:t>
            </a:r>
            <a:r>
              <a:rPr lang="en-US" dirty="0" smtClean="0"/>
              <a:t>fps, racing</a:t>
            </a:r>
            <a:r>
              <a:rPr lang="en-US" dirty="0" smtClean="0"/>
              <a:t>)</a:t>
            </a:r>
          </a:p>
          <a:p>
            <a:r>
              <a:rPr lang="en-US" i="1" u="sng" dirty="0" smtClean="0"/>
              <a:t>Hard</a:t>
            </a:r>
            <a:r>
              <a:rPr lang="en-US" dirty="0" smtClean="0"/>
              <a:t> to develop, easy to maintain, low costs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10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Hybrid Paradigm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of both worlds?</a:t>
            </a:r>
          </a:p>
          <a:p>
            <a:r>
              <a:rPr lang="en-US" dirty="0" smtClean="0"/>
              <a:t>Easy to use in some aspect (matchmaking)</a:t>
            </a:r>
          </a:p>
          <a:p>
            <a:r>
              <a:rPr lang="en-US" dirty="0" smtClean="0"/>
              <a:t>Hard to use in some other aspect (world consistency)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11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Multiplayer game types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Asynchronous</a:t>
            </a:r>
            <a:r>
              <a:rPr lang="it-IT" dirty="0" smtClean="0"/>
              <a:t> (</a:t>
            </a:r>
            <a:r>
              <a:rPr lang="it-IT" dirty="0" err="1" smtClean="0"/>
              <a:t>Ruzzle</a:t>
            </a:r>
            <a:r>
              <a:rPr lang="it-IT" dirty="0" smtClean="0"/>
              <a:t>, Real Racing, </a:t>
            </a:r>
            <a:r>
              <a:rPr lang="it-IT" dirty="0" err="1" smtClean="0"/>
              <a:t>Clash</a:t>
            </a:r>
            <a:r>
              <a:rPr lang="it-IT" dirty="0" smtClean="0"/>
              <a:t> of </a:t>
            </a:r>
            <a:r>
              <a:rPr lang="it-IT" dirty="0" err="1"/>
              <a:t>C</a:t>
            </a:r>
            <a:r>
              <a:rPr lang="it-IT" dirty="0" err="1" smtClean="0"/>
              <a:t>lans</a:t>
            </a:r>
            <a:r>
              <a:rPr lang="it-IT" dirty="0" smtClean="0"/>
              <a:t>)</a:t>
            </a:r>
          </a:p>
          <a:p>
            <a:endParaRPr lang="it-IT" dirty="0" smtClean="0"/>
          </a:p>
          <a:p>
            <a:r>
              <a:rPr lang="it-IT" dirty="0" err="1" smtClean="0"/>
              <a:t>Synchronous</a:t>
            </a:r>
            <a:r>
              <a:rPr lang="it-IT" dirty="0" smtClean="0"/>
              <a:t> (</a:t>
            </a:r>
            <a:r>
              <a:rPr lang="it-IT" dirty="0" err="1" smtClean="0"/>
              <a:t>CoD</a:t>
            </a:r>
            <a:r>
              <a:rPr lang="it-IT" dirty="0" smtClean="0"/>
              <a:t>, </a:t>
            </a:r>
            <a:r>
              <a:rPr lang="it-IT" dirty="0" err="1" smtClean="0"/>
              <a:t>LoL</a:t>
            </a:r>
            <a:r>
              <a:rPr lang="it-IT" dirty="0" smtClean="0"/>
              <a:t>, </a:t>
            </a:r>
            <a:r>
              <a:rPr lang="it-IT" dirty="0" err="1" smtClean="0"/>
              <a:t>WoW</a:t>
            </a:r>
            <a:r>
              <a:rPr lang="it-IT" dirty="0" smtClean="0"/>
              <a:t>)</a:t>
            </a:r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0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Hello Phaser!</a:t>
            </a:r>
            <a:endParaRPr lang="en-US" sz="4000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03" y="1825625"/>
            <a:ext cx="5804793" cy="4351338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Web</a:t>
            </a:r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>
          <a:xfrm>
            <a:off x="630239" y="2060848"/>
            <a:ext cx="3797746" cy="4128815"/>
          </a:xfrm>
        </p:spPr>
        <p:txBody>
          <a:bodyPr/>
          <a:lstStyle/>
          <a:p>
            <a:r>
              <a:rPr lang="en-GB" dirty="0" smtClean="0"/>
              <a:t>Any hosting!</a:t>
            </a:r>
          </a:p>
          <a:p>
            <a:r>
              <a:rPr lang="en-GB" dirty="0" smtClean="0"/>
              <a:t>Game portals</a:t>
            </a:r>
          </a:p>
          <a:p>
            <a:pPr lvl="1"/>
            <a:r>
              <a:rPr lang="en-GB" sz="2000" dirty="0" smtClean="0">
                <a:hlinkClick r:id="rId2"/>
              </a:rPr>
              <a:t>http://gamepix.com</a:t>
            </a:r>
            <a:endParaRPr lang="en-GB" sz="2000" dirty="0"/>
          </a:p>
          <a:p>
            <a:pPr lvl="1"/>
            <a:r>
              <a:rPr lang="en-GB" sz="2000" dirty="0" smtClean="0">
                <a:hlinkClick r:id="rId3"/>
              </a:rPr>
              <a:t>http://kongregate.com</a:t>
            </a:r>
            <a:endParaRPr lang="en-GB" sz="2000" dirty="0" smtClean="0"/>
          </a:p>
          <a:p>
            <a:pPr lvl="1"/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armorgames.com</a:t>
            </a:r>
            <a:endParaRPr lang="en-GB" sz="2000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4"/>
          </p:nvPr>
        </p:nvSpPr>
        <p:spPr>
          <a:xfrm>
            <a:off x="4629150" y="2060848"/>
            <a:ext cx="3887788" cy="4128815"/>
          </a:xfrm>
        </p:spPr>
        <p:txBody>
          <a:bodyPr/>
          <a:lstStyle/>
          <a:p>
            <a:r>
              <a:rPr lang="en-GB" dirty="0" smtClean="0"/>
              <a:t>Cordova (</a:t>
            </a:r>
            <a:r>
              <a:rPr lang="en-GB" dirty="0" err="1" smtClean="0"/>
              <a:t>Phonegap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Intel XDK</a:t>
            </a:r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r>
              <a:rPr lang="en-GB" dirty="0" err="1" smtClean="0"/>
              <a:t>CocoonJS</a:t>
            </a:r>
            <a:endParaRPr lang="en-GB" dirty="0" smtClean="0"/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pPr lvl="1"/>
            <a:r>
              <a:rPr lang="en-GB" dirty="0" smtClean="0"/>
              <a:t>API for Ads, IAP, accelerometer, etc.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14</a:t>
            </a:fld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43" y="4244915"/>
            <a:ext cx="3605538" cy="89056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22" y="5218826"/>
            <a:ext cx="1044575" cy="104457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28" y="5292565"/>
            <a:ext cx="897098" cy="897098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5011415"/>
            <a:ext cx="1363215" cy="136321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0" y="5218826"/>
            <a:ext cx="1046006" cy="104600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32" y="5229200"/>
            <a:ext cx="1091116" cy="1091116"/>
          </a:xfrm>
          <a:prstGeom prst="rect">
            <a:avLst/>
          </a:prstGeom>
        </p:spPr>
      </p:pic>
      <p:sp>
        <p:nvSpPr>
          <p:cNvPr id="15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4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62476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In computer graphics, a </a:t>
            </a:r>
            <a:r>
              <a:rPr lang="en-US" b="1" dirty="0"/>
              <a:t>sprite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two-dimensional image or animation that is integrated into a larger scene</a:t>
            </a:r>
            <a:r>
              <a:rPr lang="en-US" dirty="0" smtClean="0"/>
              <a:t>.”</a:t>
            </a:r>
          </a:p>
          <a:p>
            <a:r>
              <a:rPr lang="en-US" dirty="0"/>
              <a:t>H</a:t>
            </a:r>
            <a:r>
              <a:rPr lang="en-US" dirty="0" smtClean="0"/>
              <a:t>as a set of coordinates </a:t>
            </a:r>
            <a:br>
              <a:rPr lang="en-US" dirty="0" smtClean="0"/>
            </a:br>
            <a:r>
              <a:rPr lang="en-US" dirty="0" smtClean="0"/>
              <a:t>and sizes</a:t>
            </a:r>
          </a:p>
          <a:p>
            <a:r>
              <a:rPr lang="en-US" dirty="0"/>
              <a:t>C</a:t>
            </a:r>
            <a:r>
              <a:rPr lang="en-US" dirty="0" smtClean="0"/>
              <a:t>an be animated with</a:t>
            </a:r>
            <a:br>
              <a:rPr lang="en-US" dirty="0" smtClean="0"/>
            </a:b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drawings</a:t>
            </a:r>
            <a:endParaRPr lang="it-IT" dirty="0" smtClean="0"/>
          </a:p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actor</a:t>
            </a:r>
            <a:r>
              <a:rPr lang="it-IT" dirty="0" smtClean="0"/>
              <a:t> of a 2D game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15" y="3144183"/>
            <a:ext cx="2791222" cy="33947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71" y="1820689"/>
            <a:ext cx="1023602" cy="103217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0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9" y="1628800"/>
            <a:ext cx="2573609" cy="4848895"/>
          </a:xfrm>
        </p:spPr>
        <p:txBody>
          <a:bodyPr>
            <a:normAutofit/>
          </a:bodyPr>
          <a:lstStyle/>
          <a:p>
            <a:r>
              <a:rPr lang="it-IT" sz="2400" dirty="0" smtClean="0"/>
              <a:t>Be </a:t>
            </a:r>
            <a:r>
              <a:rPr lang="it-IT" sz="2400" dirty="0" err="1" smtClean="0"/>
              <a:t>created</a:t>
            </a:r>
            <a:endParaRPr lang="it-IT" sz="2400" dirty="0" smtClean="0"/>
          </a:p>
          <a:p>
            <a:r>
              <a:rPr lang="it-IT" sz="2400" dirty="0" smtClean="0"/>
              <a:t>Scale</a:t>
            </a:r>
          </a:p>
          <a:p>
            <a:r>
              <a:rPr lang="it-IT" sz="2400" dirty="0" smtClean="0"/>
              <a:t>Rotate</a:t>
            </a:r>
          </a:p>
          <a:p>
            <a:r>
              <a:rPr lang="it-IT" sz="2400" dirty="0" err="1" smtClean="0"/>
              <a:t>Moves</a:t>
            </a:r>
            <a:endParaRPr lang="it-IT" sz="2400" dirty="0" smtClean="0"/>
          </a:p>
          <a:p>
            <a:r>
              <a:rPr lang="en-US" sz="2400" dirty="0" smtClean="0"/>
              <a:t>Animate</a:t>
            </a:r>
          </a:p>
          <a:p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physic</a:t>
            </a:r>
            <a:r>
              <a:rPr lang="it-IT" sz="2400" dirty="0" smtClean="0"/>
              <a:t> body for </a:t>
            </a:r>
            <a:r>
              <a:rPr lang="it-IT" sz="2400" dirty="0" err="1" smtClean="0"/>
              <a:t>collisions</a:t>
            </a:r>
            <a:endParaRPr lang="it-IT" sz="2400" dirty="0" smtClean="0"/>
          </a:p>
          <a:p>
            <a:r>
              <a:rPr lang="it-IT" sz="2400" dirty="0" smtClean="0"/>
              <a:t>and </a:t>
            </a:r>
            <a:r>
              <a:rPr lang="it-IT" sz="2400" dirty="0" err="1" smtClean="0"/>
              <a:t>much</a:t>
            </a:r>
            <a:r>
              <a:rPr lang="it-IT" sz="2400" dirty="0" smtClean="0"/>
              <a:t> more!</a:t>
            </a:r>
            <a:endParaRPr lang="it-IT" sz="240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203848" y="1628800"/>
            <a:ext cx="5313091" cy="484889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=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image");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s.scale.setTo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(0.75,0.75);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s.angle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=180 /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s.rotation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=3.141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s.x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+= 10;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10;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s.animations.play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walk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fps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game.physics.arcade.enable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dirty="0"/>
              <a:t>What sprites can do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0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Group of sprites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it as z-ordered layer</a:t>
            </a:r>
          </a:p>
          <a:p>
            <a:r>
              <a:rPr lang="en-US" dirty="0" smtClean="0"/>
              <a:t>Use it for </a:t>
            </a:r>
            <a:r>
              <a:rPr lang="it-IT" dirty="0"/>
              <a:t>fast </a:t>
            </a:r>
            <a:r>
              <a:rPr lang="it-IT" dirty="0" err="1"/>
              <a:t>pooling</a:t>
            </a:r>
            <a:r>
              <a:rPr lang="it-IT" dirty="0"/>
              <a:t> and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 smtClean="0"/>
              <a:t>recycling</a:t>
            </a:r>
            <a:r>
              <a:rPr lang="it-IT" dirty="0" smtClean="0"/>
              <a:t> </a:t>
            </a:r>
            <a:r>
              <a:rPr lang="it-IT" dirty="0" err="1" smtClean="0"/>
              <a:t>too</a:t>
            </a:r>
            <a:endParaRPr lang="it-IT" dirty="0" smtClean="0"/>
          </a:p>
          <a:p>
            <a:r>
              <a:rPr lang="it-IT" dirty="0" smtClean="0"/>
              <a:t>Can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transformation</a:t>
            </a:r>
            <a:r>
              <a:rPr lang="it-IT" dirty="0" smtClean="0"/>
              <a:t> to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sprites</a:t>
            </a:r>
            <a:r>
              <a:rPr lang="it-IT" dirty="0" smtClean="0"/>
              <a:t> of the </a:t>
            </a:r>
            <a:r>
              <a:rPr lang="it-IT" dirty="0" err="1" smtClean="0"/>
              <a:t>group</a:t>
            </a:r>
            <a:endParaRPr lang="it-IT" dirty="0" smtClean="0"/>
          </a:p>
          <a:p>
            <a:r>
              <a:rPr lang="it-IT" dirty="0" smtClean="0"/>
              <a:t>Can call </a:t>
            </a:r>
            <a:r>
              <a:rPr lang="it-IT" dirty="0" err="1" smtClean="0"/>
              <a:t>methods</a:t>
            </a:r>
            <a:r>
              <a:rPr lang="it-IT" dirty="0" smtClean="0"/>
              <a:t> on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sprites</a:t>
            </a:r>
            <a:r>
              <a:rPr lang="it-IT" dirty="0" smtClean="0"/>
              <a:t> of the </a:t>
            </a:r>
            <a:r>
              <a:rPr lang="it-IT" dirty="0" err="1" smtClean="0"/>
              <a:t>group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game.add.group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sprite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group.create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100;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group.callAll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kill');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zombie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group.getFirstExists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ombie.revive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//cured!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9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Tilesprite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“A </a:t>
            </a:r>
            <a:r>
              <a:rPr lang="en-GB" b="1" dirty="0" err="1"/>
              <a:t>t</a:t>
            </a:r>
            <a:r>
              <a:rPr lang="en-GB" b="1" dirty="0" err="1" smtClean="0"/>
              <a:t>ilesprite</a:t>
            </a:r>
            <a:r>
              <a:rPr lang="en-GB" dirty="0" smtClean="0"/>
              <a:t> </a:t>
            </a:r>
            <a:r>
              <a:rPr lang="en-GB" dirty="0"/>
              <a:t>is a </a:t>
            </a:r>
            <a:r>
              <a:rPr lang="en-GB" dirty="0" smtClean="0"/>
              <a:t>sprite </a:t>
            </a:r>
            <a:r>
              <a:rPr lang="en-GB" dirty="0"/>
              <a:t>that has a repeating texture</a:t>
            </a:r>
            <a:r>
              <a:rPr lang="en-GB" dirty="0" smtClean="0"/>
              <a:t>.”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(0, 0, 32, 64, 'image');</a:t>
            </a: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/>
          </a:p>
          <a:p>
            <a:r>
              <a:rPr lang="en-GB" dirty="0" smtClean="0"/>
              <a:t>texture </a:t>
            </a:r>
            <a:r>
              <a:rPr lang="en-GB" dirty="0"/>
              <a:t>can be </a:t>
            </a:r>
            <a:r>
              <a:rPr lang="en-GB" dirty="0" smtClean="0"/>
              <a:t>scrolled</a:t>
            </a:r>
          </a:p>
          <a:p>
            <a:pPr marL="457200" lvl="1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tilesprite.tilePosition.setTo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(10,20);</a:t>
            </a:r>
          </a:p>
          <a:p>
            <a:r>
              <a:rPr lang="en-GB" dirty="0"/>
              <a:t>t</a:t>
            </a:r>
            <a:r>
              <a:rPr lang="en-GB" dirty="0" smtClean="0"/>
              <a:t>exture can be scaled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tileScale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(1.5,1.5);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2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90688"/>
            <a:ext cx="6281180" cy="4287319"/>
          </a:xfrm>
          <a:noFill/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</a:t>
            </a:r>
          </a:p>
          <a:p>
            <a:r>
              <a:rPr lang="en-US" dirty="0" smtClean="0"/>
              <a:t>Game developer @ Interactive Project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MyGPTeam</a:t>
            </a:r>
            <a:r>
              <a:rPr lang="en-US" dirty="0" smtClean="0"/>
              <a:t> Turbo,</a:t>
            </a:r>
            <a:r>
              <a:rPr lang="en-US" dirty="0"/>
              <a:t> </a:t>
            </a:r>
            <a:r>
              <a:rPr lang="en-US" dirty="0" err="1" smtClean="0"/>
              <a:t>OverVolt</a:t>
            </a:r>
            <a:r>
              <a:rPr lang="en-US" dirty="0" smtClean="0"/>
              <a:t>: crazy slot cars</a:t>
            </a:r>
          </a:p>
          <a:p>
            <a:pPr lvl="1"/>
            <a:r>
              <a:rPr lang="en-US" dirty="0" smtClean="0">
                <a:hlinkClick r:id="rId2"/>
              </a:rPr>
              <a:t>http://interactiveproject.com/</a:t>
            </a:r>
            <a:endParaRPr lang="en-US" dirty="0" smtClean="0"/>
          </a:p>
          <a:p>
            <a:r>
              <a:rPr lang="en-US" dirty="0" smtClean="0"/>
              <a:t>Game Jammer</a:t>
            </a:r>
          </a:p>
          <a:p>
            <a:r>
              <a:rPr lang="en-US" dirty="0" smtClean="0"/>
              <a:t>Mentor @</a:t>
            </a:r>
            <a:r>
              <a:rPr lang="en-US" dirty="0" err="1" smtClean="0"/>
              <a:t>CoderDojo</a:t>
            </a:r>
            <a:r>
              <a:rPr lang="en-US" dirty="0" smtClean="0"/>
              <a:t> Roma</a:t>
            </a:r>
          </a:p>
          <a:p>
            <a:pPr lvl="1"/>
            <a:r>
              <a:rPr lang="en-US" dirty="0">
                <a:hlinkClick r:id="rId3"/>
              </a:rPr>
              <a:t>https://coderdojoroma.wordpress.com/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6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tilemap</a:t>
            </a:r>
            <a:r>
              <a:rPr lang="en-US" dirty="0"/>
              <a:t> is a map composed by a fixed number of same sized sprites (tiles)</a:t>
            </a:r>
            <a:endParaRPr lang="en-US" dirty="0" smtClean="0"/>
          </a:p>
          <a:p>
            <a:r>
              <a:rPr lang="en-US" dirty="0" smtClean="0"/>
              <a:t>Each tile can have different behavior</a:t>
            </a:r>
          </a:p>
          <a:p>
            <a:r>
              <a:rPr lang="en-US" dirty="0" smtClean="0"/>
              <a:t>Used to create platform and map based games</a:t>
            </a:r>
          </a:p>
          <a:p>
            <a:r>
              <a:rPr lang="en-US" dirty="0" smtClean="0"/>
              <a:t>Can be orthogonal or isometric</a:t>
            </a:r>
          </a:p>
          <a:p>
            <a:r>
              <a:rPr lang="en-US" dirty="0" smtClean="0"/>
              <a:t>Easy to create with Tiled (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://www.mapeditor.org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6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preload()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codem.json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null,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Phaser.Tilemap.TILED_JSON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('block', 'sprites/block.gif');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map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map.addTilesetImage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("block");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map.setCollisionByExclusion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layer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map.createLayer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codemotion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layer.resizeWorld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09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b="1" dirty="0" smtClean="0"/>
              <a:t>collision</a:t>
            </a:r>
            <a:r>
              <a:rPr lang="en-US" dirty="0" smtClean="0"/>
              <a:t> is an </a:t>
            </a:r>
            <a:r>
              <a:rPr lang="en-US" dirty="0"/>
              <a:t>instance of one moving object </a:t>
            </a:r>
            <a:r>
              <a:rPr lang="en-US" dirty="0" smtClean="0"/>
              <a:t>touching </a:t>
            </a:r>
            <a:r>
              <a:rPr lang="en-US" dirty="0"/>
              <a:t>another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Both object must have a “body” (collider)</a:t>
            </a:r>
          </a:p>
          <a:p>
            <a:r>
              <a:rPr lang="en-US" dirty="0" smtClean="0"/>
              <a:t>Object can be a sprite or a tilemap or even a group!</a:t>
            </a:r>
          </a:p>
          <a:p>
            <a:r>
              <a:rPr lang="en-US" dirty="0" smtClean="0"/>
              <a:t>A body can be a rectangle, a circle or a polygon</a:t>
            </a:r>
          </a:p>
          <a:p>
            <a:r>
              <a:rPr lang="en-US" dirty="0" smtClean="0"/>
              <a:t>Bodies can have a lot of properties (mass, gravity, velocity, material, …)</a:t>
            </a:r>
          </a:p>
          <a:p>
            <a:r>
              <a:rPr lang="en-US" dirty="0" smtClean="0"/>
              <a:t>Last two statements depends on what physics engine you are using.</a:t>
            </a:r>
          </a:p>
          <a:p>
            <a:r>
              <a:rPr lang="en-US" dirty="0" smtClean="0"/>
              <a:t>More complex is the engine, more computation is needed. Choose wisely!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3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 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game.physics.startSystem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sprite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game.physics.enable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sprite.body.collideWorldBounds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true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sprite.body.bounce.set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game.physics.arcade.collide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[tilemap, group], function(sprite, other) { …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0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cs typeface="Consolas" panose="020B0609020204030204" pitchFamily="49" charset="0"/>
              </a:rPr>
              <a:t>Phaser supports natively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Keyboard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Mouse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Multi-touch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Gamepads (up to four, each one with 10 axis and 16 buttons)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even Xbox 360 gamepad! (button mapping depends on browser :\ 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59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Keyboard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Phaser.Keyboard.UP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Phaser.Keyboard.LEFT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5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Mouse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game.input.mousePointer.isDown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else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100" dirty="0" smtClean="0">
                <a:cs typeface="Consolas" panose="020B0609020204030204" pitchFamily="49" charset="0"/>
              </a:rPr>
              <a:t>Swap </a:t>
            </a:r>
            <a:r>
              <a:rPr lang="en-US" sz="5100" dirty="0" err="1" smtClean="0">
                <a:cs typeface="Consolas" panose="020B0609020204030204" pitchFamily="49" charset="0"/>
              </a:rPr>
              <a:t>mousePointer</a:t>
            </a:r>
            <a:r>
              <a:rPr lang="en-US" sz="5100" dirty="0" smtClean="0">
                <a:cs typeface="Consolas" panose="020B0609020204030204" pitchFamily="49" charset="0"/>
              </a:rPr>
              <a:t> with </a:t>
            </a:r>
            <a:r>
              <a:rPr lang="en-US" sz="5100" dirty="0" err="1" smtClean="0">
                <a:cs typeface="Consolas" panose="020B0609020204030204" pitchFamily="49" charset="0"/>
              </a:rPr>
              <a:t>activePointer</a:t>
            </a:r>
            <a:r>
              <a:rPr lang="en-US" sz="5100" dirty="0" smtClean="0">
                <a:cs typeface="Consolas" panose="020B0609020204030204" pitchFamily="49" charset="0"/>
              </a:rPr>
              <a:t> to capture any active pointer (works with mouse and touch inputs)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5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Multi-touch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10 pointers (= fingers)!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Two pointers are already available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Add another pointer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game.input.addPointer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Read different pointers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game.input.pointer3;</a:t>
            </a:r>
            <a:r>
              <a:rPr lang="en-US" dirty="0" smtClean="0">
                <a:cs typeface="Consolas" panose="020B0609020204030204" pitchFamily="49" charset="0"/>
              </a:rPr>
              <a:t> or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game.input.pointer4;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7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Gamepad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pad1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game.input.gamepad.pad1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game.input.gamepad.supported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game.input.gamepad.active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pad1.connected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//play with gamepad!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(pad1.isDown(Phaser.Gamepad.XBOX360_DPAD_LEFT))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(pad1.axis(Phaser.Gamepad.XBOX360_STICK_LEFT_X))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(pad1.justPressed(Phaser.Gamepad.XBOX360_A)) { …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//play with boring keyboard!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64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Dissecting the mummy</a:t>
            </a:r>
            <a:endParaRPr lang="en-US" sz="40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29</a:t>
            </a:fld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6" y="1825625"/>
            <a:ext cx="5814207" cy="4351338"/>
          </a:xfrm>
        </p:spPr>
      </p:pic>
    </p:spTree>
    <p:extLst>
      <p:ext uri="{BB962C8B-B14F-4D97-AF65-F5344CB8AC3E}">
        <p14:creationId xmlns:p14="http://schemas.microsoft.com/office/powerpoint/2010/main" val="39112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2551" y="1484784"/>
            <a:ext cx="7886700" cy="4351338"/>
          </a:xfrm>
        </p:spPr>
        <p:txBody>
          <a:bodyPr/>
          <a:lstStyle/>
          <a:p>
            <a:r>
              <a:rPr lang="en-US" dirty="0" smtClean="0"/>
              <a:t>Multiplayer games!</a:t>
            </a:r>
          </a:p>
          <a:p>
            <a:r>
              <a:rPr lang="en-US" dirty="0" smtClean="0"/>
              <a:t>Multiplayer architectures &amp; technologies</a:t>
            </a:r>
          </a:p>
          <a:p>
            <a:r>
              <a:rPr lang="en-US" dirty="0" smtClean="0"/>
              <a:t>Multiplayer services</a:t>
            </a:r>
          </a:p>
          <a:p>
            <a:r>
              <a:rPr lang="en-US" dirty="0" smtClean="0"/>
              <a:t>Implementation of a simple multiplayer game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</a:t>
            </a:fld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82" y="3645024"/>
            <a:ext cx="5261049" cy="289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Want more?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Take a look to another example that implements P2 physics engine 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smtClean="0">
                <a:cs typeface="Consolas" panose="020B0609020204030204" pitchFamily="49" charset="0"/>
                <a:hlinkClick r:id="rId3"/>
              </a:rPr>
              <a:t>http://</a:t>
            </a:r>
            <a:r>
              <a:rPr lang="en-US" dirty="0">
                <a:cs typeface="Consolas" panose="020B0609020204030204" pitchFamily="49" charset="0"/>
                <a:hlinkClick r:id="rId3"/>
              </a:rPr>
              <a:t>github.com/Lotti/phaserTut</a:t>
            </a:r>
            <a:r>
              <a:rPr lang="en-US" dirty="0">
                <a:cs typeface="Consolas" panose="020B0609020204030204" pitchFamily="49" charset="0"/>
              </a:rPr>
              <a:t>)</a:t>
            </a:r>
            <a:endParaRPr lang="en-US" dirty="0" smtClean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examples (</a:t>
            </a:r>
            <a:r>
              <a:rPr lang="en-GB" dirty="0" smtClean="0">
                <a:cs typeface="Consolas" panose="020B0609020204030204" pitchFamily="49" charset="0"/>
                <a:hlinkClick r:id="rId4"/>
              </a:rPr>
              <a:t>http://examples.phaser.io/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docs (</a:t>
            </a:r>
            <a:r>
              <a:rPr lang="en-GB" dirty="0" smtClean="0">
                <a:cs typeface="Consolas" panose="020B0609020204030204" pitchFamily="49" charset="0"/>
                <a:hlinkClick r:id="rId5"/>
              </a:rPr>
              <a:t>http://docs.phaser.io/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68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Resources &amp; Links</a:t>
            </a:r>
            <a:endParaRPr lang="en-US" sz="40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cs typeface="Consolas" panose="020B0609020204030204" pitchFamily="49" charset="0"/>
                <a:hlinkClick r:id="rId3"/>
              </a:rPr>
              <a:t>The mummy game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4"/>
              </a:rPr>
              <a:t>P2  physics engine example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US" sz="2000" dirty="0" err="1">
                <a:cs typeface="Consolas" panose="020B0609020204030204" pitchFamily="49" charset="0"/>
                <a:hlinkClick r:id="rId5"/>
              </a:rPr>
              <a:t>Phaser’s</a:t>
            </a:r>
            <a:r>
              <a:rPr lang="en-US" sz="2000" dirty="0">
                <a:cs typeface="Consolas" panose="020B0609020204030204" pitchFamily="49" charset="0"/>
                <a:hlinkClick r:id="rId5"/>
              </a:rPr>
              <a:t> forum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6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6"/>
              </a:rPr>
              <a:t>docs.phaser.io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7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7"/>
              </a:rPr>
              <a:t>examples.phaser.io</a:t>
            </a:r>
            <a:endParaRPr lang="en-US" sz="2000" dirty="0">
              <a:cs typeface="Consolas" panose="020B0609020204030204" pitchFamily="49" charset="0"/>
              <a:hlinkClick r:id="rId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8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8"/>
              </a:rPr>
              <a:t>html5gameengine.com</a:t>
            </a:r>
            <a:endParaRPr lang="en-US" sz="2000" dirty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9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9"/>
              </a:rPr>
              <a:t>brackets.io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0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0"/>
              </a:rPr>
              <a:t>www.pixijs.com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1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1"/>
              </a:rPr>
              <a:t>schteppe.github.io/p2.js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12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12"/>
              </a:rPr>
              <a:t>www.mapeditor.org</a:t>
            </a:r>
            <a:endParaRPr lang="en-GB" sz="2000" dirty="0">
              <a:cs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hlinkClick r:id="rId13"/>
              </a:rPr>
              <a:t>http://</a:t>
            </a:r>
            <a:r>
              <a:rPr lang="it-IT" sz="2000" dirty="0" smtClean="0">
                <a:hlinkClick r:id="rId13"/>
              </a:rPr>
              <a:t>xdk-software.intel.com</a:t>
            </a:r>
            <a:endParaRPr lang="it-IT" sz="2000" dirty="0" smtClean="0"/>
          </a:p>
          <a:p>
            <a:r>
              <a:rPr lang="it-IT" sz="2000" dirty="0">
                <a:hlinkClick r:id="rId14"/>
              </a:rPr>
              <a:t>https://</a:t>
            </a:r>
            <a:r>
              <a:rPr lang="it-IT" sz="2000" dirty="0" smtClean="0">
                <a:hlinkClick r:id="rId14"/>
              </a:rPr>
              <a:t>www.ludei.com/cocoonjs</a:t>
            </a:r>
            <a:endParaRPr lang="it-IT" sz="2000" dirty="0" smtClean="0"/>
          </a:p>
          <a:p>
            <a:r>
              <a:rPr lang="it-IT" sz="2000" dirty="0">
                <a:hlinkClick r:id="rId15"/>
              </a:rPr>
              <a:t>https://</a:t>
            </a:r>
            <a:r>
              <a:rPr lang="it-IT" sz="2000" dirty="0" smtClean="0">
                <a:hlinkClick r:id="rId15"/>
              </a:rPr>
              <a:t>cordova.apache.org</a:t>
            </a:r>
            <a:endParaRPr lang="it-IT" sz="2000" dirty="0" smtClean="0"/>
          </a:p>
          <a:p>
            <a:r>
              <a:rPr lang="it-IT" sz="2000" dirty="0">
                <a:hlinkClick r:id="rId16"/>
              </a:rPr>
              <a:t>http://</a:t>
            </a:r>
            <a:r>
              <a:rPr lang="it-IT" sz="2000" dirty="0" smtClean="0">
                <a:hlinkClick r:id="rId16"/>
              </a:rPr>
              <a:t>phonegap.com</a:t>
            </a:r>
            <a:endParaRPr lang="it-IT" sz="2000" dirty="0" smtClean="0"/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31</a:t>
            </a:fld>
            <a:endParaRPr lang="it-IT" dirty="0"/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 smtClean="0">
                <a:cs typeface="Consolas" panose="020B0609020204030204" pitchFamily="49" charset="0"/>
              </a:rPr>
              <a:t>Any Questions?</a:t>
            </a: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32</a:t>
            </a:fld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Multiplayer games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What is a multiplayer </a:t>
            </a:r>
            <a:r>
              <a:rPr lang="en-US" dirty="0" smtClean="0"/>
              <a:t>game?</a:t>
            </a:r>
            <a:endParaRPr lang="en-US" dirty="0" smtClean="0"/>
          </a:p>
          <a:p>
            <a:r>
              <a:rPr lang="en-US" dirty="0" smtClean="0"/>
              <a:t>Trivia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First multiplayer game?</a:t>
            </a:r>
            <a:endParaRPr lang="en-US" dirty="0"/>
          </a:p>
          <a:p>
            <a:pPr lvl="1"/>
            <a:r>
              <a:rPr lang="en-US" dirty="0" smtClean="0"/>
              <a:t>Biggest (in terms of players) multiplayer game?</a:t>
            </a:r>
          </a:p>
          <a:p>
            <a:pPr lvl="1"/>
            <a:r>
              <a:rPr lang="en-US" dirty="0" smtClean="0"/>
              <a:t>Pioneer multiplayer (as we know it) game?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Trivia Time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First multiplayer game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5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0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Trivia Time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Biggest (in terms of players) multiplayer game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6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945687"/>
            <a:ext cx="6768753" cy="265645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3222">
            <a:off x="1048634" y="2917980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1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Trivia Time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Pioneer </a:t>
            </a:r>
            <a:r>
              <a:rPr lang="en-US" dirty="0"/>
              <a:t>multiplayer </a:t>
            </a:r>
            <a:r>
              <a:rPr lang="en-US" dirty="0" smtClean="0"/>
              <a:t>game (as </a:t>
            </a:r>
            <a:r>
              <a:rPr lang="en-US" dirty="0"/>
              <a:t>we know it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2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Multiplayer A</a:t>
            </a:r>
            <a:r>
              <a:rPr lang="en-US" sz="3600" dirty="0" smtClean="0"/>
              <a:t>rchitectures</a:t>
            </a:r>
            <a:endParaRPr lang="en-US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- Server</a:t>
            </a:r>
            <a:endParaRPr lang="en-US" dirty="0"/>
          </a:p>
          <a:p>
            <a:r>
              <a:rPr lang="en-US" dirty="0" smtClean="0"/>
              <a:t>Peer 2 Peer</a:t>
            </a:r>
            <a:endParaRPr lang="en-US" dirty="0"/>
          </a:p>
          <a:p>
            <a:r>
              <a:rPr lang="en-US" dirty="0" smtClean="0"/>
              <a:t>Hybrid (a mix of both)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8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- Server Paradigm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Most used architecture</a:t>
            </a:r>
          </a:p>
          <a:p>
            <a:pPr lvl="1"/>
            <a:r>
              <a:rPr lang="en-US" sz="2800" dirty="0" smtClean="0"/>
              <a:t>“Server” is now a cluster of computer</a:t>
            </a:r>
          </a:p>
          <a:p>
            <a:pPr lvl="1"/>
            <a:r>
              <a:rPr lang="en-US" sz="2800" dirty="0" smtClean="0"/>
              <a:t>“Client” can be </a:t>
            </a:r>
            <a:r>
              <a:rPr lang="en-US" sz="2800" i="1" dirty="0" smtClean="0"/>
              <a:t>thin</a:t>
            </a:r>
            <a:r>
              <a:rPr lang="en-US" sz="2800" dirty="0" smtClean="0"/>
              <a:t> or </a:t>
            </a:r>
            <a:r>
              <a:rPr lang="en-US" sz="2800" i="1" dirty="0" smtClean="0"/>
              <a:t>fat</a:t>
            </a:r>
            <a:endParaRPr lang="en-US" sz="2800" i="1" dirty="0" smtClean="0"/>
          </a:p>
          <a:p>
            <a:pPr lvl="1"/>
            <a:r>
              <a:rPr lang="en-US" sz="2800" i="1" u="sng" dirty="0" smtClean="0"/>
              <a:t>Easy</a:t>
            </a:r>
            <a:r>
              <a:rPr lang="en-US" sz="2800" dirty="0" smtClean="0"/>
              <a:t> to develop, hard to maintain, high costs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ROME  27-28 march 2015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9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2461</TotalTime>
  <Words>1147</Words>
  <Application>Microsoft Office PowerPoint</Application>
  <PresentationFormat>Presentazione su schermo (4:3)</PresentationFormat>
  <Paragraphs>314</Paragraphs>
  <Slides>32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Georgia</vt:lpstr>
      <vt:lpstr>ヒラギノ角ゴ Pro W3</vt:lpstr>
      <vt:lpstr>Tema di Office</vt:lpstr>
      <vt:lpstr>Personalizza struttura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Multiplayer game types</vt:lpstr>
      <vt:lpstr>Hello Phaser!</vt:lpstr>
      <vt:lpstr>Deployment</vt:lpstr>
      <vt:lpstr>Sprite</vt:lpstr>
      <vt:lpstr>Presentazione standard di PowerPoint</vt:lpstr>
      <vt:lpstr>Group of sprites</vt:lpstr>
      <vt:lpstr>Tilesprite</vt:lpstr>
      <vt:lpstr>Tilemap</vt:lpstr>
      <vt:lpstr>Tilemap</vt:lpstr>
      <vt:lpstr>Tilemap</vt:lpstr>
      <vt:lpstr>Collision</vt:lpstr>
      <vt:lpstr>Collision</vt:lpstr>
      <vt:lpstr>Input</vt:lpstr>
      <vt:lpstr>Input: Keyboard</vt:lpstr>
      <vt:lpstr>Input: Mouse</vt:lpstr>
      <vt:lpstr>Input: Multi-touch</vt:lpstr>
      <vt:lpstr>Input: Gamepad</vt:lpstr>
      <vt:lpstr>Dissecting the mummy</vt:lpstr>
      <vt:lpstr>Want more?</vt:lpstr>
      <vt:lpstr>Resources &amp; Links</vt:lpstr>
      <vt:lpstr>Thank you!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Valerio Riva</cp:lastModifiedBy>
  <cp:revision>181</cp:revision>
  <dcterms:created xsi:type="dcterms:W3CDTF">2014-03-20T13:26:47Z</dcterms:created>
  <dcterms:modified xsi:type="dcterms:W3CDTF">2015-03-13T08:13:36Z</dcterms:modified>
</cp:coreProperties>
</file>