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83" r:id="rId13"/>
    <p:sldId id="272" r:id="rId14"/>
    <p:sldId id="279" r:id="rId15"/>
    <p:sldId id="276" r:id="rId16"/>
    <p:sldId id="277" r:id="rId17"/>
    <p:sldId id="274" r:id="rId18"/>
    <p:sldId id="280" r:id="rId19"/>
    <p:sldId id="281" r:id="rId20"/>
    <p:sldId id="282" r:id="rId21"/>
    <p:sldId id="285" r:id="rId22"/>
    <p:sldId id="292" r:id="rId23"/>
    <p:sldId id="293" r:id="rId24"/>
    <p:sldId id="287" r:id="rId25"/>
    <p:sldId id="288" r:id="rId26"/>
    <p:sldId id="289" r:id="rId27"/>
    <p:sldId id="291" r:id="rId28"/>
    <p:sldId id="290" r:id="rId29"/>
    <p:sldId id="286" r:id="rId30"/>
    <p:sldId id="284" r:id="rId31"/>
  </p:sldIdLst>
  <p:sldSz cx="9144000" cy="6858000" type="screen4x3"/>
  <p:notesSz cx="6858000" cy="9144000"/>
  <p:defaultTextStyle>
    <a:defPPr>
      <a:defRPr lang="it-IT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1E1E1E"/>
    <a:srgbClr val="00C86F"/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Objects="1">
      <p:cViewPr varScale="1">
        <p:scale>
          <a:sx n="74" d="100"/>
          <a:sy n="74" d="100"/>
        </p:scale>
        <p:origin x="1164" y="72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 userDrawn="1"/>
        </p:nvSpPr>
        <p:spPr>
          <a:xfrm>
            <a:off x="533400" y="152400"/>
            <a:ext cx="26670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</p:spTree>
    <p:extLst>
      <p:ext uri="{BB962C8B-B14F-4D97-AF65-F5344CB8AC3E}">
        <p14:creationId xmlns:p14="http://schemas.microsoft.com/office/powerpoint/2010/main" val="304224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C86F"/>
              </a:buClr>
              <a:buSzPct val="100000"/>
              <a:buFont typeface="Arial" panose="020B0604020202020204" pitchFamily="34" charset="0"/>
              <a:buChar char="•"/>
              <a:defRPr sz="2800">
                <a:latin typeface="Calibri" panose="020F0502020204030204" pitchFamily="34" charset="0"/>
              </a:defRPr>
            </a:lvl1pPr>
            <a:lvl2pPr marL="742950" indent="-285750">
              <a:buClr>
                <a:srgbClr val="00C86F"/>
              </a:buClr>
              <a:buFont typeface="Wingdings" panose="05000000000000000000" pitchFamily="2" charset="2"/>
              <a:buChar char="§"/>
              <a:defRPr sz="2400">
                <a:latin typeface="Calibri" panose="020F0502020204030204" pitchFamily="34" charset="0"/>
              </a:defRPr>
            </a:lvl2pPr>
            <a:lvl3pPr marL="1143000" indent="-228600">
              <a:buClr>
                <a:srgbClr val="00C86F"/>
              </a:buClr>
              <a:buFont typeface="Wingdings" panose="05000000000000000000" pitchFamily="2" charset="2"/>
              <a:buChar char="Ø"/>
              <a:defRPr>
                <a:latin typeface="Calibri" panose="020F0502020204030204" pitchFamily="34" charset="0"/>
              </a:defRPr>
            </a:lvl3pPr>
            <a:lvl4pPr marL="1600200" indent="-228600">
              <a:buClr>
                <a:srgbClr val="00C86F"/>
              </a:buClr>
              <a:buFont typeface="Wingdings" panose="05000000000000000000" pitchFamily="2" charset="2"/>
              <a:buChar char="ü"/>
              <a:defRPr sz="1800">
                <a:latin typeface="Calibri" panose="020F0502020204030204" pitchFamily="34" charset="0"/>
              </a:defRPr>
            </a:lvl4pPr>
            <a:lvl5pPr marL="2057400" indent="-228600">
              <a:buClr>
                <a:srgbClr val="00C86F"/>
              </a:buClr>
              <a:buFont typeface="Wingdings" panose="05000000000000000000" pitchFamily="2" charset="2"/>
              <a:buChar char="v"/>
              <a:defRPr sz="1600"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493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 codic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4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C86F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buClr>
                <a:srgbClr val="00C86F"/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buClr>
                <a:srgbClr val="00C86F"/>
              </a:buClr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buClr>
                <a:srgbClr val="00C86F"/>
              </a:buClr>
              <a:buFont typeface="Wingdings" panose="05000000000000000000" pitchFamily="2" charset="2"/>
              <a:buChar char="ü"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buClr>
                <a:srgbClr val="00C86F"/>
              </a:buClr>
              <a:buFont typeface="Wingdings" panose="05000000000000000000" pitchFamily="2" charset="2"/>
              <a:buChar char="v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6" name="CasellaDiTesto 5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</p:spTree>
    <p:extLst>
      <p:ext uri="{BB962C8B-B14F-4D97-AF65-F5344CB8AC3E}">
        <p14:creationId xmlns:p14="http://schemas.microsoft.com/office/powerpoint/2010/main" val="286220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gpteam.com/turbo/" TargetMode="External"/><Relationship Id="rId7" Type="http://schemas.openxmlformats.org/officeDocument/2006/relationships/hyperlink" Target="https://coderdojoroma.wordpress.com/" TargetMode="External"/><Relationship Id="rId2" Type="http://schemas.openxmlformats.org/officeDocument/2006/relationships/hyperlink" Target="http://www.mygptea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RomeGameJams" TargetMode="External"/><Relationship Id="rId5" Type="http://schemas.openxmlformats.org/officeDocument/2006/relationships/hyperlink" Target="http://interactiveproject.com/" TargetMode="External"/><Relationship Id="rId4" Type="http://schemas.openxmlformats.org/officeDocument/2006/relationships/hyperlink" Target="http://overvoltcars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tti/codemotion2015" TargetMode="External"/><Relationship Id="rId2" Type="http://schemas.openxmlformats.org/officeDocument/2006/relationships/hyperlink" Target="http://pong4.eu-gb.mybluemix.ne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xitgames.com/en/Realtime" TargetMode="External"/><Relationship Id="rId3" Type="http://schemas.openxmlformats.org/officeDocument/2006/relationships/hyperlink" Target="http://phaser.io/" TargetMode="External"/><Relationship Id="rId7" Type="http://schemas.openxmlformats.org/officeDocument/2006/relationships/hyperlink" Target="https://console.ng.bluemix.net/" TargetMode="External"/><Relationship Id="rId2" Type="http://schemas.openxmlformats.org/officeDocument/2006/relationships/hyperlink" Target="http://socket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otti/codemotion2015/" TargetMode="External"/><Relationship Id="rId11" Type="http://schemas.openxmlformats.org/officeDocument/2006/relationships/hyperlink" Target="http://appwarp.shephertz.com/" TargetMode="External"/><Relationship Id="rId5" Type="http://schemas.openxmlformats.org/officeDocument/2006/relationships/hyperlink" Target="https://developers.google.com/games/services/" TargetMode="External"/><Relationship Id="rId10" Type="http://schemas.openxmlformats.org/officeDocument/2006/relationships/hyperlink" Target="https://developer.apple.com/game-center/" TargetMode="External"/><Relationship Id="rId4" Type="http://schemas.openxmlformats.org/officeDocument/2006/relationships/hyperlink" Target="http://pong4.eu-gb.mybluemix.net/" TargetMode="External"/><Relationship Id="rId9" Type="http://schemas.openxmlformats.org/officeDocument/2006/relationships/hyperlink" Target="http://www.smartfoxserver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joind.in/event/view/334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sellaDiTesto 2"/>
          <p:cNvSpPr txBox="1">
            <a:spLocks noChangeArrowheads="1"/>
          </p:cNvSpPr>
          <p:nvPr/>
        </p:nvSpPr>
        <p:spPr bwMode="auto">
          <a:xfrm>
            <a:off x="1295400" y="27432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2400" b="1">
                <a:solidFill>
                  <a:srgbClr val="404040"/>
                </a:solidFill>
                <a:cs typeface="Arial" panose="020B0604020202020204" pitchFamily="34" charset="0"/>
              </a:rPr>
              <a:t>Introduction to development of multiplayer HTML5 games (with Socket.io)</a:t>
            </a:r>
          </a:p>
        </p:txBody>
      </p:sp>
      <p:sp>
        <p:nvSpPr>
          <p:cNvPr id="3075" name="CasellaDiTesto 4"/>
          <p:cNvSpPr txBox="1">
            <a:spLocks noChangeArrowheads="1"/>
          </p:cNvSpPr>
          <p:nvPr/>
        </p:nvSpPr>
        <p:spPr bwMode="auto">
          <a:xfrm>
            <a:off x="1295400" y="1625600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3200" b="1" i="1" dirty="0">
                <a:solidFill>
                  <a:srgbClr val="FF6600"/>
                </a:solidFill>
                <a:cs typeface="Arial" panose="020B0604020202020204" pitchFamily="34" charset="0"/>
              </a:rPr>
              <a:t>Valerio </a:t>
            </a:r>
            <a:r>
              <a:rPr lang="it-IT" altLang="it-IT" sz="3200" b="1" i="1" dirty="0" smtClean="0">
                <a:solidFill>
                  <a:srgbClr val="FF6600"/>
                </a:solidFill>
                <a:cs typeface="Arial" panose="020B0604020202020204" pitchFamily="34" charset="0"/>
              </a:rPr>
              <a:t>«Lotti» Riva</a:t>
            </a:r>
            <a:endParaRPr lang="it-IT" altLang="it-IT" sz="3200" b="1" i="1" dirty="0">
              <a:solidFill>
                <a:srgbClr val="FF6600"/>
              </a:solidFill>
              <a:cs typeface="Arial" panose="020B06040202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295400" y="4424363"/>
            <a:ext cx="6934200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latin typeface="Arial"/>
              <a:ea typeface="+mn-ea"/>
              <a:cs typeface="Arial"/>
              <a:hlinkClick r:id="rId3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307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5114925"/>
            <a:ext cx="64293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5762625"/>
            <a:ext cx="55721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572000"/>
            <a:ext cx="6858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2 Peer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Distributed logic and data</a:t>
            </a:r>
          </a:p>
          <a:p>
            <a:r>
              <a:rPr lang="en-US" dirty="0"/>
              <a:t>Suitable for not persistent game world (fps, racing)</a:t>
            </a:r>
          </a:p>
          <a:p>
            <a:r>
              <a:rPr lang="en-US" dirty="0"/>
              <a:t>Hard to develop, easy to maintain, low costs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Best of both worlds?</a:t>
            </a:r>
          </a:p>
          <a:p>
            <a:r>
              <a:rPr lang="en-US" dirty="0"/>
              <a:t>Easy to use in some aspect (matchmaking)</a:t>
            </a:r>
          </a:p>
          <a:p>
            <a:r>
              <a:rPr lang="en-US" dirty="0"/>
              <a:t>Hard to use in some </a:t>
            </a:r>
            <a:r>
              <a:rPr lang="en-US" dirty="0" smtClean="0"/>
              <a:t>aspect </a:t>
            </a:r>
            <a:r>
              <a:rPr lang="en-US" dirty="0"/>
              <a:t>(world consistency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«Multiplayer </a:t>
            </a:r>
            <a:r>
              <a:rPr lang="it-IT" dirty="0" err="1" smtClean="0"/>
              <a:t>as</a:t>
            </a:r>
            <a:r>
              <a:rPr lang="it-IT" dirty="0" smtClean="0"/>
              <a:t> a Service»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Provides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infrastructure</a:t>
            </a:r>
            <a:r>
              <a:rPr lang="it-IT" dirty="0" smtClean="0"/>
              <a:t> </a:t>
            </a:r>
            <a:r>
              <a:rPr lang="it-IT" dirty="0"/>
              <a:t>and </a:t>
            </a:r>
            <a:r>
              <a:rPr lang="it-IT" dirty="0" err="1" smtClean="0"/>
              <a:t>algorithms</a:t>
            </a:r>
            <a:endParaRPr lang="it-IT" dirty="0" smtClean="0"/>
          </a:p>
          <a:p>
            <a:r>
              <a:rPr lang="it-IT" dirty="0" err="1" smtClean="0"/>
              <a:t>Provides</a:t>
            </a:r>
            <a:r>
              <a:rPr lang="it-IT" dirty="0" smtClean="0"/>
              <a:t> SDK for </a:t>
            </a:r>
            <a:r>
              <a:rPr lang="it-IT" dirty="0" err="1" smtClean="0"/>
              <a:t>various</a:t>
            </a:r>
            <a:r>
              <a:rPr lang="it-IT" dirty="0" smtClean="0"/>
              <a:t> game </a:t>
            </a:r>
            <a:r>
              <a:rPr lang="it-IT" dirty="0" err="1" smtClean="0"/>
              <a:t>engines</a:t>
            </a:r>
            <a:endParaRPr lang="it-IT" dirty="0" smtClean="0"/>
          </a:p>
          <a:p>
            <a:r>
              <a:rPr lang="it-IT" dirty="0" smtClean="0"/>
              <a:t>Reliability and auto-</a:t>
            </a:r>
            <a:r>
              <a:rPr lang="it-IT" dirty="0" err="1" smtClean="0"/>
              <a:t>scaling</a:t>
            </a:r>
            <a:endParaRPr lang="it-IT" dirty="0" smtClean="0"/>
          </a:p>
          <a:p>
            <a:r>
              <a:rPr lang="it-IT" dirty="0" smtClean="0"/>
              <a:t>Real-time / turn-</a:t>
            </a:r>
            <a:r>
              <a:rPr lang="it-IT" dirty="0" err="1" smtClean="0"/>
              <a:t>based</a:t>
            </a:r>
            <a:r>
              <a:rPr lang="it-IT" dirty="0" smtClean="0"/>
              <a:t> multiplayer</a:t>
            </a:r>
          </a:p>
          <a:p>
            <a:r>
              <a:rPr lang="it-IT" dirty="0" smtClean="0"/>
              <a:t>Match-</a:t>
            </a:r>
            <a:r>
              <a:rPr lang="it-IT" dirty="0" err="1" smtClean="0"/>
              <a:t>making</a:t>
            </a:r>
            <a:r>
              <a:rPr lang="it-IT" dirty="0" smtClean="0"/>
              <a:t>, </a:t>
            </a:r>
            <a:r>
              <a:rPr lang="it-IT" dirty="0" err="1" smtClean="0"/>
              <a:t>leaderboards</a:t>
            </a:r>
            <a:r>
              <a:rPr lang="it-IT" dirty="0" smtClean="0"/>
              <a:t>, </a:t>
            </a:r>
            <a:r>
              <a:rPr lang="it-IT" dirty="0" err="1" smtClean="0"/>
              <a:t>achievements</a:t>
            </a:r>
            <a:endParaRPr lang="it-IT" dirty="0" smtClean="0"/>
          </a:p>
          <a:p>
            <a:r>
              <a:rPr lang="it-IT" dirty="0" err="1" smtClean="0"/>
              <a:t>Cloud</a:t>
            </a:r>
            <a:r>
              <a:rPr lang="it-IT" dirty="0" smtClean="0"/>
              <a:t> </a:t>
            </a:r>
            <a:r>
              <a:rPr lang="it-IT" dirty="0" err="1" smtClean="0"/>
              <a:t>storage</a:t>
            </a:r>
            <a:r>
              <a:rPr lang="it-IT" dirty="0" smtClean="0"/>
              <a:t> (</a:t>
            </a:r>
            <a:r>
              <a:rPr lang="it-IT" dirty="0" err="1" smtClean="0"/>
              <a:t>saved</a:t>
            </a:r>
            <a:r>
              <a:rPr lang="it-IT" dirty="0"/>
              <a:t> </a:t>
            </a:r>
            <a:r>
              <a:rPr lang="it-IT" dirty="0" smtClean="0"/>
              <a:t>games)</a:t>
            </a:r>
          </a:p>
          <a:p>
            <a:r>
              <a:rPr lang="it-IT" dirty="0" smtClean="0"/>
              <a:t>Free or </a:t>
            </a:r>
            <a:r>
              <a:rPr lang="it-IT" dirty="0" err="1" smtClean="0"/>
              <a:t>paid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7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5566370"/>
            <a:ext cx="1850552" cy="59893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72" y="5354535"/>
            <a:ext cx="1080120" cy="108012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14" y="5331376"/>
            <a:ext cx="1080120" cy="108012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95" y="5458379"/>
            <a:ext cx="1605138" cy="81491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87" y="5516988"/>
            <a:ext cx="2112840" cy="6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W</a:t>
            </a:r>
            <a:r>
              <a:rPr lang="it-IT" dirty="0" smtClean="0"/>
              <a:t>eb API</a:t>
            </a:r>
          </a:p>
          <a:p>
            <a:pPr lvl="1"/>
            <a:r>
              <a:rPr lang="it-IT" sz="2400" dirty="0" err="1" smtClean="0"/>
              <a:t>Request-Response</a:t>
            </a:r>
            <a:r>
              <a:rPr lang="it-IT" sz="2400" dirty="0" smtClean="0"/>
              <a:t> </a:t>
            </a:r>
            <a:r>
              <a:rPr lang="it-IT" sz="2400" dirty="0" err="1" smtClean="0"/>
              <a:t>message</a:t>
            </a:r>
            <a:r>
              <a:rPr lang="it-IT" sz="2400" dirty="0" smtClean="0"/>
              <a:t> </a:t>
            </a:r>
            <a:r>
              <a:rPr lang="it-IT" sz="2400" dirty="0" err="1" smtClean="0"/>
              <a:t>system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url</a:t>
            </a:r>
            <a:endParaRPr lang="it-IT" sz="2400" dirty="0" smtClean="0"/>
          </a:p>
          <a:p>
            <a:pPr lvl="1"/>
            <a:r>
              <a:rPr lang="it-IT" sz="2400" dirty="0" err="1"/>
              <a:t>Permanent</a:t>
            </a:r>
            <a:r>
              <a:rPr lang="it-IT" sz="2400" dirty="0"/>
              <a:t> connection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required</a:t>
            </a:r>
            <a:endParaRPr lang="it-IT" sz="2400" dirty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asynchronous</a:t>
            </a:r>
            <a:r>
              <a:rPr lang="it-IT" sz="2400" dirty="0"/>
              <a:t> </a:t>
            </a:r>
            <a:r>
              <a:rPr lang="it-IT" sz="2400" dirty="0" smtClean="0"/>
              <a:t>games</a:t>
            </a:r>
          </a:p>
          <a:p>
            <a:r>
              <a:rPr lang="it-IT" dirty="0" err="1" smtClean="0"/>
              <a:t>Socket</a:t>
            </a:r>
            <a:endParaRPr lang="it-IT" dirty="0" smtClean="0"/>
          </a:p>
          <a:p>
            <a:pPr lvl="1"/>
            <a:r>
              <a:rPr lang="it-IT" sz="2400" dirty="0" err="1" smtClean="0"/>
              <a:t>Bidirectional</a:t>
            </a:r>
            <a:r>
              <a:rPr lang="it-IT" sz="2400" dirty="0" smtClean="0"/>
              <a:t>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</a:t>
            </a:r>
            <a:r>
              <a:rPr lang="it-IT" sz="2400" dirty="0" err="1" smtClean="0"/>
              <a:t>softwares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protocol</a:t>
            </a:r>
            <a:r>
              <a:rPr lang="it-IT" sz="2400" dirty="0" smtClean="0"/>
              <a:t>, an </a:t>
            </a:r>
            <a:r>
              <a:rPr lang="it-IT" sz="2400" dirty="0" err="1" smtClean="0"/>
              <a:t>address</a:t>
            </a:r>
            <a:r>
              <a:rPr lang="it-IT" sz="2400" dirty="0" smtClean="0"/>
              <a:t> and a </a:t>
            </a:r>
            <a:r>
              <a:rPr lang="it-IT" sz="2400" dirty="0" err="1" smtClean="0"/>
              <a:t>port</a:t>
            </a:r>
            <a:endParaRPr lang="it-IT" sz="2400" dirty="0" smtClean="0"/>
          </a:p>
          <a:p>
            <a:pPr lvl="1"/>
            <a:r>
              <a:rPr lang="it-IT" sz="2400" dirty="0" err="1"/>
              <a:t>Permanet</a:t>
            </a:r>
            <a:r>
              <a:rPr lang="it-IT" sz="2400" dirty="0"/>
              <a:t> connection </a:t>
            </a:r>
            <a:r>
              <a:rPr lang="it-IT" sz="2400" dirty="0" err="1" smtClean="0"/>
              <a:t>required</a:t>
            </a:r>
            <a:endParaRPr lang="it-IT" sz="2400" dirty="0" smtClean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synchronous</a:t>
            </a:r>
            <a:r>
              <a:rPr lang="it-IT" sz="2400" dirty="0"/>
              <a:t> games</a:t>
            </a:r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64147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Web API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Socket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04864"/>
            <a:ext cx="1296144" cy="129614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94" y="2204864"/>
            <a:ext cx="1296144" cy="129614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20" y="4408602"/>
            <a:ext cx="3289176" cy="84910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966" y="3952400"/>
            <a:ext cx="3260093" cy="130531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5416644"/>
            <a:ext cx="3116271" cy="122300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24" y="2051456"/>
            <a:ext cx="2024547" cy="14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WebAPI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3943350" cy="4562052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smtClean="0"/>
              <a:t>PRO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dirty="0"/>
              <a:t>Can use UDP </a:t>
            </a:r>
            <a:r>
              <a:rPr lang="it-IT" dirty="0" err="1" smtClean="0"/>
              <a:t>protocol</a:t>
            </a:r>
            <a:endParaRPr lang="it-IT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4572000" y="1595429"/>
            <a:ext cx="3943350" cy="45620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7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 smtClean="0"/>
              <a:t>CON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A </a:t>
            </a:r>
            <a:r>
              <a:rPr lang="it-IT" dirty="0" err="1" smtClean="0"/>
              <a:t>stream</a:t>
            </a:r>
            <a:r>
              <a:rPr lang="it-IT" dirty="0" smtClean="0"/>
              <a:t> of byte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Firewall :\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NAT :\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58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1537716"/>
          </a:xfrm>
        </p:spPr>
        <p:txBody>
          <a:bodyPr/>
          <a:lstStyle/>
          <a:p>
            <a:r>
              <a:rPr lang="it-IT" dirty="0"/>
              <a:t>Full-duplex </a:t>
            </a:r>
            <a:r>
              <a:rPr lang="it-IT" dirty="0" err="1" smtClean="0"/>
              <a:t>channel</a:t>
            </a:r>
            <a:r>
              <a:rPr lang="it-IT" dirty="0" smtClean="0"/>
              <a:t> </a:t>
            </a:r>
            <a:r>
              <a:rPr lang="it-IT" dirty="0"/>
              <a:t>over a single TCP connection</a:t>
            </a:r>
          </a:p>
          <a:p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an upgrade of standard HTTP </a:t>
            </a:r>
            <a:r>
              <a:rPr lang="it-IT" dirty="0" smtClean="0"/>
              <a:t>connection</a:t>
            </a:r>
          </a:p>
          <a:p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Socket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628650" y="3140968"/>
            <a:ext cx="3943350" cy="30243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it-IT" dirty="0" smtClean="0"/>
              <a:t>PRO</a:t>
            </a:r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Full-duplex </a:t>
            </a:r>
            <a:r>
              <a:rPr lang="it-IT" dirty="0" err="1" smtClean="0"/>
              <a:t>communication</a:t>
            </a:r>
            <a:endParaRPr lang="it-IT" dirty="0" smtClean="0"/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Real time!</a:t>
            </a:r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Firewall :)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572000" y="3133145"/>
            <a:ext cx="3943350" cy="30243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 smtClean="0"/>
              <a:t>CON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A </a:t>
            </a:r>
            <a:r>
              <a:rPr lang="it-IT" dirty="0" err="1" smtClean="0"/>
              <a:t>stream</a:t>
            </a:r>
            <a:r>
              <a:rPr lang="it-IT" dirty="0" smtClean="0"/>
              <a:t> of byte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Can’t</a:t>
            </a:r>
            <a:r>
              <a:rPr lang="it-IT" dirty="0" smtClean="0"/>
              <a:t> use UDP </a:t>
            </a:r>
            <a:r>
              <a:rPr lang="it-IT" dirty="0" err="1" smtClean="0"/>
              <a:t>protocol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Socket.io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Javascript</a:t>
            </a:r>
            <a:r>
              <a:rPr lang="it-IT" dirty="0" smtClean="0"/>
              <a:t> </a:t>
            </a:r>
            <a:r>
              <a:rPr lang="it-IT" dirty="0" err="1" smtClean="0"/>
              <a:t>library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enhances</a:t>
            </a:r>
            <a:r>
              <a:rPr lang="it-IT" dirty="0" smtClean="0"/>
              <a:t> </a:t>
            </a:r>
            <a:r>
              <a:rPr lang="it-IT" dirty="0" err="1" smtClean="0"/>
              <a:t>WebSocket</a:t>
            </a:r>
            <a:endParaRPr lang="it-IT" dirty="0" smtClean="0"/>
          </a:p>
          <a:p>
            <a:r>
              <a:rPr lang="it-IT" dirty="0" smtClean="0"/>
              <a:t>Easy to use</a:t>
            </a:r>
          </a:p>
          <a:p>
            <a:r>
              <a:rPr lang="it-IT" dirty="0" err="1" smtClean="0"/>
              <a:t>Event-driven</a:t>
            </a:r>
            <a:endParaRPr lang="it-IT" dirty="0" smtClean="0"/>
          </a:p>
          <a:p>
            <a:r>
              <a:rPr lang="it-IT" dirty="0" smtClean="0"/>
              <a:t>Falls back to </a:t>
            </a:r>
            <a:r>
              <a:rPr lang="it-IT" dirty="0" err="1" smtClean="0"/>
              <a:t>other</a:t>
            </a:r>
            <a:r>
              <a:rPr lang="it-IT" dirty="0"/>
              <a:t> </a:t>
            </a:r>
            <a:r>
              <a:rPr lang="it-IT" dirty="0" err="1"/>
              <a:t>technologies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available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broadcasting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/>
              <a:t>s</a:t>
            </a:r>
            <a:r>
              <a:rPr lang="it-IT" dirty="0" err="1" smtClean="0"/>
              <a:t>upport</a:t>
            </a:r>
            <a:r>
              <a:rPr lang="it-IT" dirty="0" smtClean="0"/>
              <a:t> to multiplexing with «</a:t>
            </a:r>
            <a:r>
              <a:rPr lang="it-IT" dirty="0" err="1" smtClean="0"/>
              <a:t>namespaces</a:t>
            </a:r>
            <a:r>
              <a:rPr lang="it-IT" dirty="0" smtClean="0"/>
              <a:t>»</a:t>
            </a:r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support</a:t>
            </a:r>
            <a:r>
              <a:rPr lang="it-IT" dirty="0"/>
              <a:t> </a:t>
            </a:r>
            <a:r>
              <a:rPr lang="it-IT" dirty="0" smtClean="0"/>
              <a:t>to</a:t>
            </a:r>
            <a:r>
              <a:rPr lang="it-IT" dirty="0"/>
              <a:t> </a:t>
            </a:r>
            <a:r>
              <a:rPr lang="it-IT" b="1" u="sng" dirty="0">
                <a:solidFill>
                  <a:srgbClr val="FF0000"/>
                </a:solidFill>
              </a:rPr>
              <a:t>rooms</a:t>
            </a:r>
            <a:endParaRPr lang="it-IT" b="1" u="sng" dirty="0" smtClean="0">
              <a:solidFill>
                <a:srgbClr val="FF0000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380335"/>
            <a:ext cx="2791222" cy="828563"/>
          </a:xfrm>
          <a:prstGeom prst="rect">
            <a:avLst/>
          </a:prstGeom>
        </p:spPr>
      </p:pic>
      <p:sp>
        <p:nvSpPr>
          <p:cNvPr id="8" name="Freccia a destra 7"/>
          <p:cNvSpPr/>
          <p:nvPr/>
        </p:nvSpPr>
        <p:spPr>
          <a:xfrm rot="16200000">
            <a:off x="3513677" y="5639451"/>
            <a:ext cx="792088" cy="69166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8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Socket.io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4015358" cy="4562052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Firewall :)</a:t>
            </a:r>
            <a:r>
              <a:rPr lang="it-IT" strike="sngStrike" dirty="0" smtClean="0"/>
              <a:t> </a:t>
            </a:r>
          </a:p>
          <a:p>
            <a:pPr>
              <a:buBlip>
                <a:blip r:embed="rId2"/>
              </a:buBlip>
            </a:pPr>
            <a:r>
              <a:rPr lang="it-IT" dirty="0" err="1" smtClean="0"/>
              <a:t>Event-driven</a:t>
            </a:r>
            <a:endParaRPr lang="it-IT" dirty="0" smtClean="0"/>
          </a:p>
          <a:p>
            <a:pPr>
              <a:buBlip>
                <a:blip r:embed="rId2"/>
              </a:buBlip>
            </a:pPr>
            <a:r>
              <a:rPr lang="it-IT" dirty="0" smtClean="0"/>
              <a:t>Rooms!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4499992" y="1603252"/>
            <a:ext cx="4015358" cy="45620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7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Blip>
                <a:blip r:embed="rId8"/>
              </a:buBlip>
            </a:pPr>
            <a:r>
              <a:rPr lang="it-IT" dirty="0" err="1" smtClean="0"/>
              <a:t>Can’t</a:t>
            </a:r>
            <a:r>
              <a:rPr lang="it-IT" dirty="0" smtClean="0"/>
              <a:t> </a:t>
            </a:r>
            <a:r>
              <a:rPr lang="it-IT" dirty="0"/>
              <a:t>use UDP </a:t>
            </a:r>
            <a:r>
              <a:rPr lang="it-IT" dirty="0" err="1" smtClean="0"/>
              <a:t>protocol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6749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05" y="1603375"/>
            <a:ext cx="4552989" cy="4562475"/>
          </a:xfrm>
        </p:spPr>
      </p:pic>
    </p:spTree>
    <p:extLst>
      <p:ext uri="{BB962C8B-B14F-4D97-AF65-F5344CB8AC3E}">
        <p14:creationId xmlns:p14="http://schemas.microsoft.com/office/powerpoint/2010/main" val="18122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Who am I?</a:t>
            </a:r>
            <a:endParaRPr lang="it-IT" altLang="it-IT" smtClean="0"/>
          </a:p>
        </p:txBody>
      </p:sp>
      <p:sp>
        <p:nvSpPr>
          <p:cNvPr id="4099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Web developer</a:t>
            </a:r>
          </a:p>
          <a:p>
            <a:r>
              <a:rPr lang="en-US" altLang="it-IT" dirty="0" smtClean="0"/>
              <a:t>Game developer @Interactive Project</a:t>
            </a:r>
          </a:p>
          <a:p>
            <a:pPr lvl="1"/>
            <a:r>
              <a:rPr lang="en-US" altLang="it-IT" dirty="0" err="1" smtClean="0">
                <a:hlinkClick r:id="rId2"/>
              </a:rPr>
              <a:t>MyGPTeam</a:t>
            </a:r>
            <a:r>
              <a:rPr lang="en-US" altLang="it-IT" dirty="0" smtClean="0"/>
              <a:t>, </a:t>
            </a:r>
            <a:r>
              <a:rPr lang="en-US" altLang="it-IT" dirty="0" smtClean="0">
                <a:hlinkClick r:id="rId3"/>
              </a:rPr>
              <a:t>MyGPTeam Turbo</a:t>
            </a:r>
            <a:r>
              <a:rPr lang="en-US" altLang="it-IT" dirty="0" smtClean="0"/>
              <a:t>, </a:t>
            </a:r>
            <a:r>
              <a:rPr lang="en-US" altLang="it-IT" dirty="0" smtClean="0">
                <a:hlinkClick r:id="rId4"/>
              </a:rPr>
              <a:t>OverVolt: crazy slot cars</a:t>
            </a:r>
            <a:endParaRPr lang="en-US" altLang="it-IT" dirty="0" smtClean="0"/>
          </a:p>
          <a:p>
            <a:pPr lvl="1"/>
            <a:r>
              <a:rPr lang="en-US" altLang="it-IT" dirty="0" smtClean="0">
                <a:hlinkClick r:id="rId5"/>
              </a:rPr>
              <a:t>http://interactiveproject.com/</a:t>
            </a:r>
            <a:endParaRPr lang="en-US" altLang="it-IT" dirty="0" smtClean="0"/>
          </a:p>
          <a:p>
            <a:r>
              <a:rPr lang="en-US" altLang="it-IT" dirty="0" smtClean="0"/>
              <a:t>Game Jammer</a:t>
            </a:r>
          </a:p>
          <a:p>
            <a:pPr lvl="1"/>
            <a:r>
              <a:rPr lang="en-US" altLang="it-IT" dirty="0">
                <a:hlinkClick r:id="rId6"/>
              </a:rPr>
              <a:t>https://www.facebook.com/RomeGameJams</a:t>
            </a:r>
            <a:endParaRPr lang="en-US" altLang="it-IT" dirty="0" smtClean="0"/>
          </a:p>
          <a:p>
            <a:r>
              <a:rPr lang="en-US" altLang="it-IT" dirty="0" smtClean="0"/>
              <a:t>Mentor @</a:t>
            </a:r>
            <a:r>
              <a:rPr lang="en-US" altLang="it-IT" dirty="0" err="1" smtClean="0"/>
              <a:t>CoderDojo</a:t>
            </a:r>
            <a:r>
              <a:rPr lang="en-US" altLang="it-IT" dirty="0" smtClean="0"/>
              <a:t> Roma</a:t>
            </a:r>
          </a:p>
          <a:p>
            <a:pPr lvl="1"/>
            <a:r>
              <a:rPr lang="en-US" altLang="it-IT" dirty="0" smtClean="0">
                <a:hlinkClick r:id="rId7"/>
              </a:rPr>
              <a:t>https://coderdojoroma.wordpress.com/</a:t>
            </a:r>
            <a:endParaRPr lang="en-US" altLang="it-IT" dirty="0" smtClean="0"/>
          </a:p>
          <a:p>
            <a:endParaRPr lang="it-IT" alt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simple</a:t>
            </a:r>
            <a:r>
              <a:rPr lang="it-IT" dirty="0" smtClean="0"/>
              <a:t> real-time multiplayer "</a:t>
            </a:r>
            <a:r>
              <a:rPr lang="it-IT" dirty="0" err="1" smtClean="0"/>
              <a:t>Pong</a:t>
            </a:r>
            <a:r>
              <a:rPr lang="it-IT" dirty="0" smtClean="0"/>
              <a:t>" game</a:t>
            </a:r>
          </a:p>
          <a:p>
            <a:r>
              <a:rPr lang="it-IT" dirty="0" err="1" smtClean="0"/>
              <a:t>Built</a:t>
            </a:r>
            <a:r>
              <a:rPr lang="it-IT" dirty="0" smtClean="0"/>
              <a:t> with</a:t>
            </a:r>
          </a:p>
          <a:p>
            <a:pPr lvl="1"/>
            <a:r>
              <a:rPr lang="it-IT" dirty="0" err="1" smtClean="0"/>
              <a:t>phaser.io</a:t>
            </a:r>
            <a:r>
              <a:rPr lang="it-IT" dirty="0" smtClean="0"/>
              <a:t> (game)</a:t>
            </a:r>
          </a:p>
          <a:p>
            <a:pPr lvl="1"/>
            <a:r>
              <a:rPr lang="it-IT" dirty="0" err="1" smtClean="0"/>
              <a:t>socket.io</a:t>
            </a:r>
            <a:r>
              <a:rPr lang="it-IT" dirty="0" smtClean="0"/>
              <a:t> (networking)</a:t>
            </a:r>
            <a:endParaRPr lang="it-IT" dirty="0"/>
          </a:p>
          <a:p>
            <a:pPr lvl="1"/>
            <a:r>
              <a:rPr lang="it-IT" dirty="0" err="1" smtClean="0"/>
              <a:t>express.io</a:t>
            </a:r>
            <a:r>
              <a:rPr lang="it-IT" dirty="0" smtClean="0"/>
              <a:t> (</a:t>
            </a:r>
            <a:r>
              <a:rPr lang="it-IT" dirty="0" err="1" smtClean="0"/>
              <a:t>content</a:t>
            </a:r>
            <a:r>
              <a:rPr lang="it-IT" dirty="0" smtClean="0"/>
              <a:t> delivery)</a:t>
            </a:r>
          </a:p>
          <a:p>
            <a:r>
              <a:rPr lang="it-IT" dirty="0" err="1" smtClean="0"/>
              <a:t>Runs</a:t>
            </a:r>
            <a:r>
              <a:rPr lang="it-IT" dirty="0" smtClean="0"/>
              <a:t> on node.js</a:t>
            </a:r>
          </a:p>
          <a:p>
            <a:r>
              <a:rPr lang="it-IT" dirty="0" smtClean="0">
                <a:hlinkClick r:id="rId2"/>
              </a:rPr>
              <a:t>http://pong4.eu-gb.mybluemix.net</a:t>
            </a:r>
            <a:endParaRPr lang="it-IT" dirty="0" smtClean="0"/>
          </a:p>
          <a:p>
            <a:r>
              <a:rPr lang="it-IT" dirty="0">
                <a:hlinkClick r:id="rId3"/>
              </a:rPr>
              <a:t>https://github.com/Lotti/codemotion2015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53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Hybrid</a:t>
            </a:r>
            <a:r>
              <a:rPr lang="it-IT" dirty="0" smtClean="0"/>
              <a:t> </a:t>
            </a:r>
            <a:r>
              <a:rPr lang="it-IT" dirty="0" err="1" smtClean="0"/>
              <a:t>paradigm</a:t>
            </a:r>
            <a:endParaRPr lang="it-IT" dirty="0" smtClean="0"/>
          </a:p>
          <a:p>
            <a:pPr lvl="1"/>
            <a:r>
              <a:rPr lang="it-IT" dirty="0" smtClean="0"/>
              <a:t>Server</a:t>
            </a:r>
            <a:endParaRPr lang="it-IT" dirty="0"/>
          </a:p>
          <a:p>
            <a:pPr lvl="2"/>
            <a:r>
              <a:rPr lang="it-IT" dirty="0" err="1" smtClean="0"/>
              <a:t>Forwards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r>
              <a:rPr lang="it-IT" dirty="0" smtClean="0"/>
              <a:t> and data </a:t>
            </a:r>
            <a:r>
              <a:rPr lang="it-IT" dirty="0" err="1" smtClean="0"/>
              <a:t>between</a:t>
            </a:r>
            <a:r>
              <a:rPr lang="it-IT" dirty="0" smtClean="0"/>
              <a:t> clients</a:t>
            </a:r>
          </a:p>
          <a:p>
            <a:pPr lvl="1"/>
            <a:r>
              <a:rPr lang="it-IT" dirty="0" err="1" smtClean="0"/>
              <a:t>Fat</a:t>
            </a:r>
            <a:r>
              <a:rPr lang="it-IT" dirty="0" smtClean="0"/>
              <a:t> client (</a:t>
            </a:r>
            <a:r>
              <a:rPr lang="it-IT" dirty="0" err="1" smtClean="0"/>
              <a:t>host</a:t>
            </a:r>
            <a:r>
              <a:rPr lang="it-IT" dirty="0" smtClean="0"/>
              <a:t>): Game manager</a:t>
            </a:r>
          </a:p>
          <a:p>
            <a:pPr lvl="2"/>
            <a:r>
              <a:rPr lang="it-IT" dirty="0" smtClean="0"/>
              <a:t>Player </a:t>
            </a:r>
            <a:r>
              <a:rPr lang="it-IT" dirty="0" err="1" smtClean="0"/>
              <a:t>movements</a:t>
            </a:r>
            <a:endParaRPr lang="it-IT" dirty="0" smtClean="0"/>
          </a:p>
          <a:p>
            <a:pPr lvl="2"/>
            <a:r>
              <a:rPr lang="it-IT" dirty="0" err="1" smtClean="0"/>
              <a:t>Checks</a:t>
            </a:r>
            <a:r>
              <a:rPr lang="it-IT" dirty="0" smtClean="0"/>
              <a:t> </a:t>
            </a:r>
            <a:r>
              <a:rPr lang="it-IT" dirty="0" err="1" smtClean="0"/>
              <a:t>collisions</a:t>
            </a:r>
            <a:endParaRPr lang="it-IT" dirty="0" smtClean="0"/>
          </a:p>
          <a:p>
            <a:pPr lvl="2"/>
            <a:r>
              <a:rPr lang="it-IT" dirty="0" err="1" smtClean="0"/>
              <a:t>Keeps</a:t>
            </a:r>
            <a:r>
              <a:rPr lang="it-IT" dirty="0" smtClean="0"/>
              <a:t> </a:t>
            </a:r>
            <a:r>
              <a:rPr lang="it-IT" dirty="0" err="1" smtClean="0"/>
              <a:t>scores</a:t>
            </a:r>
            <a:endParaRPr lang="it-IT" dirty="0" smtClean="0"/>
          </a:p>
          <a:p>
            <a:pPr lvl="2"/>
            <a:r>
              <a:rPr lang="it-IT" dirty="0" smtClean="0"/>
              <a:t>Starts and </a:t>
            </a:r>
            <a:r>
              <a:rPr lang="it-IT" dirty="0" err="1" smtClean="0"/>
              <a:t>ends</a:t>
            </a:r>
            <a:r>
              <a:rPr lang="it-IT" dirty="0" smtClean="0"/>
              <a:t> a game</a:t>
            </a:r>
          </a:p>
          <a:p>
            <a:pPr lvl="1"/>
            <a:r>
              <a:rPr lang="it-IT" dirty="0" err="1" smtClean="0"/>
              <a:t>Thin</a:t>
            </a:r>
            <a:r>
              <a:rPr lang="it-IT" dirty="0" smtClean="0"/>
              <a:t> client</a:t>
            </a:r>
          </a:p>
          <a:p>
            <a:pPr lvl="2"/>
            <a:r>
              <a:rPr lang="it-IT" dirty="0" smtClean="0"/>
              <a:t>Player </a:t>
            </a:r>
            <a:r>
              <a:rPr lang="it-IT" dirty="0" err="1" smtClean="0"/>
              <a:t>movements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8148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Socket.io: Server example</a:t>
            </a:r>
            <a:endParaRPr lang="it-IT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437456"/>
            <a:ext cx="7759774" cy="48936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'express'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).Server(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socket.io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'connection'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just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connected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//do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.user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pong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'hello!'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it-IT" altLang="it-IT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Socket.io: Client example</a:t>
            </a:r>
            <a:endParaRPr lang="it-IT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2299231"/>
            <a:ext cx="7417415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socket.io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/socket.io.js"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pong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it-IT" altLang="it-I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//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console.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"Lotti"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Server: </a:t>
            </a:r>
            <a:r>
              <a:rPr lang="it-IT" dirty="0" err="1" smtClean="0"/>
              <a:t>host</a:t>
            </a:r>
            <a:r>
              <a:rPr lang="it-IT" dirty="0" smtClean="0"/>
              <a:t> join </a:t>
            </a:r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makeGameId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clientPlayers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connected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'e'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can't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join room"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})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Freccia a destra 2"/>
          <p:cNvSpPr/>
          <p:nvPr/>
        </p:nvSpPr>
        <p:spPr>
          <a:xfrm flipH="1">
            <a:off x="6228184" y="1764862"/>
            <a:ext cx="1666789" cy="936104"/>
          </a:xfrm>
          <a:prstGeom prst="rightArrow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1</a:t>
            </a:r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5" name="Freccia a destra 4"/>
          <p:cNvSpPr/>
          <p:nvPr/>
        </p:nvSpPr>
        <p:spPr>
          <a:xfrm>
            <a:off x="323528" y="3284984"/>
            <a:ext cx="1512168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2</a:t>
            </a:r>
            <a:endParaRPr lang="it-IT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7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Server: client join </a:t>
            </a:r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468232"/>
            <a:ext cx="7886700" cy="48320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'join'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roomExists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socketsInRoom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-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({</a:t>
            </a:r>
            <a:r>
              <a:rPr kumimoji="0" lang="it-IT" altLang="it-IT" sz="1400" b="0" i="0" u="none" strike="noStrike" cap="none" normalizeH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playersCount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joined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playersCount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'e'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"client: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can't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join room"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that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room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doesn't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exists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Freccia a destra 4"/>
          <p:cNvSpPr/>
          <p:nvPr/>
        </p:nvSpPr>
        <p:spPr>
          <a:xfrm flipH="1">
            <a:off x="5580111" y="1787931"/>
            <a:ext cx="1872209" cy="936104"/>
          </a:xfrm>
          <a:prstGeom prst="rightArrow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1</a:t>
            </a:r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6" name="Freccia a destra 5"/>
          <p:cNvSpPr/>
          <p:nvPr/>
        </p:nvSpPr>
        <p:spPr>
          <a:xfrm>
            <a:off x="755576" y="2996952"/>
            <a:ext cx="1497007" cy="684076"/>
          </a:xfrm>
          <a:prstGeom prst="rightArrow">
            <a:avLst>
              <a:gd name="adj1" fmla="val 63758"/>
              <a:gd name="adj2" fmla="val 637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2</a:t>
            </a:r>
            <a:endParaRPr lang="it-IT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02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r>
              <a:rPr lang="it-IT" dirty="0"/>
              <a:t> </a:t>
            </a:r>
            <a:r>
              <a:rPr lang="it-IT" dirty="0" smtClean="0"/>
              <a:t>Client: </a:t>
            </a:r>
            <a:r>
              <a:rPr lang="it-IT" dirty="0" err="1" smtClean="0"/>
              <a:t>sending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319379"/>
            <a:ext cx="7886700" cy="5509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updateServer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it-IT" altLang="it-IT" sz="1600" dirty="0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//...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socketId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master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lang="it-IT" altLang="it-IT" sz="1600" dirty="0" smtClean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false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lang="it-IT" altLang="it-IT" sz="1600" dirty="0">
              <a:solidFill>
                <a:srgbClr val="F8F8F2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'player'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parseInt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switch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'player'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'paddle'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'paddle'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gameUpdate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endParaRPr kumimoji="0" lang="it-IT" altLang="it-I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680576" y="1772816"/>
            <a:ext cx="5109651" cy="194421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86485" y="3717032"/>
            <a:ext cx="7557923" cy="244827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686485" y="6165304"/>
            <a:ext cx="4605595" cy="50405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976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Pong4 Server: broadcasting data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0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it-IT" altLang="it-IT" sz="2000" i="1" dirty="0" smtClean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 smtClean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altLang="it-IT" sz="2000" i="1" dirty="0" err="1" smtClean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lang="it-IT" altLang="it-IT" sz="2000" dirty="0" err="1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it-IT" altLang="it-IT" sz="2000" dirty="0" err="1" smtClean="0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 err="1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gameUpdate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dirty="0" err="1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dirty="0" err="1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lang="it-IT" altLang="it-IT" sz="2000" i="1" dirty="0" err="1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 err="1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.socketId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delete </a:t>
            </a:r>
            <a:r>
              <a:rPr lang="it-IT" altLang="it-IT" sz="2000" i="1" dirty="0" err="1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 err="1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.socketId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io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it-IT" altLang="it-IT" sz="2000" dirty="0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).</a:t>
            </a:r>
            <a:r>
              <a:rPr lang="it-IT" altLang="it-IT" sz="2000" dirty="0" err="1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 err="1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clientUpdate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lang="it-IT" altLang="it-IT" sz="2000" dirty="0" smtClean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lang="it-IT" altLang="it-IT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Client: </a:t>
            </a:r>
            <a:r>
              <a:rPr lang="it-IT" dirty="0" err="1" smtClean="0"/>
              <a:t>receiving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622121"/>
            <a:ext cx="7886700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updateClient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master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&amp;&amp;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1600" dirty="0" err="1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lang="it-IT" altLang="it-IT" sz="16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!=</a:t>
            </a:r>
            <a:r>
              <a:rPr lang="it-IT" altLang="it-IT" sz="1600" dirty="0" smtClean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switch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parseInt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.paddle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.paddle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endParaRPr kumimoji="0" lang="it-IT" altLang="it-I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680576" y="2060848"/>
            <a:ext cx="6339696" cy="115212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78428" y="3212976"/>
            <a:ext cx="7836922" cy="230425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37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sz="2400" dirty="0" smtClean="0">
                <a:hlinkClick r:id="rId2"/>
              </a:rPr>
              <a:t>http://socket.io/</a:t>
            </a:r>
            <a:endParaRPr lang="it-IT" sz="2400" dirty="0" smtClean="0"/>
          </a:p>
          <a:p>
            <a:r>
              <a:rPr lang="it-IT" sz="2400" dirty="0" smtClean="0">
                <a:hlinkClick r:id="rId3"/>
              </a:rPr>
              <a:t>http://phaser.io/</a:t>
            </a:r>
            <a:endParaRPr lang="it-IT" sz="2400" dirty="0" smtClean="0">
              <a:hlinkClick r:id="rId4"/>
            </a:endParaRPr>
          </a:p>
          <a:p>
            <a:r>
              <a:rPr lang="it-IT" sz="2400" dirty="0" smtClean="0">
                <a:hlinkClick r:id="rId4"/>
              </a:rPr>
              <a:t>http://pong4.eu-gb.mybluemix.net/</a:t>
            </a:r>
            <a:endParaRPr lang="it-IT" sz="2400" dirty="0" smtClean="0">
              <a:hlinkClick r:id="rId5"/>
            </a:endParaRPr>
          </a:p>
          <a:p>
            <a:r>
              <a:rPr lang="it-IT" sz="2400" dirty="0" smtClean="0">
                <a:hlinkClick r:id="rId6"/>
              </a:rPr>
              <a:t>https</a:t>
            </a:r>
            <a:r>
              <a:rPr lang="it-IT" sz="2400" dirty="0">
                <a:hlinkClick r:id="rId6"/>
              </a:rPr>
              <a:t>://</a:t>
            </a:r>
            <a:r>
              <a:rPr lang="it-IT" sz="2400" dirty="0" smtClean="0">
                <a:hlinkClick r:id="rId6"/>
              </a:rPr>
              <a:t>github.com/Lotti/codemotion2015/</a:t>
            </a:r>
            <a:endParaRPr lang="it-IT" sz="2400" dirty="0" smtClean="0"/>
          </a:p>
          <a:p>
            <a:r>
              <a:rPr lang="it-IT" sz="2400" dirty="0">
                <a:hlinkClick r:id="rId7"/>
              </a:rPr>
              <a:t>https://console.ng.bluemix.net/</a:t>
            </a:r>
            <a:endParaRPr lang="it-IT" sz="2400" dirty="0">
              <a:hlinkClick r:id="rId5"/>
            </a:endParaRPr>
          </a:p>
          <a:p>
            <a:r>
              <a:rPr lang="it-IT" sz="2400" dirty="0" smtClean="0">
                <a:hlinkClick r:id="rId5"/>
              </a:rPr>
              <a:t>https</a:t>
            </a:r>
            <a:r>
              <a:rPr lang="it-IT" sz="2400" dirty="0">
                <a:hlinkClick r:id="rId5"/>
              </a:rPr>
              <a:t>://developers.google.com/games/services/</a:t>
            </a:r>
            <a:endParaRPr lang="it-IT" sz="2400" dirty="0"/>
          </a:p>
          <a:p>
            <a:r>
              <a:rPr lang="it-IT" sz="2400" dirty="0" smtClean="0">
                <a:hlinkClick r:id="rId8"/>
              </a:rPr>
              <a:t>https</a:t>
            </a:r>
            <a:r>
              <a:rPr lang="it-IT" sz="2400" dirty="0">
                <a:hlinkClick r:id="rId8"/>
              </a:rPr>
              <a:t>://</a:t>
            </a:r>
            <a:r>
              <a:rPr lang="it-IT" sz="2400" dirty="0" smtClean="0">
                <a:hlinkClick r:id="rId8"/>
              </a:rPr>
              <a:t>www.exitgames.com/en/Realtime</a:t>
            </a:r>
            <a:endParaRPr lang="it-IT" sz="2400" dirty="0" smtClean="0"/>
          </a:p>
          <a:p>
            <a:r>
              <a:rPr lang="it-IT" sz="2400" dirty="0">
                <a:hlinkClick r:id="rId9"/>
              </a:rPr>
              <a:t>http://www.smartfoxserver.com</a:t>
            </a:r>
            <a:r>
              <a:rPr lang="it-IT" sz="2400" dirty="0" smtClean="0">
                <a:hlinkClick r:id="rId9"/>
              </a:rPr>
              <a:t>/</a:t>
            </a:r>
            <a:endParaRPr lang="it-IT" sz="2400" dirty="0" smtClean="0"/>
          </a:p>
          <a:p>
            <a:r>
              <a:rPr lang="it-IT" sz="2400" dirty="0">
                <a:hlinkClick r:id="rId10"/>
              </a:rPr>
              <a:t>https://developer.apple.com/game-center</a:t>
            </a:r>
            <a:r>
              <a:rPr lang="it-IT" sz="2400" dirty="0" smtClean="0">
                <a:hlinkClick r:id="rId10"/>
              </a:rPr>
              <a:t>/</a:t>
            </a:r>
            <a:endParaRPr lang="it-IT" sz="2400" dirty="0" smtClean="0"/>
          </a:p>
          <a:p>
            <a:r>
              <a:rPr lang="it-IT" sz="2400" dirty="0">
                <a:hlinkClick r:id="rId11"/>
              </a:rPr>
              <a:t>http://appwarp.shephertz.com</a:t>
            </a:r>
            <a:r>
              <a:rPr lang="it-IT" sz="2400" dirty="0" smtClean="0">
                <a:hlinkClick r:id="rId11"/>
              </a:rPr>
              <a:t>/</a:t>
            </a:r>
            <a:endParaRPr lang="it-IT" sz="2400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Intro</a:t>
            </a:r>
            <a:endParaRPr lang="it-IT" altLang="it-IT" smtClean="0"/>
          </a:p>
        </p:txBody>
      </p:sp>
      <p:sp>
        <p:nvSpPr>
          <p:cNvPr id="5123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Multiplayer architectures &amp; technologies</a:t>
            </a:r>
          </a:p>
          <a:p>
            <a:r>
              <a:rPr lang="en-US" altLang="it-IT" dirty="0"/>
              <a:t>Multiplayer services</a:t>
            </a:r>
          </a:p>
          <a:p>
            <a:r>
              <a:rPr lang="en-US" altLang="it-IT" dirty="0" smtClean="0"/>
              <a:t>Implementation of a simple multiplayer game</a:t>
            </a:r>
          </a:p>
          <a:p>
            <a:endParaRPr lang="en-US" altLang="it-IT" dirty="0"/>
          </a:p>
          <a:p>
            <a:pPr marL="0" indent="0">
              <a:buNone/>
            </a:pPr>
            <a:endParaRPr lang="en-US" altLang="it-IT" dirty="0" smtClean="0"/>
          </a:p>
        </p:txBody>
      </p:sp>
      <p:pic>
        <p:nvPicPr>
          <p:cNvPr id="512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75075"/>
            <a:ext cx="5260975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6000" dirty="0">
                <a:cs typeface="Consolas" panose="020B0609020204030204" pitchFamily="49" charset="0"/>
              </a:rPr>
              <a:t>Any Questions?</a:t>
            </a:r>
          </a:p>
          <a:p>
            <a:pPr marL="0" indent="0" algn="ctr">
              <a:buNone/>
            </a:pPr>
            <a:endParaRPr lang="en-GB" dirty="0">
              <a:cs typeface="Consolas" panose="020B0609020204030204" pitchFamily="49" charset="0"/>
            </a:endParaRPr>
          </a:p>
          <a:p>
            <a:pPr marL="0" indent="0" algn="ctr" eaLnBrk="1" hangingPunct="1">
              <a:buNone/>
            </a:pPr>
            <a:r>
              <a:rPr lang="it-IT" altLang="it-IT" dirty="0" err="1">
                <a:latin typeface="Arial Italic" charset="0"/>
              </a:rPr>
              <a:t>Leave</a:t>
            </a:r>
            <a:r>
              <a:rPr lang="it-IT" altLang="it-IT" dirty="0">
                <a:latin typeface="Arial Italic" charset="0"/>
              </a:rPr>
              <a:t> </a:t>
            </a:r>
            <a:r>
              <a:rPr lang="it-IT" altLang="it-IT" dirty="0" err="1">
                <a:latin typeface="Arial Italic" charset="0"/>
              </a:rPr>
              <a:t>your</a:t>
            </a:r>
            <a:r>
              <a:rPr lang="it-IT" altLang="it-IT" dirty="0">
                <a:latin typeface="Arial Italic" charset="0"/>
              </a:rPr>
              <a:t> feedback on </a:t>
            </a:r>
            <a:r>
              <a:rPr lang="it-IT" altLang="it-IT" dirty="0" err="1">
                <a:latin typeface="Arial Italic" charset="0"/>
              </a:rPr>
              <a:t>Joind.in</a:t>
            </a:r>
            <a:r>
              <a:rPr lang="it-IT" altLang="it-IT" dirty="0">
                <a:latin typeface="Arial Italic" charset="0"/>
              </a:rPr>
              <a:t>!</a:t>
            </a:r>
          </a:p>
          <a:p>
            <a:pPr marL="0" indent="0" algn="ctr" eaLnBrk="1" hangingPunct="1">
              <a:buNone/>
            </a:pPr>
            <a:r>
              <a:rPr lang="it-IT" altLang="it-IT" dirty="0">
                <a:solidFill>
                  <a:srgbClr val="262626"/>
                </a:solidFill>
                <a:latin typeface="Arial Italic" charset="0"/>
                <a:hlinkClick r:id="rId2"/>
              </a:rPr>
              <a:t>https://joind.in/event/view/3347</a:t>
            </a:r>
            <a:endParaRPr lang="it-IT" alt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575640" y="4232682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3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22" y="4923418"/>
            <a:ext cx="643136" cy="64313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80" y="5571490"/>
            <a:ext cx="556266" cy="55719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80" y="4380792"/>
            <a:ext cx="686642" cy="6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Multiplayer games</a:t>
            </a:r>
            <a:endParaRPr lang="it-IT" altLang="it-IT" smtClean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375"/>
            <a:ext cx="7886700" cy="4562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a multiplayer game?</a:t>
            </a:r>
          </a:p>
          <a:p>
            <a:pPr>
              <a:defRPr/>
            </a:pPr>
            <a:r>
              <a:rPr lang="en-US" dirty="0" smtClean="0"/>
              <a:t>Trivia Time</a:t>
            </a:r>
          </a:p>
          <a:p>
            <a:pPr lvl="1">
              <a:defRPr/>
            </a:pPr>
            <a:r>
              <a:rPr lang="en-US" dirty="0" smtClean="0"/>
              <a:t>First multiplayer game?</a:t>
            </a:r>
          </a:p>
          <a:p>
            <a:pPr lvl="1">
              <a:defRPr/>
            </a:pPr>
            <a:r>
              <a:rPr lang="en-US" dirty="0" smtClean="0"/>
              <a:t>Biggest (in terms of players) multiplayer game?</a:t>
            </a:r>
          </a:p>
          <a:p>
            <a:pPr lvl="1">
              <a:defRPr/>
            </a:pPr>
            <a:r>
              <a:rPr lang="en-US" dirty="0" smtClean="0"/>
              <a:t>Pioneer multiplayer (as we know it) game?</a:t>
            </a:r>
          </a:p>
          <a:p>
            <a:pPr marL="0" indent="0">
              <a:buFontTx/>
              <a:buNone/>
              <a:defRPr/>
            </a:pPr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First multiplayer </a:t>
            </a:r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1971!</a:t>
            </a:r>
            <a:endParaRPr lang="en-US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769269"/>
            <a:ext cx="5660058" cy="33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3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Biggest (in terms of players) multiplayer </a:t>
            </a:r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About 7.5 </a:t>
            </a:r>
            <a:r>
              <a:rPr lang="en-US" dirty="0"/>
              <a:t>million concurrent players!</a:t>
            </a:r>
          </a:p>
          <a:p>
            <a:pPr lvl="1"/>
            <a:endParaRPr lang="en-US" dirty="0"/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47" y="3459187"/>
            <a:ext cx="6758696" cy="27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3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Pioneer multiplayer game (as we know it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1999: it redefined the multiplayer online gaming experience.</a:t>
            </a:r>
            <a:endParaRPr lang="en-US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8" y="2572420"/>
            <a:ext cx="3739480" cy="37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6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 Architectures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Client - Server</a:t>
            </a:r>
          </a:p>
          <a:p>
            <a:r>
              <a:rPr lang="en-US" dirty="0"/>
              <a:t>Peer 2 Peer</a:t>
            </a:r>
          </a:p>
          <a:p>
            <a:r>
              <a:rPr lang="en-US" dirty="0"/>
              <a:t>Hybrid (a mix of both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25" y="3392924"/>
            <a:ext cx="4425950" cy="33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- Server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Most used architecture</a:t>
            </a:r>
          </a:p>
          <a:p>
            <a:r>
              <a:rPr lang="en-US" dirty="0" smtClean="0"/>
              <a:t>“Server” </a:t>
            </a:r>
            <a:r>
              <a:rPr lang="en-US" dirty="0"/>
              <a:t>is now a cluster of computer</a:t>
            </a:r>
          </a:p>
          <a:p>
            <a:r>
              <a:rPr lang="en-US" dirty="0"/>
              <a:t>“Client” can be </a:t>
            </a:r>
            <a:r>
              <a:rPr lang="en-US" i="1" dirty="0"/>
              <a:t>thin</a:t>
            </a:r>
            <a:r>
              <a:rPr lang="en-US" dirty="0"/>
              <a:t> or </a:t>
            </a:r>
            <a:r>
              <a:rPr lang="en-US" i="1" dirty="0"/>
              <a:t>fat</a:t>
            </a:r>
          </a:p>
          <a:p>
            <a:r>
              <a:rPr lang="en-US" i="1" u="sng" dirty="0"/>
              <a:t>Easy</a:t>
            </a:r>
            <a:r>
              <a:rPr lang="en-US" dirty="0"/>
              <a:t> to develop, hard to maintain, high </a:t>
            </a:r>
            <a:r>
              <a:rPr lang="en-US" dirty="0" smtClean="0"/>
              <a:t>costs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2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692</Words>
  <Application>Microsoft Office PowerPoint</Application>
  <PresentationFormat>Presentazione su schermo (4:3)</PresentationFormat>
  <Paragraphs>187</Paragraphs>
  <Slides>30</Slides>
  <Notes>0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40" baseType="lpstr">
      <vt:lpstr>Arial</vt:lpstr>
      <vt:lpstr>Arial Italic</vt:lpstr>
      <vt:lpstr>Calibri</vt:lpstr>
      <vt:lpstr>Consolas</vt:lpstr>
      <vt:lpstr>Courier New</vt:lpstr>
      <vt:lpstr>Georgia</vt:lpstr>
      <vt:lpstr>Lucida Console</vt:lpstr>
      <vt:lpstr>Wingdings</vt:lpstr>
      <vt:lpstr>ヒラギノ角ゴ Pro W3</vt:lpstr>
      <vt:lpstr>Tema di Office</vt:lpstr>
      <vt:lpstr>Presentazione standard di PowerPoint</vt:lpstr>
      <vt:lpstr>Who am I?</vt:lpstr>
      <vt:lpstr>Intro</vt:lpstr>
      <vt:lpstr>Multiplayer games</vt:lpstr>
      <vt:lpstr>Trivia Time</vt:lpstr>
      <vt:lpstr>Trivia Time</vt:lpstr>
      <vt:lpstr>Trivia Time</vt:lpstr>
      <vt:lpstr>Multiplayer Architectures</vt:lpstr>
      <vt:lpstr>Client - Server Paradigm</vt:lpstr>
      <vt:lpstr>Peer 2 Peer Paradigm</vt:lpstr>
      <vt:lpstr>Hybrid Paradigm</vt:lpstr>
      <vt:lpstr>«Multiplayer as a Service»</vt:lpstr>
      <vt:lpstr>Networking technologies</vt:lpstr>
      <vt:lpstr>Networking technologies (2)</vt:lpstr>
      <vt:lpstr>Socket instead of WebAPI</vt:lpstr>
      <vt:lpstr>WebSocket</vt:lpstr>
      <vt:lpstr>Socket.io</vt:lpstr>
      <vt:lpstr>Socket.io instead of WebSocket</vt:lpstr>
      <vt:lpstr>Pong4</vt:lpstr>
      <vt:lpstr>Pong4 (2)</vt:lpstr>
      <vt:lpstr>Pong4 (3)</vt:lpstr>
      <vt:lpstr>Socket.io: Server example</vt:lpstr>
      <vt:lpstr>Socket.io: Client example</vt:lpstr>
      <vt:lpstr>Pong4 Server: host join event</vt:lpstr>
      <vt:lpstr>Pong4 Server: client join event</vt:lpstr>
      <vt:lpstr>Pong4 Client: sending data</vt:lpstr>
      <vt:lpstr>Pong4 Server: broadcasting data</vt:lpstr>
      <vt:lpstr>Pong4 Client: receiving data</vt:lpstr>
      <vt:lpstr>References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2015-03-23T23:00:36Z</dcterms:created>
  <dcterms:modified xsi:type="dcterms:W3CDTF">2015-03-24T23:14:44Z</dcterms:modified>
</cp:coreProperties>
</file>