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9" r:id="rId14"/>
    <p:sldId id="276" r:id="rId15"/>
    <p:sldId id="277" r:id="rId16"/>
    <p:sldId id="274" r:id="rId17"/>
    <p:sldId id="280" r:id="rId18"/>
    <p:sldId id="281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it-IT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1386" y="72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 userDrawn="1"/>
        </p:nvSpPr>
        <p:spPr>
          <a:xfrm>
            <a:off x="533400" y="152400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</p:spTree>
    <p:extLst>
      <p:ext uri="{BB962C8B-B14F-4D97-AF65-F5344CB8AC3E}">
        <p14:creationId xmlns:p14="http://schemas.microsoft.com/office/powerpoint/2010/main" val="30422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800">
                <a:latin typeface="Calibri" panose="020F0502020204030204" pitchFamily="34" charset="0"/>
              </a:defRPr>
            </a:lvl1pPr>
            <a:lvl2pPr marL="742950" indent="-285750">
              <a:buFontTx/>
              <a:buBlip>
                <a:blip r:embed="rId4"/>
              </a:buBlip>
              <a:defRPr>
                <a:latin typeface="Calibri" panose="020F0502020204030204" pitchFamily="34" charset="0"/>
              </a:defRPr>
            </a:lvl2pPr>
            <a:lvl3pPr marL="1143000" indent="-228600">
              <a:buFontTx/>
              <a:buBlip>
                <a:blip r:embed="rId5"/>
              </a:buBlip>
              <a:defRPr>
                <a:latin typeface="Calibri" panose="020F0502020204030204" pitchFamily="34" charset="0"/>
              </a:defRPr>
            </a:lvl3pPr>
            <a:lvl4pPr marL="1600200" indent="-228600">
              <a:buFontTx/>
              <a:buBlip>
                <a:blip r:embed="rId6"/>
              </a:buBlip>
              <a:defRPr>
                <a:latin typeface="Calibri" panose="020F0502020204030204" pitchFamily="34" charset="0"/>
              </a:defRPr>
            </a:lvl4pPr>
            <a:lvl5pPr marL="2057400" indent="-228600">
              <a:buFontTx/>
              <a:buBlip>
                <a:blip r:embed="rId7"/>
              </a:buBlip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93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pong4.eu-gb.mybluemix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dojoroma.wordpress.com/" TargetMode="External"/><Relationship Id="rId2" Type="http://schemas.openxmlformats.org/officeDocument/2006/relationships/hyperlink" Target="http://interactiveproject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joind.in/event/view/334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2"/>
          <p:cNvSpPr txBox="1">
            <a:spLocks noChangeArrowheads="1"/>
          </p:cNvSpPr>
          <p:nvPr/>
        </p:nvSpPr>
        <p:spPr bwMode="auto">
          <a:xfrm>
            <a:off x="1295400" y="27432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2400" b="1">
                <a:solidFill>
                  <a:srgbClr val="404040"/>
                </a:solidFill>
                <a:cs typeface="Arial" panose="020B0604020202020204" pitchFamily="34" charset="0"/>
              </a:rPr>
              <a:t>Introduction to development of multiplayer HTML5 games (with Socket.io)</a:t>
            </a:r>
          </a:p>
        </p:txBody>
      </p:sp>
      <p:sp>
        <p:nvSpPr>
          <p:cNvPr id="3075" name="CasellaDiTesto 4"/>
          <p:cNvSpPr txBox="1">
            <a:spLocks noChangeArrowheads="1"/>
          </p:cNvSpPr>
          <p:nvPr/>
        </p:nvSpPr>
        <p:spPr bwMode="auto">
          <a:xfrm>
            <a:off x="1295400" y="16256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3200" b="1" i="1" dirty="0">
                <a:solidFill>
                  <a:srgbClr val="FF6600"/>
                </a:solidFill>
                <a:cs typeface="Arial" panose="020B0604020202020204" pitchFamily="34" charset="0"/>
              </a:rPr>
              <a:t>Valerio Riva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295400" y="4424363"/>
            <a:ext cx="69342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latin typeface="Arial"/>
              <a:ea typeface="+mn-ea"/>
              <a:cs typeface="Arial"/>
              <a:hlinkClick r:id="rId3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307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5114925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762625"/>
            <a:ext cx="5572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72000"/>
            <a:ext cx="6858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2 Peer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Distributed logic and data</a:t>
            </a:r>
          </a:p>
          <a:p>
            <a:r>
              <a:rPr lang="en-US" dirty="0"/>
              <a:t>Suitable for not persistent game world (fps, racing)</a:t>
            </a:r>
          </a:p>
          <a:p>
            <a:r>
              <a:rPr lang="en-US" i="1" u="sng" dirty="0"/>
              <a:t>Hard</a:t>
            </a:r>
            <a:r>
              <a:rPr lang="en-US" dirty="0"/>
              <a:t> to develop, easy to maintain, low costs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Best of both worlds?</a:t>
            </a:r>
          </a:p>
          <a:p>
            <a:r>
              <a:rPr lang="en-US" dirty="0"/>
              <a:t>Easy to use in some aspect (matchmaking)</a:t>
            </a:r>
          </a:p>
          <a:p>
            <a:r>
              <a:rPr lang="en-US" dirty="0"/>
              <a:t>Hard to use in some other aspect (world consistency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W</a:t>
            </a:r>
            <a:r>
              <a:rPr lang="it-IT" dirty="0" smtClean="0"/>
              <a:t>eb API</a:t>
            </a:r>
          </a:p>
          <a:p>
            <a:pPr lvl="1"/>
            <a:r>
              <a:rPr lang="it-IT" sz="2400" dirty="0" err="1" smtClean="0"/>
              <a:t>Request-Response</a:t>
            </a:r>
            <a:r>
              <a:rPr lang="it-IT" sz="2400" dirty="0" smtClean="0"/>
              <a:t> </a:t>
            </a:r>
            <a:r>
              <a:rPr lang="it-IT" sz="2400" dirty="0" err="1" smtClean="0"/>
              <a:t>message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url</a:t>
            </a:r>
            <a:endParaRPr lang="it-IT" sz="2400" dirty="0" smtClean="0"/>
          </a:p>
          <a:p>
            <a:pPr lvl="1"/>
            <a:r>
              <a:rPr lang="it-IT" sz="2400" dirty="0" err="1"/>
              <a:t>Permanent</a:t>
            </a:r>
            <a:r>
              <a:rPr lang="it-IT" sz="2400" dirty="0"/>
              <a:t> connection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required</a:t>
            </a:r>
            <a:endParaRPr lang="it-IT" sz="2400" dirty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asynchronous</a:t>
            </a:r>
            <a:r>
              <a:rPr lang="it-IT" sz="2400" dirty="0"/>
              <a:t> </a:t>
            </a:r>
            <a:r>
              <a:rPr lang="it-IT" sz="2400" dirty="0" smtClean="0"/>
              <a:t>games</a:t>
            </a:r>
          </a:p>
          <a:p>
            <a:r>
              <a:rPr lang="it-IT" dirty="0" err="1" smtClean="0"/>
              <a:t>Socket</a:t>
            </a:r>
            <a:endParaRPr lang="it-IT" dirty="0" smtClean="0"/>
          </a:p>
          <a:p>
            <a:pPr lvl="1"/>
            <a:r>
              <a:rPr lang="it-IT" sz="2400" dirty="0" err="1" smtClean="0"/>
              <a:t>Bidirectional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softwares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protocol</a:t>
            </a:r>
            <a:r>
              <a:rPr lang="it-IT" sz="2400" dirty="0" smtClean="0"/>
              <a:t>, an </a:t>
            </a:r>
            <a:r>
              <a:rPr lang="it-IT" sz="2400" dirty="0" err="1" smtClean="0"/>
              <a:t>address</a:t>
            </a:r>
            <a:r>
              <a:rPr lang="it-IT" sz="2400" dirty="0" smtClean="0"/>
              <a:t> and a </a:t>
            </a:r>
            <a:r>
              <a:rPr lang="it-IT" sz="2400" dirty="0" err="1" smtClean="0"/>
              <a:t>port</a:t>
            </a:r>
            <a:endParaRPr lang="it-IT" sz="2400" dirty="0" smtClean="0"/>
          </a:p>
          <a:p>
            <a:pPr lvl="1"/>
            <a:r>
              <a:rPr lang="it-IT" sz="2400" dirty="0" err="1"/>
              <a:t>Permanet</a:t>
            </a:r>
            <a:r>
              <a:rPr lang="it-IT" sz="2400" dirty="0"/>
              <a:t> connection </a:t>
            </a:r>
            <a:r>
              <a:rPr lang="it-IT" sz="2400" dirty="0" err="1" smtClean="0"/>
              <a:t>required</a:t>
            </a:r>
            <a:endParaRPr lang="it-IT" sz="2400" dirty="0" smtClean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synchronous</a:t>
            </a:r>
            <a:r>
              <a:rPr lang="it-IT" sz="2400" dirty="0"/>
              <a:t> games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41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Web API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Socket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1296144" cy="129614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4" y="2204864"/>
            <a:ext cx="1296144" cy="129614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20" y="4408602"/>
            <a:ext cx="3289176" cy="84910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66" y="3952400"/>
            <a:ext cx="3260093" cy="130531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416644"/>
            <a:ext cx="3116271" cy="122300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24" y="2051456"/>
            <a:ext cx="2024547" cy="14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WebAPI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 smtClean="0"/>
              <a:t>communication</a:t>
            </a:r>
            <a:endParaRPr lang="it-IT" dirty="0" smtClean="0"/>
          </a:p>
          <a:p>
            <a:pPr>
              <a:buBlip>
                <a:blip r:embed="rId2"/>
              </a:buBlip>
            </a:pPr>
            <a:r>
              <a:rPr lang="it-IT" dirty="0" smtClean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Can use of UDP </a:t>
            </a:r>
            <a:r>
              <a:rPr lang="it-IT" dirty="0" err="1" smtClean="0"/>
              <a:t>protocol</a:t>
            </a:r>
            <a:endParaRPr lang="it-IT" dirty="0" smtClean="0"/>
          </a:p>
          <a:p>
            <a:pPr>
              <a:buBlip>
                <a:blip r:embed="rId3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Blip>
                <a:blip r:embed="rId3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Blip>
                <a:blip r:embed="rId3"/>
              </a:buBlip>
            </a:pPr>
            <a:r>
              <a:rPr lang="it-IT" dirty="0" smtClean="0"/>
              <a:t>Firewall :\</a:t>
            </a:r>
          </a:p>
        </p:txBody>
      </p:sp>
    </p:spTree>
    <p:extLst>
      <p:ext uri="{BB962C8B-B14F-4D97-AF65-F5344CB8AC3E}">
        <p14:creationId xmlns:p14="http://schemas.microsoft.com/office/powerpoint/2010/main" val="9358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Full-duplex </a:t>
            </a:r>
            <a:r>
              <a:rPr lang="it-IT" dirty="0" err="1" smtClean="0"/>
              <a:t>channel</a:t>
            </a:r>
            <a:r>
              <a:rPr lang="it-IT" dirty="0" smtClean="0"/>
              <a:t> </a:t>
            </a:r>
            <a:r>
              <a:rPr lang="it-IT" dirty="0"/>
              <a:t>over a single TCP connection</a:t>
            </a:r>
          </a:p>
          <a:p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an upgrade of standard HTTP </a:t>
            </a:r>
            <a:r>
              <a:rPr lang="it-IT" dirty="0" smtClean="0"/>
              <a:t>connection</a:t>
            </a:r>
          </a:p>
          <a:p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Socket</a:t>
            </a:r>
            <a:endParaRPr lang="it-IT" dirty="0"/>
          </a:p>
          <a:p>
            <a:pPr lvl="1">
              <a:buBlip>
                <a:blip r:embed="rId2"/>
              </a:buBlip>
            </a:pPr>
            <a:r>
              <a:rPr lang="it-IT" dirty="0"/>
              <a:t>Full-duplex</a:t>
            </a:r>
            <a:r>
              <a:rPr lang="it-IT" dirty="0" smtClean="0"/>
              <a:t> </a:t>
            </a:r>
            <a:r>
              <a:rPr lang="it-IT" dirty="0" err="1"/>
              <a:t>communication</a:t>
            </a:r>
            <a:endParaRPr lang="it-IT" dirty="0"/>
          </a:p>
          <a:p>
            <a:pPr lvl="1"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 lvl="1">
              <a:buBlip>
                <a:blip r:embed="rId2"/>
              </a:buBlip>
            </a:pPr>
            <a:r>
              <a:rPr lang="it-IT" strike="sngStrike" dirty="0"/>
              <a:t>Can use of UDP </a:t>
            </a:r>
            <a:r>
              <a:rPr lang="it-IT" strike="sngStrike" dirty="0" err="1"/>
              <a:t>protocol</a:t>
            </a:r>
            <a:endParaRPr lang="it-IT" strike="sngStrike" dirty="0"/>
          </a:p>
          <a:p>
            <a:pPr lvl="1">
              <a:buBlip>
                <a:blip r:embed="rId3"/>
              </a:buBlip>
            </a:pPr>
            <a:r>
              <a:rPr lang="it-IT" dirty="0"/>
              <a:t>A </a:t>
            </a:r>
            <a:r>
              <a:rPr lang="it-IT" dirty="0" err="1"/>
              <a:t>stream</a:t>
            </a:r>
            <a:r>
              <a:rPr lang="it-IT" dirty="0"/>
              <a:t> of byte</a:t>
            </a:r>
          </a:p>
          <a:p>
            <a:pPr lvl="1">
              <a:buBlip>
                <a:blip r:embed="rId3"/>
              </a:buBlip>
            </a:pPr>
            <a:r>
              <a:rPr lang="it-IT" dirty="0" err="1"/>
              <a:t>Permanent</a:t>
            </a:r>
            <a:r>
              <a:rPr lang="it-IT" dirty="0"/>
              <a:t> connection </a:t>
            </a:r>
            <a:r>
              <a:rPr lang="it-IT" dirty="0" err="1"/>
              <a:t>required</a:t>
            </a:r>
            <a:endParaRPr lang="it-IT" dirty="0"/>
          </a:p>
          <a:p>
            <a:pPr lvl="1">
              <a:buBlip>
                <a:blip r:embed="rId3"/>
              </a:buBlip>
            </a:pPr>
            <a:r>
              <a:rPr lang="it-IT" strike="sngStrike" dirty="0"/>
              <a:t>Firewall :\</a:t>
            </a:r>
          </a:p>
        </p:txBody>
      </p:sp>
    </p:spTree>
    <p:extLst>
      <p:ext uri="{BB962C8B-B14F-4D97-AF65-F5344CB8AC3E}">
        <p14:creationId xmlns:p14="http://schemas.microsoft.com/office/powerpoint/2010/main" val="385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enhances</a:t>
            </a:r>
            <a:r>
              <a:rPr lang="it-IT" dirty="0" smtClean="0"/>
              <a:t> </a:t>
            </a:r>
            <a:r>
              <a:rPr lang="it-IT" dirty="0" err="1" smtClean="0"/>
              <a:t>WebSocket</a:t>
            </a:r>
            <a:endParaRPr lang="it-IT" dirty="0" smtClean="0"/>
          </a:p>
          <a:p>
            <a:r>
              <a:rPr lang="it-IT" dirty="0" smtClean="0"/>
              <a:t>Easy to use</a:t>
            </a:r>
          </a:p>
          <a:p>
            <a:r>
              <a:rPr lang="it-IT" dirty="0" err="1" smtClean="0"/>
              <a:t>Event-driven</a:t>
            </a:r>
            <a:endParaRPr lang="it-IT" dirty="0" smtClean="0"/>
          </a:p>
          <a:p>
            <a:r>
              <a:rPr lang="it-IT" dirty="0" smtClean="0"/>
              <a:t>Falls back to </a:t>
            </a:r>
            <a:r>
              <a:rPr lang="it-IT" dirty="0" err="1" smtClean="0"/>
              <a:t>other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broadcasting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/>
              <a:t>s</a:t>
            </a:r>
            <a:r>
              <a:rPr lang="it-IT" dirty="0" err="1" smtClean="0"/>
              <a:t>upport</a:t>
            </a:r>
            <a:r>
              <a:rPr lang="it-IT" dirty="0" smtClean="0"/>
              <a:t> </a:t>
            </a:r>
            <a:r>
              <a:rPr lang="it-IT" dirty="0"/>
              <a:t>for "</a:t>
            </a:r>
            <a:r>
              <a:rPr lang="it-IT" dirty="0" err="1"/>
              <a:t>namespace</a:t>
            </a:r>
            <a:r>
              <a:rPr lang="it-IT" dirty="0"/>
              <a:t>"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r>
              <a:rPr lang="it-IT" dirty="0"/>
              <a:t> </a:t>
            </a:r>
            <a:r>
              <a:rPr lang="it-IT" dirty="0" smtClean="0"/>
              <a:t>for rooms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380335"/>
            <a:ext cx="2791222" cy="8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Socket.io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strike="sngStrike" dirty="0"/>
              <a:t>Can use of UDP </a:t>
            </a:r>
            <a:r>
              <a:rPr lang="it-IT" strike="sngStrike" dirty="0" err="1" smtClean="0"/>
              <a:t>protocol</a:t>
            </a:r>
            <a:endParaRPr lang="it-IT" strike="sngStrike" dirty="0" smtClean="0"/>
          </a:p>
          <a:p>
            <a:pPr>
              <a:buBlip>
                <a:blip r:embed="rId2"/>
              </a:buBlip>
            </a:pPr>
            <a:r>
              <a:rPr lang="it-IT" dirty="0" err="1" smtClean="0"/>
              <a:t>Events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"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/>
              <a:t> "</a:t>
            </a:r>
            <a:endParaRPr lang="it-IT" dirty="0" smtClean="0"/>
          </a:p>
          <a:p>
            <a:pPr>
              <a:buBlip>
                <a:blip r:embed="rId2"/>
              </a:buBlip>
            </a:pPr>
            <a:r>
              <a:rPr lang="it-IT" dirty="0" smtClean="0"/>
              <a:t>Rooms!</a:t>
            </a:r>
          </a:p>
          <a:p>
            <a:pPr>
              <a:buBlip>
                <a:blip r:embed="rId3"/>
              </a:buBlip>
            </a:pPr>
            <a:r>
              <a:rPr lang="it-IT" strike="sngStrike" dirty="0" smtClean="0"/>
              <a:t>A </a:t>
            </a:r>
            <a:r>
              <a:rPr lang="it-IT" strike="sngStrike" dirty="0" err="1"/>
              <a:t>stream</a:t>
            </a:r>
            <a:r>
              <a:rPr lang="it-IT" strike="sngStrike" dirty="0"/>
              <a:t> of byte</a:t>
            </a:r>
          </a:p>
          <a:p>
            <a:pPr>
              <a:buBlip>
                <a:blip r:embed="rId3"/>
              </a:buBlip>
            </a:pPr>
            <a:r>
              <a:rPr lang="it-IT" dirty="0" err="1"/>
              <a:t>Permanent</a:t>
            </a:r>
            <a:r>
              <a:rPr lang="it-IT" dirty="0"/>
              <a:t> connection </a:t>
            </a:r>
            <a:r>
              <a:rPr lang="it-IT" dirty="0" err="1"/>
              <a:t>required</a:t>
            </a:r>
            <a:endParaRPr lang="it-IT" dirty="0"/>
          </a:p>
          <a:p>
            <a:pPr>
              <a:buBlip>
                <a:blip r:embed="rId3"/>
              </a:buBlip>
            </a:pPr>
            <a:r>
              <a:rPr lang="it-IT" strike="sngStrike" dirty="0"/>
              <a:t>Firewall </a:t>
            </a:r>
            <a:r>
              <a:rPr lang="it-IT" strike="sngStrike" dirty="0" smtClean="0"/>
              <a:t>:\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5517232"/>
            <a:ext cx="321686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05" y="1603375"/>
            <a:ext cx="4552989" cy="4562475"/>
          </a:xfrm>
        </p:spPr>
      </p:pic>
    </p:spTree>
    <p:extLst>
      <p:ext uri="{BB962C8B-B14F-4D97-AF65-F5344CB8AC3E}">
        <p14:creationId xmlns:p14="http://schemas.microsoft.com/office/powerpoint/2010/main" val="18122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simple</a:t>
            </a:r>
            <a:r>
              <a:rPr lang="it-IT" dirty="0" smtClean="0"/>
              <a:t> real-time multiplayer "</a:t>
            </a:r>
            <a:r>
              <a:rPr lang="it-IT" dirty="0" err="1" smtClean="0"/>
              <a:t>Pong</a:t>
            </a:r>
            <a:r>
              <a:rPr lang="it-IT" dirty="0" smtClean="0"/>
              <a:t>" game</a:t>
            </a:r>
          </a:p>
          <a:p>
            <a:r>
              <a:rPr lang="it-IT" dirty="0" err="1" smtClean="0"/>
              <a:t>Built</a:t>
            </a:r>
            <a:r>
              <a:rPr lang="it-IT" dirty="0" smtClean="0"/>
              <a:t> with</a:t>
            </a:r>
          </a:p>
          <a:p>
            <a:pPr lvl="1"/>
            <a:r>
              <a:rPr lang="it-IT" dirty="0" err="1" smtClean="0"/>
              <a:t>phaser.io</a:t>
            </a:r>
            <a:r>
              <a:rPr lang="it-IT" dirty="0" smtClean="0"/>
              <a:t> (game)</a:t>
            </a:r>
          </a:p>
          <a:p>
            <a:pPr lvl="1"/>
            <a:r>
              <a:rPr lang="it-IT" dirty="0" err="1" smtClean="0"/>
              <a:t>socket.io</a:t>
            </a:r>
            <a:r>
              <a:rPr lang="it-IT" dirty="0" smtClean="0"/>
              <a:t> (networking)</a:t>
            </a:r>
            <a:endParaRPr lang="it-IT" dirty="0"/>
          </a:p>
          <a:p>
            <a:pPr lvl="1"/>
            <a:r>
              <a:rPr lang="it-IT" dirty="0" err="1" smtClean="0"/>
              <a:t>express.io</a:t>
            </a:r>
            <a:r>
              <a:rPr lang="it-IT" dirty="0" smtClean="0"/>
              <a:t> (</a:t>
            </a:r>
            <a:r>
              <a:rPr lang="it-IT" dirty="0" err="1" smtClean="0"/>
              <a:t>content</a:t>
            </a:r>
            <a:r>
              <a:rPr lang="it-IT" dirty="0" smtClean="0"/>
              <a:t>-delivery)</a:t>
            </a:r>
          </a:p>
          <a:p>
            <a:r>
              <a:rPr lang="it-IT" dirty="0" err="1" smtClean="0"/>
              <a:t>Runs</a:t>
            </a:r>
            <a:r>
              <a:rPr lang="it-IT" dirty="0" smtClean="0"/>
              <a:t> on node.js</a:t>
            </a:r>
          </a:p>
          <a:p>
            <a:r>
              <a:rPr lang="it-IT" dirty="0" smtClean="0">
                <a:hlinkClick r:id="rId2"/>
              </a:rPr>
              <a:t>http://pong4.eu-gb.mybluemix.net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Who am I?</a:t>
            </a:r>
            <a:endParaRPr lang="it-IT" altLang="it-IT" smtClean="0"/>
          </a:p>
        </p:txBody>
      </p:sp>
      <p:sp>
        <p:nvSpPr>
          <p:cNvPr id="4099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Web developer</a:t>
            </a:r>
          </a:p>
          <a:p>
            <a:r>
              <a:rPr lang="en-US" altLang="it-IT" dirty="0" smtClean="0"/>
              <a:t>Game developer @ Interactive Project</a:t>
            </a:r>
          </a:p>
          <a:p>
            <a:pPr lvl="1"/>
            <a:r>
              <a:rPr lang="en-US" altLang="it-IT" dirty="0" err="1" smtClean="0"/>
              <a:t>MyGPTeam</a:t>
            </a:r>
            <a:r>
              <a:rPr lang="en-US" altLang="it-IT" dirty="0" smtClean="0"/>
              <a:t>, </a:t>
            </a:r>
            <a:r>
              <a:rPr lang="en-US" altLang="it-IT" dirty="0" err="1" smtClean="0"/>
              <a:t>MyGPTeam</a:t>
            </a:r>
            <a:r>
              <a:rPr lang="en-US" altLang="it-IT" dirty="0" smtClean="0"/>
              <a:t> Turbo, </a:t>
            </a:r>
            <a:r>
              <a:rPr lang="en-US" altLang="it-IT" dirty="0" err="1" smtClean="0"/>
              <a:t>OverVolt</a:t>
            </a:r>
            <a:r>
              <a:rPr lang="en-US" altLang="it-IT" dirty="0" smtClean="0"/>
              <a:t>: crazy slot cars</a:t>
            </a:r>
          </a:p>
          <a:p>
            <a:pPr lvl="1"/>
            <a:r>
              <a:rPr lang="en-US" altLang="it-IT" dirty="0" smtClean="0">
                <a:hlinkClick r:id="rId2"/>
              </a:rPr>
              <a:t>http://interactiveproject.com/</a:t>
            </a:r>
            <a:endParaRPr lang="en-US" altLang="it-IT" dirty="0" smtClean="0"/>
          </a:p>
          <a:p>
            <a:r>
              <a:rPr lang="en-US" altLang="it-IT" dirty="0" smtClean="0"/>
              <a:t>Game Jammer</a:t>
            </a:r>
          </a:p>
          <a:p>
            <a:r>
              <a:rPr lang="en-US" altLang="it-IT" dirty="0" smtClean="0"/>
              <a:t>Mentor @</a:t>
            </a:r>
            <a:r>
              <a:rPr lang="en-US" altLang="it-IT" dirty="0" err="1" smtClean="0"/>
              <a:t>CoderDojo</a:t>
            </a:r>
            <a:r>
              <a:rPr lang="en-US" altLang="it-IT" dirty="0" smtClean="0"/>
              <a:t> Roma</a:t>
            </a:r>
          </a:p>
          <a:p>
            <a:pPr lvl="1"/>
            <a:r>
              <a:rPr lang="en-US" altLang="it-IT" dirty="0" smtClean="0">
                <a:hlinkClick r:id="rId3"/>
              </a:rPr>
              <a:t>https://coderdojoroma.wordpress.com/</a:t>
            </a:r>
            <a:endParaRPr lang="en-US" altLang="it-IT" dirty="0" smtClean="0"/>
          </a:p>
          <a:p>
            <a:endParaRPr lang="it-IT" alt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«Multiplayer </a:t>
            </a:r>
            <a:r>
              <a:rPr lang="it-IT" dirty="0" err="1" smtClean="0"/>
              <a:t>as</a:t>
            </a:r>
            <a:r>
              <a:rPr lang="it-IT" dirty="0" smtClean="0"/>
              <a:t> a Service»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algorithms</a:t>
            </a:r>
            <a:endParaRPr lang="it-IT" dirty="0" smtClean="0"/>
          </a:p>
          <a:p>
            <a:r>
              <a:rPr lang="it-IT" dirty="0" err="1" smtClean="0"/>
              <a:t>Provides</a:t>
            </a:r>
            <a:r>
              <a:rPr lang="it-IT" dirty="0" smtClean="0"/>
              <a:t> SDK for </a:t>
            </a:r>
            <a:r>
              <a:rPr lang="it-IT" dirty="0" err="1" smtClean="0"/>
              <a:t>various</a:t>
            </a:r>
            <a:r>
              <a:rPr lang="it-IT" dirty="0" smtClean="0"/>
              <a:t> game </a:t>
            </a:r>
            <a:r>
              <a:rPr lang="it-IT" dirty="0" err="1" smtClean="0"/>
              <a:t>engines</a:t>
            </a:r>
            <a:endParaRPr lang="it-IT" dirty="0" smtClean="0"/>
          </a:p>
          <a:p>
            <a:r>
              <a:rPr lang="it-IT" dirty="0" smtClean="0"/>
              <a:t>Reliability and Auto-</a:t>
            </a:r>
            <a:r>
              <a:rPr lang="it-IT" dirty="0" err="1" smtClean="0"/>
              <a:t>scaling</a:t>
            </a:r>
            <a:endParaRPr lang="it-IT" dirty="0" smtClean="0"/>
          </a:p>
          <a:p>
            <a:r>
              <a:rPr lang="it-IT" dirty="0" smtClean="0"/>
              <a:t>Real-time / turn-</a:t>
            </a:r>
            <a:r>
              <a:rPr lang="it-IT" dirty="0" err="1" smtClean="0"/>
              <a:t>based</a:t>
            </a:r>
            <a:r>
              <a:rPr lang="it-IT" dirty="0" smtClean="0"/>
              <a:t> multiplayer</a:t>
            </a:r>
          </a:p>
          <a:p>
            <a:r>
              <a:rPr lang="it-IT" dirty="0" smtClean="0"/>
              <a:t>Match-</a:t>
            </a:r>
            <a:r>
              <a:rPr lang="it-IT" dirty="0" err="1" smtClean="0"/>
              <a:t>making</a:t>
            </a:r>
            <a:r>
              <a:rPr lang="it-IT" dirty="0" smtClean="0"/>
              <a:t>, </a:t>
            </a:r>
            <a:r>
              <a:rPr lang="it-IT" dirty="0" err="1" smtClean="0"/>
              <a:t>leaderboards</a:t>
            </a:r>
            <a:r>
              <a:rPr lang="it-IT" dirty="0" smtClean="0"/>
              <a:t>, </a:t>
            </a:r>
            <a:r>
              <a:rPr lang="it-IT" dirty="0" err="1" smtClean="0"/>
              <a:t>achievements</a:t>
            </a:r>
            <a:endParaRPr lang="it-IT" dirty="0" smtClean="0"/>
          </a:p>
          <a:p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(</a:t>
            </a:r>
            <a:r>
              <a:rPr lang="it-IT" dirty="0" err="1" smtClean="0"/>
              <a:t>saved</a:t>
            </a:r>
            <a:r>
              <a:rPr lang="it-IT" dirty="0"/>
              <a:t> </a:t>
            </a:r>
            <a:r>
              <a:rPr lang="it-IT" dirty="0" smtClean="0"/>
              <a:t>games)</a:t>
            </a:r>
          </a:p>
          <a:p>
            <a:r>
              <a:rPr lang="it-IT" dirty="0" smtClean="0"/>
              <a:t>Free or </a:t>
            </a:r>
            <a:r>
              <a:rPr lang="it-IT" dirty="0" err="1" smtClean="0"/>
              <a:t>paid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7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5566370"/>
            <a:ext cx="1850552" cy="59893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2" y="5354535"/>
            <a:ext cx="1080120" cy="10801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4" y="5331376"/>
            <a:ext cx="1080120" cy="10801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95" y="5458379"/>
            <a:ext cx="1605138" cy="81491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87" y="5516988"/>
            <a:ext cx="2112840" cy="6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6000" dirty="0">
                <a:cs typeface="Consolas" panose="020B0609020204030204" pitchFamily="49" charset="0"/>
              </a:rPr>
              <a:t>Any Questions?</a:t>
            </a:r>
          </a:p>
          <a:p>
            <a:pPr marL="0" indent="0" algn="ctr">
              <a:buNone/>
            </a:pPr>
            <a:endParaRPr lang="en-GB" dirty="0">
              <a:cs typeface="Consolas" panose="020B0609020204030204" pitchFamily="49" charset="0"/>
            </a:endParaRPr>
          </a:p>
          <a:p>
            <a:pPr marL="0" indent="0" algn="ctr" eaLnBrk="1" hangingPunct="1">
              <a:buNone/>
            </a:pPr>
            <a:r>
              <a:rPr lang="it-IT" altLang="it-IT" dirty="0" err="1">
                <a:latin typeface="Arial Italic" charset="0"/>
              </a:rPr>
              <a:t>Leave</a:t>
            </a:r>
            <a:r>
              <a:rPr lang="it-IT" altLang="it-IT" dirty="0">
                <a:latin typeface="Arial Italic" charset="0"/>
              </a:rPr>
              <a:t> </a:t>
            </a:r>
            <a:r>
              <a:rPr lang="it-IT" altLang="it-IT" dirty="0" err="1">
                <a:latin typeface="Arial Italic" charset="0"/>
              </a:rPr>
              <a:t>your</a:t>
            </a:r>
            <a:r>
              <a:rPr lang="it-IT" altLang="it-IT" dirty="0">
                <a:latin typeface="Arial Italic" charset="0"/>
              </a:rPr>
              <a:t> feedback on </a:t>
            </a:r>
            <a:r>
              <a:rPr lang="it-IT" altLang="it-IT" dirty="0" err="1">
                <a:latin typeface="Arial Italic" charset="0"/>
              </a:rPr>
              <a:t>Joind.in</a:t>
            </a:r>
            <a:r>
              <a:rPr lang="it-IT" altLang="it-IT" dirty="0">
                <a:latin typeface="Arial Italic" charset="0"/>
              </a:rPr>
              <a:t>!</a:t>
            </a:r>
          </a:p>
          <a:p>
            <a:pPr marL="0" indent="0" algn="ctr" eaLnBrk="1" hangingPunct="1">
              <a:buNone/>
            </a:pPr>
            <a:r>
              <a:rPr lang="it-IT" altLang="it-IT" dirty="0">
                <a:solidFill>
                  <a:srgbClr val="262626"/>
                </a:solidFill>
                <a:latin typeface="Arial Italic" charset="0"/>
                <a:hlinkClick r:id="rId2"/>
              </a:rPr>
              <a:t>https://joind.in/event/view/3347</a:t>
            </a:r>
            <a:endParaRPr lang="it-IT" alt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Intro</a:t>
            </a:r>
            <a:endParaRPr lang="it-IT" alt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Multiplayer games!</a:t>
            </a:r>
          </a:p>
          <a:p>
            <a:r>
              <a:rPr lang="en-US" altLang="it-IT" dirty="0" smtClean="0"/>
              <a:t>Multiplayer architectures &amp; technologies</a:t>
            </a:r>
          </a:p>
          <a:p>
            <a:r>
              <a:rPr lang="en-US" altLang="it-IT" dirty="0"/>
              <a:t>Multiplayer </a:t>
            </a:r>
            <a:r>
              <a:rPr lang="en-US" altLang="it-IT" dirty="0" smtClean="0"/>
              <a:t>services</a:t>
            </a:r>
          </a:p>
          <a:p>
            <a:r>
              <a:rPr lang="en-US" altLang="it-IT" dirty="0" smtClean="0"/>
              <a:t>Implementation of a simple multiplayer game</a:t>
            </a:r>
          </a:p>
        </p:txBody>
      </p:sp>
      <p:pic>
        <p:nvPicPr>
          <p:cNvPr id="512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75075"/>
            <a:ext cx="52609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Multiplayer games</a:t>
            </a:r>
            <a:endParaRPr lang="it-IT" alt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375"/>
            <a:ext cx="7886700" cy="4562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 multiplayer game?</a:t>
            </a:r>
          </a:p>
          <a:p>
            <a:pPr>
              <a:defRPr/>
            </a:pPr>
            <a:r>
              <a:rPr lang="en-US" dirty="0" smtClean="0"/>
              <a:t>Trivia Time</a:t>
            </a:r>
          </a:p>
          <a:p>
            <a:pPr lvl="1">
              <a:defRPr/>
            </a:pPr>
            <a:r>
              <a:rPr lang="en-US" dirty="0" smtClean="0"/>
              <a:t>First multiplayer game?</a:t>
            </a:r>
          </a:p>
          <a:p>
            <a:pPr lvl="1">
              <a:defRPr/>
            </a:pPr>
            <a:r>
              <a:rPr lang="en-US" dirty="0" smtClean="0"/>
              <a:t>Biggest (in terms of players) multiplayer game?</a:t>
            </a:r>
          </a:p>
          <a:p>
            <a:pPr lvl="1">
              <a:defRPr/>
            </a:pPr>
            <a:r>
              <a:rPr lang="en-US" dirty="0" smtClean="0"/>
              <a:t>Pioneer multiplayer (as we know it) game?</a:t>
            </a:r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First multiplayer game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Biggest (in terms of players) multiplayer game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945687"/>
            <a:ext cx="6768753" cy="26564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3222">
            <a:off x="1048634" y="2917980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Pioneer multiplayer game (as we know it)?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Architectures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 - Server</a:t>
            </a:r>
          </a:p>
          <a:p>
            <a:r>
              <a:rPr lang="en-US" dirty="0"/>
              <a:t>Peer 2 Peer</a:t>
            </a:r>
          </a:p>
          <a:p>
            <a:r>
              <a:rPr lang="en-US" dirty="0"/>
              <a:t>Hybrid (a mix of both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392924"/>
            <a:ext cx="4425950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- Server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Most used architecture</a:t>
            </a:r>
          </a:p>
          <a:p>
            <a:r>
              <a:rPr lang="en-US" dirty="0"/>
              <a:t>“</a:t>
            </a:r>
            <a:r>
              <a:rPr lang="en-US" dirty="0" smtClean="0"/>
              <a:t>Server” </a:t>
            </a:r>
            <a:r>
              <a:rPr lang="en-US" dirty="0"/>
              <a:t>is now a cluster of computer</a:t>
            </a:r>
          </a:p>
          <a:p>
            <a:r>
              <a:rPr lang="en-US" dirty="0"/>
              <a:t>“Client” can be </a:t>
            </a:r>
            <a:r>
              <a:rPr lang="en-US" i="1" dirty="0"/>
              <a:t>thin</a:t>
            </a:r>
            <a:r>
              <a:rPr lang="en-US" dirty="0"/>
              <a:t> or </a:t>
            </a:r>
            <a:r>
              <a:rPr lang="en-US" i="1" dirty="0"/>
              <a:t>fat</a:t>
            </a:r>
          </a:p>
          <a:p>
            <a:r>
              <a:rPr lang="en-US" i="1" u="sng" dirty="0"/>
              <a:t>Easy</a:t>
            </a:r>
            <a:r>
              <a:rPr lang="en-US" dirty="0"/>
              <a:t> to develop, hard to maintain, high </a:t>
            </a:r>
            <a:r>
              <a:rPr lang="en-US" dirty="0" smtClean="0"/>
              <a:t>costs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2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501</Words>
  <Application>Microsoft Office PowerPoint</Application>
  <PresentationFormat>Presentazione su schermo (4:3)</PresentationFormat>
  <Paragraphs>129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Arial Italic</vt:lpstr>
      <vt:lpstr>Calibri</vt:lpstr>
      <vt:lpstr>Consolas</vt:lpstr>
      <vt:lpstr>Georgia</vt:lpstr>
      <vt:lpstr>ヒラギノ角ゴ Pro W3</vt:lpstr>
      <vt:lpstr>Tema di Office</vt:lpstr>
      <vt:lpstr>Presentazione standard di PowerPoint</vt:lpstr>
      <vt:lpstr>Who am I?</vt:lpstr>
      <vt:lpstr>Intro</vt:lpstr>
      <vt:lpstr>Multiplayer games</vt:lpstr>
      <vt:lpstr>Trivia Time</vt:lpstr>
      <vt:lpstr>Trivia Time</vt:lpstr>
      <vt:lpstr>Trivia Time</vt:lpstr>
      <vt:lpstr>Multiplayer Architectures</vt:lpstr>
      <vt:lpstr>Client - Server Paradigm</vt:lpstr>
      <vt:lpstr>Peer 2 Peer Paradigm</vt:lpstr>
      <vt:lpstr>Hybrid Paradigm</vt:lpstr>
      <vt:lpstr>Networking technologies</vt:lpstr>
      <vt:lpstr>Networking technologies</vt:lpstr>
      <vt:lpstr>Socket instead of WebAPI</vt:lpstr>
      <vt:lpstr>WebSocket</vt:lpstr>
      <vt:lpstr>Socket.io</vt:lpstr>
      <vt:lpstr>Socket.io instead of WebSocket</vt:lpstr>
      <vt:lpstr>Pong4</vt:lpstr>
      <vt:lpstr>Pong4 (2)</vt:lpstr>
      <vt:lpstr>«Multiplayer as a Service»</vt:lpstr>
      <vt:lpstr>Thank you!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Valerio Riva</cp:lastModifiedBy>
  <cp:revision>63</cp:revision>
  <dcterms:created xsi:type="dcterms:W3CDTF">2015-02-19T11:16:21Z</dcterms:created>
  <dcterms:modified xsi:type="dcterms:W3CDTF">2015-03-22T16:26:22Z</dcterms:modified>
</cp:coreProperties>
</file>