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602B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707" autoAdjust="0"/>
  </p:normalViewPr>
  <p:slideViewPr>
    <p:cSldViewPr>
      <p:cViewPr varScale="1">
        <p:scale>
          <a:sx n="65" d="100"/>
          <a:sy n="65" d="100"/>
        </p:scale>
        <p:origin x="1336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а</c:v>
                </c:pt>
                <c:pt idx="1">
                  <c:v>б</c:v>
                </c:pt>
                <c:pt idx="2">
                  <c:v>в</c:v>
                </c:pt>
                <c:pt idx="3">
                  <c:v>г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0.7</c:v>
                </c:pt>
                <c:pt idx="1">
                  <c:v>0.02</c:v>
                </c:pt>
                <c:pt idx="2">
                  <c:v>0.28000000000000003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C9-43FF-84BC-6B5D021D9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а</c:v>
                </c:pt>
                <c:pt idx="1">
                  <c:v>б</c:v>
                </c:pt>
                <c:pt idx="2">
                  <c:v>в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0.7</c:v>
                </c:pt>
                <c:pt idx="1">
                  <c:v>7.0000000000000007E-2</c:v>
                </c:pt>
                <c:pt idx="2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56-45B2-ABB2-17069DF1FD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Лист1!$A$2:$A$5</c:f>
              <c:strCache>
                <c:ptCount val="4"/>
                <c:pt idx="0">
                  <c:v>а</c:v>
                </c:pt>
                <c:pt idx="1">
                  <c:v>б</c:v>
                </c:pt>
                <c:pt idx="2">
                  <c:v>в</c:v>
                </c:pt>
                <c:pt idx="3">
                  <c:v>г</c:v>
                </c:pt>
              </c:strCache>
            </c:strRef>
          </c:cat>
          <c:val>
            <c:numRef>
              <c:f>Лист1!$B$2:$B$5</c:f>
              <c:numCache>
                <c:formatCode>0%</c:formatCode>
                <c:ptCount val="4"/>
                <c:pt idx="0">
                  <c:v>0.55000000000000004</c:v>
                </c:pt>
                <c:pt idx="1">
                  <c:v>0.14000000000000001</c:v>
                </c:pt>
                <c:pt idx="2">
                  <c:v>0.27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4-45E1-849C-9D4DC748EE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D677F-1458-405E-9B51-A94FE2939D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BAA7D-1888-455E-9745-94C03C3C49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B7293-9E67-4351-B3C1-19DE588462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C7C07-47F6-4456-91A7-6E175029DD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442D5-F84E-43D6-8560-56D1350588C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3C58B-A1C9-48EF-B7B3-16617CFF29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90478-AD96-40A2-B1AA-CCBB29642B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3E302-48D8-404D-B07C-75AE0EB95C3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6C80-286C-45CA-BA1C-60A3DDA7B3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50B38-7B19-422E-87BB-5666C8DD91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2C854-C217-4A68-8AF9-FFF1C40FE5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055C1E-43A6-48E5-861A-F14BE754B3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>
    <p:split orient="vert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006600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/>
          </p:cNvSpPr>
          <p:nvPr>
            <p:ph type="ctrTitle"/>
          </p:nvPr>
        </p:nvSpPr>
        <p:spPr>
          <a:xfrm>
            <a:off x="90483" y="133335"/>
            <a:ext cx="8896381" cy="1567473"/>
          </a:xfrm>
          <a:gradFill flip="none" rotWithShape="1">
            <a:gsLst>
              <a:gs pos="0">
                <a:srgbClr val="336600">
                  <a:tint val="66000"/>
                  <a:satMod val="160000"/>
                </a:srgbClr>
              </a:gs>
              <a:gs pos="50000">
                <a:srgbClr val="336600">
                  <a:tint val="44500"/>
                  <a:satMod val="160000"/>
                </a:srgbClr>
              </a:gs>
              <a:gs pos="100000">
                <a:srgbClr val="33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softEdge rad="31750"/>
          </a:effectLst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ru-RU" sz="1200" dirty="0" smtClean="0">
                <a:cs typeface="Times New Roman" pitchFamily="18" charset="0"/>
              </a:rPr>
              <a:t>МИНИСТЕРСТВО ОБРАЗОВАНИЯ И НАУКИ АЛТАЙСКОГО КРАЯ </a:t>
            </a:r>
            <a:br>
              <a:rPr lang="ru-RU" sz="1200" dirty="0" smtClean="0">
                <a:cs typeface="Times New Roman" pitchFamily="18" charset="0"/>
              </a:rPr>
            </a:br>
            <a:r>
              <a:rPr lang="ru-RU" sz="1200" dirty="0" smtClean="0">
                <a:cs typeface="Times New Roman" pitchFamily="18" charset="0"/>
              </a:rPr>
              <a:t>КРАЕВОЕ ГОСУДАРСТВЕННОЕ БЮДЖЕТНОЕ ПРОФЕССИОНАЛЬНОЕ ОБРАЗОВАТЕЛЬНОЕ УЧРЕЖДЕНИЕ </a:t>
            </a:r>
            <a:br>
              <a:rPr lang="ru-RU" sz="1200" dirty="0" smtClean="0">
                <a:cs typeface="Times New Roman" pitchFamily="18" charset="0"/>
              </a:rPr>
            </a:br>
            <a:r>
              <a:rPr lang="ru-RU" sz="1200" dirty="0" smtClean="0">
                <a:cs typeface="Times New Roman" pitchFamily="18" charset="0"/>
              </a:rPr>
              <a:t>«АЛТАЙСКАЯ АКАДЕМИЯ ГОСТЕПРИИМСТВА» (КГБПОУ «ААГ»)</a:t>
            </a:r>
            <a:r>
              <a:rPr lang="ru-RU" dirty="0" smtClean="0">
                <a:cs typeface="Times New Roman" pitchFamily="18" charset="0"/>
              </a:rPr>
              <a:t/>
            </a:r>
            <a:br>
              <a:rPr lang="ru-RU" dirty="0" smtClean="0">
                <a:cs typeface="Times New Roman" pitchFamily="18" charset="0"/>
              </a:rPr>
            </a:br>
            <a:endParaRPr lang="ru-RU" i="1" dirty="0" smtClean="0"/>
          </a:p>
        </p:txBody>
      </p:sp>
      <p:pic>
        <p:nvPicPr>
          <p:cNvPr id="14344" name="Picture 8" descr="Защита проекта - Изучаем информационные системы (виртуальная тетрадь)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643182"/>
            <a:ext cx="3952876" cy="2802042"/>
          </a:xfrm>
          <a:prstGeom prst="rect">
            <a:avLst/>
          </a:prstGeom>
          <a:noFill/>
        </p:spPr>
      </p:pic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142844" y="5643578"/>
            <a:ext cx="4857784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ru-RU" sz="2400" b="1" i="1" u="none" strike="noStrike" kern="0" cap="none" spc="0" normalizeH="0" baseline="0" noProof="0" dirty="0" smtClean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5"/>
          <p:cNvSpPr txBox="1">
            <a:spLocks/>
          </p:cNvSpPr>
          <p:nvPr/>
        </p:nvSpPr>
        <p:spPr bwMode="auto">
          <a:xfrm>
            <a:off x="69712" y="2643182"/>
            <a:ext cx="5004048" cy="3960440"/>
          </a:xfrm>
          <a:prstGeom prst="horizontalScroll">
            <a:avLst/>
          </a:prstGeom>
          <a:gradFill flip="none" rotWithShape="1">
            <a:gsLst>
              <a:gs pos="0">
                <a:srgbClr val="336600">
                  <a:tint val="66000"/>
                  <a:satMod val="160000"/>
                </a:srgbClr>
              </a:gs>
              <a:gs pos="50000">
                <a:srgbClr val="336600">
                  <a:tint val="44500"/>
                  <a:satMod val="160000"/>
                </a:srgbClr>
              </a:gs>
              <a:gs pos="100000">
                <a:srgbClr val="3366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>
            <a:solidFill>
              <a:srgbClr val="336600"/>
            </a:solidFill>
            <a:miter lim="800000"/>
            <a:headEnd/>
            <a:tailEnd/>
          </a:ln>
          <a:effectLst>
            <a:softEdge rad="31750"/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r>
              <a:rPr lang="ru-RU" sz="1600" b="1" dirty="0" smtClean="0">
                <a:latin typeface="+mj-lt"/>
                <a:cs typeface="Times New Roman" pitchFamily="18" charset="0"/>
              </a:rPr>
              <a:t>Выполнил студент 1 курса </a:t>
            </a:r>
            <a:r>
              <a:rPr lang="ru-RU" sz="1600" b="1" dirty="0" err="1" smtClean="0">
                <a:latin typeface="+mj-lt"/>
                <a:cs typeface="Times New Roman" pitchFamily="18" charset="0"/>
              </a:rPr>
              <a:t>Кобер</a:t>
            </a:r>
            <a:r>
              <a:rPr lang="ru-RU" sz="1600" b="1" dirty="0" smtClean="0">
                <a:latin typeface="+mj-lt"/>
                <a:cs typeface="Times New Roman" pitchFamily="18" charset="0"/>
              </a:rPr>
              <a:t> А.В. </a:t>
            </a:r>
          </a:p>
          <a:p>
            <a:pPr algn="r"/>
            <a:r>
              <a:rPr lang="ru-RU" sz="1600" b="1" dirty="0" smtClean="0">
                <a:latin typeface="+mj-lt"/>
                <a:cs typeface="Times New Roman" pitchFamily="18" charset="0"/>
              </a:rPr>
              <a:t>Специальность 43.02.16 </a:t>
            </a:r>
            <a:r>
              <a:rPr lang="ru-RU" sz="1600" b="1" smtClean="0">
                <a:latin typeface="+mj-lt"/>
                <a:cs typeface="Times New Roman" pitchFamily="18" charset="0"/>
              </a:rPr>
              <a:t>Группа ТР-2413</a:t>
            </a:r>
            <a:endParaRPr lang="ru-RU" sz="1600" b="1" dirty="0" smtClean="0">
              <a:latin typeface="+mj-lt"/>
              <a:cs typeface="Times New Roman" pitchFamily="18" charset="0"/>
            </a:endParaRPr>
          </a:p>
          <a:p>
            <a:pPr algn="r"/>
            <a:r>
              <a:rPr lang="ru-RU" sz="1600" b="1" dirty="0" smtClean="0">
                <a:latin typeface="+mj-lt"/>
                <a:cs typeface="Times New Roman" pitchFamily="18" charset="0"/>
              </a:rPr>
              <a:t>Руководитель проекта </a:t>
            </a:r>
            <a:r>
              <a:rPr lang="ru-RU" sz="1600" b="1" dirty="0" err="1" smtClean="0">
                <a:latin typeface="+mj-lt"/>
                <a:cs typeface="Times New Roman" pitchFamily="18" charset="0"/>
              </a:rPr>
              <a:t>Я.И.Котов</a:t>
            </a:r>
            <a:endParaRPr lang="ru-RU" sz="1600" b="1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ctr"/>
            <a:r>
              <a:rPr lang="ru-RU" sz="1400" dirty="0" smtClean="0">
                <a:latin typeface="+mj-lt"/>
                <a:cs typeface="Times New Roman" pitchFamily="18" charset="0"/>
              </a:rPr>
              <a:t>2025</a:t>
            </a: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r"/>
            <a:endParaRPr lang="ru-RU" sz="1600" dirty="0" smtClean="0">
              <a:latin typeface="+mj-lt"/>
              <a:cs typeface="Times New Roman" pitchFamily="18" charset="0"/>
            </a:endParaRPr>
          </a:p>
          <a:p>
            <a:pPr algn="ctr"/>
            <a:endParaRPr lang="ru-RU" sz="1600" dirty="0" smtClean="0">
              <a:latin typeface="+mj-lt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44208" y="2852936"/>
            <a:ext cx="25202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i="1" spc="100" dirty="0" smtClean="0">
                <a:solidFill>
                  <a:srgbClr val="336600"/>
                </a:solidFill>
                <a:latin typeface="Monotype Corsiva" pitchFamily="66" charset="0"/>
              </a:rPr>
              <a:t>Индивидуальный проект</a:t>
            </a:r>
          </a:p>
          <a:p>
            <a:pPr lvl="0" algn="ctr"/>
            <a:r>
              <a:rPr lang="ru-RU" b="1" dirty="0" smtClean="0">
                <a:solidFill>
                  <a:srgbClr val="00602B"/>
                </a:solidFill>
                <a:latin typeface="+mj-lt"/>
                <a:cs typeface="Times New Roman" pitchFamily="18" charset="0"/>
              </a:rPr>
              <a:t>«Расы. Опасность расизма»</a:t>
            </a:r>
            <a:r>
              <a:rPr lang="ru-RU" b="1" dirty="0" smtClean="0">
                <a:latin typeface="+mj-lt"/>
                <a:cs typeface="Times New Roman" pitchFamily="18" charset="0"/>
              </a:rPr>
              <a:t/>
            </a:r>
            <a:br>
              <a:rPr lang="ru-RU" b="1" dirty="0" smtClean="0">
                <a:latin typeface="+mj-lt"/>
                <a:cs typeface="Times New Roman" pitchFamily="18" charset="0"/>
              </a:rPr>
            </a:br>
            <a:endParaRPr lang="ru-RU" b="1" i="1" kern="0" dirty="0" smtClean="0">
              <a:solidFill>
                <a:srgbClr val="006600"/>
              </a:solidFill>
              <a:latin typeface="+mj-lt"/>
            </a:endParaRPr>
          </a:p>
          <a:p>
            <a:pPr algn="ctr"/>
            <a:endParaRPr lang="ru-RU" b="1" i="1" spc="100" dirty="0">
              <a:solidFill>
                <a:srgbClr val="336600"/>
              </a:solidFill>
              <a:latin typeface="Monotype Corsiva" pitchFamily="66" charset="0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336600"/>
                </a:solidFill>
              </a:rPr>
              <a:t>8</a:t>
            </a:r>
            <a:r>
              <a:rPr lang="ru-RU" sz="2000" b="1" dirty="0">
                <a:solidFill>
                  <a:srgbClr val="336600"/>
                </a:solidFill>
              </a:rPr>
              <a:t>. Как вы считаете, влияет ли медиа на восприятие расовых и этнических групп?</a:t>
            </a:r>
          </a:p>
          <a:p>
            <a:pPr marL="0" indent="0">
              <a:buNone/>
            </a:pPr>
            <a:r>
              <a:rPr lang="ru-RU" sz="2000" dirty="0" smtClean="0"/>
              <a:t>а</a:t>
            </a:r>
            <a:r>
              <a:rPr lang="ru-RU" sz="2000" dirty="0"/>
              <a:t>) Да, </a:t>
            </a:r>
            <a:r>
              <a:rPr lang="ru-RU" sz="2000" dirty="0" smtClean="0"/>
              <a:t>влияет – </a:t>
            </a:r>
            <a:r>
              <a:rPr lang="ru-RU" sz="2000" b="1" dirty="0" smtClean="0">
                <a:solidFill>
                  <a:srgbClr val="336600"/>
                </a:solidFill>
              </a:rPr>
              <a:t>55%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б</a:t>
            </a:r>
            <a:r>
              <a:rPr lang="ru-RU" sz="2000" dirty="0"/>
              <a:t>) Нет, не влияет </a:t>
            </a:r>
            <a:r>
              <a:rPr lang="ru-RU" sz="2000" dirty="0" smtClean="0"/>
              <a:t>– </a:t>
            </a:r>
            <a:r>
              <a:rPr lang="ru-RU" sz="2000" b="1" dirty="0" smtClean="0">
                <a:solidFill>
                  <a:srgbClr val="336600"/>
                </a:solidFill>
              </a:rPr>
              <a:t>14%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в</a:t>
            </a:r>
            <a:r>
              <a:rPr lang="ru-RU" sz="2000" dirty="0"/>
              <a:t>) Возможно частично </a:t>
            </a:r>
            <a:r>
              <a:rPr lang="ru-RU" sz="2000" dirty="0" smtClean="0"/>
              <a:t>влияет – </a:t>
            </a:r>
            <a:r>
              <a:rPr lang="ru-RU" sz="2000" b="1" dirty="0" smtClean="0">
                <a:solidFill>
                  <a:srgbClr val="336600"/>
                </a:solidFill>
              </a:rPr>
              <a:t>27%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г</a:t>
            </a:r>
            <a:r>
              <a:rPr lang="ru-RU" sz="2000" dirty="0"/>
              <a:t>) Затрудняюсь </a:t>
            </a:r>
            <a:r>
              <a:rPr lang="ru-RU" sz="2000" dirty="0" smtClean="0"/>
              <a:t>ответить – </a:t>
            </a:r>
            <a:r>
              <a:rPr lang="ru-RU" sz="2000" b="1" dirty="0" smtClean="0">
                <a:solidFill>
                  <a:srgbClr val="336600"/>
                </a:solidFill>
              </a:rPr>
              <a:t>4%</a:t>
            </a:r>
            <a:endParaRPr lang="ru-RU" sz="2000" b="1" dirty="0">
              <a:solidFill>
                <a:srgbClr val="336600"/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3346509043"/>
              </p:ext>
            </p:extLst>
          </p:nvPr>
        </p:nvGraphicFramePr>
        <p:xfrm>
          <a:off x="3347864" y="2132856"/>
          <a:ext cx="5208240" cy="33281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1748663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В данной работе </a:t>
            </a:r>
            <a:r>
              <a:rPr lang="ru-RU" sz="2000" b="1" dirty="0">
                <a:solidFill>
                  <a:srgbClr val="336600"/>
                </a:solidFill>
              </a:rPr>
              <a:t>я постаралась раскрыть</a:t>
            </a:r>
            <a:r>
              <a:rPr lang="ru-RU" sz="2000" dirty="0"/>
              <a:t>, что понятие "расы" </a:t>
            </a:r>
            <a:r>
              <a:rPr lang="ru-RU" sz="2000" b="1" dirty="0" smtClean="0">
                <a:solidFill>
                  <a:srgbClr val="336600"/>
                </a:solidFill>
              </a:rPr>
              <a:t>не </a:t>
            </a:r>
            <a:r>
              <a:rPr lang="ru-RU" sz="2000" b="1" dirty="0">
                <a:solidFill>
                  <a:srgbClr val="336600"/>
                </a:solidFill>
              </a:rPr>
              <a:t>имеет научного обоснования</a:t>
            </a:r>
            <a:r>
              <a:rPr lang="ru-RU" sz="2000" dirty="0"/>
              <a:t>, а расизм представляет собой </a:t>
            </a:r>
            <a:r>
              <a:rPr lang="ru-RU" sz="2000" b="1" dirty="0">
                <a:solidFill>
                  <a:srgbClr val="336600"/>
                </a:solidFill>
              </a:rPr>
              <a:t>опасную идеологию</a:t>
            </a:r>
            <a:r>
              <a:rPr lang="ru-RU" sz="2000" dirty="0"/>
              <a:t>, ведущую к </a:t>
            </a:r>
            <a:r>
              <a:rPr lang="ru-RU" sz="2000" dirty="0" smtClean="0"/>
              <a:t>дискриминации и </a:t>
            </a:r>
            <a:r>
              <a:rPr lang="ru-RU" sz="2000" dirty="0"/>
              <a:t>социальной несправедливости. Борьба с расизмом требует активных усилий от каждого человека и общества в целом. </a:t>
            </a:r>
            <a:r>
              <a:rPr lang="ru-RU" sz="2000" dirty="0" smtClean="0"/>
              <a:t>Эта </a:t>
            </a:r>
            <a:r>
              <a:rPr lang="ru-RU" sz="2000" dirty="0"/>
              <a:t>работа стала </a:t>
            </a:r>
            <a:r>
              <a:rPr lang="ru-RU" sz="2000" b="1" dirty="0">
                <a:solidFill>
                  <a:srgbClr val="336600"/>
                </a:solidFill>
              </a:rPr>
              <a:t>важным шагом </a:t>
            </a:r>
            <a:r>
              <a:rPr lang="ru-RU" sz="2000" dirty="0"/>
              <a:t>на пути к более глубокому пониманию проблемы расизма и осознанию личной ответственности за ее решение.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32129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/>
          <a:lstStyle/>
          <a:p>
            <a:r>
              <a:rPr lang="ru-RU" dirty="0"/>
              <a:t>Благодарю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3319550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Актуальность</a:t>
            </a:r>
            <a:r>
              <a:rPr lang="ru-RU" sz="2000" dirty="0"/>
              <a:t>: расизм продолжает быть источником конфликтов и насилия в разных уголках мира. Он способствует неравенству в доступе к образованию, здравоохранению, трудоустройству и </a:t>
            </a:r>
            <a:r>
              <a:rPr lang="ru-RU" sz="2000" dirty="0" err="1"/>
              <a:t>тд</a:t>
            </a:r>
            <a:r>
              <a:rPr lang="ru-RU" sz="2000" dirty="0"/>
              <a:t>. Борьба с расизмом требует активных усилий от каждого человека и общества в целом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Цель</a:t>
            </a:r>
            <a:r>
              <a:rPr lang="ru-RU" sz="2000" dirty="0"/>
              <a:t>: исследовать и проанализировать концепцию рас, выявить корни проявления расизма.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6916770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40466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Задачи</a:t>
            </a:r>
            <a:r>
              <a:rPr lang="ru-RU" sz="2000" dirty="0"/>
              <a:t>:</a:t>
            </a:r>
          </a:p>
          <a:p>
            <a:pPr lvl="0"/>
            <a:r>
              <a:rPr lang="ru-RU" sz="2000" dirty="0"/>
              <a:t>исследование понятия расизма;</a:t>
            </a:r>
          </a:p>
          <a:p>
            <a:pPr lvl="0"/>
            <a:r>
              <a:rPr lang="ru-RU" sz="2000" dirty="0"/>
              <a:t>анализ корней расизма;</a:t>
            </a:r>
          </a:p>
          <a:p>
            <a:pPr lvl="0"/>
            <a:r>
              <a:rPr lang="ru-RU" sz="2000" dirty="0"/>
              <a:t>изучение проявления расизма в современном обществе;</a:t>
            </a:r>
          </a:p>
          <a:p>
            <a:pPr lvl="0"/>
            <a:r>
              <a:rPr lang="ru-RU" sz="2000" dirty="0"/>
              <a:t>провести опрос среди друзей и знакомых.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Объект исследования</a:t>
            </a:r>
            <a:r>
              <a:rPr lang="ru-RU" sz="2000" dirty="0"/>
              <a:t>: проявления расизма.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Предмет исследования</a:t>
            </a:r>
            <a:r>
              <a:rPr lang="ru-RU" sz="2000" dirty="0"/>
              <a:t>: социальные аспекты расизма.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Гипотеза</a:t>
            </a:r>
            <a:r>
              <a:rPr lang="ru-RU" sz="2000" dirty="0"/>
              <a:t>: можно предположить, что расизм является источником конфликтов и негативно влияет на психику подростков.</a:t>
            </a:r>
          </a:p>
        </p:txBody>
      </p:sp>
    </p:spTree>
    <p:extLst>
      <p:ext uri="{BB962C8B-B14F-4D97-AF65-F5344CB8AC3E}">
        <p14:creationId xmlns:p14="http://schemas.microsoft.com/office/powerpoint/2010/main" val="361406646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Понятие «расизм»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336600"/>
                </a:solidFill>
              </a:rPr>
              <a:t>Расизм</a:t>
            </a:r>
            <a:r>
              <a:rPr lang="ru-RU" sz="2000" dirty="0"/>
              <a:t> — это система предвзятости, основанная на представлениях о том, что одни расы превосходят другие. Он проявляется в </a:t>
            </a:r>
            <a:r>
              <a:rPr lang="ru-RU" sz="2000" dirty="0" smtClean="0"/>
              <a:t>дискриминации и </a:t>
            </a:r>
            <a:r>
              <a:rPr lang="ru-RU" sz="2000" dirty="0"/>
              <a:t>негативных </a:t>
            </a:r>
            <a:r>
              <a:rPr lang="ru-RU" sz="2000" dirty="0" smtClean="0"/>
              <a:t>стереотипах. Расизм </a:t>
            </a:r>
            <a:r>
              <a:rPr lang="ru-RU" sz="2000" dirty="0"/>
              <a:t>может принимать различные формы, включая индивидуальные </a:t>
            </a:r>
            <a:r>
              <a:rPr lang="ru-RU" sz="2000" dirty="0" smtClean="0"/>
              <a:t>предвзятости и </a:t>
            </a:r>
            <a:r>
              <a:rPr lang="ru-RU" sz="2000" dirty="0"/>
              <a:t>структурное неравенство</a:t>
            </a:r>
            <a:r>
              <a:rPr lang="ru-RU" sz="2000" dirty="0" smtClean="0"/>
              <a:t>. </a:t>
            </a:r>
            <a:r>
              <a:rPr lang="ru-RU" sz="2000" dirty="0"/>
              <a:t>Расизм является противоречивой идеологией, и в зависимости от конкретной ситуации аргументация его сторонников может выглядеть по-разному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2147110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ru-RU" dirty="0"/>
              <a:t>Формы </a:t>
            </a:r>
            <a:r>
              <a:rPr lang="ru-RU" dirty="0" smtClean="0"/>
              <a:t>расизма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/>
              <a:t>На данный момент времени определяют не только виды, но и формы расизма. К примеру, выделяют такую форму, как </a:t>
            </a:r>
            <a:r>
              <a:rPr lang="ru-RU" sz="2000" dirty="0" err="1"/>
              <a:t>примордиалистские</a:t>
            </a:r>
            <a:r>
              <a:rPr lang="ru-RU" sz="2000" dirty="0" smtClean="0"/>
              <a:t>.</a:t>
            </a:r>
          </a:p>
          <a:p>
            <a:pPr marL="0" indent="0">
              <a:buNone/>
            </a:pPr>
            <a:r>
              <a:rPr lang="ru-RU" sz="2000" b="1" dirty="0" err="1">
                <a:solidFill>
                  <a:srgbClr val="336600"/>
                </a:solidFill>
              </a:rPr>
              <a:t>Примордиализм</a:t>
            </a:r>
            <a:r>
              <a:rPr lang="ru-RU" sz="2000" b="1" dirty="0">
                <a:solidFill>
                  <a:srgbClr val="336600"/>
                </a:solidFill>
              </a:rPr>
              <a:t> бывает трех видов</a:t>
            </a:r>
            <a:r>
              <a:rPr lang="ru-RU" sz="2000" dirty="0"/>
              <a:t>:</a:t>
            </a:r>
          </a:p>
          <a:p>
            <a:r>
              <a:rPr lang="ru-RU" sz="2000" dirty="0" err="1" smtClean="0"/>
              <a:t>Эссенциалистский</a:t>
            </a:r>
            <a:r>
              <a:rPr lang="ru-RU" sz="2000" dirty="0" smtClean="0"/>
              <a:t>;</a:t>
            </a:r>
          </a:p>
          <a:p>
            <a:r>
              <a:rPr lang="ru-RU" sz="2000" dirty="0" smtClean="0"/>
              <a:t>Родовой;</a:t>
            </a:r>
          </a:p>
          <a:p>
            <a:r>
              <a:rPr lang="ru-RU" sz="2000" dirty="0"/>
              <a:t>«</a:t>
            </a:r>
            <a:r>
              <a:rPr lang="ru-RU" sz="2000" dirty="0" err="1"/>
              <a:t>примордиализм</a:t>
            </a:r>
            <a:r>
              <a:rPr lang="ru-RU" sz="2000" dirty="0"/>
              <a:t> </a:t>
            </a:r>
            <a:r>
              <a:rPr lang="ru-RU" sz="2000" dirty="0" err="1"/>
              <a:t>Гиртца</a:t>
            </a:r>
            <a:r>
              <a:rPr lang="ru-RU" sz="20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698738605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ru-RU" dirty="0"/>
              <a:t>Проявление расизма в современном </a:t>
            </a:r>
            <a:r>
              <a:rPr lang="ru-RU" dirty="0" smtClean="0"/>
              <a:t>обществе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Если </a:t>
            </a:r>
            <a:r>
              <a:rPr lang="ru-RU" sz="2000" dirty="0"/>
              <a:t>говорить о России, то здесь </a:t>
            </a:r>
            <a:r>
              <a:rPr lang="ru-RU" sz="2000" b="1" dirty="0">
                <a:solidFill>
                  <a:srgbClr val="336600"/>
                </a:solidFill>
              </a:rPr>
              <a:t>расизм</a:t>
            </a:r>
            <a:r>
              <a:rPr lang="ru-RU" sz="2000" dirty="0"/>
              <a:t> носит весьма </a:t>
            </a:r>
            <a:r>
              <a:rPr lang="ru-RU" sz="2000" b="1" dirty="0">
                <a:solidFill>
                  <a:srgbClr val="336600"/>
                </a:solidFill>
              </a:rPr>
              <a:t>специфический характер</a:t>
            </a:r>
            <a:r>
              <a:rPr lang="ru-RU" sz="2000" dirty="0"/>
              <a:t>. К примеру, нет выраженного негативного отношения к чернокожим студентам. Скорее наоборот, они воспринимаются как достаточно волевые </a:t>
            </a:r>
            <a:r>
              <a:rPr lang="ru-RU" sz="2000" dirty="0" smtClean="0"/>
              <a:t>люди. В </a:t>
            </a:r>
            <a:r>
              <a:rPr lang="ru-RU" sz="2000" dirty="0"/>
              <a:t>то же время наблюдается пренебрежительное и даже негативное отношение к представителям национальных меньшинств. Причина такой разницы заключается в том, что </a:t>
            </a:r>
            <a:r>
              <a:rPr lang="ru-RU" sz="2000" b="1" dirty="0">
                <a:solidFill>
                  <a:srgbClr val="336600"/>
                </a:solidFill>
              </a:rPr>
              <a:t>чернокожий студент не воспринимается как угроза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76303687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/>
            <a:r>
              <a:rPr lang="ru-RU" dirty="0"/>
              <a:t>Опасность расизма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dirty="0" smtClean="0"/>
              <a:t>Одна </a:t>
            </a:r>
            <a:r>
              <a:rPr lang="ru-RU" sz="2000" dirty="0"/>
              <a:t>из основных опасностей расизма заключается в том, что </a:t>
            </a:r>
            <a:r>
              <a:rPr lang="ru-RU" sz="2000" b="1" dirty="0">
                <a:solidFill>
                  <a:srgbClr val="336600"/>
                </a:solidFill>
              </a:rPr>
              <a:t>он приводит к дискриминации и неравенству</a:t>
            </a:r>
            <a:r>
              <a:rPr lang="ru-RU" sz="2000" dirty="0"/>
              <a:t>. Люди, страдающие от расизма, часто сталкиваются с ограничениями в доступе к образованию, работе и другим возможностям, что препятствует их развитию и участию в общественной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389178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l"/>
            <a:r>
              <a:rPr lang="ru-RU" dirty="0" smtClean="0"/>
              <a:t>Результаты опроса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336600"/>
                </a:solidFill>
              </a:rPr>
              <a:t>2. Считаете ли вы, что расизм все еще является актуальной проблемой в современном обществе?</a:t>
            </a:r>
          </a:p>
          <a:p>
            <a:pPr marL="0" indent="0">
              <a:buNone/>
            </a:pPr>
            <a:r>
              <a:rPr lang="ru-RU" sz="2000" dirty="0" smtClean="0"/>
              <a:t>а</a:t>
            </a:r>
            <a:r>
              <a:rPr lang="ru-RU" sz="2000" dirty="0"/>
              <a:t>) Да, </a:t>
            </a:r>
            <a:r>
              <a:rPr lang="ru-RU" sz="2000" dirty="0" smtClean="0"/>
              <a:t>является – </a:t>
            </a:r>
            <a:r>
              <a:rPr lang="ru-RU" sz="2000" b="1" dirty="0" smtClean="0">
                <a:solidFill>
                  <a:srgbClr val="336600"/>
                </a:solidFill>
              </a:rPr>
              <a:t>70%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б</a:t>
            </a:r>
            <a:r>
              <a:rPr lang="ru-RU" sz="2000" dirty="0"/>
              <a:t>) Нет, не </a:t>
            </a:r>
            <a:r>
              <a:rPr lang="ru-RU" sz="2000" dirty="0" smtClean="0"/>
              <a:t>является – </a:t>
            </a:r>
            <a:r>
              <a:rPr lang="ru-RU" sz="2000" b="1" dirty="0" smtClean="0">
                <a:solidFill>
                  <a:srgbClr val="00602B"/>
                </a:solidFill>
              </a:rPr>
              <a:t>2%</a:t>
            </a:r>
            <a:endParaRPr lang="ru-RU" sz="2000" b="1" dirty="0">
              <a:solidFill>
                <a:srgbClr val="00602B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в</a:t>
            </a:r>
            <a:r>
              <a:rPr lang="ru-RU" sz="2000" dirty="0"/>
              <a:t>) Возможно </a:t>
            </a:r>
            <a:r>
              <a:rPr lang="ru-RU" sz="2000" dirty="0" smtClean="0"/>
              <a:t>частично – </a:t>
            </a:r>
            <a:r>
              <a:rPr lang="ru-RU" sz="2000" b="1" dirty="0" smtClean="0">
                <a:solidFill>
                  <a:srgbClr val="336600"/>
                </a:solidFill>
              </a:rPr>
              <a:t>28%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г</a:t>
            </a:r>
            <a:r>
              <a:rPr lang="ru-RU" sz="2000" dirty="0"/>
              <a:t>) Затрудняюсь </a:t>
            </a:r>
            <a:r>
              <a:rPr lang="ru-RU" sz="2000" dirty="0" smtClean="0"/>
              <a:t>ответить – </a:t>
            </a:r>
            <a:r>
              <a:rPr lang="ru-RU" sz="2000" b="1" dirty="0" smtClean="0">
                <a:solidFill>
                  <a:srgbClr val="336600"/>
                </a:solidFill>
              </a:rPr>
              <a:t>0%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endParaRPr lang="ru-RU" sz="2000" dirty="0"/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1140947008"/>
              </p:ext>
            </p:extLst>
          </p:nvPr>
        </p:nvGraphicFramePr>
        <p:xfrm>
          <a:off x="2843808" y="1894545"/>
          <a:ext cx="5496272" cy="3193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086352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336600"/>
                </a:solidFill>
              </a:rPr>
              <a:t>3</a:t>
            </a:r>
            <a:r>
              <a:rPr lang="ru-RU" sz="2000" b="1" dirty="0">
                <a:solidFill>
                  <a:srgbClr val="336600"/>
                </a:solidFill>
              </a:rPr>
              <a:t>. Как вы думаете, какие факторы способствуют распространению расизма?</a:t>
            </a:r>
          </a:p>
          <a:p>
            <a:pPr marL="0" indent="0">
              <a:buNone/>
            </a:pPr>
            <a:r>
              <a:rPr lang="ru-RU" sz="2000" dirty="0" smtClean="0"/>
              <a:t>а</a:t>
            </a:r>
            <a:r>
              <a:rPr lang="ru-RU" sz="2000" dirty="0"/>
              <a:t>) Социальные </a:t>
            </a:r>
            <a:r>
              <a:rPr lang="ru-RU" sz="2000" dirty="0" smtClean="0"/>
              <a:t>фактор – </a:t>
            </a:r>
            <a:r>
              <a:rPr lang="ru-RU" sz="2000" b="1" dirty="0" smtClean="0">
                <a:solidFill>
                  <a:srgbClr val="336600"/>
                </a:solidFill>
              </a:rPr>
              <a:t>70%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б</a:t>
            </a:r>
            <a:r>
              <a:rPr lang="ru-RU" sz="2000" dirty="0"/>
              <a:t>) Экономические </a:t>
            </a:r>
            <a:r>
              <a:rPr lang="ru-RU" sz="2000" dirty="0" smtClean="0"/>
              <a:t>факторы – </a:t>
            </a:r>
            <a:r>
              <a:rPr lang="ru-RU" sz="2000" b="1" dirty="0" smtClean="0">
                <a:solidFill>
                  <a:srgbClr val="336600"/>
                </a:solidFill>
              </a:rPr>
              <a:t>7%</a:t>
            </a:r>
            <a:endParaRPr lang="ru-RU" sz="2000" b="1" dirty="0">
              <a:solidFill>
                <a:srgbClr val="336600"/>
              </a:solidFill>
            </a:endParaRPr>
          </a:p>
          <a:p>
            <a:pPr marL="0" indent="0">
              <a:buNone/>
            </a:pPr>
            <a:r>
              <a:rPr lang="ru-RU" sz="2000" dirty="0" smtClean="0"/>
              <a:t>в</a:t>
            </a:r>
            <a:r>
              <a:rPr lang="ru-RU" sz="2000" dirty="0"/>
              <a:t>) Политические </a:t>
            </a:r>
            <a:r>
              <a:rPr lang="ru-RU" sz="2000" dirty="0" smtClean="0"/>
              <a:t>факторы – </a:t>
            </a:r>
            <a:r>
              <a:rPr lang="ru-RU" sz="2000" b="1" dirty="0" smtClean="0">
                <a:solidFill>
                  <a:srgbClr val="336600"/>
                </a:solidFill>
              </a:rPr>
              <a:t>3%</a:t>
            </a:r>
            <a:endParaRPr lang="ru-RU" sz="2000" b="1" dirty="0">
              <a:solidFill>
                <a:srgbClr val="336600"/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2456340527"/>
              </p:ext>
            </p:extLst>
          </p:nvPr>
        </p:nvGraphicFramePr>
        <p:xfrm>
          <a:off x="3419872" y="1916832"/>
          <a:ext cx="5482952" cy="3336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2789731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ии БТЭК">
  <a:themeElements>
    <a:clrScheme name="шаблон презентации 1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FFFFFF"/>
      </a:accent3>
      <a:accent4>
        <a:srgbClr val="000000"/>
      </a:accent4>
      <a:accent5>
        <a:srgbClr val="F6C0AA"/>
      </a:accent5>
      <a:accent6>
        <a:srgbClr val="902430"/>
      </a:accent6>
      <a:hlink>
        <a:srgbClr val="6B9F25"/>
      </a:hlink>
      <a:folHlink>
        <a:srgbClr val="B26B02"/>
      </a:folHlink>
    </a:clrScheme>
    <a:fontScheme name="шаблон презентации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шаблон презентации 1">
        <a:dk1>
          <a:srgbClr val="000000"/>
        </a:dk1>
        <a:lt1>
          <a:srgbClr val="FFFFFF"/>
        </a:lt1>
        <a:dk2>
          <a:srgbClr val="323232"/>
        </a:dk2>
        <a:lt2>
          <a:srgbClr val="E3DED1"/>
        </a:lt2>
        <a:accent1>
          <a:srgbClr val="F07F09"/>
        </a:accent1>
        <a:accent2>
          <a:srgbClr val="9F2936"/>
        </a:accent2>
        <a:accent3>
          <a:srgbClr val="FFFFFF"/>
        </a:accent3>
        <a:accent4>
          <a:srgbClr val="000000"/>
        </a:accent4>
        <a:accent5>
          <a:srgbClr val="F6C0AA"/>
        </a:accent5>
        <a:accent6>
          <a:srgbClr val="902430"/>
        </a:accent6>
        <a:hlink>
          <a:srgbClr val="6B9F25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790</TotalTime>
  <Words>548</Words>
  <Application>Microsoft Office PowerPoint</Application>
  <PresentationFormat>Экран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Monotype Corsiva</vt:lpstr>
      <vt:lpstr>Times New Roman</vt:lpstr>
      <vt:lpstr>шаблон презентации БТЭК</vt:lpstr>
      <vt:lpstr>МИНИСТЕРСТВО ОБРАЗОВАНИЯ И НАУКИ АЛТАЙСКОГО КРАЯ  КРАЕВОЕ ГОСУДАРСТВЕННОЕ БЮДЖЕТНОЕ ПРОФЕССИОНАЛЬНОЕ ОБРАЗОВАТЕЛЬНОЕ УЧРЕЖДЕНИЕ  «АЛТАЙСКАЯ АКАДЕМИЯ ГОСТЕПРИИМСТВА» (КГБПОУ «ААГ») </vt:lpstr>
      <vt:lpstr>ВВЕДЕНИЕ</vt:lpstr>
      <vt:lpstr>Презентация PowerPoint</vt:lpstr>
      <vt:lpstr>Понятие «расизм»</vt:lpstr>
      <vt:lpstr>Формы расизма</vt:lpstr>
      <vt:lpstr>Проявление расизма в современном обществе</vt:lpstr>
      <vt:lpstr>Опасность расизма </vt:lpstr>
      <vt:lpstr>Результаты опроса</vt:lpstr>
      <vt:lpstr>Презентация PowerPoint</vt:lpstr>
      <vt:lpstr>Презентация PowerPoint</vt:lpstr>
      <vt:lpstr>ЗАКЛЮЧЕНИЕ</vt:lpstr>
      <vt:lpstr>Благодарю за внимание!</vt:lpstr>
    </vt:vector>
  </TitlesOfParts>
  <Company>КГБОУ СПО "БТЭК"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ksi</dc:creator>
  <cp:lastModifiedBy>ACER</cp:lastModifiedBy>
  <cp:revision>106</cp:revision>
  <dcterms:created xsi:type="dcterms:W3CDTF">2014-08-27T04:19:10Z</dcterms:created>
  <dcterms:modified xsi:type="dcterms:W3CDTF">2025-03-28T08:15:14Z</dcterms:modified>
</cp:coreProperties>
</file>