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7" r:id="rId3"/>
    <p:sldId id="265" r:id="rId4"/>
    <p:sldId id="263" r:id="rId5"/>
    <p:sldId id="260" r:id="rId6"/>
    <p:sldId id="259" r:id="rId7"/>
    <p:sldId id="261" r:id="rId8"/>
    <p:sldId id="272" r:id="rId9"/>
    <p:sldId id="273" r:id="rId10"/>
    <p:sldId id="274" r:id="rId11"/>
    <p:sldId id="275" r:id="rId12"/>
    <p:sldId id="268" r:id="rId13"/>
    <p:sldId id="264" r:id="rId14"/>
    <p:sldId id="267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070" autoAdjust="0"/>
  </p:normalViewPr>
  <p:slideViewPr>
    <p:cSldViewPr snapToGrid="0" showGuides="1">
      <p:cViewPr varScale="1">
        <p:scale>
          <a:sx n="71" d="100"/>
          <a:sy n="71" d="100"/>
        </p:scale>
        <p:origin x="106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6941-99EB-41F5-8BB5-B429A084021F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F48C-063B-4A74-AC81-C13F3D8E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equ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Quadratic_equati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algorithm, </a:t>
            </a:r>
            <a:r>
              <a:rPr lang="en-MY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pesodo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source code. What is the 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deference between 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them. Algorithm is a 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level textual </a:t>
            </a:r>
            <a:r>
              <a:rPr lang="en-MY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description,</a:t>
            </a:r>
            <a:r>
              <a:rPr lang="en-MY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is a skeleton </a:t>
            </a:r>
            <a:r>
              <a:rPr lang="en-MY" sz="1200" b="0" i="0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code SC </a:t>
            </a:r>
            <a:r>
              <a:rPr lang="en-MY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complete program to solve a particular problem 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his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treatise on algebra he presented the first systematic solution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ear equation"/>
              </a:rPr>
              <a:t>linear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Quadratic equation"/>
              </a:rPr>
              <a:t>quadratic equations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his textbook on arithmetic has been translated to many languages including English and </a:t>
            </a:r>
            <a:r>
              <a:rPr lang="en-US" dirty="0" err="1" smtClean="0"/>
              <a:t>Latian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CF48C-063B-4A74-AC81-C13F3D8ED1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1FBADE-3C04-44BB-B90D-46ADEB5DD5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59471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smtClean="0"/>
              <a:t>&amp;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7703"/>
            <a:ext cx="9144000" cy="3509554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INTRODUCTION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Course Coordinator: Dr. Salama A Mostafa</a:t>
            </a:r>
          </a:p>
          <a:p>
            <a:pPr algn="l"/>
            <a:r>
              <a:rPr lang="en-US" dirty="0" smtClean="0"/>
              <a:t>Name: Address: FSKTM, 4</a:t>
            </a:r>
            <a:r>
              <a:rPr lang="en-US" baseline="30000" dirty="0" smtClean="0"/>
              <a:t>th</a:t>
            </a:r>
            <a:r>
              <a:rPr lang="en-US" dirty="0" smtClean="0"/>
              <a:t> floor, Room No. 10</a:t>
            </a:r>
          </a:p>
          <a:p>
            <a:pPr algn="l"/>
            <a:r>
              <a:rPr lang="en-US" dirty="0" smtClean="0"/>
              <a:t>Email: salama@uthm.edu.my</a:t>
            </a:r>
          </a:p>
          <a:p>
            <a:pPr algn="l"/>
            <a:r>
              <a:rPr lang="en-US" dirty="0"/>
              <a:t>Course Code: BIE </a:t>
            </a:r>
            <a:r>
              <a:rPr lang="en-US" dirty="0" smtClean="0"/>
              <a:t>20303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83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754234"/>
            <a:ext cx="1116759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Analysis of </a:t>
            </a:r>
            <a:r>
              <a:rPr lang="en-US" dirty="0" smtClean="0"/>
              <a:t>Algorithms</a:t>
            </a:r>
          </a:p>
          <a:p>
            <a:pPr lvl="1"/>
            <a:r>
              <a:rPr lang="en-US" dirty="0"/>
              <a:t>Analysis </a:t>
            </a:r>
            <a:r>
              <a:rPr lang="en-US" dirty="0" smtClean="0"/>
              <a:t>refers </a:t>
            </a:r>
            <a:r>
              <a:rPr lang="en-US" dirty="0"/>
              <a:t>to predicting the resources required by the algorithm, based on </a:t>
            </a:r>
            <a:r>
              <a:rPr lang="en-US" dirty="0" smtClean="0"/>
              <a:t>the size </a:t>
            </a:r>
            <a:r>
              <a:rPr lang="en-US" dirty="0"/>
              <a:t>of the </a:t>
            </a:r>
            <a:r>
              <a:rPr lang="en-US" dirty="0" smtClean="0"/>
              <a:t>problem</a:t>
            </a:r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Forecasting time complexity </a:t>
            </a:r>
            <a:r>
              <a:rPr lang="en-US" dirty="0"/>
              <a:t>of the </a:t>
            </a:r>
            <a:r>
              <a:rPr lang="en-US" dirty="0" smtClean="0"/>
              <a:t>algorithm</a:t>
            </a:r>
            <a:endParaRPr lang="en-US" dirty="0"/>
          </a:p>
          <a:p>
            <a:pPr lvl="2"/>
            <a:r>
              <a:rPr lang="en-US" dirty="0" smtClean="0"/>
              <a:t>Analysis </a:t>
            </a:r>
            <a:r>
              <a:rPr lang="en-US" dirty="0"/>
              <a:t>based on time taken to execute the algorithm 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Forecasting space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complexity </a:t>
            </a:r>
            <a:r>
              <a:rPr lang="en-US" dirty="0"/>
              <a:t>of the algorithm</a:t>
            </a:r>
          </a:p>
          <a:p>
            <a:pPr lvl="2"/>
            <a:r>
              <a:rPr lang="en-US" dirty="0" smtClean="0"/>
              <a:t>Analysis </a:t>
            </a:r>
            <a:r>
              <a:rPr lang="en-US" dirty="0"/>
              <a:t>based on the memory required to execute the </a:t>
            </a:r>
            <a:r>
              <a:rPr lang="en-US" dirty="0" smtClean="0"/>
              <a:t>algorithm</a:t>
            </a:r>
          </a:p>
          <a:p>
            <a:pPr lvl="1"/>
            <a:r>
              <a:rPr lang="en-US" dirty="0"/>
              <a:t>Usually, there is a </a:t>
            </a:r>
            <a:r>
              <a:rPr lang="en-US" dirty="0">
                <a:solidFill>
                  <a:srgbClr val="FF0000"/>
                </a:solidFill>
              </a:rPr>
              <a:t>tradeoff</a:t>
            </a:r>
            <a:r>
              <a:rPr lang="en-US" dirty="0"/>
              <a:t> between time and space </a:t>
            </a:r>
            <a:r>
              <a:rPr lang="en-US" dirty="0" smtClean="0"/>
              <a:t>complexity,</a:t>
            </a:r>
          </a:p>
          <a:p>
            <a:pPr marL="457200" lvl="1" indent="0">
              <a:buNone/>
            </a:pPr>
            <a:r>
              <a:rPr lang="en-US" dirty="0" smtClean="0"/>
              <a:t>    more </a:t>
            </a:r>
            <a:r>
              <a:rPr lang="en-US" dirty="0"/>
              <a:t>memory </a:t>
            </a:r>
            <a:r>
              <a:rPr lang="en-US" dirty="0" smtClean="0"/>
              <a:t>space means less </a:t>
            </a:r>
            <a:r>
              <a:rPr lang="en-US" dirty="0"/>
              <a:t>time to execute and vice </a:t>
            </a:r>
            <a:r>
              <a:rPr lang="en-US" dirty="0" smtClean="0"/>
              <a:t>versa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How </a:t>
            </a:r>
            <a:r>
              <a:rPr lang="en-US" dirty="0"/>
              <a:t>good is the </a:t>
            </a:r>
            <a:r>
              <a:rPr lang="en-US" dirty="0" smtClean="0"/>
              <a:t>algorithm?</a:t>
            </a:r>
          </a:p>
          <a:p>
            <a:pPr lvl="2"/>
            <a:r>
              <a:rPr lang="en-US" dirty="0" smtClean="0"/>
              <a:t>Correctness</a:t>
            </a:r>
          </a:p>
          <a:p>
            <a:pPr lvl="2"/>
            <a:r>
              <a:rPr lang="en-US" dirty="0" smtClean="0"/>
              <a:t>Time efficiency</a:t>
            </a:r>
          </a:p>
          <a:p>
            <a:pPr lvl="2"/>
            <a:r>
              <a:rPr lang="en-US" dirty="0" smtClean="0"/>
              <a:t>Space efficiency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there exist a better </a:t>
            </a:r>
            <a:r>
              <a:rPr lang="en-US" dirty="0" smtClean="0"/>
              <a:t>algorithm?</a:t>
            </a:r>
          </a:p>
          <a:p>
            <a:pPr lvl="2"/>
            <a:r>
              <a:rPr lang="en-US" dirty="0" smtClean="0"/>
              <a:t>Lower bounds (less cost)</a:t>
            </a:r>
          </a:p>
          <a:p>
            <a:pPr lvl="2"/>
            <a:r>
              <a:rPr lang="en-US" dirty="0" smtClean="0"/>
              <a:t>Optimality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result for Analysis of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76" y="2405774"/>
            <a:ext cx="3685042" cy="27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1104" y="4782133"/>
            <a:ext cx="341593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9E47"/>
                </a:solidFill>
                <a:effectLst/>
                <a:uLnTx/>
                <a:uFillTx/>
              </a:rPr>
              <a:t>IS THIS ALGORITHM GOOD ?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IF YES  THEN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SHOW THE PROVE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ELSE</a:t>
            </a:r>
          </a:p>
          <a:p>
            <a:pPr marL="800100" lvl="1" indent="-342900"/>
            <a:r>
              <a:rPr lang="en-US" sz="1600" b="1" kern="0" dirty="0">
                <a:solidFill>
                  <a:prstClr val="black"/>
                </a:solidFill>
              </a:rPr>
              <a:t>       </a:t>
            </a:r>
            <a:r>
              <a:rPr lang="en-US" sz="1600" b="1" kern="0" dirty="0" smtClean="0">
                <a:solidFill>
                  <a:prstClr val="black"/>
                </a:solidFill>
              </a:rPr>
              <a:t>ALSO SHOW </a:t>
            </a:r>
            <a:r>
              <a:rPr lang="en-US" sz="1600" b="1" kern="0" dirty="0">
                <a:solidFill>
                  <a:prstClr val="black"/>
                </a:solidFill>
              </a:rPr>
              <a:t>THE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PROVE</a:t>
            </a:r>
          </a:p>
        </p:txBody>
      </p:sp>
    </p:spTree>
    <p:extLst>
      <p:ext uri="{BB962C8B-B14F-4D97-AF65-F5344CB8AC3E}">
        <p14:creationId xmlns:p14="http://schemas.microsoft.com/office/powerpoint/2010/main" val="247590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</a:t>
            </a:r>
            <a:r>
              <a:rPr lang="en-US" dirty="0" smtClean="0"/>
              <a:t>Algorithms, GCD Example</a:t>
            </a:r>
          </a:p>
          <a:p>
            <a:pPr lvl="1"/>
            <a:r>
              <a:rPr lang="en-US" dirty="0" smtClean="0"/>
              <a:t>Different algorithms can achieve a particular task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785" y="3407316"/>
            <a:ext cx="29979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(a, b)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while</a:t>
            </a:r>
            <a:r>
              <a:rPr lang="en-US" dirty="0" smtClean="0"/>
              <a:t> b ≠ 0 </a:t>
            </a:r>
          </a:p>
          <a:p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smtClean="0"/>
              <a:t>    t := b</a:t>
            </a:r>
          </a:p>
          <a:p>
            <a:r>
              <a:rPr lang="en-US" dirty="0" smtClean="0"/>
              <a:t>     </a:t>
            </a:r>
            <a:r>
              <a:rPr lang="en-US" dirty="0"/>
              <a:t> </a:t>
            </a:r>
            <a:r>
              <a:rPr lang="en-US" dirty="0" smtClean="0"/>
              <a:t>    b := a </a:t>
            </a:r>
            <a:r>
              <a:rPr lang="en-US" b="1" dirty="0" smtClean="0"/>
              <a:t>mod</a:t>
            </a:r>
            <a:r>
              <a:rPr lang="en-US" dirty="0" smtClean="0"/>
              <a:t> b</a:t>
            </a:r>
          </a:p>
          <a:p>
            <a:r>
              <a:rPr lang="en-US" dirty="0" smtClean="0"/>
              <a:t>    </a:t>
            </a:r>
            <a:r>
              <a:rPr lang="en-US" dirty="0"/>
              <a:t> </a:t>
            </a:r>
            <a:r>
              <a:rPr lang="en-US" dirty="0" smtClean="0"/>
              <a:t>     a := t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return</a:t>
            </a:r>
            <a:r>
              <a:rPr lang="en-US" dirty="0" smtClean="0"/>
              <a:t> a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83741" y="3406911"/>
            <a:ext cx="3048000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(a, b) </a:t>
            </a:r>
          </a:p>
          <a:p>
            <a:r>
              <a:rPr lang="en-US" b="1" dirty="0" smtClean="0"/>
              <a:t>      if</a:t>
            </a:r>
            <a:r>
              <a:rPr lang="en-US" dirty="0" smtClean="0"/>
              <a:t> b = 0</a:t>
            </a:r>
          </a:p>
          <a:p>
            <a:r>
              <a:rPr lang="en-US" dirty="0" smtClean="0"/>
              <a:t>      </a:t>
            </a:r>
            <a:r>
              <a:rPr lang="en-US" b="1" dirty="0" smtClean="0"/>
              <a:t>return</a:t>
            </a:r>
            <a:r>
              <a:rPr lang="en-US" dirty="0" smtClean="0"/>
              <a:t> a </a:t>
            </a:r>
          </a:p>
          <a:p>
            <a:r>
              <a:rPr lang="en-US" b="1" dirty="0" smtClean="0"/>
              <a:t>      else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      return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(b, a </a:t>
            </a:r>
            <a:r>
              <a:rPr lang="en-US" b="1" dirty="0" smtClean="0"/>
              <a:t>mod</a:t>
            </a:r>
            <a:r>
              <a:rPr lang="en-US" dirty="0" smtClean="0"/>
              <a:t> b)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smtClean="0"/>
              <a:t>function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2771" y="2575914"/>
            <a:ext cx="358140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function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(a, b)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if</a:t>
            </a:r>
            <a:r>
              <a:rPr lang="en-US" dirty="0" smtClean="0"/>
              <a:t> a = 0 </a:t>
            </a:r>
          </a:p>
          <a:p>
            <a:r>
              <a:rPr lang="en-US" b="1" dirty="0" smtClean="0"/>
              <a:t>     return</a:t>
            </a:r>
            <a:r>
              <a:rPr lang="en-US" dirty="0" smtClean="0"/>
              <a:t> b </a:t>
            </a:r>
          </a:p>
          <a:p>
            <a:r>
              <a:rPr lang="en-US" b="1" dirty="0" smtClean="0"/>
              <a:t>     while</a:t>
            </a:r>
            <a:r>
              <a:rPr lang="en-US" dirty="0" smtClean="0"/>
              <a:t> b ≠ 0</a:t>
            </a:r>
          </a:p>
          <a:p>
            <a:r>
              <a:rPr lang="en-US" dirty="0" smtClean="0"/>
              <a:t>          </a:t>
            </a:r>
            <a:r>
              <a:rPr lang="en-US" b="1" dirty="0" smtClean="0"/>
              <a:t>if</a:t>
            </a:r>
            <a:r>
              <a:rPr lang="en-US" dirty="0" smtClean="0"/>
              <a:t> a &gt; b</a:t>
            </a:r>
          </a:p>
          <a:p>
            <a:r>
              <a:rPr lang="en-US" dirty="0" smtClean="0"/>
              <a:t>               a := a − b </a:t>
            </a:r>
          </a:p>
          <a:p>
            <a:r>
              <a:rPr lang="en-US" b="1" dirty="0" smtClean="0"/>
              <a:t>         else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         b := b − a </a:t>
            </a:r>
          </a:p>
          <a:p>
            <a:r>
              <a:rPr lang="en-US" b="1" dirty="0" smtClean="0"/>
              <a:t>     return</a:t>
            </a:r>
            <a:r>
              <a:rPr lang="en-US" dirty="0" smtClean="0"/>
              <a:t> a</a:t>
            </a:r>
          </a:p>
          <a:p>
            <a:r>
              <a:rPr lang="en-US" b="1" dirty="0"/>
              <a:t>end</a:t>
            </a:r>
            <a:r>
              <a:rPr lang="en-US" dirty="0"/>
              <a:t>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8050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(a)</a:t>
            </a:r>
            <a:endParaRPr lang="en-MY" dirty="0"/>
          </a:p>
        </p:txBody>
      </p:sp>
      <p:sp>
        <p:nvSpPr>
          <p:cNvPr id="8" name="TextBox 7"/>
          <p:cNvSpPr txBox="1"/>
          <p:nvPr/>
        </p:nvSpPr>
        <p:spPr>
          <a:xfrm>
            <a:off x="691953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(b)</a:t>
            </a:r>
            <a:endParaRPr lang="en-MY" dirty="0"/>
          </a:p>
        </p:txBody>
      </p:sp>
      <p:sp>
        <p:nvSpPr>
          <p:cNvPr id="9" name="TextBox 8"/>
          <p:cNvSpPr txBox="1"/>
          <p:nvPr/>
        </p:nvSpPr>
        <p:spPr>
          <a:xfrm>
            <a:off x="11124399" y="257591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 smtClean="0"/>
              <a:t>(c)</a:t>
            </a:r>
            <a:endParaRPr lang="en-MY" dirty="0"/>
          </a:p>
        </p:txBody>
      </p:sp>
      <p:sp>
        <p:nvSpPr>
          <p:cNvPr id="10" name="Rectangle 9"/>
          <p:cNvSpPr/>
          <p:nvPr/>
        </p:nvSpPr>
        <p:spPr>
          <a:xfrm>
            <a:off x="7907384" y="5438236"/>
            <a:ext cx="387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remainder calculation (b = a mod b) is replaced by repeated subtraction</a:t>
            </a:r>
          </a:p>
        </p:txBody>
      </p:sp>
    </p:spTree>
    <p:extLst>
      <p:ext uri="{BB962C8B-B14F-4D97-AF65-F5344CB8AC3E}">
        <p14:creationId xmlns:p14="http://schemas.microsoft.com/office/powerpoint/2010/main" val="71291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 </a:t>
            </a:r>
            <a:r>
              <a:rPr lang="en-US" dirty="0"/>
              <a:t>for computational </a:t>
            </a:r>
            <a:r>
              <a:rPr lang="en-US" dirty="0" smtClean="0"/>
              <a:t>problems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Shortest paths in a graph</a:t>
            </a:r>
          </a:p>
          <a:p>
            <a:pPr lvl="1"/>
            <a:r>
              <a:rPr lang="en-US" dirty="0"/>
              <a:t>Minimum spanning tree</a:t>
            </a:r>
          </a:p>
          <a:p>
            <a:pPr lvl="1"/>
            <a:r>
              <a:rPr lang="en-US" dirty="0"/>
              <a:t>Primality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Traveling salesman problem</a:t>
            </a:r>
          </a:p>
          <a:p>
            <a:pPr lvl="1"/>
            <a:r>
              <a:rPr lang="en-US" dirty="0"/>
              <a:t>Knapsack problem</a:t>
            </a:r>
          </a:p>
          <a:p>
            <a:pPr lvl="1"/>
            <a:r>
              <a:rPr lang="en-US" dirty="0"/>
              <a:t>Chess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Program termination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4" y="4253023"/>
            <a:ext cx="2912192" cy="20065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5" y="2173322"/>
            <a:ext cx="2521030" cy="1982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9" y="3953302"/>
            <a:ext cx="2306279" cy="2306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2" y="2173322"/>
            <a:ext cx="2973670" cy="1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Algorithms for computational problems</a:t>
            </a:r>
            <a:endParaRPr lang="en-US" dirty="0"/>
          </a:p>
          <a:p>
            <a:r>
              <a:rPr lang="en-US" dirty="0" smtClean="0"/>
              <a:t>Sort Example</a:t>
            </a:r>
          </a:p>
          <a:p>
            <a:pPr lvl="1"/>
            <a:r>
              <a:rPr lang="en-US" dirty="0"/>
              <a:t>Statement of </a:t>
            </a:r>
            <a:r>
              <a:rPr lang="en-US" dirty="0" smtClean="0"/>
              <a:t>problem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Input: A sequence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numbers &lt;a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Output: A reordering of the input sequence &lt;a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&gt; so that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≤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latin typeface="Arial" pitchFamily="34" charset="0"/>
                <a:cs typeface="Arial" pitchFamily="34" charset="0"/>
              </a:rPr>
              <a:t>  whenever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j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Instance: The sequence &lt;7, 4, 5, 8, 2, 6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lvl="1"/>
            <a:r>
              <a:rPr lang="en-US" dirty="0" smtClean="0">
                <a:latin typeface="Arial" pitchFamily="34" charset="0"/>
                <a:cs typeface="Arial" pitchFamily="34" charset="0"/>
              </a:rPr>
              <a:t>Sort Algorithms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Selection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Insertion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Merge sort</a:t>
            </a:r>
          </a:p>
          <a:p>
            <a:pPr lvl="2"/>
            <a:r>
              <a:rPr lang="en-US" dirty="0" smtClean="0">
                <a:latin typeface="Arial" pitchFamily="34" charset="0"/>
                <a:cs typeface="Arial" pitchFamily="34" charset="0"/>
              </a:rPr>
              <a:t>Many others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4737" y="4455558"/>
            <a:ext cx="5410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Input: array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a[1],…,a[n]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Output: array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sorted in non-decreasing order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Algorithm: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 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 to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swap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1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with smallest of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],…a[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EEECE1"/>
              </a:solidFill>
              <a:effectLst/>
              <a:uLnTx/>
              <a:uFillTx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53097" y="4624251"/>
            <a:ext cx="1541417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68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source-code </a:t>
            </a:r>
            <a:r>
              <a:rPr lang="en-US" dirty="0"/>
              <a:t>of </a:t>
            </a:r>
            <a:r>
              <a:rPr lang="en-US" dirty="0" smtClean="0"/>
              <a:t>a sort program</a:t>
            </a:r>
            <a:endParaRPr lang="en-US" dirty="0"/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23237" y="2435190"/>
            <a:ext cx="4114800" cy="36009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[10],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main(){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x[20],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size,i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size of the array:"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,&amp;size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%d elements: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quicksort(x,0,size-1);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"Sorted elements: "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 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 %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   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898341" y="1749729"/>
            <a:ext cx="4724400" cy="45089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x[10],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first,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pivot,j,temp,i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(first&lt;last){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pivot=first;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=first;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j=last;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]&lt;=x[pivot]&amp;&amp;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&lt;last)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(x[j]&gt;x[pivot])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j--;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 temp=x[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]=x[j];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x[j]=temp;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 }}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temp=x[pivot];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x[pivot]=x[j];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x[j]=temp;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(x,first,j-1);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(x,j+1,last);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}}</a:t>
            </a: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2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490" y="4498384"/>
            <a:ext cx="10515600" cy="1181287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91" y="1004698"/>
            <a:ext cx="4753861" cy="4753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518" y="235257"/>
            <a:ext cx="10506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44546A">
                    <a:lumMod val="50000"/>
                  </a:srgbClr>
                </a:solidFill>
                <a:latin typeface="Adobe Garamond Pro" panose="02020502060506020403" pitchFamily="18" charset="0"/>
                <a:ea typeface="+mj-ea"/>
                <a:cs typeface="+mj-cs"/>
              </a:rPr>
              <a:t>ALGORITHM &amp; COMPLEXITIES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83758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Algorithm: An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Algorithm?</a:t>
            </a:r>
          </a:p>
          <a:p>
            <a:pPr lvl="1" algn="just"/>
            <a:r>
              <a:rPr lang="en-US" dirty="0"/>
              <a:t>An algorithm is a sequence of </a:t>
            </a:r>
            <a:r>
              <a:rPr lang="en-US" b="1" dirty="0">
                <a:solidFill>
                  <a:srgbClr val="FF0000"/>
                </a:solidFill>
              </a:rPr>
              <a:t>unambiguous instructions </a:t>
            </a:r>
            <a:r>
              <a:rPr lang="en-US" dirty="0"/>
              <a:t>or a finite set of </a:t>
            </a:r>
            <a:r>
              <a:rPr lang="en-US" dirty="0" smtClean="0"/>
              <a:t>steps </a:t>
            </a:r>
            <a:r>
              <a:rPr lang="en-US" dirty="0"/>
              <a:t>for solving a problem, i.e., for obtaining a required output for any legitimate input in a finite amount of time.</a:t>
            </a:r>
          </a:p>
          <a:p>
            <a:r>
              <a:rPr lang="en-US" dirty="0"/>
              <a:t>Historical </a:t>
            </a:r>
            <a:r>
              <a:rPr lang="en-US" dirty="0" smtClean="0"/>
              <a:t>Perspective</a:t>
            </a:r>
          </a:p>
          <a:p>
            <a:pPr lvl="1"/>
            <a:r>
              <a:rPr lang="en-US" dirty="0"/>
              <a:t>Muhammad ibn Musa al-Khwarizmi </a:t>
            </a:r>
          </a:p>
          <a:p>
            <a:pPr lvl="1"/>
            <a:r>
              <a:rPr lang="en-US" dirty="0"/>
              <a:t>9th century </a:t>
            </a:r>
            <a:endParaRPr lang="en-US" dirty="0" smtClean="0"/>
          </a:p>
          <a:p>
            <a:pPr lvl="1"/>
            <a:r>
              <a:rPr lang="en-US" dirty="0" smtClean="0"/>
              <a:t>Mathematician</a:t>
            </a:r>
          </a:p>
          <a:p>
            <a:pPr lvl="1"/>
            <a:r>
              <a:rPr lang="en-US" dirty="0" smtClean="0"/>
              <a:t>https</a:t>
            </a:r>
            <a:r>
              <a:rPr lang="en-US" dirty="0"/>
              <a:t>://en.wikipedia.org/wiki</a:t>
            </a:r>
            <a:r>
              <a:rPr lang="en-US" dirty="0" smtClean="0"/>
              <a:t>/</a:t>
            </a:r>
          </a:p>
          <a:p>
            <a:pPr marL="457200" lvl="1" indent="0">
              <a:buNone/>
            </a:pPr>
            <a:r>
              <a:rPr lang="en-US" dirty="0" err="1" smtClean="0"/>
              <a:t>Muhammad_ibn_Musa_al</a:t>
            </a:r>
            <a:r>
              <a:rPr lang="en-US" dirty="0" smtClean="0"/>
              <a:t>-Khwarizmi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48" y="3288599"/>
            <a:ext cx="3894193" cy="306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study algorithms</a:t>
            </a:r>
            <a:r>
              <a:rPr lang="en-US" dirty="0" smtClean="0"/>
              <a:t>?</a:t>
            </a:r>
          </a:p>
          <a:p>
            <a:pPr lvl="1"/>
            <a:r>
              <a:rPr lang="en-US" dirty="0"/>
              <a:t>Theoretical </a:t>
            </a:r>
            <a:r>
              <a:rPr lang="en-US" dirty="0" smtClean="0"/>
              <a:t>importance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core of computer science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Practical </a:t>
            </a:r>
            <a:r>
              <a:rPr lang="en-US" dirty="0"/>
              <a:t>importance</a:t>
            </a:r>
          </a:p>
          <a:p>
            <a:pPr lvl="2"/>
            <a:r>
              <a:rPr lang="en-US" dirty="0" smtClean="0"/>
              <a:t>A </a:t>
            </a:r>
            <a:r>
              <a:rPr lang="en-US" dirty="0"/>
              <a:t>practitioner’s toolkit of known </a:t>
            </a:r>
            <a:r>
              <a:rPr lang="en-US" dirty="0" smtClean="0"/>
              <a:t>algorithms</a:t>
            </a:r>
          </a:p>
          <a:p>
            <a:pPr lvl="2"/>
            <a:r>
              <a:rPr lang="en-US" dirty="0" smtClean="0"/>
              <a:t>Framework </a:t>
            </a:r>
            <a:r>
              <a:rPr lang="en-US" dirty="0"/>
              <a:t>for designing and analyzing algorithms for new problems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84" y="1988150"/>
            <a:ext cx="3365935" cy="25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Notion of </a:t>
            </a:r>
            <a:r>
              <a:rPr lang="en-US" dirty="0" smtClean="0"/>
              <a:t>Algorithms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899388" y="4130206"/>
            <a:ext cx="2743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COMPUTER 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6270988" y="2612040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270988" y="3529549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423104" y="2242708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23104" y="3160217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83620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362588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41793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76425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3620" y="5492863"/>
            <a:ext cx="75747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Algorithmic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65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algorithm of saving email address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1"/>
          <a:stretch/>
        </p:blipFill>
        <p:spPr>
          <a:xfrm>
            <a:off x="1046995" y="2233727"/>
            <a:ext cx="4258652" cy="399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4" r="3322"/>
          <a:stretch/>
        </p:blipFill>
        <p:spPr>
          <a:xfrm>
            <a:off x="7081283" y="2171033"/>
            <a:ext cx="3317359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smtClean="0"/>
              <a:t>algorithms</a:t>
            </a:r>
            <a:endParaRPr lang="en-US" dirty="0"/>
          </a:p>
          <a:p>
            <a:pPr lvl="1"/>
            <a:r>
              <a:rPr lang="en-US" dirty="0" smtClean="0"/>
              <a:t>Finiteness</a:t>
            </a:r>
          </a:p>
          <a:p>
            <a:pPr lvl="2"/>
            <a:r>
              <a:rPr lang="en-US" dirty="0" smtClean="0"/>
              <a:t>Terminates </a:t>
            </a:r>
            <a:r>
              <a:rPr lang="en-US" dirty="0"/>
              <a:t>after a finite number of steps</a:t>
            </a:r>
          </a:p>
          <a:p>
            <a:pPr lvl="1"/>
            <a:r>
              <a:rPr lang="en-US" dirty="0" smtClean="0"/>
              <a:t>Definiteness (Certainty) 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Carefully </a:t>
            </a:r>
            <a:r>
              <a:rPr lang="en-US" dirty="0"/>
              <a:t>and unambiguously specified</a:t>
            </a:r>
          </a:p>
          <a:p>
            <a:pPr lvl="1"/>
            <a:r>
              <a:rPr lang="en-US" dirty="0" smtClean="0"/>
              <a:t>Input</a:t>
            </a:r>
          </a:p>
          <a:p>
            <a:pPr lvl="2"/>
            <a:r>
              <a:rPr lang="en-US" dirty="0"/>
              <a:t>V</a:t>
            </a:r>
            <a:r>
              <a:rPr lang="en-US" dirty="0" smtClean="0"/>
              <a:t>alid </a:t>
            </a:r>
            <a:r>
              <a:rPr lang="en-US" dirty="0"/>
              <a:t>inputs are clearly specified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 smtClean="0"/>
              <a:t>Can </a:t>
            </a:r>
            <a:r>
              <a:rPr lang="en-US" dirty="0"/>
              <a:t>be proved to produce the correct output given a valid input </a:t>
            </a:r>
          </a:p>
          <a:p>
            <a:pPr lvl="1"/>
            <a:r>
              <a:rPr lang="en-US" dirty="0" smtClean="0"/>
              <a:t>Effectiveness</a:t>
            </a:r>
          </a:p>
          <a:p>
            <a:pPr lvl="2"/>
            <a:r>
              <a:rPr lang="en-US" dirty="0" smtClean="0"/>
              <a:t>Steps </a:t>
            </a:r>
            <a:r>
              <a:rPr lang="en-US" dirty="0"/>
              <a:t>are sufficiently simple and </a:t>
            </a:r>
            <a:r>
              <a:rPr lang="en-US" dirty="0" smtClean="0"/>
              <a:t>basic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421880" y="39418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31680" y="40180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2280" y="2863221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46010" y="1670914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46010" y="17437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Finiteness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64880" y="2798856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632141" y="29452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Definiteness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36180" y="40180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60280" y="409425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278880" y="2798856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5080" y="2875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Effectiveness</a:t>
            </a:r>
            <a:endParaRPr lang="en-US" dirty="0"/>
          </a:p>
        </p:txBody>
      </p:sp>
      <p:cxnSp>
        <p:nvCxnSpPr>
          <p:cNvPr id="15" name="Straight Connector 14"/>
          <p:cNvCxnSpPr>
            <a:stCxn id="7" idx="4"/>
          </p:cNvCxnSpPr>
          <p:nvPr/>
        </p:nvCxnSpPr>
        <p:spPr>
          <a:xfrm rot="16200000" flipH="1">
            <a:off x="8855560" y="2566264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9936480" y="3065556"/>
            <a:ext cx="695661" cy="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9" idx="1"/>
          </p:cNvCxnSpPr>
          <p:nvPr/>
        </p:nvCxnSpPr>
        <p:spPr>
          <a:xfrm>
            <a:off x="7879080" y="3059722"/>
            <a:ext cx="6858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0"/>
          </p:cNvCxnSpPr>
          <p:nvPr/>
        </p:nvCxnSpPr>
        <p:spPr>
          <a:xfrm rot="10800000" flipV="1">
            <a:off x="8107680" y="3332256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>
            <a:off x="9479280" y="3332256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0" y="1754234"/>
            <a:ext cx="108366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Greatest Common Divisor (GCD</a:t>
            </a:r>
            <a:r>
              <a:rPr lang="en-US" dirty="0" smtClean="0"/>
              <a:t>) Example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largest </a:t>
            </a:r>
            <a:r>
              <a:rPr lang="en-US" b="1" dirty="0">
                <a:solidFill>
                  <a:srgbClr val="00B050"/>
                </a:solidFill>
              </a:rPr>
              <a:t>positive integer </a:t>
            </a:r>
            <a:r>
              <a:rPr lang="en-US" dirty="0"/>
              <a:t>that divides two </a:t>
            </a:r>
            <a:r>
              <a:rPr lang="en-US" dirty="0" smtClean="0"/>
              <a:t>integers</a:t>
            </a:r>
          </a:p>
          <a:p>
            <a:pPr lvl="2"/>
            <a:r>
              <a:rPr lang="en-US" dirty="0" smtClean="0"/>
              <a:t>Example is the GCD </a:t>
            </a:r>
            <a:r>
              <a:rPr lang="en-US" dirty="0"/>
              <a:t>of 8 and 12 is 4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an algorithm to find the Greatest Common Divisor (GCD) of two </a:t>
            </a:r>
            <a:r>
              <a:rPr lang="en-US" dirty="0" smtClean="0"/>
              <a:t>numbers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: get two numbers m and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 (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step 2 : divide m by n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3 : if the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 is 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the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GCD (</a:t>
            </a:r>
            <a:r>
              <a:rPr lang="en-US" sz="16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else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n,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Definiteness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above algorithm satisfies all the properties except definiteness, because what will happen if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 = -5 and n =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7.28</a:t>
            </a:r>
          </a:p>
          <a:p>
            <a:pPr lvl="2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step 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“Get two positive  non-zero integers m and n” 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0" y="3431689"/>
            <a:ext cx="193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 smtClean="0"/>
              <a:t>m         n         r</a:t>
            </a:r>
          </a:p>
          <a:p>
            <a:r>
              <a:rPr lang="en-MY" dirty="0" smtClean="0"/>
              <a:t>12        8         4</a:t>
            </a:r>
          </a:p>
          <a:p>
            <a:r>
              <a:rPr lang="en-MY" dirty="0" smtClean="0"/>
              <a:t>8          4         0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617336" y="3435051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43073" y="3431689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 flipV="1">
            <a:off x="9905519" y="2978330"/>
            <a:ext cx="0" cy="15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9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Algorithms’ Life Cycle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Design phase: </a:t>
            </a:r>
            <a:r>
              <a:rPr lang="en-US" dirty="0" smtClean="0"/>
              <a:t>Help </a:t>
            </a:r>
            <a:r>
              <a:rPr lang="en-US" dirty="0"/>
              <a:t>in </a:t>
            </a:r>
            <a:r>
              <a:rPr lang="en-US" dirty="0" smtClean="0"/>
              <a:t>planning </a:t>
            </a:r>
            <a:r>
              <a:rPr lang="en-US" dirty="0"/>
              <a:t>the algorithms. Some techniques are brute </a:t>
            </a:r>
            <a:r>
              <a:rPr lang="en-US" dirty="0" smtClean="0"/>
              <a:t>force, divide-and-conquer</a:t>
            </a:r>
            <a:r>
              <a:rPr lang="en-US" dirty="0"/>
              <a:t>, </a:t>
            </a:r>
            <a:r>
              <a:rPr lang="en-US" dirty="0" smtClean="0"/>
              <a:t>Greedy, </a:t>
            </a:r>
            <a:r>
              <a:rPr lang="en-US" dirty="0"/>
              <a:t>Dynamic programming, </a:t>
            </a:r>
            <a:r>
              <a:rPr lang="en-US" dirty="0" smtClean="0"/>
              <a:t>etc.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Write phase: </a:t>
            </a:r>
            <a:r>
              <a:rPr lang="en-US" dirty="0" smtClean="0"/>
              <a:t>Using natural language to write the algorithm and then implementing it in pseudo-code, </a:t>
            </a:r>
            <a:r>
              <a:rPr lang="en-US" dirty="0"/>
              <a:t>which will be later represented in </a:t>
            </a:r>
            <a:r>
              <a:rPr lang="en-US" dirty="0" smtClean="0"/>
              <a:t>an appropriate </a:t>
            </a:r>
            <a:r>
              <a:rPr lang="en-US" dirty="0"/>
              <a:t>programming language.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Test phase: </a:t>
            </a:r>
            <a:r>
              <a:rPr lang="en-US" dirty="0" smtClean="0"/>
              <a:t>Testing </a:t>
            </a:r>
            <a:r>
              <a:rPr lang="en-US" dirty="0"/>
              <a:t>the algorithm for its </a:t>
            </a:r>
            <a:r>
              <a:rPr lang="en-US" dirty="0" smtClean="0"/>
              <a:t>correctness</a:t>
            </a:r>
          </a:p>
          <a:p>
            <a:pPr lvl="1"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Analyze phase: </a:t>
            </a:r>
            <a:r>
              <a:rPr lang="en-US" dirty="0" smtClean="0"/>
              <a:t>Estimating </a:t>
            </a:r>
            <a:r>
              <a:rPr lang="en-US" dirty="0"/>
              <a:t>the amount of space/ time required while executing the algorithm.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Algorithms’  Design Strategies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Brute force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Divide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Transform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Greedy Approach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Dynamic </a:t>
            </a:r>
            <a:r>
              <a:rPr lang="en-US" dirty="0">
                <a:solidFill>
                  <a:schemeClr val="tx1"/>
                </a:solidFill>
              </a:rPr>
              <a:t>Programming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Backtracking </a:t>
            </a:r>
            <a:r>
              <a:rPr lang="en-US" dirty="0">
                <a:solidFill>
                  <a:schemeClr val="tx1"/>
                </a:solidFill>
              </a:rPr>
              <a:t>and branch and Bound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Space </a:t>
            </a:r>
            <a:r>
              <a:rPr lang="en-US" dirty="0">
                <a:solidFill>
                  <a:schemeClr val="tx1"/>
                </a:solidFill>
              </a:rPr>
              <a:t>and Time Tradeoffs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85" y="1443926"/>
            <a:ext cx="4783556" cy="44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17372" y="2359124"/>
            <a:ext cx="391278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How </a:t>
            </a:r>
            <a:r>
              <a:rPr lang="en-US" dirty="0">
                <a:solidFill>
                  <a:srgbClr val="002060"/>
                </a:solidFill>
              </a:rPr>
              <a:t>to design </a:t>
            </a:r>
            <a:r>
              <a:rPr lang="en-US" dirty="0" smtClean="0">
                <a:solidFill>
                  <a:srgbClr val="002060"/>
                </a:solidFill>
              </a:rPr>
              <a:t>algorithms?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How </a:t>
            </a:r>
            <a:r>
              <a:rPr lang="en-US" dirty="0">
                <a:solidFill>
                  <a:srgbClr val="002060"/>
                </a:solidFill>
              </a:rPr>
              <a:t>to express </a:t>
            </a:r>
            <a:r>
              <a:rPr lang="en-US" dirty="0" smtClean="0">
                <a:solidFill>
                  <a:srgbClr val="002060"/>
                </a:solidFill>
              </a:rPr>
              <a:t>algorithms?</a:t>
            </a:r>
            <a:endParaRPr lang="en-US" dirty="0">
              <a:solidFill>
                <a:srgbClr val="00206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</a:t>
            </a:r>
            <a:r>
              <a:rPr lang="en-US" dirty="0" smtClean="0">
                <a:solidFill>
                  <a:srgbClr val="002060"/>
                </a:solidFill>
              </a:rPr>
              <a:t>prove its </a:t>
            </a:r>
            <a:r>
              <a:rPr lang="en-US" dirty="0">
                <a:solidFill>
                  <a:srgbClr val="002060"/>
                </a:solidFill>
              </a:rPr>
              <a:t>correctness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</a:t>
            </a:r>
            <a:r>
              <a:rPr lang="en-US" dirty="0" smtClean="0">
                <a:solidFill>
                  <a:srgbClr val="002060"/>
                </a:solidFill>
              </a:rPr>
              <a:t>its efficiency?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Theoretical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Empirical analysis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</a:t>
            </a:r>
            <a:r>
              <a:rPr lang="en-US" dirty="0" smtClean="0">
                <a:solidFill>
                  <a:srgbClr val="002060"/>
                </a:solidFill>
              </a:rPr>
              <a:t>optimality?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5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873</Words>
  <Application>Microsoft Office PowerPoint</Application>
  <PresentationFormat>Widescreen</PresentationFormat>
  <Paragraphs>226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SimSun</vt:lpstr>
      <vt:lpstr>Adobe Garamond Pro</vt:lpstr>
      <vt:lpstr>Arial</vt:lpstr>
      <vt:lpstr>Calibri</vt:lpstr>
      <vt:lpstr>Courier New</vt:lpstr>
      <vt:lpstr>Monotype Sorts</vt:lpstr>
      <vt:lpstr>Wingdings</vt:lpstr>
      <vt:lpstr>Office Theme</vt:lpstr>
      <vt:lpstr>ALGORITHM &amp; COMPLEXITY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Afiq Ziqri</dc:creator>
  <cp:lastModifiedBy>Dr Salama</cp:lastModifiedBy>
  <cp:revision>56</cp:revision>
  <dcterms:created xsi:type="dcterms:W3CDTF">2019-02-20T06:39:45Z</dcterms:created>
  <dcterms:modified xsi:type="dcterms:W3CDTF">2023-09-24T13:18:13Z</dcterms:modified>
</cp:coreProperties>
</file>