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257" r:id="rId3"/>
    <p:sldId id="265" r:id="rId4"/>
    <p:sldId id="263" r:id="rId5"/>
    <p:sldId id="260" r:id="rId6"/>
    <p:sldId id="259" r:id="rId7"/>
    <p:sldId id="261" r:id="rId8"/>
    <p:sldId id="272" r:id="rId9"/>
    <p:sldId id="273" r:id="rId10"/>
    <p:sldId id="274" r:id="rId11"/>
    <p:sldId id="275" r:id="rId12"/>
    <p:sldId id="268" r:id="rId13"/>
    <p:sldId id="264" r:id="rId14"/>
    <p:sldId id="267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70" autoAdjust="0"/>
  </p:normalViewPr>
  <p:slideViewPr>
    <p:cSldViewPr snapToGrid="0" showGuides="1">
      <p:cViewPr varScale="1">
        <p:scale>
          <a:sx n="67" d="100"/>
          <a:sy n="67" d="100"/>
        </p:scale>
        <p:origin x="41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e Hong Chen" userId="a60af581f0b6ff05" providerId="LiveId" clId="{7BA6EEBE-8D0E-4B8B-AA85-382AABDAFBF8}"/>
    <pc:docChg chg="modSld">
      <pc:chgData name="See Hong Chen" userId="a60af581f0b6ff05" providerId="LiveId" clId="{7BA6EEBE-8D0E-4B8B-AA85-382AABDAFBF8}" dt="2024-03-29T12:51:03.002" v="81" actId="13926"/>
      <pc:docMkLst>
        <pc:docMk/>
      </pc:docMkLst>
      <pc:sldChg chg="modSp mod">
        <pc:chgData name="See Hong Chen" userId="a60af581f0b6ff05" providerId="LiveId" clId="{7BA6EEBE-8D0E-4B8B-AA85-382AABDAFBF8}" dt="2024-03-29T12:46:00.712" v="5" actId="13926"/>
        <pc:sldMkLst>
          <pc:docMk/>
          <pc:sldMk cId="3503263052" sldId="257"/>
        </pc:sldMkLst>
        <pc:spChg chg="mod">
          <ac:chgData name="See Hong Chen" userId="a60af581f0b6ff05" providerId="LiveId" clId="{7BA6EEBE-8D0E-4B8B-AA85-382AABDAFBF8}" dt="2024-03-29T12:46:00.712" v="5" actId="13926"/>
          <ac:spMkLst>
            <pc:docMk/>
            <pc:sldMk cId="3503263052" sldId="257"/>
            <ac:spMk id="3" creationId="{00000000-0000-0000-0000-000000000000}"/>
          </ac:spMkLst>
        </pc:spChg>
      </pc:sldChg>
      <pc:sldChg chg="modSp mod">
        <pc:chgData name="See Hong Chen" userId="a60af581f0b6ff05" providerId="LiveId" clId="{7BA6EEBE-8D0E-4B8B-AA85-382AABDAFBF8}" dt="2024-03-29T12:47:42.692" v="32" actId="13926"/>
        <pc:sldMkLst>
          <pc:docMk/>
          <pc:sldMk cId="1672363108" sldId="259"/>
        </pc:sldMkLst>
        <pc:spChg chg="mod">
          <ac:chgData name="See Hong Chen" userId="a60af581f0b6ff05" providerId="LiveId" clId="{7BA6EEBE-8D0E-4B8B-AA85-382AABDAFBF8}" dt="2024-03-29T12:47:42.692" v="32" actId="13926"/>
          <ac:spMkLst>
            <pc:docMk/>
            <pc:sldMk cId="1672363108" sldId="259"/>
            <ac:spMk id="3" creationId="{00000000-0000-0000-0000-000000000000}"/>
          </ac:spMkLst>
        </pc:spChg>
      </pc:sldChg>
      <pc:sldChg chg="modSp mod">
        <pc:chgData name="See Hong Chen" userId="a60af581f0b6ff05" providerId="LiveId" clId="{7BA6EEBE-8D0E-4B8B-AA85-382AABDAFBF8}" dt="2024-03-29T12:46:46.142" v="16" actId="13926"/>
        <pc:sldMkLst>
          <pc:docMk/>
          <pc:sldMk cId="406644600" sldId="260"/>
        </pc:sldMkLst>
        <pc:spChg chg="mod">
          <ac:chgData name="See Hong Chen" userId="a60af581f0b6ff05" providerId="LiveId" clId="{7BA6EEBE-8D0E-4B8B-AA85-382AABDAFBF8}" dt="2024-03-29T12:46:46.142" v="16" actId="13926"/>
          <ac:spMkLst>
            <pc:docMk/>
            <pc:sldMk cId="406644600" sldId="260"/>
            <ac:spMk id="3" creationId="{00000000-0000-0000-0000-000000000000}"/>
          </ac:spMkLst>
        </pc:spChg>
      </pc:sldChg>
      <pc:sldChg chg="modSp mod">
        <pc:chgData name="See Hong Chen" userId="a60af581f0b6ff05" providerId="LiveId" clId="{7BA6EEBE-8D0E-4B8B-AA85-382AABDAFBF8}" dt="2024-03-29T12:48:00.992" v="35" actId="13926"/>
        <pc:sldMkLst>
          <pc:docMk/>
          <pc:sldMk cId="1242896541" sldId="261"/>
        </pc:sldMkLst>
        <pc:spChg chg="mod">
          <ac:chgData name="See Hong Chen" userId="a60af581f0b6ff05" providerId="LiveId" clId="{7BA6EEBE-8D0E-4B8B-AA85-382AABDAFBF8}" dt="2024-03-29T12:48:00.992" v="35" actId="13926"/>
          <ac:spMkLst>
            <pc:docMk/>
            <pc:sldMk cId="1242896541" sldId="261"/>
            <ac:spMk id="3" creationId="{00000000-0000-0000-0000-000000000000}"/>
          </ac:spMkLst>
        </pc:spChg>
      </pc:sldChg>
      <pc:sldChg chg="modSp mod">
        <pc:chgData name="See Hong Chen" userId="a60af581f0b6ff05" providerId="LiveId" clId="{7BA6EEBE-8D0E-4B8B-AA85-382AABDAFBF8}" dt="2024-03-29T12:46:33.892" v="14" actId="13926"/>
        <pc:sldMkLst>
          <pc:docMk/>
          <pc:sldMk cId="3778655188" sldId="263"/>
        </pc:sldMkLst>
        <pc:spChg chg="mod">
          <ac:chgData name="See Hong Chen" userId="a60af581f0b6ff05" providerId="LiveId" clId="{7BA6EEBE-8D0E-4B8B-AA85-382AABDAFBF8}" dt="2024-03-29T12:46:33.892" v="14" actId="13926"/>
          <ac:spMkLst>
            <pc:docMk/>
            <pc:sldMk cId="3778655188" sldId="263"/>
            <ac:spMk id="3" creationId="{00000000-0000-0000-0000-000000000000}"/>
          </ac:spMkLst>
        </pc:spChg>
      </pc:sldChg>
      <pc:sldChg chg="modSp mod">
        <pc:chgData name="See Hong Chen" userId="a60af581f0b6ff05" providerId="LiveId" clId="{7BA6EEBE-8D0E-4B8B-AA85-382AABDAFBF8}" dt="2024-03-29T12:50:57.142" v="80" actId="13926"/>
        <pc:sldMkLst>
          <pc:docMk/>
          <pc:sldMk cId="3516898449" sldId="264"/>
        </pc:sldMkLst>
        <pc:spChg chg="mod">
          <ac:chgData name="See Hong Chen" userId="a60af581f0b6ff05" providerId="LiveId" clId="{7BA6EEBE-8D0E-4B8B-AA85-382AABDAFBF8}" dt="2024-03-29T12:50:57.142" v="80" actId="13926"/>
          <ac:spMkLst>
            <pc:docMk/>
            <pc:sldMk cId="3516898449" sldId="264"/>
            <ac:spMk id="3" creationId="{00000000-0000-0000-0000-000000000000}"/>
          </ac:spMkLst>
        </pc:spChg>
      </pc:sldChg>
      <pc:sldChg chg="modSp mod">
        <pc:chgData name="See Hong Chen" userId="a60af581f0b6ff05" providerId="LiveId" clId="{7BA6EEBE-8D0E-4B8B-AA85-382AABDAFBF8}" dt="2024-03-29T12:46:29.542" v="13" actId="13926"/>
        <pc:sldMkLst>
          <pc:docMk/>
          <pc:sldMk cId="1804163867" sldId="265"/>
        </pc:sldMkLst>
        <pc:spChg chg="mod">
          <ac:chgData name="See Hong Chen" userId="a60af581f0b6ff05" providerId="LiveId" clId="{7BA6EEBE-8D0E-4B8B-AA85-382AABDAFBF8}" dt="2024-03-29T12:46:29.542" v="13" actId="13926"/>
          <ac:spMkLst>
            <pc:docMk/>
            <pc:sldMk cId="1804163867" sldId="265"/>
            <ac:spMk id="3" creationId="{00000000-0000-0000-0000-000000000000}"/>
          </ac:spMkLst>
        </pc:spChg>
      </pc:sldChg>
      <pc:sldChg chg="modSp mod">
        <pc:chgData name="See Hong Chen" userId="a60af581f0b6ff05" providerId="LiveId" clId="{7BA6EEBE-8D0E-4B8B-AA85-382AABDAFBF8}" dt="2024-03-29T12:51:03.002" v="81" actId="13926"/>
        <pc:sldMkLst>
          <pc:docMk/>
          <pc:sldMk cId="1813726648" sldId="267"/>
        </pc:sldMkLst>
        <pc:spChg chg="mod">
          <ac:chgData name="See Hong Chen" userId="a60af581f0b6ff05" providerId="LiveId" clId="{7BA6EEBE-8D0E-4B8B-AA85-382AABDAFBF8}" dt="2024-03-29T12:51:03.002" v="81" actId="13926"/>
          <ac:spMkLst>
            <pc:docMk/>
            <pc:sldMk cId="1813726648" sldId="267"/>
            <ac:spMk id="3" creationId="{00000000-0000-0000-0000-000000000000}"/>
          </ac:spMkLst>
        </pc:spChg>
      </pc:sldChg>
      <pc:sldChg chg="modSp mod">
        <pc:chgData name="See Hong Chen" userId="a60af581f0b6ff05" providerId="LiveId" clId="{7BA6EEBE-8D0E-4B8B-AA85-382AABDAFBF8}" dt="2024-03-29T12:50:39.404" v="75" actId="13926"/>
        <pc:sldMkLst>
          <pc:docMk/>
          <pc:sldMk cId="1973435153" sldId="268"/>
        </pc:sldMkLst>
        <pc:spChg chg="mod">
          <ac:chgData name="See Hong Chen" userId="a60af581f0b6ff05" providerId="LiveId" clId="{7BA6EEBE-8D0E-4B8B-AA85-382AABDAFBF8}" dt="2024-03-29T12:50:39.404" v="75" actId="13926"/>
          <ac:spMkLst>
            <pc:docMk/>
            <pc:sldMk cId="1973435153" sldId="268"/>
            <ac:spMk id="3" creationId="{00000000-0000-0000-0000-000000000000}"/>
          </ac:spMkLst>
        </pc:spChg>
      </pc:sldChg>
      <pc:sldChg chg="modSp mod">
        <pc:chgData name="See Hong Chen" userId="a60af581f0b6ff05" providerId="LiveId" clId="{7BA6EEBE-8D0E-4B8B-AA85-382AABDAFBF8}" dt="2024-03-29T12:49:07.357" v="53" actId="13926"/>
        <pc:sldMkLst>
          <pc:docMk/>
          <pc:sldMk cId="97486442" sldId="272"/>
        </pc:sldMkLst>
        <pc:spChg chg="mod">
          <ac:chgData name="See Hong Chen" userId="a60af581f0b6ff05" providerId="LiveId" clId="{7BA6EEBE-8D0E-4B8B-AA85-382AABDAFBF8}" dt="2024-03-29T12:49:07.357" v="53" actId="13926"/>
          <ac:spMkLst>
            <pc:docMk/>
            <pc:sldMk cId="97486442" sldId="272"/>
            <ac:spMk id="3" creationId="{00000000-0000-0000-0000-000000000000}"/>
          </ac:spMkLst>
        </pc:spChg>
      </pc:sldChg>
      <pc:sldChg chg="modSp mod">
        <pc:chgData name="See Hong Chen" userId="a60af581f0b6ff05" providerId="LiveId" clId="{7BA6EEBE-8D0E-4B8B-AA85-382AABDAFBF8}" dt="2024-03-29T12:49:11.887" v="54" actId="13926"/>
        <pc:sldMkLst>
          <pc:docMk/>
          <pc:sldMk cId="3846502711" sldId="273"/>
        </pc:sldMkLst>
        <pc:spChg chg="mod">
          <ac:chgData name="See Hong Chen" userId="a60af581f0b6ff05" providerId="LiveId" clId="{7BA6EEBE-8D0E-4B8B-AA85-382AABDAFBF8}" dt="2024-03-29T12:49:11.887" v="54" actId="13926"/>
          <ac:spMkLst>
            <pc:docMk/>
            <pc:sldMk cId="3846502711" sldId="273"/>
            <ac:spMk id="3" creationId="{00000000-0000-0000-0000-000000000000}"/>
          </ac:spMkLst>
        </pc:spChg>
      </pc:sldChg>
      <pc:sldChg chg="modSp mod">
        <pc:chgData name="See Hong Chen" userId="a60af581f0b6ff05" providerId="LiveId" clId="{7BA6EEBE-8D0E-4B8B-AA85-382AABDAFBF8}" dt="2024-03-29T12:50:19.712" v="72" actId="13926"/>
        <pc:sldMkLst>
          <pc:docMk/>
          <pc:sldMk cId="2475901902" sldId="274"/>
        </pc:sldMkLst>
        <pc:spChg chg="mod">
          <ac:chgData name="See Hong Chen" userId="a60af581f0b6ff05" providerId="LiveId" clId="{7BA6EEBE-8D0E-4B8B-AA85-382AABDAFBF8}" dt="2024-03-29T12:50:19.712" v="72" actId="13926"/>
          <ac:spMkLst>
            <pc:docMk/>
            <pc:sldMk cId="2475901902" sldId="274"/>
            <ac:spMk id="3" creationId="{00000000-0000-0000-0000-000000000000}"/>
          </ac:spMkLst>
        </pc:spChg>
      </pc:sldChg>
      <pc:sldChg chg="modSp mod">
        <pc:chgData name="See Hong Chen" userId="a60af581f0b6ff05" providerId="LiveId" clId="{7BA6EEBE-8D0E-4B8B-AA85-382AABDAFBF8}" dt="2024-03-29T12:50:31.132" v="74" actId="13926"/>
        <pc:sldMkLst>
          <pc:docMk/>
          <pc:sldMk cId="712915482" sldId="275"/>
        </pc:sldMkLst>
        <pc:spChg chg="mod">
          <ac:chgData name="See Hong Chen" userId="a60af581f0b6ff05" providerId="LiveId" clId="{7BA6EEBE-8D0E-4B8B-AA85-382AABDAFBF8}" dt="2024-03-29T12:50:31.132" v="74" actId="13926"/>
          <ac:spMkLst>
            <pc:docMk/>
            <pc:sldMk cId="712915482" sldId="27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C6941-99EB-41F5-8BB5-B429A084021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CF48C-063B-4A74-AC81-C13F3D8E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5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equa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Quadratic_equat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algorithm,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pesodo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and source code. What is the deference between them. Algorithm is a high level textual description,</a:t>
            </a:r>
            <a:r>
              <a:rPr lang="en-MY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 is a skeleton </a:t>
            </a:r>
            <a:r>
              <a:rPr lang="en-MY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code SC </a:t>
            </a:r>
            <a:r>
              <a:rPr lang="en-MY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complete program to solve a particular problem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his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treatise on algebra he presented the first systematic solution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near equation"/>
              </a:rPr>
              <a:t>linear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Quadratic equation"/>
              </a:rPr>
              <a:t>quadratic equations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 his textbook on arithmetic has been translated to many languages including English and </a:t>
            </a:r>
            <a:r>
              <a:rPr lang="en-US" dirty="0" err="1"/>
              <a:t>Latian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CF48C-063B-4A74-AC81-C13F3D8ED1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153" y="1122363"/>
            <a:ext cx="9695329" cy="2387600"/>
          </a:xfrm>
        </p:spPr>
        <p:txBody>
          <a:bodyPr anchor="b"/>
          <a:lstStyle>
            <a:lvl1pPr algn="ctr">
              <a:defRPr sz="6000" b="1">
                <a:solidFill>
                  <a:schemeClr val="tx2">
                    <a:lumMod val="50000"/>
                  </a:schemeClr>
                </a:solidFill>
                <a:latin typeface="Adobe Garamond Pro" panose="02020502060506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  <a:latin typeface="Adobe Garamond Pro" panose="020205020605060204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1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2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1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1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5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1FBADE-3C04-44BB-B90D-46ADEB5DD5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941" y="322169"/>
            <a:ext cx="10515600" cy="1181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941" y="17542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8A62-138A-4536-A129-FE5317EF89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50000"/>
            </a:schemeClr>
          </a:solidFill>
          <a:latin typeface="Adobe Garamond Pro" panose="02020502060506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1999" cy="1594711"/>
          </a:xfrm>
        </p:spPr>
        <p:txBody>
          <a:bodyPr>
            <a:normAutofit/>
          </a:bodyPr>
          <a:lstStyle/>
          <a:p>
            <a:r>
              <a:rPr lang="en-US" dirty="0"/>
              <a:t>ALGORITHM </a:t>
            </a:r>
            <a:r>
              <a:rPr lang="en-US"/>
              <a:t>&amp;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47703"/>
            <a:ext cx="9144000" cy="3509554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Course Coordinator: Dr. Salama A Mostafa</a:t>
            </a:r>
          </a:p>
          <a:p>
            <a:pPr algn="l"/>
            <a:r>
              <a:rPr lang="en-US" dirty="0"/>
              <a:t>Name: Address: FSKTM, 4</a:t>
            </a:r>
            <a:r>
              <a:rPr lang="en-US" baseline="30000" dirty="0"/>
              <a:t>th</a:t>
            </a:r>
            <a:r>
              <a:rPr lang="en-US" dirty="0"/>
              <a:t> floor, Room No. 10</a:t>
            </a:r>
          </a:p>
          <a:p>
            <a:pPr algn="l"/>
            <a:r>
              <a:rPr lang="en-US" dirty="0"/>
              <a:t>Email: salama@uthm.edu.my</a:t>
            </a:r>
          </a:p>
          <a:p>
            <a:pPr algn="l"/>
            <a:r>
              <a:rPr lang="en-US" dirty="0"/>
              <a:t>Course Code: BIE 20303</a:t>
            </a:r>
          </a:p>
        </p:txBody>
      </p:sp>
    </p:spTree>
    <p:extLst>
      <p:ext uri="{BB962C8B-B14F-4D97-AF65-F5344CB8AC3E}">
        <p14:creationId xmlns:p14="http://schemas.microsoft.com/office/powerpoint/2010/main" val="177283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1" y="1754234"/>
            <a:ext cx="1116759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Analysis of Algorithms</a:t>
            </a:r>
          </a:p>
          <a:p>
            <a:pPr lvl="1"/>
            <a:r>
              <a:rPr lang="en-US" dirty="0"/>
              <a:t>Analysis refers to </a:t>
            </a:r>
            <a:r>
              <a:rPr lang="en-US" dirty="0">
                <a:highlight>
                  <a:srgbClr val="FFFF00"/>
                </a:highlight>
              </a:rPr>
              <a:t>predicting the resources required </a:t>
            </a:r>
            <a:r>
              <a:rPr lang="en-US" dirty="0"/>
              <a:t>by the algorithm, </a:t>
            </a:r>
            <a:r>
              <a:rPr lang="en-US" dirty="0">
                <a:highlight>
                  <a:srgbClr val="FFFF00"/>
                </a:highlight>
              </a:rPr>
              <a:t>based on the size of the problem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Forecasting time complexity </a:t>
            </a:r>
            <a:r>
              <a:rPr lang="en-US" dirty="0"/>
              <a:t>of the algorithm</a:t>
            </a:r>
          </a:p>
          <a:p>
            <a:pPr lvl="2"/>
            <a:r>
              <a:rPr lang="en-US" dirty="0"/>
              <a:t>Analysis based on </a:t>
            </a:r>
            <a:r>
              <a:rPr lang="en-US" dirty="0">
                <a:highlight>
                  <a:srgbClr val="FFFF00"/>
                </a:highlight>
              </a:rPr>
              <a:t>time taken </a:t>
            </a:r>
            <a:r>
              <a:rPr lang="en-US" dirty="0"/>
              <a:t>to </a:t>
            </a:r>
            <a:r>
              <a:rPr lang="en-US" dirty="0">
                <a:highlight>
                  <a:srgbClr val="FFFF00"/>
                </a:highlight>
              </a:rPr>
              <a:t>execute the algorithm 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Forecasting space complexity </a:t>
            </a:r>
            <a:r>
              <a:rPr lang="en-US" dirty="0"/>
              <a:t>of the algorithm</a:t>
            </a:r>
          </a:p>
          <a:p>
            <a:pPr lvl="2"/>
            <a:r>
              <a:rPr lang="en-US" dirty="0"/>
              <a:t>Analysis based on the </a:t>
            </a:r>
            <a:r>
              <a:rPr lang="en-US" dirty="0">
                <a:highlight>
                  <a:srgbClr val="FFFF00"/>
                </a:highlight>
              </a:rPr>
              <a:t>memory required </a:t>
            </a:r>
            <a:r>
              <a:rPr lang="en-US" dirty="0"/>
              <a:t>to </a:t>
            </a:r>
            <a:r>
              <a:rPr lang="en-US" dirty="0">
                <a:highlight>
                  <a:srgbClr val="FFFF00"/>
                </a:highlight>
              </a:rPr>
              <a:t>execute the algorithm</a:t>
            </a:r>
          </a:p>
          <a:p>
            <a:pPr lvl="1"/>
            <a:r>
              <a:rPr lang="en-US" dirty="0"/>
              <a:t>Usually, there is a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tradeoff</a:t>
            </a:r>
            <a:r>
              <a:rPr lang="en-US" dirty="0">
                <a:highlight>
                  <a:srgbClr val="FFFF00"/>
                </a:highlight>
              </a:rPr>
              <a:t> between time and space complexity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   more memory space means less time to execute and vice versa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</a:t>
            </a:r>
            <a:r>
              <a:rPr lang="en-US" dirty="0">
                <a:highlight>
                  <a:srgbClr val="FFFF00"/>
                </a:highlight>
              </a:rPr>
              <a:t>good</a:t>
            </a:r>
            <a:r>
              <a:rPr lang="en-US" dirty="0"/>
              <a:t> is the </a:t>
            </a:r>
            <a:r>
              <a:rPr lang="en-US" dirty="0">
                <a:highlight>
                  <a:srgbClr val="FFFF00"/>
                </a:highlight>
              </a:rPr>
              <a:t>algorithm</a:t>
            </a:r>
            <a:r>
              <a:rPr lang="en-US" dirty="0"/>
              <a:t>?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Correctness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Time efficiency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Space efficiency</a:t>
            </a:r>
          </a:p>
          <a:p>
            <a:pPr lvl="1"/>
            <a:r>
              <a:rPr lang="en-US" dirty="0"/>
              <a:t>Does there exist a </a:t>
            </a:r>
            <a:r>
              <a:rPr lang="en-US" dirty="0">
                <a:highlight>
                  <a:srgbClr val="FFFF00"/>
                </a:highlight>
              </a:rPr>
              <a:t>better algorithm</a:t>
            </a:r>
            <a:r>
              <a:rPr lang="en-US" dirty="0"/>
              <a:t>?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Lower bounds (less cost)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Optimality</a:t>
            </a:r>
          </a:p>
          <a:p>
            <a:endParaRPr lang="en-US" dirty="0"/>
          </a:p>
        </p:txBody>
      </p:sp>
      <p:pic>
        <p:nvPicPr>
          <p:cNvPr id="1026" name="Picture 2" descr="Image result for Analysis of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176" y="2405774"/>
            <a:ext cx="3685042" cy="276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31104" y="4782133"/>
            <a:ext cx="341593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9E47"/>
                </a:solidFill>
                <a:effectLst/>
                <a:uLnTx/>
                <a:uFillTx/>
              </a:rPr>
              <a:t>IS THIS ALGORITHM GOOD ?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IF YES  THEN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black"/>
                </a:solidFill>
              </a:rPr>
              <a:t>	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SHOW THE PROVE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ELSE</a:t>
            </a:r>
          </a:p>
          <a:p>
            <a:pPr marL="800100" lvl="1" indent="-342900"/>
            <a:r>
              <a:rPr lang="en-US" sz="1600" b="1" kern="0" dirty="0">
                <a:solidFill>
                  <a:prstClr val="black"/>
                </a:solidFill>
              </a:rPr>
              <a:t>       ALSO SHOW THE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PROVE</a:t>
            </a:r>
          </a:p>
        </p:txBody>
      </p:sp>
    </p:spTree>
    <p:extLst>
      <p:ext uri="{BB962C8B-B14F-4D97-AF65-F5344CB8AC3E}">
        <p14:creationId xmlns:p14="http://schemas.microsoft.com/office/powerpoint/2010/main" val="247590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Analysis of Algorithms</a:t>
            </a:r>
            <a:r>
              <a:rPr lang="en-US" dirty="0"/>
              <a:t>, GCD Example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Different algorithms can achieve a particular task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4785" y="3407316"/>
            <a:ext cx="299792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err="1"/>
              <a:t>gcd</a:t>
            </a:r>
            <a:r>
              <a:rPr lang="en-US" dirty="0"/>
              <a:t>(a, b) </a:t>
            </a:r>
          </a:p>
          <a:p>
            <a:r>
              <a:rPr lang="en-US" b="1" dirty="0"/>
              <a:t>     while</a:t>
            </a:r>
            <a:r>
              <a:rPr lang="en-US" dirty="0"/>
              <a:t> b ≠ 0 </a:t>
            </a:r>
          </a:p>
          <a:p>
            <a:r>
              <a:rPr lang="en-US" dirty="0"/>
              <a:t>          t := b</a:t>
            </a:r>
          </a:p>
          <a:p>
            <a:r>
              <a:rPr lang="en-US" dirty="0"/>
              <a:t>          b := a </a:t>
            </a:r>
            <a:r>
              <a:rPr lang="en-US" b="1" dirty="0"/>
              <a:t>mod</a:t>
            </a:r>
            <a:r>
              <a:rPr lang="en-US" dirty="0"/>
              <a:t> b</a:t>
            </a:r>
          </a:p>
          <a:p>
            <a:r>
              <a:rPr lang="en-US" dirty="0"/>
              <a:t>          a := t </a:t>
            </a:r>
          </a:p>
          <a:p>
            <a:r>
              <a:rPr lang="en-US" b="1" dirty="0"/>
              <a:t>     return</a:t>
            </a:r>
            <a:r>
              <a:rPr lang="en-US" dirty="0"/>
              <a:t> a</a:t>
            </a:r>
          </a:p>
          <a:p>
            <a:r>
              <a:rPr lang="en-US" b="1" dirty="0"/>
              <a:t>end</a:t>
            </a:r>
            <a:r>
              <a:rPr lang="en-US" dirty="0"/>
              <a:t>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3741" y="3406911"/>
            <a:ext cx="3048000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err="1"/>
              <a:t>gcd</a:t>
            </a:r>
            <a:r>
              <a:rPr lang="en-US" dirty="0"/>
              <a:t>(a, b) </a:t>
            </a:r>
          </a:p>
          <a:p>
            <a:r>
              <a:rPr lang="en-US" b="1" dirty="0"/>
              <a:t>      if</a:t>
            </a:r>
            <a:r>
              <a:rPr lang="en-US" dirty="0"/>
              <a:t> b = 0</a:t>
            </a:r>
          </a:p>
          <a:p>
            <a:r>
              <a:rPr lang="en-US" dirty="0"/>
              <a:t>      </a:t>
            </a:r>
            <a:r>
              <a:rPr lang="en-US" b="1" dirty="0"/>
              <a:t>return</a:t>
            </a:r>
            <a:r>
              <a:rPr lang="en-US" dirty="0"/>
              <a:t> a </a:t>
            </a:r>
          </a:p>
          <a:p>
            <a:r>
              <a:rPr lang="en-US" b="1" dirty="0"/>
              <a:t>      else</a:t>
            </a:r>
            <a:r>
              <a:rPr lang="en-US" dirty="0"/>
              <a:t> </a:t>
            </a:r>
          </a:p>
          <a:p>
            <a:r>
              <a:rPr lang="en-US" b="1" dirty="0"/>
              <a:t>      return</a:t>
            </a:r>
            <a:r>
              <a:rPr lang="en-US" dirty="0"/>
              <a:t> </a:t>
            </a:r>
            <a:r>
              <a:rPr lang="en-US" dirty="0" err="1"/>
              <a:t>gcd</a:t>
            </a:r>
            <a:r>
              <a:rPr lang="en-US" dirty="0"/>
              <a:t>(b, a </a:t>
            </a:r>
            <a:r>
              <a:rPr lang="en-US" b="1" dirty="0"/>
              <a:t>mod</a:t>
            </a:r>
            <a:r>
              <a:rPr lang="en-US" dirty="0"/>
              <a:t> b)</a:t>
            </a:r>
          </a:p>
          <a:p>
            <a:r>
              <a:rPr lang="en-US" b="1" dirty="0"/>
              <a:t>end</a:t>
            </a:r>
            <a:r>
              <a:rPr lang="en-US" dirty="0"/>
              <a:t> function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2771" y="2575914"/>
            <a:ext cx="3581400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err="1"/>
              <a:t>gcd</a:t>
            </a:r>
            <a:r>
              <a:rPr lang="en-US" dirty="0"/>
              <a:t>(a, b) </a:t>
            </a:r>
          </a:p>
          <a:p>
            <a:r>
              <a:rPr lang="en-US" b="1" dirty="0"/>
              <a:t>     if</a:t>
            </a:r>
            <a:r>
              <a:rPr lang="en-US" dirty="0"/>
              <a:t> a = 0 </a:t>
            </a:r>
          </a:p>
          <a:p>
            <a:r>
              <a:rPr lang="en-US" b="1" dirty="0"/>
              <a:t>     return</a:t>
            </a:r>
            <a:r>
              <a:rPr lang="en-US" dirty="0"/>
              <a:t> b </a:t>
            </a:r>
          </a:p>
          <a:p>
            <a:r>
              <a:rPr lang="en-US" b="1" dirty="0"/>
              <a:t>     while</a:t>
            </a:r>
            <a:r>
              <a:rPr lang="en-US" dirty="0"/>
              <a:t> b ≠ 0</a:t>
            </a:r>
          </a:p>
          <a:p>
            <a:r>
              <a:rPr lang="en-US" dirty="0"/>
              <a:t>          </a:t>
            </a:r>
            <a:r>
              <a:rPr lang="en-US" b="1" dirty="0"/>
              <a:t>if</a:t>
            </a:r>
            <a:r>
              <a:rPr lang="en-US" dirty="0"/>
              <a:t> a &gt; b</a:t>
            </a:r>
          </a:p>
          <a:p>
            <a:r>
              <a:rPr lang="en-US" dirty="0"/>
              <a:t>               a := a − b </a:t>
            </a:r>
          </a:p>
          <a:p>
            <a:r>
              <a:rPr lang="en-US" b="1" dirty="0"/>
              <a:t>         else</a:t>
            </a:r>
            <a:r>
              <a:rPr lang="en-US" dirty="0"/>
              <a:t> </a:t>
            </a:r>
          </a:p>
          <a:p>
            <a:r>
              <a:rPr lang="en-US" dirty="0"/>
              <a:t>               b := b − a </a:t>
            </a:r>
          </a:p>
          <a:p>
            <a:r>
              <a:rPr lang="en-US" b="1" dirty="0"/>
              <a:t>     return</a:t>
            </a:r>
            <a:r>
              <a:rPr lang="en-US" dirty="0"/>
              <a:t> a</a:t>
            </a:r>
          </a:p>
          <a:p>
            <a:r>
              <a:rPr lang="en-US" b="1" dirty="0"/>
              <a:t>end</a:t>
            </a:r>
            <a:r>
              <a:rPr lang="en-US" dirty="0"/>
              <a:t>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0506" y="340691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19536" y="340691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(b)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24399" y="2575914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(c)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07384" y="5438236"/>
            <a:ext cx="3873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remainder calculation (b = a mod b) is replaced by repeated subtraction</a:t>
            </a:r>
          </a:p>
        </p:txBody>
      </p:sp>
    </p:spTree>
    <p:extLst>
      <p:ext uri="{BB962C8B-B14F-4D97-AF65-F5344CB8AC3E}">
        <p14:creationId xmlns:p14="http://schemas.microsoft.com/office/powerpoint/2010/main" val="71291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Algorithms for computational problems</a:t>
            </a:r>
          </a:p>
          <a:p>
            <a:pPr lvl="1"/>
            <a:r>
              <a:rPr lang="en-US" dirty="0"/>
              <a:t>Sorting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Shortest paths in a graph</a:t>
            </a:r>
          </a:p>
          <a:p>
            <a:pPr lvl="1"/>
            <a:r>
              <a:rPr lang="en-US" dirty="0"/>
              <a:t>Minimum spanning tree</a:t>
            </a:r>
          </a:p>
          <a:p>
            <a:pPr lvl="1"/>
            <a:r>
              <a:rPr lang="en-US" dirty="0"/>
              <a:t>Primality testing</a:t>
            </a:r>
          </a:p>
          <a:p>
            <a:pPr lvl="1"/>
            <a:r>
              <a:rPr lang="en-US" dirty="0"/>
              <a:t>Traveling salesman problem</a:t>
            </a:r>
          </a:p>
          <a:p>
            <a:pPr lvl="1"/>
            <a:r>
              <a:rPr lang="en-US" dirty="0"/>
              <a:t>Knapsack problem</a:t>
            </a:r>
          </a:p>
          <a:p>
            <a:pPr lvl="1"/>
            <a:r>
              <a:rPr lang="en-US" dirty="0"/>
              <a:t>Chess</a:t>
            </a:r>
          </a:p>
          <a:p>
            <a:pPr lvl="1"/>
            <a:r>
              <a:rPr lang="en-US" dirty="0"/>
              <a:t>Towers of Hanoi</a:t>
            </a:r>
          </a:p>
          <a:p>
            <a:pPr lvl="1"/>
            <a:r>
              <a:rPr lang="en-US" dirty="0"/>
              <a:t>Program termination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644" y="4253023"/>
            <a:ext cx="2912192" cy="20065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5" y="2173322"/>
            <a:ext cx="2521030" cy="19824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29" y="3953302"/>
            <a:ext cx="2306279" cy="23062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72" y="2173322"/>
            <a:ext cx="2973670" cy="19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3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Algorithms for computational problems</a:t>
            </a:r>
          </a:p>
          <a:p>
            <a:r>
              <a:rPr lang="en-US" dirty="0">
                <a:highlight>
                  <a:srgbClr val="FFFF00"/>
                </a:highlight>
              </a:rPr>
              <a:t>Sort Example</a:t>
            </a:r>
          </a:p>
          <a:p>
            <a:pPr lvl="1"/>
            <a:r>
              <a:rPr lang="en-US" dirty="0"/>
              <a:t>Statement of problem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Input: A sequence of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latin typeface="Arial" pitchFamily="34" charset="0"/>
                <a:cs typeface="Arial" pitchFamily="34" charset="0"/>
              </a:rPr>
              <a:t> numbers &lt;a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, …, a</a:t>
            </a:r>
            <a:r>
              <a:rPr lang="en-US" i="1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Output: A reordering of the input sequence &lt;a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´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´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, …,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baseline="30000" dirty="0" err="1">
                <a:latin typeface="Arial" pitchFamily="34" charset="0"/>
                <a:cs typeface="Arial" pitchFamily="34" charset="0"/>
              </a:rPr>
              <a:t>´</a:t>
            </a:r>
            <a:r>
              <a:rPr lang="en-US" i="1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latin typeface="Arial" pitchFamily="34" charset="0"/>
                <a:cs typeface="Arial" pitchFamily="34" charset="0"/>
              </a:rPr>
              <a:t>&gt; so that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baseline="30000" dirty="0" err="1">
                <a:latin typeface="Arial" pitchFamily="34" charset="0"/>
                <a:cs typeface="Arial" pitchFamily="34" charset="0"/>
              </a:rPr>
              <a:t>´</a:t>
            </a:r>
            <a:r>
              <a:rPr lang="en-US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≤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baseline="30000" dirty="0" err="1">
                <a:latin typeface="Arial" pitchFamily="34" charset="0"/>
                <a:cs typeface="Arial" pitchFamily="34" charset="0"/>
              </a:rPr>
              <a:t>´</a:t>
            </a:r>
            <a:r>
              <a:rPr lang="en-US" i="1" baseline="-25000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dirty="0">
                <a:latin typeface="Arial" pitchFamily="34" charset="0"/>
                <a:cs typeface="Arial" pitchFamily="34" charset="0"/>
              </a:rPr>
              <a:t>  whenever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 &lt;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j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Instance: The sequence &lt;7, 4, 5, 8, 2, 6&gt;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Sort Algorithms</a:t>
            </a:r>
          </a:p>
          <a:p>
            <a:pPr lvl="2"/>
            <a:r>
              <a:rPr lang="en-US" dirty="0">
                <a:highlight>
                  <a:srgbClr val="00FFFF"/>
                </a:highlight>
                <a:latin typeface="Arial" pitchFamily="34" charset="0"/>
                <a:cs typeface="Arial" pitchFamily="34" charset="0"/>
              </a:rPr>
              <a:t>Selection sort</a:t>
            </a:r>
          </a:p>
          <a:p>
            <a:pPr lvl="2"/>
            <a:r>
              <a:rPr lang="en-US" dirty="0">
                <a:highlight>
                  <a:srgbClr val="00FFFF"/>
                </a:highlight>
                <a:latin typeface="Arial" pitchFamily="34" charset="0"/>
                <a:cs typeface="Arial" pitchFamily="34" charset="0"/>
              </a:rPr>
              <a:t>Insertion sort</a:t>
            </a:r>
          </a:p>
          <a:p>
            <a:pPr lvl="2"/>
            <a:r>
              <a:rPr lang="en-US" dirty="0">
                <a:highlight>
                  <a:srgbClr val="00FFFF"/>
                </a:highlight>
                <a:latin typeface="Arial" pitchFamily="34" charset="0"/>
                <a:cs typeface="Arial" pitchFamily="34" charset="0"/>
              </a:rPr>
              <a:t>Merge sort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Many others</a:t>
            </a: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  <a:p>
            <a:pPr lvl="2"/>
            <a:endParaRPr lang="en-US" dirty="0">
              <a:latin typeface="Arial" pitchFamily="34" charset="0"/>
              <a:cs typeface="Arial" pitchFamily="34" charset="0"/>
            </a:endParaRPr>
          </a:p>
          <a:p>
            <a:pPr lvl="2"/>
            <a:endParaRPr lang="en-US" dirty="0">
              <a:latin typeface="Arial" pitchFamily="34" charset="0"/>
              <a:cs typeface="Arial" pitchFamily="34" charset="0"/>
            </a:endParaRPr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4737" y="4455558"/>
            <a:ext cx="54102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Input: array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a[1],…,a[n]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Output: array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sorted in non-decreasing order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Algorithm: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for 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=1 to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swap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a[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]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with smallest of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a[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],…a[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EEECE1"/>
              </a:solidFill>
              <a:effectLst/>
              <a:uLnTx/>
              <a:uFillTx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53097" y="4624251"/>
            <a:ext cx="1541417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689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source-code of a sort program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623237" y="2435190"/>
            <a:ext cx="4114800" cy="36009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#include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stdio.h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quicksort(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[10],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main(){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x[20],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size,i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"Enter size of the array:"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scanf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"%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d"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,&amp;size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"Enter %d elements: 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,size);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=0;i&lt;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size;i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scanf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"%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d"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,&amp;x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]);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quicksort(x,0,size-1);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"Sorted elements: 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=0;i&lt;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size;i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 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" %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d"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   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6898341" y="1749729"/>
            <a:ext cx="4724400" cy="450892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quicksort(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x[10],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first,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last){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pivot,j,temp,i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(first&lt;last){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pivot=first;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=first;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j=last;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&lt;j){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(x[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]&lt;=x[pivot]&amp;&amp;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&lt;last)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   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(x[j]&gt;x[pivot])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    j--;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&lt;j){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   temp=x[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    x[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]=x[j];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    x[j]=temp;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 }}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   temp=x[pivot];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x[pivot]=x[j];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x[j]=temp;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quicksort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(x,first,j-1);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quicksort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(x,j+1,last);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 }}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2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490" y="4498384"/>
            <a:ext cx="10515600" cy="1181287"/>
          </a:xfrm>
        </p:spPr>
        <p:txBody>
          <a:bodyPr>
            <a:normAutofit/>
          </a:bodyPr>
          <a:lstStyle/>
          <a:p>
            <a:r>
              <a:rPr lang="en-US" sz="7200" b="1" dirty="0"/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91" y="1004698"/>
            <a:ext cx="4753861" cy="47538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6518" y="235257"/>
            <a:ext cx="105066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44546A">
                    <a:lumMod val="50000"/>
                  </a:srgbClr>
                </a:solidFill>
                <a:latin typeface="Adobe Garamond Pro" panose="02020502060506020403" pitchFamily="18" charset="0"/>
                <a:ea typeface="+mj-ea"/>
                <a:cs typeface="+mj-cs"/>
              </a:rPr>
              <a:t>ALGORITHM &amp; COMPLEXITIES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283758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</a:t>
            </a:r>
            <a:r>
              <a:rPr lang="en-US" dirty="0">
                <a:highlight>
                  <a:srgbClr val="FFFF00"/>
                </a:highlight>
              </a:rPr>
              <a:t>Algorithm</a:t>
            </a:r>
            <a:r>
              <a:rPr lang="en-US" dirty="0"/>
              <a:t>?</a:t>
            </a:r>
          </a:p>
          <a:p>
            <a:pPr lvl="1" algn="just"/>
            <a:r>
              <a:rPr lang="en-US" dirty="0"/>
              <a:t>An algorithm is a </a:t>
            </a:r>
            <a:r>
              <a:rPr lang="en-US" dirty="0">
                <a:highlight>
                  <a:srgbClr val="FFFF00"/>
                </a:highlight>
              </a:rPr>
              <a:t>sequence of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unambiguous instructions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highlight>
                  <a:srgbClr val="00FFFF"/>
                </a:highlight>
              </a:rPr>
              <a:t>or</a:t>
            </a:r>
            <a:r>
              <a:rPr lang="en-US" dirty="0"/>
              <a:t> a </a:t>
            </a:r>
            <a:r>
              <a:rPr lang="en-US" dirty="0">
                <a:highlight>
                  <a:srgbClr val="FFFF00"/>
                </a:highlight>
              </a:rPr>
              <a:t>finite set of steps</a:t>
            </a:r>
            <a:r>
              <a:rPr lang="en-US" dirty="0"/>
              <a:t> for </a:t>
            </a:r>
            <a:r>
              <a:rPr lang="en-US" dirty="0">
                <a:highlight>
                  <a:srgbClr val="FFFF00"/>
                </a:highlight>
              </a:rPr>
              <a:t>solving a problem</a:t>
            </a:r>
            <a:r>
              <a:rPr lang="en-US" dirty="0"/>
              <a:t>, i.e., for obtaining a required output for any legitimate input in a finite amount of time.</a:t>
            </a:r>
          </a:p>
          <a:p>
            <a:r>
              <a:rPr lang="en-US" dirty="0"/>
              <a:t>Historical Perspective</a:t>
            </a:r>
          </a:p>
          <a:p>
            <a:pPr lvl="1"/>
            <a:r>
              <a:rPr lang="en-US" dirty="0"/>
              <a:t>Muhammad ibn Musa al-Khwarizmi </a:t>
            </a:r>
          </a:p>
          <a:p>
            <a:pPr lvl="1"/>
            <a:r>
              <a:rPr lang="en-US" dirty="0"/>
              <a:t>9th century </a:t>
            </a:r>
          </a:p>
          <a:p>
            <a:pPr lvl="1"/>
            <a:r>
              <a:rPr lang="en-US" dirty="0"/>
              <a:t>Mathematician</a:t>
            </a:r>
          </a:p>
          <a:p>
            <a:pPr lvl="1"/>
            <a:r>
              <a:rPr lang="en-US" dirty="0"/>
              <a:t>https://en.wikipedia.org/wiki/</a:t>
            </a:r>
          </a:p>
          <a:p>
            <a:pPr marL="457200" lvl="1" indent="0">
              <a:buNone/>
            </a:pPr>
            <a:r>
              <a:rPr lang="en-US" dirty="0" err="1"/>
              <a:t>Muhammad_ibn_Musa_al</a:t>
            </a:r>
            <a:r>
              <a:rPr lang="en-US" dirty="0"/>
              <a:t>-Khwarizmi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348" y="3288599"/>
            <a:ext cx="3894193" cy="306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6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Why study algorithms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Theoretical importance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core of computer science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Practical importance</a:t>
            </a:r>
          </a:p>
          <a:p>
            <a:pPr lvl="2"/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practitioner’s toolkit of known algorithms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Framework</a:t>
            </a:r>
            <a:r>
              <a:rPr lang="en-US" dirty="0"/>
              <a:t> for </a:t>
            </a:r>
            <a:r>
              <a:rPr lang="en-US" dirty="0">
                <a:highlight>
                  <a:srgbClr val="FFFF00"/>
                </a:highlight>
              </a:rPr>
              <a:t>designing and analyzing algorithms </a:t>
            </a:r>
            <a:r>
              <a:rPr lang="en-US" dirty="0"/>
              <a:t>for </a:t>
            </a:r>
            <a:r>
              <a:rPr lang="en-US" dirty="0">
                <a:highlight>
                  <a:srgbClr val="FFFF00"/>
                </a:highlight>
              </a:rPr>
              <a:t>new problems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784" y="1988150"/>
            <a:ext cx="3365935" cy="25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6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Notion of Algorithms</a:t>
            </a:r>
          </a:p>
          <a:p>
            <a:endParaRPr 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4899388" y="4130206"/>
            <a:ext cx="27432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COMPUTER </a:t>
            </a:r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>
            <a:off x="6270988" y="2612040"/>
            <a:ext cx="0" cy="540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6270988" y="3529549"/>
            <a:ext cx="0" cy="540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5423104" y="2242708"/>
            <a:ext cx="1695768" cy="36933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423104" y="3160217"/>
            <a:ext cx="1695768" cy="36933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483620" y="4343426"/>
            <a:ext cx="1695768" cy="36933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8362588" y="4343426"/>
            <a:ext cx="1695768" cy="36933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4179388" y="4528092"/>
            <a:ext cx="72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7642588" y="4528092"/>
            <a:ext cx="72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83620" y="5492863"/>
            <a:ext cx="75747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Algorithmic Solution</a:t>
            </a:r>
          </a:p>
        </p:txBody>
      </p:sp>
    </p:spTree>
    <p:extLst>
      <p:ext uri="{BB962C8B-B14F-4D97-AF65-F5344CB8AC3E}">
        <p14:creationId xmlns:p14="http://schemas.microsoft.com/office/powerpoint/2010/main" val="377865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Simple algorithm </a:t>
            </a:r>
            <a:r>
              <a:rPr lang="en-US" dirty="0"/>
              <a:t>of </a:t>
            </a:r>
            <a:r>
              <a:rPr lang="en-US" dirty="0">
                <a:highlight>
                  <a:srgbClr val="FFFF00"/>
                </a:highlight>
              </a:rPr>
              <a:t>saving email address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1"/>
          <a:stretch/>
        </p:blipFill>
        <p:spPr>
          <a:xfrm>
            <a:off x="1046995" y="2233727"/>
            <a:ext cx="4258652" cy="3997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4" r="3322"/>
          <a:stretch/>
        </p:blipFill>
        <p:spPr>
          <a:xfrm>
            <a:off x="7081283" y="2171033"/>
            <a:ext cx="3317359" cy="39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Properties of algorithms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Finiteness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Terminates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after a finite number of steps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Definiteness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Certainty</a:t>
            </a:r>
            <a:r>
              <a:rPr lang="en-US" dirty="0"/>
              <a:t>)  </a:t>
            </a:r>
          </a:p>
          <a:p>
            <a:pPr lvl="2"/>
            <a:r>
              <a:rPr lang="en-US" dirty="0"/>
              <a:t> Carefully and </a:t>
            </a:r>
            <a:r>
              <a:rPr lang="en-US" dirty="0">
                <a:highlight>
                  <a:srgbClr val="FFFF00"/>
                </a:highlight>
              </a:rPr>
              <a:t>unambiguously specified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Input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Valid inputs </a:t>
            </a:r>
            <a:r>
              <a:rPr lang="en-US" dirty="0"/>
              <a:t>are </a:t>
            </a:r>
            <a:r>
              <a:rPr lang="en-US" dirty="0">
                <a:highlight>
                  <a:srgbClr val="FFFF00"/>
                </a:highlight>
              </a:rPr>
              <a:t>clearly specified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Output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Can be proved </a:t>
            </a:r>
            <a:r>
              <a:rPr lang="en-US" dirty="0"/>
              <a:t>to </a:t>
            </a:r>
            <a:r>
              <a:rPr lang="en-US" dirty="0">
                <a:highlight>
                  <a:srgbClr val="FFFF00"/>
                </a:highlight>
              </a:rPr>
              <a:t>produce the correct output given a valid input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Effectiveness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Steps</a:t>
            </a:r>
            <a:r>
              <a:rPr lang="en-US" dirty="0"/>
              <a:t> are sufficiently </a:t>
            </a:r>
            <a:r>
              <a:rPr lang="en-US" dirty="0">
                <a:highlight>
                  <a:srgbClr val="FFFF00"/>
                </a:highlight>
              </a:rPr>
              <a:t>simple and basic</a:t>
            </a:r>
          </a:p>
        </p:txBody>
      </p:sp>
      <p:sp>
        <p:nvSpPr>
          <p:cNvPr id="4" name="Oval 3"/>
          <p:cNvSpPr/>
          <p:nvPr/>
        </p:nvSpPr>
        <p:spPr>
          <a:xfrm>
            <a:off x="7421880" y="3941856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31680" y="4018056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22280" y="2863221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46010" y="1670914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46010" y="174372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Finiteness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564880" y="2798856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32141" y="29452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Definiteness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36180" y="401805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60280" y="409425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3" name="Oval 12"/>
          <p:cNvSpPr/>
          <p:nvPr/>
        </p:nvSpPr>
        <p:spPr>
          <a:xfrm>
            <a:off x="6278880" y="2798856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55080" y="2875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Effectiveness</a:t>
            </a:r>
          </a:p>
        </p:txBody>
      </p:sp>
      <p:cxnSp>
        <p:nvCxnSpPr>
          <p:cNvPr id="15" name="Straight Connector 14"/>
          <p:cNvCxnSpPr>
            <a:stCxn id="7" idx="4"/>
          </p:cNvCxnSpPr>
          <p:nvPr/>
        </p:nvCxnSpPr>
        <p:spPr>
          <a:xfrm rot="16200000" flipH="1">
            <a:off x="8855560" y="2566264"/>
            <a:ext cx="762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3"/>
            <a:endCxn id="10" idx="1"/>
          </p:cNvCxnSpPr>
          <p:nvPr/>
        </p:nvCxnSpPr>
        <p:spPr>
          <a:xfrm>
            <a:off x="9936480" y="3065556"/>
            <a:ext cx="695661" cy="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3"/>
            <a:endCxn id="9" idx="1"/>
          </p:cNvCxnSpPr>
          <p:nvPr/>
        </p:nvCxnSpPr>
        <p:spPr>
          <a:xfrm>
            <a:off x="7879080" y="3059722"/>
            <a:ext cx="685800" cy="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4" idx="0"/>
          </p:cNvCxnSpPr>
          <p:nvPr/>
        </p:nvCxnSpPr>
        <p:spPr>
          <a:xfrm rot="10800000" flipV="1">
            <a:off x="8107680" y="3332256"/>
            <a:ext cx="990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0"/>
          </p:cNvCxnSpPr>
          <p:nvPr/>
        </p:nvCxnSpPr>
        <p:spPr>
          <a:xfrm>
            <a:off x="9479280" y="3332256"/>
            <a:ext cx="838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6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0" y="1754234"/>
            <a:ext cx="1083666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Greatest Common Divisor (GCD) Example</a:t>
            </a:r>
          </a:p>
          <a:p>
            <a:pPr lvl="1"/>
            <a:r>
              <a:rPr lang="en-US" dirty="0"/>
              <a:t>The largest </a:t>
            </a:r>
            <a:r>
              <a:rPr lang="en-US" b="1" dirty="0">
                <a:solidFill>
                  <a:srgbClr val="00B050"/>
                </a:solidFill>
              </a:rPr>
              <a:t>positive integer </a:t>
            </a:r>
            <a:r>
              <a:rPr lang="en-US" dirty="0"/>
              <a:t>that divides two integers</a:t>
            </a:r>
          </a:p>
          <a:p>
            <a:pPr lvl="2"/>
            <a:r>
              <a:rPr lang="en-US" dirty="0"/>
              <a:t>Example is the GCD of 8 and 12 is 4</a:t>
            </a:r>
          </a:p>
          <a:p>
            <a:pPr lvl="1"/>
            <a:r>
              <a:rPr lang="en-US" dirty="0"/>
              <a:t>Write an algorithm to find the Greatest Common Divisor (GCD) of two numbers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1 : get two numbers m and n (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step 2 : divide m by n</a:t>
            </a:r>
          </a:p>
          <a:p>
            <a:pPr marL="4572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step 3 : if the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remainder is 0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 the GCD (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	else</a:t>
            </a:r>
          </a:p>
          <a:p>
            <a:pPr marL="4572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n, 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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remainder</a:t>
            </a:r>
          </a:p>
          <a:p>
            <a:pPr marL="4572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step 2.</a:t>
            </a:r>
          </a:p>
          <a:p>
            <a:pPr lvl="1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Definiteness</a:t>
            </a:r>
          </a:p>
          <a:p>
            <a:pPr lvl="2"/>
            <a:r>
              <a:rPr lang="en-US" dirty="0"/>
              <a:t>The above algorithm satisfies all the properties except definiteness, because what will happen if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 = -5 and n = 7.28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So, 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change step 1 </a:t>
            </a: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 “Get two positive  non-zero integers m and n” </a:t>
            </a:r>
          </a:p>
          <a:p>
            <a:pPr marL="457200" lvl="1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0" y="3431689"/>
            <a:ext cx="193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m         n         r</a:t>
            </a:r>
          </a:p>
          <a:p>
            <a:r>
              <a:rPr lang="en-MY" dirty="0"/>
              <a:t>12        8         4</a:t>
            </a:r>
          </a:p>
          <a:p>
            <a:r>
              <a:rPr lang="en-MY" dirty="0"/>
              <a:t>8          4         0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617336" y="3435051"/>
            <a:ext cx="0" cy="989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243073" y="3431689"/>
            <a:ext cx="0" cy="989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 flipV="1">
            <a:off x="9905519" y="2978330"/>
            <a:ext cx="0" cy="158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89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Algorithms’ Life Cycle</a:t>
            </a:r>
          </a:p>
          <a:p>
            <a:pPr lvl="1"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Design phase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/>
              <a:t>Help in </a:t>
            </a:r>
            <a:r>
              <a:rPr lang="en-US" dirty="0">
                <a:highlight>
                  <a:srgbClr val="FFFF00"/>
                </a:highlight>
              </a:rPr>
              <a:t>planning the algorithms</a:t>
            </a:r>
            <a:r>
              <a:rPr lang="en-US" dirty="0"/>
              <a:t>. Some </a:t>
            </a:r>
            <a:r>
              <a:rPr lang="en-US" dirty="0">
                <a:highlight>
                  <a:srgbClr val="FFFF00"/>
                </a:highlight>
              </a:rPr>
              <a:t>techniques</a:t>
            </a:r>
            <a:r>
              <a:rPr lang="en-US" dirty="0"/>
              <a:t> are </a:t>
            </a:r>
            <a:r>
              <a:rPr lang="en-US" dirty="0">
                <a:highlight>
                  <a:srgbClr val="00FFFF"/>
                </a:highlight>
              </a:rPr>
              <a:t>brute force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divide-and-conquer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Greedy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Dynamic programming</a:t>
            </a:r>
            <a:r>
              <a:rPr lang="en-US" dirty="0"/>
              <a:t>, etc.</a:t>
            </a:r>
          </a:p>
          <a:p>
            <a:pPr lvl="1"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Write phase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/>
              <a:t>Using </a:t>
            </a:r>
            <a:r>
              <a:rPr lang="en-US" dirty="0">
                <a:highlight>
                  <a:srgbClr val="FFFF00"/>
                </a:highlight>
              </a:rPr>
              <a:t>natural language</a:t>
            </a:r>
            <a:r>
              <a:rPr lang="en-US" dirty="0"/>
              <a:t> to write the algorithm and then </a:t>
            </a:r>
            <a:r>
              <a:rPr lang="en-US" dirty="0">
                <a:highlight>
                  <a:srgbClr val="FFFF00"/>
                </a:highlight>
              </a:rPr>
              <a:t>implementing it in pseudo-code</a:t>
            </a:r>
            <a:r>
              <a:rPr lang="en-US" dirty="0"/>
              <a:t>, which will be </a:t>
            </a:r>
            <a:r>
              <a:rPr lang="en-US" dirty="0">
                <a:highlight>
                  <a:srgbClr val="FFFF00"/>
                </a:highlight>
              </a:rPr>
              <a:t>later represented in an appropriate programming language</a:t>
            </a:r>
            <a:r>
              <a:rPr lang="en-US" dirty="0"/>
              <a:t>. </a:t>
            </a:r>
          </a:p>
          <a:p>
            <a:pPr lvl="1"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Test phase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/>
              <a:t>Testing the algorithm </a:t>
            </a:r>
            <a:r>
              <a:rPr lang="en-US" dirty="0">
                <a:highlight>
                  <a:srgbClr val="FFFF00"/>
                </a:highlight>
              </a:rPr>
              <a:t>for its correctness</a:t>
            </a:r>
          </a:p>
          <a:p>
            <a:pPr lvl="1"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Analyze phase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>
                <a:highlight>
                  <a:srgbClr val="FFFF00"/>
                </a:highlight>
              </a:rPr>
              <a:t>Estimating</a:t>
            </a:r>
            <a:r>
              <a:rPr lang="en-US" dirty="0"/>
              <a:t> the </a:t>
            </a:r>
            <a:r>
              <a:rPr lang="en-US" dirty="0">
                <a:highlight>
                  <a:srgbClr val="FFFF00"/>
                </a:highlight>
              </a:rPr>
              <a:t>amount of space/ time required </a:t>
            </a:r>
            <a:r>
              <a:rPr lang="en-US" dirty="0"/>
              <a:t>while </a:t>
            </a:r>
            <a:r>
              <a:rPr lang="en-US" dirty="0">
                <a:highlight>
                  <a:srgbClr val="FFFF00"/>
                </a:highlight>
              </a:rPr>
              <a:t>executing the algorithm.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Algorithms’  Design Strategies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Brute force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Divide and conquer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Decrease and conquer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Transform and conquer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Greedy Approach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Dynamic Programming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Backtracking and branch and Bound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Space and Time Tradeoffs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985" y="1443926"/>
            <a:ext cx="4783556" cy="444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17372" y="2359124"/>
            <a:ext cx="391278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How to design algorithms?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How to express algorithms?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How to prove its correctness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How to prove its efficiency?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Theoretical analysis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Empirical analysis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How to prove its optimality?</a:t>
            </a:r>
          </a:p>
        </p:txBody>
      </p:sp>
    </p:spTree>
    <p:extLst>
      <p:ext uri="{BB962C8B-B14F-4D97-AF65-F5344CB8AC3E}">
        <p14:creationId xmlns:p14="http://schemas.microsoft.com/office/powerpoint/2010/main" val="384650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1345</Words>
  <Application>Microsoft Office PowerPoint</Application>
  <PresentationFormat>Widescreen</PresentationFormat>
  <Paragraphs>226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Adobe Garamond Pro</vt:lpstr>
      <vt:lpstr>Monotype Sorts</vt:lpstr>
      <vt:lpstr>SimSun</vt:lpstr>
      <vt:lpstr>Arial</vt:lpstr>
      <vt:lpstr>Calibri</vt:lpstr>
      <vt:lpstr>Courier New</vt:lpstr>
      <vt:lpstr>Office Theme</vt:lpstr>
      <vt:lpstr>ALGORITHM &amp; COMPLEXITY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Afiq Ziqri</dc:creator>
  <cp:lastModifiedBy>See Hong Chen</cp:lastModifiedBy>
  <cp:revision>56</cp:revision>
  <dcterms:created xsi:type="dcterms:W3CDTF">2019-02-20T06:39:45Z</dcterms:created>
  <dcterms:modified xsi:type="dcterms:W3CDTF">2024-03-29T12:51:07Z</dcterms:modified>
</cp:coreProperties>
</file>