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7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7FC"/>
    <a:srgbClr val="043AC2"/>
    <a:srgbClr val="1025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710"/>
  </p:normalViewPr>
  <p:slideViewPr>
    <p:cSldViewPr snapToGrid="0" snapToObjects="1">
      <p:cViewPr varScale="1">
        <p:scale>
          <a:sx n="85" d="100"/>
          <a:sy n="85" d="100"/>
        </p:scale>
        <p:origin x="90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1CF01-3315-E748-A1C1-8496EB554A76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46EC0-A344-BE4F-AC2F-F39375BB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41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546EC0-A344-BE4F-AC2F-F39375BB57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98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42F07-F84B-0B47-85F5-7F57C41B9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30339B-AFFF-774F-AE0E-E32457B5DA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3C2B5-576E-CF41-8DC9-BB80B02AE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82773-E399-BD4E-AFAB-0FD73B080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14360-9B4D-3A40-984F-E535DCDB4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26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B3F94-D973-724A-BF45-093A8563E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AD9F5A-85A9-ED4D-860C-A26409A94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DAA75-772E-344B-B355-75DC91FCB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09531-D767-F64D-AF7D-CA356B3A8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BCA76-B15E-BE44-9B02-15D7A88E8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50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2CB4B1-F131-AF4A-A5ED-FA95F8621D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FBEFF0-50F9-C445-BB5E-F638A9269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1CC02-4E7D-6A4C-A11D-6A303C87D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6E875-053B-FE40-9CF4-3D7B9D276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5129C-CBB3-134A-B9FC-2BE959D15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09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1DF3-56C3-2A4B-A7DA-13298CDF7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B3E08-33F2-8A42-977A-84587B569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9E405-CA08-474C-A82A-3B6FF8278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F656B-2DEA-1746-A7A0-67B6EB0DD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1ACCD-8DDB-EA4A-B710-79BAF8793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2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FAA55-6052-C24B-B10D-A41FE4F21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665E0-E6BC-864F-8D5F-D91312E39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140B5-9A68-724F-BA79-EE67C783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8048F-0A44-F74E-B743-0155AE1E2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96A6E-B336-3344-9D80-6DB817832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0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1F7BA-BB2F-B044-9294-77DE3B5C8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51C09-8D62-544E-AA3B-3EA888A405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80C354-F77F-734C-A501-95A43A892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61C443-FD72-7344-AA6D-2F61D6BA4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763EE-BBD1-964D-B045-AB4F9C3FB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70780-19FC-8B43-B17C-58A97DD70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70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1837E-6982-8D42-8C97-B1729BC22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A8546-149A-AB4B-BB43-53602EB31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26202-AC25-204A-A9A9-D85B3FAA4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B974E4-C55E-0043-BED2-0C66CC0F06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42EB8B-E508-B049-8352-895AE986DC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3D4F72-2D9B-0E49-A827-88FD86056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AE1CFB-8F19-2A41-9932-1945AC2E9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C15D25-A32D-AC49-960C-7F791525E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544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9A853-B04C-BF45-98CA-A2963D89E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71D191-007C-0245-A026-1FE5C3D4C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26E354-AB80-9042-92D4-360C1078C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EBE37F-9DA5-494A-B9F0-A20D8BF16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9717E7-EAEA-5541-A010-B3D94D035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4B986D-969C-8148-A1A7-FB7ACDEB5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84821-F009-D448-B534-529CA512A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4832F-8998-C243-ADF0-33C318B5B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DADBE-5ACF-5F44-B4C4-A177D28D3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4F668F-CD09-9745-9301-2CC8C2032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978BB1-B8BE-8448-B116-48E14A80F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EEA98-6C03-994A-9FA3-D7CE29505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F432E-6425-3641-8F24-33F1F2A0C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08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38115-9060-654D-A54E-82F9FE913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B91C7B-B1F3-ED4F-B00C-7225D57732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54386E-ACCD-7F4E-83BA-7AB175464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BD062-3F5A-D64B-A610-A2B0D6F27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1FDB0-9435-6049-9C6E-D1E2D2EAF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4E7B9-8754-C141-BA6C-AA6FE8C18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08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D0CD0A-2A9B-D943-922B-9337872AE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85C7A-7701-654B-A793-602260543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5B9E0-13A6-0A4B-ACD7-106D42EAB3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976D7-2F6A-5147-8CEA-858D4A7CF747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80C7A-6E27-0142-AAA1-A34AC68B58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564B9-AB6E-6E49-83ED-1EBD721E1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113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77E71-32A6-7742-8435-D450A760B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53572"/>
          </a:xfrm>
        </p:spPr>
        <p:txBody>
          <a:bodyPr/>
          <a:lstStyle/>
          <a:p>
            <a:r>
              <a:rPr lang="en-US" dirty="0"/>
              <a:t>ECE314 Lab 13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56E733-311E-FA46-B7F9-898A436C5C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1049" y="2517036"/>
            <a:ext cx="9144000" cy="165576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Simple linear regression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Multiple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147045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65839B-441F-2640-9589-F51A5B853DDA}"/>
              </a:ext>
            </a:extLst>
          </p:cNvPr>
          <p:cNvSpPr txBox="1"/>
          <p:nvPr/>
        </p:nvSpPr>
        <p:spPr>
          <a:xfrm>
            <a:off x="667264" y="481913"/>
            <a:ext cx="4337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Simple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A46337-AC38-4C62-AF05-CE2E06584AE3}"/>
                  </a:ext>
                </a:extLst>
              </p:cNvPr>
              <p:cNvSpPr txBox="1"/>
              <p:nvPr/>
            </p:nvSpPr>
            <p:spPr>
              <a:xfrm>
                <a:off x="1597891" y="1625201"/>
                <a:ext cx="611447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are correlated random variables. </a:t>
                </a:r>
              </a:p>
              <a:p>
                <a:r>
                  <a:rPr lang="en-US" dirty="0"/>
                  <a:t>Given: observation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Goal: 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Principle: minimum mean square error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A46337-AC38-4C62-AF05-CE2E06584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891" y="1625201"/>
                <a:ext cx="6114472" cy="1200329"/>
              </a:xfrm>
              <a:prstGeom prst="rect">
                <a:avLst/>
              </a:prstGeom>
              <a:blipFill>
                <a:blip r:embed="rId2"/>
                <a:stretch>
                  <a:fillRect l="-798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E0DEDF0-9A34-40C1-AA4C-8E13808E31CF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1280161" y="1468712"/>
            <a:ext cx="433186" cy="295036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A2033F6-27D5-4F7C-A45A-830EA546F905}"/>
              </a:ext>
            </a:extLst>
          </p:cNvPr>
          <p:cNvSpPr txBox="1"/>
          <p:nvPr/>
        </p:nvSpPr>
        <p:spPr>
          <a:xfrm>
            <a:off x="548641" y="1099380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 1 score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C8D673F-2C00-4F2E-9AC9-ED515301FEF8}"/>
              </a:ext>
            </a:extLst>
          </p:cNvPr>
          <p:cNvCxnSpPr>
            <a:cxnSpLocks/>
          </p:cNvCxnSpPr>
          <p:nvPr/>
        </p:nvCxnSpPr>
        <p:spPr>
          <a:xfrm flipV="1">
            <a:off x="2453641" y="1323239"/>
            <a:ext cx="579120" cy="408243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B6A97E2-13EC-48AE-A896-549F4D7A1EB5}"/>
              </a:ext>
            </a:extLst>
          </p:cNvPr>
          <p:cNvSpPr txBox="1"/>
          <p:nvPr/>
        </p:nvSpPr>
        <p:spPr>
          <a:xfrm>
            <a:off x="2226833" y="1007734"/>
            <a:ext cx="180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exam score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E0ABF6D-ABB1-4157-B233-24A536C50A9A}"/>
                  </a:ext>
                </a:extLst>
              </p:cNvPr>
              <p:cNvSpPr txBox="1"/>
              <p:nvPr/>
            </p:nvSpPr>
            <p:spPr>
              <a:xfrm>
                <a:off x="1129552" y="3599486"/>
                <a:ext cx="41847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MMSE estimator: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E0ABF6D-ABB1-4157-B233-24A536C50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552" y="3599486"/>
                <a:ext cx="4184725" cy="369332"/>
              </a:xfrm>
              <a:prstGeom prst="rect">
                <a:avLst/>
              </a:prstGeom>
              <a:blipFill>
                <a:blip r:embed="rId3"/>
                <a:stretch>
                  <a:fillRect l="-116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FEB9A6C-C164-4954-9CF8-383A92784D89}"/>
                  </a:ext>
                </a:extLst>
              </p:cNvPr>
              <p:cNvSpPr txBox="1"/>
              <p:nvPr/>
            </p:nvSpPr>
            <p:spPr>
              <a:xfrm>
                <a:off x="1129551" y="4472883"/>
                <a:ext cx="5658524" cy="376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MMSE linear estimator: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FEB9A6C-C164-4954-9CF8-383A92784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551" y="4472883"/>
                <a:ext cx="5658524" cy="376770"/>
              </a:xfrm>
              <a:prstGeom prst="rect">
                <a:avLst/>
              </a:prstGeom>
              <a:blipFill>
                <a:blip r:embed="rId4"/>
                <a:stretch>
                  <a:fillRect l="-861" t="-6452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A4C3DFD-F419-418F-9AD8-D1EB0A75BC35}"/>
                  </a:ext>
                </a:extLst>
              </p:cNvPr>
              <p:cNvSpPr txBox="1"/>
              <p:nvPr/>
            </p:nvSpPr>
            <p:spPr>
              <a:xfrm>
                <a:off x="2097741" y="5019171"/>
                <a:ext cx="6002767" cy="669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𝐶𝑜𝑣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𝑉𝑎𝑟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A4C3DFD-F419-418F-9AD8-D1EB0A75B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741" y="5019171"/>
                <a:ext cx="6002767" cy="6690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0" name="Table 20">
                <a:extLst>
                  <a:ext uri="{FF2B5EF4-FFF2-40B4-BE49-F238E27FC236}">
                    <a16:creationId xmlns:a16="http://schemas.microsoft.com/office/drawing/2014/main" id="{3BF6E0E4-E7C8-4DE4-B615-DB3669D320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7320919"/>
                  </p:ext>
                </p:extLst>
              </p:nvPr>
            </p:nvGraphicFramePr>
            <p:xfrm>
              <a:off x="8326806" y="512681"/>
              <a:ext cx="1567002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3501">
                      <a:extLst>
                        <a:ext uri="{9D8B030D-6E8A-4147-A177-3AD203B41FA5}">
                          <a16:colId xmlns:a16="http://schemas.microsoft.com/office/drawing/2014/main" val="299005668"/>
                        </a:ext>
                      </a:extLst>
                    </a:gridCol>
                    <a:gridCol w="783501">
                      <a:extLst>
                        <a:ext uri="{9D8B030D-6E8A-4147-A177-3AD203B41FA5}">
                          <a16:colId xmlns:a16="http://schemas.microsoft.com/office/drawing/2014/main" val="28092708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11775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30519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47886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23397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9083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0148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0" name="Table 20">
                <a:extLst>
                  <a:ext uri="{FF2B5EF4-FFF2-40B4-BE49-F238E27FC236}">
                    <a16:creationId xmlns:a16="http://schemas.microsoft.com/office/drawing/2014/main" id="{3BF6E0E4-E7C8-4DE4-B615-DB3669D320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7320919"/>
                  </p:ext>
                </p:extLst>
              </p:nvPr>
            </p:nvGraphicFramePr>
            <p:xfrm>
              <a:off x="8326806" y="512681"/>
              <a:ext cx="1567002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3501">
                      <a:extLst>
                        <a:ext uri="{9D8B030D-6E8A-4147-A177-3AD203B41FA5}">
                          <a16:colId xmlns:a16="http://schemas.microsoft.com/office/drawing/2014/main" val="299005668"/>
                        </a:ext>
                      </a:extLst>
                    </a:gridCol>
                    <a:gridCol w="783501">
                      <a:extLst>
                        <a:ext uri="{9D8B030D-6E8A-4147-A177-3AD203B41FA5}">
                          <a16:colId xmlns:a16="http://schemas.microsoft.com/office/drawing/2014/main" val="28092708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11775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775" t="-108197" r="-103876" b="-4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0775" t="-108197" r="-3876" b="-4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30519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775" t="-208197" r="-103876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0775" t="-208197" r="-3876" b="-3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47886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775" t="-308197" r="-103876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0775" t="-308197" r="-3876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123397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775" t="-408197" r="-103876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0775" t="-408197" r="-3876" b="-1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9083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775" t="-508197" r="-103876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0775" t="-508197" r="-3876" b="-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0148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849E271C-C43E-4126-B9D5-4F3483B7C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493" y="3294586"/>
            <a:ext cx="4419669" cy="3029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15B5EDE-D0A8-4ACC-B24B-C3BD943F7BAA}"/>
              </a:ext>
            </a:extLst>
          </p:cNvPr>
          <p:cNvSpPr txBox="1"/>
          <p:nvPr/>
        </p:nvSpPr>
        <p:spPr>
          <a:xfrm>
            <a:off x="2512807" y="2985020"/>
            <a:ext cx="30426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See ECE313 notes Section 4.9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2E6A6FD-0F55-45E8-A976-AB9D7E1BA7CD}"/>
                  </a:ext>
                </a:extLst>
              </p:cNvPr>
              <p:cNvSpPr txBox="1"/>
              <p:nvPr/>
            </p:nvSpPr>
            <p:spPr>
              <a:xfrm>
                <a:off x="3540828" y="5804556"/>
                <a:ext cx="201657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2E6A6FD-0F55-45E8-A976-AB9D7E1BA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828" y="5804556"/>
                <a:ext cx="2016578" cy="276999"/>
              </a:xfrm>
              <a:prstGeom prst="rect">
                <a:avLst/>
              </a:prstGeom>
              <a:blipFill>
                <a:blip r:embed="rId8"/>
                <a:stretch>
                  <a:fillRect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969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6" grpId="0"/>
      <p:bldP spid="17" grpId="0"/>
      <p:bldP spid="18" grpId="0"/>
      <p:bldP spid="19" grpId="0"/>
      <p:bldP spid="22" grpId="0" animBg="1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65839B-441F-2640-9589-F51A5B853DDA}"/>
              </a:ext>
            </a:extLst>
          </p:cNvPr>
          <p:cNvSpPr txBox="1"/>
          <p:nvPr/>
        </p:nvSpPr>
        <p:spPr>
          <a:xfrm>
            <a:off x="667264" y="481913"/>
            <a:ext cx="4337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Multiple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A46337-AC38-4C62-AF05-CE2E06584AE3}"/>
                  </a:ext>
                </a:extLst>
              </p:cNvPr>
              <p:cNvSpPr txBox="1"/>
              <p:nvPr/>
            </p:nvSpPr>
            <p:spPr>
              <a:xfrm>
                <a:off x="1597891" y="1625201"/>
                <a:ext cx="4899728" cy="14320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Given: observation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Goal: 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Principle: minimum mean square error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A46337-AC38-4C62-AF05-CE2E06584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891" y="1625201"/>
                <a:ext cx="4899728" cy="1432059"/>
              </a:xfrm>
              <a:prstGeom prst="rect">
                <a:avLst/>
              </a:prstGeom>
              <a:blipFill>
                <a:blip r:embed="rId2"/>
                <a:stretch>
                  <a:fillRect l="-995" b="-5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E0DEDF0-9A34-40C1-AA4C-8E13808E31CF}"/>
              </a:ext>
            </a:extLst>
          </p:cNvPr>
          <p:cNvCxnSpPr>
            <a:cxnSpLocks/>
          </p:cNvCxnSpPr>
          <p:nvPr/>
        </p:nvCxnSpPr>
        <p:spPr>
          <a:xfrm flipV="1">
            <a:off x="4201346" y="1489424"/>
            <a:ext cx="453781" cy="203883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A2033F6-27D5-4F7C-A45A-830EA546F905}"/>
              </a:ext>
            </a:extLst>
          </p:cNvPr>
          <p:cNvSpPr txBox="1"/>
          <p:nvPr/>
        </p:nvSpPr>
        <p:spPr>
          <a:xfrm>
            <a:off x="4367604" y="1170644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 1 score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FEB9A6C-C164-4954-9CF8-383A92784D89}"/>
                  </a:ext>
                </a:extLst>
              </p:cNvPr>
              <p:cNvSpPr txBox="1"/>
              <p:nvPr/>
            </p:nvSpPr>
            <p:spPr>
              <a:xfrm>
                <a:off x="840501" y="3677923"/>
                <a:ext cx="7528950" cy="377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MMSE linear estimator: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𝐶𝑜𝑣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FEB9A6C-C164-4954-9CF8-383A92784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501" y="3677923"/>
                <a:ext cx="7528950" cy="377091"/>
              </a:xfrm>
              <a:prstGeom prst="rect">
                <a:avLst/>
              </a:prstGeom>
              <a:blipFill>
                <a:blip r:embed="rId3"/>
                <a:stretch>
                  <a:fillRect l="-729" t="-4839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0" name="Table 20">
                <a:extLst>
                  <a:ext uri="{FF2B5EF4-FFF2-40B4-BE49-F238E27FC236}">
                    <a16:creationId xmlns:a16="http://schemas.microsoft.com/office/drawing/2014/main" id="{3BF6E0E4-E7C8-4DE4-B615-DB3669D320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267081"/>
                  </p:ext>
                </p:extLst>
              </p:nvPr>
            </p:nvGraphicFramePr>
            <p:xfrm>
              <a:off x="7984576" y="512681"/>
              <a:ext cx="1909232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7308">
                      <a:extLst>
                        <a:ext uri="{9D8B030D-6E8A-4147-A177-3AD203B41FA5}">
                          <a16:colId xmlns:a16="http://schemas.microsoft.com/office/drawing/2014/main" val="299005668"/>
                        </a:ext>
                      </a:extLst>
                    </a:gridCol>
                    <a:gridCol w="477308">
                      <a:extLst>
                        <a:ext uri="{9D8B030D-6E8A-4147-A177-3AD203B41FA5}">
                          <a16:colId xmlns:a16="http://schemas.microsoft.com/office/drawing/2014/main" val="61105487"/>
                        </a:ext>
                      </a:extLst>
                    </a:gridCol>
                    <a:gridCol w="477308">
                      <a:extLst>
                        <a:ext uri="{9D8B030D-6E8A-4147-A177-3AD203B41FA5}">
                          <a16:colId xmlns:a16="http://schemas.microsoft.com/office/drawing/2014/main" val="3058817371"/>
                        </a:ext>
                      </a:extLst>
                    </a:gridCol>
                    <a:gridCol w="477308">
                      <a:extLst>
                        <a:ext uri="{9D8B030D-6E8A-4147-A177-3AD203B41FA5}">
                          <a16:colId xmlns:a16="http://schemas.microsoft.com/office/drawing/2014/main" val="28092708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11775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30519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47886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23397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9083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0148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0" name="Table 20">
                <a:extLst>
                  <a:ext uri="{FF2B5EF4-FFF2-40B4-BE49-F238E27FC236}">
                    <a16:creationId xmlns:a16="http://schemas.microsoft.com/office/drawing/2014/main" id="{3BF6E0E4-E7C8-4DE4-B615-DB3669D320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267081"/>
                  </p:ext>
                </p:extLst>
              </p:nvPr>
            </p:nvGraphicFramePr>
            <p:xfrm>
              <a:off x="7984576" y="512681"/>
              <a:ext cx="1909232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7308">
                      <a:extLst>
                        <a:ext uri="{9D8B030D-6E8A-4147-A177-3AD203B41FA5}">
                          <a16:colId xmlns:a16="http://schemas.microsoft.com/office/drawing/2014/main" val="299005668"/>
                        </a:ext>
                      </a:extLst>
                    </a:gridCol>
                    <a:gridCol w="477308">
                      <a:extLst>
                        <a:ext uri="{9D8B030D-6E8A-4147-A177-3AD203B41FA5}">
                          <a16:colId xmlns:a16="http://schemas.microsoft.com/office/drawing/2014/main" val="61105487"/>
                        </a:ext>
                      </a:extLst>
                    </a:gridCol>
                    <a:gridCol w="477308">
                      <a:extLst>
                        <a:ext uri="{9D8B030D-6E8A-4147-A177-3AD203B41FA5}">
                          <a16:colId xmlns:a16="http://schemas.microsoft.com/office/drawing/2014/main" val="3058817371"/>
                        </a:ext>
                      </a:extLst>
                    </a:gridCol>
                    <a:gridCol w="477308">
                      <a:extLst>
                        <a:ext uri="{9D8B030D-6E8A-4147-A177-3AD203B41FA5}">
                          <a16:colId xmlns:a16="http://schemas.microsoft.com/office/drawing/2014/main" val="28092708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66" t="-8197" r="-303797" b="-5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2564" t="-8197" r="-207692" b="-5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8197" r="-105063" b="-5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11775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66" t="-108197" r="-303797" b="-4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2564" t="-108197" r="-207692" b="-4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108197" r="-105063" b="-4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3846" t="-108197" r="-6410" b="-4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30519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66" t="-208197" r="-303797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2564" t="-208197" r="-207692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208197" r="-105063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3846" t="-208197" r="-6410" b="-3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47886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66" t="-308197" r="-303797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2564" t="-308197" r="-207692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308197" r="-105063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3846" t="-308197" r="-6410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123397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66" t="-408197" r="-303797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2564" t="-408197" r="-207692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408197" r="-105063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3846" t="-408197" r="-6410" b="-1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9083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66" t="-508197" r="-303797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2564" t="-508197" r="-207692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508197" r="-105063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3846" t="-508197" r="-6410" b="-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0148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B22A43-ADB3-440F-B0E8-BF79E07B8A6B}"/>
              </a:ext>
            </a:extLst>
          </p:cNvPr>
          <p:cNvCxnSpPr>
            <a:cxnSpLocks/>
          </p:cNvCxnSpPr>
          <p:nvPr/>
        </p:nvCxnSpPr>
        <p:spPr>
          <a:xfrm flipV="1">
            <a:off x="4306136" y="2012087"/>
            <a:ext cx="462701" cy="1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20729F8-99B6-4EB3-B550-33ED5C6FAACA}"/>
              </a:ext>
            </a:extLst>
          </p:cNvPr>
          <p:cNvSpPr txBox="1"/>
          <p:nvPr/>
        </p:nvSpPr>
        <p:spPr>
          <a:xfrm>
            <a:off x="4752162" y="1772309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 2 score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21CAA0F-88D4-405A-B286-53CEEB34E70B}"/>
              </a:ext>
            </a:extLst>
          </p:cNvPr>
          <p:cNvCxnSpPr>
            <a:cxnSpLocks/>
          </p:cNvCxnSpPr>
          <p:nvPr/>
        </p:nvCxnSpPr>
        <p:spPr>
          <a:xfrm flipV="1">
            <a:off x="4367604" y="2330236"/>
            <a:ext cx="462701" cy="1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7D81B7B-4186-404C-A4E2-D09F1F98DB11}"/>
              </a:ext>
            </a:extLst>
          </p:cNvPr>
          <p:cNvSpPr txBox="1"/>
          <p:nvPr/>
        </p:nvSpPr>
        <p:spPr>
          <a:xfrm>
            <a:off x="4768837" y="2156564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Quiz </a:t>
            </a:r>
            <a:r>
              <a:rPr lang="en-US" dirty="0"/>
              <a:t>score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7F1A2C-5C63-46D9-9DC9-65C41271F46B}"/>
              </a:ext>
            </a:extLst>
          </p:cNvPr>
          <p:cNvSpPr txBox="1"/>
          <p:nvPr/>
        </p:nvSpPr>
        <p:spPr>
          <a:xfrm>
            <a:off x="4113008" y="4150653"/>
            <a:ext cx="60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1x1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707388-518B-4C52-A04A-4D29E2310F08}"/>
              </a:ext>
            </a:extLst>
          </p:cNvPr>
          <p:cNvSpPr txBox="1"/>
          <p:nvPr/>
        </p:nvSpPr>
        <p:spPr>
          <a:xfrm>
            <a:off x="5039958" y="4174629"/>
            <a:ext cx="60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1x3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426C6D-05CA-4CF7-9CAF-436714371522}"/>
              </a:ext>
            </a:extLst>
          </p:cNvPr>
          <p:cNvSpPr txBox="1"/>
          <p:nvPr/>
        </p:nvSpPr>
        <p:spPr>
          <a:xfrm>
            <a:off x="6096000" y="4142363"/>
            <a:ext cx="60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851C7D-4D40-4F22-A713-8F2329778010}"/>
              </a:ext>
            </a:extLst>
          </p:cNvPr>
          <p:cNvSpPr txBox="1"/>
          <p:nvPr/>
        </p:nvSpPr>
        <p:spPr>
          <a:xfrm>
            <a:off x="7055832" y="4136526"/>
            <a:ext cx="60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07ADDA0-9684-475A-87FE-E907BEB49994}"/>
              </a:ext>
            </a:extLst>
          </p:cNvPr>
          <p:cNvSpPr txBox="1"/>
          <p:nvPr/>
        </p:nvSpPr>
        <p:spPr>
          <a:xfrm>
            <a:off x="7658260" y="4136526"/>
            <a:ext cx="60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C968DFD-C5F6-4793-9A4E-78092A17663F}"/>
                  </a:ext>
                </a:extLst>
              </p:cNvPr>
              <p:cNvSpPr txBox="1"/>
              <p:nvPr/>
            </p:nvSpPr>
            <p:spPr>
              <a:xfrm>
                <a:off x="1568695" y="4818219"/>
                <a:ext cx="50482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𝐶𝑜𝑣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𝐶𝑜𝑣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C968DFD-C5F6-4793-9A4E-78092A176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695" y="4818219"/>
                <a:ext cx="5048241" cy="276999"/>
              </a:xfrm>
              <a:prstGeom prst="rect">
                <a:avLst/>
              </a:prstGeom>
              <a:blipFill>
                <a:blip r:embed="rId5"/>
                <a:stretch>
                  <a:fillRect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E4B8778-2644-480B-866F-9488E524D0E2}"/>
                  </a:ext>
                </a:extLst>
              </p:cNvPr>
              <p:cNvSpPr txBox="1"/>
              <p:nvPr/>
            </p:nvSpPr>
            <p:spPr>
              <a:xfrm>
                <a:off x="1561524" y="5368576"/>
                <a:ext cx="5592557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𝐶𝑜𝑣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𝑜𝑣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𝑜𝑣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𝑜𝑣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𝑜𝑣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𝑜𝑣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𝑜𝑣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𝑜𝑣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𝑜𝑣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E4B8778-2644-480B-866F-9488E524D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524" y="5368576"/>
                <a:ext cx="5592557" cy="8803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C9CF53-C02E-4B1A-B60A-17555686B96E}"/>
                  </a:ext>
                </a:extLst>
              </p:cNvPr>
              <p:cNvSpPr txBox="1"/>
              <p:nvPr/>
            </p:nvSpPr>
            <p:spPr>
              <a:xfrm>
                <a:off x="8369450" y="3727968"/>
                <a:ext cx="27275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C9CF53-C02E-4B1A-B60A-17555686B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9450" y="3727968"/>
                <a:ext cx="2727542" cy="276999"/>
              </a:xfrm>
              <a:prstGeom prst="rect">
                <a:avLst/>
              </a:prstGeom>
              <a:blipFill>
                <a:blip r:embed="rId7"/>
                <a:stretch>
                  <a:fillRect l="-671" t="-4444" r="-2461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357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8" grpId="0"/>
      <p:bldP spid="21" grpId="0"/>
      <p:bldP spid="24" grpId="0"/>
      <p:bldP spid="6" grpId="0"/>
      <p:bldP spid="25" grpId="0"/>
      <p:bldP spid="26" grpId="0"/>
      <p:bldP spid="27" grpId="0"/>
      <p:bldP spid="28" grpId="0"/>
      <p:bldP spid="8" grpId="0"/>
      <p:bldP spid="29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1201</TotalTime>
  <Words>191</Words>
  <Application>Microsoft Office PowerPoint</Application>
  <PresentationFormat>Widescreen</PresentationFormat>
  <Paragraphs>68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ECE314 Lab 13 Overview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Zhou, Zeyu</dc:creator>
  <cp:lastModifiedBy>Zhou, Zeyu</cp:lastModifiedBy>
  <cp:revision>224</cp:revision>
  <dcterms:created xsi:type="dcterms:W3CDTF">2020-03-25T19:18:07Z</dcterms:created>
  <dcterms:modified xsi:type="dcterms:W3CDTF">2020-08-24T02:05:47Z</dcterms:modified>
</cp:coreProperties>
</file>