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8" r:id="rId4"/>
    <p:sldId id="299" r:id="rId5"/>
    <p:sldId id="300" r:id="rId6"/>
    <p:sldId id="302" r:id="rId7"/>
    <p:sldId id="304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8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6009" y="2467952"/>
            <a:ext cx="6319982" cy="157138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PageRank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Statistical inference with a Markov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Cache replacement policies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Statistical inference with a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B99F15-A69A-4345-9A95-6939910D1406}"/>
                  </a:ext>
                </a:extLst>
              </p:cNvPr>
              <p:cNvSpPr txBox="1"/>
              <p:nvPr/>
            </p:nvSpPr>
            <p:spPr>
              <a:xfrm>
                <a:off x="785090" y="1209964"/>
                <a:ext cx="49137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State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{1,2,3,4}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transition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unknown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B99F15-A69A-4345-9A95-6939910D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0" y="1209964"/>
                <a:ext cx="4913746" cy="646331"/>
              </a:xfrm>
              <a:prstGeom prst="rect">
                <a:avLst/>
              </a:prstGeom>
              <a:blipFill>
                <a:blip r:embed="rId2"/>
                <a:stretch>
                  <a:fillRect l="-868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DC6DB0D-6AAD-4997-B217-B2D03B1324F9}"/>
              </a:ext>
            </a:extLst>
          </p:cNvPr>
          <p:cNvSpPr txBox="1"/>
          <p:nvPr/>
        </p:nvSpPr>
        <p:spPr>
          <a:xfrm>
            <a:off x="1071417" y="2124364"/>
            <a:ext cx="774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path:</a:t>
            </a:r>
          </a:p>
          <a:p>
            <a:r>
              <a:rPr lang="en-US" dirty="0"/>
              <a:t>           1     3     1     2     4     4     1      1      2     4      3      2     1     3     2     1     4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CBFDE-6355-4CA1-87DE-F9D97D33D82D}"/>
                  </a:ext>
                </a:extLst>
              </p:cNvPr>
              <p:cNvSpPr txBox="1"/>
              <p:nvPr/>
            </p:nvSpPr>
            <p:spPr>
              <a:xfrm>
                <a:off x="785090" y="3059668"/>
                <a:ext cx="412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CBFDE-6355-4CA1-87DE-F9D97D33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0" y="3059668"/>
                <a:ext cx="4128655" cy="369332"/>
              </a:xfrm>
              <a:prstGeom prst="rect">
                <a:avLst/>
              </a:prstGeom>
              <a:blipFill>
                <a:blip r:embed="rId3"/>
                <a:stretch>
                  <a:fillRect l="-132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86B34F-1C95-49AE-8186-FCEE7035C644}"/>
                  </a:ext>
                </a:extLst>
              </p:cNvPr>
              <p:cNvSpPr txBox="1"/>
              <p:nvPr/>
            </p:nvSpPr>
            <p:spPr>
              <a:xfrm>
                <a:off x="1602509" y="3905314"/>
                <a:ext cx="610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86B34F-1C95-49AE-8186-FCEE7035C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09" y="3905314"/>
                <a:ext cx="610873" cy="276999"/>
              </a:xfrm>
              <a:prstGeom prst="rect">
                <a:avLst/>
              </a:prstGeom>
              <a:blipFill>
                <a:blip r:embed="rId4"/>
                <a:stretch>
                  <a:fillRect l="-9000" t="-26667" r="-3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Statistical inference with a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B99F15-A69A-4345-9A95-6939910D1406}"/>
                  </a:ext>
                </a:extLst>
              </p:cNvPr>
              <p:cNvSpPr txBox="1"/>
              <p:nvPr/>
            </p:nvSpPr>
            <p:spPr>
              <a:xfrm>
                <a:off x="785090" y="1209964"/>
                <a:ext cx="49137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State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{1,2,3,4}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transition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unknown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B99F15-A69A-4345-9A95-6939910D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0" y="1209964"/>
                <a:ext cx="4913746" cy="646331"/>
              </a:xfrm>
              <a:prstGeom prst="rect">
                <a:avLst/>
              </a:prstGeom>
              <a:blipFill>
                <a:blip r:embed="rId2"/>
                <a:stretch>
                  <a:fillRect l="-868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DC6DB0D-6AAD-4997-B217-B2D03B1324F9}"/>
              </a:ext>
            </a:extLst>
          </p:cNvPr>
          <p:cNvSpPr txBox="1"/>
          <p:nvPr/>
        </p:nvSpPr>
        <p:spPr>
          <a:xfrm>
            <a:off x="1071417" y="2124364"/>
            <a:ext cx="774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path:</a:t>
            </a:r>
          </a:p>
          <a:p>
            <a:r>
              <a:rPr lang="en-US" dirty="0"/>
              <a:t>           1     3     1     2     4     4     1      1      2     4      3      2     1     3     2     1     4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CBFDE-6355-4CA1-87DE-F9D97D33D82D}"/>
                  </a:ext>
                </a:extLst>
              </p:cNvPr>
              <p:cNvSpPr txBox="1"/>
              <p:nvPr/>
            </p:nvSpPr>
            <p:spPr>
              <a:xfrm>
                <a:off x="785090" y="3059668"/>
                <a:ext cx="412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CBFDE-6355-4CA1-87DE-F9D97D33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0" y="3059668"/>
                <a:ext cx="4128655" cy="369332"/>
              </a:xfrm>
              <a:prstGeom prst="rect">
                <a:avLst/>
              </a:prstGeom>
              <a:blipFill>
                <a:blip r:embed="rId3"/>
                <a:stretch>
                  <a:fillRect l="-132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86B34F-1C95-49AE-8186-FCEE7035C644}"/>
                  </a:ext>
                </a:extLst>
              </p:cNvPr>
              <p:cNvSpPr txBox="1"/>
              <p:nvPr/>
            </p:nvSpPr>
            <p:spPr>
              <a:xfrm>
                <a:off x="1602509" y="3905314"/>
                <a:ext cx="610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86B34F-1C95-49AE-8186-FCEE7035C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09" y="3905314"/>
                <a:ext cx="610873" cy="276999"/>
              </a:xfrm>
              <a:prstGeom prst="rect">
                <a:avLst/>
              </a:prstGeom>
              <a:blipFill>
                <a:blip r:embed="rId4"/>
                <a:stretch>
                  <a:fillRect l="-9000" t="-26667" r="-3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D024EDE-73CC-4D1C-9EEF-B2C30F2DF4A4}"/>
              </a:ext>
            </a:extLst>
          </p:cNvPr>
          <p:cNvSpPr/>
          <p:nvPr/>
        </p:nvSpPr>
        <p:spPr>
          <a:xfrm>
            <a:off x="1782619" y="2735073"/>
            <a:ext cx="378691" cy="120072"/>
          </a:xfrm>
          <a:custGeom>
            <a:avLst/>
            <a:gdLst>
              <a:gd name="connsiteX0" fmla="*/ 0 w 378691"/>
              <a:gd name="connsiteY0" fmla="*/ 0 h 120072"/>
              <a:gd name="connsiteX1" fmla="*/ 193964 w 378691"/>
              <a:gd name="connsiteY1" fmla="*/ 120072 h 120072"/>
              <a:gd name="connsiteX2" fmla="*/ 378691 w 378691"/>
              <a:gd name="connsiteY2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91" h="120072">
                <a:moveTo>
                  <a:pt x="0" y="0"/>
                </a:moveTo>
                <a:cubicBezTo>
                  <a:pt x="65424" y="60036"/>
                  <a:pt x="130849" y="120072"/>
                  <a:pt x="193964" y="120072"/>
                </a:cubicBezTo>
                <a:cubicBezTo>
                  <a:pt x="257079" y="120072"/>
                  <a:pt x="317885" y="60036"/>
                  <a:pt x="37869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A4E50D-AB68-4848-BE2F-AEF02A34C39F}"/>
              </a:ext>
            </a:extLst>
          </p:cNvPr>
          <p:cNvSpPr/>
          <p:nvPr/>
        </p:nvSpPr>
        <p:spPr>
          <a:xfrm>
            <a:off x="2540004" y="2735073"/>
            <a:ext cx="378691" cy="120072"/>
          </a:xfrm>
          <a:custGeom>
            <a:avLst/>
            <a:gdLst>
              <a:gd name="connsiteX0" fmla="*/ 0 w 378691"/>
              <a:gd name="connsiteY0" fmla="*/ 0 h 120072"/>
              <a:gd name="connsiteX1" fmla="*/ 193964 w 378691"/>
              <a:gd name="connsiteY1" fmla="*/ 120072 h 120072"/>
              <a:gd name="connsiteX2" fmla="*/ 378691 w 378691"/>
              <a:gd name="connsiteY2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91" h="120072">
                <a:moveTo>
                  <a:pt x="0" y="0"/>
                </a:moveTo>
                <a:cubicBezTo>
                  <a:pt x="65424" y="60036"/>
                  <a:pt x="130849" y="120072"/>
                  <a:pt x="193964" y="120072"/>
                </a:cubicBezTo>
                <a:cubicBezTo>
                  <a:pt x="257079" y="120072"/>
                  <a:pt x="317885" y="60036"/>
                  <a:pt x="37869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19F36E-377D-4624-B12D-A64942F315FC}"/>
              </a:ext>
            </a:extLst>
          </p:cNvPr>
          <p:cNvSpPr/>
          <p:nvPr/>
        </p:nvSpPr>
        <p:spPr>
          <a:xfrm>
            <a:off x="4068622" y="2752884"/>
            <a:ext cx="378691" cy="120072"/>
          </a:xfrm>
          <a:custGeom>
            <a:avLst/>
            <a:gdLst>
              <a:gd name="connsiteX0" fmla="*/ 0 w 378691"/>
              <a:gd name="connsiteY0" fmla="*/ 0 h 120072"/>
              <a:gd name="connsiteX1" fmla="*/ 193964 w 378691"/>
              <a:gd name="connsiteY1" fmla="*/ 120072 h 120072"/>
              <a:gd name="connsiteX2" fmla="*/ 378691 w 378691"/>
              <a:gd name="connsiteY2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91" h="120072">
                <a:moveTo>
                  <a:pt x="0" y="0"/>
                </a:moveTo>
                <a:cubicBezTo>
                  <a:pt x="65424" y="60036"/>
                  <a:pt x="130849" y="120072"/>
                  <a:pt x="193964" y="120072"/>
                </a:cubicBezTo>
                <a:cubicBezTo>
                  <a:pt x="257079" y="120072"/>
                  <a:pt x="317885" y="60036"/>
                  <a:pt x="37869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26432B-535E-4F49-9C18-336AF620C437}"/>
              </a:ext>
            </a:extLst>
          </p:cNvPr>
          <p:cNvSpPr/>
          <p:nvPr/>
        </p:nvSpPr>
        <p:spPr>
          <a:xfrm>
            <a:off x="4532747" y="2754531"/>
            <a:ext cx="378691" cy="120072"/>
          </a:xfrm>
          <a:custGeom>
            <a:avLst/>
            <a:gdLst>
              <a:gd name="connsiteX0" fmla="*/ 0 w 378691"/>
              <a:gd name="connsiteY0" fmla="*/ 0 h 120072"/>
              <a:gd name="connsiteX1" fmla="*/ 193964 w 378691"/>
              <a:gd name="connsiteY1" fmla="*/ 120072 h 120072"/>
              <a:gd name="connsiteX2" fmla="*/ 378691 w 378691"/>
              <a:gd name="connsiteY2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91" h="120072">
                <a:moveTo>
                  <a:pt x="0" y="0"/>
                </a:moveTo>
                <a:cubicBezTo>
                  <a:pt x="65424" y="60036"/>
                  <a:pt x="130849" y="120072"/>
                  <a:pt x="193964" y="120072"/>
                </a:cubicBezTo>
                <a:cubicBezTo>
                  <a:pt x="257079" y="120072"/>
                  <a:pt x="317885" y="60036"/>
                  <a:pt x="37869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F73BFA-1077-4CE9-B690-F21301D6AF3B}"/>
              </a:ext>
            </a:extLst>
          </p:cNvPr>
          <p:cNvSpPr/>
          <p:nvPr/>
        </p:nvSpPr>
        <p:spPr>
          <a:xfrm>
            <a:off x="6550892" y="2770695"/>
            <a:ext cx="378691" cy="120072"/>
          </a:xfrm>
          <a:custGeom>
            <a:avLst/>
            <a:gdLst>
              <a:gd name="connsiteX0" fmla="*/ 0 w 378691"/>
              <a:gd name="connsiteY0" fmla="*/ 0 h 120072"/>
              <a:gd name="connsiteX1" fmla="*/ 193964 w 378691"/>
              <a:gd name="connsiteY1" fmla="*/ 120072 h 120072"/>
              <a:gd name="connsiteX2" fmla="*/ 378691 w 378691"/>
              <a:gd name="connsiteY2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91" h="120072">
                <a:moveTo>
                  <a:pt x="0" y="0"/>
                </a:moveTo>
                <a:cubicBezTo>
                  <a:pt x="65424" y="60036"/>
                  <a:pt x="130849" y="120072"/>
                  <a:pt x="193964" y="120072"/>
                </a:cubicBezTo>
                <a:cubicBezTo>
                  <a:pt x="257079" y="120072"/>
                  <a:pt x="317885" y="60036"/>
                  <a:pt x="37869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EFABE0-CC57-49D3-AE75-618DA9DB61D2}"/>
              </a:ext>
            </a:extLst>
          </p:cNvPr>
          <p:cNvSpPr/>
          <p:nvPr/>
        </p:nvSpPr>
        <p:spPr>
          <a:xfrm>
            <a:off x="7681191" y="2747604"/>
            <a:ext cx="378691" cy="120072"/>
          </a:xfrm>
          <a:custGeom>
            <a:avLst/>
            <a:gdLst>
              <a:gd name="connsiteX0" fmla="*/ 0 w 378691"/>
              <a:gd name="connsiteY0" fmla="*/ 0 h 120072"/>
              <a:gd name="connsiteX1" fmla="*/ 193964 w 378691"/>
              <a:gd name="connsiteY1" fmla="*/ 120072 h 120072"/>
              <a:gd name="connsiteX2" fmla="*/ 378691 w 378691"/>
              <a:gd name="connsiteY2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91" h="120072">
                <a:moveTo>
                  <a:pt x="0" y="0"/>
                </a:moveTo>
                <a:cubicBezTo>
                  <a:pt x="65424" y="60036"/>
                  <a:pt x="130849" y="120072"/>
                  <a:pt x="193964" y="120072"/>
                </a:cubicBezTo>
                <a:cubicBezTo>
                  <a:pt x="257079" y="120072"/>
                  <a:pt x="317885" y="60036"/>
                  <a:pt x="37869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FFE64E-217D-4329-A33B-EDA68F66DC4C}"/>
                  </a:ext>
                </a:extLst>
              </p:cNvPr>
              <p:cNvSpPr txBox="1"/>
              <p:nvPr/>
            </p:nvSpPr>
            <p:spPr>
              <a:xfrm>
                <a:off x="2321808" y="3783613"/>
                <a:ext cx="61074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FFE64E-217D-4329-A33B-EDA68F66D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08" y="3783613"/>
                <a:ext cx="610745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3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21981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49497"/>
              </p:ext>
            </p:extLst>
          </p:nvPr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81161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/>
      <p:bldP spid="33" grpId="0"/>
      <p:bldP spid="36" grpId="0"/>
      <p:bldP spid="37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85201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66687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900575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88995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65506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74347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2426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78547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57960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50114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PageRank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58B9F-D558-4AB9-BE84-63ABD5BFC284}"/>
              </a:ext>
            </a:extLst>
          </p:cNvPr>
          <p:cNvSpPr txBox="1"/>
          <p:nvPr/>
        </p:nvSpPr>
        <p:spPr>
          <a:xfrm>
            <a:off x="2116837" y="454875"/>
            <a:ext cx="80246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Given a graph of websites and hyperlinks, produce a ranking of the websites that reflects the importance/popularity/relevance of the websites.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A645DC-E62D-431D-B200-9E2084D5B9A4}"/>
              </a:ext>
            </a:extLst>
          </p:cNvPr>
          <p:cNvSpPr/>
          <p:nvPr/>
        </p:nvSpPr>
        <p:spPr>
          <a:xfrm>
            <a:off x="2004660" y="20991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848AD-6B37-4176-85C5-C7E731D94008}"/>
              </a:ext>
            </a:extLst>
          </p:cNvPr>
          <p:cNvSpPr/>
          <p:nvPr/>
        </p:nvSpPr>
        <p:spPr>
          <a:xfrm>
            <a:off x="3080551" y="37591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4B37C-F109-4E35-A277-F7AF49FB034F}"/>
              </a:ext>
            </a:extLst>
          </p:cNvPr>
          <p:cNvSpPr/>
          <p:nvPr/>
        </p:nvSpPr>
        <p:spPr>
          <a:xfrm>
            <a:off x="982715" y="37383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12C43E-0248-43BE-B1D5-5D8248BA0046}"/>
              </a:ext>
            </a:extLst>
          </p:cNvPr>
          <p:cNvSpPr/>
          <p:nvPr/>
        </p:nvSpPr>
        <p:spPr>
          <a:xfrm>
            <a:off x="1973101" y="47030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5564D-E4D1-4CEC-8B35-30F1CC97008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1439915" y="3966931"/>
            <a:ext cx="1640636" cy="2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A421A-F039-471C-B92B-6BFF2A8E9250}"/>
              </a:ext>
            </a:extLst>
          </p:cNvPr>
          <p:cNvCxnSpPr>
            <a:cxnSpLocks/>
            <a:stCxn id="29" idx="7"/>
            <a:endCxn id="12" idx="3"/>
          </p:cNvCxnSpPr>
          <p:nvPr/>
        </p:nvCxnSpPr>
        <p:spPr>
          <a:xfrm flipV="1">
            <a:off x="2363346" y="4149383"/>
            <a:ext cx="784160" cy="62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0D130-8C82-4645-8D44-653ACA64035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363347" y="2531422"/>
            <a:ext cx="945804" cy="12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704C29-34D8-4A10-9CC6-7A80C37105CD}"/>
              </a:ext>
            </a:extLst>
          </p:cNvPr>
          <p:cNvCxnSpPr>
            <a:stCxn id="13" idx="5"/>
            <a:endCxn id="29" idx="1"/>
          </p:cNvCxnSpPr>
          <p:nvPr/>
        </p:nvCxnSpPr>
        <p:spPr>
          <a:xfrm>
            <a:off x="1372960" y="4128576"/>
            <a:ext cx="667096" cy="6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D434C72-1EAB-4FB7-BAD5-41A6A8980615}"/>
              </a:ext>
            </a:extLst>
          </p:cNvPr>
          <p:cNvSpPr/>
          <p:nvPr/>
        </p:nvSpPr>
        <p:spPr>
          <a:xfrm>
            <a:off x="2441359" y="4225771"/>
            <a:ext cx="887767" cy="754602"/>
          </a:xfrm>
          <a:custGeom>
            <a:avLst/>
            <a:gdLst>
              <a:gd name="connsiteX0" fmla="*/ 887767 w 887767"/>
              <a:gd name="connsiteY0" fmla="*/ 0 h 754602"/>
              <a:gd name="connsiteX1" fmla="*/ 692458 w 887767"/>
              <a:gd name="connsiteY1" fmla="*/ 461639 h 754602"/>
              <a:gd name="connsiteX2" fmla="*/ 0 w 887767"/>
              <a:gd name="connsiteY2" fmla="*/ 754602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754602">
                <a:moveTo>
                  <a:pt x="887767" y="0"/>
                </a:moveTo>
                <a:cubicBezTo>
                  <a:pt x="864093" y="167936"/>
                  <a:pt x="840419" y="335872"/>
                  <a:pt x="692458" y="461639"/>
                </a:cubicBezTo>
                <a:cubicBezTo>
                  <a:pt x="544497" y="587406"/>
                  <a:pt x="97654" y="714653"/>
                  <a:pt x="0" y="754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9E1878-39A8-4CE4-AC14-A9C50FDD99AE}"/>
              </a:ext>
            </a:extLst>
          </p:cNvPr>
          <p:cNvSpPr/>
          <p:nvPr/>
        </p:nvSpPr>
        <p:spPr>
          <a:xfrm>
            <a:off x="1144272" y="4184073"/>
            <a:ext cx="813837" cy="822036"/>
          </a:xfrm>
          <a:custGeom>
            <a:avLst/>
            <a:gdLst>
              <a:gd name="connsiteX0" fmla="*/ 813837 w 813837"/>
              <a:gd name="connsiteY0" fmla="*/ 822036 h 822036"/>
              <a:gd name="connsiteX1" fmla="*/ 102637 w 813837"/>
              <a:gd name="connsiteY1" fmla="*/ 526472 h 822036"/>
              <a:gd name="connsiteX2" fmla="*/ 19510 w 813837"/>
              <a:gd name="connsiteY2" fmla="*/ 0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837" h="822036">
                <a:moveTo>
                  <a:pt x="813837" y="822036"/>
                </a:moveTo>
                <a:cubicBezTo>
                  <a:pt x="524431" y="742757"/>
                  <a:pt x="235025" y="663478"/>
                  <a:pt x="102637" y="526472"/>
                </a:cubicBezTo>
                <a:cubicBezTo>
                  <a:pt x="-29751" y="389466"/>
                  <a:pt x="-5121" y="194733"/>
                  <a:pt x="195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A707F-4B98-4CA4-BB02-93DD1AA23597}"/>
              </a:ext>
            </a:extLst>
          </p:cNvPr>
          <p:cNvSpPr txBox="1"/>
          <p:nvPr/>
        </p:nvSpPr>
        <p:spPr>
          <a:xfrm>
            <a:off x="982715" y="5257566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Websites and hyperlinks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8CEEF-B80D-4650-A811-7A9D0A386C0E}"/>
                  </a:ext>
                </a:extLst>
              </p:cNvPr>
              <p:cNvSpPr txBox="1"/>
              <p:nvPr/>
            </p:nvSpPr>
            <p:spPr>
              <a:xfrm>
                <a:off x="4366113" y="1346407"/>
                <a:ext cx="608021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Construct a Markov chain: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State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websites.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distribution: doesn’t matter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transition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8CEEF-B80D-4650-A811-7A9D0A386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13" y="1346407"/>
                <a:ext cx="6080214" cy="1222642"/>
              </a:xfrm>
              <a:prstGeom prst="rect">
                <a:avLst/>
              </a:prstGeom>
              <a:blipFill>
                <a:blip r:embed="rId2"/>
                <a:stretch>
                  <a:fillRect l="-802" t="-3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550C-F1CA-4342-8994-FAE0594B8C72}"/>
                  </a:ext>
                </a:extLst>
              </p:cNvPr>
              <p:cNvSpPr txBox="1"/>
              <p:nvPr/>
            </p:nvSpPr>
            <p:spPr>
              <a:xfrm>
                <a:off x="4597022" y="2636806"/>
                <a:ext cx="3694324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550C-F1CA-4342-8994-FAE0594B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022" y="2636806"/>
                <a:ext cx="369432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36B4A5-7E6D-46E9-B541-0CDDC45E57A6}"/>
                  </a:ext>
                </a:extLst>
              </p:cNvPr>
              <p:cNvSpPr txBox="1"/>
              <p:nvPr/>
            </p:nvSpPr>
            <p:spPr>
              <a:xfrm>
                <a:off x="4026356" y="3426629"/>
                <a:ext cx="3029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Damping 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36B4A5-7E6D-46E9-B541-0CDDC45E5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356" y="3426629"/>
                <a:ext cx="3029528" cy="369332"/>
              </a:xfrm>
              <a:prstGeom prst="rect">
                <a:avLst/>
              </a:prstGeom>
              <a:blipFill>
                <a:blip r:embed="rId4"/>
                <a:stretch>
                  <a:fillRect l="-16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/>
              <p:nvPr/>
            </p:nvSpPr>
            <p:spPr>
              <a:xfrm>
                <a:off x="5541120" y="3887357"/>
                <a:ext cx="3436582" cy="577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120" y="3887357"/>
                <a:ext cx="3436582" cy="577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29" grpId="0" animBg="1"/>
      <p:bldP spid="39" grpId="0" animBg="1"/>
      <p:bldP spid="40" grpId="0" animBg="1"/>
      <p:bldP spid="42" grpId="0"/>
      <p:bldP spid="43" grpId="0"/>
      <p:bldP spid="44" grpId="0"/>
      <p:bldP spid="46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88087"/>
              </p:ext>
            </p:extLst>
          </p:nvPr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951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5139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7865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12141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51703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28794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15703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87859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067943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15579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40110"/>
              </p:ext>
            </p:extLst>
          </p:nvPr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860841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06867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414187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 -&gt;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33500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PageRank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58B9F-D558-4AB9-BE84-63ABD5BFC284}"/>
              </a:ext>
            </a:extLst>
          </p:cNvPr>
          <p:cNvSpPr txBox="1"/>
          <p:nvPr/>
        </p:nvSpPr>
        <p:spPr>
          <a:xfrm>
            <a:off x="2116837" y="454875"/>
            <a:ext cx="80246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Given a graph of websites and hyperlinks, produce a ranking of the websites that reflects the importance/popularity/relevance of the websites.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A645DC-E62D-431D-B200-9E2084D5B9A4}"/>
              </a:ext>
            </a:extLst>
          </p:cNvPr>
          <p:cNvSpPr/>
          <p:nvPr/>
        </p:nvSpPr>
        <p:spPr>
          <a:xfrm>
            <a:off x="2004660" y="20991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848AD-6B37-4176-85C5-C7E731D94008}"/>
              </a:ext>
            </a:extLst>
          </p:cNvPr>
          <p:cNvSpPr/>
          <p:nvPr/>
        </p:nvSpPr>
        <p:spPr>
          <a:xfrm>
            <a:off x="3080551" y="37591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4B37C-F109-4E35-A277-F7AF49FB034F}"/>
              </a:ext>
            </a:extLst>
          </p:cNvPr>
          <p:cNvSpPr/>
          <p:nvPr/>
        </p:nvSpPr>
        <p:spPr>
          <a:xfrm>
            <a:off x="982715" y="37383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12C43E-0248-43BE-B1D5-5D8248BA0046}"/>
              </a:ext>
            </a:extLst>
          </p:cNvPr>
          <p:cNvSpPr/>
          <p:nvPr/>
        </p:nvSpPr>
        <p:spPr>
          <a:xfrm>
            <a:off x="1973101" y="47030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5564D-E4D1-4CEC-8B35-30F1CC97008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1439915" y="3966931"/>
            <a:ext cx="1640636" cy="2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A421A-F039-471C-B92B-6BFF2A8E9250}"/>
              </a:ext>
            </a:extLst>
          </p:cNvPr>
          <p:cNvCxnSpPr>
            <a:cxnSpLocks/>
            <a:stCxn id="29" idx="7"/>
            <a:endCxn id="12" idx="3"/>
          </p:cNvCxnSpPr>
          <p:nvPr/>
        </p:nvCxnSpPr>
        <p:spPr>
          <a:xfrm flipV="1">
            <a:off x="2363346" y="4149383"/>
            <a:ext cx="784160" cy="62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0D130-8C82-4645-8D44-653ACA64035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363347" y="2531422"/>
            <a:ext cx="945804" cy="12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704C29-34D8-4A10-9CC6-7A80C37105CD}"/>
              </a:ext>
            </a:extLst>
          </p:cNvPr>
          <p:cNvCxnSpPr>
            <a:stCxn id="13" idx="5"/>
            <a:endCxn id="29" idx="1"/>
          </p:cNvCxnSpPr>
          <p:nvPr/>
        </p:nvCxnSpPr>
        <p:spPr>
          <a:xfrm>
            <a:off x="1372960" y="4128576"/>
            <a:ext cx="667096" cy="6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D434C72-1EAB-4FB7-BAD5-41A6A8980615}"/>
              </a:ext>
            </a:extLst>
          </p:cNvPr>
          <p:cNvSpPr/>
          <p:nvPr/>
        </p:nvSpPr>
        <p:spPr>
          <a:xfrm>
            <a:off x="2441359" y="4225771"/>
            <a:ext cx="887767" cy="754602"/>
          </a:xfrm>
          <a:custGeom>
            <a:avLst/>
            <a:gdLst>
              <a:gd name="connsiteX0" fmla="*/ 887767 w 887767"/>
              <a:gd name="connsiteY0" fmla="*/ 0 h 754602"/>
              <a:gd name="connsiteX1" fmla="*/ 692458 w 887767"/>
              <a:gd name="connsiteY1" fmla="*/ 461639 h 754602"/>
              <a:gd name="connsiteX2" fmla="*/ 0 w 887767"/>
              <a:gd name="connsiteY2" fmla="*/ 754602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754602">
                <a:moveTo>
                  <a:pt x="887767" y="0"/>
                </a:moveTo>
                <a:cubicBezTo>
                  <a:pt x="864093" y="167936"/>
                  <a:pt x="840419" y="335872"/>
                  <a:pt x="692458" y="461639"/>
                </a:cubicBezTo>
                <a:cubicBezTo>
                  <a:pt x="544497" y="587406"/>
                  <a:pt x="97654" y="714653"/>
                  <a:pt x="0" y="754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9E1878-39A8-4CE4-AC14-A9C50FDD99AE}"/>
              </a:ext>
            </a:extLst>
          </p:cNvPr>
          <p:cNvSpPr/>
          <p:nvPr/>
        </p:nvSpPr>
        <p:spPr>
          <a:xfrm>
            <a:off x="1144272" y="4184073"/>
            <a:ext cx="813837" cy="822036"/>
          </a:xfrm>
          <a:custGeom>
            <a:avLst/>
            <a:gdLst>
              <a:gd name="connsiteX0" fmla="*/ 813837 w 813837"/>
              <a:gd name="connsiteY0" fmla="*/ 822036 h 822036"/>
              <a:gd name="connsiteX1" fmla="*/ 102637 w 813837"/>
              <a:gd name="connsiteY1" fmla="*/ 526472 h 822036"/>
              <a:gd name="connsiteX2" fmla="*/ 19510 w 813837"/>
              <a:gd name="connsiteY2" fmla="*/ 0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837" h="822036">
                <a:moveTo>
                  <a:pt x="813837" y="822036"/>
                </a:moveTo>
                <a:cubicBezTo>
                  <a:pt x="524431" y="742757"/>
                  <a:pt x="235025" y="663478"/>
                  <a:pt x="102637" y="526472"/>
                </a:cubicBezTo>
                <a:cubicBezTo>
                  <a:pt x="-29751" y="389466"/>
                  <a:pt x="-5121" y="194733"/>
                  <a:pt x="195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A707F-4B98-4CA4-BB02-93DD1AA23597}"/>
              </a:ext>
            </a:extLst>
          </p:cNvPr>
          <p:cNvSpPr txBox="1"/>
          <p:nvPr/>
        </p:nvSpPr>
        <p:spPr>
          <a:xfrm>
            <a:off x="982715" y="5257566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Websites and hyperlinks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8CEEF-B80D-4650-A811-7A9D0A386C0E}"/>
                  </a:ext>
                </a:extLst>
              </p:cNvPr>
              <p:cNvSpPr txBox="1"/>
              <p:nvPr/>
            </p:nvSpPr>
            <p:spPr>
              <a:xfrm>
                <a:off x="4366113" y="1346407"/>
                <a:ext cx="608021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Construct a Markov chain: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State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websites.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distribution: doesn’t matter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transition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8CEEF-B80D-4650-A811-7A9D0A386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13" y="1346407"/>
                <a:ext cx="6080214" cy="1222642"/>
              </a:xfrm>
              <a:prstGeom prst="rect">
                <a:avLst/>
              </a:prstGeom>
              <a:blipFill>
                <a:blip r:embed="rId2"/>
                <a:stretch>
                  <a:fillRect l="-802" t="-3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550C-F1CA-4342-8994-FAE0594B8C72}"/>
                  </a:ext>
                </a:extLst>
              </p:cNvPr>
              <p:cNvSpPr txBox="1"/>
              <p:nvPr/>
            </p:nvSpPr>
            <p:spPr>
              <a:xfrm>
                <a:off x="4597022" y="2636806"/>
                <a:ext cx="3694324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550C-F1CA-4342-8994-FAE0594B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022" y="2636806"/>
                <a:ext cx="369432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36B4A5-7E6D-46E9-B541-0CDDC45E57A6}"/>
                  </a:ext>
                </a:extLst>
              </p:cNvPr>
              <p:cNvSpPr txBox="1"/>
              <p:nvPr/>
            </p:nvSpPr>
            <p:spPr>
              <a:xfrm>
                <a:off x="4026356" y="3426629"/>
                <a:ext cx="3029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Damping 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36B4A5-7E6D-46E9-B541-0CDDC45E5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356" y="3426629"/>
                <a:ext cx="3029528" cy="369332"/>
              </a:xfrm>
              <a:prstGeom prst="rect">
                <a:avLst/>
              </a:prstGeom>
              <a:blipFill>
                <a:blip r:embed="rId4"/>
                <a:stretch>
                  <a:fillRect l="-16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/>
              <p:nvPr/>
            </p:nvSpPr>
            <p:spPr>
              <a:xfrm>
                <a:off x="5541120" y="3887357"/>
                <a:ext cx="3436582" cy="577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120" y="3887357"/>
                <a:ext cx="3436582" cy="577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AC8D5B-5930-45A3-AE4E-72FF1FE03A4B}"/>
                  </a:ext>
                </a:extLst>
              </p:cNvPr>
              <p:cNvSpPr txBox="1"/>
              <p:nvPr/>
            </p:nvSpPr>
            <p:spPr>
              <a:xfrm>
                <a:off x="7867106" y="2968901"/>
                <a:ext cx="25910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=0.85∗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+0.15∗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AC8D5B-5930-45A3-AE4E-72FF1FE0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06" y="2968901"/>
                <a:ext cx="2591094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98EA2D-8116-4640-ACC1-CF26045FE025}"/>
                  </a:ext>
                </a:extLst>
              </p:cNvPr>
              <p:cNvSpPr txBox="1"/>
              <p:nvPr/>
            </p:nvSpPr>
            <p:spPr>
              <a:xfrm>
                <a:off x="10530699" y="3124277"/>
                <a:ext cx="1030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=0.4625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98EA2D-8116-4640-ACC1-CF26045FE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699" y="3124277"/>
                <a:ext cx="1030731" cy="276999"/>
              </a:xfrm>
              <a:prstGeom prst="rect">
                <a:avLst/>
              </a:prstGeom>
              <a:blipFill>
                <a:blip r:embed="rId7"/>
                <a:stretch>
                  <a:fillRect l="-1765" r="-5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8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 -&gt;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05562"/>
              </p:ext>
            </p:extLst>
          </p:nvPr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488871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 -&gt;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11924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27832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 -&gt; A -&gt; 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438444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 -&gt; A -&gt; 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64443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28782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 -&gt; A -&gt; F -&gt;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364742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 -&gt; A -&gt; F -&gt;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85631"/>
              </p:ext>
            </p:extLst>
          </p:nvPr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590932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 -&gt; A -&gt; F -&gt;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51387"/>
              </p:ext>
            </p:extLst>
          </p:nvPr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139174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53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Cache replacement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6D371-BB43-4BA1-B80F-598775FF0074}"/>
              </a:ext>
            </a:extLst>
          </p:cNvPr>
          <p:cNvSpPr/>
          <p:nvPr/>
        </p:nvSpPr>
        <p:spPr>
          <a:xfrm>
            <a:off x="3842328" y="666579"/>
            <a:ext cx="1357746" cy="8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D7A-47A9-40A7-AF52-4AF2D6211016}"/>
              </a:ext>
            </a:extLst>
          </p:cNvPr>
          <p:cNvSpPr/>
          <p:nvPr/>
        </p:nvSpPr>
        <p:spPr>
          <a:xfrm>
            <a:off x="6428509" y="851246"/>
            <a:ext cx="803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83CAE-282D-4C1B-9E62-67987538C20E}"/>
              </a:ext>
            </a:extLst>
          </p:cNvPr>
          <p:cNvSpPr/>
          <p:nvPr/>
        </p:nvSpPr>
        <p:spPr>
          <a:xfrm>
            <a:off x="8375138" y="509621"/>
            <a:ext cx="2253673" cy="11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7D5EBF-5A63-466E-B66C-D4BF58AEA1B2}"/>
              </a:ext>
            </a:extLst>
          </p:cNvPr>
          <p:cNvCxnSpPr>
            <a:cxnSpLocks/>
          </p:cNvCxnSpPr>
          <p:nvPr/>
        </p:nvCxnSpPr>
        <p:spPr>
          <a:xfrm>
            <a:off x="5172365" y="929035"/>
            <a:ext cx="12561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79DE1-03D8-4C6C-8064-2DA88C41505B}"/>
              </a:ext>
            </a:extLst>
          </p:cNvPr>
          <p:cNvCxnSpPr>
            <a:cxnSpLocks/>
          </p:cNvCxnSpPr>
          <p:nvPr/>
        </p:nvCxnSpPr>
        <p:spPr>
          <a:xfrm>
            <a:off x="7232073" y="929035"/>
            <a:ext cx="114306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E0AE1-BE55-4D4E-918E-70AB32A473D4}"/>
              </a:ext>
            </a:extLst>
          </p:cNvPr>
          <p:cNvCxnSpPr/>
          <p:nvPr/>
        </p:nvCxnSpPr>
        <p:spPr>
          <a:xfrm flipH="1">
            <a:off x="5200074" y="1095349"/>
            <a:ext cx="1228435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30B21-AD4C-40EF-8C7B-634A2E7FEABE}"/>
              </a:ext>
            </a:extLst>
          </p:cNvPr>
          <p:cNvCxnSpPr>
            <a:cxnSpLocks/>
          </p:cNvCxnSpPr>
          <p:nvPr/>
        </p:nvCxnSpPr>
        <p:spPr>
          <a:xfrm flipH="1">
            <a:off x="7232074" y="1095349"/>
            <a:ext cx="114306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FC66E-A246-4E8D-B4E5-BB994DB4CB8D}"/>
              </a:ext>
            </a:extLst>
          </p:cNvPr>
          <p:cNvSpPr txBox="1"/>
          <p:nvPr/>
        </p:nvSpPr>
        <p:spPr>
          <a:xfrm>
            <a:off x="5553299" y="1067580"/>
            <a:ext cx="66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419B4-42D4-4729-A663-12E52D9BA53A}"/>
              </a:ext>
            </a:extLst>
          </p:cNvPr>
          <p:cNvSpPr txBox="1"/>
          <p:nvPr/>
        </p:nvSpPr>
        <p:spPr>
          <a:xfrm>
            <a:off x="7484951" y="1072796"/>
            <a:ext cx="80356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4E9DD-AFA4-4BAB-BBE5-32D199F5CB1D}"/>
              </a:ext>
            </a:extLst>
          </p:cNvPr>
          <p:cNvSpPr txBox="1"/>
          <p:nvPr/>
        </p:nvSpPr>
        <p:spPr>
          <a:xfrm>
            <a:off x="3453278" y="1733042"/>
            <a:ext cx="83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 what items should I store in the cache? If a miss occurs, what should I do?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C0F7A-5A29-4ECC-929E-BF015C3E67CC}"/>
              </a:ext>
            </a:extLst>
          </p:cNvPr>
          <p:cNvSpPr txBox="1"/>
          <p:nvPr/>
        </p:nvSpPr>
        <p:spPr>
          <a:xfrm>
            <a:off x="667264" y="2165713"/>
            <a:ext cx="37569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Least Recently Used (LRU) policy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90E-9F8F-4106-9CC8-777F634AE064}"/>
              </a:ext>
            </a:extLst>
          </p:cNvPr>
          <p:cNvSpPr txBox="1"/>
          <p:nvPr/>
        </p:nvSpPr>
        <p:spPr>
          <a:xfrm>
            <a:off x="1029810" y="2810880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requested items: A -&gt; B -&gt; C -&gt; A -&gt; D -&gt; E -&gt; D -&gt; A -&gt; F -&gt;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21880-7950-48D7-A4EA-012E64B038B0}"/>
              </a:ext>
            </a:extLst>
          </p:cNvPr>
          <p:cNvSpPr txBox="1"/>
          <p:nvPr/>
        </p:nvSpPr>
        <p:spPr>
          <a:xfrm>
            <a:off x="1029810" y="330714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size: k = 4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61E4A4D-AEBA-4237-AD32-8E5755D95912}"/>
              </a:ext>
            </a:extLst>
          </p:cNvPr>
          <p:cNvGraphicFramePr>
            <a:graphicFrameLocks noGrp="1"/>
          </p:cNvGraphicFramePr>
          <p:nvPr/>
        </p:nvGraphicFramePr>
        <p:xfrm>
          <a:off x="4264065" y="3888718"/>
          <a:ext cx="2578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17">
                  <a:extLst>
                    <a:ext uri="{9D8B030D-6E8A-4147-A177-3AD203B41FA5}">
                      <a16:colId xmlns:a16="http://schemas.microsoft.com/office/drawing/2014/main" val="968241898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4013407432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1869863936"/>
                    </a:ext>
                  </a:extLst>
                </a:gridCol>
                <a:gridCol w="644617">
                  <a:extLst>
                    <a:ext uri="{9D8B030D-6E8A-4147-A177-3AD203B41FA5}">
                      <a16:colId xmlns:a16="http://schemas.microsoft.com/office/drawing/2014/main" val="239256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507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DF45028-A78D-4749-A117-2A04FBB1A6A5}"/>
              </a:ext>
            </a:extLst>
          </p:cNvPr>
          <p:cNvSpPr txBox="1"/>
          <p:nvPr/>
        </p:nvSpPr>
        <p:spPr>
          <a:xfrm>
            <a:off x="3140723" y="3670488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Recently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D6F02-8EC4-4348-BAF9-D993BFE45B84}"/>
              </a:ext>
            </a:extLst>
          </p:cNvPr>
          <p:cNvSpPr txBox="1"/>
          <p:nvPr/>
        </p:nvSpPr>
        <p:spPr>
          <a:xfrm>
            <a:off x="7088681" y="3612473"/>
            <a:ext cx="98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Recently Used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982964C5-FAD6-4E5A-9BA2-850D3EE68F5E}"/>
              </a:ext>
            </a:extLst>
          </p:cNvPr>
          <p:cNvGraphicFramePr>
            <a:graphicFrameLocks noGrp="1"/>
          </p:cNvGraphicFramePr>
          <p:nvPr/>
        </p:nvGraphicFramePr>
        <p:xfrm>
          <a:off x="9732076" y="3794748"/>
          <a:ext cx="10800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27">
                  <a:extLst>
                    <a:ext uri="{9D8B030D-6E8A-4147-A177-3AD203B41FA5}">
                      <a16:colId xmlns:a16="http://schemas.microsoft.com/office/drawing/2014/main" val="81055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2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83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18256BC-56E1-4AF1-A1B7-CEDFF719CEA1}"/>
              </a:ext>
            </a:extLst>
          </p:cNvPr>
          <p:cNvSpPr txBox="1"/>
          <p:nvPr/>
        </p:nvSpPr>
        <p:spPr>
          <a:xfrm>
            <a:off x="5172365" y="3491812"/>
            <a:ext cx="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EE4F63-FA42-4486-AFB2-56595E395F92}"/>
                  </a:ext>
                </a:extLst>
              </p:cNvPr>
              <p:cNvSpPr txBox="1"/>
              <p:nvPr/>
            </p:nvSpPr>
            <p:spPr>
              <a:xfrm>
                <a:off x="999055" y="5068267"/>
                <a:ext cx="4554244" cy="48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Hit probability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EE4F63-FA42-4486-AFB2-56595E39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55" y="5068267"/>
                <a:ext cx="4554244" cy="482889"/>
              </a:xfrm>
              <a:prstGeom prst="rect">
                <a:avLst/>
              </a:prstGeom>
              <a:blipFill>
                <a:blip r:embed="rId2"/>
                <a:stretch>
                  <a:fillRect l="-120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1099D9-804D-473B-85E7-00C854117C26}"/>
                  </a:ext>
                </a:extLst>
              </p:cNvPr>
              <p:cNvSpPr txBox="1"/>
              <p:nvPr/>
            </p:nvSpPr>
            <p:spPr>
              <a:xfrm>
                <a:off x="4764081" y="5157672"/>
                <a:ext cx="4935984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the state/content of the cache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=1,2,3,⋯)</m:t>
                    </m:r>
                  </m:oMath>
                </a14:m>
                <a:r>
                  <a:rPr lang="en-US" dirty="0"/>
                  <a:t> a Markov process?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1099D9-804D-473B-85E7-00C85411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1" y="5157672"/>
                <a:ext cx="4935984" cy="646331"/>
              </a:xfrm>
              <a:prstGeom prst="rect">
                <a:avLst/>
              </a:prstGeom>
              <a:blipFill>
                <a:blip r:embed="rId3"/>
                <a:stretch>
                  <a:fillRect l="-986" t="-3704" b="-12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7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PageRank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58B9F-D558-4AB9-BE84-63ABD5BFC284}"/>
              </a:ext>
            </a:extLst>
          </p:cNvPr>
          <p:cNvSpPr txBox="1"/>
          <p:nvPr/>
        </p:nvSpPr>
        <p:spPr>
          <a:xfrm>
            <a:off x="2116837" y="454875"/>
            <a:ext cx="80246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Given a graph of websites and hyperlinks, produce a ranking of the websites that reflects the importance/popularity/relevance of the websites.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A645DC-E62D-431D-B200-9E2084D5B9A4}"/>
              </a:ext>
            </a:extLst>
          </p:cNvPr>
          <p:cNvSpPr/>
          <p:nvPr/>
        </p:nvSpPr>
        <p:spPr>
          <a:xfrm>
            <a:off x="2004660" y="20991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848AD-6B37-4176-85C5-C7E731D94008}"/>
              </a:ext>
            </a:extLst>
          </p:cNvPr>
          <p:cNvSpPr/>
          <p:nvPr/>
        </p:nvSpPr>
        <p:spPr>
          <a:xfrm>
            <a:off x="3080551" y="37591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4B37C-F109-4E35-A277-F7AF49FB034F}"/>
              </a:ext>
            </a:extLst>
          </p:cNvPr>
          <p:cNvSpPr/>
          <p:nvPr/>
        </p:nvSpPr>
        <p:spPr>
          <a:xfrm>
            <a:off x="982715" y="37383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12C43E-0248-43BE-B1D5-5D8248BA0046}"/>
              </a:ext>
            </a:extLst>
          </p:cNvPr>
          <p:cNvSpPr/>
          <p:nvPr/>
        </p:nvSpPr>
        <p:spPr>
          <a:xfrm>
            <a:off x="1973101" y="47030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5564D-E4D1-4CEC-8B35-30F1CC97008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1439915" y="3966931"/>
            <a:ext cx="1640636" cy="2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A421A-F039-471C-B92B-6BFF2A8E9250}"/>
              </a:ext>
            </a:extLst>
          </p:cNvPr>
          <p:cNvCxnSpPr>
            <a:cxnSpLocks/>
            <a:stCxn id="29" idx="7"/>
            <a:endCxn id="12" idx="3"/>
          </p:cNvCxnSpPr>
          <p:nvPr/>
        </p:nvCxnSpPr>
        <p:spPr>
          <a:xfrm flipV="1">
            <a:off x="2363346" y="4149383"/>
            <a:ext cx="784160" cy="62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0D130-8C82-4645-8D44-653ACA64035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363347" y="2531422"/>
            <a:ext cx="945804" cy="12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704C29-34D8-4A10-9CC6-7A80C37105CD}"/>
              </a:ext>
            </a:extLst>
          </p:cNvPr>
          <p:cNvCxnSpPr>
            <a:stCxn id="13" idx="5"/>
            <a:endCxn id="29" idx="1"/>
          </p:cNvCxnSpPr>
          <p:nvPr/>
        </p:nvCxnSpPr>
        <p:spPr>
          <a:xfrm>
            <a:off x="1372960" y="4128576"/>
            <a:ext cx="667096" cy="6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D434C72-1EAB-4FB7-BAD5-41A6A8980615}"/>
              </a:ext>
            </a:extLst>
          </p:cNvPr>
          <p:cNvSpPr/>
          <p:nvPr/>
        </p:nvSpPr>
        <p:spPr>
          <a:xfrm>
            <a:off x="2441359" y="4225771"/>
            <a:ext cx="887767" cy="754602"/>
          </a:xfrm>
          <a:custGeom>
            <a:avLst/>
            <a:gdLst>
              <a:gd name="connsiteX0" fmla="*/ 887767 w 887767"/>
              <a:gd name="connsiteY0" fmla="*/ 0 h 754602"/>
              <a:gd name="connsiteX1" fmla="*/ 692458 w 887767"/>
              <a:gd name="connsiteY1" fmla="*/ 461639 h 754602"/>
              <a:gd name="connsiteX2" fmla="*/ 0 w 887767"/>
              <a:gd name="connsiteY2" fmla="*/ 754602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754602">
                <a:moveTo>
                  <a:pt x="887767" y="0"/>
                </a:moveTo>
                <a:cubicBezTo>
                  <a:pt x="864093" y="167936"/>
                  <a:pt x="840419" y="335872"/>
                  <a:pt x="692458" y="461639"/>
                </a:cubicBezTo>
                <a:cubicBezTo>
                  <a:pt x="544497" y="587406"/>
                  <a:pt x="97654" y="714653"/>
                  <a:pt x="0" y="754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9E1878-39A8-4CE4-AC14-A9C50FDD99AE}"/>
              </a:ext>
            </a:extLst>
          </p:cNvPr>
          <p:cNvSpPr/>
          <p:nvPr/>
        </p:nvSpPr>
        <p:spPr>
          <a:xfrm>
            <a:off x="1144272" y="4184073"/>
            <a:ext cx="813837" cy="822036"/>
          </a:xfrm>
          <a:custGeom>
            <a:avLst/>
            <a:gdLst>
              <a:gd name="connsiteX0" fmla="*/ 813837 w 813837"/>
              <a:gd name="connsiteY0" fmla="*/ 822036 h 822036"/>
              <a:gd name="connsiteX1" fmla="*/ 102637 w 813837"/>
              <a:gd name="connsiteY1" fmla="*/ 526472 h 822036"/>
              <a:gd name="connsiteX2" fmla="*/ 19510 w 813837"/>
              <a:gd name="connsiteY2" fmla="*/ 0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837" h="822036">
                <a:moveTo>
                  <a:pt x="813837" y="822036"/>
                </a:moveTo>
                <a:cubicBezTo>
                  <a:pt x="524431" y="742757"/>
                  <a:pt x="235025" y="663478"/>
                  <a:pt x="102637" y="526472"/>
                </a:cubicBezTo>
                <a:cubicBezTo>
                  <a:pt x="-29751" y="389466"/>
                  <a:pt x="-5121" y="194733"/>
                  <a:pt x="195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A707F-4B98-4CA4-BB02-93DD1AA23597}"/>
              </a:ext>
            </a:extLst>
          </p:cNvPr>
          <p:cNvSpPr txBox="1"/>
          <p:nvPr/>
        </p:nvSpPr>
        <p:spPr>
          <a:xfrm>
            <a:off x="982715" y="5257566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Websites and hyperlinks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8CEEF-B80D-4650-A811-7A9D0A386C0E}"/>
                  </a:ext>
                </a:extLst>
              </p:cNvPr>
              <p:cNvSpPr txBox="1"/>
              <p:nvPr/>
            </p:nvSpPr>
            <p:spPr>
              <a:xfrm>
                <a:off x="4366113" y="1346407"/>
                <a:ext cx="608021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Construct a Markov chain: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State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websites.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distribution: doesn’t matter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transition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8CEEF-B80D-4650-A811-7A9D0A386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13" y="1346407"/>
                <a:ext cx="6080214" cy="1222642"/>
              </a:xfrm>
              <a:prstGeom prst="rect">
                <a:avLst/>
              </a:prstGeom>
              <a:blipFill>
                <a:blip r:embed="rId2"/>
                <a:stretch>
                  <a:fillRect l="-802" t="-3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550C-F1CA-4342-8994-FAE0594B8C72}"/>
                  </a:ext>
                </a:extLst>
              </p:cNvPr>
              <p:cNvSpPr txBox="1"/>
              <p:nvPr/>
            </p:nvSpPr>
            <p:spPr>
              <a:xfrm>
                <a:off x="4597022" y="2636806"/>
                <a:ext cx="3694324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550C-F1CA-4342-8994-FAE0594B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022" y="2636806"/>
                <a:ext cx="369432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36B4A5-7E6D-46E9-B541-0CDDC45E57A6}"/>
                  </a:ext>
                </a:extLst>
              </p:cNvPr>
              <p:cNvSpPr txBox="1"/>
              <p:nvPr/>
            </p:nvSpPr>
            <p:spPr>
              <a:xfrm>
                <a:off x="4026356" y="3426629"/>
                <a:ext cx="3029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Damping 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36B4A5-7E6D-46E9-B541-0CDDC45E5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356" y="3426629"/>
                <a:ext cx="3029528" cy="369332"/>
              </a:xfrm>
              <a:prstGeom prst="rect">
                <a:avLst/>
              </a:prstGeom>
              <a:blipFill>
                <a:blip r:embed="rId4"/>
                <a:stretch>
                  <a:fillRect l="-16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/>
              <p:nvPr/>
            </p:nvSpPr>
            <p:spPr>
              <a:xfrm>
                <a:off x="5541120" y="3887357"/>
                <a:ext cx="3436582" cy="577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120" y="3887357"/>
                <a:ext cx="3436582" cy="577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AC8D5B-5930-45A3-AE4E-72FF1FE03A4B}"/>
                  </a:ext>
                </a:extLst>
              </p:cNvPr>
              <p:cNvSpPr txBox="1"/>
              <p:nvPr/>
            </p:nvSpPr>
            <p:spPr>
              <a:xfrm>
                <a:off x="7867106" y="2968901"/>
                <a:ext cx="25910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=0.85∗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+0.15∗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AC8D5B-5930-45A3-AE4E-72FF1FE0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06" y="2968901"/>
                <a:ext cx="2591094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98EA2D-8116-4640-ACC1-CF26045FE025}"/>
                  </a:ext>
                </a:extLst>
              </p:cNvPr>
              <p:cNvSpPr txBox="1"/>
              <p:nvPr/>
            </p:nvSpPr>
            <p:spPr>
              <a:xfrm>
                <a:off x="10530699" y="3124277"/>
                <a:ext cx="1030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=0.0375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98EA2D-8116-4640-ACC1-CF26045FE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699" y="3124277"/>
                <a:ext cx="1030731" cy="276999"/>
              </a:xfrm>
              <a:prstGeom prst="rect">
                <a:avLst/>
              </a:prstGeom>
              <a:blipFill>
                <a:blip r:embed="rId7"/>
                <a:stretch>
                  <a:fillRect l="-1765" r="-5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PageRank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58B9F-D558-4AB9-BE84-63ABD5BFC284}"/>
              </a:ext>
            </a:extLst>
          </p:cNvPr>
          <p:cNvSpPr txBox="1"/>
          <p:nvPr/>
        </p:nvSpPr>
        <p:spPr>
          <a:xfrm>
            <a:off x="2116837" y="454875"/>
            <a:ext cx="80246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Given a graph of websites and hyperlinks, produce a ranking of the websites that reflects the importance/popularity/relevance of the websites.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A645DC-E62D-431D-B200-9E2084D5B9A4}"/>
              </a:ext>
            </a:extLst>
          </p:cNvPr>
          <p:cNvSpPr/>
          <p:nvPr/>
        </p:nvSpPr>
        <p:spPr>
          <a:xfrm>
            <a:off x="2004660" y="20991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848AD-6B37-4176-85C5-C7E731D94008}"/>
              </a:ext>
            </a:extLst>
          </p:cNvPr>
          <p:cNvSpPr/>
          <p:nvPr/>
        </p:nvSpPr>
        <p:spPr>
          <a:xfrm>
            <a:off x="3080551" y="37591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4B37C-F109-4E35-A277-F7AF49FB034F}"/>
              </a:ext>
            </a:extLst>
          </p:cNvPr>
          <p:cNvSpPr/>
          <p:nvPr/>
        </p:nvSpPr>
        <p:spPr>
          <a:xfrm>
            <a:off x="982715" y="37383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12C43E-0248-43BE-B1D5-5D8248BA0046}"/>
              </a:ext>
            </a:extLst>
          </p:cNvPr>
          <p:cNvSpPr/>
          <p:nvPr/>
        </p:nvSpPr>
        <p:spPr>
          <a:xfrm>
            <a:off x="1973101" y="47030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5564D-E4D1-4CEC-8B35-30F1CC97008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1439915" y="3966931"/>
            <a:ext cx="1640636" cy="2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A421A-F039-471C-B92B-6BFF2A8E9250}"/>
              </a:ext>
            </a:extLst>
          </p:cNvPr>
          <p:cNvCxnSpPr>
            <a:cxnSpLocks/>
            <a:stCxn id="29" idx="7"/>
            <a:endCxn id="12" idx="3"/>
          </p:cNvCxnSpPr>
          <p:nvPr/>
        </p:nvCxnSpPr>
        <p:spPr>
          <a:xfrm flipV="1">
            <a:off x="2363346" y="4149383"/>
            <a:ext cx="784160" cy="62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0D130-8C82-4645-8D44-653ACA64035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363347" y="2531422"/>
            <a:ext cx="945804" cy="12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704C29-34D8-4A10-9CC6-7A80C37105CD}"/>
              </a:ext>
            </a:extLst>
          </p:cNvPr>
          <p:cNvCxnSpPr>
            <a:stCxn id="13" idx="5"/>
            <a:endCxn id="29" idx="1"/>
          </p:cNvCxnSpPr>
          <p:nvPr/>
        </p:nvCxnSpPr>
        <p:spPr>
          <a:xfrm>
            <a:off x="1372960" y="4128576"/>
            <a:ext cx="667096" cy="6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D434C72-1EAB-4FB7-BAD5-41A6A8980615}"/>
              </a:ext>
            </a:extLst>
          </p:cNvPr>
          <p:cNvSpPr/>
          <p:nvPr/>
        </p:nvSpPr>
        <p:spPr>
          <a:xfrm>
            <a:off x="2441359" y="4225771"/>
            <a:ext cx="887767" cy="754602"/>
          </a:xfrm>
          <a:custGeom>
            <a:avLst/>
            <a:gdLst>
              <a:gd name="connsiteX0" fmla="*/ 887767 w 887767"/>
              <a:gd name="connsiteY0" fmla="*/ 0 h 754602"/>
              <a:gd name="connsiteX1" fmla="*/ 692458 w 887767"/>
              <a:gd name="connsiteY1" fmla="*/ 461639 h 754602"/>
              <a:gd name="connsiteX2" fmla="*/ 0 w 887767"/>
              <a:gd name="connsiteY2" fmla="*/ 754602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754602">
                <a:moveTo>
                  <a:pt x="887767" y="0"/>
                </a:moveTo>
                <a:cubicBezTo>
                  <a:pt x="864093" y="167936"/>
                  <a:pt x="840419" y="335872"/>
                  <a:pt x="692458" y="461639"/>
                </a:cubicBezTo>
                <a:cubicBezTo>
                  <a:pt x="544497" y="587406"/>
                  <a:pt x="97654" y="714653"/>
                  <a:pt x="0" y="754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9E1878-39A8-4CE4-AC14-A9C50FDD99AE}"/>
              </a:ext>
            </a:extLst>
          </p:cNvPr>
          <p:cNvSpPr/>
          <p:nvPr/>
        </p:nvSpPr>
        <p:spPr>
          <a:xfrm>
            <a:off x="1144272" y="4184073"/>
            <a:ext cx="813837" cy="822036"/>
          </a:xfrm>
          <a:custGeom>
            <a:avLst/>
            <a:gdLst>
              <a:gd name="connsiteX0" fmla="*/ 813837 w 813837"/>
              <a:gd name="connsiteY0" fmla="*/ 822036 h 822036"/>
              <a:gd name="connsiteX1" fmla="*/ 102637 w 813837"/>
              <a:gd name="connsiteY1" fmla="*/ 526472 h 822036"/>
              <a:gd name="connsiteX2" fmla="*/ 19510 w 813837"/>
              <a:gd name="connsiteY2" fmla="*/ 0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837" h="822036">
                <a:moveTo>
                  <a:pt x="813837" y="822036"/>
                </a:moveTo>
                <a:cubicBezTo>
                  <a:pt x="524431" y="742757"/>
                  <a:pt x="235025" y="663478"/>
                  <a:pt x="102637" y="526472"/>
                </a:cubicBezTo>
                <a:cubicBezTo>
                  <a:pt x="-29751" y="389466"/>
                  <a:pt x="-5121" y="194733"/>
                  <a:pt x="195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A707F-4B98-4CA4-BB02-93DD1AA23597}"/>
              </a:ext>
            </a:extLst>
          </p:cNvPr>
          <p:cNvSpPr txBox="1"/>
          <p:nvPr/>
        </p:nvSpPr>
        <p:spPr>
          <a:xfrm>
            <a:off x="982715" y="5257566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Websites and hyperlinks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8CEEF-B80D-4650-A811-7A9D0A386C0E}"/>
                  </a:ext>
                </a:extLst>
              </p:cNvPr>
              <p:cNvSpPr txBox="1"/>
              <p:nvPr/>
            </p:nvSpPr>
            <p:spPr>
              <a:xfrm>
                <a:off x="4366113" y="1346407"/>
                <a:ext cx="608021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Construct a Markov chain: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State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websites.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distribution: doesn’t matter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transition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8CEEF-B80D-4650-A811-7A9D0A386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13" y="1346407"/>
                <a:ext cx="6080214" cy="1222642"/>
              </a:xfrm>
              <a:prstGeom prst="rect">
                <a:avLst/>
              </a:prstGeom>
              <a:blipFill>
                <a:blip r:embed="rId2"/>
                <a:stretch>
                  <a:fillRect l="-802" t="-3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550C-F1CA-4342-8994-FAE0594B8C72}"/>
                  </a:ext>
                </a:extLst>
              </p:cNvPr>
              <p:cNvSpPr txBox="1"/>
              <p:nvPr/>
            </p:nvSpPr>
            <p:spPr>
              <a:xfrm>
                <a:off x="4597022" y="2636806"/>
                <a:ext cx="3694324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550C-F1CA-4342-8994-FAE0594B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022" y="2636806"/>
                <a:ext cx="369432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36B4A5-7E6D-46E9-B541-0CDDC45E57A6}"/>
                  </a:ext>
                </a:extLst>
              </p:cNvPr>
              <p:cNvSpPr txBox="1"/>
              <p:nvPr/>
            </p:nvSpPr>
            <p:spPr>
              <a:xfrm>
                <a:off x="4026356" y="3426629"/>
                <a:ext cx="3029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Damping 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36B4A5-7E6D-46E9-B541-0CDDC45E5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356" y="3426629"/>
                <a:ext cx="3029528" cy="369332"/>
              </a:xfrm>
              <a:prstGeom prst="rect">
                <a:avLst/>
              </a:prstGeom>
              <a:blipFill>
                <a:blip r:embed="rId4"/>
                <a:stretch>
                  <a:fillRect l="-16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/>
              <p:nvPr/>
            </p:nvSpPr>
            <p:spPr>
              <a:xfrm>
                <a:off x="5541120" y="3887357"/>
                <a:ext cx="3436582" cy="577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120" y="3887357"/>
                <a:ext cx="3436582" cy="577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AC8D5B-5930-45A3-AE4E-72FF1FE03A4B}"/>
                  </a:ext>
                </a:extLst>
              </p:cNvPr>
              <p:cNvSpPr txBox="1"/>
              <p:nvPr/>
            </p:nvSpPr>
            <p:spPr>
              <a:xfrm>
                <a:off x="7867106" y="2968901"/>
                <a:ext cx="258577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=0.85∗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+0.15∗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AC8D5B-5930-45A3-AE4E-72FF1FE0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06" y="2968901"/>
                <a:ext cx="2585771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98EA2D-8116-4640-ACC1-CF26045FE025}"/>
                  </a:ext>
                </a:extLst>
              </p:cNvPr>
              <p:cNvSpPr txBox="1"/>
              <p:nvPr/>
            </p:nvSpPr>
            <p:spPr>
              <a:xfrm>
                <a:off x="10530699" y="3124277"/>
                <a:ext cx="375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98EA2D-8116-4640-ACC1-CF26045FE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699" y="3124277"/>
                <a:ext cx="375103" cy="276999"/>
              </a:xfrm>
              <a:prstGeom prst="rect">
                <a:avLst/>
              </a:prstGeom>
              <a:blipFill>
                <a:blip r:embed="rId7"/>
                <a:stretch>
                  <a:fillRect l="-4839" r="-145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34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PageRank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58B9F-D558-4AB9-BE84-63ABD5BFC284}"/>
              </a:ext>
            </a:extLst>
          </p:cNvPr>
          <p:cNvSpPr txBox="1"/>
          <p:nvPr/>
        </p:nvSpPr>
        <p:spPr>
          <a:xfrm>
            <a:off x="2116837" y="454875"/>
            <a:ext cx="80246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Given a graph of websites and hyperlinks, produce a ranking of the websites that reflects the importance/popularity/relevance of the websites.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A645DC-E62D-431D-B200-9E2084D5B9A4}"/>
              </a:ext>
            </a:extLst>
          </p:cNvPr>
          <p:cNvSpPr/>
          <p:nvPr/>
        </p:nvSpPr>
        <p:spPr>
          <a:xfrm>
            <a:off x="2004660" y="20991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848AD-6B37-4176-85C5-C7E731D94008}"/>
              </a:ext>
            </a:extLst>
          </p:cNvPr>
          <p:cNvSpPr/>
          <p:nvPr/>
        </p:nvSpPr>
        <p:spPr>
          <a:xfrm>
            <a:off x="3080551" y="37591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4B37C-F109-4E35-A277-F7AF49FB034F}"/>
              </a:ext>
            </a:extLst>
          </p:cNvPr>
          <p:cNvSpPr/>
          <p:nvPr/>
        </p:nvSpPr>
        <p:spPr>
          <a:xfrm>
            <a:off x="982715" y="37383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12C43E-0248-43BE-B1D5-5D8248BA0046}"/>
              </a:ext>
            </a:extLst>
          </p:cNvPr>
          <p:cNvSpPr/>
          <p:nvPr/>
        </p:nvSpPr>
        <p:spPr>
          <a:xfrm>
            <a:off x="1973101" y="47030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5564D-E4D1-4CEC-8B35-30F1CC97008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1439915" y="3966931"/>
            <a:ext cx="1640636" cy="2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A421A-F039-471C-B92B-6BFF2A8E9250}"/>
              </a:ext>
            </a:extLst>
          </p:cNvPr>
          <p:cNvCxnSpPr>
            <a:cxnSpLocks/>
            <a:stCxn id="29" idx="7"/>
            <a:endCxn id="12" idx="3"/>
          </p:cNvCxnSpPr>
          <p:nvPr/>
        </p:nvCxnSpPr>
        <p:spPr>
          <a:xfrm flipV="1">
            <a:off x="2363346" y="4149383"/>
            <a:ext cx="784160" cy="62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0D130-8C82-4645-8D44-653ACA64035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363347" y="2531422"/>
            <a:ext cx="945804" cy="12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704C29-34D8-4A10-9CC6-7A80C37105CD}"/>
              </a:ext>
            </a:extLst>
          </p:cNvPr>
          <p:cNvCxnSpPr>
            <a:stCxn id="13" idx="5"/>
            <a:endCxn id="29" idx="1"/>
          </p:cNvCxnSpPr>
          <p:nvPr/>
        </p:nvCxnSpPr>
        <p:spPr>
          <a:xfrm>
            <a:off x="1372960" y="4128576"/>
            <a:ext cx="667096" cy="6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D434C72-1EAB-4FB7-BAD5-41A6A8980615}"/>
              </a:ext>
            </a:extLst>
          </p:cNvPr>
          <p:cNvSpPr/>
          <p:nvPr/>
        </p:nvSpPr>
        <p:spPr>
          <a:xfrm>
            <a:off x="2441359" y="4225771"/>
            <a:ext cx="887767" cy="754602"/>
          </a:xfrm>
          <a:custGeom>
            <a:avLst/>
            <a:gdLst>
              <a:gd name="connsiteX0" fmla="*/ 887767 w 887767"/>
              <a:gd name="connsiteY0" fmla="*/ 0 h 754602"/>
              <a:gd name="connsiteX1" fmla="*/ 692458 w 887767"/>
              <a:gd name="connsiteY1" fmla="*/ 461639 h 754602"/>
              <a:gd name="connsiteX2" fmla="*/ 0 w 887767"/>
              <a:gd name="connsiteY2" fmla="*/ 754602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754602">
                <a:moveTo>
                  <a:pt x="887767" y="0"/>
                </a:moveTo>
                <a:cubicBezTo>
                  <a:pt x="864093" y="167936"/>
                  <a:pt x="840419" y="335872"/>
                  <a:pt x="692458" y="461639"/>
                </a:cubicBezTo>
                <a:cubicBezTo>
                  <a:pt x="544497" y="587406"/>
                  <a:pt x="97654" y="714653"/>
                  <a:pt x="0" y="754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9E1878-39A8-4CE4-AC14-A9C50FDD99AE}"/>
              </a:ext>
            </a:extLst>
          </p:cNvPr>
          <p:cNvSpPr/>
          <p:nvPr/>
        </p:nvSpPr>
        <p:spPr>
          <a:xfrm>
            <a:off x="1144272" y="4184073"/>
            <a:ext cx="813837" cy="822036"/>
          </a:xfrm>
          <a:custGeom>
            <a:avLst/>
            <a:gdLst>
              <a:gd name="connsiteX0" fmla="*/ 813837 w 813837"/>
              <a:gd name="connsiteY0" fmla="*/ 822036 h 822036"/>
              <a:gd name="connsiteX1" fmla="*/ 102637 w 813837"/>
              <a:gd name="connsiteY1" fmla="*/ 526472 h 822036"/>
              <a:gd name="connsiteX2" fmla="*/ 19510 w 813837"/>
              <a:gd name="connsiteY2" fmla="*/ 0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837" h="822036">
                <a:moveTo>
                  <a:pt x="813837" y="822036"/>
                </a:moveTo>
                <a:cubicBezTo>
                  <a:pt x="524431" y="742757"/>
                  <a:pt x="235025" y="663478"/>
                  <a:pt x="102637" y="526472"/>
                </a:cubicBezTo>
                <a:cubicBezTo>
                  <a:pt x="-29751" y="389466"/>
                  <a:pt x="-5121" y="194733"/>
                  <a:pt x="195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A707F-4B98-4CA4-BB02-93DD1AA23597}"/>
              </a:ext>
            </a:extLst>
          </p:cNvPr>
          <p:cNvSpPr txBox="1"/>
          <p:nvPr/>
        </p:nvSpPr>
        <p:spPr>
          <a:xfrm>
            <a:off x="982715" y="5257566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Websites and hyperlinks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8CEEF-B80D-4650-A811-7A9D0A386C0E}"/>
                  </a:ext>
                </a:extLst>
              </p:cNvPr>
              <p:cNvSpPr txBox="1"/>
              <p:nvPr/>
            </p:nvSpPr>
            <p:spPr>
              <a:xfrm>
                <a:off x="4366113" y="1346407"/>
                <a:ext cx="608021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Construct a Markov chain: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State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websites.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distribution: doesn’t matter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transition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8CEEF-B80D-4650-A811-7A9D0A386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13" y="1346407"/>
                <a:ext cx="6080214" cy="1222642"/>
              </a:xfrm>
              <a:prstGeom prst="rect">
                <a:avLst/>
              </a:prstGeom>
              <a:blipFill>
                <a:blip r:embed="rId2"/>
                <a:stretch>
                  <a:fillRect l="-802" t="-3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550C-F1CA-4342-8994-FAE0594B8C72}"/>
                  </a:ext>
                </a:extLst>
              </p:cNvPr>
              <p:cNvSpPr txBox="1"/>
              <p:nvPr/>
            </p:nvSpPr>
            <p:spPr>
              <a:xfrm>
                <a:off x="4597022" y="2636806"/>
                <a:ext cx="3694324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550C-F1CA-4342-8994-FAE0594B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022" y="2636806"/>
                <a:ext cx="369432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36B4A5-7E6D-46E9-B541-0CDDC45E57A6}"/>
                  </a:ext>
                </a:extLst>
              </p:cNvPr>
              <p:cNvSpPr txBox="1"/>
              <p:nvPr/>
            </p:nvSpPr>
            <p:spPr>
              <a:xfrm>
                <a:off x="4026356" y="3426629"/>
                <a:ext cx="3029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Damping 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36B4A5-7E6D-46E9-B541-0CDDC45E5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356" y="3426629"/>
                <a:ext cx="3029528" cy="369332"/>
              </a:xfrm>
              <a:prstGeom prst="rect">
                <a:avLst/>
              </a:prstGeom>
              <a:blipFill>
                <a:blip r:embed="rId4"/>
                <a:stretch>
                  <a:fillRect l="-16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/>
              <p:nvPr/>
            </p:nvSpPr>
            <p:spPr>
              <a:xfrm>
                <a:off x="5541120" y="3887357"/>
                <a:ext cx="3436582" cy="577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120" y="3887357"/>
                <a:ext cx="3436582" cy="577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B977DC-2BE7-4478-896B-A17AD4E20271}"/>
                  </a:ext>
                </a:extLst>
              </p:cNvPr>
              <p:cNvSpPr txBox="1"/>
              <p:nvPr/>
            </p:nvSpPr>
            <p:spPr>
              <a:xfrm>
                <a:off x="4432415" y="4726239"/>
                <a:ext cx="1766125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B977DC-2BE7-4478-896B-A17AD4E20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15" y="4726239"/>
                <a:ext cx="1766125" cy="276999"/>
              </a:xfrm>
              <a:prstGeom prst="rect">
                <a:avLst/>
              </a:prstGeom>
              <a:blipFill>
                <a:blip r:embed="rId6"/>
                <a:stretch>
                  <a:fillRect l="-1027" r="-2397" b="-41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8B7190-25B3-4698-8189-998CBE1BBCA6}"/>
                  </a:ext>
                </a:extLst>
              </p:cNvPr>
              <p:cNvSpPr txBox="1"/>
              <p:nvPr/>
            </p:nvSpPr>
            <p:spPr>
              <a:xfrm>
                <a:off x="4366113" y="5326927"/>
                <a:ext cx="3906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=[0.1  0.4  0.2  0.3]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8B7190-25B3-4698-8189-998CBE1BB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13" y="5326927"/>
                <a:ext cx="3906981" cy="369332"/>
              </a:xfrm>
              <a:prstGeom prst="rect">
                <a:avLst/>
              </a:prstGeom>
              <a:blipFill>
                <a:blip r:embed="rId7"/>
                <a:stretch>
                  <a:fillRect l="-124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AF846AA-B71B-8149-A279-A41AC5AD4FD9}"/>
              </a:ext>
            </a:extLst>
          </p:cNvPr>
          <p:cNvSpPr txBox="1"/>
          <p:nvPr/>
        </p:nvSpPr>
        <p:spPr>
          <a:xfrm>
            <a:off x="8833946" y="4749585"/>
            <a:ext cx="3074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ranking</a:t>
            </a:r>
            <a:r>
              <a:rPr lang="en-US" dirty="0">
                <a:sym typeface="Wingdings" pitchFamily="2" charset="2"/>
              </a:rPr>
              <a:t> (from most relevant to least relevant):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Website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Website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Website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Website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3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PageRank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58B9F-D558-4AB9-BE84-63ABD5BFC284}"/>
              </a:ext>
            </a:extLst>
          </p:cNvPr>
          <p:cNvSpPr txBox="1"/>
          <p:nvPr/>
        </p:nvSpPr>
        <p:spPr>
          <a:xfrm>
            <a:off x="2116837" y="454875"/>
            <a:ext cx="80246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Given a graph of websites and hyperlinks, produce a ranking of the websites that reflects the importance/popularity/relevance of the websites.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A645DC-E62D-431D-B200-9E2084D5B9A4}"/>
              </a:ext>
            </a:extLst>
          </p:cNvPr>
          <p:cNvSpPr/>
          <p:nvPr/>
        </p:nvSpPr>
        <p:spPr>
          <a:xfrm>
            <a:off x="2004660" y="20991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848AD-6B37-4176-85C5-C7E731D94008}"/>
              </a:ext>
            </a:extLst>
          </p:cNvPr>
          <p:cNvSpPr/>
          <p:nvPr/>
        </p:nvSpPr>
        <p:spPr>
          <a:xfrm>
            <a:off x="3080551" y="37591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4B37C-F109-4E35-A277-F7AF49FB034F}"/>
              </a:ext>
            </a:extLst>
          </p:cNvPr>
          <p:cNvSpPr/>
          <p:nvPr/>
        </p:nvSpPr>
        <p:spPr>
          <a:xfrm>
            <a:off x="982715" y="37383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12C43E-0248-43BE-B1D5-5D8248BA0046}"/>
              </a:ext>
            </a:extLst>
          </p:cNvPr>
          <p:cNvSpPr/>
          <p:nvPr/>
        </p:nvSpPr>
        <p:spPr>
          <a:xfrm>
            <a:off x="1973101" y="47030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5564D-E4D1-4CEC-8B35-30F1CC97008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1439915" y="3966931"/>
            <a:ext cx="1640636" cy="2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A421A-F039-471C-B92B-6BFF2A8E9250}"/>
              </a:ext>
            </a:extLst>
          </p:cNvPr>
          <p:cNvCxnSpPr>
            <a:cxnSpLocks/>
            <a:stCxn id="29" idx="7"/>
            <a:endCxn id="12" idx="3"/>
          </p:cNvCxnSpPr>
          <p:nvPr/>
        </p:nvCxnSpPr>
        <p:spPr>
          <a:xfrm flipV="1">
            <a:off x="2363346" y="4149383"/>
            <a:ext cx="784160" cy="62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0D130-8C82-4645-8D44-653ACA64035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363347" y="2531422"/>
            <a:ext cx="945804" cy="12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704C29-34D8-4A10-9CC6-7A80C37105CD}"/>
              </a:ext>
            </a:extLst>
          </p:cNvPr>
          <p:cNvCxnSpPr>
            <a:stCxn id="13" idx="5"/>
            <a:endCxn id="29" idx="1"/>
          </p:cNvCxnSpPr>
          <p:nvPr/>
        </p:nvCxnSpPr>
        <p:spPr>
          <a:xfrm>
            <a:off x="1372960" y="4128576"/>
            <a:ext cx="667096" cy="6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D434C72-1EAB-4FB7-BAD5-41A6A8980615}"/>
              </a:ext>
            </a:extLst>
          </p:cNvPr>
          <p:cNvSpPr/>
          <p:nvPr/>
        </p:nvSpPr>
        <p:spPr>
          <a:xfrm>
            <a:off x="2441359" y="4225771"/>
            <a:ext cx="887767" cy="754602"/>
          </a:xfrm>
          <a:custGeom>
            <a:avLst/>
            <a:gdLst>
              <a:gd name="connsiteX0" fmla="*/ 887767 w 887767"/>
              <a:gd name="connsiteY0" fmla="*/ 0 h 754602"/>
              <a:gd name="connsiteX1" fmla="*/ 692458 w 887767"/>
              <a:gd name="connsiteY1" fmla="*/ 461639 h 754602"/>
              <a:gd name="connsiteX2" fmla="*/ 0 w 887767"/>
              <a:gd name="connsiteY2" fmla="*/ 754602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754602">
                <a:moveTo>
                  <a:pt x="887767" y="0"/>
                </a:moveTo>
                <a:cubicBezTo>
                  <a:pt x="864093" y="167936"/>
                  <a:pt x="840419" y="335872"/>
                  <a:pt x="692458" y="461639"/>
                </a:cubicBezTo>
                <a:cubicBezTo>
                  <a:pt x="544497" y="587406"/>
                  <a:pt x="97654" y="714653"/>
                  <a:pt x="0" y="754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9E1878-39A8-4CE4-AC14-A9C50FDD99AE}"/>
              </a:ext>
            </a:extLst>
          </p:cNvPr>
          <p:cNvSpPr/>
          <p:nvPr/>
        </p:nvSpPr>
        <p:spPr>
          <a:xfrm>
            <a:off x="1144272" y="4184073"/>
            <a:ext cx="813837" cy="822036"/>
          </a:xfrm>
          <a:custGeom>
            <a:avLst/>
            <a:gdLst>
              <a:gd name="connsiteX0" fmla="*/ 813837 w 813837"/>
              <a:gd name="connsiteY0" fmla="*/ 822036 h 822036"/>
              <a:gd name="connsiteX1" fmla="*/ 102637 w 813837"/>
              <a:gd name="connsiteY1" fmla="*/ 526472 h 822036"/>
              <a:gd name="connsiteX2" fmla="*/ 19510 w 813837"/>
              <a:gd name="connsiteY2" fmla="*/ 0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837" h="822036">
                <a:moveTo>
                  <a:pt x="813837" y="822036"/>
                </a:moveTo>
                <a:cubicBezTo>
                  <a:pt x="524431" y="742757"/>
                  <a:pt x="235025" y="663478"/>
                  <a:pt x="102637" y="526472"/>
                </a:cubicBezTo>
                <a:cubicBezTo>
                  <a:pt x="-29751" y="389466"/>
                  <a:pt x="-5121" y="194733"/>
                  <a:pt x="195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A707F-4B98-4CA4-BB02-93DD1AA23597}"/>
              </a:ext>
            </a:extLst>
          </p:cNvPr>
          <p:cNvSpPr txBox="1"/>
          <p:nvPr/>
        </p:nvSpPr>
        <p:spPr>
          <a:xfrm>
            <a:off x="982715" y="5257566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Websites and hyperlinks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/>
              <p:nvPr/>
            </p:nvSpPr>
            <p:spPr>
              <a:xfrm>
                <a:off x="4598669" y="1834416"/>
                <a:ext cx="3436582" cy="577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69" y="1834416"/>
                <a:ext cx="3436582" cy="577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C94F8A-F141-4C2E-8F15-619E13421BCE}"/>
              </a:ext>
            </a:extLst>
          </p:cNvPr>
          <p:cNvSpPr txBox="1"/>
          <p:nvPr/>
        </p:nvSpPr>
        <p:spPr>
          <a:xfrm>
            <a:off x="4044608" y="1405434"/>
            <a:ext cx="424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CBEF3A-BD99-41A3-9892-6D8AA6355AFF}"/>
                  </a:ext>
                </a:extLst>
              </p:cNvPr>
              <p:cNvSpPr txBox="1"/>
              <p:nvPr/>
            </p:nvSpPr>
            <p:spPr>
              <a:xfrm>
                <a:off x="4532367" y="2620822"/>
                <a:ext cx="5609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a person surfing the internet: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Starts with any website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he randomly clicks one of the hyperlinks, which takes him to another website.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CBEF3A-BD99-41A3-9892-6D8AA635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367" y="2620822"/>
                <a:ext cx="5609160" cy="1200329"/>
              </a:xfrm>
              <a:prstGeom prst="rect">
                <a:avLst/>
              </a:prstGeom>
              <a:blipFill>
                <a:blip r:embed="rId3"/>
                <a:stretch>
                  <a:fillRect l="-86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E93F87-EB90-4B58-9001-FB392F86CADE}"/>
                  </a:ext>
                </a:extLst>
              </p:cNvPr>
              <p:cNvSpPr txBox="1"/>
              <p:nvPr/>
            </p:nvSpPr>
            <p:spPr>
              <a:xfrm>
                <a:off x="1342133" y="1590100"/>
                <a:ext cx="2413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E93F87-EB90-4B58-9001-FB392F86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33" y="1590100"/>
                <a:ext cx="2413287" cy="369332"/>
              </a:xfrm>
              <a:prstGeom prst="rect">
                <a:avLst/>
              </a:prstGeom>
              <a:blipFill>
                <a:blip r:embed="rId4"/>
                <a:stretch>
                  <a:fillRect l="-20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6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PageRank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58B9F-D558-4AB9-BE84-63ABD5BFC284}"/>
              </a:ext>
            </a:extLst>
          </p:cNvPr>
          <p:cNvSpPr txBox="1"/>
          <p:nvPr/>
        </p:nvSpPr>
        <p:spPr>
          <a:xfrm>
            <a:off x="2116837" y="454875"/>
            <a:ext cx="80246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Given a graph of websites and hyperlinks, produce a ranking of the websites that reflects the importance/popularity/relevance of the websites.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A645DC-E62D-431D-B200-9E2084D5B9A4}"/>
              </a:ext>
            </a:extLst>
          </p:cNvPr>
          <p:cNvSpPr/>
          <p:nvPr/>
        </p:nvSpPr>
        <p:spPr>
          <a:xfrm>
            <a:off x="2004660" y="20991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848AD-6B37-4176-85C5-C7E731D94008}"/>
              </a:ext>
            </a:extLst>
          </p:cNvPr>
          <p:cNvSpPr/>
          <p:nvPr/>
        </p:nvSpPr>
        <p:spPr>
          <a:xfrm>
            <a:off x="3080551" y="37591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4B37C-F109-4E35-A277-F7AF49FB034F}"/>
              </a:ext>
            </a:extLst>
          </p:cNvPr>
          <p:cNvSpPr/>
          <p:nvPr/>
        </p:nvSpPr>
        <p:spPr>
          <a:xfrm>
            <a:off x="982715" y="37383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12C43E-0248-43BE-B1D5-5D8248BA0046}"/>
              </a:ext>
            </a:extLst>
          </p:cNvPr>
          <p:cNvSpPr/>
          <p:nvPr/>
        </p:nvSpPr>
        <p:spPr>
          <a:xfrm>
            <a:off x="1973101" y="47030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5564D-E4D1-4CEC-8B35-30F1CC97008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1439915" y="3966931"/>
            <a:ext cx="1640636" cy="2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A421A-F039-471C-B92B-6BFF2A8E9250}"/>
              </a:ext>
            </a:extLst>
          </p:cNvPr>
          <p:cNvCxnSpPr>
            <a:cxnSpLocks/>
            <a:stCxn id="29" idx="7"/>
            <a:endCxn id="12" idx="3"/>
          </p:cNvCxnSpPr>
          <p:nvPr/>
        </p:nvCxnSpPr>
        <p:spPr>
          <a:xfrm flipV="1">
            <a:off x="2363346" y="4149383"/>
            <a:ext cx="784160" cy="62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0D130-8C82-4645-8D44-653ACA64035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363347" y="2531422"/>
            <a:ext cx="945804" cy="12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704C29-34D8-4A10-9CC6-7A80C37105CD}"/>
              </a:ext>
            </a:extLst>
          </p:cNvPr>
          <p:cNvCxnSpPr>
            <a:stCxn id="13" idx="5"/>
            <a:endCxn id="29" idx="1"/>
          </p:cNvCxnSpPr>
          <p:nvPr/>
        </p:nvCxnSpPr>
        <p:spPr>
          <a:xfrm>
            <a:off x="1372960" y="4128576"/>
            <a:ext cx="667096" cy="6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D434C72-1EAB-4FB7-BAD5-41A6A8980615}"/>
              </a:ext>
            </a:extLst>
          </p:cNvPr>
          <p:cNvSpPr/>
          <p:nvPr/>
        </p:nvSpPr>
        <p:spPr>
          <a:xfrm>
            <a:off x="2441359" y="4225771"/>
            <a:ext cx="887767" cy="754602"/>
          </a:xfrm>
          <a:custGeom>
            <a:avLst/>
            <a:gdLst>
              <a:gd name="connsiteX0" fmla="*/ 887767 w 887767"/>
              <a:gd name="connsiteY0" fmla="*/ 0 h 754602"/>
              <a:gd name="connsiteX1" fmla="*/ 692458 w 887767"/>
              <a:gd name="connsiteY1" fmla="*/ 461639 h 754602"/>
              <a:gd name="connsiteX2" fmla="*/ 0 w 887767"/>
              <a:gd name="connsiteY2" fmla="*/ 754602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754602">
                <a:moveTo>
                  <a:pt x="887767" y="0"/>
                </a:moveTo>
                <a:cubicBezTo>
                  <a:pt x="864093" y="167936"/>
                  <a:pt x="840419" y="335872"/>
                  <a:pt x="692458" y="461639"/>
                </a:cubicBezTo>
                <a:cubicBezTo>
                  <a:pt x="544497" y="587406"/>
                  <a:pt x="97654" y="714653"/>
                  <a:pt x="0" y="754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9E1878-39A8-4CE4-AC14-A9C50FDD99AE}"/>
              </a:ext>
            </a:extLst>
          </p:cNvPr>
          <p:cNvSpPr/>
          <p:nvPr/>
        </p:nvSpPr>
        <p:spPr>
          <a:xfrm>
            <a:off x="1144272" y="4184073"/>
            <a:ext cx="813837" cy="822036"/>
          </a:xfrm>
          <a:custGeom>
            <a:avLst/>
            <a:gdLst>
              <a:gd name="connsiteX0" fmla="*/ 813837 w 813837"/>
              <a:gd name="connsiteY0" fmla="*/ 822036 h 822036"/>
              <a:gd name="connsiteX1" fmla="*/ 102637 w 813837"/>
              <a:gd name="connsiteY1" fmla="*/ 526472 h 822036"/>
              <a:gd name="connsiteX2" fmla="*/ 19510 w 813837"/>
              <a:gd name="connsiteY2" fmla="*/ 0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837" h="822036">
                <a:moveTo>
                  <a:pt x="813837" y="822036"/>
                </a:moveTo>
                <a:cubicBezTo>
                  <a:pt x="524431" y="742757"/>
                  <a:pt x="235025" y="663478"/>
                  <a:pt x="102637" y="526472"/>
                </a:cubicBezTo>
                <a:cubicBezTo>
                  <a:pt x="-29751" y="389466"/>
                  <a:pt x="-5121" y="194733"/>
                  <a:pt x="195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A707F-4B98-4CA4-BB02-93DD1AA23597}"/>
              </a:ext>
            </a:extLst>
          </p:cNvPr>
          <p:cNvSpPr txBox="1"/>
          <p:nvPr/>
        </p:nvSpPr>
        <p:spPr>
          <a:xfrm>
            <a:off x="982715" y="5257566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Websites and hyperlinks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/>
              <p:nvPr/>
            </p:nvSpPr>
            <p:spPr>
              <a:xfrm>
                <a:off x="4598669" y="1834416"/>
                <a:ext cx="3436582" cy="577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69" y="1834416"/>
                <a:ext cx="3436582" cy="577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C94F8A-F141-4C2E-8F15-619E13421BCE}"/>
              </a:ext>
            </a:extLst>
          </p:cNvPr>
          <p:cNvSpPr txBox="1"/>
          <p:nvPr/>
        </p:nvSpPr>
        <p:spPr>
          <a:xfrm>
            <a:off x="4044608" y="1405434"/>
            <a:ext cx="424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CBEF3A-BD99-41A3-9892-6D8AA6355AFF}"/>
                  </a:ext>
                </a:extLst>
              </p:cNvPr>
              <p:cNvSpPr txBox="1"/>
              <p:nvPr/>
            </p:nvSpPr>
            <p:spPr>
              <a:xfrm>
                <a:off x="4532367" y="2620822"/>
                <a:ext cx="560916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a person surfing the internet: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Starts with any website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he randomly clicks one of the hyperlinks, which takes him to another website.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he restarts the browser and randomly goes to one website.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CBEF3A-BD99-41A3-9892-6D8AA635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367" y="2620822"/>
                <a:ext cx="5609160" cy="1754326"/>
              </a:xfrm>
              <a:prstGeom prst="rect">
                <a:avLst/>
              </a:prstGeom>
              <a:blipFill>
                <a:blip r:embed="rId3"/>
                <a:stretch>
                  <a:fillRect l="-869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EDE1E-1283-4CAC-8FD0-F0E6782B4BC5}"/>
                  </a:ext>
                </a:extLst>
              </p:cNvPr>
              <p:cNvSpPr txBox="1"/>
              <p:nvPr/>
            </p:nvSpPr>
            <p:spPr>
              <a:xfrm>
                <a:off x="1077397" y="1506968"/>
                <a:ext cx="256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EDE1E-1283-4CAC-8FD0-F0E6782B4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97" y="1506968"/>
                <a:ext cx="2567709" cy="369332"/>
              </a:xfrm>
              <a:prstGeom prst="rect">
                <a:avLst/>
              </a:prstGeom>
              <a:blipFill>
                <a:blip r:embed="rId4"/>
                <a:stretch>
                  <a:fillRect l="-21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82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D469146-DBEC-4F4F-84A6-ED785953D2AB}"/>
              </a:ext>
            </a:extLst>
          </p:cNvPr>
          <p:cNvSpPr txBox="1"/>
          <p:nvPr/>
        </p:nvSpPr>
        <p:spPr>
          <a:xfrm>
            <a:off x="667264" y="481913"/>
            <a:ext cx="241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PageRank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58B9F-D558-4AB9-BE84-63ABD5BFC284}"/>
              </a:ext>
            </a:extLst>
          </p:cNvPr>
          <p:cNvSpPr txBox="1"/>
          <p:nvPr/>
        </p:nvSpPr>
        <p:spPr>
          <a:xfrm>
            <a:off x="2116837" y="454875"/>
            <a:ext cx="80246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Given a graph of websites and hyperlinks, produce a ranking of the websites that reflects the importance/popularity/relevance of the websites.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A645DC-E62D-431D-B200-9E2084D5B9A4}"/>
              </a:ext>
            </a:extLst>
          </p:cNvPr>
          <p:cNvSpPr/>
          <p:nvPr/>
        </p:nvSpPr>
        <p:spPr>
          <a:xfrm>
            <a:off x="2004660" y="209917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848AD-6B37-4176-85C5-C7E731D94008}"/>
              </a:ext>
            </a:extLst>
          </p:cNvPr>
          <p:cNvSpPr/>
          <p:nvPr/>
        </p:nvSpPr>
        <p:spPr>
          <a:xfrm>
            <a:off x="3080551" y="37591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4B37C-F109-4E35-A277-F7AF49FB034F}"/>
              </a:ext>
            </a:extLst>
          </p:cNvPr>
          <p:cNvSpPr/>
          <p:nvPr/>
        </p:nvSpPr>
        <p:spPr>
          <a:xfrm>
            <a:off x="982715" y="37383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12C43E-0248-43BE-B1D5-5D8248BA0046}"/>
              </a:ext>
            </a:extLst>
          </p:cNvPr>
          <p:cNvSpPr/>
          <p:nvPr/>
        </p:nvSpPr>
        <p:spPr>
          <a:xfrm>
            <a:off x="1973101" y="47030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5564D-E4D1-4CEC-8B35-30F1CC97008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1439915" y="3966931"/>
            <a:ext cx="1640636" cy="2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A421A-F039-471C-B92B-6BFF2A8E9250}"/>
              </a:ext>
            </a:extLst>
          </p:cNvPr>
          <p:cNvCxnSpPr>
            <a:cxnSpLocks/>
            <a:stCxn id="29" idx="7"/>
            <a:endCxn id="12" idx="3"/>
          </p:cNvCxnSpPr>
          <p:nvPr/>
        </p:nvCxnSpPr>
        <p:spPr>
          <a:xfrm flipV="1">
            <a:off x="2363346" y="4149383"/>
            <a:ext cx="784160" cy="62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0D130-8C82-4645-8D44-653ACA64035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363347" y="2531422"/>
            <a:ext cx="945804" cy="12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704C29-34D8-4A10-9CC6-7A80C37105CD}"/>
              </a:ext>
            </a:extLst>
          </p:cNvPr>
          <p:cNvCxnSpPr>
            <a:stCxn id="13" idx="5"/>
            <a:endCxn id="29" idx="1"/>
          </p:cNvCxnSpPr>
          <p:nvPr/>
        </p:nvCxnSpPr>
        <p:spPr>
          <a:xfrm>
            <a:off x="1372960" y="4128576"/>
            <a:ext cx="667096" cy="6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D434C72-1EAB-4FB7-BAD5-41A6A8980615}"/>
              </a:ext>
            </a:extLst>
          </p:cNvPr>
          <p:cNvSpPr/>
          <p:nvPr/>
        </p:nvSpPr>
        <p:spPr>
          <a:xfrm>
            <a:off x="2441359" y="4225771"/>
            <a:ext cx="887767" cy="754602"/>
          </a:xfrm>
          <a:custGeom>
            <a:avLst/>
            <a:gdLst>
              <a:gd name="connsiteX0" fmla="*/ 887767 w 887767"/>
              <a:gd name="connsiteY0" fmla="*/ 0 h 754602"/>
              <a:gd name="connsiteX1" fmla="*/ 692458 w 887767"/>
              <a:gd name="connsiteY1" fmla="*/ 461639 h 754602"/>
              <a:gd name="connsiteX2" fmla="*/ 0 w 887767"/>
              <a:gd name="connsiteY2" fmla="*/ 754602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754602">
                <a:moveTo>
                  <a:pt x="887767" y="0"/>
                </a:moveTo>
                <a:cubicBezTo>
                  <a:pt x="864093" y="167936"/>
                  <a:pt x="840419" y="335872"/>
                  <a:pt x="692458" y="461639"/>
                </a:cubicBezTo>
                <a:cubicBezTo>
                  <a:pt x="544497" y="587406"/>
                  <a:pt x="97654" y="714653"/>
                  <a:pt x="0" y="754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9E1878-39A8-4CE4-AC14-A9C50FDD99AE}"/>
              </a:ext>
            </a:extLst>
          </p:cNvPr>
          <p:cNvSpPr/>
          <p:nvPr/>
        </p:nvSpPr>
        <p:spPr>
          <a:xfrm>
            <a:off x="1144272" y="4184073"/>
            <a:ext cx="813837" cy="822036"/>
          </a:xfrm>
          <a:custGeom>
            <a:avLst/>
            <a:gdLst>
              <a:gd name="connsiteX0" fmla="*/ 813837 w 813837"/>
              <a:gd name="connsiteY0" fmla="*/ 822036 h 822036"/>
              <a:gd name="connsiteX1" fmla="*/ 102637 w 813837"/>
              <a:gd name="connsiteY1" fmla="*/ 526472 h 822036"/>
              <a:gd name="connsiteX2" fmla="*/ 19510 w 813837"/>
              <a:gd name="connsiteY2" fmla="*/ 0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837" h="822036">
                <a:moveTo>
                  <a:pt x="813837" y="822036"/>
                </a:moveTo>
                <a:cubicBezTo>
                  <a:pt x="524431" y="742757"/>
                  <a:pt x="235025" y="663478"/>
                  <a:pt x="102637" y="526472"/>
                </a:cubicBezTo>
                <a:cubicBezTo>
                  <a:pt x="-29751" y="389466"/>
                  <a:pt x="-5121" y="194733"/>
                  <a:pt x="1951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A707F-4B98-4CA4-BB02-93DD1AA23597}"/>
              </a:ext>
            </a:extLst>
          </p:cNvPr>
          <p:cNvSpPr txBox="1"/>
          <p:nvPr/>
        </p:nvSpPr>
        <p:spPr>
          <a:xfrm>
            <a:off x="982715" y="5257566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Websites and hyperlinks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/>
              <p:nvPr/>
            </p:nvSpPr>
            <p:spPr>
              <a:xfrm>
                <a:off x="4598669" y="1834416"/>
                <a:ext cx="3436582" cy="577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C12D8E-41D2-4906-962F-6EBC1187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69" y="1834416"/>
                <a:ext cx="3436582" cy="577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C94F8A-F141-4C2E-8F15-619E13421BCE}"/>
              </a:ext>
            </a:extLst>
          </p:cNvPr>
          <p:cNvSpPr txBox="1"/>
          <p:nvPr/>
        </p:nvSpPr>
        <p:spPr>
          <a:xfrm>
            <a:off x="4044608" y="1405434"/>
            <a:ext cx="424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CBEF3A-BD99-41A3-9892-6D8AA6355AFF}"/>
                  </a:ext>
                </a:extLst>
              </p:cNvPr>
              <p:cNvSpPr txBox="1"/>
              <p:nvPr/>
            </p:nvSpPr>
            <p:spPr>
              <a:xfrm>
                <a:off x="4532367" y="2620822"/>
                <a:ext cx="560916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a person surfing the internet: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Starts with any website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he randomly clicks one of the hyperlinks, which takes him to another website.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he restarts the browser and randomly goes to one website.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CBEF3A-BD99-41A3-9892-6D8AA635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367" y="2620822"/>
                <a:ext cx="5609160" cy="1754326"/>
              </a:xfrm>
              <a:prstGeom prst="rect">
                <a:avLst/>
              </a:prstGeom>
              <a:blipFill>
                <a:blip r:embed="rId3"/>
                <a:stretch>
                  <a:fillRect l="-869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EDE1E-1283-4CAC-8FD0-F0E6782B4BC5}"/>
                  </a:ext>
                </a:extLst>
              </p:cNvPr>
              <p:cNvSpPr txBox="1"/>
              <p:nvPr/>
            </p:nvSpPr>
            <p:spPr>
              <a:xfrm>
                <a:off x="1077397" y="1506968"/>
                <a:ext cx="256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EDE1E-1283-4CAC-8FD0-F0E6782B4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97" y="1506968"/>
                <a:ext cx="2567709" cy="369332"/>
              </a:xfrm>
              <a:prstGeom prst="rect">
                <a:avLst/>
              </a:prstGeom>
              <a:blipFill>
                <a:blip r:embed="rId4"/>
                <a:stretch>
                  <a:fillRect l="-21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CD06653-2737-46DF-8C0A-51DF50C166BF}"/>
              </a:ext>
            </a:extLst>
          </p:cNvPr>
          <p:cNvSpPr/>
          <p:nvPr/>
        </p:nvSpPr>
        <p:spPr>
          <a:xfrm>
            <a:off x="1219200" y="2389331"/>
            <a:ext cx="785091" cy="1323687"/>
          </a:xfrm>
          <a:custGeom>
            <a:avLst/>
            <a:gdLst>
              <a:gd name="connsiteX0" fmla="*/ 785091 w 785091"/>
              <a:gd name="connsiteY0" fmla="*/ 39833 h 1323687"/>
              <a:gd name="connsiteX1" fmla="*/ 480291 w 785091"/>
              <a:gd name="connsiteY1" fmla="*/ 159905 h 1323687"/>
              <a:gd name="connsiteX2" fmla="*/ 0 w 785091"/>
              <a:gd name="connsiteY2" fmla="*/ 1323687 h 132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091" h="1323687">
                <a:moveTo>
                  <a:pt x="785091" y="39833"/>
                </a:moveTo>
                <a:cubicBezTo>
                  <a:pt x="698115" y="-7119"/>
                  <a:pt x="611139" y="-54071"/>
                  <a:pt x="480291" y="159905"/>
                </a:cubicBezTo>
                <a:cubicBezTo>
                  <a:pt x="349443" y="373881"/>
                  <a:pt x="174721" y="848784"/>
                  <a:pt x="0" y="1323687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067626-E965-42AC-A265-E69D16A747B6}"/>
              </a:ext>
            </a:extLst>
          </p:cNvPr>
          <p:cNvSpPr/>
          <p:nvPr/>
        </p:nvSpPr>
        <p:spPr>
          <a:xfrm>
            <a:off x="1828789" y="2558473"/>
            <a:ext cx="314047" cy="2124363"/>
          </a:xfrm>
          <a:custGeom>
            <a:avLst/>
            <a:gdLst>
              <a:gd name="connsiteX0" fmla="*/ 304811 w 314047"/>
              <a:gd name="connsiteY0" fmla="*/ 0 h 2124363"/>
              <a:gd name="connsiteX1" fmla="*/ 11 w 314047"/>
              <a:gd name="connsiteY1" fmla="*/ 729672 h 2124363"/>
              <a:gd name="connsiteX2" fmla="*/ 314047 w 314047"/>
              <a:gd name="connsiteY2" fmla="*/ 2124363 h 212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047" h="2124363">
                <a:moveTo>
                  <a:pt x="304811" y="0"/>
                </a:moveTo>
                <a:cubicBezTo>
                  <a:pt x="151641" y="187806"/>
                  <a:pt x="-1528" y="375612"/>
                  <a:pt x="11" y="729672"/>
                </a:cubicBezTo>
                <a:cubicBezTo>
                  <a:pt x="1550" y="1083732"/>
                  <a:pt x="157798" y="1604047"/>
                  <a:pt x="314047" y="2124363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86FEC9-92EC-48ED-AE12-0D00871986E8}"/>
              </a:ext>
            </a:extLst>
          </p:cNvPr>
          <p:cNvSpPr/>
          <p:nvPr/>
        </p:nvSpPr>
        <p:spPr>
          <a:xfrm>
            <a:off x="2438400" y="2189018"/>
            <a:ext cx="1057075" cy="1662546"/>
          </a:xfrm>
          <a:custGeom>
            <a:avLst/>
            <a:gdLst>
              <a:gd name="connsiteX0" fmla="*/ 0 w 1057075"/>
              <a:gd name="connsiteY0" fmla="*/ 0 h 1662546"/>
              <a:gd name="connsiteX1" fmla="*/ 895927 w 1057075"/>
              <a:gd name="connsiteY1" fmla="*/ 628073 h 1662546"/>
              <a:gd name="connsiteX2" fmla="*/ 1052945 w 1057075"/>
              <a:gd name="connsiteY2" fmla="*/ 1662546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075" h="1662546">
                <a:moveTo>
                  <a:pt x="0" y="0"/>
                </a:moveTo>
                <a:cubicBezTo>
                  <a:pt x="360218" y="175491"/>
                  <a:pt x="720436" y="350982"/>
                  <a:pt x="895927" y="628073"/>
                </a:cubicBezTo>
                <a:cubicBezTo>
                  <a:pt x="1071418" y="905164"/>
                  <a:pt x="1062181" y="1283855"/>
                  <a:pt x="1052945" y="1662546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7DBD3E4-74C7-42CE-95C7-F8EE1B4960E3}"/>
              </a:ext>
            </a:extLst>
          </p:cNvPr>
          <p:cNvSpPr/>
          <p:nvPr/>
        </p:nvSpPr>
        <p:spPr>
          <a:xfrm>
            <a:off x="1759857" y="1884154"/>
            <a:ext cx="463718" cy="387991"/>
          </a:xfrm>
          <a:custGeom>
            <a:avLst/>
            <a:gdLst>
              <a:gd name="connsiteX0" fmla="*/ 225961 w 463718"/>
              <a:gd name="connsiteY0" fmla="*/ 387991 h 387991"/>
              <a:gd name="connsiteX1" fmla="*/ 4288 w 463718"/>
              <a:gd name="connsiteY1" fmla="*/ 230973 h 387991"/>
              <a:gd name="connsiteX2" fmla="*/ 401452 w 463718"/>
              <a:gd name="connsiteY2" fmla="*/ 64 h 387991"/>
              <a:gd name="connsiteX3" fmla="*/ 456870 w 463718"/>
              <a:gd name="connsiteY3" fmla="*/ 212501 h 38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718" h="387991">
                <a:moveTo>
                  <a:pt x="225961" y="387991"/>
                </a:moveTo>
                <a:cubicBezTo>
                  <a:pt x="100500" y="341809"/>
                  <a:pt x="-24961" y="295628"/>
                  <a:pt x="4288" y="230973"/>
                </a:cubicBezTo>
                <a:cubicBezTo>
                  <a:pt x="33537" y="166318"/>
                  <a:pt x="326022" y="3143"/>
                  <a:pt x="401452" y="64"/>
                </a:cubicBezTo>
                <a:cubicBezTo>
                  <a:pt x="476882" y="-3015"/>
                  <a:pt x="466876" y="104743"/>
                  <a:pt x="456870" y="212501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99FA6EA-3FCC-421E-A8B5-B4B13165FDC8}"/>
              </a:ext>
            </a:extLst>
          </p:cNvPr>
          <p:cNvSpPr/>
          <p:nvPr/>
        </p:nvSpPr>
        <p:spPr>
          <a:xfrm>
            <a:off x="2262909" y="2576945"/>
            <a:ext cx="849746" cy="1283855"/>
          </a:xfrm>
          <a:custGeom>
            <a:avLst/>
            <a:gdLst>
              <a:gd name="connsiteX0" fmla="*/ 849746 w 849746"/>
              <a:gd name="connsiteY0" fmla="*/ 1283855 h 1283855"/>
              <a:gd name="connsiteX1" fmla="*/ 203200 w 849746"/>
              <a:gd name="connsiteY1" fmla="*/ 738910 h 1283855"/>
              <a:gd name="connsiteX2" fmla="*/ 0 w 849746"/>
              <a:gd name="connsiteY2" fmla="*/ 0 h 128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46" h="1283855">
                <a:moveTo>
                  <a:pt x="849746" y="1283855"/>
                </a:moveTo>
                <a:cubicBezTo>
                  <a:pt x="597285" y="1118370"/>
                  <a:pt x="344824" y="952886"/>
                  <a:pt x="203200" y="738910"/>
                </a:cubicBezTo>
                <a:cubicBezTo>
                  <a:pt x="61576" y="524934"/>
                  <a:pt x="30788" y="26246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6EE942-5486-4A7F-86EA-D6E6D3E2980F}"/>
              </a:ext>
            </a:extLst>
          </p:cNvPr>
          <p:cNvSpPr/>
          <p:nvPr/>
        </p:nvSpPr>
        <p:spPr>
          <a:xfrm>
            <a:off x="3463636" y="3814969"/>
            <a:ext cx="388159" cy="525760"/>
          </a:xfrm>
          <a:custGeom>
            <a:avLst/>
            <a:gdLst>
              <a:gd name="connsiteX0" fmla="*/ 83128 w 388159"/>
              <a:gd name="connsiteY0" fmla="*/ 101249 h 525760"/>
              <a:gd name="connsiteX1" fmla="*/ 378691 w 388159"/>
              <a:gd name="connsiteY1" fmla="*/ 27358 h 525760"/>
              <a:gd name="connsiteX2" fmla="*/ 286328 w 388159"/>
              <a:gd name="connsiteY2" fmla="*/ 507649 h 525760"/>
              <a:gd name="connsiteX3" fmla="*/ 0 w 388159"/>
              <a:gd name="connsiteY3" fmla="*/ 378340 h 5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159" h="525760">
                <a:moveTo>
                  <a:pt x="83128" y="101249"/>
                </a:moveTo>
                <a:cubicBezTo>
                  <a:pt x="213976" y="30437"/>
                  <a:pt x="344824" y="-40375"/>
                  <a:pt x="378691" y="27358"/>
                </a:cubicBezTo>
                <a:cubicBezTo>
                  <a:pt x="412558" y="95091"/>
                  <a:pt x="349443" y="449152"/>
                  <a:pt x="286328" y="507649"/>
                </a:cubicBezTo>
                <a:cubicBezTo>
                  <a:pt x="223213" y="566146"/>
                  <a:pt x="111606" y="472243"/>
                  <a:pt x="0" y="378340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DD896-6D8C-489D-9EEE-4554CC1668A7}"/>
              </a:ext>
            </a:extLst>
          </p:cNvPr>
          <p:cNvSpPr/>
          <p:nvPr/>
        </p:nvSpPr>
        <p:spPr>
          <a:xfrm>
            <a:off x="1376218" y="3571303"/>
            <a:ext cx="1717964" cy="372624"/>
          </a:xfrm>
          <a:custGeom>
            <a:avLst/>
            <a:gdLst>
              <a:gd name="connsiteX0" fmla="*/ 1717964 w 1717964"/>
              <a:gd name="connsiteY0" fmla="*/ 372624 h 372624"/>
              <a:gd name="connsiteX1" fmla="*/ 923637 w 1717964"/>
              <a:gd name="connsiteY1" fmla="*/ 3170 h 372624"/>
              <a:gd name="connsiteX2" fmla="*/ 0 w 1717964"/>
              <a:gd name="connsiteY2" fmla="*/ 224842 h 37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964" h="372624">
                <a:moveTo>
                  <a:pt x="1717964" y="372624"/>
                </a:moveTo>
                <a:cubicBezTo>
                  <a:pt x="1463964" y="200212"/>
                  <a:pt x="1209964" y="27800"/>
                  <a:pt x="923637" y="3170"/>
                </a:cubicBezTo>
                <a:cubicBezTo>
                  <a:pt x="637310" y="-21460"/>
                  <a:pt x="318655" y="101691"/>
                  <a:pt x="0" y="224842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A45950-D1D1-4CAA-B951-EA8615E65F7B}"/>
              </a:ext>
            </a:extLst>
          </p:cNvPr>
          <p:cNvSpPr/>
          <p:nvPr/>
        </p:nvSpPr>
        <p:spPr>
          <a:xfrm>
            <a:off x="2438400" y="4221018"/>
            <a:ext cx="812800" cy="637309"/>
          </a:xfrm>
          <a:custGeom>
            <a:avLst/>
            <a:gdLst>
              <a:gd name="connsiteX0" fmla="*/ 812800 w 812800"/>
              <a:gd name="connsiteY0" fmla="*/ 0 h 637309"/>
              <a:gd name="connsiteX1" fmla="*/ 535709 w 812800"/>
              <a:gd name="connsiteY1" fmla="*/ 406400 h 637309"/>
              <a:gd name="connsiteX2" fmla="*/ 0 w 812800"/>
              <a:gd name="connsiteY2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637309">
                <a:moveTo>
                  <a:pt x="812800" y="0"/>
                </a:moveTo>
                <a:cubicBezTo>
                  <a:pt x="741988" y="150091"/>
                  <a:pt x="671176" y="300182"/>
                  <a:pt x="535709" y="406400"/>
                </a:cubicBezTo>
                <a:cubicBezTo>
                  <a:pt x="400242" y="512618"/>
                  <a:pt x="200121" y="574963"/>
                  <a:pt x="0" y="637309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B691B5-4019-4751-8B38-5E490277078E}"/>
              </a:ext>
            </a:extLst>
          </p:cNvPr>
          <p:cNvSpPr/>
          <p:nvPr/>
        </p:nvSpPr>
        <p:spPr>
          <a:xfrm>
            <a:off x="1339273" y="2558473"/>
            <a:ext cx="849745" cy="1182254"/>
          </a:xfrm>
          <a:custGeom>
            <a:avLst/>
            <a:gdLst>
              <a:gd name="connsiteX0" fmla="*/ 0 w 849745"/>
              <a:gd name="connsiteY0" fmla="*/ 1182254 h 1182254"/>
              <a:gd name="connsiteX1" fmla="*/ 637309 w 849745"/>
              <a:gd name="connsiteY1" fmla="*/ 517236 h 1182254"/>
              <a:gd name="connsiteX2" fmla="*/ 849745 w 849745"/>
              <a:gd name="connsiteY2" fmla="*/ 0 h 118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45" h="1182254">
                <a:moveTo>
                  <a:pt x="0" y="1182254"/>
                </a:moveTo>
                <a:cubicBezTo>
                  <a:pt x="247842" y="948266"/>
                  <a:pt x="495685" y="714278"/>
                  <a:pt x="637309" y="517236"/>
                </a:cubicBezTo>
                <a:cubicBezTo>
                  <a:pt x="778933" y="320194"/>
                  <a:pt x="814339" y="160097"/>
                  <a:pt x="849745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E761AF4-519E-41B3-B858-E23A2860A899}"/>
              </a:ext>
            </a:extLst>
          </p:cNvPr>
          <p:cNvSpPr/>
          <p:nvPr/>
        </p:nvSpPr>
        <p:spPr>
          <a:xfrm>
            <a:off x="1450109" y="4054764"/>
            <a:ext cx="1644073" cy="203273"/>
          </a:xfrm>
          <a:custGeom>
            <a:avLst/>
            <a:gdLst>
              <a:gd name="connsiteX0" fmla="*/ 0 w 1644073"/>
              <a:gd name="connsiteY0" fmla="*/ 0 h 203273"/>
              <a:gd name="connsiteX1" fmla="*/ 738909 w 1644073"/>
              <a:gd name="connsiteY1" fmla="*/ 203200 h 203273"/>
              <a:gd name="connsiteX2" fmla="*/ 1644073 w 1644073"/>
              <a:gd name="connsiteY2" fmla="*/ 18472 h 20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073" h="203273">
                <a:moveTo>
                  <a:pt x="0" y="0"/>
                </a:moveTo>
                <a:cubicBezTo>
                  <a:pt x="232448" y="100060"/>
                  <a:pt x="464897" y="200121"/>
                  <a:pt x="738909" y="203200"/>
                </a:cubicBezTo>
                <a:cubicBezTo>
                  <a:pt x="1012921" y="206279"/>
                  <a:pt x="1328497" y="112375"/>
                  <a:pt x="1644073" y="18472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2601CCD-D191-4D25-A376-AF06F4D7B68C}"/>
              </a:ext>
            </a:extLst>
          </p:cNvPr>
          <p:cNvSpPr/>
          <p:nvPr/>
        </p:nvSpPr>
        <p:spPr>
          <a:xfrm>
            <a:off x="700829" y="3561874"/>
            <a:ext cx="370589" cy="586806"/>
          </a:xfrm>
          <a:custGeom>
            <a:avLst/>
            <a:gdLst>
              <a:gd name="connsiteX0" fmla="*/ 370589 w 370589"/>
              <a:gd name="connsiteY0" fmla="*/ 215799 h 586806"/>
              <a:gd name="connsiteX1" fmla="*/ 222807 w 370589"/>
              <a:gd name="connsiteY1" fmla="*/ 12599 h 586806"/>
              <a:gd name="connsiteX2" fmla="*/ 1135 w 370589"/>
              <a:gd name="connsiteY2" fmla="*/ 539071 h 586806"/>
              <a:gd name="connsiteX3" fmla="*/ 324407 w 370589"/>
              <a:gd name="connsiteY3" fmla="*/ 529835 h 58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89" h="586806">
                <a:moveTo>
                  <a:pt x="370589" y="215799"/>
                </a:moveTo>
                <a:cubicBezTo>
                  <a:pt x="327486" y="87259"/>
                  <a:pt x="284383" y="-41280"/>
                  <a:pt x="222807" y="12599"/>
                </a:cubicBezTo>
                <a:cubicBezTo>
                  <a:pt x="161231" y="66478"/>
                  <a:pt x="-15798" y="452865"/>
                  <a:pt x="1135" y="539071"/>
                </a:cubicBezTo>
                <a:cubicBezTo>
                  <a:pt x="18068" y="625277"/>
                  <a:pt x="171237" y="577556"/>
                  <a:pt x="324407" y="529835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727E5E-B28C-4FB5-A2B0-C88BA05F8BA0}"/>
              </a:ext>
            </a:extLst>
          </p:cNvPr>
          <p:cNvSpPr/>
          <p:nvPr/>
        </p:nvSpPr>
        <p:spPr>
          <a:xfrm>
            <a:off x="1394691" y="4128655"/>
            <a:ext cx="692727" cy="618836"/>
          </a:xfrm>
          <a:custGeom>
            <a:avLst/>
            <a:gdLst>
              <a:gd name="connsiteX0" fmla="*/ 0 w 692727"/>
              <a:gd name="connsiteY0" fmla="*/ 0 h 618836"/>
              <a:gd name="connsiteX1" fmla="*/ 452582 w 692727"/>
              <a:gd name="connsiteY1" fmla="*/ 203200 h 618836"/>
              <a:gd name="connsiteX2" fmla="*/ 692727 w 692727"/>
              <a:gd name="connsiteY2" fmla="*/ 618836 h 6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727" h="618836">
                <a:moveTo>
                  <a:pt x="0" y="0"/>
                </a:moveTo>
                <a:cubicBezTo>
                  <a:pt x="168564" y="50030"/>
                  <a:pt x="337128" y="100061"/>
                  <a:pt x="452582" y="203200"/>
                </a:cubicBezTo>
                <a:cubicBezTo>
                  <a:pt x="568036" y="306339"/>
                  <a:pt x="630381" y="462587"/>
                  <a:pt x="692727" y="618836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DEFF76F-40CA-4BD5-976C-C046C03D7528}"/>
              </a:ext>
            </a:extLst>
          </p:cNvPr>
          <p:cNvSpPr/>
          <p:nvPr/>
        </p:nvSpPr>
        <p:spPr>
          <a:xfrm>
            <a:off x="2309091" y="2549236"/>
            <a:ext cx="304800" cy="2161309"/>
          </a:xfrm>
          <a:custGeom>
            <a:avLst/>
            <a:gdLst>
              <a:gd name="connsiteX0" fmla="*/ 0 w 304800"/>
              <a:gd name="connsiteY0" fmla="*/ 2161309 h 2161309"/>
              <a:gd name="connsiteX1" fmla="*/ 304800 w 304800"/>
              <a:gd name="connsiteY1" fmla="*/ 794328 h 2161309"/>
              <a:gd name="connsiteX2" fmla="*/ 0 w 304800"/>
              <a:gd name="connsiteY2" fmla="*/ 0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2161309">
                <a:moveTo>
                  <a:pt x="0" y="2161309"/>
                </a:moveTo>
                <a:cubicBezTo>
                  <a:pt x="152400" y="1657927"/>
                  <a:pt x="304800" y="1154546"/>
                  <a:pt x="304800" y="794328"/>
                </a:cubicBezTo>
                <a:cubicBezTo>
                  <a:pt x="304800" y="434110"/>
                  <a:pt x="152400" y="217055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39528AD-CD97-4A75-8DDF-5AD953FDB209}"/>
              </a:ext>
            </a:extLst>
          </p:cNvPr>
          <p:cNvSpPr/>
          <p:nvPr/>
        </p:nvSpPr>
        <p:spPr>
          <a:xfrm>
            <a:off x="2382982" y="4119418"/>
            <a:ext cx="738909" cy="665018"/>
          </a:xfrm>
          <a:custGeom>
            <a:avLst/>
            <a:gdLst>
              <a:gd name="connsiteX0" fmla="*/ 0 w 738909"/>
              <a:gd name="connsiteY0" fmla="*/ 665018 h 665018"/>
              <a:gd name="connsiteX1" fmla="*/ 193963 w 738909"/>
              <a:gd name="connsiteY1" fmla="*/ 286327 h 665018"/>
              <a:gd name="connsiteX2" fmla="*/ 738909 w 738909"/>
              <a:gd name="connsiteY2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09" h="665018">
                <a:moveTo>
                  <a:pt x="0" y="665018"/>
                </a:moveTo>
                <a:cubicBezTo>
                  <a:pt x="35406" y="531090"/>
                  <a:pt x="70812" y="397163"/>
                  <a:pt x="193963" y="286327"/>
                </a:cubicBezTo>
                <a:cubicBezTo>
                  <a:pt x="317114" y="175491"/>
                  <a:pt x="528011" y="87745"/>
                  <a:pt x="738909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1F6B202-6B6A-4BD8-9C66-AAE3BEEAFADF}"/>
              </a:ext>
            </a:extLst>
          </p:cNvPr>
          <p:cNvSpPr/>
          <p:nvPr/>
        </p:nvSpPr>
        <p:spPr>
          <a:xfrm>
            <a:off x="1293091" y="4193309"/>
            <a:ext cx="683491" cy="748146"/>
          </a:xfrm>
          <a:custGeom>
            <a:avLst/>
            <a:gdLst>
              <a:gd name="connsiteX0" fmla="*/ 683491 w 683491"/>
              <a:gd name="connsiteY0" fmla="*/ 748146 h 748146"/>
              <a:gd name="connsiteX1" fmla="*/ 147782 w 683491"/>
              <a:gd name="connsiteY1" fmla="*/ 406400 h 748146"/>
              <a:gd name="connsiteX2" fmla="*/ 0 w 683491"/>
              <a:gd name="connsiteY2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491" h="748146">
                <a:moveTo>
                  <a:pt x="683491" y="748146"/>
                </a:moveTo>
                <a:cubicBezTo>
                  <a:pt x="472594" y="639618"/>
                  <a:pt x="261697" y="531091"/>
                  <a:pt x="147782" y="406400"/>
                </a:cubicBezTo>
                <a:cubicBezTo>
                  <a:pt x="33867" y="281709"/>
                  <a:pt x="16933" y="14085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F3727D4-3FB7-494F-8F27-DF809DA3D5A0}"/>
              </a:ext>
            </a:extLst>
          </p:cNvPr>
          <p:cNvSpPr/>
          <p:nvPr/>
        </p:nvSpPr>
        <p:spPr>
          <a:xfrm>
            <a:off x="1942694" y="5098473"/>
            <a:ext cx="531973" cy="213434"/>
          </a:xfrm>
          <a:custGeom>
            <a:avLst/>
            <a:gdLst>
              <a:gd name="connsiteX0" fmla="*/ 467997 w 531973"/>
              <a:gd name="connsiteY0" fmla="*/ 0 h 213434"/>
              <a:gd name="connsiteX1" fmla="*/ 495706 w 531973"/>
              <a:gd name="connsiteY1" fmla="*/ 184727 h 213434"/>
              <a:gd name="connsiteX2" fmla="*/ 33888 w 531973"/>
              <a:gd name="connsiteY2" fmla="*/ 193963 h 213434"/>
              <a:gd name="connsiteX3" fmla="*/ 70833 w 531973"/>
              <a:gd name="connsiteY3" fmla="*/ 0 h 21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973" h="213434">
                <a:moveTo>
                  <a:pt x="467997" y="0"/>
                </a:moveTo>
                <a:cubicBezTo>
                  <a:pt x="518027" y="76200"/>
                  <a:pt x="568057" y="152400"/>
                  <a:pt x="495706" y="184727"/>
                </a:cubicBezTo>
                <a:cubicBezTo>
                  <a:pt x="423355" y="217054"/>
                  <a:pt x="104700" y="224751"/>
                  <a:pt x="33888" y="193963"/>
                </a:cubicBezTo>
                <a:cubicBezTo>
                  <a:pt x="-36924" y="163175"/>
                  <a:pt x="16954" y="81587"/>
                  <a:pt x="70833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7FC84F-3BDC-4401-8EE0-8F3E9AFABA4D}"/>
                  </a:ext>
                </a:extLst>
              </p:cNvPr>
              <p:cNvSpPr txBox="1"/>
              <p:nvPr/>
            </p:nvSpPr>
            <p:spPr>
              <a:xfrm>
                <a:off x="4384366" y="4682836"/>
                <a:ext cx="3081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=[0.1  0.4  0.2  0.3]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7FC84F-3BDC-4401-8EE0-8F3E9AFAB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366" y="4682836"/>
                <a:ext cx="308175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80D261-D744-440D-83E3-61C2ECC65087}"/>
              </a:ext>
            </a:extLst>
          </p:cNvPr>
          <p:cNvCxnSpPr>
            <a:cxnSpLocks/>
          </p:cNvCxnSpPr>
          <p:nvPr/>
        </p:nvCxnSpPr>
        <p:spPr>
          <a:xfrm flipH="1">
            <a:off x="5902036" y="5016271"/>
            <a:ext cx="265941" cy="44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BC8701-5AEF-4377-8E7A-5C185CFCA300}"/>
              </a:ext>
            </a:extLst>
          </p:cNvPr>
          <p:cNvSpPr txBox="1"/>
          <p:nvPr/>
        </p:nvSpPr>
        <p:spPr>
          <a:xfrm>
            <a:off x="4195528" y="5452566"/>
            <a:ext cx="360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person spends about 40% of the time viewing website 2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D77E0C-A6BC-4B6D-A804-74D1D08360E6}"/>
              </a:ext>
            </a:extLst>
          </p:cNvPr>
          <p:cNvSpPr/>
          <p:nvPr/>
        </p:nvSpPr>
        <p:spPr>
          <a:xfrm>
            <a:off x="8035251" y="5680102"/>
            <a:ext cx="549456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9FB3F3-F2EF-465D-8C67-4CB7ADE2DF32}"/>
              </a:ext>
            </a:extLst>
          </p:cNvPr>
          <p:cNvSpPr txBox="1"/>
          <p:nvPr/>
        </p:nvSpPr>
        <p:spPr>
          <a:xfrm>
            <a:off x="8819561" y="5479094"/>
            <a:ext cx="21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2 is the most relevant. </a:t>
            </a:r>
          </a:p>
        </p:txBody>
      </p:sp>
    </p:spTree>
    <p:extLst>
      <p:ext uri="{BB962C8B-B14F-4D97-AF65-F5344CB8AC3E}">
        <p14:creationId xmlns:p14="http://schemas.microsoft.com/office/powerpoint/2010/main" val="11107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9" grpId="0"/>
      <p:bldP spid="15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2886</Words>
  <Application>Microsoft Macintosh PowerPoint</Application>
  <PresentationFormat>Widescreen</PresentationFormat>
  <Paragraphs>612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ECE314 Lab 8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662</cp:revision>
  <dcterms:created xsi:type="dcterms:W3CDTF">2020-03-25T19:18:07Z</dcterms:created>
  <dcterms:modified xsi:type="dcterms:W3CDTF">2020-06-14T08:07:18Z</dcterms:modified>
</cp:coreProperties>
</file>