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0:45:18.2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2182 24575,'0'-37'0,"5"1"0,1 4 0,10 0 0,-5-1 0,10 1 0,-9 0 0,3-1 0,-4 1 0,-1 5 0,0 7 0,-1 1 0,1 5 0,-5-1 0,4 1 0,-8 5 0,7-5 0,-7 4 0,3-4 0,1 1 0,-4 2 0,3-2 0,0-1 0,-3 4 0,4-9 0,-1 9 0,-3-4 0,7 5 0,-7-4 0,3 2 0,-1-2 0,-2 4 0,3 0 0,0 0 0,-3 0 0,3 0 0,-4 0 0,4 4 0,-3-3 0,7 4 0,-4-1 0,1-2 0,2 6 0,-6-7 0,6 7 0,-2-3 0,0 1 0,2 2 0,-2-3 0,3 4 0,0 0 0,0 0 0,0 0 0,1 0 0,-1 0 0,0 0 0,0 0 0,-4 4 0,4-4 0,-7 8 0,3-3 0,0 3 0,-3 1 0,6-1 0,-6 1 0,7-5 0,-7 4 0,3-3 0,0 4 0,-3 0 0,2 0 0,1-1 0,-3 1 0,3 0 0,0 0 0,-3 0 0,3 0 0,0-4 0,-3 2 0,3-2 0,-4 4 0,4 0 0,-3 0 0,3-1 0,0 1 0,-3 0 0,6-1 0,-6 1 0,3 0 0,0-1 0,-3 1 0,2 0 0,1 0 0,-3-1 0,3 1 0,-4 0 0,4 0 0,-3 0 0,3 0 0,-4 0 0,4-5 0,-3 4 0,3-3 0,0 0 0,-3 3 0,3-3 0,-1 4 0,-2-1 0,3 1 0,0-1 0,-3 1 0,7 0 0,-7 0 0,7 0 0,-4-1 0,1 1 0,3 0 0,-3-1 0,3-3 0,-3 3 0,-2-3 0,1 0 0,-3 2 0,7-6 0,-7 7 0,6-3 0,-2 3 0,3 1 0,0-1 0,-3 0 0,3-3 0,-4 2 0,5-2 0,-1 3 0,-3 1 0,2-5 0,-6 4 0,7-7 0,-7 6 0,7-6 0,-7 7 0,7-7 0,-7 6 0,7-6 0,-8 7 0,8-7 0,-7 7 0,7-7 0,-7 7 0,7-7 0,-4 6 0,5-6 0,-4 7 0,2-7 0,-3 3 0,4-4 0,1 0 0,-1 0 0,0 0 0,0 0 0,0-4 0,-3-1 0,3 1 0,-7-4 0,6 3 0,-2-4 0,4 0 0,-1 1 0,-3-6 0,3 4 0,-3-4 0,4 0 0,-4-1 0,4 1 0,-4-5 0,4 4 0,2-10 0,-2 4 0,2-10 0,-1 4 0,1-5 0,0-7 0,5 5 0,-4-5 0,4 0 0,-5 5 0,6-11 0,-5 11 0,5-11 0,-2 11 0,-3-5 0,10 0 0,-10 5 0,9-4 0,-9 5 0,8 1 0,-8 0 0,3 5 0,0 2 0,-5 5 0,9 0 0,-8 0 0,7 5 0,-3-4 0,0 9 0,4-9 0,-5 9 0,1 0 0,-1 1 0,-1 8 0,-3-6 0,4 6 0,-5-3 0,0 4 0,0 0 0,-1 0 0,1 0 0,0 0 0,0 0 0,0 0 0,0 0 0,0 0 0,-1 0 0,1 0 0,5 0 0,1 0 0,-1 4 0,5 1 0,-4 4 0,4 1 0,1 0 0,-1 0 0,-4 4 0,4 1 0,-4 5 0,0-6 0,-1 5 0,-5-4 0,6 4 0,-5-4 0,4 9 0,-5-13 0,2 19 0,-2-14 0,-3 9 0,3-5 0,-8 5 0,8 2 0,2 19 0,-4-10 0,7 10 0,-12-14 0,7 1 0,-8-1 0,9 0 0,-9-5 0,4-2 0,-5 0 0,4-4 0,-3 4 0,4-10 0,-5 3 0,4-3 0,-3 5 0,3-6 0,1 5 0,-4-4 0,8 4 0,-8 1 0,7-1 0,-7 1 0,8-1 0,-8 1 0,7-5 0,-7-2 0,8 1 0,-4 0 0,0 0 0,-1-1 0,0-4 0,-3 0 0,7 0 0,-7 0 0,7-1 0,-4 1 0,1 0 0,3-1 0,-7 1 0,2-1 0,1 1 0,1-1 0,0 1 0,2 0 0,-6 0 0,7-1 0,-3 1 0,-1-1 0,4-3 0,-7 3 0,7-7 0,-7 7 0,6-4 0,-6 5 0,7-4 0,-4 2 0,5-3 0,-1 1 0,0-1 0,1-4 0,-1 0 0,0 0 0,0 0 0,1 0 0,-1 0 0,-3-4 0,2-1 0,-6-3 0,6-1 0,-6 1 0,7-1 0,-7 0 0,7 0 0,-7 0 0,7-5 0,-7 4 0,8-4 0,-4 1 0,4 3 0,-4-9 0,3 9 0,-7-4 0,7 5 0,-3-5 0,0 4 0,0-4 0,-1 9 0,-3-3 0,3 3 0,-4-4 0,3 4 0,-2-2 0,3 2 0,-4-4 0,4 0 0,-3 0 0,3 0 0,-4 0 0,0 0 0,5-5 0,-4 4 0,7-9 0,-7 9 0,4-4 0,-1 1 0,-3-2 0,8-5 0,-8 0 0,8 1 0,-4-1 0,5-5 0,1-2 0,-1 0 0,1-4 0,-1 4 0,1-5 0,-1 5 0,1-3 0,-2 8 0,2-8 0,-1 8 0,1-8 0,-2 8 0,2-3 0,-1 0 0,4 4 0,-3-5 0,4 1 0,-5 4 0,0-4 0,0 5 0,0 0 0,4-8 0,-4 6 0,5-6 0,-6 13 0,1-4 0,-1 4 0,0 0 0,1-3 0,-1 3 0,1-5 0,-4 5 0,2-3 0,-3 7 0,5-7 0,-1 8 0,-4-9 0,3 9 0,-2-8 0,3 3 0,0 0 0,1-4 0,-1 9 0,0-4 0,-4 5 0,3 0 0,-3 0 0,0 0 0,3 0 0,-3 0 0,3 4 0,1-3 0,0 4 0,0-1 0,-1 1 0,1 0 0,0 3 0,0-7 0,0 7 0,-1-3 0,1 4 0,0-4 0,0 3 0,0-3 0,-1 4 0,1 0 0,0 0 0,-1 0 0,1 0 0,0 0 0,0 0 0,0 0 0,-1 0 0,1 0 0,0 0 0,0 0 0,0 0 0,0 0 0,0 0 0,-1 0 0,1 4 0,0 1 0,5 4 0,-4 0 0,8 1 0,-8-1 0,4 0 0,-1 0 0,-3 0 0,4 0 0,-5-4 0,0-1 0,0 0 0,-1-3 0,1 7 0,0-4 0,-1 1 0,1-1 0,-1 0 0,1-3 0,-1 3 0,-3 0 0,2-3 0,-2 2 0,-1 1 0,4-3 0,-4 6 0,4-6 0,-3 6 0,2-6 0,-2 3 0,0 0 0,2-4 0,-6 8 0,6-7 0,-6 6 0,3-2 0,0 0 0,-3 3 0,7-3 0,-7 4 0,7 0 0,-4-1 0,1 1 0,3 0 0,-7-1 0,7-3 0,-8 3 0,8-3 0,-3 3 0,-1 1 0,4-1 0,-3 1 0,0 0 0,3 0 0,-3 4 0,5 8 0,0 0 0,4 4 0,-3-5 0,3-1 0,-4 1 0,0-1 0,-1-4 0,0-1 0,0-5 0,-4-1 0,3-3 0,-4-1 0,4-4 0,1 0 0,-1 0 0,0-4 0,1-1 0,-1-4 0,1 1 0,0-1 0,-1 0 0,2-5 0,-2 4 0,7-4 0,-5 5 0,3-1 0,-4 1 0,0 0 0,0 0 0,-1 0 0,1 0 0,0 4 0,0-2 0,0 2 0,0 0 0,0-3 0,-1 3 0,1 0 0,-4-3 0,3 7 0,-7-7 0,7 7 0,-3-7 0,-1 3 0,4 0 0,-3-2 0,0 2 0,2 0 0,-6-3 0,7 7 0,-7-7 0,7 3 0,-7-3 0,7-1 0,-4 0 0,5 0 0,0 1 0,-5-1 0,4 0 0,-7 0 0,7 0 0,-3 4 0,0-3 0,3 3 0,-7-4 0,6 0 0,-2 0 0,0 0 0,3 0 0,-3 0 0,4-5 0,0 4 0,1-3 0,-1-1 0,0 4 0,-4-4 0,3 0 0,-3 4 0,5-4 0,-5 5 0,2 0 0,-6 0 0,7 0 0,-3 0 0,0 0 0,3 0 0,-3 1 0,-1-1 0,4 0 0,-3 0 0,0 0 0,2 5 0,-6-4 0,3 3 0,0 0 0,-3-3 0,7 3 0,-7-4 0,7 0 0,-4 0 0,6-5 0,-6 4 0,5 1 0,-4 1 0,0 3 0,2-4 0,-6 0 0,7 0 0,-3 0 0,0 0 0,2 4 0,-6-3 0,7 7 0,-7-7 0,7 3 0,-3-3 0,3-1 0,1 0 0,-1 1 0,0-1 0,-3 1 0,3 3 0,-8-3 0,8 7 0,-7-7 0,7 7 0,-7-7 0,7 3 0,-7-3 0,6 3 0,-6-3 0,7 4 0,-3-5 0,-1 1 0,3 3 0,-6-2 0,7 2 0,-4-4 0,5 1 0,-1-1 0,-3 1 0,-2-1 0,1 4 0,-3-3 0,7 7 0,-7-7 0,7 7 0,-7-7 0,7 3 0,-4-4 0,5 1 0,-4-1 0,2 4 0,-6-2 0,7 6 0,-7-7 0,7 7 0,-7-7 0,7 7 0,-7-7 0,7 3 0,-4-4 0,5 4 0,-4-3 0,2 3 0,-6-4 0,7 5 0,-7-4 0,7 7 0,-7-6 0,7 6 0,-7-7 0,6 7 0,-6-6 0,3 3 0,0-1 0,-3-3 0,6 7 0,-6-7 0,7 7 0,-7-7 0,7 7 0,-8-7 0,8 7 0,-7-6 0,7 6 0,-7-7 0,7 7 0,-7-7 0,7 7 0,-7-6 0,6 6 0,-6-7 0,7 7 0,-7-6 0,7 6 0,-7-7 0,6 7 0,-2-3 0,0 0 0,-2 3 0,-3-3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39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41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42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44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45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47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48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51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53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54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10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57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59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7:01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7:03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14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16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19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22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27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30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21:06:38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.xm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" Type="http://schemas.openxmlformats.org/officeDocument/2006/relationships/image" Target="../media/image24.png"/><Relationship Id="rId21" Type="http://schemas.openxmlformats.org/officeDocument/2006/relationships/customXml" Target="../ink/ink15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2" Type="http://schemas.openxmlformats.org/officeDocument/2006/relationships/image" Target="../media/image23.png"/><Relationship Id="rId16" Type="http://schemas.openxmlformats.org/officeDocument/2006/relationships/customXml" Target="../ink/ink10.xml"/><Relationship Id="rId20" Type="http://schemas.openxmlformats.org/officeDocument/2006/relationships/customXml" Target="../ink/ink14.xml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5.xml"/><Relationship Id="rId24" Type="http://schemas.openxmlformats.org/officeDocument/2006/relationships/customXml" Target="../ink/ink18.xml"/><Relationship Id="rId5" Type="http://schemas.openxmlformats.org/officeDocument/2006/relationships/image" Target="../media/image26.png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10" Type="http://schemas.openxmlformats.org/officeDocument/2006/relationships/customXml" Target="../ink/ink4.xml"/><Relationship Id="rId19" Type="http://schemas.openxmlformats.org/officeDocument/2006/relationships/customXml" Target="../ink/ink13.xml"/><Relationship Id="rId4" Type="http://schemas.openxmlformats.org/officeDocument/2006/relationships/image" Target="../media/image25.png"/><Relationship Id="rId9" Type="http://schemas.openxmlformats.org/officeDocument/2006/relationships/customXml" Target="../ink/ink3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9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663" y="2601119"/>
            <a:ext cx="5255171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Binary Hypothesis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Sequential Hypothesis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Gambler’s Ruin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Binary Hypothesis Testing: one observation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1632924"/>
                  </p:ext>
                </p:extLst>
              </p:nvPr>
            </p:nvGraphicFramePr>
            <p:xfrm>
              <a:off x="2835875" y="1708206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1632924"/>
                  </p:ext>
                </p:extLst>
              </p:nvPr>
            </p:nvGraphicFramePr>
            <p:xfrm>
              <a:off x="2835875" y="1708206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6667" r="-4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110345" r="-400000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203333" r="-40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/>
              <p:nvPr/>
            </p:nvSpPr>
            <p:spPr>
              <a:xfrm>
                <a:off x="2267767" y="2125966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7" y="2125966"/>
                <a:ext cx="315023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/>
              <p:nvPr/>
            </p:nvSpPr>
            <p:spPr>
              <a:xfrm>
                <a:off x="2271121" y="2543727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21" y="2543727"/>
                <a:ext cx="30970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/>
              <p:nvPr/>
            </p:nvSpPr>
            <p:spPr>
              <a:xfrm>
                <a:off x="2515515" y="3244334"/>
                <a:ext cx="7414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Goal: Given one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∈{1,2,3,4}</m:t>
                    </m:r>
                  </m:oMath>
                </a14:m>
                <a:r>
                  <a:rPr lang="en-US" dirty="0"/>
                  <a:t>. Decide which hypothesis is true.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515" y="3244334"/>
                <a:ext cx="7414054" cy="369332"/>
              </a:xfrm>
              <a:prstGeom prst="rect">
                <a:avLst/>
              </a:prstGeom>
              <a:blipFill>
                <a:blip r:embed="rId5"/>
                <a:stretch>
                  <a:fillRect l="-684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4C2D5-39E5-5C40-B010-9FEAF541EBD8}"/>
                  </a:ext>
                </a:extLst>
              </p:cNvPr>
              <p:cNvSpPr txBox="1"/>
              <p:nvPr/>
            </p:nvSpPr>
            <p:spPr>
              <a:xfrm>
                <a:off x="4712765" y="4166654"/>
                <a:ext cx="332392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type m:val="noBa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𝐷𝑒𝑐𝑙𝑎𝑟𝑒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𝐷𝑒𝑐𝑙𝑎𝑟𝑒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4C2D5-39E5-5C40-B010-9FEAF541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65" y="4166654"/>
                <a:ext cx="3323922" cy="576761"/>
              </a:xfrm>
              <a:prstGeom prst="rect">
                <a:avLst/>
              </a:prstGeom>
              <a:blipFill>
                <a:blip r:embed="rId6"/>
                <a:stretch>
                  <a:fillRect t="-65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7446FDB-1EA4-EC42-A472-DE2C6EB8F2AC}"/>
              </a:ext>
            </a:extLst>
          </p:cNvPr>
          <p:cNvSpPr txBox="1"/>
          <p:nvPr/>
        </p:nvSpPr>
        <p:spPr>
          <a:xfrm>
            <a:off x="2113006" y="4270369"/>
            <a:ext cx="21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 ratio test: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E7A8DE-D31E-354D-A3F6-24D639ABA907}"/>
                  </a:ext>
                </a:extLst>
              </p:cNvPr>
              <p:cNvSpPr txBox="1"/>
              <p:nvPr/>
            </p:nvSpPr>
            <p:spPr>
              <a:xfrm>
                <a:off x="2113006" y="5375620"/>
                <a:ext cx="38275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𝑎𝑙𝑎𝑟𝑚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𝑑𝑒𝑐𝑙𝑎𝑟𝑒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E7A8DE-D31E-354D-A3F6-24D639AB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06" y="5375620"/>
                <a:ext cx="3827586" cy="276999"/>
              </a:xfrm>
              <a:prstGeom prst="rect">
                <a:avLst/>
              </a:prstGeom>
              <a:blipFill>
                <a:blip r:embed="rId7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4F589D-F0E4-3D44-9FE1-10AABF7BDEDB}"/>
                  </a:ext>
                </a:extLst>
              </p:cNvPr>
              <p:cNvSpPr txBox="1"/>
              <p:nvPr/>
            </p:nvSpPr>
            <p:spPr>
              <a:xfrm>
                <a:off x="2915469" y="5812345"/>
                <a:ext cx="302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𝑑𝑒𝑐𝑙𝑎𝑟𝑒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4F589D-F0E4-3D44-9FE1-10AABF7BD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69" y="5812345"/>
                <a:ext cx="3025123" cy="276999"/>
              </a:xfrm>
              <a:prstGeom prst="rect">
                <a:avLst/>
              </a:prstGeom>
              <a:blipFill>
                <a:blip r:embed="rId8"/>
                <a:stretch>
                  <a:fillRect t="-4545" r="-83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C967F8CE-5AD1-4348-B54D-28E317F226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168" y="2329891"/>
            <a:ext cx="1283775" cy="1283775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E33DC7B0-D622-7B49-8F5A-A3213FE81172}"/>
              </a:ext>
            </a:extLst>
          </p:cNvPr>
          <p:cNvSpPr/>
          <p:nvPr/>
        </p:nvSpPr>
        <p:spPr>
          <a:xfrm>
            <a:off x="751639" y="1695336"/>
            <a:ext cx="790832" cy="569129"/>
          </a:xfrm>
          <a:custGeom>
            <a:avLst/>
            <a:gdLst>
              <a:gd name="connsiteX0" fmla="*/ 123567 w 790832"/>
              <a:gd name="connsiteY0" fmla="*/ 136643 h 569129"/>
              <a:gd name="connsiteX1" fmla="*/ 123567 w 790832"/>
              <a:gd name="connsiteY1" fmla="*/ 136643 h 569129"/>
              <a:gd name="connsiteX2" fmla="*/ 222421 w 790832"/>
              <a:gd name="connsiteY2" fmla="*/ 173713 h 569129"/>
              <a:gd name="connsiteX3" fmla="*/ 259491 w 790832"/>
              <a:gd name="connsiteY3" fmla="*/ 186070 h 569129"/>
              <a:gd name="connsiteX4" fmla="*/ 321275 w 790832"/>
              <a:gd name="connsiteY4" fmla="*/ 198427 h 569129"/>
              <a:gd name="connsiteX5" fmla="*/ 444843 w 790832"/>
              <a:gd name="connsiteY5" fmla="*/ 223140 h 569129"/>
              <a:gd name="connsiteX6" fmla="*/ 506627 w 790832"/>
              <a:gd name="connsiteY6" fmla="*/ 210783 h 569129"/>
              <a:gd name="connsiteX7" fmla="*/ 518983 w 790832"/>
              <a:gd name="connsiteY7" fmla="*/ 173713 h 569129"/>
              <a:gd name="connsiteX8" fmla="*/ 568410 w 790832"/>
              <a:gd name="connsiteY8" fmla="*/ 99572 h 569129"/>
              <a:gd name="connsiteX9" fmla="*/ 593124 w 790832"/>
              <a:gd name="connsiteY9" fmla="*/ 62502 h 569129"/>
              <a:gd name="connsiteX10" fmla="*/ 630194 w 790832"/>
              <a:gd name="connsiteY10" fmla="*/ 37789 h 569129"/>
              <a:gd name="connsiteX11" fmla="*/ 654908 w 790832"/>
              <a:gd name="connsiteY11" fmla="*/ 718 h 569129"/>
              <a:gd name="connsiteX12" fmla="*/ 729048 w 790832"/>
              <a:gd name="connsiteY12" fmla="*/ 37789 h 569129"/>
              <a:gd name="connsiteX13" fmla="*/ 679621 w 790832"/>
              <a:gd name="connsiteY13" fmla="*/ 99572 h 569129"/>
              <a:gd name="connsiteX14" fmla="*/ 667264 w 790832"/>
              <a:gd name="connsiteY14" fmla="*/ 136643 h 569129"/>
              <a:gd name="connsiteX15" fmla="*/ 630194 w 790832"/>
              <a:gd name="connsiteY15" fmla="*/ 210783 h 569129"/>
              <a:gd name="connsiteX16" fmla="*/ 716691 w 790832"/>
              <a:gd name="connsiteY16" fmla="*/ 260210 h 569129"/>
              <a:gd name="connsiteX17" fmla="*/ 790832 w 790832"/>
              <a:gd name="connsiteY17" fmla="*/ 284924 h 569129"/>
              <a:gd name="connsiteX18" fmla="*/ 778475 w 790832"/>
              <a:gd name="connsiteY18" fmla="*/ 346708 h 569129"/>
              <a:gd name="connsiteX19" fmla="*/ 654908 w 790832"/>
              <a:gd name="connsiteY19" fmla="*/ 359064 h 569129"/>
              <a:gd name="connsiteX20" fmla="*/ 605481 w 790832"/>
              <a:gd name="connsiteY20" fmla="*/ 470275 h 569129"/>
              <a:gd name="connsiteX21" fmla="*/ 593124 w 790832"/>
              <a:gd name="connsiteY21" fmla="*/ 507345 h 569129"/>
              <a:gd name="connsiteX22" fmla="*/ 580767 w 790832"/>
              <a:gd name="connsiteY22" fmla="*/ 544416 h 569129"/>
              <a:gd name="connsiteX23" fmla="*/ 543697 w 790832"/>
              <a:gd name="connsiteY23" fmla="*/ 569129 h 569129"/>
              <a:gd name="connsiteX24" fmla="*/ 506627 w 790832"/>
              <a:gd name="connsiteY24" fmla="*/ 556772 h 569129"/>
              <a:gd name="connsiteX25" fmla="*/ 506627 w 790832"/>
              <a:gd name="connsiteY25" fmla="*/ 470275 h 569129"/>
              <a:gd name="connsiteX26" fmla="*/ 494270 w 790832"/>
              <a:gd name="connsiteY26" fmla="*/ 383778 h 569129"/>
              <a:gd name="connsiteX27" fmla="*/ 383059 w 790832"/>
              <a:gd name="connsiteY27" fmla="*/ 334351 h 569129"/>
              <a:gd name="connsiteX28" fmla="*/ 284205 w 790832"/>
              <a:gd name="connsiteY28" fmla="*/ 309637 h 569129"/>
              <a:gd name="connsiteX29" fmla="*/ 148281 w 790832"/>
              <a:gd name="connsiteY29" fmla="*/ 272567 h 569129"/>
              <a:gd name="connsiteX30" fmla="*/ 86497 w 790832"/>
              <a:gd name="connsiteY30" fmla="*/ 359064 h 569129"/>
              <a:gd name="connsiteX31" fmla="*/ 49427 w 790832"/>
              <a:gd name="connsiteY31" fmla="*/ 346708 h 569129"/>
              <a:gd name="connsiteX32" fmla="*/ 49427 w 790832"/>
              <a:gd name="connsiteY32" fmla="*/ 260210 h 569129"/>
              <a:gd name="connsiteX33" fmla="*/ 0 w 790832"/>
              <a:gd name="connsiteY33" fmla="*/ 247854 h 569129"/>
              <a:gd name="connsiteX34" fmla="*/ 49427 w 790832"/>
              <a:gd name="connsiteY34" fmla="*/ 149000 h 569129"/>
              <a:gd name="connsiteX35" fmla="*/ 86497 w 790832"/>
              <a:gd name="connsiteY35" fmla="*/ 136643 h 569129"/>
              <a:gd name="connsiteX36" fmla="*/ 98854 w 790832"/>
              <a:gd name="connsiteY36" fmla="*/ 99572 h 569129"/>
              <a:gd name="connsiteX37" fmla="*/ 135924 w 790832"/>
              <a:gd name="connsiteY37" fmla="*/ 25432 h 569129"/>
              <a:gd name="connsiteX38" fmla="*/ 123567 w 790832"/>
              <a:gd name="connsiteY38" fmla="*/ 136643 h 56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90832" h="569129">
                <a:moveTo>
                  <a:pt x="123567" y="136643"/>
                </a:moveTo>
                <a:lnTo>
                  <a:pt x="123567" y="136643"/>
                </a:lnTo>
                <a:lnTo>
                  <a:pt x="222421" y="173713"/>
                </a:lnTo>
                <a:cubicBezTo>
                  <a:pt x="234662" y="178164"/>
                  <a:pt x="246855" y="182911"/>
                  <a:pt x="259491" y="186070"/>
                </a:cubicBezTo>
                <a:cubicBezTo>
                  <a:pt x="279866" y="191164"/>
                  <a:pt x="300773" y="193871"/>
                  <a:pt x="321275" y="198427"/>
                </a:cubicBezTo>
                <a:cubicBezTo>
                  <a:pt x="431867" y="223002"/>
                  <a:pt x="299574" y="198928"/>
                  <a:pt x="444843" y="223140"/>
                </a:cubicBezTo>
                <a:cubicBezTo>
                  <a:pt x="465438" y="219021"/>
                  <a:pt x="489152" y="222433"/>
                  <a:pt x="506627" y="210783"/>
                </a:cubicBezTo>
                <a:cubicBezTo>
                  <a:pt x="517464" y="203558"/>
                  <a:pt x="512658" y="185099"/>
                  <a:pt x="518983" y="173713"/>
                </a:cubicBezTo>
                <a:cubicBezTo>
                  <a:pt x="533407" y="147749"/>
                  <a:pt x="551934" y="124286"/>
                  <a:pt x="568410" y="99572"/>
                </a:cubicBezTo>
                <a:cubicBezTo>
                  <a:pt x="576648" y="87215"/>
                  <a:pt x="580767" y="70740"/>
                  <a:pt x="593124" y="62502"/>
                </a:cubicBezTo>
                <a:lnTo>
                  <a:pt x="630194" y="37789"/>
                </a:lnTo>
                <a:cubicBezTo>
                  <a:pt x="638432" y="25432"/>
                  <a:pt x="641119" y="6234"/>
                  <a:pt x="654908" y="718"/>
                </a:cubicBezTo>
                <a:cubicBezTo>
                  <a:pt x="670895" y="-5677"/>
                  <a:pt x="721243" y="32585"/>
                  <a:pt x="729048" y="37789"/>
                </a:cubicBezTo>
                <a:cubicBezTo>
                  <a:pt x="697988" y="130968"/>
                  <a:pt x="743499" y="19724"/>
                  <a:pt x="679621" y="99572"/>
                </a:cubicBezTo>
                <a:cubicBezTo>
                  <a:pt x="671484" y="109743"/>
                  <a:pt x="673089" y="124993"/>
                  <a:pt x="667264" y="136643"/>
                </a:cubicBezTo>
                <a:cubicBezTo>
                  <a:pt x="619355" y="232462"/>
                  <a:pt x="661255" y="117603"/>
                  <a:pt x="630194" y="210783"/>
                </a:cubicBezTo>
                <a:cubicBezTo>
                  <a:pt x="651844" y="275734"/>
                  <a:pt x="627067" y="237804"/>
                  <a:pt x="716691" y="260210"/>
                </a:cubicBezTo>
                <a:cubicBezTo>
                  <a:pt x="741964" y="266528"/>
                  <a:pt x="790832" y="284924"/>
                  <a:pt x="790832" y="284924"/>
                </a:cubicBezTo>
                <a:cubicBezTo>
                  <a:pt x="786713" y="305519"/>
                  <a:pt x="788895" y="328473"/>
                  <a:pt x="778475" y="346708"/>
                </a:cubicBezTo>
                <a:cubicBezTo>
                  <a:pt x="752257" y="392589"/>
                  <a:pt x="687297" y="363691"/>
                  <a:pt x="654908" y="359064"/>
                </a:cubicBezTo>
                <a:cubicBezTo>
                  <a:pt x="615744" y="417811"/>
                  <a:pt x="634891" y="382045"/>
                  <a:pt x="605481" y="470275"/>
                </a:cubicBezTo>
                <a:lnTo>
                  <a:pt x="593124" y="507345"/>
                </a:lnTo>
                <a:cubicBezTo>
                  <a:pt x="589005" y="519702"/>
                  <a:pt x="591605" y="537191"/>
                  <a:pt x="580767" y="544416"/>
                </a:cubicBezTo>
                <a:lnTo>
                  <a:pt x="543697" y="569129"/>
                </a:lnTo>
                <a:cubicBezTo>
                  <a:pt x="531340" y="565010"/>
                  <a:pt x="515837" y="565982"/>
                  <a:pt x="506627" y="556772"/>
                </a:cubicBezTo>
                <a:cubicBezTo>
                  <a:pt x="481809" y="531954"/>
                  <a:pt x="500356" y="495357"/>
                  <a:pt x="506627" y="470275"/>
                </a:cubicBezTo>
                <a:cubicBezTo>
                  <a:pt x="502508" y="441443"/>
                  <a:pt x="506099" y="410393"/>
                  <a:pt x="494270" y="383778"/>
                </a:cubicBezTo>
                <a:cubicBezTo>
                  <a:pt x="484053" y="360789"/>
                  <a:pt x="386165" y="335386"/>
                  <a:pt x="383059" y="334351"/>
                </a:cubicBezTo>
                <a:cubicBezTo>
                  <a:pt x="312189" y="310728"/>
                  <a:pt x="381135" y="332005"/>
                  <a:pt x="284205" y="309637"/>
                </a:cubicBezTo>
                <a:cubicBezTo>
                  <a:pt x="193614" y="288731"/>
                  <a:pt x="209559" y="292994"/>
                  <a:pt x="148281" y="272567"/>
                </a:cubicBezTo>
                <a:cubicBezTo>
                  <a:pt x="119448" y="359065"/>
                  <a:pt x="148281" y="338471"/>
                  <a:pt x="86497" y="359064"/>
                </a:cubicBezTo>
                <a:cubicBezTo>
                  <a:pt x="74140" y="354945"/>
                  <a:pt x="54264" y="358801"/>
                  <a:pt x="49427" y="346708"/>
                </a:cubicBezTo>
                <a:cubicBezTo>
                  <a:pt x="35529" y="311965"/>
                  <a:pt x="89712" y="292438"/>
                  <a:pt x="49427" y="260210"/>
                </a:cubicBezTo>
                <a:cubicBezTo>
                  <a:pt x="36166" y="249601"/>
                  <a:pt x="16476" y="251973"/>
                  <a:pt x="0" y="247854"/>
                </a:cubicBezTo>
                <a:cubicBezTo>
                  <a:pt x="21478" y="54538"/>
                  <a:pt x="-25712" y="149000"/>
                  <a:pt x="49427" y="149000"/>
                </a:cubicBezTo>
                <a:cubicBezTo>
                  <a:pt x="62452" y="149000"/>
                  <a:pt x="74140" y="140762"/>
                  <a:pt x="86497" y="136643"/>
                </a:cubicBezTo>
                <a:cubicBezTo>
                  <a:pt x="90616" y="124286"/>
                  <a:pt x="93029" y="111222"/>
                  <a:pt x="98854" y="99572"/>
                </a:cubicBezTo>
                <a:cubicBezTo>
                  <a:pt x="146763" y="3753"/>
                  <a:pt x="104863" y="118612"/>
                  <a:pt x="135924" y="25432"/>
                </a:cubicBezTo>
                <a:cubicBezTo>
                  <a:pt x="161940" y="103480"/>
                  <a:pt x="160637" y="73522"/>
                  <a:pt x="123567" y="136643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66E554-AB69-C54E-BAB2-BDD8080045B2}"/>
              </a:ext>
            </a:extLst>
          </p:cNvPr>
          <p:cNvCxnSpPr>
            <a:cxnSpLocks/>
          </p:cNvCxnSpPr>
          <p:nvPr/>
        </p:nvCxnSpPr>
        <p:spPr>
          <a:xfrm>
            <a:off x="1725710" y="2101807"/>
            <a:ext cx="387296" cy="947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E12D32-2D3C-824B-BE8A-C6B18848D3B0}"/>
              </a:ext>
            </a:extLst>
          </p:cNvPr>
          <p:cNvCxnSpPr>
            <a:cxnSpLocks/>
          </p:cNvCxnSpPr>
          <p:nvPr/>
        </p:nvCxnSpPr>
        <p:spPr>
          <a:xfrm flipV="1">
            <a:off x="1721838" y="2718649"/>
            <a:ext cx="391168" cy="1101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9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Binary Hypothesis Testing: multiple observations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35875" y="1708206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35875" y="1708206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6667" r="-4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110345" r="-400000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203333" r="-40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/>
              <p:nvPr/>
            </p:nvSpPr>
            <p:spPr>
              <a:xfrm>
                <a:off x="2267767" y="2125966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7" y="2125966"/>
                <a:ext cx="315023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/>
              <p:nvPr/>
            </p:nvSpPr>
            <p:spPr>
              <a:xfrm>
                <a:off x="2271121" y="2543727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21" y="2543727"/>
                <a:ext cx="30970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/>
              <p:nvPr/>
            </p:nvSpPr>
            <p:spPr>
              <a:xfrm>
                <a:off x="1687612" y="3238196"/>
                <a:ext cx="8704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independent</a:t>
                </a:r>
                <a:r>
                  <a:rPr lang="zh-CN" altLang="en-US" dirty="0"/>
                  <a:t>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 Decide which hypothesis is true.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12" y="3238196"/>
                <a:ext cx="8704420" cy="369332"/>
              </a:xfrm>
              <a:prstGeom prst="rect">
                <a:avLst/>
              </a:prstGeom>
              <a:blipFill>
                <a:blip r:embed="rId5"/>
                <a:stretch>
                  <a:fillRect l="-58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4C2D5-39E5-5C40-B010-9FEAF541EBD8}"/>
                  </a:ext>
                </a:extLst>
              </p:cNvPr>
              <p:cNvSpPr txBox="1"/>
              <p:nvPr/>
            </p:nvSpPr>
            <p:spPr>
              <a:xfrm>
                <a:off x="3673150" y="4198224"/>
                <a:ext cx="68118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⋅⋯⋅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type m:val="noBa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𝐷𝑒𝑐𝑙𝑎𝑟𝑒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𝐷𝑒𝑐𝑙𝑎𝑟𝑒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4C2D5-39E5-5C40-B010-9FEAF541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150" y="4198224"/>
                <a:ext cx="6811865" cy="586699"/>
              </a:xfrm>
              <a:prstGeom prst="rect">
                <a:avLst/>
              </a:prstGeom>
              <a:blipFill>
                <a:blip r:embed="rId6"/>
                <a:stretch>
                  <a:fillRect l="-186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7446FDB-1EA4-EC42-A472-DE2C6EB8F2AC}"/>
              </a:ext>
            </a:extLst>
          </p:cNvPr>
          <p:cNvSpPr txBox="1"/>
          <p:nvPr/>
        </p:nvSpPr>
        <p:spPr>
          <a:xfrm>
            <a:off x="1331705" y="4306908"/>
            <a:ext cx="21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 ratio test: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E7A8DE-D31E-354D-A3F6-24D639ABA907}"/>
                  </a:ext>
                </a:extLst>
              </p:cNvPr>
              <p:cNvSpPr txBox="1"/>
              <p:nvPr/>
            </p:nvSpPr>
            <p:spPr>
              <a:xfrm>
                <a:off x="2113006" y="5375620"/>
                <a:ext cx="38275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𝑎𝑙𝑎𝑟𝑚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𝑑𝑒𝑐𝑙𝑎𝑟𝑒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E7A8DE-D31E-354D-A3F6-24D639AB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06" y="5375620"/>
                <a:ext cx="3827586" cy="276999"/>
              </a:xfrm>
              <a:prstGeom prst="rect">
                <a:avLst/>
              </a:prstGeom>
              <a:blipFill>
                <a:blip r:embed="rId7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4F589D-F0E4-3D44-9FE1-10AABF7BDEDB}"/>
                  </a:ext>
                </a:extLst>
              </p:cNvPr>
              <p:cNvSpPr txBox="1"/>
              <p:nvPr/>
            </p:nvSpPr>
            <p:spPr>
              <a:xfrm>
                <a:off x="2915469" y="5812345"/>
                <a:ext cx="302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𝑑𝑒𝑐𝑙𝑎𝑟𝑒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4F589D-F0E4-3D44-9FE1-10AABF7BD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69" y="5812345"/>
                <a:ext cx="3025123" cy="276999"/>
              </a:xfrm>
              <a:prstGeom prst="rect">
                <a:avLst/>
              </a:prstGeom>
              <a:blipFill>
                <a:blip r:embed="rId8"/>
                <a:stretch>
                  <a:fillRect t="-4545" r="-83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0B52ED-007F-EF41-BC03-E8DFC59661EB}"/>
              </a:ext>
            </a:extLst>
          </p:cNvPr>
          <p:cNvCxnSpPr>
            <a:cxnSpLocks/>
          </p:cNvCxnSpPr>
          <p:nvPr/>
        </p:nvCxnSpPr>
        <p:spPr>
          <a:xfrm>
            <a:off x="6096000" y="5375620"/>
            <a:ext cx="329514" cy="276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6DABD-0307-004C-AC77-069E8B32217F}"/>
              </a:ext>
            </a:extLst>
          </p:cNvPr>
          <p:cNvCxnSpPr>
            <a:cxnSpLocks/>
          </p:cNvCxnSpPr>
          <p:nvPr/>
        </p:nvCxnSpPr>
        <p:spPr>
          <a:xfrm>
            <a:off x="6057785" y="5829219"/>
            <a:ext cx="329514" cy="276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5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9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Sequential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9426525"/>
                  </p:ext>
                </p:extLst>
              </p:nvPr>
            </p:nvGraphicFramePr>
            <p:xfrm>
              <a:off x="2835874" y="1219025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CC69C0-7622-D04C-A073-8D327F738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9426525"/>
                  </p:ext>
                </p:extLst>
              </p:nvPr>
            </p:nvGraphicFramePr>
            <p:xfrm>
              <a:off x="2835874" y="1219025"/>
              <a:ext cx="67733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791727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35780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3333" r="-40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106897" r="-400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200000" r="-4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/>
              <p:nvPr/>
            </p:nvSpPr>
            <p:spPr>
              <a:xfrm>
                <a:off x="2267766" y="1636785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BE7C09-57ED-3E47-9957-517FE164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6" y="1636785"/>
                <a:ext cx="315023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/>
              <p:nvPr/>
            </p:nvSpPr>
            <p:spPr>
              <a:xfrm>
                <a:off x="2271120" y="2054546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AA740-62CF-5348-9635-C7C8DE3D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20" y="2054546"/>
                <a:ext cx="30970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/>
              <p:nvPr/>
            </p:nvSpPr>
            <p:spPr>
              <a:xfrm>
                <a:off x="2233564" y="2649301"/>
                <a:ext cx="7874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number of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not pre-determined and fixed, but 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13B7F7-3020-9F4C-B4BF-350865232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564" y="2649301"/>
                <a:ext cx="7874261" cy="369332"/>
              </a:xfrm>
              <a:prstGeom prst="rect">
                <a:avLst/>
              </a:prstGeom>
              <a:blipFill>
                <a:blip r:embed="rId5"/>
                <a:stretch>
                  <a:fillRect l="-64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4C2D5-39E5-5C40-B010-9FEAF541EBD8}"/>
                  </a:ext>
                </a:extLst>
              </p:cNvPr>
              <p:cNvSpPr txBox="1"/>
              <p:nvPr/>
            </p:nvSpPr>
            <p:spPr>
              <a:xfrm>
                <a:off x="3400826" y="3735499"/>
                <a:ext cx="507953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⋅⋯⋅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4C2D5-39E5-5C40-B010-9FEAF541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26" y="3735499"/>
                <a:ext cx="5079532" cy="586699"/>
              </a:xfrm>
              <a:prstGeom prst="rect">
                <a:avLst/>
              </a:prstGeom>
              <a:blipFill>
                <a:blip r:embed="rId6"/>
                <a:stretch>
                  <a:fillRect l="-499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7446FDB-1EA4-EC42-A472-DE2C6EB8F2AC}"/>
              </a:ext>
            </a:extLst>
          </p:cNvPr>
          <p:cNvSpPr txBox="1"/>
          <p:nvPr/>
        </p:nvSpPr>
        <p:spPr>
          <a:xfrm>
            <a:off x="4329904" y="4689140"/>
            <a:ext cx="41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Sequential probability ratio test (SPRT):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63D5-2F66-0F40-A05D-91DA7E409A7B}"/>
                  </a:ext>
                </a:extLst>
              </p:cNvPr>
              <p:cNvSpPr txBox="1"/>
              <p:nvPr/>
            </p:nvSpPr>
            <p:spPr>
              <a:xfrm>
                <a:off x="2161277" y="3108772"/>
                <a:ext cx="794654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Goal: Design a test such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reduced while meeting targeted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63D5-2F66-0F40-A05D-91DA7E409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277" y="3108772"/>
                <a:ext cx="7946549" cy="391582"/>
              </a:xfrm>
              <a:prstGeom prst="rect">
                <a:avLst/>
              </a:prstGeom>
              <a:blipFill>
                <a:blip r:embed="rId7"/>
                <a:stretch>
                  <a:fillRect l="-478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D93450-6D12-1043-B172-ACCCC1CB3E4E}"/>
              </a:ext>
            </a:extLst>
          </p:cNvPr>
          <p:cNvCxnSpPr/>
          <p:nvPr/>
        </p:nvCxnSpPr>
        <p:spPr>
          <a:xfrm>
            <a:off x="667264" y="6330778"/>
            <a:ext cx="3225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6DB9F8-CA0A-CD48-8F59-BB418A86A5C5}"/>
              </a:ext>
            </a:extLst>
          </p:cNvPr>
          <p:cNvCxnSpPr>
            <a:cxnSpLocks/>
          </p:cNvCxnSpPr>
          <p:nvPr/>
        </p:nvCxnSpPr>
        <p:spPr>
          <a:xfrm flipV="1">
            <a:off x="906162" y="4689140"/>
            <a:ext cx="0" cy="1832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1A848F-1411-C147-8D1C-FC6569BEB7DA}"/>
              </a:ext>
            </a:extLst>
          </p:cNvPr>
          <p:cNvCxnSpPr>
            <a:cxnSpLocks/>
          </p:cNvCxnSpPr>
          <p:nvPr/>
        </p:nvCxnSpPr>
        <p:spPr>
          <a:xfrm>
            <a:off x="766119" y="5770605"/>
            <a:ext cx="127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5E5461-5AAD-8543-BFD9-8398C272281A}"/>
              </a:ext>
            </a:extLst>
          </p:cNvPr>
          <p:cNvCxnSpPr>
            <a:cxnSpLocks/>
          </p:cNvCxnSpPr>
          <p:nvPr/>
        </p:nvCxnSpPr>
        <p:spPr>
          <a:xfrm>
            <a:off x="770239" y="6058930"/>
            <a:ext cx="293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4099BC-40A0-074A-B4E7-A5C874B481D1}"/>
              </a:ext>
            </a:extLst>
          </p:cNvPr>
          <p:cNvCxnSpPr>
            <a:cxnSpLocks/>
          </p:cNvCxnSpPr>
          <p:nvPr/>
        </p:nvCxnSpPr>
        <p:spPr>
          <a:xfrm flipV="1">
            <a:off x="774355" y="5025077"/>
            <a:ext cx="2932672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B92991-76D7-C04A-9ACA-C3F5E998CE19}"/>
                  </a:ext>
                </a:extLst>
              </p:cNvPr>
              <p:cNvSpPr txBox="1"/>
              <p:nvPr/>
            </p:nvSpPr>
            <p:spPr>
              <a:xfrm>
                <a:off x="683785" y="633077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B92991-76D7-C04A-9ACA-C3F5E998C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5" y="6330778"/>
                <a:ext cx="181140" cy="276999"/>
              </a:xfrm>
              <a:prstGeom prst="rect">
                <a:avLst/>
              </a:prstGeom>
              <a:blipFill>
                <a:blip r:embed="rId8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B89F9-D61B-034B-945F-83CB137AD482}"/>
                  </a:ext>
                </a:extLst>
              </p:cNvPr>
              <p:cNvSpPr txBox="1"/>
              <p:nvPr/>
            </p:nvSpPr>
            <p:spPr>
              <a:xfrm>
                <a:off x="576694" y="563210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B89F9-D61B-034B-945F-83CB137A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4" y="5632105"/>
                <a:ext cx="181140" cy="276999"/>
              </a:xfrm>
              <a:prstGeom prst="rect">
                <a:avLst/>
              </a:prstGeom>
              <a:blipFill>
                <a:blip r:embed="rId9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7A7C45D-5849-7749-BD3D-53438D9196CC}"/>
              </a:ext>
            </a:extLst>
          </p:cNvPr>
          <p:cNvSpPr txBox="1"/>
          <p:nvPr/>
        </p:nvSpPr>
        <p:spPr>
          <a:xfrm>
            <a:off x="600739" y="5909104"/>
            <a:ext cx="133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1452DD-176F-1B44-B48A-DB7D4D570F80}"/>
              </a:ext>
            </a:extLst>
          </p:cNvPr>
          <p:cNvSpPr txBox="1"/>
          <p:nvPr/>
        </p:nvSpPr>
        <p:spPr>
          <a:xfrm>
            <a:off x="617260" y="4886578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7E65C6-DB3F-DD4E-8C7C-F28DA9001868}"/>
                  </a:ext>
                </a:extLst>
              </p:cNvPr>
              <p:cNvSpPr/>
              <p:nvPr/>
            </p:nvSpPr>
            <p:spPr>
              <a:xfrm>
                <a:off x="600739" y="439363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7E65C6-DB3F-DD4E-8C7C-F28DA9001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" y="4393632"/>
                <a:ext cx="3770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FCBCB20-7E61-5D40-ABD7-395D216A6A52}"/>
                  </a:ext>
                </a:extLst>
              </p14:cNvPr>
              <p14:cNvContentPartPr/>
              <p14:nvPr/>
            </p14:nvContentPartPr>
            <p14:xfrm>
              <a:off x="927574" y="5002190"/>
              <a:ext cx="1688400" cy="830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FCBCB20-7E61-5D40-ABD7-395D216A6A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9574" y="4984190"/>
                <a:ext cx="1724040" cy="866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9C6759-6534-0642-9CE7-EBD685F5C402}"/>
              </a:ext>
            </a:extLst>
          </p:cNvPr>
          <p:cNvCxnSpPr>
            <a:cxnSpLocks/>
          </p:cNvCxnSpPr>
          <p:nvPr/>
        </p:nvCxnSpPr>
        <p:spPr>
          <a:xfrm flipV="1">
            <a:off x="2620093" y="5025077"/>
            <a:ext cx="0" cy="13057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164F74-1A3F-2142-A7DB-2247DECC2D02}"/>
                  </a:ext>
                </a:extLst>
              </p:cNvPr>
              <p:cNvSpPr txBox="1"/>
              <p:nvPr/>
            </p:nvSpPr>
            <p:spPr>
              <a:xfrm>
                <a:off x="2507866" y="6398733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164F74-1A3F-2142-A7DB-2247DECC2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66" y="6398733"/>
                <a:ext cx="226857" cy="276999"/>
              </a:xfrm>
              <a:prstGeom prst="rect">
                <a:avLst/>
              </a:prstGeom>
              <a:blipFill>
                <a:blip r:embed="rId13"/>
                <a:stretch>
                  <a:fillRect l="-15789" r="-1578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A1B8BE-23EF-F947-BCB4-41E6660889BD}"/>
                  </a:ext>
                </a:extLst>
              </p:cNvPr>
              <p:cNvSpPr txBox="1"/>
              <p:nvPr/>
            </p:nvSpPr>
            <p:spPr>
              <a:xfrm>
                <a:off x="4790073" y="5241664"/>
                <a:ext cx="48191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Continue observing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𝑑𝑒𝑐𝑙𝑎𝑟𝑒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𝑑𝑒𝑐𝑙𝑎𝑟𝑒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A1B8BE-23EF-F947-BCB4-41E66608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073" y="5241664"/>
                <a:ext cx="4819136" cy="923330"/>
              </a:xfrm>
              <a:prstGeom prst="rect">
                <a:avLst/>
              </a:prstGeom>
              <a:blipFill>
                <a:blip r:embed="rId14"/>
                <a:stretch>
                  <a:fillRect l="-787" t="-274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4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23" grpId="0"/>
      <p:bldP spid="24" grpId="0"/>
      <p:bldP spid="25" grpId="0"/>
      <p:bldP spid="26" grpId="0"/>
      <p:bldP spid="29" grpId="0"/>
      <p:bldP spid="36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9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Gambler’s Ruin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D93450-6D12-1043-B172-ACCCC1CB3E4E}"/>
              </a:ext>
            </a:extLst>
          </p:cNvPr>
          <p:cNvCxnSpPr>
            <a:cxnSpLocks/>
          </p:cNvCxnSpPr>
          <p:nvPr/>
        </p:nvCxnSpPr>
        <p:spPr>
          <a:xfrm>
            <a:off x="2273642" y="6117631"/>
            <a:ext cx="55481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6DB9F8-CA0A-CD48-8F59-BB418A86A5C5}"/>
              </a:ext>
            </a:extLst>
          </p:cNvPr>
          <p:cNvCxnSpPr>
            <a:cxnSpLocks/>
          </p:cNvCxnSpPr>
          <p:nvPr/>
        </p:nvCxnSpPr>
        <p:spPr>
          <a:xfrm flipV="1">
            <a:off x="2512540" y="3771658"/>
            <a:ext cx="0" cy="2542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1A848F-1411-C147-8D1C-FC6569BEB7DA}"/>
              </a:ext>
            </a:extLst>
          </p:cNvPr>
          <p:cNvCxnSpPr>
            <a:cxnSpLocks/>
          </p:cNvCxnSpPr>
          <p:nvPr/>
        </p:nvCxnSpPr>
        <p:spPr>
          <a:xfrm>
            <a:off x="2377238" y="4593726"/>
            <a:ext cx="127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4099BC-40A0-074A-B4E7-A5C874B481D1}"/>
              </a:ext>
            </a:extLst>
          </p:cNvPr>
          <p:cNvCxnSpPr>
            <a:cxnSpLocks/>
          </p:cNvCxnSpPr>
          <p:nvPr/>
        </p:nvCxnSpPr>
        <p:spPr>
          <a:xfrm flipV="1">
            <a:off x="2380733" y="4107594"/>
            <a:ext cx="2932672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B92991-76D7-C04A-9ACA-C3F5E998CE19}"/>
                  </a:ext>
                </a:extLst>
              </p:cNvPr>
              <p:cNvSpPr txBox="1"/>
              <p:nvPr/>
            </p:nvSpPr>
            <p:spPr>
              <a:xfrm>
                <a:off x="2174927" y="61176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B92991-76D7-C04A-9ACA-C3F5E998C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927" y="6117631"/>
                <a:ext cx="181140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B89F9-D61B-034B-945F-83CB137AD482}"/>
                  </a:ext>
                </a:extLst>
              </p:cNvPr>
              <p:cNvSpPr txBox="1"/>
              <p:nvPr/>
            </p:nvSpPr>
            <p:spPr>
              <a:xfrm>
                <a:off x="1611953" y="4455226"/>
                <a:ext cx="744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B89F9-D61B-034B-945F-83CB137A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53" y="4455226"/>
                <a:ext cx="744114" cy="276999"/>
              </a:xfrm>
              <a:prstGeom prst="rect">
                <a:avLst/>
              </a:prstGeom>
              <a:blipFill>
                <a:blip r:embed="rId3"/>
                <a:stretch>
                  <a:fillRect l="-6667" r="-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7E65C6-DB3F-DD4E-8C7C-F28DA9001868}"/>
                  </a:ext>
                </a:extLst>
              </p:cNvPr>
              <p:cNvSpPr/>
              <p:nvPr/>
            </p:nvSpPr>
            <p:spPr>
              <a:xfrm>
                <a:off x="2207117" y="3476149"/>
                <a:ext cx="354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7E65C6-DB3F-DD4E-8C7C-F28DA9001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17" y="3476149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385D9F-AF7A-EC46-9BDB-EF0CBBB63F36}"/>
                  </a:ext>
                </a:extLst>
              </p:cNvPr>
              <p:cNvSpPr txBox="1"/>
              <p:nvPr/>
            </p:nvSpPr>
            <p:spPr>
              <a:xfrm>
                <a:off x="864925" y="1099751"/>
                <a:ext cx="65491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gambler walks into a casino and plays a game for multiple rounds.</a:t>
                </a:r>
              </a:p>
              <a:p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initial number of dollars he has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satisfaction level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probability of winning the game in each round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win, +1$; if loss, -1$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Stopping criteria: accumulated money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or 0 (ruin)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385D9F-AF7A-EC46-9BDB-EF0CBBB63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25" y="1099751"/>
                <a:ext cx="6549129" cy="2308324"/>
              </a:xfrm>
              <a:prstGeom prst="rect">
                <a:avLst/>
              </a:prstGeom>
              <a:blipFill>
                <a:blip r:embed="rId5"/>
                <a:stretch>
                  <a:fillRect l="-774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201D4B-9026-9347-9FB5-68B7237E5FB8}"/>
                  </a:ext>
                </a:extLst>
              </p:cNvPr>
              <p:cNvSpPr txBox="1"/>
              <p:nvPr/>
            </p:nvSpPr>
            <p:spPr>
              <a:xfrm>
                <a:off x="1599323" y="3972941"/>
                <a:ext cx="740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201D4B-9026-9347-9FB5-68B7237E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323" y="3972941"/>
                <a:ext cx="740844" cy="276999"/>
              </a:xfrm>
              <a:prstGeom prst="rect">
                <a:avLst/>
              </a:prstGeom>
              <a:blipFill>
                <a:blip r:embed="rId6"/>
                <a:stretch>
                  <a:fillRect l="-6780" r="-678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06D0C3-E891-7146-95AF-7E29759A9415}"/>
                  </a:ext>
                </a:extLst>
              </p14:cNvPr>
              <p14:cNvContentPartPr/>
              <p14:nvPr/>
            </p14:nvContentPartPr>
            <p14:xfrm>
              <a:off x="2705974" y="450683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06D0C3-E891-7146-95AF-7E29759A94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7974" y="44888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CD216C-86D3-CE47-9602-FE5FC664EA12}"/>
                  </a:ext>
                </a:extLst>
              </p14:cNvPr>
              <p14:cNvContentPartPr/>
              <p14:nvPr/>
            </p14:nvContentPartPr>
            <p14:xfrm>
              <a:off x="2882374" y="443303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CD216C-86D3-CE47-9602-FE5FC664EA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4374" y="44153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6E13B4-ACCC-FF45-8761-9CF318C6AD9D}"/>
                  </a:ext>
                </a:extLst>
              </p14:cNvPr>
              <p14:cNvContentPartPr/>
              <p14:nvPr/>
            </p14:nvContentPartPr>
            <p14:xfrm>
              <a:off x="3063094" y="452483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6E13B4-ACCC-FF45-8761-9CF318C6AD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45094" y="45068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E663D1-8E12-A14D-A939-40B0E5131F2C}"/>
                  </a:ext>
                </a:extLst>
              </p14:cNvPr>
              <p14:cNvContentPartPr/>
              <p14:nvPr/>
            </p14:nvContentPartPr>
            <p14:xfrm>
              <a:off x="3228334" y="461735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E663D1-8E12-A14D-A939-40B0E5131F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0694" y="45997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D50C775-236A-EE49-A7B7-AC765819CDB1}"/>
                  </a:ext>
                </a:extLst>
              </p14:cNvPr>
              <p14:cNvContentPartPr/>
              <p14:nvPr/>
            </p14:nvContentPartPr>
            <p14:xfrm>
              <a:off x="3379534" y="473003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D50C775-236A-EE49-A7B7-AC765819CD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1534" y="47120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6D19341-3185-B34D-BACD-A27A097397E7}"/>
                  </a:ext>
                </a:extLst>
              </p14:cNvPr>
              <p14:cNvContentPartPr/>
              <p14:nvPr/>
            </p14:nvContentPartPr>
            <p14:xfrm>
              <a:off x="3551614" y="4610510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6D19341-3185-B34D-BACD-A27A097397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3974" y="4592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BEDA120-BCDE-464B-80FC-DECD4403D31B}"/>
                  </a:ext>
                </a:extLst>
              </p14:cNvPr>
              <p14:cNvContentPartPr/>
              <p14:nvPr/>
            </p14:nvContentPartPr>
            <p14:xfrm>
              <a:off x="3725494" y="4751270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BEDA120-BCDE-464B-80FC-DECD4403D3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7854" y="47332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370034E-0E3B-2A49-96EC-1E6708C316AF}"/>
                  </a:ext>
                </a:extLst>
              </p14:cNvPr>
              <p14:cNvContentPartPr/>
              <p14:nvPr/>
            </p14:nvContentPartPr>
            <p14:xfrm>
              <a:off x="3900814" y="4614470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370034E-0E3B-2A49-96EC-1E6708C316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82814" y="45968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F70FA7F-E17E-244B-AC3B-FB1465612137}"/>
                  </a:ext>
                </a:extLst>
              </p14:cNvPr>
              <p14:cNvContentPartPr/>
              <p14:nvPr/>
            </p14:nvContentPartPr>
            <p14:xfrm>
              <a:off x="4090894" y="475847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F70FA7F-E17E-244B-AC3B-FB14656121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3254" y="47404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3138405-C7AD-4A42-9DB8-907F1B35DC70}"/>
                  </a:ext>
                </a:extLst>
              </p14:cNvPr>
              <p14:cNvContentPartPr/>
              <p14:nvPr/>
            </p14:nvContentPartPr>
            <p14:xfrm>
              <a:off x="4252174" y="4907510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3138405-C7AD-4A42-9DB8-907F1B35DC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4174" y="4889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92DCE16-53A4-F241-92DD-BC5C48A2C04C}"/>
                  </a:ext>
                </a:extLst>
              </p14:cNvPr>
              <p14:cNvContentPartPr/>
              <p14:nvPr/>
            </p14:nvContentPartPr>
            <p14:xfrm>
              <a:off x="4420294" y="5054030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92DCE16-53A4-F241-92DD-BC5C48A2C0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2294" y="50360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42A7194-1937-0E42-B19A-C374EC41451D}"/>
                  </a:ext>
                </a:extLst>
              </p14:cNvPr>
              <p14:cNvContentPartPr/>
              <p14:nvPr/>
            </p14:nvContentPartPr>
            <p14:xfrm>
              <a:off x="4598494" y="5215310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42A7194-1937-0E42-B19A-C374EC4145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0854" y="51973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FBA8F90-D301-F94F-8AD4-912D3876E54B}"/>
                  </a:ext>
                </a:extLst>
              </p14:cNvPr>
              <p14:cNvContentPartPr/>
              <p14:nvPr/>
            </p14:nvContentPartPr>
            <p14:xfrm>
              <a:off x="4751854" y="534887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FBA8F90-D301-F94F-8AD4-912D3876E5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3854" y="5330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798A1E-4756-7C42-AB9C-9A6B98FB5D59}"/>
                  </a:ext>
                </a:extLst>
              </p14:cNvPr>
              <p14:cNvContentPartPr/>
              <p14:nvPr/>
            </p14:nvContentPartPr>
            <p14:xfrm>
              <a:off x="4899814" y="5488550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798A1E-4756-7C42-AB9C-9A6B98FB5D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81814" y="5470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508695-0A7B-3B47-B585-7909AA7BC018}"/>
                  </a:ext>
                </a:extLst>
              </p14:cNvPr>
              <p14:cNvContentPartPr/>
              <p14:nvPr/>
            </p14:nvContentPartPr>
            <p14:xfrm>
              <a:off x="5060014" y="5647310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508695-0A7B-3B47-B585-7909AA7BC0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2014" y="56293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C742C64-9009-6945-9360-116876BDA0BA}"/>
                  </a:ext>
                </a:extLst>
              </p14:cNvPr>
              <p14:cNvContentPartPr/>
              <p14:nvPr/>
            </p14:nvContentPartPr>
            <p14:xfrm>
              <a:off x="5240734" y="5494670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C742C64-9009-6945-9360-116876BDA0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2734" y="54770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6E53844-F366-9349-8BF9-5846BD6D28E6}"/>
                  </a:ext>
                </a:extLst>
              </p14:cNvPr>
              <p14:cNvContentPartPr/>
              <p14:nvPr/>
            </p14:nvContentPartPr>
            <p14:xfrm>
              <a:off x="5394814" y="5678630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6E53844-F366-9349-8BF9-5846BD6D28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7174" y="56606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8CCFF7B-9AA8-2740-A9FA-E79A560054B3}"/>
                  </a:ext>
                </a:extLst>
              </p14:cNvPr>
              <p14:cNvContentPartPr/>
              <p14:nvPr/>
            </p14:nvContentPartPr>
            <p14:xfrm>
              <a:off x="5578054" y="5519510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8CCFF7B-9AA8-2740-A9FA-E79A560054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0054" y="5501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A1324D-FDF7-E440-9FDC-E8001886661D}"/>
                  </a:ext>
                </a:extLst>
              </p14:cNvPr>
              <p14:cNvContentPartPr/>
              <p14:nvPr/>
            </p14:nvContentPartPr>
            <p14:xfrm>
              <a:off x="5729254" y="5708150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A1324D-FDF7-E440-9FDC-E800188666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1254" y="56901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1AA849D-6E45-0741-AFFE-109AF3481992}"/>
                  </a:ext>
                </a:extLst>
              </p14:cNvPr>
              <p14:cNvContentPartPr/>
              <p14:nvPr/>
            </p14:nvContentPartPr>
            <p14:xfrm>
              <a:off x="5895574" y="5837750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1AA849D-6E45-0741-AFFE-109AF34819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77934" y="58197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F93F9FD-8EDB-B34A-A2DD-8437267EA81E}"/>
                  </a:ext>
                </a:extLst>
              </p14:cNvPr>
              <p14:cNvContentPartPr/>
              <p14:nvPr/>
            </p14:nvContentPartPr>
            <p14:xfrm>
              <a:off x="6031294" y="5952950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F93F9FD-8EDB-B34A-A2DD-8437267EA8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3294" y="59349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C7018A5-9A32-3E40-A5AB-BD14086BFA80}"/>
                  </a:ext>
                </a:extLst>
              </p14:cNvPr>
              <p14:cNvContentPartPr/>
              <p14:nvPr/>
            </p14:nvContentPartPr>
            <p14:xfrm>
              <a:off x="6193294" y="610739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C7018A5-9A32-3E40-A5AB-BD14086BFA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5654" y="608975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AA2D2EB8-B8D3-BB4B-8EDA-0DB079B54C98}"/>
              </a:ext>
            </a:extLst>
          </p:cNvPr>
          <p:cNvSpPr txBox="1"/>
          <p:nvPr/>
        </p:nvSpPr>
        <p:spPr>
          <a:xfrm>
            <a:off x="5895574" y="6232160"/>
            <a:ext cx="104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ruined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7D7013-0CD4-AE4C-8BBE-828664E6D4D4}"/>
              </a:ext>
            </a:extLst>
          </p:cNvPr>
          <p:cNvSpPr txBox="1"/>
          <p:nvPr/>
        </p:nvSpPr>
        <p:spPr>
          <a:xfrm>
            <a:off x="7967013" y="4432684"/>
            <a:ext cx="23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P(ruin) ? </a:t>
            </a:r>
          </a:p>
        </p:txBody>
      </p:sp>
    </p:spTree>
    <p:extLst>
      <p:ext uri="{BB962C8B-B14F-4D97-AF65-F5344CB8AC3E}">
        <p14:creationId xmlns:p14="http://schemas.microsoft.com/office/powerpoint/2010/main" val="166311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  <p:bldP spid="12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39B-441F-2640-9589-F51A5B853DDA}"/>
              </a:ext>
            </a:extLst>
          </p:cNvPr>
          <p:cNvSpPr txBox="1"/>
          <p:nvPr/>
        </p:nvSpPr>
        <p:spPr>
          <a:xfrm>
            <a:off x="667264" y="481913"/>
            <a:ext cx="49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SPRT</a:t>
            </a:r>
            <a:r>
              <a:rPr lang="zh-CN" altLang="en-US" u="sng" dirty="0"/>
              <a:t> </a:t>
            </a:r>
            <a:r>
              <a:rPr lang="en-US" altLang="zh-CN" u="sng" dirty="0"/>
              <a:t>vs.</a:t>
            </a:r>
            <a:r>
              <a:rPr lang="zh-CN" altLang="en-US" u="sng" dirty="0"/>
              <a:t> </a:t>
            </a:r>
            <a:r>
              <a:rPr lang="en-US" u="sng" dirty="0"/>
              <a:t>Gambler’s Ruin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D93450-6D12-1043-B172-ACCCC1CB3E4E}"/>
              </a:ext>
            </a:extLst>
          </p:cNvPr>
          <p:cNvCxnSpPr>
            <a:cxnSpLocks/>
          </p:cNvCxnSpPr>
          <p:nvPr/>
        </p:nvCxnSpPr>
        <p:spPr>
          <a:xfrm>
            <a:off x="1824401" y="6458334"/>
            <a:ext cx="55481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6DB9F8-CA0A-CD48-8F59-BB418A86A5C5}"/>
              </a:ext>
            </a:extLst>
          </p:cNvPr>
          <p:cNvCxnSpPr>
            <a:cxnSpLocks/>
          </p:cNvCxnSpPr>
          <p:nvPr/>
        </p:nvCxnSpPr>
        <p:spPr>
          <a:xfrm flipV="1">
            <a:off x="2063299" y="4112361"/>
            <a:ext cx="0" cy="2542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1A848F-1411-C147-8D1C-FC6569BEB7DA}"/>
              </a:ext>
            </a:extLst>
          </p:cNvPr>
          <p:cNvCxnSpPr>
            <a:cxnSpLocks/>
          </p:cNvCxnSpPr>
          <p:nvPr/>
        </p:nvCxnSpPr>
        <p:spPr>
          <a:xfrm>
            <a:off x="1927997" y="4934429"/>
            <a:ext cx="127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4099BC-40A0-074A-B4E7-A5C874B481D1}"/>
              </a:ext>
            </a:extLst>
          </p:cNvPr>
          <p:cNvCxnSpPr>
            <a:cxnSpLocks/>
          </p:cNvCxnSpPr>
          <p:nvPr/>
        </p:nvCxnSpPr>
        <p:spPr>
          <a:xfrm flipV="1">
            <a:off x="1931492" y="4448297"/>
            <a:ext cx="2932672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B92991-76D7-C04A-9ACA-C3F5E998CE19}"/>
                  </a:ext>
                </a:extLst>
              </p:cNvPr>
              <p:cNvSpPr txBox="1"/>
              <p:nvPr/>
            </p:nvSpPr>
            <p:spPr>
              <a:xfrm>
                <a:off x="1725686" y="645833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B92991-76D7-C04A-9ACA-C3F5E998C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86" y="6458334"/>
                <a:ext cx="181140" cy="276999"/>
              </a:xfrm>
              <a:prstGeom prst="rect">
                <a:avLst/>
              </a:prstGeom>
              <a:blipFill>
                <a:blip r:embed="rId2"/>
                <a:stretch>
                  <a:fillRect l="-20000" r="-2666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B89F9-D61B-034B-945F-83CB137AD482}"/>
                  </a:ext>
                </a:extLst>
              </p:cNvPr>
              <p:cNvSpPr txBox="1"/>
              <p:nvPr/>
            </p:nvSpPr>
            <p:spPr>
              <a:xfrm>
                <a:off x="1731267" y="4796868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B89F9-D61B-034B-945F-83CB137A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67" y="4796868"/>
                <a:ext cx="186268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7E65C6-DB3F-DD4E-8C7C-F28DA9001868}"/>
                  </a:ext>
                </a:extLst>
              </p:cNvPr>
              <p:cNvSpPr/>
              <p:nvPr/>
            </p:nvSpPr>
            <p:spPr>
              <a:xfrm>
                <a:off x="1724816" y="3970832"/>
                <a:ext cx="354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7E65C6-DB3F-DD4E-8C7C-F28DA9001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816" y="3970832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201D4B-9026-9347-9FB5-68B7237E5FB8}"/>
                  </a:ext>
                </a:extLst>
              </p:cNvPr>
              <p:cNvSpPr txBox="1"/>
              <p:nvPr/>
            </p:nvSpPr>
            <p:spPr>
              <a:xfrm>
                <a:off x="1744685" y="430056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201D4B-9026-9347-9FB5-68B7237E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685" y="4300562"/>
                <a:ext cx="182999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CC34F5-B1C7-5F46-AAB1-E59F1DB7FA25}"/>
              </a:ext>
            </a:extLst>
          </p:cNvPr>
          <p:cNvCxnSpPr>
            <a:cxnSpLocks/>
          </p:cNvCxnSpPr>
          <p:nvPr/>
        </p:nvCxnSpPr>
        <p:spPr>
          <a:xfrm>
            <a:off x="1836680" y="3284650"/>
            <a:ext cx="55481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7BD788-CEF4-2144-8FEF-C4AB25C88D75}"/>
              </a:ext>
            </a:extLst>
          </p:cNvPr>
          <p:cNvCxnSpPr>
            <a:cxnSpLocks/>
          </p:cNvCxnSpPr>
          <p:nvPr/>
        </p:nvCxnSpPr>
        <p:spPr>
          <a:xfrm flipV="1">
            <a:off x="2063299" y="1289952"/>
            <a:ext cx="0" cy="2542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40FEFCD-0954-B24A-85EC-D02CBBC61775}"/>
              </a:ext>
            </a:extLst>
          </p:cNvPr>
          <p:cNvCxnSpPr>
            <a:cxnSpLocks/>
          </p:cNvCxnSpPr>
          <p:nvPr/>
        </p:nvCxnSpPr>
        <p:spPr>
          <a:xfrm>
            <a:off x="1927997" y="2112020"/>
            <a:ext cx="127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06F673-ADAD-E14E-B87E-A0FABD5A9E4E}"/>
              </a:ext>
            </a:extLst>
          </p:cNvPr>
          <p:cNvCxnSpPr>
            <a:cxnSpLocks/>
          </p:cNvCxnSpPr>
          <p:nvPr/>
        </p:nvCxnSpPr>
        <p:spPr>
          <a:xfrm flipV="1">
            <a:off x="1931492" y="1625888"/>
            <a:ext cx="2932672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AEF9406-82F4-434E-BC8B-FE9705364415}"/>
              </a:ext>
            </a:extLst>
          </p:cNvPr>
          <p:cNvSpPr txBox="1"/>
          <p:nvPr/>
        </p:nvSpPr>
        <p:spPr>
          <a:xfrm>
            <a:off x="1790943" y="3292368"/>
            <a:ext cx="231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B2A30-A919-4941-9415-BE9C884E6387}"/>
                  </a:ext>
                </a:extLst>
              </p:cNvPr>
              <p:cNvSpPr txBox="1"/>
              <p:nvPr/>
            </p:nvSpPr>
            <p:spPr>
              <a:xfrm>
                <a:off x="1765825" y="198637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B2A30-A919-4941-9415-BE9C884E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825" y="1986376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26667" r="-2666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96FBB37-0B30-F848-A640-A38F73EC5E3D}"/>
                  </a:ext>
                </a:extLst>
              </p:cNvPr>
              <p:cNvSpPr/>
              <p:nvPr/>
            </p:nvSpPr>
            <p:spPr>
              <a:xfrm>
                <a:off x="1757876" y="994443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96FBB37-0B30-F848-A640-A38F73EC5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876" y="994443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A51ECD08-3DFD-574C-B0C7-07F75FD0375B}"/>
              </a:ext>
            </a:extLst>
          </p:cNvPr>
          <p:cNvSpPr txBox="1"/>
          <p:nvPr/>
        </p:nvSpPr>
        <p:spPr>
          <a:xfrm>
            <a:off x="1780268" y="1478713"/>
            <a:ext cx="233871" cy="276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A9E49-A1C1-E943-ABFD-775D195135AE}"/>
              </a:ext>
            </a:extLst>
          </p:cNvPr>
          <p:cNvSpPr txBox="1"/>
          <p:nvPr/>
        </p:nvSpPr>
        <p:spPr>
          <a:xfrm>
            <a:off x="234778" y="2124875"/>
            <a:ext cx="80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F6C16F-1297-0449-A659-8D22B910C5D9}"/>
              </a:ext>
            </a:extLst>
          </p:cNvPr>
          <p:cNvSpPr txBox="1"/>
          <p:nvPr/>
        </p:nvSpPr>
        <p:spPr>
          <a:xfrm>
            <a:off x="234769" y="4934429"/>
            <a:ext cx="127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Gambler’s Ruin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0" name="Table 89">
                <a:extLst>
                  <a:ext uri="{FF2B5EF4-FFF2-40B4-BE49-F238E27FC236}">
                    <a16:creationId xmlns:a16="http://schemas.microsoft.com/office/drawing/2014/main" id="{A8FA4810-8841-E743-AA3B-9250AFBE2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726595"/>
                  </p:ext>
                </p:extLst>
              </p:nvPr>
            </p:nvGraphicFramePr>
            <p:xfrm>
              <a:off x="4256900" y="239684"/>
              <a:ext cx="406400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0" name="Table 89">
                <a:extLst>
                  <a:ext uri="{FF2B5EF4-FFF2-40B4-BE49-F238E27FC236}">
                    <a16:creationId xmlns:a16="http://schemas.microsoft.com/office/drawing/2014/main" id="{A8FA4810-8841-E743-AA3B-9250AFBE2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726595"/>
                  </p:ext>
                </p:extLst>
              </p:nvPr>
            </p:nvGraphicFramePr>
            <p:xfrm>
              <a:off x="4256900" y="239684"/>
              <a:ext cx="406400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03402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178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88646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35" t="-6667" r="-20093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24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35" t="-110345" r="-2009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10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35" t="-203333" r="-200935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0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1EF37E3-3633-084F-A77E-0CFA185EBAFB}"/>
                  </a:ext>
                </a:extLst>
              </p:cNvPr>
              <p:cNvSpPr txBox="1"/>
              <p:nvPr/>
            </p:nvSpPr>
            <p:spPr>
              <a:xfrm>
                <a:off x="3821159" y="627338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1EF37E3-3633-084F-A77E-0CFA185EB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159" y="627338"/>
                <a:ext cx="315023" cy="276999"/>
              </a:xfrm>
              <a:prstGeom prst="rect">
                <a:avLst/>
              </a:prstGeom>
              <a:blipFill>
                <a:blip r:embed="rId9"/>
                <a:stretch>
                  <a:fillRect l="-1538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61225B-B4D8-534C-8188-85A4EBDFA82D}"/>
                  </a:ext>
                </a:extLst>
              </p:cNvPr>
              <p:cNvSpPr txBox="1"/>
              <p:nvPr/>
            </p:nvSpPr>
            <p:spPr>
              <a:xfrm>
                <a:off x="3824513" y="1045099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61225B-B4D8-534C-8188-85A4EBDF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513" y="1045099"/>
                <a:ext cx="309700" cy="276999"/>
              </a:xfrm>
              <a:prstGeom prst="rect">
                <a:avLst/>
              </a:prstGeom>
              <a:blipFill>
                <a:blip r:embed="rId10"/>
                <a:stretch>
                  <a:fillRect l="-115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0EAAF-E0F4-ED44-AC23-9425A630E492}"/>
                  </a:ext>
                </a:extLst>
              </p:cNvPr>
              <p:cNvSpPr txBox="1"/>
              <p:nvPr/>
            </p:nvSpPr>
            <p:spPr>
              <a:xfrm>
                <a:off x="7883611" y="1755711"/>
                <a:ext cx="34351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0" dirty="0"/>
                  <a:t>With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probability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b="0" dirty="0"/>
                  <a:t> is multiplied by 4,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b="0" dirty="0"/>
                  <a:t> is multiplied by ¼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Stop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Otherwise continue.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0EAAF-E0F4-ED44-AC23-9425A630E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11" y="1755711"/>
                <a:ext cx="3435178" cy="2031325"/>
              </a:xfrm>
              <a:prstGeom prst="rect">
                <a:avLst/>
              </a:prstGeom>
              <a:blipFill>
                <a:blip r:embed="rId11"/>
                <a:stretch>
                  <a:fillRect l="-1107" t="-621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E845132-C94C-0946-9AF1-9FB5E574D001}"/>
                  </a:ext>
                </a:extLst>
              </p:cNvPr>
              <p:cNvSpPr txBox="1"/>
              <p:nvPr/>
            </p:nvSpPr>
            <p:spPr>
              <a:xfrm>
                <a:off x="7883611" y="4300562"/>
                <a:ext cx="343517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Initially,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0" dirty="0"/>
                  <a:t>With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probability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b="0" dirty="0"/>
                  <a:t> is increased by 1,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b="0" dirty="0"/>
                  <a:t> is decreased by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Stop when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 Otherwise continue.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E845132-C94C-0946-9AF1-9FB5E574D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11" y="4300562"/>
                <a:ext cx="3435178" cy="1754326"/>
              </a:xfrm>
              <a:prstGeom prst="rect">
                <a:avLst/>
              </a:prstGeom>
              <a:blipFill>
                <a:blip r:embed="rId12"/>
                <a:stretch>
                  <a:fillRect l="-1107" t="-1439" r="-1476"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3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12" grpId="0"/>
      <p:bldP spid="62" grpId="0"/>
      <p:bldP spid="63" grpId="0"/>
      <p:bldP spid="64" grpId="0"/>
      <p:bldP spid="65" grpId="0"/>
      <p:bldP spid="3" grpId="0"/>
      <p:bldP spid="89" grpId="0"/>
      <p:bldP spid="91" grpId="0"/>
      <p:bldP spid="9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472</Words>
  <Application>Microsoft Macintosh PowerPoint</Application>
  <PresentationFormat>Widescreen</PresentationFormat>
  <Paragraphs>124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ECE314 Lab 9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89</cp:revision>
  <dcterms:created xsi:type="dcterms:W3CDTF">2020-03-25T19:18:07Z</dcterms:created>
  <dcterms:modified xsi:type="dcterms:W3CDTF">2020-03-26T00:11:01Z</dcterms:modified>
</cp:coreProperties>
</file>