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B13A1-D210-3B75-A6FE-C5D6881A0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02D0B-388D-D5B7-5846-879A35885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3B395-E78E-9257-E54A-3C3F02C8D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E9B5-F092-6C4B-8168-EA5080E70730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A5849-2223-24E5-CD4E-873E45DD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8276E-81AD-2771-C284-57C00BB6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2DFC-0522-3E47-B444-A31A8A12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0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DEAA-B482-F205-431E-ED8BB642F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975833-BEE1-D7D1-5E4A-DED18272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A6715-B26F-EE14-DE5B-61A2C9A83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E9B5-F092-6C4B-8168-EA5080E70730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52F76-16EF-DE6C-2A59-156E7C9A8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16239-0C62-0332-BE9D-D54AC38CD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2DFC-0522-3E47-B444-A31A8A12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8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295622-FE3D-DB98-D167-35888BA9D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B786E-0B45-5DBA-7856-DAF45AA71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C683A-FE36-9093-18C3-A5D351419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E9B5-F092-6C4B-8168-EA5080E70730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290E2-F3E1-1A65-3E51-4EA15D6FF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AD263-5BF9-BE18-BB06-EF9F6929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2DFC-0522-3E47-B444-A31A8A12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6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0CB7F-C5EE-5E39-980A-8BE43049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8A405-C7DC-8125-9EB9-08DA8C2FB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5A948-15F3-04D3-560E-4C6E2B92D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E9B5-F092-6C4B-8168-EA5080E70730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36D0F-6E3E-1DF2-7A1A-F8727D3ED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3F0C6-FC5F-42BB-1BE4-6D66CA7C7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2DFC-0522-3E47-B444-A31A8A12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45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CB90-A443-C6F4-79ED-E942CCA8C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AB9AE-5E03-F98C-0D48-185DFE1C8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C93A6-13F3-5ECF-815A-122CF0520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E9B5-F092-6C4B-8168-EA5080E70730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7A16D-89DF-A730-0F13-1B1979AE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B1439-8A95-E640-18C5-7ABAE4E8D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2DFC-0522-3E47-B444-A31A8A12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9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DEAE5-419B-23CF-88A5-CB9A3A66C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D3F66-87B9-D28B-4241-5FCA2987D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5B7F3-AF08-8DC5-F12D-9D570AE9D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D8041-1E6A-9082-6505-19561588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E9B5-F092-6C4B-8168-EA5080E70730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2C8D8-3508-EB09-4D41-2BEFC827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179D3-E0FD-BADB-DDB0-275FA4A2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2DFC-0522-3E47-B444-A31A8A12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3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5178D-7BBB-155A-8A44-148748E10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E4288-7458-AB00-A917-870CE8BAC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6DDE7-D6F7-029B-E981-32C26869C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531F1-5DA7-1160-C68A-F814AFFBC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8D9624-5E3A-8492-5D3C-F8ACB4858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BC20B4-3A24-ADE9-014E-45953BE5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E9B5-F092-6C4B-8168-EA5080E70730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F6144-DDC1-09BC-74C4-766ED504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68E86E-A719-B12D-FDC4-C8E144CB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2DFC-0522-3E47-B444-A31A8A12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B00DA-CAD4-C843-4DB5-7A2268876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ECE622-A644-B568-D2F5-4CF70ED4E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E9B5-F092-6C4B-8168-EA5080E70730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C1668D-3396-4FB3-B960-CA2B4DCE0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73526-A474-A911-28A7-7A7238C5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2DFC-0522-3E47-B444-A31A8A12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1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28923F-C7E2-CA48-2218-A1D6776FE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E9B5-F092-6C4B-8168-EA5080E70730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FD9B3-A830-A6A0-0972-296408E67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84E1E-A447-1565-3E21-19BA202F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2DFC-0522-3E47-B444-A31A8A12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0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7355-6E6B-3383-2C40-F5F755ECB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DD7C7-9251-3137-61F2-63EF6FB82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F7C6D-91DD-4B89-9F37-D6B8FE800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53A0F-23A0-5317-8E21-1A698922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E9B5-F092-6C4B-8168-EA5080E70730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ECEA7-13F4-9953-0E71-4D529B558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0740D-B475-A8F6-8344-61BB67846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2DFC-0522-3E47-B444-A31A8A12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2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EAC4C-51D8-578A-510A-F92DC5F14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44B594-B43E-1424-231E-16B110FFE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FE5F9-EE03-6541-4FCF-8C3692FE8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86F07-A780-C11B-7F6A-A006AB386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E9B5-F092-6C4B-8168-EA5080E70730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DD938-2736-A4C7-FB1B-BB37B9BB7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8444E-CD5D-D611-6DFB-D2DF8108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2DFC-0522-3E47-B444-A31A8A12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05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2D005C-7480-C45D-8F68-9493718E5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DF200-9B63-F870-F96C-530072A29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662CB-EA4A-A68D-52F3-8A088F8C22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AE9B5-F092-6C4B-8168-EA5080E70730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99C80-A011-1900-6F5D-A8FA26065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9966F-4E9B-3615-5209-664189FEF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D2DFC-0522-3E47-B444-A31A8A12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8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ov"/><Relationship Id="rId1" Type="http://schemas.microsoft.com/office/2007/relationships/media" Target="../media/media2.mov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81B58-B749-11B9-98C4-54CF6A77B2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04104-7A3A-F17F-99C7-89EE8E5D0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Shaofeng</a:t>
            </a:r>
            <a:r>
              <a:rPr lang="en-US" dirty="0"/>
              <a:t> Li</a:t>
            </a:r>
          </a:p>
        </p:txBody>
      </p:sp>
    </p:spTree>
    <p:extLst>
      <p:ext uri="{BB962C8B-B14F-4D97-AF65-F5344CB8AC3E}">
        <p14:creationId xmlns:p14="http://schemas.microsoft.com/office/powerpoint/2010/main" val="1158733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58CA9-6C08-69F9-CA36-E506DCF9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9F9D3-4A7C-D18C-59A1-11418AD89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build a chatbot for a travel agent company.  </a:t>
            </a:r>
          </a:p>
          <a:p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a front-end user interface client </a:t>
            </a:r>
          </a:p>
          <a:p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a backend </a:t>
            </a:r>
            <a:r>
              <a:rPr lang="en-US" b="0" i="0" dirty="0" err="1">
                <a:solidFill>
                  <a:srgbClr val="2D3B45"/>
                </a:solidFill>
                <a:effectLst/>
                <a:latin typeface="Lato Extended"/>
              </a:rPr>
              <a:t>ChatGPT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-based server.</a:t>
            </a:r>
          </a:p>
        </p:txBody>
      </p:sp>
    </p:spTree>
    <p:extLst>
      <p:ext uri="{BB962C8B-B14F-4D97-AF65-F5344CB8AC3E}">
        <p14:creationId xmlns:p14="http://schemas.microsoft.com/office/powerpoint/2010/main" val="3806425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2C0F88-42BE-3926-595D-20E56819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Technical Architecture and Technology</a:t>
            </a:r>
          </a:p>
        </p:txBody>
      </p:sp>
      <p:pic>
        <p:nvPicPr>
          <p:cNvPr id="5" name="Content Placeholder 4" descr="A computer screen shot of a file&#10;&#10;Description automatically generated">
            <a:extLst>
              <a:ext uri="{FF2B5EF4-FFF2-40B4-BE49-F238E27FC236}">
                <a16:creationId xmlns:a16="http://schemas.microsoft.com/office/drawing/2014/main" id="{7BECA0A5-D55B-60EC-B3C8-821FD2143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052" y="1486609"/>
            <a:ext cx="6666833" cy="39815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A015AA-CBFE-EE48-E15C-5358E6A40841}"/>
              </a:ext>
            </a:extLst>
          </p:cNvPr>
          <p:cNvSpPr txBox="1"/>
          <p:nvPr/>
        </p:nvSpPr>
        <p:spPr>
          <a:xfrm>
            <a:off x="7791252" y="1523110"/>
            <a:ext cx="1097759" cy="33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generator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6C2D92-4E4E-BA83-9D26-B7E40E806827}"/>
              </a:ext>
            </a:extLst>
          </p:cNvPr>
          <p:cNvSpPr txBox="1"/>
          <p:nvPr/>
        </p:nvSpPr>
        <p:spPr>
          <a:xfrm>
            <a:off x="9587181" y="1561034"/>
            <a:ext cx="1286534" cy="33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translator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21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F0E4-B97B-BAD5-0ADA-01043EF86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and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B4D52-84BC-F06B-5A88-5BD204452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Backend Framework: Django and </a:t>
            </a:r>
            <a:r>
              <a:rPr lang="en-US" dirty="0" err="1"/>
              <a:t>OpenAI</a:t>
            </a:r>
            <a:r>
              <a:rPr lang="en-US" dirty="0"/>
              <a:t> API</a:t>
            </a:r>
          </a:p>
          <a:p>
            <a:r>
              <a:rPr lang="en-US" dirty="0"/>
              <a:t>Database: pandas and </a:t>
            </a:r>
            <a:r>
              <a:rPr lang="en-US" dirty="0" err="1"/>
              <a:t>sqlalchemy</a:t>
            </a:r>
            <a:endParaRPr lang="en-US" dirty="0"/>
          </a:p>
          <a:p>
            <a:r>
              <a:rPr lang="en-US" dirty="0"/>
              <a:t>Fronted Framework: React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844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9B675-7076-3360-2B2A-FDC36CCFB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Chatbot</a:t>
            </a:r>
            <a:r>
              <a:rPr lang="zh-CN" altLang="en-US" dirty="0"/>
              <a:t> </a:t>
            </a:r>
            <a:r>
              <a:rPr lang="en-US" altLang="zh-CN" dirty="0"/>
              <a:t>Fine-tuning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60548-9062-FA2F-6E9F-075BC9D19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Generator:</a:t>
            </a:r>
          </a:p>
          <a:p>
            <a:pPr lvl="1"/>
            <a:r>
              <a:rPr lang="en-US" dirty="0">
                <a:solidFill>
                  <a:srgbClr val="660099"/>
                </a:solidFill>
                <a:effectLst/>
              </a:rPr>
              <a:t>model</a:t>
            </a:r>
            <a:r>
              <a:rPr lang="en-US" dirty="0">
                <a:solidFill>
                  <a:srgbClr val="080808"/>
                </a:solidFill>
                <a:effectLst/>
              </a:rPr>
              <a:t>=</a:t>
            </a:r>
            <a:r>
              <a:rPr lang="en-US" dirty="0">
                <a:solidFill>
                  <a:srgbClr val="067D17"/>
                </a:solidFill>
                <a:effectLst/>
              </a:rPr>
              <a:t>"gpt-4"</a:t>
            </a:r>
            <a:r>
              <a:rPr lang="en-US" dirty="0">
                <a:solidFill>
                  <a:srgbClr val="080808"/>
                </a:solidFill>
                <a:effectLst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660099"/>
                </a:solidFill>
                <a:effectLst/>
              </a:rPr>
              <a:t>temperature</a:t>
            </a:r>
            <a:r>
              <a:rPr lang="en-US" dirty="0">
                <a:solidFill>
                  <a:srgbClr val="080808"/>
                </a:solidFill>
                <a:effectLst/>
              </a:rPr>
              <a:t>=</a:t>
            </a:r>
            <a:r>
              <a:rPr lang="en-US" dirty="0">
                <a:solidFill>
                  <a:srgbClr val="1750EB"/>
                </a:solidFill>
                <a:effectLst/>
              </a:rPr>
              <a:t>0.9</a:t>
            </a:r>
            <a:r>
              <a:rPr lang="en-US" dirty="0">
                <a:solidFill>
                  <a:srgbClr val="080808"/>
                </a:solidFill>
                <a:effectLst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660099"/>
                </a:solidFill>
                <a:effectLst/>
              </a:rPr>
              <a:t>messages</a:t>
            </a:r>
            <a:r>
              <a:rPr lang="en-US" dirty="0">
                <a:solidFill>
                  <a:srgbClr val="080808"/>
                </a:solidFill>
                <a:effectLst/>
              </a:rPr>
              <a:t>=[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{</a:t>
            </a:r>
            <a:r>
              <a:rPr lang="en-US" dirty="0">
                <a:solidFill>
                  <a:srgbClr val="067D17"/>
                </a:solidFill>
                <a:effectLst/>
              </a:rPr>
              <a:t>"role"</a:t>
            </a:r>
            <a:r>
              <a:rPr lang="en-US" dirty="0">
                <a:solidFill>
                  <a:srgbClr val="080808"/>
                </a:solidFill>
                <a:effectLst/>
              </a:rPr>
              <a:t>: </a:t>
            </a:r>
            <a:r>
              <a:rPr lang="en-US" dirty="0">
                <a:solidFill>
                  <a:srgbClr val="067D17"/>
                </a:solidFill>
                <a:effectLst/>
              </a:rPr>
              <a:t>"system"</a:t>
            </a:r>
            <a:r>
              <a:rPr lang="en-US" dirty="0">
                <a:solidFill>
                  <a:srgbClr val="080808"/>
                </a:solidFill>
                <a:effectLst/>
              </a:rPr>
              <a:t>,</a:t>
            </a:r>
            <a:r>
              <a:rPr lang="en-US" dirty="0">
                <a:solidFill>
                  <a:srgbClr val="080808"/>
                </a:solidFill>
              </a:rPr>
              <a:t> </a:t>
            </a:r>
            <a:r>
              <a:rPr lang="en-US" dirty="0">
                <a:solidFill>
                  <a:srgbClr val="067D17"/>
                </a:solidFill>
                <a:effectLst/>
              </a:rPr>
              <a:t>"content"</a:t>
            </a:r>
            <a:r>
              <a:rPr lang="en-US" dirty="0">
                <a:solidFill>
                  <a:srgbClr val="080808"/>
                </a:solidFill>
                <a:effectLst/>
              </a:rPr>
              <a:t>: </a:t>
            </a:r>
            <a:r>
              <a:rPr lang="en-US" dirty="0">
                <a:solidFill>
                  <a:srgbClr val="067D17"/>
                </a:solidFill>
                <a:effectLst/>
              </a:rPr>
              <a:t>"You can reply general questions about traveling translate natural language to SQL queries."</a:t>
            </a:r>
            <a:r>
              <a:rPr lang="en-US" dirty="0">
                <a:solidFill>
                  <a:srgbClr val="080808"/>
                </a:solidFill>
                <a:effectLst/>
              </a:rPr>
              <a:t>},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{</a:t>
            </a:r>
            <a:r>
              <a:rPr lang="en-US" dirty="0">
                <a:solidFill>
                  <a:srgbClr val="067D17"/>
                </a:solidFill>
                <a:effectLst/>
              </a:rPr>
              <a:t>"role"</a:t>
            </a:r>
            <a:r>
              <a:rPr lang="en-US" dirty="0">
                <a:solidFill>
                  <a:srgbClr val="080808"/>
                </a:solidFill>
                <a:effectLst/>
              </a:rPr>
              <a:t>: </a:t>
            </a:r>
            <a:r>
              <a:rPr lang="en-US" dirty="0">
                <a:solidFill>
                  <a:srgbClr val="067D17"/>
                </a:solidFill>
                <a:effectLst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</a:rPr>
              <a:t>system"</a:t>
            </a:r>
            <a:r>
              <a:rPr lang="en-US" dirty="0" err="1">
                <a:solidFill>
                  <a:srgbClr val="080808"/>
                </a:solidFill>
                <a:effectLst/>
              </a:rPr>
              <a:t>,</a:t>
            </a:r>
            <a:r>
              <a:rPr lang="en-US" dirty="0" err="1">
                <a:solidFill>
                  <a:srgbClr val="067D17"/>
                </a:solidFill>
                <a:effectLst/>
              </a:rPr>
              <a:t>"content</a:t>
            </a:r>
            <a:r>
              <a:rPr lang="en-US" dirty="0">
                <a:solidFill>
                  <a:srgbClr val="067D17"/>
                </a:solidFill>
                <a:effectLst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</a:rPr>
              <a:t>: </a:t>
            </a:r>
            <a:r>
              <a:rPr lang="en-US" dirty="0">
                <a:solidFill>
                  <a:srgbClr val="067D17"/>
                </a:solidFill>
                <a:effectLst/>
              </a:rPr>
              <a:t>"This is the schema of the packages of different travel routes."</a:t>
            </a:r>
            <a:r>
              <a:rPr lang="en-US" dirty="0">
                <a:solidFill>
                  <a:srgbClr val="080808"/>
                </a:solidFill>
                <a:effectLst/>
              </a:rPr>
              <a:t>},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{</a:t>
            </a:r>
            <a:r>
              <a:rPr lang="en-US" dirty="0">
                <a:solidFill>
                  <a:srgbClr val="067D17"/>
                </a:solidFill>
                <a:effectLst/>
              </a:rPr>
              <a:t>"role"</a:t>
            </a:r>
            <a:r>
              <a:rPr lang="en-US" dirty="0">
                <a:solidFill>
                  <a:srgbClr val="080808"/>
                </a:solidFill>
                <a:effectLst/>
              </a:rPr>
              <a:t>: </a:t>
            </a:r>
            <a:r>
              <a:rPr lang="en-US" dirty="0">
                <a:solidFill>
                  <a:srgbClr val="067D17"/>
                </a:solidFill>
                <a:effectLst/>
              </a:rPr>
              <a:t>"system"</a:t>
            </a:r>
            <a:r>
              <a:rPr lang="en-US" dirty="0">
                <a:solidFill>
                  <a:srgbClr val="080808"/>
                </a:solidFill>
                <a:effectLst/>
              </a:rPr>
              <a:t>, </a:t>
            </a:r>
            <a:r>
              <a:rPr lang="en-US" dirty="0">
                <a:solidFill>
                  <a:srgbClr val="067D17"/>
                </a:solidFill>
                <a:effectLst/>
              </a:rPr>
              <a:t>"content"</a:t>
            </a:r>
            <a:r>
              <a:rPr lang="en-US" dirty="0">
                <a:solidFill>
                  <a:srgbClr val="080808"/>
                </a:solidFill>
                <a:effectLst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</a:rPr>
              <a:t>schema</a:t>
            </a:r>
            <a:r>
              <a:rPr lang="en-US" dirty="0">
                <a:solidFill>
                  <a:srgbClr val="080808"/>
                </a:solidFill>
                <a:effectLst/>
              </a:rPr>
              <a:t>},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{</a:t>
            </a:r>
            <a:r>
              <a:rPr lang="en-US" dirty="0">
                <a:solidFill>
                  <a:srgbClr val="067D17"/>
                </a:solidFill>
                <a:effectLst/>
              </a:rPr>
              <a:t>"role"</a:t>
            </a:r>
            <a:r>
              <a:rPr lang="en-US" dirty="0">
                <a:solidFill>
                  <a:srgbClr val="080808"/>
                </a:solidFill>
                <a:effectLst/>
              </a:rPr>
              <a:t>: </a:t>
            </a:r>
            <a:r>
              <a:rPr lang="en-US" dirty="0">
                <a:solidFill>
                  <a:srgbClr val="067D17"/>
                </a:solidFill>
                <a:effectLst/>
              </a:rPr>
              <a:t>"system"</a:t>
            </a:r>
            <a:r>
              <a:rPr lang="en-US" dirty="0">
                <a:solidFill>
                  <a:srgbClr val="080808"/>
                </a:solidFill>
                <a:effectLst/>
              </a:rPr>
              <a:t>, </a:t>
            </a:r>
            <a:r>
              <a:rPr lang="en-US" dirty="0">
                <a:solidFill>
                  <a:srgbClr val="067D17"/>
                </a:solidFill>
                <a:effectLst/>
              </a:rPr>
              <a:t>"content"</a:t>
            </a:r>
            <a:r>
              <a:rPr lang="en-US" dirty="0">
                <a:solidFill>
                  <a:srgbClr val="080808"/>
                </a:solidFill>
                <a:effectLst/>
              </a:rPr>
              <a:t>: </a:t>
            </a:r>
            <a:r>
              <a:rPr lang="en-US" dirty="0">
                <a:solidFill>
                  <a:srgbClr val="067D17"/>
                </a:solidFill>
                <a:effectLst/>
              </a:rPr>
              <a:t>"if the questions are related to the schema respond with the SQL queries between triple backticks otherwise respond with your knowledge base."</a:t>
            </a:r>
            <a:r>
              <a:rPr lang="en-US" dirty="0">
                <a:solidFill>
                  <a:srgbClr val="080808"/>
                </a:solidFill>
                <a:effectLst/>
              </a:rPr>
              <a:t>},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{</a:t>
            </a:r>
            <a:r>
              <a:rPr lang="en-US" dirty="0">
                <a:solidFill>
                  <a:srgbClr val="067D17"/>
                </a:solidFill>
                <a:effectLst/>
              </a:rPr>
              <a:t>"role"</a:t>
            </a:r>
            <a:r>
              <a:rPr lang="en-US" dirty="0">
                <a:solidFill>
                  <a:srgbClr val="080808"/>
                </a:solidFill>
                <a:effectLst/>
              </a:rPr>
              <a:t>: </a:t>
            </a:r>
            <a:r>
              <a:rPr lang="en-US" dirty="0">
                <a:solidFill>
                  <a:srgbClr val="067D17"/>
                </a:solidFill>
                <a:effectLst/>
              </a:rPr>
              <a:t>"user"</a:t>
            </a:r>
            <a:r>
              <a:rPr lang="en-US" dirty="0">
                <a:solidFill>
                  <a:srgbClr val="080808"/>
                </a:solidFill>
                <a:effectLst/>
              </a:rPr>
              <a:t>, </a:t>
            </a:r>
            <a:r>
              <a:rPr lang="en-US" dirty="0">
                <a:solidFill>
                  <a:srgbClr val="067D17"/>
                </a:solidFill>
                <a:effectLst/>
              </a:rPr>
              <a:t>"content"</a:t>
            </a:r>
            <a:r>
              <a:rPr lang="en-US" dirty="0">
                <a:solidFill>
                  <a:srgbClr val="080808"/>
                </a:solidFill>
                <a:effectLst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</a:rPr>
              <a:t>command</a:t>
            </a:r>
            <a:r>
              <a:rPr lang="en-US" dirty="0">
                <a:solidFill>
                  <a:srgbClr val="080808"/>
                </a:solidFill>
                <a:effectLst/>
              </a:rPr>
              <a:t>},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60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9B675-7076-3360-2B2A-FDC36CCFB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Chatbot</a:t>
            </a:r>
            <a:r>
              <a:rPr lang="zh-CN" altLang="en-US" dirty="0"/>
              <a:t> </a:t>
            </a:r>
            <a:r>
              <a:rPr lang="en-US" altLang="zh-CN" dirty="0"/>
              <a:t>Fine-tuning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60548-9062-FA2F-6E9F-075BC9D19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Translator: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effectLst/>
              </a:rPr>
              <a:t>newGpt</a:t>
            </a:r>
            <a:r>
              <a:rPr lang="en-US" dirty="0">
                <a:solidFill>
                  <a:srgbClr val="080808"/>
                </a:solidFill>
                <a:effectLst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</a:rPr>
              <a:t>OpenAI</a:t>
            </a:r>
            <a:r>
              <a:rPr lang="en-US" dirty="0">
                <a:solidFill>
                  <a:srgbClr val="080808"/>
                </a:solidFill>
                <a:effectLst/>
              </a:rPr>
              <a:t>().</a:t>
            </a:r>
            <a:r>
              <a:rPr lang="en-US" dirty="0" err="1">
                <a:solidFill>
                  <a:srgbClr val="080808"/>
                </a:solidFill>
                <a:effectLst/>
              </a:rPr>
              <a:t>chat.completions.create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660099"/>
                </a:solidFill>
                <a:effectLst/>
              </a:rPr>
              <a:t>model</a:t>
            </a:r>
            <a:r>
              <a:rPr lang="en-US" dirty="0">
                <a:solidFill>
                  <a:srgbClr val="080808"/>
                </a:solidFill>
                <a:effectLst/>
              </a:rPr>
              <a:t>=</a:t>
            </a:r>
            <a:r>
              <a:rPr lang="en-US" dirty="0">
                <a:solidFill>
                  <a:srgbClr val="067D17"/>
                </a:solidFill>
                <a:effectLst/>
              </a:rPr>
              <a:t>"gpt-4"</a:t>
            </a:r>
            <a:r>
              <a:rPr lang="en-US" dirty="0">
                <a:solidFill>
                  <a:srgbClr val="080808"/>
                </a:solidFill>
                <a:effectLst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660099"/>
                </a:solidFill>
                <a:effectLst/>
              </a:rPr>
              <a:t>messages</a:t>
            </a:r>
            <a:r>
              <a:rPr lang="en-US" dirty="0">
                <a:solidFill>
                  <a:srgbClr val="080808"/>
                </a:solidFill>
                <a:effectLst/>
              </a:rPr>
              <a:t>=[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{</a:t>
            </a:r>
            <a:r>
              <a:rPr lang="en-US" dirty="0">
                <a:solidFill>
                  <a:srgbClr val="067D17"/>
                </a:solidFill>
                <a:effectLst/>
              </a:rPr>
              <a:t>"role"</a:t>
            </a:r>
            <a:r>
              <a:rPr lang="en-US" dirty="0">
                <a:solidFill>
                  <a:srgbClr val="080808"/>
                </a:solidFill>
                <a:effectLst/>
              </a:rPr>
              <a:t>: </a:t>
            </a:r>
            <a:r>
              <a:rPr lang="en-US" dirty="0">
                <a:solidFill>
                  <a:srgbClr val="067D17"/>
                </a:solidFill>
                <a:effectLst/>
              </a:rPr>
              <a:t>"system"</a:t>
            </a:r>
            <a:r>
              <a:rPr lang="en-US" dirty="0">
                <a:solidFill>
                  <a:srgbClr val="080808"/>
                </a:solidFill>
                <a:effectLst/>
              </a:rPr>
              <a:t>, </a:t>
            </a:r>
            <a:r>
              <a:rPr lang="en-US" dirty="0">
                <a:solidFill>
                  <a:srgbClr val="067D17"/>
                </a:solidFill>
                <a:effectLst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</a:rPr>
              <a:t>content"</a:t>
            </a:r>
            <a:r>
              <a:rPr lang="en-US" dirty="0" err="1">
                <a:solidFill>
                  <a:srgbClr val="080808"/>
                </a:solidFill>
                <a:effectLst/>
              </a:rPr>
              <a:t>:</a:t>
            </a:r>
            <a:r>
              <a:rPr lang="en-US" dirty="0" err="1">
                <a:solidFill>
                  <a:srgbClr val="067D17"/>
                </a:solidFill>
                <a:effectLst/>
              </a:rPr>
              <a:t>"you</a:t>
            </a:r>
            <a:r>
              <a:rPr lang="en-US" dirty="0">
                <a:solidFill>
                  <a:srgbClr val="067D17"/>
                </a:solidFill>
                <a:effectLst/>
              </a:rPr>
              <a:t> need to tra</a:t>
            </a:r>
            <a:r>
              <a:rPr lang="en-US" dirty="0">
                <a:solidFill>
                  <a:srgbClr val="067D17"/>
                </a:solidFill>
              </a:rPr>
              <a:t>nslate</a:t>
            </a:r>
            <a:r>
              <a:rPr lang="en-US" dirty="0">
                <a:solidFill>
                  <a:srgbClr val="067D17"/>
                </a:solidFill>
                <a:effectLst/>
              </a:rPr>
              <a:t> this string into natural language"</a:t>
            </a:r>
            <a:r>
              <a:rPr lang="en-US" dirty="0">
                <a:solidFill>
                  <a:srgbClr val="080808"/>
                </a:solidFill>
                <a:effectLst/>
              </a:rPr>
              <a:t>},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{</a:t>
            </a:r>
            <a:r>
              <a:rPr lang="en-US" dirty="0">
                <a:solidFill>
                  <a:srgbClr val="067D17"/>
                </a:solidFill>
                <a:effectLst/>
              </a:rPr>
              <a:t>"role"</a:t>
            </a:r>
            <a:r>
              <a:rPr lang="en-US" dirty="0">
                <a:solidFill>
                  <a:srgbClr val="080808"/>
                </a:solidFill>
                <a:effectLst/>
              </a:rPr>
              <a:t>: </a:t>
            </a:r>
            <a:r>
              <a:rPr lang="en-US" dirty="0">
                <a:solidFill>
                  <a:srgbClr val="067D17"/>
                </a:solidFill>
                <a:effectLst/>
              </a:rPr>
              <a:t>"user"</a:t>
            </a:r>
            <a:r>
              <a:rPr lang="en-US" dirty="0">
                <a:solidFill>
                  <a:srgbClr val="080808"/>
                </a:solidFill>
                <a:effectLst/>
              </a:rPr>
              <a:t>, </a:t>
            </a:r>
            <a:r>
              <a:rPr lang="en-US" dirty="0">
                <a:solidFill>
                  <a:srgbClr val="067D17"/>
                </a:solidFill>
                <a:effectLst/>
              </a:rPr>
              <a:t>"content"</a:t>
            </a:r>
            <a:r>
              <a:rPr lang="en-US" dirty="0">
                <a:solidFill>
                  <a:srgbClr val="080808"/>
                </a:solidFill>
                <a:effectLst/>
              </a:rPr>
              <a:t>: </a:t>
            </a:r>
            <a:r>
              <a:rPr lang="en-US" dirty="0" err="1">
                <a:solidFill>
                  <a:srgbClr val="080808"/>
                </a:solidFill>
                <a:effectLst/>
              </a:rPr>
              <a:t>json.dumps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</a:rPr>
              <a:t>msg</a:t>
            </a:r>
            <a:r>
              <a:rPr lang="en-US" dirty="0">
                <a:solidFill>
                  <a:srgbClr val="080808"/>
                </a:solidFill>
                <a:effectLst/>
              </a:rPr>
              <a:t>)},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]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338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565E9-9F3E-CE8E-C115-983E65BF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General Questions</a:t>
            </a:r>
          </a:p>
        </p:txBody>
      </p:sp>
      <p:pic>
        <p:nvPicPr>
          <p:cNvPr id="4" name="Screen Recording 2023-11-27 at 10.15.40 AM">
            <a:hlinkClick r:id="" action="ppaction://media"/>
            <a:extLst>
              <a:ext uri="{FF2B5EF4-FFF2-40B4-BE49-F238E27FC236}">
                <a16:creationId xmlns:a16="http://schemas.microsoft.com/office/drawing/2014/main" id="{11B8F2D2-2C1D-C094-3EAA-6D3A267EB38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68143" y="1606604"/>
            <a:ext cx="2950290" cy="517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9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33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565E9-9F3E-CE8E-C115-983E65BF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Questions related to database</a:t>
            </a:r>
          </a:p>
        </p:txBody>
      </p:sp>
      <p:pic>
        <p:nvPicPr>
          <p:cNvPr id="3" name="Screen Recording 2023-11-27 at 10.26.48 AM">
            <a:hlinkClick r:id="" action="ppaction://media"/>
            <a:extLst>
              <a:ext uri="{FF2B5EF4-FFF2-40B4-BE49-F238E27FC236}">
                <a16:creationId xmlns:a16="http://schemas.microsoft.com/office/drawing/2014/main" id="{61F3C955-6E8A-5A0E-1C9F-0BF75773333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62330" y="1467761"/>
            <a:ext cx="2867340" cy="502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45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254</Words>
  <Application>Microsoft Macintosh PowerPoint</Application>
  <PresentationFormat>Widescreen</PresentationFormat>
  <Paragraphs>21</Paragraphs>
  <Slides>8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Lato Extended</vt:lpstr>
      <vt:lpstr>Arial</vt:lpstr>
      <vt:lpstr>Calibri</vt:lpstr>
      <vt:lpstr>Calibri Light</vt:lpstr>
      <vt:lpstr>Office Theme</vt:lpstr>
      <vt:lpstr>Assignment 8</vt:lpstr>
      <vt:lpstr>Problem</vt:lpstr>
      <vt:lpstr>Technical Architecture and Technology</vt:lpstr>
      <vt:lpstr>Libraries and Packages</vt:lpstr>
      <vt:lpstr>Chatbot Fine-tuning</vt:lpstr>
      <vt:lpstr>Chatbot Fine-tuning</vt:lpstr>
      <vt:lpstr>Results – General Questions</vt:lpstr>
      <vt:lpstr>Results – Questions related to 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8</dc:title>
  <dc:creator>Shaofeng Li</dc:creator>
  <cp:lastModifiedBy>Shaofeng Li</cp:lastModifiedBy>
  <cp:revision>1</cp:revision>
  <dcterms:created xsi:type="dcterms:W3CDTF">2023-11-27T14:36:51Z</dcterms:created>
  <dcterms:modified xsi:type="dcterms:W3CDTF">2023-11-27T15:32:52Z</dcterms:modified>
</cp:coreProperties>
</file>