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ctivation_function" TargetMode="External"/><Relationship Id="rId3" Type="http://schemas.openxmlformats.org/officeDocument/2006/relationships/hyperlink" Target="https://en.wikipedia.org/wiki/Hyperbolic_tangent" TargetMode="External"/><Relationship Id="rId4" Type="http://schemas.openxmlformats.org/officeDocument/2006/relationships/hyperlink" Target="https://en.wikipedia.org/wiki/Chain_rule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--logdir='processed'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Algorithmically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these models are similar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that CBOW predicts center 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context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does the inverse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predicts source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words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center words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example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the sentence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quick brown fox 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CBOW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tries to predict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quick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fox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jumps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brown</a:t>
            </a:r>
            <a:r>
              <a:rPr lang="en" sz="9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"".</a:t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Statistically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it has the effect that CBOW smoothes over a lot of the distributional information 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treating an entire context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one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the most part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turns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to be a useful thing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smaller datasets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However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skip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gram treats each context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target pair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observation</a:t>
            </a:r>
            <a:r>
              <a:rPr lang="en" sz="9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tends to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better </a:t>
            </a:r>
            <a:r>
              <a:rPr lang="en" sz="9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we have larger datasets.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noise samples are sufficient to match the performance of the regular softmax, with an expected speed-up factor of about 45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A good practice is to periodically save the model’s parameters after a certain number of steps so that we can restore/retrain our model from that step if need be. The tf.train.Saver() class allows us to do so by saving the graph’s variables in binary files.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In TensorFlow lingo, the step at which you save your graph’s variables is called a checkpoint. Since we will be creating many checkpoints, it’s helpful to append the number of training steps our model has gone through in a variable called global_step. It’s a very common variable to see in TensorFlow program. We first need to create it, initialize it to 0 and set it to be not trainable, since we don’t want to TensorFlow to optimize it.</a:t>
            </a:r>
            <a:endParaRPr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Trainable is false. </a:t>
            </a:r>
            <a:r>
              <a:rPr lang="en" sz="1400">
                <a:solidFill>
                  <a:schemeClr val="dk1"/>
                </a:solidFill>
              </a:rPr>
              <a:t>if you use decay learning rate, of course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to build your graph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visualization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If you save your summaries into different sub-folder in your graph folder, you can compare your progresses. For example, the first time we run our model with learning rate 1.0, we save it in ‘improved_graph/lr1.0’ and the second time we run our model, we save it in ‘improved_graph/lr0.5’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(live coding)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3 models so far and we haven’t taken a single gradient. All we needed to do was to specify the forward path and boom, we’re done.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</a:rPr>
              <a:t>For example, if tensor C depends on a set of previous nodes, the gradient of C with respect to those previous nodes can be automatically computed with a built-in function, even if there are many layers in between them.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between two tensors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checker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[f(x+e)-f(x-e)]/(2e)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going to be obsolete like trying to take square root of something after the invention of calculator?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Traditional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activation functions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such as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hyperbolic tangent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function have gradients in the range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(−1,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or </a:t>
            </a:r>
            <a:r>
              <a:rPr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[0, 1)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, and backpropagation computes gradients by the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chain rule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. This has the effect of multiplying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of these small numbers to compute gradients of the "front" layers in an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-layer network, meaning that the gradient (error signal) decreases exponentially with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and the front layers train very slowly.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lah.github.io/posts/2014-10-Visualizing-MNIST/" TargetMode="External"/><Relationship Id="rId4" Type="http://schemas.openxmlformats.org/officeDocument/2006/relationships/image" Target="../media/image1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6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2.jp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5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5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1/26/2017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Representing a word by means of its neighbors</a:t>
            </a:r>
            <a:endParaRPr sz="2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Georgia"/>
                <a:ea typeface="Georgia"/>
                <a:cs typeface="Georgia"/>
                <a:sym typeface="Georgia"/>
              </a:rPr>
              <a:t>“You shall know a word by the company it keeps.”</a:t>
            </a:r>
            <a:endParaRPr sz="2400">
              <a:solidFill>
                <a:srgbClr val="4A86E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Firth, J. R. 1957:11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50" y="1160875"/>
            <a:ext cx="39719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Live visualization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 vs Predict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275" y="1170125"/>
            <a:ext cx="5321019" cy="37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Graph by Richard Socher for CS224N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Counting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66" y="0"/>
            <a:ext cx="74174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5236225" y="2913225"/>
            <a:ext cx="27246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but surprisingly effective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Predicting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50" y="1119300"/>
            <a:ext cx="6485126" cy="37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by deeplearning4j.org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word2vec skip-gram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89950" y="15524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 vs 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Softmax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11700" y="34414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ADADAD"/>
                </a:solidFill>
                <a:latin typeface="Georgia"/>
                <a:ea typeface="Georgia"/>
                <a:cs typeface="Georgia"/>
                <a:sym typeface="Georgia"/>
              </a:rPr>
              <a:t>Computationally expensive</a:t>
            </a:r>
            <a:endParaRPr sz="24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88" y="1170125"/>
            <a:ext cx="6369022" cy="21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59875" y="4758625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Handwritten formula from a slide for CS224N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is a simplified version of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Noise Contrastive Estimation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Sample-based Approaches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11700" y="1642225"/>
            <a:ext cx="85206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NCE guarantees approximation to softmax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Negative Sampling doesn’t</a:t>
            </a:r>
            <a:endParaRPr b="1"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more information, see: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Sebastian Rudder’s “On word embeddings - Part 2: Approximating the Softmax”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 Dyer’s “Notes on Noise Contrastive Estimation and Negative Sampling”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Embedding Lookup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975"/>
            <a:ext cx="8839201" cy="257422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59875" y="4845300"/>
            <a:ext cx="54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Illustration by Chris McCormick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52400" y="4181350"/>
            <a:ext cx="88392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tf.nn.embedding_lookup(params, ids, partition_strategy='mod', name=None, validate_indices=True, max_norm=None)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NCE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52400" y="1362050"/>
            <a:ext cx="8839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tf.nn.nce_loss(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weights,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biases,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labels,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inputs,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num_sampled,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num_classes,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num_true=1,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sampled_values=None,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remove_accidental_hits=False,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partition_strategy='mod',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name='nce_loss'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697550" y="2251405"/>
            <a:ext cx="81450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word2vec_utils.py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04_word2vec_eager_starter.py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11700" y="1642250"/>
            <a:ext cx="85206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1. Import data (with tf.data or placeholders)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2. Define the weights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 Define the inference model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4. Define loss function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5. Define optimizer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TensorFlow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2743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25" y="1310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Compute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" y="1466800"/>
            <a:ext cx="9107600" cy="31964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184350" y="4791325"/>
            <a:ext cx="4114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Graph from the book “TensorFlow for Machine Intelligence”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Need models to be reusable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89950" y="1552425"/>
            <a:ext cx="85206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Define a class for your model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Set up your model in a collection (e.g. map)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If you want to </a:t>
            </a:r>
            <a:r>
              <a:rPr lang="en" sz="2000" u="sng">
                <a:latin typeface="Georgia"/>
                <a:ea typeface="Georgia"/>
                <a:cs typeface="Georgia"/>
                <a:sym typeface="Georgia"/>
              </a:rPr>
              <a:t>really</a:t>
            </a: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 reuse a model (without rebuilding it)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For big models that take a long time to build, save the graph_def in a file and then load it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models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62150" y="927650"/>
            <a:ext cx="85206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class SkipGramModel: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""" Build the graph for word2vec model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__init__(self, params):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_import_data(self):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1: import data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_create_embedding(self):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2: define weights. In word2vec, it's actually the weights that we care about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_create_loss(self):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3 + 4: define the inference + the loss function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def _create_optimizer(self):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""" Step 5: define optimizer """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5080325" y="1039425"/>
            <a:ext cx="35238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Yay, object oriented programming!!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 as a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Embedding visualization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6106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04_word2vec_visualize.py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7800" y="4851450"/>
            <a:ext cx="2987700" cy="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Georgia"/>
                <a:ea typeface="Georgia"/>
                <a:cs typeface="Georgia"/>
                <a:sym typeface="Georgia"/>
              </a:rPr>
              <a:t>Visualization from Chris Olah’s </a:t>
            </a:r>
            <a:r>
              <a:rPr lang="en" sz="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blog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Visualize vector representation of anything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975" y="989600"/>
            <a:ext cx="3835351" cy="3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 sharing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word2vec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7455475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What if I have more complex models?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63" y="1107050"/>
            <a:ext cx="5297075" cy="3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7375" y="2058534"/>
            <a:ext cx="8145000" cy="17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00" y="374275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TensorFlow doesn’t know what nodes should be grouped together, unless you tell it to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11700" y="1450250"/>
            <a:ext cx="85206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nodes together </a:t>
            </a: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tf.name_scope(name)</a:t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tf.name_scope(name_of_that_scope):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declare op_2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# 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8" y="4876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Name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311700" y="898050"/>
            <a:ext cx="8520600" cy="4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tf.name_scope('data'):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iterator = dataset.make_initializable_iterator()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center_words, target_words = iterator.get_next()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tf.name_scope('embed'):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embed_matrix = tf.get_variable('embed_matrix', 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embed = tf.nn.embedding_lookup(embed_matrix, center_words)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tf.name_scope('loss'):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nce_weight = tf.get_variable('nce_weight', shape=[VOCAB_SIZE, EMBED_SIZE], ...)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nce_bias = tf.get_variable('nce_bias', initializer=tf.zeros([VOCAB_SIZE]))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loss = tf.reduce_mean(tf.nn.nce_loss(weights=nce_weight, biases=nce_bias, …)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with tf.name_scope('optimizer'):</a:t>
            </a:r>
            <a:b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optimizer = tf.train.GradientDescentOptimizer(LEARNING_RATE).minimize(loss)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1170125"/>
            <a:ext cx="7347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tf.name_scope() vs tf.variable_scope()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scope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11700" y="1781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Name scope vs variable scope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 scope facilitates variable sharing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Variable sharing: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tf.Variable(tf.random_normal([100, 50]), name='h1_weights')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tf.Variable(tf.zeros([50]), name='h1_biases')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tf.Variable(tf.random_normal([50, 10]), name='h2_weights')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tf.Variable(tf.zeros([10]), name='2_biases')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6306900" y="33766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will happen if we make these two calls?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Sharing Variable: The problem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7731150" y="1369650"/>
            <a:ext cx="12900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</a:t>
            </a:r>
            <a:r>
              <a:rPr lang="en">
                <a:solidFill>
                  <a:srgbClr val="FFFFFF"/>
                </a:solidFill>
              </a:rPr>
              <a:t>wo sets of variables are created.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want all your inputs to use the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</a:rPr>
              <a:t>same weights and biases</a:t>
            </a:r>
            <a:r>
              <a:rPr lang="en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5" y="1129475"/>
            <a:ext cx="5977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tf.get_variable(&lt;name&gt;, &lt;shape&gt;, &lt;initializer&gt;)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a variable with &lt;name&gt; already exists, reuse 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not, initialize it with &lt;shape&gt; using &lt;initializer&gt;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How do we represent words in an efficient way?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Shape 4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311700" y="1189475"/>
            <a:ext cx="8520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chemeClr val="dk1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logits1 = two_hidden_layers(x1)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235250" y="381362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ValueError: Variable h1_weights already exists, disallowed. Did you mean to set reuse=True in VarScope?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tf.get_variable()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"h1_weights", [100, 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"h1_biases", [50], initializer=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w2 = tf.get_variable("h2_weights", [50, 10], initializer=tf.random_normal_initializer())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scope.reuse_variables()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633750" y="3776575"/>
            <a:ext cx="42372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Put your variables within a scope and reuse all variables within that scope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Shape 4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Only one set of variables, all within the variable scope “two_layers”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They take in two different inputs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Shape 4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tf.variable_scope()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7205100" y="1249200"/>
            <a:ext cx="1938900" cy="2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tf.variable_scope implicitly creates a name scope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7" name="Shape 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75" y="1170150"/>
            <a:ext cx="53192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Shape 483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x.shape.as_list() == [200, 100]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w1 = tf.get_variable("h1_weights", [100, 50],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b1 = tf.get_variable("h1_biases", [50],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tf.matmul(x, w1) + b1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assert h1.shape.as_list() == [200, 50]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w2 = tf.get_variable("h2_weights", [50, 10], initializer=tf.random_normal_initializer())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b2 = tf.get_variable("h2_biases", [10], initializer=tf.constant_initializer(0.0))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 = tf.matmul(h1, w2) + b2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logits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scope.reuse_variables()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Reusable code?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311700" y="1189475"/>
            <a:ext cx="8520600" cy="3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fully_connected(x, output_dim, scope):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with tf.variable_scope(scope, </a:t>
            </a:r>
            <a:r>
              <a:rPr lang="en" sz="11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reuse=tf.AUTO_REUSE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 = tf.get_variable("weights", [x.shape[1], output_dim], initializer=tf.random_normal_initializer())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 = tf.get_variable("biases", [output_dim], initializer=tf.constant_initializer(0.0))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tf.matmul(x, w) + 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two_hidden_layers(x):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h1 = fully_connected(x, 50, 'h1')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h2 = fully_connected(h1, 10, 'h2')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tf.variable_scope('two_layers') as scope: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logits1 = two_hidden_layers(x1)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logits2 = two_hidden_layers(x2)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Shape 492"/>
          <p:cNvSpPr txBox="1"/>
          <p:nvPr/>
        </p:nvSpPr>
        <p:spPr>
          <a:xfrm>
            <a:off x="5907625" y="2560475"/>
            <a:ext cx="23208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Fetch variables if they already exist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Else, create them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Shape 4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Layer ‘em 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925" y="1190475"/>
            <a:ext cx="5069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Manage Experiments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75" y="41202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aves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graph’s variables in binary files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11700" y="1642250"/>
            <a:ext cx="8520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tf.train.Saver.save(sess, save_path, global_step=None...)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tf.train.Saver.restore(sess, save_path)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Saves sessions, not graphs!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saver.save(sess, 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Shape 52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Save parameters after 1000 steps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define model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model = SkipGramModel(params)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create a saver object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step in range(training_steps):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sess.run([optimizer])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# save model every 1000 steps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if (step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saver.save(sess,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'checkpoint_directory/model_name',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global_step=step)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Specify the step at which the model is saved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dtype=tf.int32,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trainable=False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Shape 53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Very common in TensorFlow program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global_step = tf.Variable(0,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dtype=tf.int32,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trainable=False,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name='global_step')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optimizer = tf.train.AdamOptimizer(lr).minimize(loss, global_step=global_step)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Shape 54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Global step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161175" y="3469225"/>
            <a:ext cx="38739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Need to tell optimizer to increment global step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can also help your optimizer know when to decay learning rate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Shape 55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Your checkpoints are saved in checkpoint_directory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25" y="1476275"/>
            <a:ext cx="5176475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Only save variables, not graph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Checkpoints map variable names to tensors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tf.train.Saver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11700" y="1107100"/>
            <a:ext cx="85206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 also choose to save certain variables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v1 = tf.Variable(..., name='v1')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v2 = tf.Variable(..., name='v2')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 can save your variables in one of three ways: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tf.train.Saver({'v1': v1, 'v2': v2})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tf.train.Saver([v1, v2])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saver = tf.train.Saver({v.op.name: v for v in [v1, v2]}) # similar to a dict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saver.restore(sess, 'checkpoints/name_of_the_checkpoint')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e.g. saver.restore(sess, 'checkpoints/skip-gram-99999')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Shape 576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6520050" y="3144900"/>
            <a:ext cx="1952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Still need to first build graph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checkpoint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ckpt = tf.train.get_checkpoint_state(os.path.dirname('checkpoints/checkpoint'))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 check if there is a valid checkpoint path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 ckpt and ckpt.model_checkpoint_path: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saver.restore(sess, ckpt.model_checkpoint_path)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Restore the latest checkpoint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4397800" y="3217475"/>
            <a:ext cx="39171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checkpoint file keeps track of the latest checkpoint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checkpoints only when there is a valid checkpoint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11700" y="1206675"/>
            <a:ext cx="8520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word is represented by one vector with a single 1 and the rest is 0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Vocab: i, it, california, meh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  = [1 0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 = [0 1 0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california = [0 0 1 0]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meh = [0 0 0 1]</a:t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Why matplotlib when you can summarize?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Visualize our summary statistics during our training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tf.summary.scalar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tf.summary.histogram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tf.summary.image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Shape 59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tf.summary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tf.name_scope("summaries"):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tf.summary.scalar("accuracy", self.accuracy)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tf.summary.histogram("histogram loss", self.loss)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summary_op = tf.summary.merge_all()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create summaries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5412275" y="32746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them all into one summary op to make managing them easier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loss_batch, _, summary = sess.run([loss,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optimizer,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summary_op])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Shape 613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run them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1698075" y="3589750"/>
            <a:ext cx="3917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Like everything else in TF, summaries are ops.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the summaries to be built, you have to run it in a session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writer.add_summary(summary, global_step=step)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Shape 62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write summaries to file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5087925" y="2449875"/>
            <a:ext cx="3336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global step here so the model knows what summary corresponds to what step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89950" y="1130775"/>
            <a:ext cx="8520600" cy="4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tf.summary.scalar("loss",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tf.summary.histogram("histogram loss", self.loss)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summary_op = tf.summary.merge_all()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saver = tf.train.Saver() # defaults to saving all variables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sess.run(tf.global_variables_initializer())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ckpt = tf.train.get_checkpoint_state(os.path.dirname('checkpoints/checkpoint'))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ckpt and ckpt.model_checkpoint_path: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saver.restore(sess, ckpt.model_checkpoint_path)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writer = tf.summary.FileWriter('./graphs', sess.graph)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for index in range(10000):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loss_batch, _, summary = sess.run([loss, optimizer, summary_op])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writer.add_summary(summary, global_step=index)</a:t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if (index + 1) % 1000 == 0: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saver.save(sess, 'checkpoints/skip-gram', index)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Shape 629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Putting it together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summaries on TensorBoard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Shape 641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Scalar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88" y="1045200"/>
            <a:ext cx="476382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Shape 648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Histogram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150" y="1151275"/>
            <a:ext cx="5219498" cy="38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Shape 65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Toggle run to compare experiments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56" name="Shape 6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75" y="1707325"/>
            <a:ext cx="33147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Shape 6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250" y="1150013"/>
            <a:ext cx="5010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 with one-hot representation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11700" y="1642250"/>
            <a:ext cx="85206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Vocabulary can be large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 massive dimension, inefficient computation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Can’t represent relationship between words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=&gt; “anxious” and “nervous” are similar but would have completely different representations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ctrTitle"/>
          </p:nvPr>
        </p:nvSpPr>
        <p:spPr>
          <a:xfrm>
            <a:off x="687375" y="2058525"/>
            <a:ext cx="8145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Randomization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3" name="Shape 6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00" y="310375"/>
            <a:ext cx="1229638" cy="1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my_var = tf.Variable(tf.truncated_normal((-1.0,1.0), stddev=0.1, </a:t>
            </a:r>
            <a:r>
              <a:rPr lang="en" sz="16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Shape 6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Shape 670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random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89950" y="1243000"/>
            <a:ext cx="85206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-5.97319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----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</a:t>
            </a: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seed=2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Shape 677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Sessions keep track of random state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new session restarts the random state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10, seed=2)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print(sess.run(c))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print(sess.run(d)) # &gt;&gt; 3.57493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 level seed: each op keeps its own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89950" y="1243000"/>
            <a:ext cx="85206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tf.set_random_seed(2)</a:t>
            </a:r>
            <a:endParaRPr sz="1400"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 = tf.random_uniform([], -10, 10)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print(sess.run(c)) # &gt;&gt; -4.00752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print(sess.run(d)) # &gt;&gt; -2.98339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Shape 6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Shape 692"/>
          <p:cNvSpPr txBox="1"/>
          <p:nvPr>
            <p:ph type="title"/>
          </p:nvPr>
        </p:nvSpPr>
        <p:spPr>
          <a:xfrm>
            <a:off x="311700" y="41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level seed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5594725" y="1483925"/>
            <a:ext cx="2783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result is different from op-level seed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ctrTitle"/>
          </p:nvPr>
        </p:nvSpPr>
        <p:spPr>
          <a:xfrm>
            <a:off x="687375" y="2058529"/>
            <a:ext cx="8145000" cy="10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Autodiff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975" y="448400"/>
            <a:ext cx="1147000" cy="1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Where are the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TensorFlow builds the backward path for you!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Shape 717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computation graph makes computing symbolic gradients straightforward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Chain rule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Shape 71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4" name="Shape 724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you take gradients for this graph?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25" name="Shape 7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 txBox="1"/>
          <p:nvPr/>
        </p:nvSpPr>
        <p:spPr>
          <a:xfrm>
            <a:off x="7512050" y="3236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Word Embedding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311700" y="1642250"/>
            <a:ext cx="8520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Distributed representation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Continuous values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Low dimension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Capture the semantic relationships between words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Shape 73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3" name="Shape 7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50" y="1084600"/>
            <a:ext cx="7718099" cy="34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 txBox="1"/>
          <p:nvPr/>
        </p:nvSpPr>
        <p:spPr>
          <a:xfrm>
            <a:off x="7542550" y="31750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1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1128375" y="28424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1260425" y="40795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4317925" y="21818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128375" y="1483325"/>
            <a:ext cx="58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-4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5" name="Shape 7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Reverse mode automatic differentiation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4" y="949400"/>
            <a:ext cx="5019325" cy="38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 txBox="1"/>
          <p:nvPr/>
        </p:nvSpPr>
        <p:spPr>
          <a:xfrm>
            <a:off x="7115625" y="1047675"/>
            <a:ext cx="1860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backward path takes the same time as forward path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9" name="Shape 7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Shape 760"/>
          <p:cNvSpPr txBox="1"/>
          <p:nvPr/>
        </p:nvSpPr>
        <p:spPr>
          <a:xfrm>
            <a:off x="311700" y="1642225"/>
            <a:ext cx="85206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Take derivative of y with respect to each tensor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list [xs]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tf.gradients(y, [xs])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Shape 7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Shape 767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= tf.Variable(2.0)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 = 2.0 * (x ** 3)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 = 3.0 + y ** 2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grad_z = tf.gradients(z, [x, y])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sess.run(x.initializer)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print(sess.run(grad_z)) # &gt;&gt; [768.0, 32.0]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768 is the gradient of z with respect to x, 32 with respect to y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Gradient Computation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3" name="Shape 7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Shape 774"/>
          <p:cNvSpPr txBox="1"/>
          <p:nvPr/>
        </p:nvSpPr>
        <p:spPr>
          <a:xfrm>
            <a:off x="311700" y="1134900"/>
            <a:ext cx="85206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tf.gradients(ys, xs, grad_ys=None, 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tf.stop_gradient(input,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prevents the contribution of its inputs to be taken into account</a:t>
            </a:r>
            <a:endParaRPr b="1"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tf.clip_by_value(t, clip_value_min, clip_value_max,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tf.clip_by_norm(t, clip_norm, axes=None, name=None)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I still learn to take gradients?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Shape 7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389950" y="1552425"/>
            <a:ext cx="85206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Yes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Shape 7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608274" y="236450"/>
            <a:ext cx="8092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Vanishing/exploding gradients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2" name="Shape 7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3" name="Shape 7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75" y="1078575"/>
            <a:ext cx="59436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Shape 794"/>
          <p:cNvSpPr txBox="1"/>
          <p:nvPr/>
        </p:nvSpPr>
        <p:spPr>
          <a:xfrm>
            <a:off x="314100" y="4791325"/>
            <a:ext cx="5338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Plot by “Understanding the exploding gradient problem”, Pascanu et al. (2012)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Computer Vision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Convolution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Convnet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 class on Friday, 2/2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Shape 8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