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1" r:id="rId6"/>
    <p:sldId id="262" r:id="rId7"/>
    <p:sldId id="260" r:id="rId8"/>
    <p:sldId id="263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FAA2-C6E2-4DB6-91BF-1521E5F5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8DB0D-16DE-4237-8B7B-34EAF077D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51337-058F-49E2-8EF5-A89E1120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DFC7-D5E6-4DD9-B494-219C6268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D171D-156C-46FE-A486-DFCA7243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8DE4-F82F-432C-AC98-24F93B30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2E1BF-183B-4EB1-A80E-75A31646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6C64E-C218-499B-8D75-EA2EE2D5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3182F-8804-493C-8ABE-4C0ECF83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B74EB-411D-4CC1-BE93-8C49176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A3E229-3CC3-4D74-87E1-84A59B0A2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2828F-75EF-40B6-945F-1D2A1AB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83C6-280C-472B-8D7D-1F74020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EA674-3518-4CE4-8AEC-4DFCEF9B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1CCE7-F8E6-42B0-8960-0AD2F855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4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CF298-65CD-4BBF-8B15-D3FF3AD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24C0E-D359-4950-8CE7-470B5830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264F3-F89E-4929-B8DD-30405D99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A770A-772B-4458-B2A6-AD87DC9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B1E5-54DE-48C5-92DF-213D7008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7A77-64E3-4C59-A1BC-91D44425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EE8D3-B2CC-42DF-9559-831C4FF45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44891-B08D-46E5-BB06-75FB051D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A05A2-02DB-4373-AF1C-B2702A3B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DA858-2DAB-45F3-BBD2-DE98B6DF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6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1050-9850-43C2-8EAB-9ED91243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0D5B3-0F70-41E3-96ED-15CB9E25F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4F55B2-BD93-4EFC-9000-18F8A092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B2630-FFAE-421E-A5DB-037D616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D20DB-24D1-4352-A3DA-25512E7B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A3037-8764-4FEA-9996-B7CB836C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0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AA9B-3481-49FF-A2FE-731C9369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9633E-B090-45CD-8F03-0B0C624B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435897-2EF3-490A-8F6F-1BD13D3F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A5C0D9-FD23-4859-9009-741F8385B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C7786-1101-4703-BAC0-BE7D54133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5C8579-C482-4BF0-9DD1-EB2C3C9B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FDE1F5-A074-47E7-8D27-4A7EBF1B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14AFBF-1EAF-4C2A-B613-8A1C0534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E702-2A88-4572-95A0-513565E3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A0BA16-9BDA-4D22-9CBB-B5A9E5F9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2AD99D-1EDF-49B5-A6D3-B85772BC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FF742-05F1-43B3-B4CC-1D9849CB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9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6F139-8104-48A7-B1DF-FDEC93AE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B863E-0285-4580-9648-35F3AD3D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63EE9-BD6F-4172-8CB7-F8B82E4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6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BF3DB-E9C3-43C1-B57D-728513F4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0AF5E-8AF6-4E44-A448-7E3208C7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CE414-02FA-49D3-9E6F-2B4244E3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D1C8D-EF58-4F82-BE85-23CD5D6A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E9391-1D5E-4AFC-AC4F-E2E339CF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F5DF3-98B5-4AA1-83E4-A1FABB4B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2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FDC00-B19B-4F61-847B-2598ED78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B7178-C9E4-4849-8BB2-9E9D7DC3E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45A20D-5A05-49F9-A68A-CA8A3DECD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890C8-50EC-4411-815B-CDB1E8B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6D5AF-753B-407B-80F1-DFC150CC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50ABC-2FA8-4DD8-BD8E-AABC4ABC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8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457DE-BCA2-4E95-864D-824F4CE1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60789-0B29-42D2-9B2C-5C37C079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02C88-7362-479A-A68A-8664718C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2AA5-940F-41BB-BBCC-AEBEA60B7710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BCCDF-40EF-4504-87A5-C54F1CC02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5224-9E84-4480-9329-F446F30CF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9468-C38D-4580-9435-2CD7EE507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6B7965-E31B-4083-A768-D8286EC2DE29}"/>
              </a:ext>
            </a:extLst>
          </p:cNvPr>
          <p:cNvSpPr txBox="1"/>
          <p:nvPr/>
        </p:nvSpPr>
        <p:spPr>
          <a:xfrm>
            <a:off x="2543938" y="2732762"/>
            <a:ext cx="6907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神经网络结构介绍</a:t>
            </a:r>
          </a:p>
        </p:txBody>
      </p:sp>
    </p:spTree>
    <p:extLst>
      <p:ext uri="{BB962C8B-B14F-4D97-AF65-F5344CB8AC3E}">
        <p14:creationId xmlns:p14="http://schemas.microsoft.com/office/powerpoint/2010/main" val="38835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DD9C87-ECC5-4B6E-A65A-8DA666BC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7" y="2100631"/>
            <a:ext cx="9731829" cy="27687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DA3F14-E1D3-4560-9DE9-B252D146A9D4}"/>
              </a:ext>
            </a:extLst>
          </p:cNvPr>
          <p:cNvSpPr txBox="1"/>
          <p:nvPr/>
        </p:nvSpPr>
        <p:spPr>
          <a:xfrm>
            <a:off x="5279571" y="934306"/>
            <a:ext cx="1632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VGG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46960E-482F-4784-BF48-ADC388123821}"/>
              </a:ext>
            </a:extLst>
          </p:cNvPr>
          <p:cNvSpPr/>
          <p:nvPr/>
        </p:nvSpPr>
        <p:spPr>
          <a:xfrm>
            <a:off x="6515876" y="6587127"/>
            <a:ext cx="5610809" cy="1775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n-US" altLang="zh-CN" sz="1400" spc="-40" dirty="0">
                <a:solidFill>
                  <a:srgbClr val="7F7F7F"/>
                </a:solidFill>
                <a:latin typeface="Calibri"/>
                <a:cs typeface="Calibri"/>
              </a:rPr>
              <a:t>VERY DEEP CONVOLUTIONAL NETWORKS FOR LARGE-SCALE IMAGE RECOGNITION</a:t>
            </a:r>
            <a:endParaRPr lang="zh-CN" altLang="en-US" sz="1400" spc="-4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35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6B41F8D0-1FC6-4766-8557-64C08A98CD38}"/>
              </a:ext>
            </a:extLst>
          </p:cNvPr>
          <p:cNvSpPr txBox="1"/>
          <p:nvPr/>
        </p:nvSpPr>
        <p:spPr>
          <a:xfrm>
            <a:off x="270589" y="223932"/>
            <a:ext cx="391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VGG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AlexNet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7069D530-2551-4267-82EC-528D30EED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6004560" y="1995150"/>
            <a:ext cx="1113330" cy="4209702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DC797366-8027-455E-A10E-95E16C392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"/>
          <a:stretch/>
        </p:blipFill>
        <p:spPr>
          <a:xfrm>
            <a:off x="10512466" y="362297"/>
            <a:ext cx="1113330" cy="584255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F2618D60-FA8D-40E7-9F11-9DDF9DC12C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3977"/>
          <a:stretch/>
        </p:blipFill>
        <p:spPr>
          <a:xfrm>
            <a:off x="8258513" y="1035412"/>
            <a:ext cx="1113330" cy="516944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875AFC40-4347-41A8-BD34-EAFF9F472724}"/>
              </a:ext>
            </a:extLst>
          </p:cNvPr>
          <p:cNvSpPr txBox="1"/>
          <p:nvPr/>
        </p:nvSpPr>
        <p:spPr>
          <a:xfrm>
            <a:off x="927890" y="1595120"/>
            <a:ext cx="3444240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VGGNet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做出的主要工作：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加深网络深度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使用更小的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filter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8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6B41F8D0-1FC6-4766-8557-64C08A98CD38}"/>
              </a:ext>
            </a:extLst>
          </p:cNvPr>
          <p:cNvSpPr txBox="1"/>
          <p:nvPr/>
        </p:nvSpPr>
        <p:spPr>
          <a:xfrm>
            <a:off x="270589" y="223932"/>
            <a:ext cx="391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VGG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AlexNet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7069D530-2551-4267-82EC-528D30EED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6004560" y="1995150"/>
            <a:ext cx="1113330" cy="4209702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DC797366-8027-455E-A10E-95E16C392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"/>
          <a:stretch/>
        </p:blipFill>
        <p:spPr>
          <a:xfrm>
            <a:off x="10512466" y="362297"/>
            <a:ext cx="1113330" cy="584255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F2618D60-FA8D-40E7-9F11-9DDF9DC12C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3977"/>
          <a:stretch/>
        </p:blipFill>
        <p:spPr>
          <a:xfrm>
            <a:off x="8258513" y="1035412"/>
            <a:ext cx="1113330" cy="516944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875AFC40-4347-41A8-BD34-EAFF9F472724}"/>
              </a:ext>
            </a:extLst>
          </p:cNvPr>
          <p:cNvSpPr txBox="1"/>
          <p:nvPr/>
        </p:nvSpPr>
        <p:spPr>
          <a:xfrm>
            <a:off x="927890" y="1595120"/>
            <a:ext cx="3444240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VGGNet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做出的主要工作：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加深网络深度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使用更小的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filter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F4E27B-82D3-4426-B5BB-4976D206B531}"/>
              </a:ext>
            </a:extLst>
          </p:cNvPr>
          <p:cNvSpPr txBox="1"/>
          <p:nvPr/>
        </p:nvSpPr>
        <p:spPr>
          <a:xfrm>
            <a:off x="927890" y="3283574"/>
            <a:ext cx="4060670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(AlexNet)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16-19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层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(VGG)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只使用了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Conv stride=1 pad=1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2×2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Max Pool stride=2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2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DF7115-5951-429C-8FA4-4669CA3EB3FF}"/>
              </a:ext>
            </a:extLst>
          </p:cNvPr>
          <p:cNvSpPr txBox="1"/>
          <p:nvPr/>
        </p:nvSpPr>
        <p:spPr>
          <a:xfrm>
            <a:off x="270588" y="223932"/>
            <a:ext cx="478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为什么使用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的卷积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25B52-7D35-4AF9-9D2E-52E5BDCE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6004560" y="1995150"/>
            <a:ext cx="1113330" cy="4209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59582E-EE13-48D4-B977-6398EB230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"/>
          <a:stretch/>
        </p:blipFill>
        <p:spPr>
          <a:xfrm>
            <a:off x="10512466" y="362297"/>
            <a:ext cx="1113330" cy="5842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04DEE0-6915-450A-A44C-0544AD6E9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3977"/>
          <a:stretch/>
        </p:blipFill>
        <p:spPr>
          <a:xfrm>
            <a:off x="8258513" y="1035412"/>
            <a:ext cx="1113330" cy="5169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6B6519-3A92-4E18-82B5-6C0520BDB477}"/>
              </a:ext>
            </a:extLst>
          </p:cNvPr>
          <p:cNvSpPr txBox="1"/>
          <p:nvPr/>
        </p:nvSpPr>
        <p:spPr>
          <a:xfrm>
            <a:off x="26721" y="1732260"/>
            <a:ext cx="281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filter(s=1)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549964-D12A-4B5C-ADE4-F7931E4477BB}"/>
              </a:ext>
            </a:extLst>
          </p:cNvPr>
          <p:cNvSpPr/>
          <p:nvPr/>
        </p:nvSpPr>
        <p:spPr>
          <a:xfrm>
            <a:off x="3355503" y="1747649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5×5</a:t>
            </a:r>
            <a:r>
              <a:rPr lang="zh-CN" altLang="en-US" sz="2000" dirty="0"/>
              <a:t>的</a:t>
            </a:r>
            <a:r>
              <a:rPr lang="en-US" altLang="zh-CN" sz="2000" dirty="0"/>
              <a:t>filter(s=1)</a:t>
            </a:r>
            <a:endParaRPr lang="zh-CN" altLang="en-US" sz="2000" dirty="0"/>
          </a:p>
        </p:txBody>
      </p:sp>
      <p:sp>
        <p:nvSpPr>
          <p:cNvPr id="9" name="等号 8">
            <a:extLst>
              <a:ext uri="{FF2B5EF4-FFF2-40B4-BE49-F238E27FC236}">
                <a16:creationId xmlns:a16="http://schemas.microsoft.com/office/drawing/2014/main" id="{2B89B233-6712-4326-BA65-86FDEF0417B2}"/>
              </a:ext>
            </a:extLst>
          </p:cNvPr>
          <p:cNvSpPr/>
          <p:nvPr/>
        </p:nvSpPr>
        <p:spPr>
          <a:xfrm>
            <a:off x="2895039" y="1763038"/>
            <a:ext cx="406961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2F0F78-9D41-46BA-92DA-A068F18226BA}"/>
              </a:ext>
            </a:extLst>
          </p:cNvPr>
          <p:cNvSpPr txBox="1"/>
          <p:nvPr/>
        </p:nvSpPr>
        <p:spPr>
          <a:xfrm>
            <a:off x="26721" y="2341860"/>
            <a:ext cx="281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filter(s=1)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84AF5B-9B19-46FA-B249-244D915BEE80}"/>
              </a:ext>
            </a:extLst>
          </p:cNvPr>
          <p:cNvSpPr/>
          <p:nvPr/>
        </p:nvSpPr>
        <p:spPr>
          <a:xfrm>
            <a:off x="3355503" y="2357249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7×7</a:t>
            </a:r>
            <a:r>
              <a:rPr lang="zh-CN" altLang="en-US" sz="2000" dirty="0"/>
              <a:t>的</a:t>
            </a:r>
            <a:r>
              <a:rPr lang="en-US" altLang="zh-CN" sz="2000" dirty="0"/>
              <a:t>filter(s=1)</a:t>
            </a:r>
            <a:endParaRPr lang="zh-CN" altLang="en-US" sz="2000" dirty="0"/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6873D90D-A68B-416D-ABE9-60ACCF14A7DF}"/>
              </a:ext>
            </a:extLst>
          </p:cNvPr>
          <p:cNvSpPr/>
          <p:nvPr/>
        </p:nvSpPr>
        <p:spPr>
          <a:xfrm>
            <a:off x="2895039" y="2372638"/>
            <a:ext cx="406961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A888F3-3779-459D-9169-465E329C16C1}"/>
              </a:ext>
            </a:extLst>
          </p:cNvPr>
          <p:cNvSpPr txBox="1"/>
          <p:nvPr/>
        </p:nvSpPr>
        <p:spPr>
          <a:xfrm>
            <a:off x="215259" y="3234892"/>
            <a:ext cx="478909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3×3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会额外的引入两个</a:t>
            </a:r>
            <a:r>
              <a:rPr lang="en-US" altLang="zh-CN" dirty="0"/>
              <a:t>ReLU</a:t>
            </a:r>
            <a:r>
              <a:rPr lang="zh-CN" altLang="en-US" dirty="0"/>
              <a:t>激活函数，这样可以增加模型的非线性程度</a:t>
            </a:r>
          </a:p>
        </p:txBody>
      </p:sp>
    </p:spTree>
    <p:extLst>
      <p:ext uri="{BB962C8B-B14F-4D97-AF65-F5344CB8AC3E}">
        <p14:creationId xmlns:p14="http://schemas.microsoft.com/office/powerpoint/2010/main" val="64560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DF7115-5951-429C-8FA4-4669CA3EB3FF}"/>
              </a:ext>
            </a:extLst>
          </p:cNvPr>
          <p:cNvSpPr txBox="1"/>
          <p:nvPr/>
        </p:nvSpPr>
        <p:spPr>
          <a:xfrm>
            <a:off x="270588" y="223932"/>
            <a:ext cx="478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为什么使用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的卷积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25B52-7D35-4AF9-9D2E-52E5BDCE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6004560" y="1995150"/>
            <a:ext cx="1113330" cy="4209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59582E-EE13-48D4-B977-6398EB230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"/>
          <a:stretch/>
        </p:blipFill>
        <p:spPr>
          <a:xfrm>
            <a:off x="10512466" y="362297"/>
            <a:ext cx="1113330" cy="5842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04DEE0-6915-450A-A44C-0544AD6E9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3977"/>
          <a:stretch/>
        </p:blipFill>
        <p:spPr>
          <a:xfrm>
            <a:off x="8258513" y="1035412"/>
            <a:ext cx="1113330" cy="5169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6B6519-3A92-4E18-82B5-6C0520BDB477}"/>
              </a:ext>
            </a:extLst>
          </p:cNvPr>
          <p:cNvSpPr txBox="1"/>
          <p:nvPr/>
        </p:nvSpPr>
        <p:spPr>
          <a:xfrm>
            <a:off x="26721" y="1732260"/>
            <a:ext cx="281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filter(s=1)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549964-D12A-4B5C-ADE4-F7931E4477BB}"/>
              </a:ext>
            </a:extLst>
          </p:cNvPr>
          <p:cNvSpPr/>
          <p:nvPr/>
        </p:nvSpPr>
        <p:spPr>
          <a:xfrm>
            <a:off x="3355503" y="1747649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5×5</a:t>
            </a:r>
            <a:r>
              <a:rPr lang="zh-CN" altLang="en-US" sz="2000" dirty="0"/>
              <a:t>的</a:t>
            </a:r>
            <a:r>
              <a:rPr lang="en-US" altLang="zh-CN" sz="2000" dirty="0"/>
              <a:t>filter(s=1)</a:t>
            </a:r>
            <a:endParaRPr lang="zh-CN" altLang="en-US" sz="2000" dirty="0"/>
          </a:p>
        </p:txBody>
      </p:sp>
      <p:sp>
        <p:nvSpPr>
          <p:cNvPr id="9" name="等号 8">
            <a:extLst>
              <a:ext uri="{FF2B5EF4-FFF2-40B4-BE49-F238E27FC236}">
                <a16:creationId xmlns:a16="http://schemas.microsoft.com/office/drawing/2014/main" id="{2B89B233-6712-4326-BA65-86FDEF0417B2}"/>
              </a:ext>
            </a:extLst>
          </p:cNvPr>
          <p:cNvSpPr/>
          <p:nvPr/>
        </p:nvSpPr>
        <p:spPr>
          <a:xfrm>
            <a:off x="2895039" y="1763038"/>
            <a:ext cx="406961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2F0F78-9D41-46BA-92DA-A068F18226BA}"/>
              </a:ext>
            </a:extLst>
          </p:cNvPr>
          <p:cNvSpPr txBox="1"/>
          <p:nvPr/>
        </p:nvSpPr>
        <p:spPr>
          <a:xfrm>
            <a:off x="26721" y="2341860"/>
            <a:ext cx="281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3×3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filter(s=1)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84AF5B-9B19-46FA-B249-244D915BEE80}"/>
              </a:ext>
            </a:extLst>
          </p:cNvPr>
          <p:cNvSpPr/>
          <p:nvPr/>
        </p:nvSpPr>
        <p:spPr>
          <a:xfrm>
            <a:off x="3355503" y="2357249"/>
            <a:ext cx="2446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7×7</a:t>
            </a:r>
            <a:r>
              <a:rPr lang="zh-CN" altLang="en-US" sz="2000" dirty="0"/>
              <a:t>的</a:t>
            </a:r>
            <a:r>
              <a:rPr lang="en-US" altLang="zh-CN" sz="2000" dirty="0"/>
              <a:t>filter(s=1)</a:t>
            </a:r>
            <a:endParaRPr lang="zh-CN" altLang="en-US" sz="2000" dirty="0"/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6873D90D-A68B-416D-ABE9-60ACCF14A7DF}"/>
              </a:ext>
            </a:extLst>
          </p:cNvPr>
          <p:cNvSpPr/>
          <p:nvPr/>
        </p:nvSpPr>
        <p:spPr>
          <a:xfrm>
            <a:off x="2895039" y="2372638"/>
            <a:ext cx="406961" cy="3693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A888F3-3779-459D-9169-465E329C16C1}"/>
              </a:ext>
            </a:extLst>
          </p:cNvPr>
          <p:cNvSpPr txBox="1"/>
          <p:nvPr/>
        </p:nvSpPr>
        <p:spPr>
          <a:xfrm>
            <a:off x="215259" y="3234892"/>
            <a:ext cx="478909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3×3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会额外的引入两个</a:t>
            </a:r>
            <a:r>
              <a:rPr lang="en-US" altLang="zh-CN" dirty="0"/>
              <a:t>ReLU</a:t>
            </a:r>
            <a:r>
              <a:rPr lang="zh-CN" altLang="en-US" dirty="0"/>
              <a:t>激活函数，这样可以增加模型的非线性程度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7952928-75D7-4567-A25C-501ACB180802}"/>
                  </a:ext>
                </a:extLst>
              </p:cNvPr>
              <p:cNvSpPr txBox="1"/>
              <p:nvPr/>
            </p:nvSpPr>
            <p:spPr>
              <a:xfrm>
                <a:off x="270588" y="4337414"/>
                <a:ext cx="4789092" cy="1712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、所需要训练的参数量变少，假设前后层的通道都是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3×3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所需要训练的参数量为</a:t>
                </a:r>
                <a:r>
                  <a:rPr lang="en-US" altLang="zh-CN" dirty="0"/>
                  <a:t>3×(3×3)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27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/>
                  <a:t>，而一个</a:t>
                </a:r>
                <a:r>
                  <a:rPr lang="en-US" altLang="zh-CN" dirty="0"/>
                  <a:t>7×7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filter</a:t>
                </a:r>
                <a:r>
                  <a:rPr lang="zh-CN" altLang="en-US" dirty="0"/>
                  <a:t>所需要的参数量为</a:t>
                </a:r>
                <a:r>
                  <a:rPr lang="en-US" altLang="zh-CN" dirty="0"/>
                  <a:t>(7×7)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49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7952928-75D7-4567-A25C-501ACB18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8" y="4337414"/>
                <a:ext cx="4789092" cy="1712135"/>
              </a:xfrm>
              <a:prstGeom prst="rect">
                <a:avLst/>
              </a:prstGeom>
              <a:blipFill>
                <a:blip r:embed="rId5"/>
                <a:stretch>
                  <a:fillRect l="-1018" b="-6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2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8C3DE2-A4AB-4759-B236-61E83D2976E2}"/>
              </a:ext>
            </a:extLst>
          </p:cNvPr>
          <p:cNvSpPr/>
          <p:nvPr/>
        </p:nvSpPr>
        <p:spPr>
          <a:xfrm>
            <a:off x="304800" y="298946"/>
            <a:ext cx="9093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INPUT: [224x224x3]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224*224*3=150K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CONV3-64: [224x224x64]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224*224*64=3.2M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(3*3*3)*64 = 1,728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CONV3-64: [224x224x64]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224*224*64=3.2M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(3*3*64)*64 = 36,864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[112x112x64]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112*112*64=800K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CONV3-128: [112x112x128]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112*112*128=1.6M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(3*3*64)*128 = 73,728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CONV3-128: [112x112x128]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112*112*128=1.6M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(3*3*128)*128 = 147,456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[56x56x128]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56*56*128=400K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CONV3-256: [56x56x256]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56*56*256=800K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(3*3*128)*256 = 294,912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CONV3-256: [56x56x256]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56*56*256=800K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(3*3*256)*256 = 589,824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CONV3-256: [56x56x256]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56*56*256=800K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(3*3*256)*256 = 589,824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[28x28x256]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28*28*256=200K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[28x28x512]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28*28*512=400K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(3*3*256)*512 = 1,179,648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[28x28x512]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28*28*512=400K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[28x28x512]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28*28*512=400K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[14x14x512]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[14x14x512]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[14x14x512]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[14x14x512]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[7x7x512]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7*7*512=25K    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FC: [1x1x4096]     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4096                   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7*7*512*4096 = 102,760,448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FC: [1x1x4096]     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4096       	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4096*4096 = 16,777,216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FC: [1x1x1000]     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1000 	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4096*1000 = 4,096,000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933C86-CFE4-4CAE-85C5-EE00165809A0}"/>
              </a:ext>
            </a:extLst>
          </p:cNvPr>
          <p:cNvSpPr/>
          <p:nvPr/>
        </p:nvSpPr>
        <p:spPr>
          <a:xfrm>
            <a:off x="304800" y="6014323"/>
            <a:ext cx="813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MT"/>
              </a:rPr>
              <a:t>总内存</a:t>
            </a:r>
            <a:r>
              <a:rPr lang="en-US" altLang="zh-CN" dirty="0">
                <a:solidFill>
                  <a:srgbClr val="FF0000"/>
                </a:solidFill>
                <a:latin typeface="ArialMT"/>
              </a:rPr>
              <a:t>: 24M * 4 bytes ~= 96MB / image 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ArialMT"/>
              </a:rPr>
              <a:t>只是前向传播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 ~*2 </a:t>
            </a:r>
            <a:r>
              <a:rPr lang="zh-CN" altLang="en-US" dirty="0">
                <a:solidFill>
                  <a:srgbClr val="000000"/>
                </a:solidFill>
                <a:latin typeface="ArialMT"/>
              </a:rPr>
              <a:t>反向传播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r>
              <a:rPr lang="zh-CN" altLang="en-US" dirty="0">
                <a:solidFill>
                  <a:srgbClr val="0000FF"/>
                </a:solidFill>
                <a:latin typeface="ArialMT"/>
              </a:rPr>
              <a:t>总参数</a:t>
            </a:r>
            <a:r>
              <a:rPr lang="en-US" altLang="zh-CN" dirty="0">
                <a:solidFill>
                  <a:srgbClr val="0000FF"/>
                </a:solidFill>
                <a:latin typeface="ArialMT"/>
              </a:rPr>
              <a:t>: 138M </a:t>
            </a:r>
            <a:r>
              <a:rPr lang="zh-CN" altLang="en-US" dirty="0">
                <a:solidFill>
                  <a:srgbClr val="0000FF"/>
                </a:solidFill>
                <a:latin typeface="ArialMT"/>
              </a:rPr>
              <a:t>参数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7049DB-65A5-4874-8BA2-59CD359B4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3977"/>
          <a:stretch/>
        </p:blipFill>
        <p:spPr>
          <a:xfrm>
            <a:off x="10099040" y="339586"/>
            <a:ext cx="1300480" cy="60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8C3DE2-A4AB-4759-B236-61E83D2976E2}"/>
              </a:ext>
            </a:extLst>
          </p:cNvPr>
          <p:cNvSpPr/>
          <p:nvPr/>
        </p:nvSpPr>
        <p:spPr>
          <a:xfrm>
            <a:off x="304800" y="298946"/>
            <a:ext cx="92862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INPUT: [224x224x3]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224*224*3=150K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CONV3-64: [224x224x64]     	</a:t>
            </a:r>
            <a:r>
              <a:rPr lang="en-US" altLang="zh-CN" sz="1600" b="1" dirty="0">
                <a:solidFill>
                  <a:srgbClr val="FF0000"/>
                </a:solidFill>
                <a:latin typeface="ArialMT"/>
              </a:rPr>
              <a:t>memory: 224*224*64=3.2M  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(3*3*3)*64 = 1,728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CONV3-64: [224x224x64]     	</a:t>
            </a:r>
            <a:r>
              <a:rPr lang="en-US" altLang="zh-CN" sz="1600" b="1" dirty="0">
                <a:solidFill>
                  <a:srgbClr val="FF0000"/>
                </a:solidFill>
                <a:latin typeface="ArialMT"/>
              </a:rPr>
              <a:t>memory: 224*224*64=3.2M   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(3*3*64)*64 = 36,864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[112x112x64]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112*112*64=800K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CONV3-128: [112x112x128]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112*112*128=1.6M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(3*3*64)*128 = 73,728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CONV3-128: [112x112x128]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112*112*128=1.6M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(3*3*128)*128 = 147,456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[56x56x128]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56*56*128=400K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CONV3-256: [56x56x256]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56*56*256=800K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(3*3*128)*256 = 294,912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CONV3-256: [56x56x256]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56*56*256=800K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(3*3*256)*256 = 589,824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CONV3-256: [56x56x256]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56*56*256=800K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(3*3*256)*256 = 589,824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[28x28x256]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28*28*256=200K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[28x28x512]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28*28*512=400K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(3*3*256)*512 = 1,179,648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[28x28x512]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28*28*512=400K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[28x28x512]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28*28*512=400K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[14x14x512]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[14x14x512]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[14x14x512]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CONV3-512: [14x14x512]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14*14*512=100K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(3*3*512)*512 = 2,359,296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POOL2: [7x7x512]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7*7*512=25K         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FC: [1x1x4096]     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4096                        	</a:t>
            </a:r>
            <a:r>
              <a:rPr lang="en-US" altLang="zh-CN" sz="1600" b="1" dirty="0">
                <a:solidFill>
                  <a:srgbClr val="0000FF"/>
                </a:solidFill>
                <a:latin typeface="ArialMT"/>
              </a:rPr>
              <a:t>params: 7*7*512*4096 = 102,760,448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FC: [1x1x4096]     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4096       	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4096*4096 = 16,777,216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ArialMT"/>
              </a:rPr>
              <a:t>FC: [1x1x1000]                     	</a:t>
            </a:r>
            <a:r>
              <a:rPr lang="en-US" altLang="zh-CN" sz="1600" dirty="0">
                <a:solidFill>
                  <a:srgbClr val="FF0000"/>
                </a:solidFill>
                <a:latin typeface="ArialMT"/>
              </a:rPr>
              <a:t>memory: 1000 		</a:t>
            </a:r>
            <a:r>
              <a:rPr lang="en-US" altLang="zh-CN" sz="1600" dirty="0">
                <a:solidFill>
                  <a:srgbClr val="0000FF"/>
                </a:solidFill>
                <a:latin typeface="ArialMT"/>
              </a:rPr>
              <a:t>params: 4096*1000 = 4,096,000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933C86-CFE4-4CAE-85C5-EE00165809A0}"/>
              </a:ext>
            </a:extLst>
          </p:cNvPr>
          <p:cNvSpPr/>
          <p:nvPr/>
        </p:nvSpPr>
        <p:spPr>
          <a:xfrm>
            <a:off x="304800" y="6014323"/>
            <a:ext cx="8138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MT"/>
              </a:rPr>
              <a:t>总内存</a:t>
            </a:r>
            <a:r>
              <a:rPr lang="en-US" altLang="zh-CN" dirty="0">
                <a:solidFill>
                  <a:srgbClr val="FF0000"/>
                </a:solidFill>
                <a:latin typeface="ArialMT"/>
              </a:rPr>
              <a:t>: 24M * 4 bytes ~= 96MB / image 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ArialMT"/>
              </a:rPr>
              <a:t>只是前向传播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 ~*2 </a:t>
            </a:r>
            <a:r>
              <a:rPr lang="zh-CN" altLang="en-US" dirty="0">
                <a:solidFill>
                  <a:srgbClr val="000000"/>
                </a:solidFill>
                <a:latin typeface="ArialMT"/>
              </a:rPr>
              <a:t>反向传播</a:t>
            </a:r>
            <a:r>
              <a:rPr lang="en-US" altLang="zh-CN" dirty="0">
                <a:solidFill>
                  <a:srgbClr val="000000"/>
                </a:solidFill>
                <a:latin typeface="ArialMT"/>
              </a:rPr>
              <a:t>)</a:t>
            </a:r>
          </a:p>
          <a:p>
            <a:r>
              <a:rPr lang="zh-CN" altLang="en-US" dirty="0">
                <a:solidFill>
                  <a:srgbClr val="0000FF"/>
                </a:solidFill>
                <a:latin typeface="ArialMT"/>
              </a:rPr>
              <a:t>总参数</a:t>
            </a:r>
            <a:r>
              <a:rPr lang="en-US" altLang="zh-CN" dirty="0">
                <a:solidFill>
                  <a:srgbClr val="0000FF"/>
                </a:solidFill>
                <a:latin typeface="ArialMT"/>
              </a:rPr>
              <a:t>: 138M </a:t>
            </a:r>
            <a:r>
              <a:rPr lang="zh-CN" altLang="en-US" dirty="0">
                <a:solidFill>
                  <a:srgbClr val="0000FF"/>
                </a:solidFill>
                <a:latin typeface="ArialMT"/>
              </a:rPr>
              <a:t>参数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30A7A3-6746-4AF1-8D18-FA9A3412DDF9}"/>
              </a:ext>
            </a:extLst>
          </p:cNvPr>
          <p:cNvSpPr/>
          <p:nvPr/>
        </p:nvSpPr>
        <p:spPr>
          <a:xfrm>
            <a:off x="2834640" y="558800"/>
            <a:ext cx="3017520" cy="5215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6D303-B28A-41A3-9E5A-ED271C011441}"/>
              </a:ext>
            </a:extLst>
          </p:cNvPr>
          <p:cNvSpPr txBox="1"/>
          <p:nvPr/>
        </p:nvSpPr>
        <p:spPr>
          <a:xfrm>
            <a:off x="10058400" y="1080334"/>
            <a:ext cx="174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第一层卷积的内存开销最大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EA7ED4-1816-48D6-ADFF-AD10CF696B8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852160" y="819568"/>
            <a:ext cx="4206240" cy="614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6A61574-F005-428F-B85C-B9642C916DD3}"/>
              </a:ext>
            </a:extLst>
          </p:cNvPr>
          <p:cNvSpPr/>
          <p:nvPr/>
        </p:nvSpPr>
        <p:spPr>
          <a:xfrm>
            <a:off x="5801360" y="4958080"/>
            <a:ext cx="357632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7E7254-72DA-40A6-AAE5-20FCF1B9CDF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9377680" y="4392494"/>
            <a:ext cx="579120" cy="707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2ED3D-98D6-481D-AEE1-6753C4A837AC}"/>
              </a:ext>
            </a:extLst>
          </p:cNvPr>
          <p:cNvSpPr txBox="1"/>
          <p:nvPr/>
        </p:nvSpPr>
        <p:spPr>
          <a:xfrm>
            <a:off x="10058400" y="3955614"/>
            <a:ext cx="200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第一层全连接层的计算开销最大</a:t>
            </a:r>
          </a:p>
        </p:txBody>
      </p:sp>
    </p:spTree>
    <p:extLst>
      <p:ext uri="{BB962C8B-B14F-4D97-AF65-F5344CB8AC3E}">
        <p14:creationId xmlns:p14="http://schemas.microsoft.com/office/powerpoint/2010/main" val="36931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DF7115-5951-429C-8FA4-4669CA3EB3FF}"/>
              </a:ext>
            </a:extLst>
          </p:cNvPr>
          <p:cNvSpPr txBox="1"/>
          <p:nvPr/>
        </p:nvSpPr>
        <p:spPr>
          <a:xfrm>
            <a:off x="270588" y="223932"/>
            <a:ext cx="4789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VGGNet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的细节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25B52-7D35-4AF9-9D2E-52E5BDCE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>
          <a:xfrm>
            <a:off x="6004560" y="1995150"/>
            <a:ext cx="1113330" cy="4209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59582E-EE13-48D4-B977-6398EB230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8"/>
          <a:stretch/>
        </p:blipFill>
        <p:spPr>
          <a:xfrm>
            <a:off x="10512466" y="362297"/>
            <a:ext cx="1113330" cy="5842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04DEE0-6915-450A-A44C-0544AD6E9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8" b="3977"/>
          <a:stretch/>
        </p:blipFill>
        <p:spPr>
          <a:xfrm>
            <a:off x="8258513" y="1035412"/>
            <a:ext cx="1113330" cy="51694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E97FE19-BFE1-4A99-A5DF-8F6477518ABE}"/>
              </a:ext>
            </a:extLst>
          </p:cNvPr>
          <p:cNvSpPr txBox="1"/>
          <p:nvPr/>
        </p:nvSpPr>
        <p:spPr>
          <a:xfrm>
            <a:off x="270588" y="2219757"/>
            <a:ext cx="478909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ILSVRC’14</a:t>
            </a:r>
            <a:r>
              <a:rPr lang="zh-CN" altLang="en-US" dirty="0"/>
              <a:t>的比赛中获得了分类组的第二名，定位组的第一名。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、训练过程和</a:t>
            </a:r>
            <a:r>
              <a:rPr lang="en-US" altLang="zh-CN" dirty="0"/>
              <a:t>AlexNet</a:t>
            </a:r>
            <a:r>
              <a:rPr lang="zh-CN" altLang="en-US" dirty="0"/>
              <a:t>很相似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、没有采用局部响应归一化</a:t>
            </a:r>
            <a:r>
              <a:rPr lang="en-US" altLang="zh-CN" dirty="0"/>
              <a:t>(LRN)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FC7</a:t>
            </a:r>
            <a:r>
              <a:rPr lang="zh-CN" altLang="en-US" dirty="0"/>
              <a:t>特征在其他任务上泛化很好。</a:t>
            </a:r>
          </a:p>
        </p:txBody>
      </p:sp>
    </p:spTree>
    <p:extLst>
      <p:ext uri="{BB962C8B-B14F-4D97-AF65-F5344CB8AC3E}">
        <p14:creationId xmlns:p14="http://schemas.microsoft.com/office/powerpoint/2010/main" val="20016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400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ArialMT</vt:lpstr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yupeifengyannis@foxmail.com</dc:creator>
  <cp:lastModifiedBy>yupeifengyannis@foxmail.com</cp:lastModifiedBy>
  <cp:revision>13</cp:revision>
  <dcterms:created xsi:type="dcterms:W3CDTF">2018-04-25T08:44:02Z</dcterms:created>
  <dcterms:modified xsi:type="dcterms:W3CDTF">2018-04-27T01:10:12Z</dcterms:modified>
</cp:coreProperties>
</file>