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</p:sldIdLst>
  <p:sldSz cy="5143500" cx="9144000"/>
  <p:notesSz cx="6858000" cy="9144000"/>
  <p:embeddedFontLst>
    <p:embeddedFont>
      <p:font typeface="EB Garamond"/>
      <p:regular r:id="rId75"/>
      <p:bold r:id="rId76"/>
      <p:italic r:id="rId77"/>
      <p:boldItalic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A411272-8ECC-4005-AA5D-1731A0122B11}">
  <a:tblStyle styleId="{5A411272-8ECC-4005-AA5D-1731A0122B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EBGaramond-regular.fntdata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font" Target="fonts/EBGaramond-italic.fntdata"/><Relationship Id="rId32" Type="http://schemas.openxmlformats.org/officeDocument/2006/relationships/slide" Target="slides/slide26.xml"/><Relationship Id="rId76" Type="http://schemas.openxmlformats.org/officeDocument/2006/relationships/font" Target="fonts/EBGaramond-bold.fntdata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8" Type="http://schemas.openxmlformats.org/officeDocument/2006/relationships/font" Target="fonts/EBGaramond-boldItalic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(2) Tile identification of some minimal context within which the chosen keyword at)pears; e.g., if the keyword is "you", is it followed by the word "are" (in which ease an assertion)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(5) the provision of an editing capability for ELIZA "scripts"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still use a bunch of rules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still use a bunch of rules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encoder_inputs: a list of tensors representing inputs to the encoder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decoder_inputs:  a list of tensors representing inputs to the decoder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cell: single or multiple layer cells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outputs: a list of decoder_size tensors, each of dimension 1 x DECODE_VOCAB corresponding to the probability distribution at each time-step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states: a list of decoder_size tensors, each corresponds to the internal state of the decoder at every time-step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Asynchronous programming is a means of parallel programming in which a unit of work runs separately from the main application thread and notifies the calling thread of its completion, failure or progress.”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Shape 6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Shape 6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Shape 6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Shape 6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Shape 7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Shape 7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Shape 7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Shape 7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Shape 7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Shape 7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Shape 7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examples of bots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eb.stanford.edu/class/cs124/lec/chatbot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l.acm.org/citation.cfm?id=365168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arxiv.org/pdf/1412.2007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tensorflow.org/extras/candidate_sampling.pdf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cs.cornell.edu/~cristian/Cornell_Movie-Dialogs_Corpu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github.com/Marsan-Ma/chat_corpus" TargetMode="External"/><Relationship Id="rId4" Type="http://schemas.openxmlformats.org/officeDocument/2006/relationships/hyperlink" Target="https://github.com/Marsan-Ma/chat_corpus/" TargetMode="External"/><Relationship Id="rId5" Type="http://schemas.openxmlformats.org/officeDocument/2006/relationships/hyperlink" Target="https://www.reddit.com/r/datasets/comments/3bxlg7/i_have_every_publicly_available_reddit_comment/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6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10.jpg"/><Relationship Id="rId6" Type="http://schemas.openxmlformats.org/officeDocument/2006/relationships/image" Target="../media/image15.png"/><Relationship Id="rId7" Type="http://schemas.openxmlformats.org/officeDocument/2006/relationships/image" Target="../media/image8.jpg"/><Relationship Id="rId8" Type="http://schemas.openxmlformats.org/officeDocument/2006/relationships/image" Target="../media/image5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Relationship Id="rId3" Type="http://schemas.openxmlformats.org/officeDocument/2006/relationships/hyperlink" Target="mailto:huyenn@stanford.edu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131425" y="1760625"/>
            <a:ext cx="8877000" cy="10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Dialogue agents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311700" y="2834125"/>
            <a:ext cx="8520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CS 20: TensorFlow for Deep Learning Research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Lecture 14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3/2/2017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950" y="258625"/>
            <a:ext cx="1189931" cy="15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Task-based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More practical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See CS124’s </a:t>
            </a:r>
            <a:r>
              <a:rPr lang="en" sz="20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lecture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Open domain dialogue agents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Modeled as a translation problem: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Translate from an utterance* to a response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Open domain dialogue agents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Modeled as a translation problem: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Translate from an utterance* to a response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utterance can be a sentence, a phrase, or multiple sentences (even emojis)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Rule-based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Pattern matching + substitution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 early as 1960s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Rule-based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ELIZA (Weizenbaum, 1966) - DOCTOR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 are all alike.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 WHAT WAY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They're always bugging us about something or other.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 YOU THINK OF A SPECIFIC EXAMPLE?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Well, my boyfriend made me come here.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YOUR BOYFRIEND MADE YOU COME HERE?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 says I'm depressed much of the time.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AM SORRY TO HEAR YOU ARE DEPRESSED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It's true. I am unhappy.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 YOU THINK COMING HERE WILL HELP YOU NOT TO BE UNHAPPY?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need some help, that much seems certain.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WHAT WOULD IT MEAN TO YOU IF YOU GOT SOME HELP?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Perhaps I could learn to get along with my mother.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TELL ME MORE ABOUT YOUR FAMILY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 mother takes care of me.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6643675" y="2283175"/>
            <a:ext cx="20574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Rogerian psychology interview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Rule-based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ELIZA (Weizenbaum, 1966) - DOCTOR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 are all alike.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 WHAT WAY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They're always bugging us about something or other.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 YOU THINK OF A SPECIFIC EXAMPLE?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Well, my boyfriend made me come here.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YOUR BOYFRIEND MADE YOU COME HERE?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 says I'm depressed much of the time.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AM SORRY TO HEAR YOU ARE DEPRESSED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It's true. I am unhappy.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 YOU THINK COMING HERE WILL HELP YOU NOT TO BE UNHAPPY?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need some help, that much seems certain.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WHAT WOULD IT MEAN TO YOU IF YOU GOT SOME HELP?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Perhaps I could learn to get along with my mother.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TELL ME MORE ABOUT YOUR FAMILY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 mother takes care of me.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6477150" y="1042450"/>
            <a:ext cx="2040000" cy="535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Identify keywords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6477150" y="1822012"/>
            <a:ext cx="2040000" cy="613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Discover minimal</a:t>
            </a:r>
            <a:b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context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6477150" y="2676552"/>
            <a:ext cx="2040000" cy="613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Choose transformation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6477150" y="3513951"/>
            <a:ext cx="2040000" cy="613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Response w/o keywords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6477150" y="4351325"/>
            <a:ext cx="2040000" cy="535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Edit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Rule-based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ELIZA (Weizenbaum, 1966) - DOCTOR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 YOU 0 ME) [pattern]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(WHAT MAKES YOU THINK I 3 YOU) [transform]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You don’t like me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WHAT MAKES YOU THINK I DON’T LIKE YOU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6477150" y="1042450"/>
            <a:ext cx="2040000" cy="535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Identify keywords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6477150" y="1822012"/>
            <a:ext cx="2040000" cy="613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Discover minimal</a:t>
            </a:r>
            <a:b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context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6477150" y="2676552"/>
            <a:ext cx="2040000" cy="613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Choose transformation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6477150" y="3513951"/>
            <a:ext cx="2040000" cy="613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Response w/o keywords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6477150" y="4351325"/>
            <a:ext cx="2040000" cy="535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Edit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129825" y="4860700"/>
            <a:ext cx="66912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See </a:t>
            </a:r>
            <a:r>
              <a:rPr lang="en" sz="900" u="sng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3"/>
              </a:rPr>
              <a:t>paper</a:t>
            </a:r>
            <a:endParaRPr sz="9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Rule-based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ELIZA (Weizenbaum, 1966) - DOCTOR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People became deeply emotionally involved with the program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Weizenbaum tells the story of his secretary who would ask Weizenbaum to leave the room when she talked with ELIZA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129825" y="4860700"/>
            <a:ext cx="66912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Slide from CS124</a:t>
            </a:r>
            <a:endParaRPr sz="9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Rule-based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Shape 236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Until 2014, Siri and Google Now were still rule-based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Now, idk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800" y="1855175"/>
            <a:ext cx="4112400" cy="30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Corpus-based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Shape 244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Leverage large amount of data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Knowledge base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Neural networks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Open domain dialogue agents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8474070" y="44359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1" name="Shape 251"/>
          <p:cNvGrpSpPr/>
          <p:nvPr/>
        </p:nvGrpSpPr>
        <p:grpSpPr>
          <a:xfrm rot="5400000">
            <a:off x="940530" y="2521490"/>
            <a:ext cx="543868" cy="257448"/>
            <a:chOff x="6223414" y="4018641"/>
            <a:chExt cx="776400" cy="280200"/>
          </a:xfrm>
        </p:grpSpPr>
        <p:grpSp>
          <p:nvGrpSpPr>
            <p:cNvPr id="252" name="Shape 252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253" name="Shape 253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Shape 254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Shape 256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7" name="Shape 257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A400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8" name="Shape 258"/>
          <p:cNvCxnSpPr>
            <a:endCxn id="257" idx="3"/>
          </p:cNvCxnSpPr>
          <p:nvPr/>
        </p:nvCxnSpPr>
        <p:spPr>
          <a:xfrm rot="10800000">
            <a:off x="1212465" y="2922148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9" name="Shape 259"/>
          <p:cNvCxnSpPr>
            <a:stCxn id="257" idx="0"/>
          </p:cNvCxnSpPr>
          <p:nvPr/>
        </p:nvCxnSpPr>
        <p:spPr>
          <a:xfrm>
            <a:off x="1341188" y="2650214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0" name="Shape 260"/>
          <p:cNvSpPr txBox="1"/>
          <p:nvPr/>
        </p:nvSpPr>
        <p:spPr>
          <a:xfrm>
            <a:off x="1007006" y="3796905"/>
            <a:ext cx="2514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Source sentence (utterance)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1" name="Shape 261"/>
          <p:cNvSpPr txBox="1"/>
          <p:nvPr/>
        </p:nvSpPr>
        <p:spPr>
          <a:xfrm rot="-5400000">
            <a:off x="-264712" y="2471248"/>
            <a:ext cx="1129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Encoder</a:t>
            </a:r>
            <a:endParaRPr/>
          </a:p>
        </p:txBody>
      </p:sp>
      <p:sp>
        <p:nvSpPr>
          <p:cNvPr id="262" name="Shape 262"/>
          <p:cNvSpPr/>
          <p:nvPr/>
        </p:nvSpPr>
        <p:spPr>
          <a:xfrm rot="-5400000">
            <a:off x="2158142" y="2543555"/>
            <a:ext cx="189000" cy="2359800"/>
          </a:xfrm>
          <a:prstGeom prst="leftBrace">
            <a:avLst>
              <a:gd fmla="val 39130" name="adj1"/>
              <a:gd fmla="val 50000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BB57BE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472305" y="2378301"/>
            <a:ext cx="182700" cy="543900"/>
          </a:xfrm>
          <a:prstGeom prst="leftBrace">
            <a:avLst>
              <a:gd fmla="val 39130" name="adj1"/>
              <a:gd fmla="val 5000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3791315" y="3348867"/>
            <a:ext cx="45516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&lt;Start&gt;    I’m    amazing    .         Thank    you      !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1019970" y="3355158"/>
            <a:ext cx="25014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   are      you         ?</a:t>
            </a:r>
            <a:endParaRPr i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6" name="Shape 266"/>
          <p:cNvGrpSpPr/>
          <p:nvPr/>
        </p:nvGrpSpPr>
        <p:grpSpPr>
          <a:xfrm rot="5400000">
            <a:off x="1529487" y="2517374"/>
            <a:ext cx="543868" cy="257448"/>
            <a:chOff x="6223414" y="4018641"/>
            <a:chExt cx="776400" cy="280200"/>
          </a:xfrm>
        </p:grpSpPr>
        <p:grpSp>
          <p:nvGrpSpPr>
            <p:cNvPr id="267" name="Shape 267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268" name="Shape 268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Shape 269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Shape 270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Shape 271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2" name="Shape 272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A400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73" name="Shape 273"/>
          <p:cNvCxnSpPr>
            <a:endCxn id="272" idx="3"/>
          </p:cNvCxnSpPr>
          <p:nvPr/>
        </p:nvCxnSpPr>
        <p:spPr>
          <a:xfrm rot="10800000">
            <a:off x="1801421" y="2918032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4" name="Shape 274"/>
          <p:cNvCxnSpPr>
            <a:stCxn id="272" idx="0"/>
          </p:cNvCxnSpPr>
          <p:nvPr/>
        </p:nvCxnSpPr>
        <p:spPr>
          <a:xfrm>
            <a:off x="1930145" y="2646098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275" name="Shape 275"/>
          <p:cNvGrpSpPr/>
          <p:nvPr/>
        </p:nvGrpSpPr>
        <p:grpSpPr>
          <a:xfrm rot="5400000">
            <a:off x="2106134" y="2517374"/>
            <a:ext cx="543868" cy="257448"/>
            <a:chOff x="6223414" y="4018641"/>
            <a:chExt cx="776400" cy="280200"/>
          </a:xfrm>
        </p:grpSpPr>
        <p:grpSp>
          <p:nvGrpSpPr>
            <p:cNvPr id="276" name="Shape 276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277" name="Shape 277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Shape 278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Shape 279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Shape 280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1" name="Shape 281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A400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82" name="Shape 282"/>
          <p:cNvCxnSpPr>
            <a:endCxn id="281" idx="3"/>
          </p:cNvCxnSpPr>
          <p:nvPr/>
        </p:nvCxnSpPr>
        <p:spPr>
          <a:xfrm rot="10800000">
            <a:off x="2378069" y="2918032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3" name="Shape 283"/>
          <p:cNvCxnSpPr>
            <a:stCxn id="281" idx="0"/>
          </p:cNvCxnSpPr>
          <p:nvPr/>
        </p:nvCxnSpPr>
        <p:spPr>
          <a:xfrm>
            <a:off x="2506792" y="2646098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284" name="Shape 284"/>
          <p:cNvGrpSpPr/>
          <p:nvPr/>
        </p:nvGrpSpPr>
        <p:grpSpPr>
          <a:xfrm rot="5400000">
            <a:off x="2697813" y="2515372"/>
            <a:ext cx="543868" cy="257448"/>
            <a:chOff x="6223414" y="4018641"/>
            <a:chExt cx="776400" cy="280200"/>
          </a:xfrm>
        </p:grpSpPr>
        <p:grpSp>
          <p:nvGrpSpPr>
            <p:cNvPr id="285" name="Shape 285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286" name="Shape 286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Shape 287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Shape 288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Shape 289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0" name="Shape 290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A400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91" name="Shape 291"/>
          <p:cNvCxnSpPr>
            <a:endCxn id="290" idx="3"/>
          </p:cNvCxnSpPr>
          <p:nvPr/>
        </p:nvCxnSpPr>
        <p:spPr>
          <a:xfrm rot="10800000">
            <a:off x="2969747" y="2916029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2" name="Shape 292"/>
          <p:cNvCxnSpPr>
            <a:stCxn id="290" idx="0"/>
            <a:endCxn id="293" idx="2"/>
          </p:cNvCxnSpPr>
          <p:nvPr/>
        </p:nvCxnSpPr>
        <p:spPr>
          <a:xfrm>
            <a:off x="3098471" y="2644095"/>
            <a:ext cx="10077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294" name="Shape 294"/>
          <p:cNvGrpSpPr/>
          <p:nvPr/>
        </p:nvGrpSpPr>
        <p:grpSpPr>
          <a:xfrm rot="5400000">
            <a:off x="3962922" y="2515372"/>
            <a:ext cx="543868" cy="257448"/>
            <a:chOff x="6223414" y="4018641"/>
            <a:chExt cx="776400" cy="280200"/>
          </a:xfrm>
        </p:grpSpPr>
        <p:grpSp>
          <p:nvGrpSpPr>
            <p:cNvPr id="295" name="Shape 295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296" name="Shape 296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Shape 297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Shape 298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Shape 299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3" name="Shape 293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772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00" name="Shape 300"/>
          <p:cNvCxnSpPr>
            <a:endCxn id="293" idx="3"/>
          </p:cNvCxnSpPr>
          <p:nvPr/>
        </p:nvCxnSpPr>
        <p:spPr>
          <a:xfrm rot="10800000">
            <a:off x="4234856" y="2916029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1" name="Shape 301"/>
          <p:cNvCxnSpPr>
            <a:stCxn id="293" idx="0"/>
          </p:cNvCxnSpPr>
          <p:nvPr/>
        </p:nvCxnSpPr>
        <p:spPr>
          <a:xfrm>
            <a:off x="4363580" y="2644095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2" name="Shape 302"/>
          <p:cNvCxnSpPr>
            <a:stCxn id="293" idx="1"/>
          </p:cNvCxnSpPr>
          <p:nvPr/>
        </p:nvCxnSpPr>
        <p:spPr>
          <a:xfrm rot="10800000">
            <a:off x="4234856" y="1908961"/>
            <a:ext cx="0" cy="463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03" name="Shape 303"/>
          <p:cNvGrpSpPr/>
          <p:nvPr/>
        </p:nvGrpSpPr>
        <p:grpSpPr>
          <a:xfrm rot="5400000">
            <a:off x="4554600" y="2521490"/>
            <a:ext cx="543868" cy="257448"/>
            <a:chOff x="6223414" y="4018641"/>
            <a:chExt cx="776400" cy="280200"/>
          </a:xfrm>
        </p:grpSpPr>
        <p:grpSp>
          <p:nvGrpSpPr>
            <p:cNvPr id="304" name="Shape 30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305" name="Shape 305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Shape 306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Shape 307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Shape 308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9" name="Shape 309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772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10" name="Shape 310"/>
          <p:cNvCxnSpPr>
            <a:endCxn id="309" idx="3"/>
          </p:cNvCxnSpPr>
          <p:nvPr/>
        </p:nvCxnSpPr>
        <p:spPr>
          <a:xfrm rot="10800000">
            <a:off x="4826535" y="2922148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1" name="Shape 311"/>
          <p:cNvCxnSpPr>
            <a:stCxn id="309" idx="0"/>
          </p:cNvCxnSpPr>
          <p:nvPr/>
        </p:nvCxnSpPr>
        <p:spPr>
          <a:xfrm>
            <a:off x="4955258" y="2650214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2" name="Shape 312"/>
          <p:cNvCxnSpPr>
            <a:stCxn id="309" idx="1"/>
          </p:cNvCxnSpPr>
          <p:nvPr/>
        </p:nvCxnSpPr>
        <p:spPr>
          <a:xfrm rot="10800000">
            <a:off x="4826535" y="1915080"/>
            <a:ext cx="0" cy="463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13" name="Shape 313"/>
          <p:cNvGrpSpPr/>
          <p:nvPr/>
        </p:nvGrpSpPr>
        <p:grpSpPr>
          <a:xfrm rot="5400000">
            <a:off x="5151367" y="2515372"/>
            <a:ext cx="543868" cy="257448"/>
            <a:chOff x="6223414" y="4018641"/>
            <a:chExt cx="776400" cy="280200"/>
          </a:xfrm>
        </p:grpSpPr>
        <p:grpSp>
          <p:nvGrpSpPr>
            <p:cNvPr id="314" name="Shape 31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315" name="Shape 315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Shape 316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Shape 317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Shape 318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9" name="Shape 319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772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20" name="Shape 320"/>
          <p:cNvCxnSpPr>
            <a:endCxn id="319" idx="3"/>
          </p:cNvCxnSpPr>
          <p:nvPr/>
        </p:nvCxnSpPr>
        <p:spPr>
          <a:xfrm rot="10800000">
            <a:off x="5423301" y="2916029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1" name="Shape 321"/>
          <p:cNvCxnSpPr>
            <a:stCxn id="319" idx="0"/>
          </p:cNvCxnSpPr>
          <p:nvPr/>
        </p:nvCxnSpPr>
        <p:spPr>
          <a:xfrm>
            <a:off x="5552025" y="2644095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2" name="Shape 322"/>
          <p:cNvCxnSpPr>
            <a:stCxn id="319" idx="1"/>
          </p:cNvCxnSpPr>
          <p:nvPr/>
        </p:nvCxnSpPr>
        <p:spPr>
          <a:xfrm rot="10800000">
            <a:off x="5423301" y="1908961"/>
            <a:ext cx="0" cy="463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23" name="Shape 323"/>
          <p:cNvGrpSpPr/>
          <p:nvPr/>
        </p:nvGrpSpPr>
        <p:grpSpPr>
          <a:xfrm rot="5400000">
            <a:off x="5743046" y="2515372"/>
            <a:ext cx="543868" cy="257448"/>
            <a:chOff x="6223414" y="4018641"/>
            <a:chExt cx="776400" cy="280200"/>
          </a:xfrm>
        </p:grpSpPr>
        <p:grpSp>
          <p:nvGrpSpPr>
            <p:cNvPr id="324" name="Shape 32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325" name="Shape 325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Shape 326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Shape 327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Shape 328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9" name="Shape 329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772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30" name="Shape 330"/>
          <p:cNvCxnSpPr>
            <a:endCxn id="329" idx="3"/>
          </p:cNvCxnSpPr>
          <p:nvPr/>
        </p:nvCxnSpPr>
        <p:spPr>
          <a:xfrm rot="10800000">
            <a:off x="6014980" y="2916029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1" name="Shape 331"/>
          <p:cNvCxnSpPr>
            <a:stCxn id="329" idx="0"/>
          </p:cNvCxnSpPr>
          <p:nvPr/>
        </p:nvCxnSpPr>
        <p:spPr>
          <a:xfrm>
            <a:off x="6143704" y="2644095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2" name="Shape 332"/>
          <p:cNvCxnSpPr>
            <a:stCxn id="329" idx="1"/>
          </p:cNvCxnSpPr>
          <p:nvPr/>
        </p:nvCxnSpPr>
        <p:spPr>
          <a:xfrm rot="10800000">
            <a:off x="6014980" y="1908961"/>
            <a:ext cx="0" cy="463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33" name="Shape 333"/>
          <p:cNvGrpSpPr/>
          <p:nvPr/>
        </p:nvGrpSpPr>
        <p:grpSpPr>
          <a:xfrm rot="5400000">
            <a:off x="6334725" y="2521490"/>
            <a:ext cx="543868" cy="257448"/>
            <a:chOff x="6223414" y="4018641"/>
            <a:chExt cx="776400" cy="280200"/>
          </a:xfrm>
        </p:grpSpPr>
        <p:grpSp>
          <p:nvGrpSpPr>
            <p:cNvPr id="334" name="Shape 33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335" name="Shape 335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Shape 336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Shape 337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Shape 338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9" name="Shape 339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772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0" name="Shape 340"/>
          <p:cNvCxnSpPr>
            <a:endCxn id="339" idx="3"/>
          </p:cNvCxnSpPr>
          <p:nvPr/>
        </p:nvCxnSpPr>
        <p:spPr>
          <a:xfrm rot="10800000">
            <a:off x="6606659" y="2922148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1" name="Shape 341"/>
          <p:cNvCxnSpPr>
            <a:stCxn id="339" idx="0"/>
          </p:cNvCxnSpPr>
          <p:nvPr/>
        </p:nvCxnSpPr>
        <p:spPr>
          <a:xfrm>
            <a:off x="6735383" y="2650214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2" name="Shape 342"/>
          <p:cNvCxnSpPr>
            <a:stCxn id="339" idx="1"/>
          </p:cNvCxnSpPr>
          <p:nvPr/>
        </p:nvCxnSpPr>
        <p:spPr>
          <a:xfrm rot="10800000">
            <a:off x="6606659" y="1915080"/>
            <a:ext cx="0" cy="463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43" name="Shape 343"/>
          <p:cNvGrpSpPr/>
          <p:nvPr/>
        </p:nvGrpSpPr>
        <p:grpSpPr>
          <a:xfrm rot="5400000">
            <a:off x="6931491" y="2515372"/>
            <a:ext cx="543868" cy="257448"/>
            <a:chOff x="6223414" y="4018641"/>
            <a:chExt cx="776400" cy="280200"/>
          </a:xfrm>
        </p:grpSpPr>
        <p:grpSp>
          <p:nvGrpSpPr>
            <p:cNvPr id="344" name="Shape 34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345" name="Shape 345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Shape 346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Shape 347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Shape 348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9" name="Shape 349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772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50" name="Shape 350"/>
          <p:cNvCxnSpPr>
            <a:endCxn id="349" idx="3"/>
          </p:cNvCxnSpPr>
          <p:nvPr/>
        </p:nvCxnSpPr>
        <p:spPr>
          <a:xfrm rot="10800000">
            <a:off x="7203425" y="2916029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1" name="Shape 351"/>
          <p:cNvCxnSpPr>
            <a:stCxn id="349" idx="0"/>
          </p:cNvCxnSpPr>
          <p:nvPr/>
        </p:nvCxnSpPr>
        <p:spPr>
          <a:xfrm>
            <a:off x="7332149" y="2644095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2" name="Shape 352"/>
          <p:cNvCxnSpPr>
            <a:stCxn id="349" idx="1"/>
          </p:cNvCxnSpPr>
          <p:nvPr/>
        </p:nvCxnSpPr>
        <p:spPr>
          <a:xfrm rot="10800000">
            <a:off x="7203425" y="1908961"/>
            <a:ext cx="0" cy="463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53" name="Shape 353"/>
          <p:cNvGrpSpPr/>
          <p:nvPr/>
        </p:nvGrpSpPr>
        <p:grpSpPr>
          <a:xfrm rot="5400000">
            <a:off x="7500329" y="2515372"/>
            <a:ext cx="543868" cy="257448"/>
            <a:chOff x="6223414" y="4018641"/>
            <a:chExt cx="776400" cy="280200"/>
          </a:xfrm>
        </p:grpSpPr>
        <p:grpSp>
          <p:nvGrpSpPr>
            <p:cNvPr id="354" name="Shape 35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355" name="Shape 355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Shape 356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Shape 357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Shape 358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9" name="Shape 359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772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60" name="Shape 360"/>
          <p:cNvCxnSpPr>
            <a:endCxn id="359" idx="3"/>
          </p:cNvCxnSpPr>
          <p:nvPr/>
        </p:nvCxnSpPr>
        <p:spPr>
          <a:xfrm rot="10800000">
            <a:off x="7772263" y="2916029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61" name="Shape 361"/>
          <p:cNvCxnSpPr>
            <a:stCxn id="359" idx="1"/>
          </p:cNvCxnSpPr>
          <p:nvPr/>
        </p:nvCxnSpPr>
        <p:spPr>
          <a:xfrm rot="10800000">
            <a:off x="7772263" y="1908961"/>
            <a:ext cx="0" cy="463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62" name="Shape 362"/>
          <p:cNvSpPr txBox="1"/>
          <p:nvPr/>
        </p:nvSpPr>
        <p:spPr>
          <a:xfrm>
            <a:off x="3791312" y="1654900"/>
            <a:ext cx="44295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I’m    amazing    .         Thank    you      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3" name="Shape 363"/>
          <p:cNvSpPr txBox="1"/>
          <p:nvPr/>
        </p:nvSpPr>
        <p:spPr>
          <a:xfrm rot="5400000">
            <a:off x="8294813" y="2487393"/>
            <a:ext cx="10980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Decoder</a:t>
            </a:r>
            <a:endParaRPr/>
          </a:p>
        </p:txBody>
      </p:sp>
      <p:sp>
        <p:nvSpPr>
          <p:cNvPr id="364" name="Shape 364"/>
          <p:cNvSpPr txBox="1"/>
          <p:nvPr/>
        </p:nvSpPr>
        <p:spPr>
          <a:xfrm>
            <a:off x="4512466" y="1159160"/>
            <a:ext cx="31077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Target sentence (response)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5" name="Shape 365"/>
          <p:cNvSpPr/>
          <p:nvPr/>
        </p:nvSpPr>
        <p:spPr>
          <a:xfrm rot="5400000">
            <a:off x="5971763" y="-461435"/>
            <a:ext cx="189000" cy="3972300"/>
          </a:xfrm>
          <a:prstGeom prst="leftBrace">
            <a:avLst>
              <a:gd fmla="val 39130" name="adj1"/>
              <a:gd fmla="val 50000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BB57BE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6" name="Shape 366"/>
          <p:cNvSpPr/>
          <p:nvPr/>
        </p:nvSpPr>
        <p:spPr>
          <a:xfrm rot="10800000">
            <a:off x="8469155" y="2394243"/>
            <a:ext cx="182700" cy="543900"/>
          </a:xfrm>
          <a:prstGeom prst="leftBrace">
            <a:avLst>
              <a:gd fmla="val 39130" name="adj1"/>
              <a:gd fmla="val 50000" name="adj2"/>
            </a:avLst>
          </a:prstGeom>
          <a:noFill/>
          <a:ln cap="flat" cmpd="sng" w="190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121975" y="4838700"/>
            <a:ext cx="5355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Slide adapted from a slide in CS224N</a:t>
            </a:r>
            <a:endParaRPr sz="9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ctrTitle"/>
          </p:nvPr>
        </p:nvSpPr>
        <p:spPr>
          <a:xfrm>
            <a:off x="499500" y="2284300"/>
            <a:ext cx="8145000" cy="10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Implementation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450" y="598975"/>
            <a:ext cx="1163600" cy="14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Your bots are only as good as your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1" name="Shape 3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149" y="911125"/>
            <a:ext cx="5723075" cy="407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Data preprocessing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7" name="Shape 3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Shape 388"/>
          <p:cNvSpPr txBox="1"/>
          <p:nvPr/>
        </p:nvSpPr>
        <p:spPr>
          <a:xfrm>
            <a:off x="724500" y="918350"/>
            <a:ext cx="7695000" cy="28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Case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Digit normalization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Subwords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Sequences too long/too short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Contraction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Punctuation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Vocabulary size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Reverse input sequence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Data preprocessing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4" name="Shape 3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Shape 395"/>
          <p:cNvSpPr txBox="1"/>
          <p:nvPr/>
        </p:nvSpPr>
        <p:spPr>
          <a:xfrm>
            <a:off x="724500" y="918350"/>
            <a:ext cx="7695000" cy="24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Remove duplicates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Test only on unseen data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 careful with duplicate training samples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Bucketing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1" name="Shape 4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Shape 402"/>
          <p:cNvSpPr txBox="1"/>
          <p:nvPr/>
        </p:nvSpPr>
        <p:spPr>
          <a:xfrm>
            <a:off x="724500" y="918350"/>
            <a:ext cx="7695000" cy="24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Limit padding that leads to extraneous computation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Group sequences of similar lengths into the same bucket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x="525599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Bucketing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8" name="Shape 4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Shape 409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Limit padding that leads to extraneous computation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Group sequences of similar lengths into the same bucket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Create a separate subgraph for each bucket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Bucketing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5" name="Shape 4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Shape 416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tf.contrib.training.bucket_by_sequence_length(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input_length,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tensors,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batch_size,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bucket_boundaries,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num_threads=1,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capacity=32,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bucket_capacities=None,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shapes=None,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dynamic_pad=False,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allow_smaller_final_batch=False,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keep_input=True,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shared_name=None,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name=None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Bucketing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2" name="Shape 4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Shape 423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tf.contrib.legacy_seq2seq.model_with_buckets(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encoder_inputs,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decoder_inputs,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targets,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weights,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buckets,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seq2seq,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softmax_loss_function=None,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per_example_loss=False,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name=None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5137325" y="1290375"/>
            <a:ext cx="31314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lazy &amp; potentially less efficient version. Use TensorFlow’s off-the-shelf seq2seq model with bucket support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Sampled Softmax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0" name="Shape 430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Avoid </a:t>
            </a: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the growing complexity of computing the normalization constant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Approximate the negative term of the gradient by importance sampling with a small number of samples.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At each step, update only the vectors associated with the correct word w and with the sampled words in V’ 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Once training is over, use the full target vocabulary to compute the output probability of each target word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See </a:t>
            </a: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On Using Very Large Target Vocabulary for Neural Machine Translation (Jean et al., 2015)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1" name="Shape 4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Announcements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Assignment 3 out, due March 15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Demo in class March 16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Work in group of up to 2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2743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Sampled Softmax vs NCE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7" name="Shape 4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Shape 438"/>
          <p:cNvSpPr txBox="1"/>
          <p:nvPr/>
        </p:nvSpPr>
        <p:spPr>
          <a:xfrm>
            <a:off x="724500" y="3843950"/>
            <a:ext cx="7695000" cy="11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See </a:t>
            </a:r>
            <a:r>
              <a:rPr lang="en" sz="20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Candidate Sampling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439" name="Shape 439"/>
          <p:cNvGraphicFramePr/>
          <p:nvPr/>
        </p:nvGraphicFramePr>
        <p:xfrm>
          <a:off x="952500" y="17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{5A411272-8ECC-4005-AA5D-1731A0122B11}</a:tableStyleId>
              </a:tblPr>
              <a:tblGrid>
                <a:gridCol w="1001525"/>
                <a:gridCol w="2987175"/>
                <a:gridCol w="3250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NCE</a:t>
                      </a:r>
                      <a:endParaRPr b="1"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Sampled Softmax</a:t>
                      </a:r>
                      <a:endParaRPr b="1"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Goal</a:t>
                      </a:r>
                      <a:endParaRPr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Distinguish the true candidates from the sampled candidates</a:t>
                      </a:r>
                      <a:endParaRPr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Choose the right class from a subset of classes</a:t>
                      </a:r>
                      <a:endParaRPr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Loss</a:t>
                      </a:r>
                      <a:endParaRPr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Logistic</a:t>
                      </a:r>
                      <a:endParaRPr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Softmax</a:t>
                      </a:r>
                      <a:endParaRPr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Sampled Softmax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5" name="Shape 4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6" name="Shape 446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config.NUM_SAMPLES &gt; 0 and config.NUM_SAMPLES &lt; config.DEC_VOCAB: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weight = tf.get_variable('proj_w', [config.HIDDEN_SIZE, config.DEC_VOCAB])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bias = tf.get_variable('proj_b', [config.DEC_VOCAB])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self.output_projection = (w, b)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def sampled_loss(inputs, labels):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labels = tf.reshape(labels, [-1, 1])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return tf.nn.sampled_softmax_loss(tf.transpose(weight), bias, inputs, labels,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  config.NUM_SAMPLES, config.DEC_VOCAB)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self.softmax_loss_function = sampled_loss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Sampled Softmax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2" name="Shape 4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3" name="Shape 453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Generally an underestimate of the full softmax loss.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 inference time, compute the full softmax using: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tf.nn.softmax(tf.matmul(inputs, tf.transpose(weight)) + bias)</a:t>
            </a:r>
            <a:endParaRPr b="1"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Graphs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9" name="Shape 4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0" name="Shape 460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One subgraph for training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One subgraph for inference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Seq2seq in TensorFlow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6" name="Shape 4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Shape 467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outputs, states = basic_rnn_seq2seq(encoder_inputs,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decoder_inputs,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cell)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Seq2seq in TensorFlow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3" name="Shape 4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Shape 474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outputs, states = embedding_rnn_seq2seq(encoder_inputs,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decoder_inputs,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cell,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num_encoder_symbols,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num_decoder_symbols,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embedding_size,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output_projection=None,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feed_previous=False)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embed your inputs and outputs, need to specify the number of input and output tokens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Feed_previous if you want to feed the previously predicted word to train, even if the model makes mistakes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utput_projection: tuple of project weight and bias if use sampled softmax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Seq2seq in TensorFlow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0" name="Shape 4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1" name="Shape 481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outputs, states = embedding_attention_seq2seq(encoder_inputs,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      decoder_inputs,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	    cell,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		num_encoder_symbols,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		num_decoder_symbols,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		num_heads=1,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		output_projection=None,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		feed_previous=False,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					         initial_state_attention=False)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Embedding sequence-to-sequence model with attention.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Wrapper for seq2seq with buckets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7" name="Shape 4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8" name="Shape 488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outputs, losses = model_with_buckets(encoder_inputs,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   				decoder_inputs,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   				targets,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   				weights,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				buckets,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				seq2seq,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				softmax_loss_function=None,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				per_example_loss=False)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Seq2seq: one of the seq2seq functions defined above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Softmax loss function: normal softmax or sampled softmax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type="ctrTitle"/>
          </p:nvPr>
        </p:nvSpPr>
        <p:spPr>
          <a:xfrm>
            <a:off x="499500" y="2284300"/>
            <a:ext cx="8145000" cy="10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Our TensorFlow chatbot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4" name="Shape 4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495" name="Shape 4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450" y="598975"/>
            <a:ext cx="1163600" cy="14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Cornell Movie-Dialogs Corpus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1" name="Shape 5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2" name="Shape 502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220,579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conversational exchanges (before removing dups)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10,292 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pairs of movie characters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9,035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characters from 617 movies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304,713 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total utterances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Very well-formatted (almost perfect)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Come with a very interesting paper “</a:t>
            </a:r>
            <a:r>
              <a:rPr lang="en" sz="1800" u="sng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3"/>
              </a:rPr>
              <a:t>Chameleons in Imagined Conversations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.”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Guest lectures next week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1453550" y="3875675"/>
            <a:ext cx="24804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Frederik Ebert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BAIR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Topic: Deep RL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3/7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5054525" y="3875675"/>
            <a:ext cx="35247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François Chollet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Google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Topic: Keras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3/9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550" y="1295175"/>
            <a:ext cx="1994010" cy="25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660" y="1295175"/>
            <a:ext cx="2553150" cy="25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Cornell Movie-Dialogs Corpus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8" name="Shape 5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9" name="Shape 509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168,100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unique pairs for training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24,750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pairs for testing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5137325" y="1290375"/>
            <a:ext cx="31314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Note: this is very tiny. Usually need millions of pairs for seq2seq models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Input Length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 Distribution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6" name="Shape 5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7" name="Shape 5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863" y="868825"/>
            <a:ext cx="5498275" cy="410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Vocabulary tradeoff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3" name="Shape 5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Shape 524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Get all tokens that appear at least a number of time (twice)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Alternative approach: get a fixed size vocabulary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Smaller vocabulary: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Has smaller loss/perplexity but loss/perplexity isn’t everything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Gives &lt;unk&gt; answers to questions that require personal information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Doesn’t give the bot’s answers many responses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Doesn’t train much faster than big vocab using sampled softmax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0" name="Shape 5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Shape 531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Seq2seq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Attentional decoder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Reverse encoder inputs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Bucketing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Sampled softmax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Based on the Google’s vanilla translate model, originally used to translate from English to French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The sassiest bot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7" name="Shape 5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8" name="Shape 538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hi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have you go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where?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 mind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you're weird?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' re right . .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what do you want?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who is you me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i don't understand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know you look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i look what?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nothing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you're funny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' re not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9" name="Shape 539"/>
          <p:cNvSpPr txBox="1"/>
          <p:nvPr/>
        </p:nvSpPr>
        <p:spPr>
          <a:xfrm>
            <a:off x="5137325" y="1290375"/>
            <a:ext cx="2101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 human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The sassiest bot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5" name="Shape 5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6" name="Shape 546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hi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hi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how're you?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just go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go where?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&lt;unk&gt;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omg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&lt;unk&gt; !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you're doing that again!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' m not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stop telling me to go somewhere!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go !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it's almost like you want to piss me off.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' m not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you're stupid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' m not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7" name="Shape 547"/>
          <p:cNvSpPr txBox="1"/>
          <p:nvPr/>
        </p:nvSpPr>
        <p:spPr>
          <a:xfrm>
            <a:off x="5137325" y="1290375"/>
            <a:ext cx="2101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 human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It sort of works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3" name="Shape 5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Shape 554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you are a monster!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am . .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i'm sorry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don ' t need to boy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i'm a girl!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done 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==========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Did you change your hair?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no?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 i won t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who?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paul owen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where?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 a harem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5" name="Shape 555"/>
          <p:cNvSpPr txBox="1"/>
          <p:nvPr/>
        </p:nvSpPr>
        <p:spPr>
          <a:xfrm>
            <a:off x="5137325" y="1290375"/>
            <a:ext cx="2101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 human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Sort of doesn’t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1" name="Shape 5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2" name="Shape 562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what?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don ' t bother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you're being sassy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need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what do you need?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need ya help ya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okay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what do you want 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3" name="Shape 563"/>
          <p:cNvSpPr txBox="1"/>
          <p:nvPr/>
        </p:nvSpPr>
        <p:spPr>
          <a:xfrm>
            <a:off x="5137325" y="1290375"/>
            <a:ext cx="2101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 human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Sort of doesn’t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9" name="Shape 5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0" name="Shape 570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you're just talking gibberish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and what are you talking about ?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about life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and what about it ?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life is beautiful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is good 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where do you live?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up 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as in heaven?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 his apartment 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who's he?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who ' s here ?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oh well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and you are in trouble 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i'm not!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please !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whatever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don ' t know what to say 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1" name="Shape 571"/>
          <p:cNvSpPr txBox="1"/>
          <p:nvPr/>
        </p:nvSpPr>
        <p:spPr>
          <a:xfrm>
            <a:off x="5137325" y="1290375"/>
            <a:ext cx="2101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 human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/>
          <p:nvPr>
            <p:ph type="title"/>
          </p:nvPr>
        </p:nvSpPr>
        <p:spPr>
          <a:xfrm>
            <a:off x="638775" y="1557900"/>
            <a:ext cx="8092800" cy="12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See sample conversations on GitHub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(in assignments)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7" name="Shape 5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Agenda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Dialogue agents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Implementation details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Data preprocessing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TensorBro: A TensorFlow chatbot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2743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00" y="1359125"/>
            <a:ext cx="1189931" cy="15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Sanity check?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3" name="Shape 5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Shape 584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we know that we implemented our model correctly?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Sanity check?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0" name="Shape 5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Run the model on a small dataset (~2,000 pairs) and run for a lot of epochs to see if it converges 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(learns all the responses by heart)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Problems?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7" name="Shape 5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8" name="Shape 598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The bot is very dramatic (</a:t>
            </a: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thanks to Hollywood screenwriters)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Topics of c</a:t>
            </a: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onversations aren’t realistic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Responses are always fixed for one encoder input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Inconsistent personality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Use only the last previous utterance as the input for the encoder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Doesn’t keep track of information about users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Train on multiple datasets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4" name="Shape 6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5" name="Shape 605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Twitter chat log (courtesy of Marsan Ma)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More movie substitles (less clean)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Every publicly available Reddit comments (1TB of data!)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Your own conversations (chat logs, text messages, emails)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Example of Twitter chat log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1" name="Shape 6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2" name="Shape 612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13" name="Shape 6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8339"/>
            <a:ext cx="9143999" cy="3985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/>
          <p:nvPr>
            <p:ph type="ctrTitle"/>
          </p:nvPr>
        </p:nvSpPr>
        <p:spPr>
          <a:xfrm>
            <a:off x="499500" y="2284300"/>
            <a:ext cx="8145000" cy="10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Possible extensions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9" name="Shape 6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620" name="Shape 6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450" y="598975"/>
            <a:ext cx="1163600" cy="14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Chatbot with  personalities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6" name="Shape 6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7" name="Shape 6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875" y="994850"/>
            <a:ext cx="4412250" cy="410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Chatbot with  personalities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3" name="Shape 6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4" name="Shape 634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At the decoder phase, inject consistent information about the bot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For example: name, age, hometown, current location, job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Use the decoder inputs from one person only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For example: your own Sheldon Cooper bot!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/>
          <p:nvPr/>
        </p:nvSpPr>
        <p:spPr>
          <a:xfrm>
            <a:off x="1862946" y="3167926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2635465" y="3167926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Shape 641"/>
          <p:cNvSpPr/>
          <p:nvPr/>
        </p:nvSpPr>
        <p:spPr>
          <a:xfrm>
            <a:off x="4180502" y="3167926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/>
          <p:nvPr/>
        </p:nvSpPr>
        <p:spPr>
          <a:xfrm>
            <a:off x="3407983" y="3167926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Shape 643"/>
          <p:cNvSpPr txBox="1"/>
          <p:nvPr/>
        </p:nvSpPr>
        <p:spPr>
          <a:xfrm>
            <a:off x="873375" y="3091125"/>
            <a:ext cx="98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Encoder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4" name="Shape 644"/>
          <p:cNvSpPr txBox="1"/>
          <p:nvPr/>
        </p:nvSpPr>
        <p:spPr>
          <a:xfrm>
            <a:off x="4077000" y="3588700"/>
            <a:ext cx="779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“How”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5" name="Shape 645"/>
          <p:cNvSpPr txBox="1"/>
          <p:nvPr/>
        </p:nvSpPr>
        <p:spPr>
          <a:xfrm>
            <a:off x="3396875" y="3624400"/>
            <a:ext cx="5946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“are”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6" name="Shape 646"/>
          <p:cNvSpPr txBox="1"/>
          <p:nvPr/>
        </p:nvSpPr>
        <p:spPr>
          <a:xfrm>
            <a:off x="2590025" y="3624400"/>
            <a:ext cx="6633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“you”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7" name="Shape 647"/>
          <p:cNvSpPr txBox="1"/>
          <p:nvPr/>
        </p:nvSpPr>
        <p:spPr>
          <a:xfrm>
            <a:off x="1892041" y="3624405"/>
            <a:ext cx="514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“?”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8" name="Shape 648"/>
          <p:cNvSpPr/>
          <p:nvPr/>
        </p:nvSpPr>
        <p:spPr>
          <a:xfrm rot="10800000">
            <a:off x="6521631" y="2085833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Shape 649"/>
          <p:cNvSpPr/>
          <p:nvPr/>
        </p:nvSpPr>
        <p:spPr>
          <a:xfrm rot="10800000">
            <a:off x="4966643" y="2085833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Shape 650"/>
          <p:cNvSpPr/>
          <p:nvPr/>
        </p:nvSpPr>
        <p:spPr>
          <a:xfrm rot="10800000">
            <a:off x="5739161" y="2085833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Shape 651"/>
          <p:cNvSpPr txBox="1"/>
          <p:nvPr/>
        </p:nvSpPr>
        <p:spPr>
          <a:xfrm>
            <a:off x="7284225" y="2009050"/>
            <a:ext cx="98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Decoder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3980375" y="1360100"/>
            <a:ext cx="1031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&lt;sheldon&gt;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3" name="Shape 653"/>
          <p:cNvSpPr txBox="1"/>
          <p:nvPr/>
        </p:nvSpPr>
        <p:spPr>
          <a:xfrm>
            <a:off x="4917650" y="1360100"/>
            <a:ext cx="6633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“fine”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4" name="Shape 654"/>
          <p:cNvSpPr txBox="1"/>
          <p:nvPr/>
        </p:nvSpPr>
        <p:spPr>
          <a:xfrm>
            <a:off x="5768242" y="1360109"/>
            <a:ext cx="514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“.”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5" name="Shape 655"/>
          <p:cNvSpPr/>
          <p:nvPr/>
        </p:nvSpPr>
        <p:spPr>
          <a:xfrm rot="10800000">
            <a:off x="4194124" y="2085833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Shape 656"/>
          <p:cNvSpPr txBox="1"/>
          <p:nvPr/>
        </p:nvSpPr>
        <p:spPr>
          <a:xfrm>
            <a:off x="6400273" y="1360100"/>
            <a:ext cx="8151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&lt;EOL&gt;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57" name="Shape 657"/>
          <p:cNvCxnSpPr>
            <a:stCxn id="639" idx="3"/>
            <a:endCxn id="640" idx="1"/>
          </p:cNvCxnSpPr>
          <p:nvPr/>
        </p:nvCxnSpPr>
        <p:spPr>
          <a:xfrm>
            <a:off x="2435346" y="3289126"/>
            <a:ext cx="200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8" name="Shape 658"/>
          <p:cNvCxnSpPr>
            <a:stCxn id="640" idx="3"/>
            <a:endCxn id="642" idx="1"/>
          </p:cNvCxnSpPr>
          <p:nvPr/>
        </p:nvCxnSpPr>
        <p:spPr>
          <a:xfrm>
            <a:off x="3207865" y="3289126"/>
            <a:ext cx="200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9" name="Shape 659"/>
          <p:cNvCxnSpPr>
            <a:stCxn id="642" idx="3"/>
            <a:endCxn id="641" idx="1"/>
          </p:cNvCxnSpPr>
          <p:nvPr/>
        </p:nvCxnSpPr>
        <p:spPr>
          <a:xfrm>
            <a:off x="3980383" y="3289126"/>
            <a:ext cx="200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0" name="Shape 660"/>
          <p:cNvCxnSpPr>
            <a:endCxn id="655" idx="0"/>
          </p:cNvCxnSpPr>
          <p:nvPr/>
        </p:nvCxnSpPr>
        <p:spPr>
          <a:xfrm flipH="1" rot="10800000">
            <a:off x="4473424" y="2328233"/>
            <a:ext cx="6900" cy="83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1" name="Shape 661"/>
          <p:cNvCxnSpPr>
            <a:stCxn id="655" idx="1"/>
            <a:endCxn id="649" idx="3"/>
          </p:cNvCxnSpPr>
          <p:nvPr/>
        </p:nvCxnSpPr>
        <p:spPr>
          <a:xfrm>
            <a:off x="4766524" y="2207033"/>
            <a:ext cx="200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2" name="Shape 662"/>
          <p:cNvCxnSpPr>
            <a:stCxn id="649" idx="1"/>
            <a:endCxn id="650" idx="3"/>
          </p:cNvCxnSpPr>
          <p:nvPr/>
        </p:nvCxnSpPr>
        <p:spPr>
          <a:xfrm>
            <a:off x="5539043" y="2207033"/>
            <a:ext cx="200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3" name="Shape 663"/>
          <p:cNvCxnSpPr>
            <a:stCxn id="650" idx="1"/>
            <a:endCxn id="648" idx="3"/>
          </p:cNvCxnSpPr>
          <p:nvPr/>
        </p:nvCxnSpPr>
        <p:spPr>
          <a:xfrm>
            <a:off x="6311561" y="2207033"/>
            <a:ext cx="21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4" name="Shape 664"/>
          <p:cNvCxnSpPr>
            <a:endCxn id="649" idx="0"/>
          </p:cNvCxnSpPr>
          <p:nvPr/>
        </p:nvCxnSpPr>
        <p:spPr>
          <a:xfrm flipH="1" rot="10800000">
            <a:off x="4473443" y="2328233"/>
            <a:ext cx="779400" cy="83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5" name="Shape 665"/>
          <p:cNvCxnSpPr>
            <a:endCxn id="650" idx="0"/>
          </p:cNvCxnSpPr>
          <p:nvPr/>
        </p:nvCxnSpPr>
        <p:spPr>
          <a:xfrm flipH="1" rot="10800000">
            <a:off x="4473461" y="2328233"/>
            <a:ext cx="1551900" cy="83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6" name="Shape 666"/>
          <p:cNvCxnSpPr>
            <a:endCxn id="648" idx="0"/>
          </p:cNvCxnSpPr>
          <p:nvPr/>
        </p:nvCxnSpPr>
        <p:spPr>
          <a:xfrm flipH="1" rot="10800000">
            <a:off x="4473231" y="2328233"/>
            <a:ext cx="2334600" cy="83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7" name="Shape 667"/>
          <p:cNvCxnSpPr>
            <a:stCxn id="655" idx="2"/>
            <a:endCxn id="652" idx="2"/>
          </p:cNvCxnSpPr>
          <p:nvPr/>
        </p:nvCxnSpPr>
        <p:spPr>
          <a:xfrm flipH="1" rot="10800000">
            <a:off x="4480324" y="1756133"/>
            <a:ext cx="15900" cy="32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68" name="Shape 668"/>
          <p:cNvCxnSpPr>
            <a:stCxn id="649" idx="2"/>
            <a:endCxn id="653" idx="2"/>
          </p:cNvCxnSpPr>
          <p:nvPr/>
        </p:nvCxnSpPr>
        <p:spPr>
          <a:xfrm rot="10800000">
            <a:off x="5249243" y="1684733"/>
            <a:ext cx="3600" cy="40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69" name="Shape 669"/>
          <p:cNvCxnSpPr>
            <a:stCxn id="650" idx="2"/>
            <a:endCxn id="654" idx="2"/>
          </p:cNvCxnSpPr>
          <p:nvPr/>
        </p:nvCxnSpPr>
        <p:spPr>
          <a:xfrm rot="10800000">
            <a:off x="6025361" y="1684733"/>
            <a:ext cx="0" cy="40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0" name="Shape 670"/>
          <p:cNvCxnSpPr>
            <a:stCxn id="648" idx="2"/>
            <a:endCxn id="656" idx="2"/>
          </p:cNvCxnSpPr>
          <p:nvPr/>
        </p:nvCxnSpPr>
        <p:spPr>
          <a:xfrm rot="10800000">
            <a:off x="6807831" y="1684733"/>
            <a:ext cx="0" cy="40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1" name="Shape 671"/>
          <p:cNvCxnSpPr>
            <a:stCxn id="653" idx="2"/>
            <a:endCxn id="650" idx="2"/>
          </p:cNvCxnSpPr>
          <p:nvPr/>
        </p:nvCxnSpPr>
        <p:spPr>
          <a:xfrm>
            <a:off x="5249300" y="1684700"/>
            <a:ext cx="776100" cy="40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2" name="Shape 672"/>
          <p:cNvCxnSpPr>
            <a:stCxn id="654" idx="2"/>
            <a:endCxn id="648" idx="2"/>
          </p:cNvCxnSpPr>
          <p:nvPr/>
        </p:nvCxnSpPr>
        <p:spPr>
          <a:xfrm>
            <a:off x="6025342" y="1684709"/>
            <a:ext cx="782400" cy="40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3" name="Shape 673"/>
          <p:cNvCxnSpPr>
            <a:stCxn id="652" idx="2"/>
            <a:endCxn id="649" idx="2"/>
          </p:cNvCxnSpPr>
          <p:nvPr/>
        </p:nvCxnSpPr>
        <p:spPr>
          <a:xfrm>
            <a:off x="4496225" y="1756100"/>
            <a:ext cx="756600" cy="32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4" name="Shape 674"/>
          <p:cNvCxnSpPr>
            <a:stCxn id="647" idx="0"/>
            <a:endCxn id="639" idx="2"/>
          </p:cNvCxnSpPr>
          <p:nvPr/>
        </p:nvCxnSpPr>
        <p:spPr>
          <a:xfrm rot="10800000">
            <a:off x="2149141" y="3410205"/>
            <a:ext cx="0" cy="21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5" name="Shape 675"/>
          <p:cNvCxnSpPr>
            <a:stCxn id="646" idx="0"/>
            <a:endCxn id="640" idx="2"/>
          </p:cNvCxnSpPr>
          <p:nvPr/>
        </p:nvCxnSpPr>
        <p:spPr>
          <a:xfrm rot="10800000">
            <a:off x="2921675" y="3410200"/>
            <a:ext cx="0" cy="21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6" name="Shape 676"/>
          <p:cNvCxnSpPr>
            <a:stCxn id="645" idx="0"/>
            <a:endCxn id="642" idx="2"/>
          </p:cNvCxnSpPr>
          <p:nvPr/>
        </p:nvCxnSpPr>
        <p:spPr>
          <a:xfrm rot="10800000">
            <a:off x="3694175" y="3410200"/>
            <a:ext cx="0" cy="21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7" name="Shape 677"/>
          <p:cNvCxnSpPr>
            <a:stCxn id="644" idx="0"/>
            <a:endCxn id="641" idx="2"/>
          </p:cNvCxnSpPr>
          <p:nvPr/>
        </p:nvCxnSpPr>
        <p:spPr>
          <a:xfrm rot="10800000">
            <a:off x="4466700" y="3410200"/>
            <a:ext cx="0" cy="17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Shape 683"/>
          <p:cNvSpPr txBox="1"/>
          <p:nvPr/>
        </p:nvSpPr>
        <p:spPr>
          <a:xfrm>
            <a:off x="187400" y="1919900"/>
            <a:ext cx="2657700" cy="103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on all datasets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(10k iterations)</a:t>
            </a:r>
            <a:endParaRPr/>
          </a:p>
        </p:txBody>
      </p:sp>
      <p:sp>
        <p:nvSpPr>
          <p:cNvPr id="684" name="Shape 684"/>
          <p:cNvSpPr txBox="1"/>
          <p:nvPr/>
        </p:nvSpPr>
        <p:spPr>
          <a:xfrm>
            <a:off x="3297825" y="1919900"/>
            <a:ext cx="2657700" cy="103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on only 4 TV shows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(5k iterations)</a:t>
            </a:r>
            <a:endParaRPr/>
          </a:p>
        </p:txBody>
      </p:sp>
      <p:sp>
        <p:nvSpPr>
          <p:cNvPr id="685" name="Shape 685"/>
          <p:cNvSpPr txBox="1"/>
          <p:nvPr/>
        </p:nvSpPr>
        <p:spPr>
          <a:xfrm>
            <a:off x="6408250" y="1919900"/>
            <a:ext cx="2657700" cy="103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character chatbots on only responses from particular characters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(2k iterations)</a:t>
            </a:r>
            <a:endParaRPr/>
          </a:p>
        </p:txBody>
      </p:sp>
      <p:sp>
        <p:nvSpPr>
          <p:cNvPr id="686" name="Shape 686"/>
          <p:cNvSpPr txBox="1"/>
          <p:nvPr/>
        </p:nvSpPr>
        <p:spPr>
          <a:xfrm>
            <a:off x="514400" y="1609700"/>
            <a:ext cx="20037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Phase 1</a:t>
            </a:r>
            <a:endParaRPr b="1"/>
          </a:p>
        </p:txBody>
      </p:sp>
      <p:sp>
        <p:nvSpPr>
          <p:cNvPr id="687" name="Shape 687"/>
          <p:cNvSpPr txBox="1"/>
          <p:nvPr/>
        </p:nvSpPr>
        <p:spPr>
          <a:xfrm>
            <a:off x="3624825" y="1609700"/>
            <a:ext cx="20037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Phase 2</a:t>
            </a:r>
            <a:endParaRPr b="1"/>
          </a:p>
        </p:txBody>
      </p:sp>
      <p:sp>
        <p:nvSpPr>
          <p:cNvPr id="688" name="Shape 688"/>
          <p:cNvSpPr txBox="1"/>
          <p:nvPr/>
        </p:nvSpPr>
        <p:spPr>
          <a:xfrm>
            <a:off x="6735250" y="1609700"/>
            <a:ext cx="20037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Phase 3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ctrTitle"/>
          </p:nvPr>
        </p:nvSpPr>
        <p:spPr>
          <a:xfrm>
            <a:off x="499500" y="2284300"/>
            <a:ext cx="8145000" cy="10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Dialogue agents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450" y="598975"/>
            <a:ext cx="1163600" cy="14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Use users’ input to train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4" name="Shape 6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5" name="Shape 695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Save the conversation with users and train on those conversations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Create a feedback loop so users can correct the bot’s responses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Remember what users say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1" name="Shape 7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2" name="Shape 702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The bot can extract information the user gives them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hi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hi . what ' s your name ?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my name is chip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nice to meet you 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what's my name?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' s talk about something else .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Use characters instead of tokens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8" name="Shape 7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9" name="Shape 709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Character level language modeling seems to be working quite well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Smaller vocabulary -- no unknown tokens!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But the sequences will be much longer (approximately 4x longer)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Improve input pipeline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5" name="Shape 7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6" name="Shape 716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Right now, 50% of running time is spent on generating batches!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Will tf.data help?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Dual bots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2" name="Shape 7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3" name="Shape 723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 can train two bots on two different datasets and make them talk to each other!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Don’t be afraid of handcrafted rules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9" name="Shape 7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0" name="Shape 730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Even Siri needs rules. Don’t be shy!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Don’t make another Tay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6" name="Shape 7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7" name="Shape 7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50" y="994850"/>
            <a:ext cx="2623494" cy="14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Shape 7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1509" y="1048787"/>
            <a:ext cx="2974768" cy="136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Shape 7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2250" y="2736664"/>
            <a:ext cx="2974776" cy="15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Shape 7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1501" y="2752075"/>
            <a:ext cx="2974774" cy="1630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Shape 7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20650" y="1008538"/>
            <a:ext cx="2974775" cy="1458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Shape 7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0700" y="2785850"/>
            <a:ext cx="2649406" cy="15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8" name="Shape 748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See assignment 3 handout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Next class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4" name="Shape 754"/>
          <p:cNvSpPr txBox="1"/>
          <p:nvPr>
            <p:ph idx="1" type="body"/>
          </p:nvPr>
        </p:nvSpPr>
        <p:spPr>
          <a:xfrm>
            <a:off x="311700" y="1330250"/>
            <a:ext cx="74919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Deep Reinforcement Learning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Feedback: </a:t>
            </a: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huyenn@stanford.edu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Thanks!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5" name="Shape 7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608275" y="236450"/>
            <a:ext cx="80928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Bot is the word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50" y="994850"/>
            <a:ext cx="8223903" cy="389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Dialogue Agents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Personal assistants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○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Siri, Cortana, Google Assistant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Home assistants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○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Amazon Echo, Google Home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Task-based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○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Flight booking, hotel booking, tech support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Therapy chatbots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○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Bots that listen, bots that agree with you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Business analyst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Fun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○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Bots that talk like certain people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Dialogue agent types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Task-based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Open domain dialogue (chatbots)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Hybrid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