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3"/>
    <p:sldMasterId id="2147483682" r:id="rId4"/>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Roboto"/>
      <p:regular r:id="rId48"/>
      <p:bold r:id="rId49"/>
      <p:italic r:id="rId50"/>
      <p:boldItalic r:id="rId51"/>
    </p:embeddedFont>
    <p:embeddedFont>
      <p:font typeface="Source Code Pro"/>
      <p:regular r:id="rId52"/>
      <p:bold r:id="rId53"/>
    </p:embeddedFont>
    <p:embeddedFont>
      <p:font typeface="Roboto Light"/>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48" Type="http://schemas.openxmlformats.org/officeDocument/2006/relationships/font" Target="fonts/Roboto-regular.fntdata"/><Relationship Id="rId47" Type="http://schemas.openxmlformats.org/officeDocument/2006/relationships/slide" Target="slides/slide41.xml"/><Relationship Id="rId49" Type="http://schemas.openxmlformats.org/officeDocument/2006/relationships/font" Target="fonts/Roboto-bold.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boldItalic.fntdata"/><Relationship Id="rId50" Type="http://schemas.openxmlformats.org/officeDocument/2006/relationships/font" Target="fonts/Roboto-italic.fntdata"/><Relationship Id="rId53" Type="http://schemas.openxmlformats.org/officeDocument/2006/relationships/font" Target="fonts/SourceCodePro-bold.fntdata"/><Relationship Id="rId52" Type="http://schemas.openxmlformats.org/officeDocument/2006/relationships/font" Target="fonts/SourceCodePro-regular.fntdata"/><Relationship Id="rId11" Type="http://schemas.openxmlformats.org/officeDocument/2006/relationships/slide" Target="slides/slide5.xml"/><Relationship Id="rId55" Type="http://schemas.openxmlformats.org/officeDocument/2006/relationships/font" Target="fonts/RobotoLight-bold.fntdata"/><Relationship Id="rId10" Type="http://schemas.openxmlformats.org/officeDocument/2006/relationships/slide" Target="slides/slide4.xml"/><Relationship Id="rId54" Type="http://schemas.openxmlformats.org/officeDocument/2006/relationships/font" Target="fonts/RobotoLight-regular.fntdata"/><Relationship Id="rId13" Type="http://schemas.openxmlformats.org/officeDocument/2006/relationships/slide" Target="slides/slide7.xml"/><Relationship Id="rId57" Type="http://schemas.openxmlformats.org/officeDocument/2006/relationships/font" Target="fonts/RobotoLight-boldItalic.fntdata"/><Relationship Id="rId12" Type="http://schemas.openxmlformats.org/officeDocument/2006/relationships/slide" Target="slides/slide6.xml"/><Relationship Id="rId56" Type="http://schemas.openxmlformats.org/officeDocument/2006/relationships/font" Target="fonts/RobotoLight-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This is how I felt when I learned TensorFlow for the first time, while I was enrolled in CS 224N last year.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However, there's nothing in principle preventing us from breaking any given graph into its component ops and calling them directly from Python.  </a:t>
            </a:r>
            <a:endParaRPr>
              <a:solidFill>
                <a:schemeClr val="dk1"/>
              </a:solidFill>
            </a:endParaRPr>
          </a:p>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best way to understand what eager execution offers is by example. For those of you reading these slides outside of lecture, the demo is archived in examples/04_eager_repl_demo.py. </a:t>
            </a:r>
            <a:endParaRPr/>
          </a:p>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The first, probably most obvious, change is in reduced boilerplate. </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None/>
            </a:pPr>
            <a:r>
              <a:rPr lang="en">
                <a:solidFill>
                  <a:schemeClr val="dk1"/>
                </a:solidFill>
              </a:rPr>
              <a:t>Here’s a program to multiply a matrix with itself - where we first define a graph with a placeholder, then create a session and execute the graph in that session, feeding in the matrix to be squared.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With eager execution enabled, these 3 lines provide the same effect. No sessions, no placeholders and the matmul operation provides a value immediately.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Eager execution also helps avoids stumbling on metaprogramming.</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For example, the code here is what one might quickly hack up in the middle of their program to analyze the Tensor x.</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It’s easy to miss, but each iteration of the loop is adding operations to the in-memory representation of the graph</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None/>
            </a:pPr>
            <a:r>
              <a:rPr lang="en">
                <a:solidFill>
                  <a:schemeClr val="dk1"/>
                </a:solidFill>
              </a:rPr>
              <a:t>In this particular case, there is also the fact that each call to session.run is executing the random_uniform operation, so this snippet here isn’t printing a consistent snapshot of the tensor.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With eager execution enabled, there is no notion of a graph or repeated executions of an operation, so the most obvious way to do things work out quite well.</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When eager execution is enabled, the operations executed are traced in a “tape” that is played back to compute gradients. If you’re familiar with the autograd package, the API is very similar.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One way to view TensorFlow is as a collection of operations - math, linear algebra, image processing, summary generation for TensorBoard visualization etc. - and a means to execute computations that compose them. Sessions provide one way to execute these compositions. With eager execution, Python is the way to execute compositions.</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None/>
            </a:pPr>
            <a:r>
              <a:rPr lang="en">
                <a:solidFill>
                  <a:schemeClr val="dk1"/>
                </a:solidFill>
              </a:rPr>
              <a:t>But the underlying operations remain the same. And as a result, a bulk of the API surface remains the same too.</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When using TensorFlow today, you write a Python program that first constructs a graph that represents your computation; the program then invokes Session.run(), which hands the graph off for execution to the C++ runtime. In this sense, TensorFlow presents you with a </a:t>
            </a:r>
            <a:r>
              <a:rPr i="1" lang="en"/>
              <a:t>declarative </a:t>
            </a:r>
            <a:r>
              <a:rPr lang="en"/>
              <a:t>programming model because the specification of your computation (i.e., the creation of a Graph) is separated from the execution of it (i.e., running parts of the graph with a Session).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TensorFlow is, in some loose sense, both a </a:t>
            </a:r>
            <a:r>
              <a:rPr i="1" lang="en"/>
              <a:t>programming language</a:t>
            </a:r>
            <a:r>
              <a:rPr lang="en"/>
              <a:t> and a </a:t>
            </a:r>
            <a:r>
              <a:rPr i="1" lang="en"/>
              <a:t>compiler</a:t>
            </a:r>
            <a:r>
              <a:rPr lang="en"/>
              <a:t> for machine learning models: it takes as input a machine learning model, encoded in a low-level representation called a Graph, and then rewrites it into an optimized, executable form, applying compiler-like optimizations along the way. This paradigm has many benefits: (1) optimizations can reduce both the wall-clock time and the memory footprint of of training a model and/or running inference; (2) the Graph serves as a platform-agnostic intermediate representation that simplifies deployment; and (3) the ability to rewrite a Graph lets you experiment with policies like automatic device placement and weight quantization.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While graphs have their (many) advantages, they also come with disadvantages. The declarative paradigm leads to programs that are difficult to debug, since errors are reported long after graphs are constructed. And because graph execution is managed by </a:t>
            </a:r>
            <a:r>
              <a:rPr i="1" lang="en"/>
              <a:t>Sessions</a:t>
            </a:r>
            <a:r>
              <a:rPr lang="en"/>
              <a:t> means, you can't debug your model using pdb or even print statements. </a:t>
            </a:r>
            <a:r>
              <a:rPr lang="en">
                <a:solidFill>
                  <a:schemeClr val="dk1"/>
                </a:solidFill>
              </a:rPr>
              <a:t>Constructing a graph is kind of like coding in assembly language — you can, in principle, use graphs to implement just about any machine learning model you want; doing so, however, might be difficult. Writing a TensorFlow program is an exercise in metaprogramming: you use Python to write a program in the language of TensorFlow graphs. As a consequence, you can't use native Python control flow constructs (like `while` loops), and you instead have to rely on their TensorFlow equivalents, if they exist. Moreover, you can't easily mix graph construction with custom data structures: you might want to represent structured data using a Python class, but you can't pass classes cannot flow along the edges of graphs.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Here's an error message that TensorFlow spat out when I accidentally used an incorrect shape when defining one of my models. If you find it difficult to parse, you're not alone (there are three tracebacks!). Debugging errors like this is a pain, because in classic TensorFlow you cannot simply step through your program with a Python debugger or a REPL; you can't even insert print statements to see what's going on!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Shape 55"/>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Shape 56"/>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Shape 59"/>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Shape 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Shape 63"/>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Shape 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Shape 6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Shape 68"/>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Shape 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Shape 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Shape 7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Shape 75"/>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Shape 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Shape 7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Shape 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Shape 8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Shape 83"/>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Shape 8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85" name="Shape 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Shape 8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88" name="Shape 8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Shape 9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Shape 9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Shape 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Shape 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9" name="Shape 99"/>
        <p:cNvGrpSpPr/>
        <p:nvPr/>
      </p:nvGrpSpPr>
      <p:grpSpPr>
        <a:xfrm>
          <a:off x="0" y="0"/>
          <a:ext cx="0" cy="0"/>
          <a:chOff x="0" y="0"/>
          <a:chExt cx="0" cy="0"/>
        </a:xfrm>
      </p:grpSpPr>
      <p:sp>
        <p:nvSpPr>
          <p:cNvPr id="100" name="Shape 10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1" name="Shape 10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2" name="Shape 10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3" name="Shape 103"/>
        <p:cNvGrpSpPr/>
        <p:nvPr/>
      </p:nvGrpSpPr>
      <p:grpSpPr>
        <a:xfrm>
          <a:off x="0" y="0"/>
          <a:ext cx="0" cy="0"/>
          <a:chOff x="0" y="0"/>
          <a:chExt cx="0" cy="0"/>
        </a:xfrm>
      </p:grpSpPr>
      <p:sp>
        <p:nvSpPr>
          <p:cNvPr id="104" name="Shape 10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5" name="Shape 1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6921E"/>
              </a:buClr>
              <a:buSzPts val="3600"/>
              <a:buFont typeface="Georgia"/>
              <a:buNone/>
              <a:defRPr sz="3600">
                <a:solidFill>
                  <a:srgbClr val="F6921E"/>
                </a:solidFill>
                <a:latin typeface="Georgia"/>
                <a:ea typeface="Georgia"/>
                <a:cs typeface="Georgia"/>
                <a:sym typeface="Georgi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8" name="Shape 10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Font typeface="Georgia"/>
              <a:buChar char="●"/>
              <a:defRPr>
                <a:latin typeface="Georgia"/>
                <a:ea typeface="Georgia"/>
                <a:cs typeface="Georgia"/>
                <a:sym typeface="Georgia"/>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9" name="Shape 10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2" name="Shape 11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3" name="Shape 11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4" name="Shape 1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7" name="Shape 1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18" name="Shape 118"/>
        <p:cNvGrpSpPr/>
        <p:nvPr/>
      </p:nvGrpSpPr>
      <p:grpSpPr>
        <a:xfrm>
          <a:off x="0" y="0"/>
          <a:ext cx="0" cy="0"/>
          <a:chOff x="0" y="0"/>
          <a:chExt cx="0" cy="0"/>
        </a:xfrm>
      </p:grpSpPr>
      <p:sp>
        <p:nvSpPr>
          <p:cNvPr id="119" name="Shape 11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0" name="Shape 12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21" name="Shape 1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22" name="Shape 122"/>
        <p:cNvGrpSpPr/>
        <p:nvPr/>
      </p:nvGrpSpPr>
      <p:grpSpPr>
        <a:xfrm>
          <a:off x="0" y="0"/>
          <a:ext cx="0" cy="0"/>
          <a:chOff x="0" y="0"/>
          <a:chExt cx="0" cy="0"/>
        </a:xfrm>
      </p:grpSpPr>
      <p:sp>
        <p:nvSpPr>
          <p:cNvPr id="123" name="Shape 12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24" name="Shape 1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5" name="Shape 125"/>
        <p:cNvGrpSpPr/>
        <p:nvPr/>
      </p:nvGrpSpPr>
      <p:grpSpPr>
        <a:xfrm>
          <a:off x="0" y="0"/>
          <a:ext cx="0" cy="0"/>
          <a:chOff x="0" y="0"/>
          <a:chExt cx="0" cy="0"/>
        </a:xfrm>
      </p:grpSpPr>
      <p:sp>
        <p:nvSpPr>
          <p:cNvPr id="126" name="Shape 12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 name="Shape 12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8" name="Shape 12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9" name="Shape 12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30" name="Shape 1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1" name="Shape 131"/>
        <p:cNvGrpSpPr/>
        <p:nvPr/>
      </p:nvGrpSpPr>
      <p:grpSpPr>
        <a:xfrm>
          <a:off x="0" y="0"/>
          <a:ext cx="0" cy="0"/>
          <a:chOff x="0" y="0"/>
          <a:chExt cx="0" cy="0"/>
        </a:xfrm>
      </p:grpSpPr>
      <p:sp>
        <p:nvSpPr>
          <p:cNvPr id="132" name="Shape 13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133" name="Shape 1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34" name="Shape 134"/>
        <p:cNvGrpSpPr/>
        <p:nvPr/>
      </p:nvGrpSpPr>
      <p:grpSpPr>
        <a:xfrm>
          <a:off x="0" y="0"/>
          <a:ext cx="0" cy="0"/>
          <a:chOff x="0" y="0"/>
          <a:chExt cx="0" cy="0"/>
        </a:xfrm>
      </p:grpSpPr>
      <p:sp>
        <p:nvSpPr>
          <p:cNvPr id="135" name="Shape 1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6" name="Shape 13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7" name="Shape 1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8" name="Shape 138"/>
        <p:cNvGrpSpPr/>
        <p:nvPr/>
      </p:nvGrpSpPr>
      <p:grpSpPr>
        <a:xfrm>
          <a:off x="0" y="0"/>
          <a:ext cx="0" cy="0"/>
          <a:chOff x="0" y="0"/>
          <a:chExt cx="0" cy="0"/>
        </a:xfrm>
      </p:grpSpPr>
      <p:sp>
        <p:nvSpPr>
          <p:cNvPr id="139" name="Shape 1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53" name="Shape 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97" name="Shape 9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98" name="Shape 9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hyperlink" Target="https://github.com/tensorflow/tensorflow/blob/master/tensorflow/contrib/eager/python/g3doc/guide.m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 Id="rId3" Type="http://schemas.openxmlformats.org/officeDocument/2006/relationships/hyperlink" Target="https://github.com/tensorflow/tensorflow/blob/master/tensorflow/contrib/eager/python/g3doc/guide.md"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gitter.im/stanford-tensorflow-tutorial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3.xml"/><Relationship Id="rId3" Type="http://schemas.openxmlformats.org/officeDocument/2006/relationships/hyperlink" Target="https://github.com/tensorflow/tensorflow/blob/master/tensorflow/contrib/eager/python/g3doc/guide.md"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5.xml"/><Relationship Id="rId3" Type="http://schemas.openxmlformats.org/officeDocument/2006/relationships/hyperlink" Target="https://github.com/tensorflow/tensorflow/blob/master/tensorflow/contrib/eager/python/g3doc/guide.md#interoperating-with-graph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9.xml"/><Relationship Id="rId3" Type="http://schemas.openxmlformats.org/officeDocument/2006/relationships/hyperlink" Target="https://github.com/tensorflow/tensorflow/blob/master/tensorflow/contrib/eager/python/g3doc/guide.md" TargetMode="External"/><Relationship Id="rId4" Type="http://schemas.openxmlformats.org/officeDocument/2006/relationships/hyperlink" Target="https://github.com/tensorflow/tensorflow/tree/master/tensorflow/contrib/eager/python/exampl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0.xml"/><Relationship Id="rId3" Type="http://schemas.openxmlformats.org/officeDocument/2006/relationships/hyperlink" Target="https://research.googleblog.com/2017/10/eager-execution-imperative-define-by.html" TargetMode="External"/><Relationship Id="rId4" Type="http://schemas.openxmlformats.org/officeDocument/2006/relationships/hyperlink" Target="https://github.com/tensorflow/tensorflow/blob/master/tensorflow/contrib/eager/README.md" TargetMode="External"/><Relationship Id="rId9" Type="http://schemas.openxmlformats.org/officeDocument/2006/relationships/hyperlink" Target="mailto:akshayka@google.com" TargetMode="External"/><Relationship Id="rId5" Type="http://schemas.openxmlformats.org/officeDocument/2006/relationships/hyperlink" Target="https://github.com/tensorflow/tensorflow/blob/master/tensorflow/contrib/eager/python/g3doc/guide.md" TargetMode="External"/><Relationship Id="rId6" Type="http://schemas.openxmlformats.org/officeDocument/2006/relationships/hyperlink" Target="https://github.com/tensorflow/tensorflow/tree/master/tensorflow/contrib/eager/python/examples" TargetMode="External"/><Relationship Id="rId7" Type="http://schemas.openxmlformats.org/officeDocument/2006/relationships/hyperlink" Target="https://arxiv.org/pdf/1502.05767.pdf" TargetMode="External"/><Relationship Id="rId8" Type="http://schemas.openxmlformats.org/officeDocument/2006/relationships/hyperlink" Target="https://github.com/tensorflow/tensorflow/labels/comp%3Aeager"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hyperlink" Target="mailto:huyenn@stanford.ed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ctrTitle"/>
          </p:nvPr>
        </p:nvSpPr>
        <p:spPr>
          <a:xfrm>
            <a:off x="133500" y="2032063"/>
            <a:ext cx="8877000" cy="1008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Eager execution </a:t>
            </a:r>
            <a:endParaRPr>
              <a:latin typeface="Georgia"/>
              <a:ea typeface="Georgia"/>
              <a:cs typeface="Georgia"/>
              <a:sym typeface="Georgia"/>
            </a:endParaRPr>
          </a:p>
        </p:txBody>
      </p:sp>
      <p:sp>
        <p:nvSpPr>
          <p:cNvPr id="145" name="Shape 145"/>
          <p:cNvSpPr txBox="1"/>
          <p:nvPr>
            <p:ph idx="1" type="subTitle"/>
          </p:nvPr>
        </p:nvSpPr>
        <p:spPr>
          <a:xfrm>
            <a:off x="311700" y="3250900"/>
            <a:ext cx="8520600" cy="1094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latin typeface="Georgia"/>
                <a:ea typeface="Georgia"/>
                <a:cs typeface="Georgia"/>
                <a:sym typeface="Georgia"/>
              </a:rPr>
              <a:t>CS 20: TensorFlow for Deep Learning Research</a:t>
            </a:r>
            <a:endParaRPr sz="1800">
              <a:latin typeface="Georgia"/>
              <a:ea typeface="Georgia"/>
              <a:cs typeface="Georgia"/>
              <a:sym typeface="Georgia"/>
            </a:endParaRPr>
          </a:p>
          <a:p>
            <a:pPr indent="0" lvl="0" marL="0" rtl="0">
              <a:spcBef>
                <a:spcPts val="0"/>
              </a:spcBef>
              <a:spcAft>
                <a:spcPts val="0"/>
              </a:spcAft>
              <a:buNone/>
            </a:pPr>
            <a:r>
              <a:rPr lang="en" sz="1800">
                <a:latin typeface="Georgia"/>
                <a:ea typeface="Georgia"/>
                <a:cs typeface="Georgia"/>
                <a:sym typeface="Georgia"/>
              </a:rPr>
              <a:t>Lecture 4</a:t>
            </a:r>
            <a:endParaRPr sz="1800">
              <a:latin typeface="Georgia"/>
              <a:ea typeface="Georgia"/>
              <a:cs typeface="Georgia"/>
              <a:sym typeface="Georgia"/>
            </a:endParaRPr>
          </a:p>
          <a:p>
            <a:pPr indent="0" lvl="0" marL="0" rtl="0">
              <a:spcBef>
                <a:spcPts val="0"/>
              </a:spcBef>
              <a:spcAft>
                <a:spcPts val="0"/>
              </a:spcAft>
              <a:buNone/>
            </a:pPr>
            <a:r>
              <a:rPr lang="en" sz="1800">
                <a:latin typeface="Georgia"/>
                <a:ea typeface="Georgia"/>
                <a:cs typeface="Georgia"/>
                <a:sym typeface="Georgia"/>
              </a:rPr>
              <a:t>1/24/2017</a:t>
            </a:r>
            <a:endParaRPr sz="1800">
              <a:latin typeface="Georgia"/>
              <a:ea typeface="Georgia"/>
              <a:cs typeface="Georgia"/>
              <a:sym typeface="Georgia"/>
            </a:endParaRPr>
          </a:p>
        </p:txBody>
      </p:sp>
      <p:sp>
        <p:nvSpPr>
          <p:cNvPr id="146" name="Shape 1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47" name="Shape 147"/>
          <p:cNvPicPr preferRelativeResize="0"/>
          <p:nvPr/>
        </p:nvPicPr>
        <p:blipFill>
          <a:blip r:embed="rId3">
            <a:alphaModFix/>
          </a:blip>
          <a:stretch>
            <a:fillRect/>
          </a:stretch>
        </p:blipFill>
        <p:spPr>
          <a:xfrm>
            <a:off x="3832800" y="374275"/>
            <a:ext cx="1147000" cy="1447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08" name="Shape 208"/>
          <p:cNvPicPr preferRelativeResize="0"/>
          <p:nvPr/>
        </p:nvPicPr>
        <p:blipFill>
          <a:blip r:embed="rId3">
            <a:alphaModFix/>
          </a:blip>
          <a:stretch>
            <a:fillRect/>
          </a:stretch>
        </p:blipFill>
        <p:spPr>
          <a:xfrm>
            <a:off x="457200" y="457200"/>
            <a:ext cx="7930352" cy="4358417"/>
          </a:xfrm>
          <a:prstGeom prst="rect">
            <a:avLst/>
          </a:prstGeom>
          <a:noFill/>
          <a:ln>
            <a:noFill/>
          </a:ln>
        </p:spPr>
      </p:pic>
      <p:pic>
        <p:nvPicPr>
          <p:cNvPr id="209" name="Shape 209"/>
          <p:cNvPicPr preferRelativeResize="0"/>
          <p:nvPr/>
        </p:nvPicPr>
        <p:blipFill>
          <a:blip r:embed="rId4">
            <a:alphaModFix/>
          </a:blip>
          <a:stretch>
            <a:fillRect/>
          </a:stretch>
        </p:blipFill>
        <p:spPr>
          <a:xfrm>
            <a:off x="1866900" y="976313"/>
            <a:ext cx="5410200" cy="3190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6921E"/>
                </a:solidFill>
                <a:latin typeface="Georgia"/>
                <a:ea typeface="Georgia"/>
                <a:cs typeface="Georgia"/>
                <a:sym typeface="Georgia"/>
              </a:rPr>
              <a:t>What if...</a:t>
            </a:r>
            <a:endParaRPr>
              <a:solidFill>
                <a:srgbClr val="F6921E"/>
              </a:solidFill>
              <a:latin typeface="Georgia"/>
              <a:ea typeface="Georgia"/>
              <a:cs typeface="Georgia"/>
              <a:sym typeface="Georgia"/>
            </a:endParaRPr>
          </a:p>
          <a:p>
            <a:pPr indent="0" lvl="0" marL="0" rtl="0">
              <a:spcBef>
                <a:spcPts val="0"/>
              </a:spcBef>
              <a:spcAft>
                <a:spcPts val="0"/>
              </a:spcAft>
              <a:buNone/>
            </a:pPr>
            <a:r>
              <a:t/>
            </a:r>
            <a:endParaRPr>
              <a:latin typeface="Georgia"/>
              <a:ea typeface="Georgia"/>
              <a:cs typeface="Georgia"/>
              <a:sym typeface="Georgia"/>
            </a:endParaRPr>
          </a:p>
          <a:p>
            <a:pPr indent="0" lvl="0" marL="0" rtl="0">
              <a:spcBef>
                <a:spcPts val="0"/>
              </a:spcBef>
              <a:spcAft>
                <a:spcPts val="0"/>
              </a:spcAft>
              <a:buNone/>
            </a:pPr>
            <a:r>
              <a:t/>
            </a:r>
            <a:endParaRPr>
              <a:latin typeface="Georgia"/>
              <a:ea typeface="Georgia"/>
              <a:cs typeface="Georgia"/>
              <a:sym typeface="Georgia"/>
            </a:endParaRPr>
          </a:p>
        </p:txBody>
      </p:sp>
      <p:sp>
        <p:nvSpPr>
          <p:cNvPr id="215" name="Shape 215"/>
          <p:cNvSpPr txBox="1"/>
          <p:nvPr>
            <p:ph idx="1" type="body"/>
          </p:nvPr>
        </p:nvSpPr>
        <p:spPr>
          <a:xfrm>
            <a:off x="845100" y="1838275"/>
            <a:ext cx="6414600" cy="1620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000">
                <a:latin typeface="Georgia"/>
                <a:ea typeface="Georgia"/>
                <a:cs typeface="Georgia"/>
                <a:sym typeface="Georgia"/>
              </a:rPr>
              <a:t>You could execute TensorFlow operations </a:t>
            </a:r>
            <a:r>
              <a:rPr lang="en" sz="2000">
                <a:solidFill>
                  <a:srgbClr val="F6921E"/>
                </a:solidFill>
                <a:latin typeface="Georgia"/>
                <a:ea typeface="Georgia"/>
                <a:cs typeface="Georgia"/>
                <a:sym typeface="Georgia"/>
              </a:rPr>
              <a:t>imperatively</a:t>
            </a:r>
            <a:r>
              <a:rPr lang="en" sz="2000">
                <a:latin typeface="Georgia"/>
                <a:ea typeface="Georgia"/>
                <a:cs typeface="Georgia"/>
                <a:sym typeface="Georgia"/>
              </a:rPr>
              <a:t>,</a:t>
            </a:r>
            <a:r>
              <a:rPr lang="en" sz="2000"/>
              <a:t>  </a:t>
            </a:r>
            <a:r>
              <a:rPr i="1" lang="en" sz="2000">
                <a:latin typeface="Georgia"/>
                <a:ea typeface="Georgia"/>
                <a:cs typeface="Georgia"/>
                <a:sym typeface="Georgia"/>
              </a:rPr>
              <a:t>directly from </a:t>
            </a:r>
            <a:r>
              <a:rPr i="1" lang="en" sz="2000">
                <a:solidFill>
                  <a:schemeClr val="accent5"/>
                </a:solidFill>
                <a:latin typeface="Georgia"/>
                <a:ea typeface="Georgia"/>
                <a:cs typeface="Georgia"/>
                <a:sym typeface="Georgia"/>
              </a:rPr>
              <a:t>Python</a:t>
            </a:r>
            <a:r>
              <a:rPr lang="en" sz="2000">
                <a:latin typeface="Georgia"/>
                <a:ea typeface="Georgia"/>
                <a:cs typeface="Georgia"/>
                <a:sym typeface="Georgia"/>
              </a:rPr>
              <a:t>?</a:t>
            </a:r>
            <a:endParaRPr sz="2000">
              <a:latin typeface="Georgia"/>
              <a:ea typeface="Georgia"/>
              <a:cs typeface="Georgia"/>
              <a:sym typeface="Georgia"/>
            </a:endParaRPr>
          </a:p>
          <a:p>
            <a:pPr indent="0" lvl="0" marL="0" rtl="0" algn="ctr">
              <a:spcBef>
                <a:spcPts val="1600"/>
              </a:spcBef>
              <a:spcAft>
                <a:spcPts val="0"/>
              </a:spcAft>
              <a:buNone/>
            </a:pPr>
            <a:r>
              <a:t/>
            </a:r>
            <a:endParaRPr>
              <a:solidFill>
                <a:srgbClr val="FFFFFF"/>
              </a:solidFill>
            </a:endParaRPr>
          </a:p>
          <a:p>
            <a:pPr indent="0" lvl="0" marL="0" rtl="0" algn="ctr">
              <a:spcBef>
                <a:spcPts val="1600"/>
              </a:spcBef>
              <a:spcAft>
                <a:spcPts val="0"/>
              </a:spcAft>
              <a:buNone/>
            </a:pPr>
            <a:r>
              <a:t/>
            </a:r>
            <a:endParaRPr>
              <a:solidFill>
                <a:srgbClr val="FFFFFF"/>
              </a:solidFill>
            </a:endParaRPr>
          </a:p>
          <a:p>
            <a:pPr indent="0" lvl="0" marL="0" rtl="0" algn="ctr">
              <a:spcBef>
                <a:spcPts val="1600"/>
              </a:spcBef>
              <a:spcAft>
                <a:spcPts val="1600"/>
              </a:spcAft>
              <a:buNone/>
            </a:pPr>
            <a:r>
              <a:t/>
            </a:r>
            <a:endParaRPr i="1">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nvSpPr>
        <p:spPr>
          <a:xfrm>
            <a:off x="349475" y="877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Eager Execution</a:t>
            </a:r>
            <a:endParaRPr sz="5200">
              <a:solidFill>
                <a:srgbClr val="F6921E"/>
              </a:solidFill>
              <a:latin typeface="Georgia"/>
              <a:ea typeface="Georgia"/>
              <a:cs typeface="Georgia"/>
              <a:sym typeface="Georgia"/>
            </a:endParaRPr>
          </a:p>
        </p:txBody>
      </p:sp>
      <p:sp>
        <p:nvSpPr>
          <p:cNvPr id="221" name="Shape 221"/>
          <p:cNvSpPr txBox="1"/>
          <p:nvPr/>
        </p:nvSpPr>
        <p:spPr>
          <a:xfrm>
            <a:off x="921600" y="1740250"/>
            <a:ext cx="7655100" cy="2631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chemeClr val="dk2"/>
                </a:solidFill>
                <a:latin typeface="Georgia"/>
                <a:ea typeface="Georgia"/>
                <a:cs typeface="Georgia"/>
                <a:sym typeface="Georgia"/>
              </a:rPr>
              <a:t>"</a:t>
            </a:r>
            <a:r>
              <a:rPr lang="en" sz="2400">
                <a:solidFill>
                  <a:schemeClr val="dk2"/>
                </a:solidFill>
                <a:latin typeface="Georgia"/>
                <a:ea typeface="Georgia"/>
                <a:cs typeface="Georgia"/>
                <a:sym typeface="Georgia"/>
              </a:rPr>
              <a:t>A </a:t>
            </a:r>
            <a:r>
              <a:rPr lang="en" sz="2400">
                <a:solidFill>
                  <a:srgbClr val="F6921E"/>
                </a:solidFill>
                <a:latin typeface="Georgia"/>
                <a:ea typeface="Georgia"/>
                <a:cs typeface="Georgia"/>
                <a:sym typeface="Georgia"/>
              </a:rPr>
              <a:t>NumPy-like library</a:t>
            </a:r>
            <a:r>
              <a:rPr lang="en" sz="2400">
                <a:solidFill>
                  <a:schemeClr val="dk2"/>
                </a:solidFill>
                <a:latin typeface="Georgia"/>
                <a:ea typeface="Georgia"/>
                <a:cs typeface="Georgia"/>
                <a:sym typeface="Georgia"/>
              </a:rPr>
              <a:t> for numerical computation </a:t>
            </a:r>
            <a:r>
              <a:rPr lang="en" sz="2400">
                <a:solidFill>
                  <a:srgbClr val="F6921E"/>
                </a:solidFill>
                <a:latin typeface="Georgia"/>
                <a:ea typeface="Georgia"/>
                <a:cs typeface="Georgia"/>
                <a:sym typeface="Georgia"/>
              </a:rPr>
              <a:t>with</a:t>
            </a:r>
            <a:r>
              <a:rPr lang="en" sz="2400">
                <a:solidFill>
                  <a:schemeClr val="dk2"/>
                </a:solidFill>
                <a:latin typeface="Georgia"/>
                <a:ea typeface="Georgia"/>
                <a:cs typeface="Georgia"/>
                <a:sym typeface="Georgia"/>
              </a:rPr>
              <a:t> support for GPU acceleration and </a:t>
            </a:r>
            <a:r>
              <a:rPr lang="en" sz="2400">
                <a:solidFill>
                  <a:srgbClr val="F6921E"/>
                </a:solidFill>
                <a:latin typeface="Georgia"/>
                <a:ea typeface="Georgia"/>
                <a:cs typeface="Georgia"/>
                <a:sym typeface="Georgia"/>
              </a:rPr>
              <a:t>automatic differentiation</a:t>
            </a:r>
            <a:r>
              <a:rPr lang="en" sz="2400">
                <a:solidFill>
                  <a:schemeClr val="dk2"/>
                </a:solidFill>
                <a:latin typeface="Georgia"/>
                <a:ea typeface="Georgia"/>
                <a:cs typeface="Georgia"/>
                <a:sym typeface="Georgia"/>
              </a:rPr>
              <a:t>, and a flexible platform </a:t>
            </a:r>
            <a:r>
              <a:rPr lang="en" sz="2400">
                <a:solidFill>
                  <a:srgbClr val="F6921E"/>
                </a:solidFill>
                <a:latin typeface="Georgia"/>
                <a:ea typeface="Georgia"/>
                <a:cs typeface="Georgia"/>
                <a:sym typeface="Georgia"/>
              </a:rPr>
              <a:t>for</a:t>
            </a:r>
            <a:r>
              <a:rPr lang="en" sz="2400">
                <a:solidFill>
                  <a:schemeClr val="dk2"/>
                </a:solidFill>
                <a:latin typeface="Georgia"/>
                <a:ea typeface="Georgia"/>
                <a:cs typeface="Georgia"/>
                <a:sym typeface="Georgia"/>
              </a:rPr>
              <a:t> </a:t>
            </a:r>
            <a:r>
              <a:rPr lang="en" sz="2400">
                <a:solidFill>
                  <a:srgbClr val="F6921E"/>
                </a:solidFill>
                <a:latin typeface="Georgia"/>
                <a:ea typeface="Georgia"/>
                <a:cs typeface="Georgia"/>
                <a:sym typeface="Georgia"/>
              </a:rPr>
              <a:t>machine learning research</a:t>
            </a:r>
            <a:r>
              <a:rPr lang="en" sz="2400">
                <a:solidFill>
                  <a:schemeClr val="dk2"/>
                </a:solidFill>
                <a:latin typeface="Georgia"/>
                <a:ea typeface="Georgia"/>
                <a:cs typeface="Georgia"/>
                <a:sym typeface="Georgia"/>
              </a:rPr>
              <a:t> and </a:t>
            </a:r>
            <a:r>
              <a:rPr lang="en" sz="2400">
                <a:solidFill>
                  <a:srgbClr val="F6921E"/>
                </a:solidFill>
                <a:latin typeface="Georgia"/>
                <a:ea typeface="Georgia"/>
                <a:cs typeface="Georgia"/>
                <a:sym typeface="Georgia"/>
              </a:rPr>
              <a:t>experimentation</a:t>
            </a:r>
            <a:r>
              <a:rPr lang="en" sz="2400">
                <a:solidFill>
                  <a:schemeClr val="dk2"/>
                </a:solidFill>
                <a:latin typeface="Georgia"/>
                <a:ea typeface="Georgia"/>
                <a:cs typeface="Georgia"/>
                <a:sym typeface="Georgia"/>
              </a:rPr>
              <a:t>.</a:t>
            </a:r>
            <a:r>
              <a:rPr lang="en" sz="2400">
                <a:solidFill>
                  <a:schemeClr val="dk2"/>
                </a:solidFill>
                <a:latin typeface="Georgia"/>
                <a:ea typeface="Georgia"/>
                <a:cs typeface="Georgia"/>
                <a:sym typeface="Georgia"/>
              </a:rPr>
              <a:t>"</a:t>
            </a:r>
            <a:endParaRPr sz="2400">
              <a:solidFill>
                <a:schemeClr val="dk2"/>
              </a:solidFill>
              <a:latin typeface="Georgia"/>
              <a:ea typeface="Georgia"/>
              <a:cs typeface="Georgia"/>
              <a:sym typeface="Georgia"/>
            </a:endParaRPr>
          </a:p>
          <a:p>
            <a:pPr indent="-342900" lvl="0" marL="457200" rtl="0">
              <a:lnSpc>
                <a:spcPct val="115000"/>
              </a:lnSpc>
              <a:spcBef>
                <a:spcPts val="0"/>
              </a:spcBef>
              <a:spcAft>
                <a:spcPts val="0"/>
              </a:spcAft>
              <a:buClr>
                <a:schemeClr val="dk2"/>
              </a:buClr>
              <a:buSzPts val="1800"/>
              <a:buFont typeface="Georgia"/>
              <a:buChar char="-"/>
            </a:pPr>
            <a:r>
              <a:rPr lang="en" sz="1800">
                <a:solidFill>
                  <a:schemeClr val="dk2"/>
                </a:solidFill>
                <a:latin typeface="Georgia"/>
                <a:ea typeface="Georgia"/>
                <a:cs typeface="Georgia"/>
                <a:sym typeface="Georgia"/>
              </a:rPr>
              <a:t>the eager execution </a:t>
            </a:r>
            <a:r>
              <a:rPr lang="en" sz="1800" u="sng">
                <a:solidFill>
                  <a:srgbClr val="4DD0E1"/>
                </a:solidFill>
                <a:latin typeface="Georgia"/>
                <a:ea typeface="Georgia"/>
                <a:cs typeface="Georgia"/>
                <a:sym typeface="Georgia"/>
                <a:hlinkClick r:id="rId3"/>
              </a:rPr>
              <a:t>user guide</a:t>
            </a:r>
            <a:endParaRPr i="1" sz="1800">
              <a:solidFill>
                <a:srgbClr val="7BAAF7"/>
              </a:solidFill>
              <a:latin typeface="Georgia"/>
              <a:ea typeface="Georgia"/>
              <a:cs typeface="Georgia"/>
              <a:sym typeface="Georgia"/>
            </a:endParaRPr>
          </a:p>
          <a:p>
            <a:pPr indent="0" lvl="0" marL="0" rtl="0" algn="ctr">
              <a:spcBef>
                <a:spcPts val="1600"/>
              </a:spcBef>
              <a:spcAft>
                <a:spcPts val="0"/>
              </a:spcAft>
              <a:buNone/>
            </a:pPr>
            <a:r>
              <a:t/>
            </a:r>
            <a:endParaRPr sz="2400">
              <a:solidFill>
                <a:schemeClr val="dk2"/>
              </a:solidFill>
              <a:latin typeface="Georgia"/>
              <a:ea typeface="Georgia"/>
              <a:cs typeface="Georgia"/>
              <a:sym typeface="Georgia"/>
            </a:endParaRPr>
          </a:p>
          <a:p>
            <a:pPr indent="0" lvl="0" marL="0" rtl="0">
              <a:spcBef>
                <a:spcPts val="0"/>
              </a:spcBef>
              <a:spcAft>
                <a:spcPts val="0"/>
              </a:spcAft>
              <a:buNone/>
            </a:pPr>
            <a:r>
              <a:t/>
            </a:r>
            <a:endParaRPr sz="2400">
              <a:solidFill>
                <a:schemeClr val="dk2"/>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nvSpPr>
        <p:spPr>
          <a:xfrm>
            <a:off x="0" y="1078325"/>
            <a:ext cx="9144000" cy="68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Live Demo</a:t>
            </a:r>
            <a:endParaRPr sz="5200">
              <a:solidFill>
                <a:srgbClr val="F6921E"/>
              </a:solidFill>
              <a:latin typeface="Georgia"/>
              <a:ea typeface="Georgia"/>
              <a:cs typeface="Georgia"/>
              <a:sym typeface="Georgia"/>
            </a:endParaRPr>
          </a:p>
        </p:txBody>
      </p:sp>
      <p:sp>
        <p:nvSpPr>
          <p:cNvPr id="227" name="Shape 227"/>
          <p:cNvSpPr txBox="1"/>
          <p:nvPr>
            <p:ph type="title"/>
          </p:nvPr>
        </p:nvSpPr>
        <p:spPr>
          <a:xfrm>
            <a:off x="616500" y="2426225"/>
            <a:ext cx="8520600" cy="16053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Source Code Pro"/>
                <a:ea typeface="Source Code Pro"/>
                <a:cs typeface="Source Code Pro"/>
                <a:sym typeface="Source Code Pro"/>
              </a:rPr>
              <a:t>$python</a:t>
            </a:r>
            <a:endParaRPr sz="1800">
              <a:solidFill>
                <a:schemeClr val="dk2"/>
              </a:solidFill>
              <a:latin typeface="Source Code Pro"/>
              <a:ea typeface="Source Code Pro"/>
              <a:cs typeface="Source Code Pro"/>
              <a:sym typeface="Source Code Pro"/>
            </a:endParaRPr>
          </a:p>
          <a:p>
            <a:pPr indent="0" lvl="0" marL="0" rtl="0">
              <a:spcBef>
                <a:spcPts val="0"/>
              </a:spcBef>
              <a:spcAft>
                <a:spcPts val="0"/>
              </a:spcAft>
              <a:buNone/>
            </a:pPr>
            <a:r>
              <a:rPr lang="en" sz="1800">
                <a:solidFill>
                  <a:schemeClr val="dk2"/>
                </a:solidFill>
                <a:latin typeface="Source Code Pro"/>
                <a:ea typeface="Source Code Pro"/>
                <a:cs typeface="Source Code Pro"/>
                <a:sym typeface="Source Code Pro"/>
              </a:rPr>
              <a:t>import tensorflow # version &gt;= 1.50</a:t>
            </a:r>
            <a:endParaRPr sz="1800">
              <a:solidFill>
                <a:schemeClr val="dk2"/>
              </a:solidFill>
              <a:latin typeface="Source Code Pro"/>
              <a:ea typeface="Source Code Pro"/>
              <a:cs typeface="Source Code Pro"/>
              <a:sym typeface="Source Code Pro"/>
            </a:endParaRPr>
          </a:p>
          <a:p>
            <a:pPr indent="0" lvl="0" marL="0" rtl="0">
              <a:spcBef>
                <a:spcPts val="0"/>
              </a:spcBef>
              <a:spcAft>
                <a:spcPts val="0"/>
              </a:spcAft>
              <a:buNone/>
            </a:pPr>
            <a:r>
              <a:rPr lang="en" sz="1800">
                <a:solidFill>
                  <a:schemeClr val="dk2"/>
                </a:solidFill>
                <a:latin typeface="Source Code Pro"/>
                <a:ea typeface="Source Code Pro"/>
                <a:cs typeface="Source Code Pro"/>
                <a:sym typeface="Source Code Pro"/>
              </a:rPr>
              <a:t>import tensorflow.contrib.eager as tfe</a:t>
            </a:r>
            <a:endParaRPr sz="1800">
              <a:solidFill>
                <a:schemeClr val="dk2"/>
              </a:solidFill>
              <a:latin typeface="Source Code Pro"/>
              <a:ea typeface="Source Code Pro"/>
              <a:cs typeface="Source Code Pro"/>
              <a:sym typeface="Source Code Pro"/>
            </a:endParaRPr>
          </a:p>
          <a:p>
            <a:pPr indent="0" lvl="0" marL="0" rtl="0">
              <a:spcBef>
                <a:spcPts val="0"/>
              </a:spcBef>
              <a:spcAft>
                <a:spcPts val="0"/>
              </a:spcAft>
              <a:buNone/>
            </a:pPr>
            <a:r>
              <a:rPr lang="en" sz="1800">
                <a:solidFill>
                  <a:schemeClr val="dk2"/>
                </a:solidFill>
                <a:latin typeface="Source Code Pro"/>
                <a:ea typeface="Source Code Pro"/>
                <a:cs typeface="Source Code Pro"/>
                <a:sym typeface="Source Code Pro"/>
              </a:rPr>
              <a:t>tfe.enable_eager_execution()</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nvSpPr>
        <p:spPr>
          <a:xfrm>
            <a:off x="1771125" y="3493875"/>
            <a:ext cx="6667500" cy="1963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Courier New"/>
                <a:ea typeface="Courier New"/>
                <a:cs typeface="Courier New"/>
                <a:sym typeface="Courier New"/>
              </a:rPr>
              <a:t>i = tf.constant(</a:t>
            </a:r>
            <a:r>
              <a:rPr lang="en" sz="1800">
                <a:solidFill>
                  <a:srgbClr val="F6921E"/>
                </a:solidFill>
                <a:latin typeface="Courier New"/>
                <a:ea typeface="Courier New"/>
                <a:cs typeface="Courier New"/>
                <a:sym typeface="Courier New"/>
              </a:rPr>
              <a:t>0</a:t>
            </a:r>
            <a:r>
              <a:rPr lang="en" sz="1800">
                <a:solidFill>
                  <a:schemeClr val="dk2"/>
                </a:solidFill>
                <a:latin typeface="Courier New"/>
                <a:ea typeface="Courier New"/>
                <a:cs typeface="Courier New"/>
                <a:sym typeface="Courier New"/>
              </a:rPr>
              <a:t>)   </a:t>
            </a:r>
            <a:endParaRPr sz="1800">
              <a:solidFill>
                <a:schemeClr val="dk2"/>
              </a:solidFill>
              <a:latin typeface="Courier New"/>
              <a:ea typeface="Courier New"/>
              <a:cs typeface="Courier New"/>
              <a:sym typeface="Courier New"/>
            </a:endParaRPr>
          </a:p>
          <a:p>
            <a:pPr indent="0" lvl="0" marL="0" rtl="0">
              <a:spcBef>
                <a:spcPts val="0"/>
              </a:spcBef>
              <a:spcAft>
                <a:spcPts val="0"/>
              </a:spcAft>
              <a:buNone/>
            </a:pPr>
            <a:r>
              <a:rPr lang="en" sz="1800">
                <a:solidFill>
                  <a:srgbClr val="3C78D8"/>
                </a:solidFill>
                <a:latin typeface="Courier New"/>
                <a:ea typeface="Courier New"/>
                <a:cs typeface="Courier New"/>
                <a:sym typeface="Courier New"/>
              </a:rPr>
              <a:t>while</a:t>
            </a:r>
            <a:r>
              <a:rPr lang="en" sz="1800">
                <a:solidFill>
                  <a:schemeClr val="dk2"/>
                </a:solidFill>
                <a:latin typeface="Courier New"/>
                <a:ea typeface="Courier New"/>
                <a:cs typeface="Courier New"/>
                <a:sym typeface="Courier New"/>
              </a:rPr>
              <a:t> i &lt; </a:t>
            </a:r>
            <a:r>
              <a:rPr lang="en" sz="1800">
                <a:solidFill>
                  <a:srgbClr val="F6921E"/>
                </a:solidFill>
                <a:latin typeface="Courier New"/>
                <a:ea typeface="Courier New"/>
                <a:cs typeface="Courier New"/>
                <a:sym typeface="Courier New"/>
              </a:rPr>
              <a:t>1000</a:t>
            </a:r>
            <a:r>
              <a:rPr lang="en" sz="1800">
                <a:solidFill>
                  <a:schemeClr val="dk2"/>
                </a:solidFill>
                <a:latin typeface="Courier New"/>
                <a:ea typeface="Courier New"/>
                <a:cs typeface="Courier New"/>
                <a:sym typeface="Courier New"/>
              </a:rPr>
              <a:t>:</a:t>
            </a:r>
            <a:endParaRPr sz="1800">
              <a:solidFill>
                <a:schemeClr val="dk2"/>
              </a:solidFill>
              <a:latin typeface="Courier New"/>
              <a:ea typeface="Courier New"/>
              <a:cs typeface="Courier New"/>
              <a:sym typeface="Courier New"/>
            </a:endParaRPr>
          </a:p>
          <a:p>
            <a:pPr indent="0" lvl="0" marL="0" rtl="0">
              <a:spcBef>
                <a:spcPts val="0"/>
              </a:spcBef>
              <a:spcAft>
                <a:spcPts val="0"/>
              </a:spcAft>
              <a:buNone/>
            </a:pPr>
            <a:r>
              <a:rPr lang="en" sz="1800">
                <a:solidFill>
                  <a:schemeClr val="dk2"/>
                </a:solidFill>
                <a:latin typeface="Courier New"/>
                <a:ea typeface="Courier New"/>
                <a:cs typeface="Courier New"/>
                <a:sym typeface="Courier New"/>
              </a:rPr>
              <a:t>  i = tf.add(i, </a:t>
            </a:r>
            <a:r>
              <a:rPr lang="en" sz="1800">
                <a:solidFill>
                  <a:srgbClr val="F6921E"/>
                </a:solidFill>
                <a:latin typeface="Courier New"/>
                <a:ea typeface="Courier New"/>
                <a:cs typeface="Courier New"/>
                <a:sym typeface="Courier New"/>
              </a:rPr>
              <a:t>1</a:t>
            </a:r>
            <a:r>
              <a:rPr lang="en" sz="1800">
                <a:solidFill>
                  <a:schemeClr val="dk2"/>
                </a:solidFill>
                <a:latin typeface="Courier New"/>
                <a:ea typeface="Courier New"/>
                <a:cs typeface="Courier New"/>
                <a:sym typeface="Courier New"/>
              </a:rPr>
              <a:t>)		</a:t>
            </a:r>
            <a:endParaRPr sz="1800">
              <a:solidFill>
                <a:schemeClr val="dk2"/>
              </a:solidFill>
              <a:latin typeface="Courier New"/>
              <a:ea typeface="Courier New"/>
              <a:cs typeface="Courier New"/>
              <a:sym typeface="Courier New"/>
            </a:endParaRPr>
          </a:p>
          <a:p>
            <a:pPr indent="0" lvl="0" marL="0" rtl="0">
              <a:spcBef>
                <a:spcPts val="0"/>
              </a:spcBef>
              <a:spcAft>
                <a:spcPts val="0"/>
              </a:spcAft>
              <a:buNone/>
            </a:pPr>
            <a:r>
              <a:rPr lang="en" sz="1800">
                <a:solidFill>
                  <a:schemeClr val="dk2"/>
                </a:solidFill>
                <a:latin typeface="Courier New"/>
                <a:ea typeface="Courier New"/>
                <a:cs typeface="Courier New"/>
                <a:sym typeface="Courier New"/>
              </a:rPr>
              <a:t>  </a:t>
            </a:r>
            <a:r>
              <a:rPr lang="en" sz="1800">
                <a:solidFill>
                  <a:srgbClr val="3C78D8"/>
                </a:solidFill>
                <a:latin typeface="Courier New"/>
                <a:ea typeface="Courier New"/>
                <a:cs typeface="Courier New"/>
                <a:sym typeface="Courier New"/>
              </a:rPr>
              <a:t>print</a:t>
            </a:r>
            <a:r>
              <a:rPr lang="en" sz="1800">
                <a:solidFill>
                  <a:schemeClr val="dk2"/>
                </a:solidFill>
                <a:latin typeface="Courier New"/>
                <a:ea typeface="Courier New"/>
                <a:cs typeface="Courier New"/>
                <a:sym typeface="Courier New"/>
              </a:rPr>
              <a:t>(</a:t>
            </a:r>
            <a:r>
              <a:rPr lang="en" sz="1800">
                <a:solidFill>
                  <a:srgbClr val="6AA84F"/>
                </a:solidFill>
                <a:latin typeface="Courier New"/>
                <a:ea typeface="Courier New"/>
                <a:cs typeface="Courier New"/>
                <a:sym typeface="Courier New"/>
              </a:rPr>
              <a:t>"I could do this all day! %d"</a:t>
            </a:r>
            <a:r>
              <a:rPr lang="en" sz="1800">
                <a:solidFill>
                  <a:schemeClr val="dk2"/>
                </a:solidFill>
                <a:latin typeface="Courier New"/>
                <a:ea typeface="Courier New"/>
                <a:cs typeface="Courier New"/>
                <a:sym typeface="Courier New"/>
              </a:rPr>
              <a:t> % i)</a:t>
            </a:r>
            <a:endParaRPr sz="1800">
              <a:solidFill>
                <a:schemeClr val="dk2"/>
              </a:solidFill>
              <a:latin typeface="Courier New"/>
              <a:ea typeface="Courier New"/>
              <a:cs typeface="Courier New"/>
              <a:sym typeface="Courier New"/>
            </a:endParaRPr>
          </a:p>
          <a:p>
            <a:pPr indent="0" lvl="0" marL="0" rtl="0">
              <a:spcBef>
                <a:spcPts val="1000"/>
              </a:spcBef>
              <a:spcAft>
                <a:spcPts val="0"/>
              </a:spcAft>
              <a:buNone/>
            </a:pPr>
            <a:r>
              <a:t/>
            </a:r>
            <a:endParaRPr/>
          </a:p>
        </p:txBody>
      </p:sp>
      <p:sp>
        <p:nvSpPr>
          <p:cNvPr id="233" name="Shape 2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Key Advantages</a:t>
            </a:r>
            <a:endParaRPr/>
          </a:p>
        </p:txBody>
      </p:sp>
      <p:sp>
        <p:nvSpPr>
          <p:cNvPr id="234" name="Shape 2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2"/>
              </a:buClr>
              <a:buSzPts val="1800"/>
              <a:buFont typeface="Georgia"/>
              <a:buChar char="●"/>
            </a:pPr>
            <a:r>
              <a:rPr lang="en"/>
              <a:t>Compatible with Python debugging tools</a:t>
            </a:r>
            <a:endParaRPr/>
          </a:p>
          <a:p>
            <a:pPr indent="-342900" lvl="1" marL="914400" rtl="0">
              <a:spcBef>
                <a:spcPts val="0"/>
              </a:spcBef>
              <a:spcAft>
                <a:spcPts val="0"/>
              </a:spcAft>
              <a:buClr>
                <a:schemeClr val="dk2"/>
              </a:buClr>
              <a:buSzPts val="1800"/>
              <a:buFont typeface="Georgia"/>
              <a:buChar char="○"/>
            </a:pPr>
            <a:r>
              <a:rPr lang="en" sz="1800">
                <a:latin typeface="Courier New"/>
                <a:ea typeface="Courier New"/>
                <a:cs typeface="Courier New"/>
                <a:sym typeface="Courier New"/>
              </a:rPr>
              <a:t>pdb.set_trace()</a:t>
            </a:r>
            <a:r>
              <a:rPr lang="en" sz="1800">
                <a:latin typeface="Georgia"/>
                <a:ea typeface="Georgia"/>
                <a:cs typeface="Georgia"/>
                <a:sym typeface="Georgia"/>
              </a:rPr>
              <a:t> to your heart's content!</a:t>
            </a:r>
            <a:endParaRPr sz="1800">
              <a:latin typeface="Georgia"/>
              <a:ea typeface="Georgia"/>
              <a:cs typeface="Georgia"/>
              <a:sym typeface="Georgia"/>
            </a:endParaRPr>
          </a:p>
          <a:p>
            <a:pPr indent="-342900" lvl="0" marL="457200" rtl="0">
              <a:spcBef>
                <a:spcPts val="0"/>
              </a:spcBef>
              <a:spcAft>
                <a:spcPts val="0"/>
              </a:spcAft>
              <a:buClr>
                <a:schemeClr val="dk2"/>
              </a:buClr>
              <a:buSzPts val="1800"/>
              <a:buFont typeface="Georgia"/>
              <a:buChar char="●"/>
            </a:pPr>
            <a:r>
              <a:rPr lang="en"/>
              <a:t>Provides immediate error reporting</a:t>
            </a:r>
            <a:endParaRPr/>
          </a:p>
          <a:p>
            <a:pPr indent="-342900" lvl="0" marL="457200" rtl="0">
              <a:spcBef>
                <a:spcPts val="0"/>
              </a:spcBef>
              <a:spcAft>
                <a:spcPts val="0"/>
              </a:spcAft>
              <a:buClr>
                <a:schemeClr val="dk2"/>
              </a:buClr>
              <a:buSzPts val="1800"/>
              <a:buFont typeface="Georgia"/>
              <a:buChar char="●"/>
            </a:pPr>
            <a:r>
              <a:rPr lang="en"/>
              <a:t>Permits use of Python data structures</a:t>
            </a:r>
            <a:endParaRPr/>
          </a:p>
          <a:p>
            <a:pPr indent="-342900" lvl="1" marL="914400" rtl="0">
              <a:spcBef>
                <a:spcPts val="0"/>
              </a:spcBef>
              <a:spcAft>
                <a:spcPts val="0"/>
              </a:spcAft>
              <a:buClr>
                <a:schemeClr val="dk2"/>
              </a:buClr>
              <a:buSzPts val="1800"/>
              <a:buFont typeface="Georgia"/>
              <a:buChar char="○"/>
            </a:pPr>
            <a:r>
              <a:rPr lang="en" sz="1800">
                <a:latin typeface="Georgia"/>
                <a:ea typeface="Georgia"/>
                <a:cs typeface="Georgia"/>
                <a:sym typeface="Georgia"/>
              </a:rPr>
              <a:t>e.g., for structured input</a:t>
            </a:r>
            <a:endParaRPr/>
          </a:p>
          <a:p>
            <a:pPr indent="-342900" lvl="0" marL="457200" rtl="0">
              <a:spcBef>
                <a:spcPts val="0"/>
              </a:spcBef>
              <a:spcAft>
                <a:spcPts val="0"/>
              </a:spcAft>
              <a:buClr>
                <a:schemeClr val="dk2"/>
              </a:buClr>
              <a:buSzPts val="1800"/>
              <a:buFont typeface="Georgia"/>
              <a:buChar char="●"/>
            </a:pPr>
            <a:r>
              <a:rPr lang="en"/>
              <a:t>Enables easy, Pythonic control flow</a:t>
            </a:r>
            <a:endParaRPr/>
          </a:p>
          <a:p>
            <a:pPr indent="-342900" lvl="1" marL="914400" rtl="0">
              <a:spcBef>
                <a:spcPts val="0"/>
              </a:spcBef>
              <a:spcAft>
                <a:spcPts val="0"/>
              </a:spcAft>
              <a:buClr>
                <a:schemeClr val="dk2"/>
              </a:buClr>
              <a:buSzPts val="1800"/>
              <a:buFont typeface="Georgia"/>
              <a:buChar char="○"/>
            </a:pPr>
            <a:r>
              <a:rPr lang="en" sz="1800">
                <a:latin typeface="Courier New"/>
                <a:ea typeface="Courier New"/>
                <a:cs typeface="Courier New"/>
                <a:sym typeface="Courier New"/>
              </a:rPr>
              <a:t>if</a:t>
            </a:r>
            <a:r>
              <a:rPr lang="en" sz="1800">
                <a:latin typeface="Georgia"/>
                <a:ea typeface="Georgia"/>
                <a:cs typeface="Georgia"/>
                <a:sym typeface="Georgia"/>
              </a:rPr>
              <a:t> statements, </a:t>
            </a:r>
            <a:r>
              <a:rPr lang="en" sz="1800">
                <a:latin typeface="Courier New"/>
                <a:ea typeface="Courier New"/>
                <a:cs typeface="Courier New"/>
                <a:sym typeface="Courier New"/>
              </a:rPr>
              <a:t>for</a:t>
            </a:r>
            <a:r>
              <a:rPr lang="en" sz="1800">
                <a:latin typeface="Georgia"/>
                <a:ea typeface="Georgia"/>
                <a:cs typeface="Georgia"/>
                <a:sym typeface="Georgia"/>
              </a:rPr>
              <a:t> loops, recursion, oh my!</a:t>
            </a:r>
            <a:r>
              <a:rPr lang="en" sz="1800">
                <a:latin typeface="Courier New"/>
                <a:ea typeface="Courier New"/>
                <a:cs typeface="Courier New"/>
                <a:sym typeface="Courier New"/>
              </a:rPr>
              <a:t>   </a:t>
            </a:r>
            <a:endParaRPr sz="1800">
              <a:latin typeface="Courier New"/>
              <a:ea typeface="Courier New"/>
              <a:cs typeface="Courier New"/>
              <a:sym typeface="Courier New"/>
            </a:endParaRPr>
          </a:p>
          <a:p>
            <a:pPr indent="0" lvl="0" marL="0" marR="0" rtl="0" algn="l">
              <a:lnSpc>
                <a:spcPct val="115000"/>
              </a:lnSpc>
              <a:spcBef>
                <a:spcPts val="0"/>
              </a:spcBef>
              <a:spcAft>
                <a:spcPts val="160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40" name="Shape 240"/>
          <p:cNvPicPr preferRelativeResize="0"/>
          <p:nvPr/>
        </p:nvPicPr>
        <p:blipFill>
          <a:blip r:embed="rId3">
            <a:alphaModFix/>
          </a:blip>
          <a:stretch>
            <a:fillRect/>
          </a:stretch>
        </p:blipFill>
        <p:spPr>
          <a:xfrm>
            <a:off x="152400" y="762000"/>
            <a:ext cx="6036023" cy="23477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46" name="Shape 246"/>
          <p:cNvPicPr preferRelativeResize="0"/>
          <p:nvPr/>
        </p:nvPicPr>
        <p:blipFill>
          <a:blip r:embed="rId3">
            <a:alphaModFix/>
          </a:blip>
          <a:stretch>
            <a:fillRect/>
          </a:stretch>
        </p:blipFill>
        <p:spPr>
          <a:xfrm>
            <a:off x="152400" y="762000"/>
            <a:ext cx="6036023" cy="2347774"/>
          </a:xfrm>
          <a:prstGeom prst="rect">
            <a:avLst/>
          </a:prstGeom>
          <a:noFill/>
          <a:ln>
            <a:noFill/>
          </a:ln>
        </p:spPr>
      </p:pic>
      <p:pic>
        <p:nvPicPr>
          <p:cNvPr id="247" name="Shape 247"/>
          <p:cNvPicPr preferRelativeResize="0"/>
          <p:nvPr/>
        </p:nvPicPr>
        <p:blipFill>
          <a:blip r:embed="rId4">
            <a:alphaModFix/>
          </a:blip>
          <a:stretch>
            <a:fillRect/>
          </a:stretch>
        </p:blipFill>
        <p:spPr>
          <a:xfrm>
            <a:off x="1638300" y="1128713"/>
            <a:ext cx="5410200" cy="3190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nvSpPr>
        <p:spPr>
          <a:xfrm>
            <a:off x="501875" y="13069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Eager execution</a:t>
            </a:r>
            <a:endParaRPr sz="5200">
              <a:solidFill>
                <a:srgbClr val="F6921E"/>
              </a:solidFill>
              <a:latin typeface="Georgia"/>
              <a:ea typeface="Georgia"/>
              <a:cs typeface="Georgia"/>
              <a:sym typeface="Georgia"/>
            </a:endParaRPr>
          </a:p>
          <a:p>
            <a:pPr indent="0" lvl="0" marL="0" rtl="0" algn="ctr">
              <a:spcBef>
                <a:spcPts val="0"/>
              </a:spcBef>
              <a:spcAft>
                <a:spcPts val="0"/>
              </a:spcAft>
              <a:buNone/>
            </a:pPr>
            <a:r>
              <a:rPr lang="en" sz="5200">
                <a:solidFill>
                  <a:srgbClr val="F6921E"/>
                </a:solidFill>
                <a:latin typeface="Georgia"/>
                <a:ea typeface="Georgia"/>
                <a:cs typeface="Georgia"/>
                <a:sym typeface="Georgia"/>
              </a:rPr>
              <a:t>simplifies your code</a:t>
            </a:r>
            <a:endParaRPr sz="5200">
              <a:solidFill>
                <a:srgbClr val="F6921E"/>
              </a:solidFill>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You no longer need to worry about ...</a:t>
            </a:r>
            <a:endParaRPr/>
          </a:p>
          <a:p>
            <a:pPr indent="0" lvl="0" marL="0" rtl="0">
              <a:spcBef>
                <a:spcPts val="0"/>
              </a:spcBef>
              <a:spcAft>
                <a:spcPts val="0"/>
              </a:spcAft>
              <a:buNone/>
            </a:pPr>
            <a:r>
              <a:t/>
            </a:r>
            <a:endParaRPr/>
          </a:p>
        </p:txBody>
      </p:sp>
      <p:sp>
        <p:nvSpPr>
          <p:cNvPr id="258" name="Shape 2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placeholders</a:t>
            </a:r>
            <a:endParaRPr/>
          </a:p>
          <a:p>
            <a:pPr indent="-342900" lvl="0" marL="457200" rtl="0">
              <a:spcBef>
                <a:spcPts val="0"/>
              </a:spcBef>
              <a:spcAft>
                <a:spcPts val="0"/>
              </a:spcAft>
              <a:buSzPts val="1800"/>
              <a:buAutoNum type="arabicPeriod"/>
            </a:pPr>
            <a:r>
              <a:rPr lang="en"/>
              <a:t>sessions</a:t>
            </a:r>
            <a:endParaRPr/>
          </a:p>
          <a:p>
            <a:pPr indent="-342900" lvl="0" marL="457200" rtl="0">
              <a:spcBef>
                <a:spcPts val="0"/>
              </a:spcBef>
              <a:spcAft>
                <a:spcPts val="0"/>
              </a:spcAft>
              <a:buSzPts val="1800"/>
              <a:buAutoNum type="arabicPeriod"/>
            </a:pPr>
            <a:r>
              <a:rPr lang="en"/>
              <a:t>control dependencies</a:t>
            </a:r>
            <a:endParaRPr/>
          </a:p>
          <a:p>
            <a:pPr indent="-342900" lvl="0" marL="457200" rtl="0">
              <a:spcBef>
                <a:spcPts val="0"/>
              </a:spcBef>
              <a:spcAft>
                <a:spcPts val="0"/>
              </a:spcAft>
              <a:buSzPts val="1800"/>
              <a:buAutoNum type="arabicPeriod"/>
            </a:pPr>
            <a:r>
              <a:rPr lang="en"/>
              <a:t>"lazy loading"</a:t>
            </a:r>
            <a:endParaRPr/>
          </a:p>
          <a:p>
            <a:pPr indent="-342900" lvl="0" marL="457200" rtl="0">
              <a:spcBef>
                <a:spcPts val="0"/>
              </a:spcBef>
              <a:spcAft>
                <a:spcPts val="0"/>
              </a:spcAft>
              <a:buSzPts val="1800"/>
              <a:buAutoNum type="arabicPeriod"/>
            </a:pPr>
            <a:r>
              <a:rPr lang="en"/>
              <a:t>{name, variable</a:t>
            </a:r>
            <a:r>
              <a:rPr lang="en"/>
              <a:t>, </a:t>
            </a:r>
            <a:r>
              <a:rPr lang="en"/>
              <a:t>op} scopes</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Boilerplate</a:t>
            </a:r>
            <a:endParaRPr/>
          </a:p>
        </p:txBody>
      </p:sp>
      <p:sp>
        <p:nvSpPr>
          <p:cNvPr id="264" name="Shape 2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placeholder</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float32</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m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matmul</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x</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rgbClr val="AAAAAA"/>
                </a:solidFill>
                <a:latin typeface="Source Code Pro"/>
                <a:ea typeface="Source Code Pro"/>
                <a:cs typeface="Source Code Pro"/>
                <a:sym typeface="Source Code Pro"/>
              </a:rPr>
              <a:t># Tensor("MatMul:0", shape=(1, 1), dtype=float32)</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with</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rgbClr val="FF8A65"/>
                </a:solidFill>
                <a:latin typeface="Source Code Pro"/>
                <a:ea typeface="Source Code Pro"/>
                <a:cs typeface="Source Code Pro"/>
                <a:sym typeface="Source Code Pro"/>
              </a:rPr>
              <a:t>Session</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as</a:t>
            </a:r>
            <a:r>
              <a:rPr lang="en" sz="1500">
                <a:solidFill>
                  <a:schemeClr val="dk1"/>
                </a:solidFill>
                <a:latin typeface="Source Code Pro"/>
                <a:ea typeface="Source Code Pro"/>
                <a:cs typeface="Source Code Pro"/>
                <a:sym typeface="Source Code Pro"/>
              </a:rPr>
              <a:t> sess</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m_out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sess</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run</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feed_dict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m_out</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rgbClr val="AAAAAA"/>
                </a:solidFill>
                <a:latin typeface="Source Code Pro"/>
                <a:ea typeface="Source Code Pro"/>
                <a:cs typeface="Source Code Pro"/>
                <a:sym typeface="Source Code Pro"/>
              </a:rPr>
              <a:t># [[4.]]</a:t>
            </a:r>
            <a:endParaRPr sz="1500">
              <a:solidFill>
                <a:srgbClr val="AAAAAA"/>
              </a:solidFill>
              <a:latin typeface="Source Code Pro"/>
              <a:ea typeface="Source Code Pro"/>
              <a:cs typeface="Source Code Pro"/>
              <a:sym typeface="Source Code Pro"/>
            </a:endParaRPr>
          </a:p>
          <a:p>
            <a:pPr indent="0" lvl="0" marL="0" rtl="0">
              <a:spcBef>
                <a:spcPts val="0"/>
              </a:spcBef>
              <a:spcAft>
                <a:spcPts val="1600"/>
              </a:spcAft>
              <a:buNone/>
            </a:pPr>
            <a:r>
              <a:t/>
            </a:r>
            <a:endParaRPr/>
          </a:p>
        </p:txBody>
      </p:sp>
      <p:grpSp>
        <p:nvGrpSpPr>
          <p:cNvPr id="265" name="Shape 265"/>
          <p:cNvGrpSpPr/>
          <p:nvPr/>
        </p:nvGrpSpPr>
        <p:grpSpPr>
          <a:xfrm>
            <a:off x="3475316" y="3823792"/>
            <a:ext cx="2397900" cy="918216"/>
            <a:chOff x="6529941" y="3436217"/>
            <a:chExt cx="2397900" cy="918216"/>
          </a:xfrm>
        </p:grpSpPr>
        <p:sp>
          <p:nvSpPr>
            <p:cNvPr id="266" name="Shape 266"/>
            <p:cNvSpPr/>
            <p:nvPr/>
          </p:nvSpPr>
          <p:spPr>
            <a:xfrm>
              <a:off x="6531276" y="3436217"/>
              <a:ext cx="546372" cy="780408"/>
            </a:xfrm>
            <a:custGeom>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400" u="none" cap="none" strike="noStrike">
                <a:solidFill>
                  <a:srgbClr val="3F3F3F"/>
                </a:solidFill>
                <a:latin typeface="Arial"/>
                <a:ea typeface="Arial"/>
                <a:cs typeface="Arial"/>
                <a:sym typeface="Arial"/>
              </a:endParaRPr>
            </a:p>
          </p:txBody>
        </p:sp>
        <p:sp>
          <p:nvSpPr>
            <p:cNvPr id="267" name="Shape 267"/>
            <p:cNvSpPr/>
            <p:nvPr/>
          </p:nvSpPr>
          <p:spPr>
            <a:xfrm>
              <a:off x="6529941" y="362513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Code like this...</a:t>
              </a:r>
              <a:endParaRPr>
                <a:latin typeface="Source Code Pro"/>
                <a:ea typeface="Source Code Pro"/>
                <a:cs typeface="Source Code Pro"/>
                <a:sym typeface="Source Code Pro"/>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trike="sngStrike"/>
              <a:t>Boilerplate</a:t>
            </a:r>
            <a:endParaRPr strike="sngStrike"/>
          </a:p>
        </p:txBody>
      </p:sp>
      <p:sp>
        <p:nvSpPr>
          <p:cNvPr id="273" name="Shape 2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No need for placeholders!</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m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matmul</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x</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
            </a:r>
            <a:r>
              <a:rPr lang="en" sz="1500">
                <a:solidFill>
                  <a:srgbClr val="E67C73"/>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No sessions!</a:t>
            </a:r>
            <a:br>
              <a:rPr lang="en" sz="1500">
                <a:solidFill>
                  <a:schemeClr val="dk1"/>
                </a:solidFill>
                <a:latin typeface="Source Code Pro"/>
                <a:ea typeface="Source Code Pro"/>
                <a:cs typeface="Source Code Pro"/>
                <a:sym typeface="Source Code Pro"/>
              </a:rPr>
            </a:br>
            <a:r>
              <a:rPr lang="en" sz="1500">
                <a:solidFill>
                  <a:srgbClr val="AAAAAA"/>
                </a:solidFill>
                <a:latin typeface="Source Code Pro"/>
                <a:ea typeface="Source Code Pro"/>
                <a:cs typeface="Source Code Pro"/>
                <a:sym typeface="Source Code Pro"/>
              </a:rPr>
              <a:t># tf.Tensor([[4.]], shape=(1, 1), dtype=float32)</a:t>
            </a:r>
            <a:endParaRPr sz="1500">
              <a:solidFill>
                <a:srgbClr val="AAAAAA"/>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spcBef>
                <a:spcPts val="0"/>
              </a:spcBef>
              <a:spcAft>
                <a:spcPts val="1600"/>
              </a:spcAft>
              <a:buNone/>
            </a:pPr>
            <a:r>
              <a:t/>
            </a:r>
            <a:endParaRPr sz="1500">
              <a:solidFill>
                <a:schemeClr val="dk1"/>
              </a:solidFill>
              <a:latin typeface="Source Code Pro"/>
              <a:ea typeface="Source Code Pro"/>
              <a:cs typeface="Source Code Pro"/>
              <a:sym typeface="Source Code Pro"/>
            </a:endParaRPr>
          </a:p>
        </p:txBody>
      </p:sp>
      <p:grpSp>
        <p:nvGrpSpPr>
          <p:cNvPr id="274" name="Shape 274"/>
          <p:cNvGrpSpPr/>
          <p:nvPr/>
        </p:nvGrpSpPr>
        <p:grpSpPr>
          <a:xfrm>
            <a:off x="3475316" y="3823792"/>
            <a:ext cx="2397900" cy="918216"/>
            <a:chOff x="6529941" y="3436217"/>
            <a:chExt cx="2397900" cy="918216"/>
          </a:xfrm>
        </p:grpSpPr>
        <p:sp>
          <p:nvSpPr>
            <p:cNvPr id="275" name="Shape 275"/>
            <p:cNvSpPr/>
            <p:nvPr/>
          </p:nvSpPr>
          <p:spPr>
            <a:xfrm>
              <a:off x="6531276" y="3436217"/>
              <a:ext cx="546372" cy="780408"/>
            </a:xfrm>
            <a:custGeom>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400" u="none" cap="none" strike="noStrike">
                <a:solidFill>
                  <a:srgbClr val="3F3F3F"/>
                </a:solidFill>
                <a:latin typeface="Arial"/>
                <a:ea typeface="Arial"/>
                <a:cs typeface="Arial"/>
                <a:sym typeface="Arial"/>
              </a:endParaRPr>
            </a:p>
          </p:txBody>
        </p:sp>
        <p:sp>
          <p:nvSpPr>
            <p:cNvPr id="276" name="Shape 276"/>
            <p:cNvSpPr/>
            <p:nvPr/>
          </p:nvSpPr>
          <p:spPr>
            <a:xfrm>
              <a:off x="6529941" y="362513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Becomes this</a:t>
              </a:r>
              <a:endParaRPr>
                <a:latin typeface="Roboto"/>
                <a:ea typeface="Roboto"/>
                <a:cs typeface="Roboto"/>
                <a:sym typeface="Roboto"/>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"Lazy Loading"</a:t>
            </a:r>
            <a:endParaRPr/>
          </a:p>
        </p:txBody>
      </p:sp>
      <p:sp>
        <p:nvSpPr>
          <p:cNvPr id="282" name="Shape 2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random_uniform</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with</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rgbClr val="FF8A65"/>
                </a:solidFill>
                <a:latin typeface="Source Code Pro"/>
                <a:ea typeface="Source Code Pro"/>
                <a:cs typeface="Source Code Pro"/>
                <a:sym typeface="Source Code Pro"/>
              </a:rPr>
              <a:t>Session</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as</a:t>
            </a:r>
            <a:r>
              <a:rPr lang="en" sz="1500">
                <a:solidFill>
                  <a:schemeClr val="dk1"/>
                </a:solidFill>
                <a:latin typeface="Source Code Pro"/>
                <a:ea typeface="Source Code Pro"/>
                <a:cs typeface="Source Code Pro"/>
                <a:sym typeface="Source Code Pro"/>
              </a:rPr>
              <a:t> sess</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i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0</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j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sess</a:t>
            </a:r>
            <a:r>
              <a:rPr b="1"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run</a:t>
            </a:r>
            <a:r>
              <a:rPr b="1"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x</a:t>
            </a:r>
            <a:r>
              <a:rPr b="1"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i</a:t>
            </a:r>
            <a:r>
              <a:rPr b="1"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 j</a:t>
            </a:r>
            <a:r>
              <a:rPr b="1" lang="en" sz="1500">
                <a:solidFill>
                  <a:srgbClr val="E67C73"/>
                </a:solidFill>
                <a:latin typeface="Source Code Pro"/>
                <a:ea typeface="Source Code Pro"/>
                <a:cs typeface="Source Code Pro"/>
                <a:sym typeface="Source Code Pro"/>
              </a:rPr>
              <a:t>])</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endParaRPr sz="1500">
              <a:solidFill>
                <a:schemeClr val="dk1"/>
              </a:solidFill>
              <a:latin typeface="Source Code Pro"/>
              <a:ea typeface="Source Code Pro"/>
              <a:cs typeface="Source Code Pro"/>
              <a:sym typeface="Source Code Pro"/>
            </a:endParaRPr>
          </a:p>
          <a:p>
            <a:pPr indent="0" lvl="0" marL="0" rtl="0">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200">
              <a:solidFill>
                <a:schemeClr val="dk1"/>
              </a:solidFill>
              <a:latin typeface="Source Code Pro"/>
              <a:ea typeface="Source Code Pro"/>
              <a:cs typeface="Source Code Pro"/>
              <a:sym typeface="Source Code Pro"/>
            </a:endParaRPr>
          </a:p>
          <a:p>
            <a:pPr indent="0" lvl="0" marL="0" rtl="0">
              <a:spcBef>
                <a:spcPts val="0"/>
              </a:spcBef>
              <a:spcAft>
                <a:spcPts val="1600"/>
              </a:spcAft>
              <a:buNone/>
            </a:pPr>
            <a:r>
              <a:t/>
            </a:r>
            <a:endParaRPr sz="1500">
              <a:solidFill>
                <a:schemeClr val="dk1"/>
              </a:solidFill>
              <a:latin typeface="Source Code Pro"/>
              <a:ea typeface="Source Code Pro"/>
              <a:cs typeface="Source Code Pro"/>
              <a:sym typeface="Source Code Pro"/>
            </a:endParaRPr>
          </a:p>
        </p:txBody>
      </p:sp>
      <p:grpSp>
        <p:nvGrpSpPr>
          <p:cNvPr id="283" name="Shape 283"/>
          <p:cNvGrpSpPr/>
          <p:nvPr/>
        </p:nvGrpSpPr>
        <p:grpSpPr>
          <a:xfrm>
            <a:off x="3082191" y="3254792"/>
            <a:ext cx="2397900" cy="918216"/>
            <a:chOff x="6529941" y="3436217"/>
            <a:chExt cx="2397900" cy="918216"/>
          </a:xfrm>
        </p:grpSpPr>
        <p:sp>
          <p:nvSpPr>
            <p:cNvPr id="284" name="Shape 284"/>
            <p:cNvSpPr/>
            <p:nvPr/>
          </p:nvSpPr>
          <p:spPr>
            <a:xfrm>
              <a:off x="6531276" y="3436217"/>
              <a:ext cx="546372" cy="780408"/>
            </a:xfrm>
            <a:custGeom>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400" u="none" cap="none" strike="noStrike">
                <a:solidFill>
                  <a:srgbClr val="3F3F3F"/>
                </a:solidFill>
                <a:latin typeface="Arial"/>
                <a:ea typeface="Arial"/>
                <a:cs typeface="Arial"/>
                <a:sym typeface="Arial"/>
              </a:endParaRPr>
            </a:p>
          </p:txBody>
        </p:sp>
        <p:sp>
          <p:nvSpPr>
            <p:cNvPr id="285" name="Shape 285"/>
            <p:cNvSpPr/>
            <p:nvPr/>
          </p:nvSpPr>
          <p:spPr>
            <a:xfrm>
              <a:off x="6529941" y="362513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Each iteration </a:t>
              </a:r>
              <a:br>
                <a:rPr i="1" lang="en">
                  <a:solidFill>
                    <a:srgbClr val="FFFFFF"/>
                  </a:solidFill>
                  <a:latin typeface="Roboto"/>
                  <a:ea typeface="Roboto"/>
                  <a:cs typeface="Roboto"/>
                  <a:sym typeface="Roboto"/>
                </a:rPr>
              </a:br>
              <a:r>
                <a:rPr i="1" lang="en">
                  <a:solidFill>
                    <a:srgbClr val="FFFFFF"/>
                  </a:solidFill>
                  <a:latin typeface="Roboto"/>
                  <a:ea typeface="Roboto"/>
                  <a:cs typeface="Roboto"/>
                  <a:sym typeface="Roboto"/>
                </a:rPr>
                <a:t>adds nodes to the graph</a:t>
              </a:r>
              <a:endParaRPr>
                <a:latin typeface="Source Code Pro"/>
                <a:ea typeface="Source Code Pro"/>
                <a:cs typeface="Source Code Pro"/>
                <a:sym typeface="Source Code Pro"/>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trike="sngStrike"/>
              <a:t>"Lazy Loading"</a:t>
            </a:r>
            <a:endParaRPr strike="sngStrike"/>
          </a:p>
        </p:txBody>
      </p:sp>
      <p:sp>
        <p:nvSpPr>
          <p:cNvPr id="291" name="Shape 2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random_uniform</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i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0</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j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i</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j</a:t>
            </a:r>
            <a:r>
              <a:rPr lang="en" sz="1500">
                <a:solidFill>
                  <a:srgbClr val="E67C73"/>
                </a:solidFill>
                <a:latin typeface="Source Code Pro"/>
                <a:ea typeface="Source Code Pro"/>
                <a:cs typeface="Source Code Pro"/>
                <a:sym typeface="Source Code Pro"/>
              </a:rPr>
              <a:t>])</a:t>
            </a:r>
            <a:endParaRPr sz="1500">
              <a:solidFill>
                <a:srgbClr val="E67C73"/>
              </a:solidFill>
              <a:latin typeface="Source Code Pro"/>
              <a:ea typeface="Source Code Pro"/>
              <a:cs typeface="Source Code Pro"/>
              <a:sym typeface="Source Code Pro"/>
            </a:endParaRPr>
          </a:p>
          <a:p>
            <a:pPr indent="0" lvl="0" marL="0" rtl="0">
              <a:lnSpc>
                <a:spcPct val="150000"/>
              </a:lnSpc>
              <a:spcBef>
                <a:spcPts val="0"/>
              </a:spcBef>
              <a:spcAft>
                <a:spcPts val="0"/>
              </a:spcAft>
              <a:buNone/>
            </a:pPr>
            <a:br>
              <a:rPr lang="en" sz="1500">
                <a:solidFill>
                  <a:schemeClr val="dk1"/>
                </a:solidFill>
                <a:latin typeface="Source Code Pro"/>
                <a:ea typeface="Source Code Pro"/>
                <a:cs typeface="Source Code Pro"/>
                <a:sym typeface="Source Code Pro"/>
              </a:rPr>
            </a:br>
            <a:endParaRPr sz="1500">
              <a:solidFill>
                <a:schemeClr val="dk1"/>
              </a:solidFill>
              <a:latin typeface="Source Code Pro"/>
              <a:ea typeface="Source Code Pro"/>
              <a:cs typeface="Source Code Pro"/>
              <a:sym typeface="Source Code Pro"/>
            </a:endParaRPr>
          </a:p>
          <a:p>
            <a:pPr indent="0" lvl="0" marL="0" rtl="0">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spcBef>
                <a:spcPts val="0"/>
              </a:spcBef>
              <a:spcAft>
                <a:spcPts val="1600"/>
              </a:spcAft>
              <a:buNone/>
            </a:pPr>
            <a:r>
              <a:t/>
            </a:r>
            <a:endParaRPr sz="1500">
              <a:solidFill>
                <a:schemeClr val="dk1"/>
              </a:solidFill>
              <a:latin typeface="Source Code Pro"/>
              <a:ea typeface="Source Code Pro"/>
              <a:cs typeface="Source Code Pro"/>
              <a:sym typeface="Source Code Pr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Tensors Act Like NumPy Arrays</a:t>
            </a:r>
            <a:endParaRPr/>
          </a:p>
        </p:txBody>
      </p:sp>
      <p:sp>
        <p:nvSpPr>
          <p:cNvPr id="297" name="Shape 297"/>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constant</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1.0</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F4B400"/>
                </a:solidFill>
                <a:latin typeface="Source Code Pro"/>
                <a:ea typeface="Source Code Pro"/>
                <a:cs typeface="Source Code Pro"/>
                <a:sym typeface="Source Code Pro"/>
              </a:rPr>
              <a:t>2.0, 3.0</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endParaRPr sz="1500">
              <a:solidFill>
                <a:srgbClr val="7BAAF7"/>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Tensors are backed by </a:t>
            </a:r>
            <a:r>
              <a:rPr b="1" lang="en" sz="1500">
                <a:solidFill>
                  <a:srgbClr val="AAAAAA"/>
                </a:solidFill>
                <a:latin typeface="Source Code Pro"/>
                <a:ea typeface="Source Code Pro"/>
                <a:cs typeface="Source Code Pro"/>
                <a:sym typeface="Source Code Pro"/>
              </a:rPr>
              <a:t>NumPy arrays</a:t>
            </a:r>
            <a:endParaRPr b="1" sz="1500">
              <a:solidFill>
                <a:srgbClr val="7BAAF7"/>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assert</a:t>
            </a: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type</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numpy</a:t>
            </a:r>
            <a:r>
              <a:rPr lang="en" sz="1500">
                <a:solidFill>
                  <a:schemeClr val="dk1"/>
                </a:solidFill>
                <a:latin typeface="Source Code Pro"/>
                <a:ea typeface="Source Code Pro"/>
                <a:cs typeface="Source Code Pro"/>
                <a:sym typeface="Source Code Pro"/>
              </a:rPr>
              <a:t>()) == np.ndarray</a:t>
            </a:r>
            <a:endParaRPr sz="1500">
              <a:solidFill>
                <a:schemeClr val="dk1"/>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squared = np.square(x) </a:t>
            </a:r>
            <a:r>
              <a:rPr lang="en" sz="1500">
                <a:solidFill>
                  <a:srgbClr val="AAAAAA"/>
                </a:solidFill>
                <a:latin typeface="Source Code Pro"/>
                <a:ea typeface="Source Code Pro"/>
                <a:cs typeface="Source Code Pro"/>
                <a:sym typeface="Source Code Pro"/>
              </a:rPr>
              <a:t># Tensors are </a:t>
            </a:r>
            <a:r>
              <a:rPr b="1" lang="en" sz="1500">
                <a:solidFill>
                  <a:srgbClr val="AAAAAA"/>
                </a:solidFill>
                <a:latin typeface="Source Code Pro"/>
                <a:ea typeface="Source Code Pro"/>
                <a:cs typeface="Source Code Pro"/>
                <a:sym typeface="Source Code Pro"/>
              </a:rPr>
              <a:t>compatible with NumPy functions</a:t>
            </a:r>
            <a:endParaRPr b="1" sz="1500">
              <a:solidFill>
                <a:schemeClr val="dk1"/>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 </a:t>
            </a:r>
            <a:endParaRPr sz="1500">
              <a:solidFill>
                <a:schemeClr val="dk1"/>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Tensors are </a:t>
            </a:r>
            <a:r>
              <a:rPr b="1" lang="en" sz="1500">
                <a:solidFill>
                  <a:srgbClr val="AAAAAA"/>
                </a:solidFill>
                <a:latin typeface="Source Code Pro"/>
                <a:ea typeface="Source Code Pro"/>
                <a:cs typeface="Source Code Pro"/>
                <a:sym typeface="Source Code Pro"/>
              </a:rPr>
              <a:t>iterable</a:t>
            </a:r>
            <a:r>
              <a:rPr lang="en" sz="1500">
                <a:solidFill>
                  <a:srgbClr val="AAAAAA"/>
                </a:solidFill>
                <a:latin typeface="Source Code Pro"/>
                <a:ea typeface="Source Code Pro"/>
                <a:cs typeface="Source Code Pro"/>
                <a:sym typeface="Source Code Pro"/>
              </a:rPr>
              <a:t>!</a:t>
            </a:r>
            <a:endParaRPr sz="1500">
              <a:solidFill>
                <a:srgbClr val="7BAAF7"/>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i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x</a:t>
            </a:r>
            <a:r>
              <a:rPr lang="en" sz="1500">
                <a:solidFill>
                  <a:srgbClr val="E67C73"/>
                </a:solidFill>
                <a:latin typeface="Source Code Pro"/>
                <a:ea typeface="Source Code Pro"/>
                <a:cs typeface="Source Code Pro"/>
                <a:sym typeface="Source Code Pro"/>
              </a:rPr>
              <a:t>:</a:t>
            </a:r>
            <a:endParaRPr sz="1500">
              <a:solidFill>
                <a:srgbClr val="E67C73"/>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  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i</a:t>
            </a:r>
            <a:r>
              <a:rPr lang="en" sz="1500">
                <a:solidFill>
                  <a:srgbClr val="E67C73"/>
                </a:solidFill>
                <a:latin typeface="Source Code Pro"/>
                <a:ea typeface="Source Code Pro"/>
                <a:cs typeface="Source Code Pro"/>
                <a:sym typeface="Source Code Pro"/>
              </a:rPr>
              <a:t>)</a:t>
            </a:r>
            <a:endParaRPr sz="1500">
              <a:solidFill>
                <a:srgbClr val="E67C73"/>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rgbClr val="E67C73"/>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rgbClr val="E67C73"/>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rgbClr val="E67C73"/>
              </a:solidFill>
              <a:latin typeface="Source Code Pro"/>
              <a:ea typeface="Source Code Pro"/>
              <a:cs typeface="Source Code Pro"/>
              <a:sym typeface="Source Code Pro"/>
            </a:endParaRPr>
          </a:p>
          <a:p>
            <a:pPr indent="0" lvl="0" marL="0" rtl="0">
              <a:lnSpc>
                <a:spcPct val="150000"/>
              </a:lnSpc>
              <a:spcBef>
                <a:spcPts val="0"/>
              </a:spcBef>
              <a:spcAft>
                <a:spcPts val="0"/>
              </a:spcAft>
              <a:buNone/>
            </a:pP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i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0</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j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i</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j</a:t>
            </a:r>
            <a:r>
              <a:rPr lang="en" sz="1500">
                <a:solidFill>
                  <a:srgbClr val="E67C73"/>
                </a:solidFill>
                <a:latin typeface="Source Code Pro"/>
                <a:ea typeface="Source Code Pro"/>
                <a:cs typeface="Source Code Pro"/>
                <a:sym typeface="Source Code Pro"/>
              </a:rPr>
              <a:t>])</a:t>
            </a:r>
            <a:endParaRPr sz="1500">
              <a:solidFill>
                <a:srgbClr val="E67C73"/>
              </a:solidFill>
              <a:latin typeface="Source Code Pro"/>
              <a:ea typeface="Source Code Pro"/>
              <a:cs typeface="Source Code Pro"/>
              <a:sym typeface="Source Code Pro"/>
            </a:endParaRPr>
          </a:p>
          <a:p>
            <a:pPr indent="0" lvl="0" marL="0" rtl="0">
              <a:lnSpc>
                <a:spcPct val="150000"/>
              </a:lnSpc>
              <a:spcBef>
                <a:spcPts val="0"/>
              </a:spcBef>
              <a:spcAft>
                <a:spcPts val="0"/>
              </a:spcAft>
              <a:buNone/>
            </a:pPr>
            <a:br>
              <a:rPr lang="en" sz="1500">
                <a:solidFill>
                  <a:schemeClr val="dk1"/>
                </a:solidFill>
                <a:latin typeface="Source Code Pro"/>
                <a:ea typeface="Source Code Pro"/>
                <a:cs typeface="Source Code Pro"/>
                <a:sym typeface="Source Code Pro"/>
              </a:rPr>
            </a:br>
            <a:endParaRPr sz="1500">
              <a:solidFill>
                <a:schemeClr val="dk1"/>
              </a:solidFill>
              <a:latin typeface="Source Code Pro"/>
              <a:ea typeface="Source Code Pro"/>
              <a:cs typeface="Source Code Pro"/>
              <a:sym typeface="Source Code Pro"/>
            </a:endParaRPr>
          </a:p>
          <a:p>
            <a:pPr indent="0" lvl="0" marL="0" rtl="0">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spcBef>
                <a:spcPts val="0"/>
              </a:spcBef>
              <a:spcAft>
                <a:spcPts val="1600"/>
              </a:spcAft>
              <a:buNone/>
            </a:pPr>
            <a:r>
              <a:t/>
            </a:r>
            <a:endParaRPr sz="1500">
              <a:solidFill>
                <a:schemeClr val="dk1"/>
              </a:solidFill>
              <a:latin typeface="Source Code Pro"/>
              <a:ea typeface="Source Code Pro"/>
              <a:cs typeface="Source Code Pro"/>
              <a:sym typeface="Source Code Pro"/>
            </a:endParaRPr>
          </a:p>
        </p:txBody>
      </p:sp>
      <p:sp>
        <p:nvSpPr>
          <p:cNvPr id="298" name="Shape 298"/>
          <p:cNvSpPr/>
          <p:nvPr/>
        </p:nvSpPr>
        <p:spPr>
          <a:xfrm>
            <a:off x="6009641" y="341058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Caveat: use tf.equal to compare Tensors, not</a:t>
            </a:r>
            <a:r>
              <a:rPr lang="en">
                <a:solidFill>
                  <a:srgbClr val="FFFFFF"/>
                </a:solidFill>
                <a:latin typeface="Roboto"/>
                <a:ea typeface="Roboto"/>
                <a:cs typeface="Roboto"/>
                <a:sym typeface="Roboto"/>
              </a:rPr>
              <a:t> ==</a:t>
            </a:r>
            <a:endParaRPr>
              <a:latin typeface="Source Code Pro"/>
              <a:ea typeface="Source Code Pro"/>
              <a:cs typeface="Source Code Pro"/>
              <a:sym typeface="Source Code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nvSpPr>
        <p:spPr>
          <a:xfrm>
            <a:off x="501875" y="13069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Gradients</a:t>
            </a:r>
            <a:endParaRPr sz="5200">
              <a:solidFill>
                <a:srgbClr val="F6921E"/>
              </a:solidFill>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Gradients</a:t>
            </a:r>
            <a:endParaRPr/>
          </a:p>
        </p:txBody>
      </p:sp>
      <p:sp>
        <p:nvSpPr>
          <p:cNvPr id="309" name="Shape 3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Automatic differentiation</a:t>
            </a:r>
            <a:r>
              <a:rPr lang="en"/>
              <a:t> is built into eager execution</a:t>
            </a:r>
            <a:endParaRPr/>
          </a:p>
          <a:p>
            <a:pPr indent="0" lvl="0" marL="0" rtl="0">
              <a:spcBef>
                <a:spcPts val="1600"/>
              </a:spcBef>
              <a:spcAft>
                <a:spcPts val="0"/>
              </a:spcAft>
              <a:buNone/>
            </a:pPr>
            <a:r>
              <a:t/>
            </a:r>
            <a:endParaRPr/>
          </a:p>
          <a:p>
            <a:pPr indent="0" lvl="0" marL="0" rtl="0">
              <a:spcBef>
                <a:spcPts val="1600"/>
              </a:spcBef>
              <a:spcAft>
                <a:spcPts val="0"/>
              </a:spcAft>
              <a:buNone/>
            </a:pPr>
            <a:r>
              <a:rPr lang="en"/>
              <a:t>Under the hood ...</a:t>
            </a:r>
            <a:endParaRPr/>
          </a:p>
          <a:p>
            <a:pPr indent="-342900" lvl="0" marL="457200" rtl="0">
              <a:spcBef>
                <a:spcPts val="1600"/>
              </a:spcBef>
              <a:spcAft>
                <a:spcPts val="0"/>
              </a:spcAft>
              <a:buSzPts val="1800"/>
              <a:buChar char="●"/>
            </a:pPr>
            <a:r>
              <a:rPr lang="en"/>
              <a:t>Operations are recorded on a </a:t>
            </a:r>
            <a:r>
              <a:rPr b="1" lang="en"/>
              <a:t>tape</a:t>
            </a:r>
            <a:endParaRPr/>
          </a:p>
          <a:p>
            <a:pPr indent="-342900" lvl="0" marL="457200" rtl="0">
              <a:spcBef>
                <a:spcPts val="0"/>
              </a:spcBef>
              <a:spcAft>
                <a:spcPts val="0"/>
              </a:spcAft>
              <a:buSzPts val="1800"/>
              <a:buChar char="●"/>
            </a:pPr>
            <a:r>
              <a:rPr lang="en"/>
              <a:t>The tape is </a:t>
            </a:r>
            <a:r>
              <a:rPr b="1" lang="en"/>
              <a:t>played back</a:t>
            </a:r>
            <a:r>
              <a:rPr lang="en"/>
              <a:t> to compute gradients</a:t>
            </a:r>
            <a:endParaRPr/>
          </a:p>
          <a:p>
            <a:pPr indent="-342900" lvl="1" marL="914400" rtl="0">
              <a:spcBef>
                <a:spcPts val="0"/>
              </a:spcBef>
              <a:spcAft>
                <a:spcPts val="0"/>
              </a:spcAft>
              <a:buSzPts val="1800"/>
              <a:buFont typeface="Georgia"/>
              <a:buChar char="○"/>
            </a:pPr>
            <a:r>
              <a:rPr lang="en" sz="1800">
                <a:latin typeface="Georgia"/>
                <a:ea typeface="Georgia"/>
                <a:cs typeface="Georgia"/>
                <a:sym typeface="Georgia"/>
              </a:rPr>
              <a:t>This is reverse-mode differentiation (backpropagation).</a:t>
            </a:r>
            <a:endParaRPr sz="1800">
              <a:latin typeface="Georgia"/>
              <a:ea typeface="Georgia"/>
              <a:cs typeface="Georgia"/>
              <a:sym typeface="Georgia"/>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15" name="Shape 3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Gradients</a:t>
            </a:r>
            <a:endParaRPr>
              <a:latin typeface="Georgia"/>
              <a:ea typeface="Georgia"/>
              <a:cs typeface="Georgia"/>
              <a:sym typeface="Georgia"/>
            </a:endParaRPr>
          </a:p>
        </p:txBody>
      </p:sp>
      <p:sp>
        <p:nvSpPr>
          <p:cNvPr id="316" name="Shape 316"/>
          <p:cNvSpPr txBox="1"/>
          <p:nvPr/>
        </p:nvSpPr>
        <p:spPr>
          <a:xfrm>
            <a:off x="311700" y="1206675"/>
            <a:ext cx="8520600" cy="35787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def</a:t>
            </a:r>
            <a:r>
              <a:rPr lang="en" sz="1500">
                <a:solidFill>
                  <a:schemeClr val="dk1"/>
                </a:solidFill>
                <a:latin typeface="Source Code Pro"/>
                <a:ea typeface="Source Code Pro"/>
                <a:cs typeface="Source Code Pro"/>
                <a:sym typeface="Source Code Pro"/>
              </a:rPr>
              <a:t> square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return</a:t>
            </a:r>
            <a:r>
              <a:rPr lang="en" sz="1500">
                <a:solidFill>
                  <a:schemeClr val="dk1"/>
                </a:solidFill>
                <a:latin typeface="Source Code Pro"/>
                <a:ea typeface="Source Code Pro"/>
                <a:cs typeface="Source Code Pro"/>
                <a:sym typeface="Source Code Pro"/>
              </a:rPr>
              <a:t> x ** 2</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grad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tfe</a:t>
            </a:r>
            <a:r>
              <a:rPr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gradients_function</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square</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square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3.</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tf.Tensor(9., shape=(), dtype=float32)</a:t>
            </a: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grad</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3.</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[tf.Tensor(6., shape=(), dtype=float32))]</a:t>
            </a:r>
            <a:endParaRPr sz="1500">
              <a:solidFill>
                <a:srgbClr val="AAAAAA"/>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marR="0" rtl="0" algn="l">
              <a:lnSpc>
                <a:spcPct val="115000"/>
              </a:lnSpc>
              <a:spcBef>
                <a:spcPts val="0"/>
              </a:spcBef>
              <a:spcAft>
                <a:spcPts val="1600"/>
              </a:spcAft>
              <a:buNone/>
            </a:pPr>
            <a:r>
              <a:t/>
            </a:r>
            <a:endParaRPr sz="2000">
              <a:solidFill>
                <a:srgbClr val="FFFFFF"/>
              </a:solidFill>
              <a:latin typeface="Georgia"/>
              <a:ea typeface="Georgia"/>
              <a:cs typeface="Georgia"/>
              <a:sym typeface="Georgia"/>
            </a:endParaRPr>
          </a:p>
        </p:txBody>
      </p:sp>
      <p:sp>
        <p:nvSpPr>
          <p:cNvPr id="317" name="Shape 317"/>
          <p:cNvSpPr/>
          <p:nvPr/>
        </p:nvSpPr>
        <p:spPr>
          <a:xfrm flipH="1" rot="10800000">
            <a:off x="3089351" y="1674492"/>
            <a:ext cx="546372" cy="780408"/>
          </a:xfrm>
          <a:custGeom>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rPr lang="en">
                <a:solidFill>
                  <a:srgbClr val="3F3F3F"/>
                </a:solidFill>
              </a:rPr>
              <a:t>x</a:t>
            </a:r>
            <a:endParaRPr b="0" i="0" sz="1400" u="none" cap="none" strike="noStrike">
              <a:solidFill>
                <a:srgbClr val="3F3F3F"/>
              </a:solidFill>
              <a:latin typeface="Arial"/>
              <a:ea typeface="Arial"/>
              <a:cs typeface="Arial"/>
              <a:sym typeface="Arial"/>
            </a:endParaRPr>
          </a:p>
        </p:txBody>
      </p:sp>
      <p:sp>
        <p:nvSpPr>
          <p:cNvPr id="318" name="Shape 318"/>
          <p:cNvSpPr/>
          <p:nvPr/>
        </p:nvSpPr>
        <p:spPr>
          <a:xfrm>
            <a:off x="3088016" y="1558609"/>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Light"/>
                <a:ea typeface="Roboto Light"/>
                <a:cs typeface="Roboto Light"/>
                <a:sym typeface="Roboto Light"/>
              </a:rPr>
              <a:t>Differentiate w.r.t. input of square</a:t>
            </a:r>
            <a:endParaRPr>
              <a:latin typeface="Roboto Light"/>
              <a:ea typeface="Roboto Light"/>
              <a:cs typeface="Roboto Light"/>
              <a:sym typeface="Roboto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24" name="Shape 3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Gradients</a:t>
            </a:r>
            <a:endParaRPr>
              <a:latin typeface="Georgia"/>
              <a:ea typeface="Georgia"/>
              <a:cs typeface="Georgia"/>
              <a:sym typeface="Georgia"/>
            </a:endParaRPr>
          </a:p>
        </p:txBody>
      </p:sp>
      <p:sp>
        <p:nvSpPr>
          <p:cNvPr id="325" name="Shape 325"/>
          <p:cNvSpPr txBox="1"/>
          <p:nvPr/>
        </p:nvSpPr>
        <p:spPr>
          <a:xfrm>
            <a:off x="311700" y="1206675"/>
            <a:ext cx="8520600" cy="35787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 tfe.</a:t>
            </a:r>
            <a:r>
              <a:rPr lang="en" sz="1500">
                <a:solidFill>
                  <a:srgbClr val="E67C73"/>
                </a:solidFill>
                <a:latin typeface="Source Code Pro"/>
                <a:ea typeface="Source Code Pro"/>
                <a:cs typeface="Source Code Pro"/>
                <a:sym typeface="Source Code Pro"/>
              </a:rPr>
              <a:t>Variable</a:t>
            </a:r>
            <a:r>
              <a:rPr lang="en" sz="1500">
                <a:solidFill>
                  <a:schemeClr val="dk1"/>
                </a:solidFill>
                <a:latin typeface="Source Code Pro"/>
                <a:ea typeface="Source Code Pro"/>
                <a:cs typeface="Source Code Pro"/>
                <a:sym typeface="Source Code Pro"/>
              </a:rPr>
              <a:t>(2.0)</a:t>
            </a:r>
            <a:endParaRPr sz="1500">
              <a:solidFill>
                <a:srgbClr val="7BAAF7"/>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def</a:t>
            </a:r>
            <a:r>
              <a:rPr lang="en" sz="1500">
                <a:solidFill>
                  <a:schemeClr val="dk1"/>
                </a:solidFill>
                <a:latin typeface="Source Code Pro"/>
                <a:ea typeface="Source Code Pro"/>
                <a:cs typeface="Source Code Pro"/>
                <a:sym typeface="Source Code Pro"/>
              </a:rPr>
              <a:t> loss</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y</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return</a:t>
            </a:r>
            <a:r>
              <a:rPr lang="en" sz="1500">
                <a:solidFill>
                  <a:schemeClr val="dk1"/>
                </a:solidFill>
                <a:latin typeface="Source Code Pro"/>
                <a:ea typeface="Source Code Pro"/>
                <a:cs typeface="Source Code Pro"/>
                <a:sym typeface="Source Code Pro"/>
              </a:rPr>
              <a:t> (y - x ** 2) ** 2</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grad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tfe</a:t>
            </a:r>
            <a:r>
              <a:rPr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implicit_gradients</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loss</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loss</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7.</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tf.Tensor(9., shape=(), dtype=float32)</a:t>
            </a: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grad</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7.</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[(&lt;tf.Tensor: -24.0, shape=(), dtype=float32&gt;, </a:t>
            </a:r>
            <a:endParaRPr sz="1500">
              <a:solidFill>
                <a:srgbClr val="AAAAAA"/>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&lt;tf.Variable 'Variable:0' shape=()                </a:t>
            </a:r>
            <a:endParaRPr sz="1500">
              <a:solidFill>
                <a:srgbClr val="AAAAAA"/>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dtype=float32, numpy=2.0&gt;)]</a:t>
            </a:r>
            <a:endParaRPr sz="1500">
              <a:solidFill>
                <a:srgbClr val="AAAAAA"/>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a:t>
            </a:r>
            <a:endParaRPr sz="1500">
              <a:solidFill>
                <a:srgbClr val="AAAAAA"/>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marR="0" rtl="0" algn="l">
              <a:lnSpc>
                <a:spcPct val="115000"/>
              </a:lnSpc>
              <a:spcBef>
                <a:spcPts val="0"/>
              </a:spcBef>
              <a:spcAft>
                <a:spcPts val="1600"/>
              </a:spcAft>
              <a:buNone/>
            </a:pPr>
            <a:r>
              <a:t/>
            </a:r>
            <a:endParaRPr sz="2000">
              <a:solidFill>
                <a:srgbClr val="FFFFFF"/>
              </a:solidFill>
              <a:latin typeface="Georgia"/>
              <a:ea typeface="Georgia"/>
              <a:cs typeface="Georgia"/>
              <a:sym typeface="Georgia"/>
            </a:endParaRPr>
          </a:p>
        </p:txBody>
      </p:sp>
      <p:sp>
        <p:nvSpPr>
          <p:cNvPr id="326" name="Shape 326"/>
          <p:cNvSpPr/>
          <p:nvPr/>
        </p:nvSpPr>
        <p:spPr>
          <a:xfrm flipH="1" rot="10800000">
            <a:off x="3546551" y="1979292"/>
            <a:ext cx="546372" cy="780408"/>
          </a:xfrm>
          <a:custGeom>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rPr lang="en">
                <a:solidFill>
                  <a:srgbClr val="3F3F3F"/>
                </a:solidFill>
              </a:rPr>
              <a:t>x</a:t>
            </a:r>
            <a:endParaRPr b="0" i="0" sz="1400" u="none" cap="none" strike="noStrike">
              <a:solidFill>
                <a:srgbClr val="3F3F3F"/>
              </a:solidFill>
              <a:latin typeface="Arial"/>
              <a:ea typeface="Arial"/>
              <a:cs typeface="Arial"/>
              <a:sym typeface="Arial"/>
            </a:endParaRPr>
          </a:p>
        </p:txBody>
      </p:sp>
      <p:sp>
        <p:nvSpPr>
          <p:cNvPr id="327" name="Shape 327"/>
          <p:cNvSpPr/>
          <p:nvPr/>
        </p:nvSpPr>
        <p:spPr>
          <a:xfrm>
            <a:off x="3545216" y="1863409"/>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Differentiate w.r.t. variables used to compute </a:t>
            </a:r>
            <a:r>
              <a:rPr i="1" lang="en">
                <a:solidFill>
                  <a:srgbClr val="FFFFFF"/>
                </a:solidFill>
                <a:latin typeface="Source Code Pro"/>
                <a:ea typeface="Source Code Pro"/>
                <a:cs typeface="Source Code Pro"/>
                <a:sym typeface="Source Code Pro"/>
              </a:rPr>
              <a:t>loss</a:t>
            </a:r>
            <a:endParaRPr>
              <a:latin typeface="Source Code Pro"/>
              <a:ea typeface="Source Code Pro"/>
              <a:cs typeface="Source Code Pro"/>
              <a:sym typeface="Source Code Pro"/>
            </a:endParaRPr>
          </a:p>
        </p:txBody>
      </p:sp>
      <p:sp>
        <p:nvSpPr>
          <p:cNvPr id="328" name="Shape 328"/>
          <p:cNvSpPr/>
          <p:nvPr/>
        </p:nvSpPr>
        <p:spPr>
          <a:xfrm flipH="1" rot="10800000">
            <a:off x="2716601" y="560917"/>
            <a:ext cx="546372" cy="780408"/>
          </a:xfrm>
          <a:custGeom>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rPr lang="en">
                <a:solidFill>
                  <a:srgbClr val="3F3F3F"/>
                </a:solidFill>
              </a:rPr>
              <a:t>x</a:t>
            </a:r>
            <a:endParaRPr b="0" i="0" sz="1400" u="none" cap="none" strike="noStrike">
              <a:solidFill>
                <a:srgbClr val="3F3F3F"/>
              </a:solidFill>
              <a:latin typeface="Arial"/>
              <a:ea typeface="Arial"/>
              <a:cs typeface="Arial"/>
              <a:sym typeface="Arial"/>
            </a:endParaRPr>
          </a:p>
        </p:txBody>
      </p:sp>
      <p:sp>
        <p:nvSpPr>
          <p:cNvPr id="329" name="Shape 329"/>
          <p:cNvSpPr/>
          <p:nvPr/>
        </p:nvSpPr>
        <p:spPr>
          <a:xfrm>
            <a:off x="2715266" y="44503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a:solidFill>
                  <a:srgbClr val="FFFFFF"/>
                </a:solidFill>
                <a:latin typeface="Roboto"/>
                <a:ea typeface="Roboto"/>
                <a:cs typeface="Roboto"/>
                <a:sym typeface="Roboto"/>
              </a:rPr>
              <a:t>Use </a:t>
            </a:r>
            <a:r>
              <a:rPr b="1" lang="en">
                <a:solidFill>
                  <a:srgbClr val="FFFFFF"/>
                </a:solidFill>
                <a:latin typeface="Source Code Pro"/>
                <a:ea typeface="Source Code Pro"/>
                <a:cs typeface="Source Code Pro"/>
                <a:sym typeface="Source Code Pro"/>
              </a:rPr>
              <a:t>tfe</a:t>
            </a:r>
            <a:r>
              <a:rPr lang="en">
                <a:solidFill>
                  <a:srgbClr val="FFFFFF"/>
                </a:solidFill>
                <a:latin typeface="Source Code Pro"/>
                <a:ea typeface="Source Code Pro"/>
                <a:cs typeface="Source Code Pro"/>
                <a:sym typeface="Source Code Pro"/>
              </a:rPr>
              <a:t>.Variable</a:t>
            </a:r>
            <a:r>
              <a:rPr lang="en">
                <a:solidFill>
                  <a:srgbClr val="FFFFFF"/>
                </a:solidFill>
                <a:latin typeface="Roboto"/>
                <a:ea typeface="Roboto"/>
                <a:cs typeface="Roboto"/>
                <a:sym typeface="Roboto"/>
              </a:rPr>
              <a:t> when eager execution is enabled.</a:t>
            </a:r>
            <a:endParaRPr>
              <a:latin typeface="Source Code Pro"/>
              <a:ea typeface="Source Code Pro"/>
              <a:cs typeface="Source Code Pro"/>
              <a:sym typeface="Source Code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Shape 3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Gradients</a:t>
            </a:r>
            <a:endParaRPr/>
          </a:p>
        </p:txBody>
      </p:sp>
      <p:sp>
        <p:nvSpPr>
          <p:cNvPr id="335" name="Shape 3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APIs for computing gradients work even when eager execution is not enabled</a:t>
            </a:r>
            <a:endParaRPr/>
          </a:p>
          <a:p>
            <a:pPr indent="-342900" lvl="0" marL="457200" rtl="0">
              <a:spcBef>
                <a:spcPts val="0"/>
              </a:spcBef>
              <a:spcAft>
                <a:spcPts val="0"/>
              </a:spcAft>
              <a:buSzPts val="1800"/>
              <a:buFont typeface="Source Code Pro"/>
              <a:buChar char="●"/>
            </a:pPr>
            <a:r>
              <a:rPr lang="en">
                <a:latin typeface="Source Code Pro"/>
                <a:ea typeface="Source Code Pro"/>
                <a:cs typeface="Source Code Pro"/>
                <a:sym typeface="Source Code Pro"/>
              </a:rPr>
              <a:t>tfe.gradients_function()</a:t>
            </a:r>
            <a:endParaRPr>
              <a:latin typeface="Source Code Pro"/>
              <a:ea typeface="Source Code Pro"/>
              <a:cs typeface="Source Code Pro"/>
              <a:sym typeface="Source Code Pro"/>
            </a:endParaRPr>
          </a:p>
          <a:p>
            <a:pPr indent="-342900" lvl="0" marL="457200" rtl="0">
              <a:spcBef>
                <a:spcPts val="0"/>
              </a:spcBef>
              <a:spcAft>
                <a:spcPts val="0"/>
              </a:spcAft>
              <a:buSzPts val="1800"/>
              <a:buFont typeface="Source Code Pro"/>
              <a:buChar char="●"/>
            </a:pPr>
            <a:r>
              <a:rPr lang="en">
                <a:latin typeface="Source Code Pro"/>
                <a:ea typeface="Source Code Pro"/>
                <a:cs typeface="Source Code Pro"/>
                <a:sym typeface="Source Code Pro"/>
              </a:rPr>
              <a:t>tfe.value_and_gradients_function()</a:t>
            </a:r>
            <a:endParaRPr>
              <a:latin typeface="Source Code Pro"/>
              <a:ea typeface="Source Code Pro"/>
              <a:cs typeface="Source Code Pro"/>
              <a:sym typeface="Source Code Pro"/>
            </a:endParaRPr>
          </a:p>
          <a:p>
            <a:pPr indent="-342900" lvl="0" marL="457200" rtl="0">
              <a:spcBef>
                <a:spcPts val="0"/>
              </a:spcBef>
              <a:spcAft>
                <a:spcPts val="0"/>
              </a:spcAft>
              <a:buSzPts val="1800"/>
              <a:buFont typeface="Source Code Pro"/>
              <a:buChar char="●"/>
            </a:pPr>
            <a:r>
              <a:rPr lang="en">
                <a:latin typeface="Source Code Pro"/>
                <a:ea typeface="Source Code Pro"/>
                <a:cs typeface="Source Code Pro"/>
                <a:sym typeface="Source Code Pro"/>
              </a:rPr>
              <a:t>tfe.implicit_gradients()</a:t>
            </a:r>
            <a:endParaRPr>
              <a:latin typeface="Source Code Pro"/>
              <a:ea typeface="Source Code Pro"/>
              <a:cs typeface="Source Code Pro"/>
              <a:sym typeface="Source Code Pro"/>
            </a:endParaRPr>
          </a:p>
          <a:p>
            <a:pPr indent="-342900" lvl="0" marL="457200" rtl="0">
              <a:spcBef>
                <a:spcPts val="0"/>
              </a:spcBef>
              <a:spcAft>
                <a:spcPts val="0"/>
              </a:spcAft>
              <a:buSzPts val="1800"/>
              <a:buFont typeface="Source Code Pro"/>
              <a:buChar char="●"/>
            </a:pPr>
            <a:r>
              <a:rPr lang="en">
                <a:latin typeface="Source Code Pro"/>
                <a:ea typeface="Source Code Pro"/>
                <a:cs typeface="Source Code Pro"/>
                <a:sym typeface="Source Code Pro"/>
              </a:rPr>
              <a:t>tfe.implicit_value_and_gradients()</a:t>
            </a:r>
            <a:endParaRPr>
              <a:latin typeface="Source Code Pro"/>
              <a:ea typeface="Source Code Pro"/>
              <a:cs typeface="Source Code Pro"/>
              <a:sym typeface="Source Code Pro"/>
            </a:endParaRPr>
          </a:p>
          <a:p>
            <a:pPr indent="0" lvl="0" marL="0" rtl="0">
              <a:spcBef>
                <a:spcPts val="1600"/>
              </a:spcBef>
              <a:spcAft>
                <a:spcPts val="0"/>
              </a:spcAft>
              <a:buNone/>
            </a:pPr>
            <a:r>
              <a:t/>
            </a:r>
            <a:endParaRPr/>
          </a:p>
          <a:p>
            <a:pPr indent="0" lvl="0" marL="0" rtl="0">
              <a:spcBef>
                <a:spcPts val="1600"/>
              </a:spcBef>
              <a:spcAft>
                <a:spcPts val="0"/>
              </a:spcAft>
              <a:buNone/>
            </a:pPr>
            <a:r>
              <a:rPr lang="en"/>
              <a:t>See the </a:t>
            </a:r>
            <a:r>
              <a:rPr lang="en" u="sng">
                <a:solidFill>
                  <a:schemeClr val="accent5"/>
                </a:solidFill>
                <a:hlinkClick r:id="rId3"/>
              </a:rPr>
              <a:t>user guide for documentation</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txBox="1"/>
          <p:nvPr>
            <p:ph type="ctrTitle"/>
          </p:nvPr>
        </p:nvSpPr>
        <p:spPr>
          <a:xfrm>
            <a:off x="687375" y="2738325"/>
            <a:ext cx="8145000" cy="910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6921E"/>
                </a:solidFill>
                <a:latin typeface="Georgia"/>
                <a:ea typeface="Georgia"/>
                <a:cs typeface="Georgia"/>
                <a:sym typeface="Georgia"/>
              </a:rPr>
              <a:t>Huber Regression </a:t>
            </a:r>
            <a:endParaRPr>
              <a:solidFill>
                <a:srgbClr val="F6921E"/>
              </a:solidFill>
              <a:latin typeface="Georgia"/>
              <a:ea typeface="Georgia"/>
              <a:cs typeface="Georgia"/>
              <a:sym typeface="Georgia"/>
            </a:endParaRPr>
          </a:p>
          <a:p>
            <a:pPr indent="0" lvl="0" marL="0" rtl="0">
              <a:spcBef>
                <a:spcPts val="0"/>
              </a:spcBef>
              <a:spcAft>
                <a:spcPts val="0"/>
              </a:spcAft>
              <a:buNone/>
            </a:pPr>
            <a:r>
              <a:rPr lang="en">
                <a:solidFill>
                  <a:srgbClr val="F6921E"/>
                </a:solidFill>
                <a:latin typeface="Georgia"/>
                <a:ea typeface="Georgia"/>
                <a:cs typeface="Georgia"/>
                <a:sym typeface="Georgia"/>
              </a:rPr>
              <a:t>with Eager Execution</a:t>
            </a:r>
            <a:endParaRPr>
              <a:solidFill>
                <a:srgbClr val="F6921E"/>
              </a:solidFill>
              <a:latin typeface="Georgia"/>
              <a:ea typeface="Georgia"/>
              <a:cs typeface="Georgia"/>
              <a:sym typeface="Georgia"/>
            </a:endParaRPr>
          </a:p>
        </p:txBody>
      </p:sp>
      <p:sp>
        <p:nvSpPr>
          <p:cNvPr id="341" name="Shape 3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dk2"/>
                </a:solidFill>
              </a:rPr>
              <a:t>‹#›</a:t>
            </a:fld>
            <a:endParaRPr>
              <a:solidFill>
                <a:schemeClr val="dk2"/>
              </a:solidFill>
            </a:endParaRPr>
          </a:p>
        </p:txBody>
      </p:sp>
      <p:pic>
        <p:nvPicPr>
          <p:cNvPr id="342" name="Shape 342"/>
          <p:cNvPicPr preferRelativeResize="0"/>
          <p:nvPr/>
        </p:nvPicPr>
        <p:blipFill>
          <a:blip r:embed="rId3">
            <a:alphaModFix/>
          </a:blip>
          <a:stretch>
            <a:fillRect/>
          </a:stretch>
        </p:blipFill>
        <p:spPr>
          <a:xfrm>
            <a:off x="3920475" y="368275"/>
            <a:ext cx="1139701" cy="1438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58" name="Shape 158"/>
          <p:cNvSpPr txBox="1"/>
          <p:nvPr>
            <p:ph type="title"/>
          </p:nvPr>
        </p:nvSpPr>
        <p:spPr>
          <a:xfrm>
            <a:off x="311700" y="1835175"/>
            <a:ext cx="8520600" cy="1413000"/>
          </a:xfrm>
          <a:prstGeom prst="rect">
            <a:avLst/>
          </a:prstGeom>
        </p:spPr>
        <p:txBody>
          <a:bodyPr anchorCtr="0" anchor="t" bIns="91425" lIns="91425" spcFirstLastPara="1" rIns="91425" wrap="square" tIns="91425">
            <a:noAutofit/>
          </a:bodyPr>
          <a:lstStyle/>
          <a:p>
            <a:pPr indent="-406400" lvl="0" marL="457200" rtl="0">
              <a:spcBef>
                <a:spcPts val="0"/>
              </a:spcBef>
              <a:spcAft>
                <a:spcPts val="0"/>
              </a:spcAft>
              <a:buSzPts val="2800"/>
              <a:buFont typeface="Georgia"/>
              <a:buChar char="●"/>
            </a:pPr>
            <a:r>
              <a:rPr b="1" lang="en">
                <a:latin typeface="Georgia"/>
                <a:ea typeface="Georgia"/>
                <a:cs typeface="Georgia"/>
                <a:sym typeface="Georgia"/>
              </a:rPr>
              <a:t>Assignment 1 is out! (d</a:t>
            </a:r>
            <a:r>
              <a:rPr b="1" lang="en">
                <a:latin typeface="Georgia"/>
                <a:ea typeface="Georgia"/>
                <a:cs typeface="Georgia"/>
                <a:sym typeface="Georgia"/>
              </a:rPr>
              <a:t>ue 1/31)</a:t>
            </a:r>
            <a:endParaRPr b="1">
              <a:latin typeface="Georgia"/>
              <a:ea typeface="Georgia"/>
              <a:cs typeface="Georgia"/>
              <a:sym typeface="Georgia"/>
            </a:endParaRPr>
          </a:p>
          <a:p>
            <a:pPr indent="-406400" lvl="0" marL="457200" rtl="0">
              <a:spcBef>
                <a:spcPts val="0"/>
              </a:spcBef>
              <a:spcAft>
                <a:spcPts val="0"/>
              </a:spcAft>
              <a:buSzPts val="2800"/>
              <a:buFont typeface="Georgia"/>
              <a:buChar char="●"/>
            </a:pPr>
            <a:r>
              <a:rPr b="1" lang="en" u="sng">
                <a:solidFill>
                  <a:schemeClr val="hlink"/>
                </a:solidFill>
                <a:latin typeface="Georgia"/>
                <a:ea typeface="Georgia"/>
                <a:cs typeface="Georgia"/>
                <a:sym typeface="Georgia"/>
                <a:hlinkClick r:id="rId3"/>
              </a:rPr>
              <a:t>Gitter chatroom</a:t>
            </a:r>
            <a:endParaRPr b="1">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Interactive Coding</a:t>
            </a:r>
            <a:endParaRPr/>
          </a:p>
        </p:txBody>
      </p:sp>
      <p:sp>
        <p:nvSpPr>
          <p:cNvPr id="348" name="Shape 348"/>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a:latin typeface="Source Code Pro"/>
                <a:ea typeface="Source Code Pro"/>
                <a:cs typeface="Source Code Pro"/>
                <a:sym typeface="Source Code Pro"/>
              </a:rPr>
              <a:t>04_regression_eager_starter.py</a:t>
            </a:r>
            <a:endParaRPr>
              <a:latin typeface="Source Code Pro"/>
              <a:ea typeface="Source Code Pro"/>
              <a:cs typeface="Source Code Pro"/>
              <a:sym typeface="Source Code Pro"/>
            </a:endParaRPr>
          </a:p>
        </p:txBody>
      </p:sp>
      <p:sp>
        <p:nvSpPr>
          <p:cNvPr id="349" name="Shape 3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Shape 354"/>
          <p:cNvSpPr txBox="1"/>
          <p:nvPr/>
        </p:nvSpPr>
        <p:spPr>
          <a:xfrm>
            <a:off x="-412525" y="9259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It's not </a:t>
            </a:r>
            <a:r>
              <a:rPr i="1" lang="en" sz="5200">
                <a:solidFill>
                  <a:srgbClr val="F6921E"/>
                </a:solidFill>
                <a:latin typeface="Georgia"/>
                <a:ea typeface="Georgia"/>
                <a:cs typeface="Georgia"/>
                <a:sym typeface="Georgia"/>
              </a:rPr>
              <a:t>that </a:t>
            </a:r>
            <a:r>
              <a:rPr lang="en" sz="5200">
                <a:solidFill>
                  <a:srgbClr val="F6921E"/>
                </a:solidFill>
                <a:latin typeface="Georgia"/>
                <a:ea typeface="Georgia"/>
                <a:cs typeface="Georgia"/>
                <a:sym typeface="Georgia"/>
              </a:rPr>
              <a:t>different</a:t>
            </a:r>
            <a:endParaRPr sz="5200">
              <a:solidFill>
                <a:srgbClr val="F6921E"/>
              </a:solidFill>
              <a:latin typeface="Georgia"/>
              <a:ea typeface="Georgia"/>
              <a:cs typeface="Georgia"/>
              <a:sym typeface="Georgi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Shape 3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 Collection of Operations</a:t>
            </a:r>
            <a:endParaRPr/>
          </a:p>
          <a:p>
            <a:pPr indent="0" lvl="0" marL="0" rtl="0">
              <a:spcBef>
                <a:spcPts val="0"/>
              </a:spcBef>
              <a:spcAft>
                <a:spcPts val="0"/>
              </a:spcAft>
              <a:buNone/>
            </a:pPr>
            <a:r>
              <a:t/>
            </a:r>
            <a:endParaRPr/>
          </a:p>
        </p:txBody>
      </p:sp>
      <p:sp>
        <p:nvSpPr>
          <p:cNvPr id="360" name="Shape 360"/>
          <p:cNvSpPr txBox="1"/>
          <p:nvPr>
            <p:ph idx="1" type="body"/>
          </p:nvPr>
        </p:nvSpPr>
        <p:spPr>
          <a:xfrm>
            <a:off x="311700" y="1152475"/>
            <a:ext cx="8520600" cy="3852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TensorFlow = Operation Kernels + Execution</a:t>
            </a:r>
            <a:endParaRPr b="1"/>
          </a:p>
          <a:p>
            <a:pPr indent="-342900" lvl="0" marL="457200" rtl="0">
              <a:spcBef>
                <a:spcPts val="0"/>
              </a:spcBef>
              <a:spcAft>
                <a:spcPts val="0"/>
              </a:spcAft>
              <a:buSzPts val="1800"/>
              <a:buChar char="●"/>
            </a:pPr>
            <a:r>
              <a:rPr lang="en"/>
              <a:t>Graph construction: Execute compositions of operations with Sessions</a:t>
            </a:r>
            <a:endParaRPr/>
          </a:p>
          <a:p>
            <a:pPr indent="-342900" lvl="0" marL="457200" rtl="0">
              <a:spcBef>
                <a:spcPts val="0"/>
              </a:spcBef>
              <a:spcAft>
                <a:spcPts val="0"/>
              </a:spcAft>
              <a:buSzPts val="1800"/>
              <a:buChar char="●"/>
            </a:pPr>
            <a:r>
              <a:rPr lang="en"/>
              <a:t>Eager execution: Execute compositions with Python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 Collection of Operations</a:t>
            </a:r>
            <a:endParaRPr/>
          </a:p>
          <a:p>
            <a:pPr indent="0" lvl="0" marL="0" rtl="0">
              <a:spcBef>
                <a:spcPts val="0"/>
              </a:spcBef>
              <a:spcAft>
                <a:spcPts val="0"/>
              </a:spcAft>
              <a:buNone/>
            </a:pPr>
            <a:r>
              <a:t/>
            </a:r>
            <a:endParaRPr/>
          </a:p>
        </p:txBody>
      </p:sp>
      <p:sp>
        <p:nvSpPr>
          <p:cNvPr id="366" name="Shape 366"/>
          <p:cNvSpPr txBox="1"/>
          <p:nvPr>
            <p:ph idx="1" type="body"/>
          </p:nvPr>
        </p:nvSpPr>
        <p:spPr>
          <a:xfrm>
            <a:off x="311700" y="1152475"/>
            <a:ext cx="8520600" cy="3852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Majority of TF API works regardless of whether eager execution is enabled.</a:t>
            </a:r>
            <a:endParaRPr/>
          </a:p>
          <a:p>
            <a:pPr indent="-342900" lvl="0" marL="457200" rtl="0">
              <a:spcBef>
                <a:spcPts val="1600"/>
              </a:spcBef>
              <a:spcAft>
                <a:spcPts val="0"/>
              </a:spcAft>
              <a:buSzPts val="1800"/>
              <a:buChar char="●"/>
            </a:pPr>
            <a:r>
              <a:rPr lang="en"/>
              <a:t>But, w</a:t>
            </a:r>
            <a:r>
              <a:rPr lang="en"/>
              <a:t>hen eager execution is enabled  …</a:t>
            </a:r>
            <a:endParaRPr/>
          </a:p>
          <a:p>
            <a:pPr indent="-317500" lvl="1" marL="914400" rtl="0">
              <a:spcBef>
                <a:spcPts val="0"/>
              </a:spcBef>
              <a:spcAft>
                <a:spcPts val="0"/>
              </a:spcAft>
              <a:buSzPts val="1400"/>
              <a:buChar char="○"/>
            </a:pPr>
            <a:r>
              <a:rPr lang="en">
                <a:latin typeface="Georgia"/>
                <a:ea typeface="Georgia"/>
                <a:cs typeface="Georgia"/>
                <a:sym typeface="Georgia"/>
              </a:rPr>
              <a:t>prefer</a:t>
            </a:r>
            <a:r>
              <a:rPr lang="en"/>
              <a:t> </a:t>
            </a:r>
            <a:r>
              <a:rPr b="1" lang="en">
                <a:latin typeface="Source Code Pro"/>
                <a:ea typeface="Source Code Pro"/>
                <a:cs typeface="Source Code Pro"/>
                <a:sym typeface="Source Code Pro"/>
              </a:rPr>
              <a:t>tfe</a:t>
            </a:r>
            <a:r>
              <a:rPr lang="en">
                <a:latin typeface="Source Code Pro"/>
                <a:ea typeface="Source Code Pro"/>
                <a:cs typeface="Source Code Pro"/>
                <a:sym typeface="Source Code Pro"/>
              </a:rPr>
              <a:t>.Variable</a:t>
            </a:r>
            <a:r>
              <a:rPr lang="en"/>
              <a:t> </a:t>
            </a:r>
            <a:r>
              <a:rPr lang="en">
                <a:latin typeface="Georgia"/>
                <a:ea typeface="Georgia"/>
                <a:cs typeface="Georgia"/>
                <a:sym typeface="Georgia"/>
              </a:rPr>
              <a:t>under eager execution (compatible with graph construction)</a:t>
            </a:r>
            <a:endParaRPr>
              <a:latin typeface="Georgia"/>
              <a:ea typeface="Georgia"/>
              <a:cs typeface="Georgia"/>
              <a:sym typeface="Georgia"/>
            </a:endParaRPr>
          </a:p>
          <a:p>
            <a:pPr indent="-317500" lvl="1" marL="914400" rtl="0">
              <a:spcBef>
                <a:spcPts val="0"/>
              </a:spcBef>
              <a:spcAft>
                <a:spcPts val="0"/>
              </a:spcAft>
              <a:buSzPts val="1400"/>
              <a:buFont typeface="Georgia"/>
              <a:buChar char="○"/>
            </a:pPr>
            <a:r>
              <a:rPr lang="en">
                <a:latin typeface="Georgia"/>
                <a:ea typeface="Georgia"/>
                <a:cs typeface="Georgia"/>
                <a:sym typeface="Georgia"/>
              </a:rPr>
              <a:t>manage your own variable storage — variable collections are not supported!</a:t>
            </a:r>
            <a:endParaRPr>
              <a:latin typeface="Georgia"/>
              <a:ea typeface="Georgia"/>
              <a:cs typeface="Georgia"/>
              <a:sym typeface="Georgia"/>
            </a:endParaRPr>
          </a:p>
          <a:p>
            <a:pPr indent="-317500" lvl="1" marL="914400" rtl="0">
              <a:spcBef>
                <a:spcPts val="0"/>
              </a:spcBef>
              <a:spcAft>
                <a:spcPts val="0"/>
              </a:spcAft>
              <a:buSzPts val="1400"/>
              <a:buFont typeface="Georgia"/>
              <a:buChar char="○"/>
            </a:pPr>
            <a:r>
              <a:rPr lang="en">
                <a:latin typeface="Georgia"/>
                <a:ea typeface="Georgia"/>
                <a:cs typeface="Georgia"/>
                <a:sym typeface="Georgia"/>
              </a:rPr>
              <a:t>use </a:t>
            </a:r>
            <a:r>
              <a:rPr lang="en">
                <a:latin typeface="Source Code Pro"/>
                <a:ea typeface="Source Code Pro"/>
                <a:cs typeface="Source Code Pro"/>
                <a:sym typeface="Source Code Pro"/>
              </a:rPr>
              <a:t>tf.contrib.summary</a:t>
            </a:r>
            <a:endParaRPr>
              <a:latin typeface="Georgia"/>
              <a:ea typeface="Georgia"/>
              <a:cs typeface="Georgia"/>
              <a:sym typeface="Georgia"/>
            </a:endParaRPr>
          </a:p>
          <a:p>
            <a:pPr indent="-317500" lvl="1" marL="914400" rtl="0">
              <a:spcBef>
                <a:spcPts val="0"/>
              </a:spcBef>
              <a:spcAft>
                <a:spcPts val="0"/>
              </a:spcAft>
              <a:buSzPts val="1400"/>
              <a:buFont typeface="Georgia"/>
              <a:buChar char="○"/>
            </a:pPr>
            <a:r>
              <a:rPr lang="en">
                <a:latin typeface="Georgia"/>
                <a:ea typeface="Georgia"/>
                <a:cs typeface="Georgia"/>
                <a:sym typeface="Georgia"/>
              </a:rPr>
              <a:t>use </a:t>
            </a:r>
            <a:r>
              <a:rPr b="1" lang="en">
                <a:latin typeface="Source Code Pro"/>
                <a:ea typeface="Source Code Pro"/>
                <a:cs typeface="Source Code Pro"/>
                <a:sym typeface="Source Code Pro"/>
              </a:rPr>
              <a:t>tfe</a:t>
            </a:r>
            <a:r>
              <a:rPr lang="en">
                <a:latin typeface="Source Code Pro"/>
                <a:ea typeface="Source Code Pro"/>
                <a:cs typeface="Source Code Pro"/>
                <a:sym typeface="Source Code Pro"/>
              </a:rPr>
              <a:t>.Iterator </a:t>
            </a:r>
            <a:r>
              <a:rPr lang="en">
                <a:latin typeface="Georgia"/>
                <a:ea typeface="Georgia"/>
                <a:cs typeface="Georgia"/>
                <a:sym typeface="Georgia"/>
              </a:rPr>
              <a:t>to iterate over datasets under eager execution</a:t>
            </a:r>
            <a:endParaRPr>
              <a:latin typeface="Georgia"/>
              <a:ea typeface="Georgia"/>
              <a:cs typeface="Georgia"/>
              <a:sym typeface="Georgia"/>
            </a:endParaRPr>
          </a:p>
          <a:p>
            <a:pPr indent="-317500" lvl="1" marL="914400" rtl="0">
              <a:spcBef>
                <a:spcPts val="0"/>
              </a:spcBef>
              <a:spcAft>
                <a:spcPts val="0"/>
              </a:spcAft>
              <a:buSzPts val="1400"/>
              <a:buFont typeface="Georgia"/>
              <a:buChar char="○"/>
            </a:pPr>
            <a:r>
              <a:rPr lang="en">
                <a:latin typeface="Georgia"/>
                <a:ea typeface="Georgia"/>
                <a:cs typeface="Georgia"/>
                <a:sym typeface="Georgia"/>
              </a:rPr>
              <a:t>prefer object-oriented layers (e.g., </a:t>
            </a:r>
            <a:r>
              <a:rPr lang="en">
                <a:latin typeface="Source Code Pro"/>
                <a:ea typeface="Source Code Pro"/>
                <a:cs typeface="Source Code Pro"/>
                <a:sym typeface="Source Code Pro"/>
              </a:rPr>
              <a:t>tf.layers.Dense</a:t>
            </a:r>
            <a:r>
              <a:rPr lang="en">
                <a:latin typeface="Georgia"/>
                <a:ea typeface="Georgia"/>
                <a:cs typeface="Georgia"/>
                <a:sym typeface="Georgia"/>
              </a:rPr>
              <a:t>) </a:t>
            </a:r>
            <a:endParaRPr>
              <a:latin typeface="Georgia"/>
              <a:ea typeface="Georgia"/>
              <a:cs typeface="Georgia"/>
              <a:sym typeface="Georgia"/>
            </a:endParaRPr>
          </a:p>
          <a:p>
            <a:pPr indent="-304800" lvl="2" marL="1371600" rtl="0">
              <a:spcBef>
                <a:spcPts val="0"/>
              </a:spcBef>
              <a:spcAft>
                <a:spcPts val="0"/>
              </a:spcAft>
              <a:buSzPts val="1200"/>
              <a:buFont typeface="Georgia"/>
              <a:buChar char="■"/>
            </a:pPr>
            <a:r>
              <a:rPr lang="en" sz="1200">
                <a:latin typeface="Georgia"/>
                <a:ea typeface="Georgia"/>
                <a:cs typeface="Georgia"/>
                <a:sym typeface="Georgia"/>
              </a:rPr>
              <a:t>functional layers (e.g., </a:t>
            </a:r>
            <a:r>
              <a:rPr lang="en" sz="1200">
                <a:latin typeface="Source Code Pro"/>
                <a:ea typeface="Source Code Pro"/>
                <a:cs typeface="Source Code Pro"/>
                <a:sym typeface="Source Code Pro"/>
              </a:rPr>
              <a:t>tf.layers.dense</a:t>
            </a:r>
            <a:r>
              <a:rPr lang="en" sz="1200">
                <a:latin typeface="Georgia"/>
                <a:ea typeface="Georgia"/>
                <a:cs typeface="Georgia"/>
                <a:sym typeface="Georgia"/>
              </a:rPr>
              <a:t>) only work if wrapped in </a:t>
            </a:r>
            <a:r>
              <a:rPr b="1" lang="en" sz="1200">
                <a:latin typeface="Source Code Pro"/>
                <a:ea typeface="Source Code Pro"/>
                <a:cs typeface="Source Code Pro"/>
                <a:sym typeface="Source Code Pro"/>
              </a:rPr>
              <a:t>tfe</a:t>
            </a:r>
            <a:r>
              <a:rPr lang="en" sz="1200">
                <a:latin typeface="Source Code Pro"/>
                <a:ea typeface="Source Code Pro"/>
                <a:cs typeface="Source Code Pro"/>
                <a:sym typeface="Source Code Pro"/>
              </a:rPr>
              <a:t>.make_template</a:t>
            </a:r>
            <a:endParaRPr sz="1200">
              <a:latin typeface="Source Code Pro"/>
              <a:ea typeface="Source Code Pro"/>
              <a:cs typeface="Source Code Pro"/>
              <a:sym typeface="Source Code Pro"/>
            </a:endParaRPr>
          </a:p>
          <a:p>
            <a:pPr indent="-317500" lvl="1" marL="914400" rtl="0">
              <a:spcBef>
                <a:spcPts val="0"/>
              </a:spcBef>
              <a:spcAft>
                <a:spcPts val="0"/>
              </a:spcAft>
              <a:buSzPts val="1400"/>
              <a:buFont typeface="Georgia"/>
              <a:buChar char="○"/>
            </a:pPr>
            <a:r>
              <a:rPr lang="en">
                <a:latin typeface="Georgia"/>
                <a:ea typeface="Georgia"/>
                <a:cs typeface="Georgia"/>
                <a:sym typeface="Georgia"/>
              </a:rPr>
              <a:t>prefer </a:t>
            </a:r>
            <a:r>
              <a:rPr b="1" lang="en">
                <a:latin typeface="Source Code Pro"/>
                <a:ea typeface="Source Code Pro"/>
                <a:cs typeface="Source Code Pro"/>
                <a:sym typeface="Source Code Pro"/>
              </a:rPr>
              <a:t>tfe</a:t>
            </a:r>
            <a:r>
              <a:rPr lang="en">
                <a:latin typeface="Source Code Pro"/>
                <a:ea typeface="Source Code Pro"/>
                <a:cs typeface="Source Code Pro"/>
                <a:sym typeface="Source Code Pro"/>
              </a:rPr>
              <a:t>.py_func</a:t>
            </a:r>
            <a:r>
              <a:rPr lang="en">
                <a:latin typeface="Georgia"/>
                <a:ea typeface="Georgia"/>
                <a:cs typeface="Georgia"/>
                <a:sym typeface="Georgia"/>
              </a:rPr>
              <a:t> over </a:t>
            </a:r>
            <a:r>
              <a:rPr lang="en">
                <a:latin typeface="Source Code Pro"/>
                <a:ea typeface="Source Code Pro"/>
                <a:cs typeface="Source Code Pro"/>
                <a:sym typeface="Source Code Pro"/>
              </a:rPr>
              <a:t>tf.py_func</a:t>
            </a:r>
            <a:endParaRPr>
              <a:latin typeface="Georgia"/>
              <a:ea typeface="Georgia"/>
              <a:cs typeface="Georgia"/>
              <a:sym typeface="Georgia"/>
            </a:endParaRPr>
          </a:p>
          <a:p>
            <a:pPr indent="0" lvl="0" marL="0" rtl="0">
              <a:lnSpc>
                <a:spcPct val="100000"/>
              </a:lnSpc>
              <a:spcBef>
                <a:spcPts val="1600"/>
              </a:spcBef>
              <a:spcAft>
                <a:spcPts val="0"/>
              </a:spcAft>
              <a:buNone/>
            </a:pPr>
            <a:r>
              <a:t/>
            </a:r>
            <a:endParaRPr sz="600">
              <a:latin typeface="Source Code Pro"/>
              <a:ea typeface="Source Code Pro"/>
              <a:cs typeface="Source Code Pro"/>
              <a:sym typeface="Source Code Pro"/>
            </a:endParaRPr>
          </a:p>
          <a:p>
            <a:pPr indent="-342900" lvl="0" marL="457200" rtl="0">
              <a:spcBef>
                <a:spcPts val="0"/>
              </a:spcBef>
              <a:spcAft>
                <a:spcPts val="0"/>
              </a:spcAft>
              <a:buSzPts val="1800"/>
              <a:buFont typeface="Georgia"/>
              <a:buChar char="●"/>
            </a:pPr>
            <a:r>
              <a:rPr lang="en"/>
              <a:t>S</a:t>
            </a:r>
            <a:r>
              <a:rPr lang="en">
                <a:latin typeface="Georgia"/>
                <a:ea typeface="Georgia"/>
                <a:cs typeface="Georgia"/>
                <a:sym typeface="Georgia"/>
              </a:rPr>
              <a:t>ee the </a:t>
            </a:r>
            <a:r>
              <a:rPr lang="en" u="sng">
                <a:solidFill>
                  <a:schemeClr val="hlink"/>
                </a:solidFill>
                <a:latin typeface="Georgia"/>
                <a:ea typeface="Georgia"/>
                <a:cs typeface="Georgia"/>
                <a:sym typeface="Georgia"/>
                <a:hlinkClick r:id="rId3"/>
              </a:rPr>
              <a:t>user guide</a:t>
            </a:r>
            <a:r>
              <a:rPr lang="en">
                <a:latin typeface="Georgia"/>
                <a:ea typeface="Georgia"/>
                <a:cs typeface="Georgia"/>
                <a:sym typeface="Georgia"/>
              </a:rPr>
              <a:t> for details and updates</a:t>
            </a:r>
            <a:endParaRPr>
              <a:latin typeface="Georgia"/>
              <a:ea typeface="Georgia"/>
              <a:cs typeface="Georgia"/>
              <a:sym typeface="Georgia"/>
            </a:endParaRPr>
          </a:p>
          <a:p>
            <a:pPr indent="0" lvl="0" marL="0" rtl="0">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Shape 371"/>
          <p:cNvSpPr txBox="1"/>
          <p:nvPr/>
        </p:nvSpPr>
        <p:spPr>
          <a:xfrm>
            <a:off x="-412525" y="9259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What if I like graphs?</a:t>
            </a:r>
            <a:endParaRPr sz="5200">
              <a:solidFill>
                <a:srgbClr val="F6921E"/>
              </a:solidFill>
              <a:latin typeface="Georgia"/>
              <a:ea typeface="Georgia"/>
              <a:cs typeface="Georgia"/>
              <a:sym typeface="Georgia"/>
            </a:endParaRPr>
          </a:p>
        </p:txBody>
      </p:sp>
      <p:sp>
        <p:nvSpPr>
          <p:cNvPr id="372" name="Shape 372"/>
          <p:cNvSpPr txBox="1"/>
          <p:nvPr/>
        </p:nvSpPr>
        <p:spPr>
          <a:xfrm>
            <a:off x="3366000" y="2510725"/>
            <a:ext cx="6990300" cy="1665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200">
                <a:solidFill>
                  <a:schemeClr val="dk2"/>
                </a:solidFill>
                <a:latin typeface="Georgia"/>
                <a:ea typeface="Georgia"/>
                <a:cs typeface="Georgia"/>
                <a:sym typeface="Georgia"/>
              </a:rPr>
              <a:t>Graphs are ...</a:t>
            </a:r>
            <a:endParaRPr sz="1200">
              <a:solidFill>
                <a:schemeClr val="dk2"/>
              </a:solidFill>
              <a:latin typeface="Georgia"/>
              <a:ea typeface="Georgia"/>
              <a:cs typeface="Georgia"/>
              <a:sym typeface="Georgia"/>
            </a:endParaRPr>
          </a:p>
          <a:p>
            <a:pPr indent="-304800" lvl="0" marL="4572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Optimizable</a:t>
            </a:r>
            <a:endParaRPr sz="1200">
              <a:solidFill>
                <a:schemeClr val="dk2"/>
              </a:solidFill>
              <a:latin typeface="Georgia"/>
              <a:ea typeface="Georgia"/>
              <a:cs typeface="Georgia"/>
              <a:sym typeface="Georgia"/>
            </a:endParaRPr>
          </a:p>
          <a:p>
            <a:pPr indent="-304800" lvl="1" marL="9144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automatic buffer reuse</a:t>
            </a:r>
            <a:endParaRPr sz="1200">
              <a:solidFill>
                <a:schemeClr val="dk2"/>
              </a:solidFill>
              <a:latin typeface="Georgia"/>
              <a:ea typeface="Georgia"/>
              <a:cs typeface="Georgia"/>
              <a:sym typeface="Georgia"/>
            </a:endParaRPr>
          </a:p>
          <a:p>
            <a:pPr indent="-304800" lvl="1" marL="9144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constant folding</a:t>
            </a:r>
            <a:endParaRPr sz="1200">
              <a:solidFill>
                <a:schemeClr val="dk2"/>
              </a:solidFill>
              <a:latin typeface="Georgia"/>
              <a:ea typeface="Georgia"/>
              <a:cs typeface="Georgia"/>
              <a:sym typeface="Georgia"/>
            </a:endParaRPr>
          </a:p>
          <a:p>
            <a:pPr indent="-304800" lvl="1" marL="9144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inter-op parallelism</a:t>
            </a:r>
            <a:endParaRPr sz="1200">
              <a:solidFill>
                <a:schemeClr val="dk2"/>
              </a:solidFill>
              <a:latin typeface="Georgia"/>
              <a:ea typeface="Georgia"/>
              <a:cs typeface="Georgia"/>
              <a:sym typeface="Georgia"/>
            </a:endParaRPr>
          </a:p>
          <a:p>
            <a:pPr indent="-304800" lvl="1" marL="9144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automatic trade-off between compute and memory</a:t>
            </a:r>
            <a:endParaRPr sz="1200">
              <a:solidFill>
                <a:schemeClr val="dk2"/>
              </a:solidFill>
              <a:latin typeface="Georgia"/>
              <a:ea typeface="Georgia"/>
              <a:cs typeface="Georgia"/>
              <a:sym typeface="Georgia"/>
            </a:endParaRPr>
          </a:p>
          <a:p>
            <a:pPr indent="-304800" lvl="0" marL="4572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Deployable</a:t>
            </a:r>
            <a:endParaRPr sz="1200">
              <a:solidFill>
                <a:schemeClr val="dk2"/>
              </a:solidFill>
              <a:latin typeface="Georgia"/>
              <a:ea typeface="Georgia"/>
              <a:cs typeface="Georgia"/>
              <a:sym typeface="Georgia"/>
            </a:endParaRPr>
          </a:p>
          <a:p>
            <a:pPr indent="-304800" lvl="1" marL="9144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the Graph is an </a:t>
            </a:r>
            <a:r>
              <a:rPr i="1" lang="en" sz="1200">
                <a:solidFill>
                  <a:schemeClr val="dk2"/>
                </a:solidFill>
                <a:latin typeface="Georgia"/>
                <a:ea typeface="Georgia"/>
                <a:cs typeface="Georgia"/>
                <a:sym typeface="Georgia"/>
              </a:rPr>
              <a:t>intermediate representation </a:t>
            </a:r>
            <a:r>
              <a:rPr lang="en" sz="1200">
                <a:solidFill>
                  <a:schemeClr val="dk2"/>
                </a:solidFill>
                <a:latin typeface="Georgia"/>
                <a:ea typeface="Georgia"/>
                <a:cs typeface="Georgia"/>
                <a:sym typeface="Georgia"/>
              </a:rPr>
              <a:t>for models</a:t>
            </a:r>
            <a:endParaRPr sz="1200">
              <a:solidFill>
                <a:schemeClr val="dk2"/>
              </a:solidFill>
              <a:latin typeface="Georgia"/>
              <a:ea typeface="Georgia"/>
              <a:cs typeface="Georgia"/>
              <a:sym typeface="Georgia"/>
            </a:endParaRPr>
          </a:p>
          <a:p>
            <a:pPr indent="-304800" lvl="0" marL="4572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Rewritable</a:t>
            </a:r>
            <a:endParaRPr sz="1200">
              <a:solidFill>
                <a:schemeClr val="dk2"/>
              </a:solidFill>
              <a:latin typeface="Georgia"/>
              <a:ea typeface="Georgia"/>
              <a:cs typeface="Georgia"/>
              <a:sym typeface="Georgia"/>
            </a:endParaRPr>
          </a:p>
          <a:p>
            <a:pPr indent="-304800" lvl="1" marL="9144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experiment with automatic device placement or quantization</a:t>
            </a:r>
            <a:endParaRPr sz="1200">
              <a:solidFill>
                <a:schemeClr val="dk2"/>
              </a:solidFill>
              <a:latin typeface="Georgia"/>
              <a:ea typeface="Georgia"/>
              <a:cs typeface="Georgia"/>
              <a:sym typeface="Georgi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Shape 3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Imperative to declarative and back</a:t>
            </a:r>
            <a:endParaRPr/>
          </a:p>
          <a:p>
            <a:pPr indent="0" lvl="0" marL="0" rtl="0">
              <a:spcBef>
                <a:spcPts val="0"/>
              </a:spcBef>
              <a:spcAft>
                <a:spcPts val="0"/>
              </a:spcAft>
              <a:buNone/>
            </a:pPr>
            <a:r>
              <a:t/>
            </a:r>
            <a:endParaRPr/>
          </a:p>
        </p:txBody>
      </p:sp>
      <p:sp>
        <p:nvSpPr>
          <p:cNvPr id="378" name="Shape 3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Clr>
                <a:schemeClr val="dk2"/>
              </a:buClr>
              <a:buSzPts val="2000"/>
              <a:buFont typeface="Georgia"/>
              <a:buChar char="●"/>
            </a:pPr>
            <a:r>
              <a:rPr b="1" lang="en" sz="2000"/>
              <a:t>Write model definition code once</a:t>
            </a:r>
            <a:endParaRPr b="1" sz="2000"/>
          </a:p>
          <a:p>
            <a:pPr indent="-342900" lvl="1" marL="914400" rtl="0">
              <a:spcBef>
                <a:spcPts val="0"/>
              </a:spcBef>
              <a:spcAft>
                <a:spcPts val="0"/>
              </a:spcAft>
              <a:buClr>
                <a:schemeClr val="dk2"/>
              </a:buClr>
              <a:buSzPts val="1800"/>
              <a:buFont typeface="Georgia"/>
              <a:buChar char="○"/>
            </a:pPr>
            <a:r>
              <a:rPr lang="en" sz="1800">
                <a:latin typeface="Georgia"/>
                <a:ea typeface="Georgia"/>
                <a:cs typeface="Georgia"/>
                <a:sym typeface="Georgia"/>
              </a:rPr>
              <a:t>The same code can execute operations in one Python process and construct graphs in another (see </a:t>
            </a:r>
            <a:r>
              <a:rPr lang="en" sz="1800" u="sng">
                <a:solidFill>
                  <a:schemeClr val="hlink"/>
                </a:solidFill>
                <a:latin typeface="Georgia"/>
                <a:ea typeface="Georgia"/>
                <a:cs typeface="Georgia"/>
                <a:sym typeface="Georgia"/>
                <a:hlinkClick r:id="rId3"/>
              </a:rPr>
              <a:t>user guide/examples</a:t>
            </a:r>
            <a:r>
              <a:rPr lang="en" sz="1800">
                <a:latin typeface="Georgia"/>
                <a:ea typeface="Georgia"/>
                <a:cs typeface="Georgia"/>
                <a:sym typeface="Georgia"/>
              </a:rPr>
              <a:t>)</a:t>
            </a:r>
            <a:endParaRPr sz="1800">
              <a:latin typeface="Georgia"/>
              <a:ea typeface="Georgia"/>
              <a:cs typeface="Georgia"/>
              <a:sym typeface="Georgia"/>
            </a:endParaRPr>
          </a:p>
          <a:p>
            <a:pPr indent="0" lvl="0" marL="0" rtl="0">
              <a:spcBef>
                <a:spcPts val="1600"/>
              </a:spcBef>
              <a:spcAft>
                <a:spcPts val="0"/>
              </a:spcAft>
              <a:buNone/>
            </a:pPr>
            <a:r>
              <a:t/>
            </a:r>
            <a:endParaRPr sz="600"/>
          </a:p>
          <a:p>
            <a:pPr indent="-355600" lvl="0" marL="457200" rtl="0">
              <a:spcBef>
                <a:spcPts val="0"/>
              </a:spcBef>
              <a:spcAft>
                <a:spcPts val="0"/>
              </a:spcAft>
              <a:buClr>
                <a:schemeClr val="dk2"/>
              </a:buClr>
              <a:buSzPts val="2000"/>
              <a:buFont typeface="Georgia"/>
              <a:buChar char="●"/>
            </a:pPr>
            <a:r>
              <a:rPr b="1" lang="en" sz="2000"/>
              <a:t>Checkpoints are compatible</a:t>
            </a:r>
            <a:endParaRPr b="1" sz="2000"/>
          </a:p>
          <a:p>
            <a:pPr indent="-342900" lvl="1" marL="914400" rtl="0">
              <a:spcBef>
                <a:spcPts val="0"/>
              </a:spcBef>
              <a:spcAft>
                <a:spcPts val="0"/>
              </a:spcAft>
              <a:buClr>
                <a:schemeClr val="dk2"/>
              </a:buClr>
              <a:buSzPts val="1800"/>
              <a:buFont typeface="Georgia"/>
              <a:buChar char="○"/>
            </a:pPr>
            <a:r>
              <a:rPr lang="en" sz="1800">
                <a:latin typeface="Georgia"/>
                <a:ea typeface="Georgia"/>
                <a:cs typeface="Georgia"/>
                <a:sym typeface="Georgia"/>
              </a:rPr>
              <a:t>Train eagerly, checkpoint, load in a graph, or vice-versa</a:t>
            </a:r>
            <a:endParaRPr sz="1800">
              <a:latin typeface="Georgia"/>
              <a:ea typeface="Georgia"/>
              <a:cs typeface="Georgia"/>
              <a:sym typeface="Georgia"/>
            </a:endParaRPr>
          </a:p>
          <a:p>
            <a:pPr indent="0" lvl="0" marL="457200" rtl="0">
              <a:spcBef>
                <a:spcPts val="1600"/>
              </a:spcBef>
              <a:spcAft>
                <a:spcPts val="0"/>
              </a:spcAft>
              <a:buNone/>
            </a:pPr>
            <a:r>
              <a:t/>
            </a:r>
            <a:endParaRPr sz="600"/>
          </a:p>
          <a:p>
            <a:pPr indent="-355600" lvl="0" marL="457200" rtl="0">
              <a:spcBef>
                <a:spcPts val="0"/>
              </a:spcBef>
              <a:spcAft>
                <a:spcPts val="0"/>
              </a:spcAft>
              <a:buClr>
                <a:schemeClr val="dk2"/>
              </a:buClr>
              <a:buSzPts val="2000"/>
              <a:buFont typeface="Georgia"/>
              <a:buChar char="●"/>
            </a:pPr>
            <a:r>
              <a:rPr b="1" lang="en" sz="2000"/>
              <a:t>Create graphs while eager execution is enabled</a:t>
            </a:r>
            <a:r>
              <a:rPr lang="en" sz="2000"/>
              <a:t>:</a:t>
            </a:r>
            <a:endParaRPr sz="2000">
              <a:latin typeface="Courier New"/>
              <a:ea typeface="Courier New"/>
              <a:cs typeface="Courier New"/>
              <a:sym typeface="Courier New"/>
            </a:endParaRPr>
          </a:p>
          <a:p>
            <a:pPr indent="-342900" lvl="1" marL="914400" rtl="0">
              <a:spcBef>
                <a:spcPts val="0"/>
              </a:spcBef>
              <a:spcAft>
                <a:spcPts val="0"/>
              </a:spcAft>
              <a:buClr>
                <a:schemeClr val="dk2"/>
              </a:buClr>
              <a:buSzPts val="1800"/>
              <a:buFont typeface="Georgia"/>
              <a:buChar char="○"/>
            </a:pPr>
            <a:r>
              <a:rPr lang="en" sz="1800">
                <a:latin typeface="Courier New"/>
                <a:ea typeface="Courier New"/>
                <a:cs typeface="Courier New"/>
                <a:sym typeface="Courier New"/>
              </a:rPr>
              <a:t>tfe.defun: </a:t>
            </a:r>
            <a:r>
              <a:rPr lang="en" sz="1800">
                <a:latin typeface="Georgia"/>
                <a:ea typeface="Georgia"/>
                <a:cs typeface="Georgia"/>
                <a:sym typeface="Georgia"/>
              </a:rPr>
              <a:t>"Compile" computation into graphs and execute them.</a:t>
            </a:r>
            <a:endParaRPr sz="1800">
              <a:latin typeface="Georgia"/>
              <a:ea typeface="Georgia"/>
              <a:cs typeface="Georgia"/>
              <a:sym typeface="Georgia"/>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Shape 383"/>
          <p:cNvSpPr txBox="1"/>
          <p:nvPr/>
        </p:nvSpPr>
        <p:spPr>
          <a:xfrm>
            <a:off x="654275" y="1383125"/>
            <a:ext cx="8434800" cy="2033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5200">
                <a:solidFill>
                  <a:srgbClr val="F6921E"/>
                </a:solidFill>
                <a:latin typeface="Georgia"/>
                <a:ea typeface="Georgia"/>
                <a:cs typeface="Georgia"/>
                <a:sym typeface="Georgia"/>
              </a:rPr>
              <a:t>So when should I use eager execution?</a:t>
            </a:r>
            <a:endParaRPr sz="5200">
              <a:solidFill>
                <a:srgbClr val="F6921E"/>
              </a:solidFill>
              <a:latin typeface="Georgia"/>
              <a:ea typeface="Georgia"/>
              <a:cs typeface="Georgia"/>
              <a:sym typeface="Georgi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Shape 3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Use eager if you're ...</a:t>
            </a:r>
            <a:endParaRPr/>
          </a:p>
          <a:p>
            <a:pPr indent="0" lvl="0" marL="0" rtl="0">
              <a:spcBef>
                <a:spcPts val="0"/>
              </a:spcBef>
              <a:spcAft>
                <a:spcPts val="0"/>
              </a:spcAft>
              <a:buNone/>
            </a:pPr>
            <a:r>
              <a:t/>
            </a:r>
            <a:endParaRPr/>
          </a:p>
        </p:txBody>
      </p:sp>
      <p:sp>
        <p:nvSpPr>
          <p:cNvPr id="389" name="Shape 3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b="1" lang="en" sz="2000"/>
              <a:t>a researcher and want a flexible framework</a:t>
            </a:r>
            <a:endParaRPr b="1" sz="2000"/>
          </a:p>
          <a:p>
            <a:pPr indent="-355600" lvl="1" marL="914400" rtl="0">
              <a:spcBef>
                <a:spcPts val="0"/>
              </a:spcBef>
              <a:spcAft>
                <a:spcPts val="0"/>
              </a:spcAft>
              <a:buSzPts val="2000"/>
              <a:buChar char="○"/>
            </a:pPr>
            <a:r>
              <a:rPr lang="en" sz="1800">
                <a:latin typeface="Georgia"/>
                <a:ea typeface="Georgia"/>
                <a:cs typeface="Georgia"/>
                <a:sym typeface="Georgia"/>
              </a:rPr>
              <a:t>python control flow and data structures enable experimentation</a:t>
            </a:r>
            <a:endParaRPr sz="1800">
              <a:latin typeface="Georgia"/>
              <a:ea typeface="Georgia"/>
              <a:cs typeface="Georgia"/>
              <a:sym typeface="Georgia"/>
            </a:endParaRPr>
          </a:p>
          <a:p>
            <a:pPr indent="-355600" lvl="0" marL="457200" rtl="0">
              <a:spcBef>
                <a:spcPts val="0"/>
              </a:spcBef>
              <a:spcAft>
                <a:spcPts val="0"/>
              </a:spcAft>
              <a:buSzPts val="2000"/>
              <a:buChar char="●"/>
            </a:pPr>
            <a:r>
              <a:rPr b="1" lang="en" sz="2000"/>
              <a:t>developing a new model</a:t>
            </a:r>
            <a:endParaRPr b="1" sz="2000"/>
          </a:p>
          <a:p>
            <a:pPr indent="-342900" lvl="1" marL="914400" rtl="0">
              <a:spcBef>
                <a:spcPts val="0"/>
              </a:spcBef>
              <a:spcAft>
                <a:spcPts val="0"/>
              </a:spcAft>
              <a:buSzPts val="1800"/>
              <a:buChar char="○"/>
            </a:pPr>
            <a:r>
              <a:rPr lang="en" sz="1800">
                <a:latin typeface="Georgia"/>
                <a:ea typeface="Georgia"/>
                <a:cs typeface="Georgia"/>
                <a:sym typeface="Georgia"/>
              </a:rPr>
              <a:t>immediate error reporting simplifies debugging</a:t>
            </a:r>
            <a:endParaRPr sz="1800">
              <a:latin typeface="Georgia"/>
              <a:ea typeface="Georgia"/>
              <a:cs typeface="Georgia"/>
              <a:sym typeface="Georgia"/>
            </a:endParaRPr>
          </a:p>
          <a:p>
            <a:pPr indent="-355600" lvl="0" marL="457200" rtl="0">
              <a:spcBef>
                <a:spcPts val="0"/>
              </a:spcBef>
              <a:spcAft>
                <a:spcPts val="0"/>
              </a:spcAft>
              <a:buClr>
                <a:schemeClr val="dk2"/>
              </a:buClr>
              <a:buSzPts val="2000"/>
              <a:buFont typeface="Georgia"/>
              <a:buChar char="●"/>
            </a:pPr>
            <a:r>
              <a:rPr b="1" lang="en" sz="2000"/>
              <a:t>new to TensorFlow</a:t>
            </a:r>
            <a:endParaRPr b="1" sz="2000"/>
          </a:p>
          <a:p>
            <a:pPr indent="-342900" lvl="1" marL="914400" rtl="0">
              <a:spcBef>
                <a:spcPts val="0"/>
              </a:spcBef>
              <a:spcAft>
                <a:spcPts val="0"/>
              </a:spcAft>
              <a:buClr>
                <a:schemeClr val="dk1"/>
              </a:buClr>
              <a:buSzPts val="1800"/>
              <a:buChar char="○"/>
            </a:pPr>
            <a:r>
              <a:rPr lang="en" sz="1800">
                <a:latin typeface="Georgia"/>
                <a:ea typeface="Georgia"/>
                <a:cs typeface="Georgia"/>
                <a:sym typeface="Georgia"/>
              </a:rPr>
              <a:t>eager execution lets you explore the TF API in the Python REPL</a:t>
            </a:r>
            <a:endParaRPr b="1" sz="1800"/>
          </a:p>
          <a:p>
            <a:pPr indent="0" lvl="0" marL="0" rtl="0">
              <a:spcBef>
                <a:spcPts val="1600"/>
              </a:spcBef>
              <a:spcAft>
                <a:spcPts val="0"/>
              </a:spcAft>
              <a:buNone/>
            </a:pPr>
            <a:r>
              <a:t/>
            </a:r>
            <a:endParaRPr sz="1800">
              <a:latin typeface="Georgia"/>
              <a:ea typeface="Georgia"/>
              <a:cs typeface="Georgia"/>
              <a:sym typeface="Georgia"/>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Shape 3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Status</a:t>
            </a:r>
            <a:endParaRPr/>
          </a:p>
        </p:txBody>
      </p:sp>
      <p:sp>
        <p:nvSpPr>
          <p:cNvPr id="395" name="Shape 3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Available in version 1.5 of TensorFlow (</a:t>
            </a:r>
            <a:r>
              <a:rPr lang="en" sz="1400">
                <a:latin typeface="Source Code Pro"/>
                <a:ea typeface="Source Code Pro"/>
                <a:cs typeface="Source Code Pro"/>
                <a:sym typeface="Source Code Pro"/>
              </a:rPr>
              <a:t>import tf.contrib.eager as tfe</a:t>
            </a:r>
            <a:r>
              <a:rPr lang="en"/>
              <a:t>)</a:t>
            </a:r>
            <a:endParaRPr/>
          </a:p>
          <a:p>
            <a:pPr indent="-342900" lvl="0" marL="457200" rtl="0">
              <a:spcBef>
                <a:spcPts val="0"/>
              </a:spcBef>
              <a:spcAft>
                <a:spcPts val="0"/>
              </a:spcAft>
              <a:buSzPts val="1800"/>
              <a:buChar char="●"/>
            </a:pPr>
            <a:r>
              <a:rPr lang="en"/>
              <a:t>Single GPU, ResNet benchmark performance comparable to graphs</a:t>
            </a:r>
            <a:endParaRPr/>
          </a:p>
          <a:p>
            <a:pPr indent="-342900" lvl="0" marL="457200" rtl="0">
              <a:spcBef>
                <a:spcPts val="0"/>
              </a:spcBef>
              <a:spcAft>
                <a:spcPts val="0"/>
              </a:spcAft>
              <a:buSzPts val="1800"/>
              <a:buChar char="●"/>
            </a:pPr>
            <a:r>
              <a:rPr lang="en"/>
              <a:t>Under active development</a:t>
            </a:r>
            <a:endParaRPr/>
          </a:p>
          <a:p>
            <a:pPr indent="-342900" lvl="1" marL="914400" rtl="0">
              <a:spcBef>
                <a:spcPts val="0"/>
              </a:spcBef>
              <a:spcAft>
                <a:spcPts val="0"/>
              </a:spcAft>
              <a:buSzPts val="1800"/>
              <a:buFont typeface="Georgia"/>
              <a:buChar char="○"/>
            </a:pPr>
            <a:r>
              <a:rPr lang="en" sz="1800">
                <a:latin typeface="Georgia"/>
                <a:ea typeface="Georgia"/>
                <a:cs typeface="Georgia"/>
                <a:sym typeface="Georgia"/>
              </a:rPr>
              <a:t>Overheads on smaller operations are significant</a:t>
            </a:r>
            <a:endParaRPr sz="1800">
              <a:latin typeface="Georgia"/>
              <a:ea typeface="Georgia"/>
              <a:cs typeface="Georgia"/>
              <a:sym typeface="Georgia"/>
            </a:endParaRPr>
          </a:p>
          <a:p>
            <a:pPr indent="-342900" lvl="1" marL="914400" rtl="0">
              <a:spcBef>
                <a:spcPts val="0"/>
              </a:spcBef>
              <a:spcAft>
                <a:spcPts val="0"/>
              </a:spcAft>
              <a:buSzPts val="1800"/>
              <a:buFont typeface="Georgia"/>
              <a:buChar char="○"/>
            </a:pPr>
            <a:r>
              <a:rPr lang="en" sz="1800">
                <a:latin typeface="Georgia"/>
                <a:ea typeface="Georgia"/>
                <a:cs typeface="Georgia"/>
                <a:sym typeface="Georgia"/>
              </a:rPr>
              <a:t>Distributed support is in the works</a:t>
            </a:r>
            <a:endParaRPr sz="1800">
              <a:latin typeface="Georgia"/>
              <a:ea typeface="Georgia"/>
              <a:cs typeface="Georgia"/>
              <a:sym typeface="Georgia"/>
            </a:endParaRPr>
          </a:p>
          <a:p>
            <a:pPr indent="-342900" lvl="1" marL="914400" rtl="0">
              <a:spcBef>
                <a:spcPts val="0"/>
              </a:spcBef>
              <a:spcAft>
                <a:spcPts val="0"/>
              </a:spcAft>
              <a:buSzPts val="1800"/>
              <a:buFont typeface="Georgia"/>
              <a:buChar char="○"/>
            </a:pPr>
            <a:r>
              <a:rPr lang="en" sz="1800">
                <a:latin typeface="Georgia"/>
                <a:ea typeface="Georgia"/>
                <a:cs typeface="Georgia"/>
                <a:sym typeface="Georgia"/>
              </a:rPr>
              <a:t>Not all TF APIs are eager-compatible</a:t>
            </a:r>
            <a:endParaRPr sz="1800">
              <a:latin typeface="Georgia"/>
              <a:ea typeface="Georgia"/>
              <a:cs typeface="Georgia"/>
              <a:sym typeface="Georgia"/>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Shape 4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Further reading</a:t>
            </a:r>
            <a:r>
              <a:rPr lang="en"/>
              <a:t> </a:t>
            </a:r>
            <a:endParaRPr/>
          </a:p>
          <a:p>
            <a:pPr indent="0" lvl="0" marL="0" rtl="0">
              <a:spcBef>
                <a:spcPts val="0"/>
              </a:spcBef>
              <a:spcAft>
                <a:spcPts val="0"/>
              </a:spcAft>
              <a:buNone/>
            </a:pPr>
            <a:r>
              <a:t/>
            </a:r>
            <a:endParaRPr/>
          </a:p>
        </p:txBody>
      </p:sp>
      <p:sp>
        <p:nvSpPr>
          <p:cNvPr id="401" name="Shape 4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000"/>
              <a:t>Read the </a:t>
            </a:r>
            <a:r>
              <a:rPr lang="en" sz="2000" u="sng">
                <a:solidFill>
                  <a:schemeClr val="hlink"/>
                </a:solidFill>
                <a:hlinkClick r:id="rId3"/>
              </a:rPr>
              <a:t>user guide</a:t>
            </a:r>
            <a:r>
              <a:rPr lang="en" sz="2000"/>
              <a:t> to learn about …</a:t>
            </a:r>
            <a:endParaRPr sz="2000"/>
          </a:p>
          <a:p>
            <a:pPr indent="-342900" lvl="0" marL="457200" rtl="0">
              <a:spcBef>
                <a:spcPts val="0"/>
              </a:spcBef>
              <a:spcAft>
                <a:spcPts val="0"/>
              </a:spcAft>
              <a:buSzPts val="1800"/>
              <a:buChar char="●"/>
            </a:pPr>
            <a:r>
              <a:rPr lang="en"/>
              <a:t>High-level, Keras-like APIs for constructing models</a:t>
            </a:r>
            <a:endParaRPr/>
          </a:p>
          <a:p>
            <a:pPr indent="-317500" lvl="1" marL="914400" rtl="0">
              <a:spcBef>
                <a:spcPts val="0"/>
              </a:spcBef>
              <a:spcAft>
                <a:spcPts val="0"/>
              </a:spcAft>
              <a:buSzPts val="1400"/>
              <a:buFont typeface="Source Code Pro"/>
              <a:buChar char="○"/>
            </a:pPr>
            <a:r>
              <a:rPr lang="en">
                <a:latin typeface="Source Code Pro"/>
                <a:ea typeface="Source Code Pro"/>
                <a:cs typeface="Source Code Pro"/>
                <a:sym typeface="Source Code Pro"/>
              </a:rPr>
              <a:t>tfe.Network, tf.layers.Layer</a:t>
            </a:r>
            <a:endParaRPr>
              <a:latin typeface="Source Code Pro"/>
              <a:ea typeface="Source Code Pro"/>
              <a:cs typeface="Source Code Pro"/>
              <a:sym typeface="Source Code Pro"/>
            </a:endParaRPr>
          </a:p>
          <a:p>
            <a:pPr indent="-342900" lvl="0" marL="457200" rtl="0">
              <a:spcBef>
                <a:spcPts val="0"/>
              </a:spcBef>
              <a:spcAft>
                <a:spcPts val="0"/>
              </a:spcAft>
              <a:buSzPts val="1800"/>
              <a:buChar char="●"/>
            </a:pPr>
            <a:r>
              <a:rPr lang="en"/>
              <a:t>Checkpointing variables</a:t>
            </a:r>
            <a:endParaRPr/>
          </a:p>
          <a:p>
            <a:pPr indent="-342900" lvl="0" marL="457200" rtl="0">
              <a:spcBef>
                <a:spcPts val="0"/>
              </a:spcBef>
              <a:spcAft>
                <a:spcPts val="0"/>
              </a:spcAft>
              <a:buSzPts val="1800"/>
              <a:buChar char="●"/>
            </a:pPr>
            <a:r>
              <a:rPr lang="en"/>
              <a:t>Summaries and tensorboard</a:t>
            </a:r>
            <a:endParaRPr/>
          </a:p>
          <a:p>
            <a:pPr indent="-342900" lvl="0" marL="457200" rtl="0">
              <a:spcBef>
                <a:spcPts val="0"/>
              </a:spcBef>
              <a:spcAft>
                <a:spcPts val="0"/>
              </a:spcAft>
              <a:buSzPts val="1800"/>
              <a:buChar char="●"/>
            </a:pPr>
            <a:r>
              <a:rPr lang="en"/>
              <a:t>Custom gradients for numerical stability</a:t>
            </a:r>
            <a:endParaRPr/>
          </a:p>
          <a:p>
            <a:pPr indent="-342900" lvl="0" marL="457200" rtl="0">
              <a:spcBef>
                <a:spcPts val="0"/>
              </a:spcBef>
              <a:spcAft>
                <a:spcPts val="0"/>
              </a:spcAft>
              <a:buSzPts val="1800"/>
              <a:buChar char="●"/>
            </a:pPr>
            <a:r>
              <a:rPr lang="en"/>
              <a:t>Using GPUs</a:t>
            </a:r>
            <a:endParaRPr/>
          </a:p>
          <a:p>
            <a:pPr indent="0" lvl="0" marL="0" rtl="0">
              <a:spcBef>
                <a:spcPts val="1600"/>
              </a:spcBef>
              <a:spcAft>
                <a:spcPts val="0"/>
              </a:spcAft>
              <a:buNone/>
            </a:pPr>
            <a:r>
              <a:t/>
            </a:r>
            <a:endParaRPr/>
          </a:p>
          <a:p>
            <a:pPr indent="0" lvl="0" marL="0" rtl="0">
              <a:spcBef>
                <a:spcPts val="1600"/>
              </a:spcBef>
              <a:spcAft>
                <a:spcPts val="0"/>
              </a:spcAft>
              <a:buNone/>
            </a:pPr>
            <a:r>
              <a:rPr lang="en"/>
              <a:t>Check out the </a:t>
            </a:r>
            <a:r>
              <a:rPr lang="en" u="sng">
                <a:solidFill>
                  <a:schemeClr val="hlink"/>
                </a:solidFill>
                <a:hlinkClick r:id="rId4"/>
              </a:rPr>
              <a:t>examples folder</a:t>
            </a:r>
            <a:r>
              <a:rPr lang="en"/>
              <a:t> for idiomatic code</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Agenda</a:t>
            </a:r>
            <a:endParaRPr b="1">
              <a:latin typeface="Georgia"/>
              <a:ea typeface="Georgia"/>
              <a:cs typeface="Georgia"/>
              <a:sym typeface="Georgia"/>
            </a:endParaRPr>
          </a:p>
        </p:txBody>
      </p:sp>
      <p:sp>
        <p:nvSpPr>
          <p:cNvPr id="164" name="Shape 1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Eager execution</a:t>
            </a:r>
            <a:endParaRPr>
              <a:latin typeface="Georgia"/>
              <a:ea typeface="Georgia"/>
              <a:cs typeface="Georgia"/>
              <a:sym typeface="Georgia"/>
            </a:endParaRPr>
          </a:p>
          <a:p>
            <a:pPr indent="0" lvl="0" marL="0">
              <a:spcBef>
                <a:spcPts val="1600"/>
              </a:spcBef>
              <a:spcAft>
                <a:spcPts val="0"/>
              </a:spcAft>
              <a:buNone/>
            </a:pPr>
            <a:r>
              <a:rPr lang="en">
                <a:latin typeface="Georgia"/>
                <a:ea typeface="Georgia"/>
                <a:cs typeface="Georgia"/>
                <a:sym typeface="Georgia"/>
              </a:rPr>
              <a:t>Linear regression in eager</a:t>
            </a:r>
            <a:endParaRPr>
              <a:latin typeface="Georgia"/>
              <a:ea typeface="Georgia"/>
              <a:cs typeface="Georgia"/>
              <a:sym typeface="Georgia"/>
            </a:endParaRPr>
          </a:p>
          <a:p>
            <a:pPr indent="0" lvl="0" marL="0">
              <a:spcBef>
                <a:spcPts val="1600"/>
              </a:spcBef>
              <a:spcAft>
                <a:spcPts val="0"/>
              </a:spcAft>
              <a:buNone/>
            </a:pPr>
            <a:r>
              <a:t/>
            </a:r>
            <a:endParaRPr>
              <a:latin typeface="Georgia"/>
              <a:ea typeface="Georgia"/>
              <a:cs typeface="Georgia"/>
              <a:sym typeface="Georgia"/>
            </a:endParaRPr>
          </a:p>
          <a:p>
            <a:pPr indent="0" lvl="0" marL="0">
              <a:spcBef>
                <a:spcPts val="1600"/>
              </a:spcBef>
              <a:spcAft>
                <a:spcPts val="0"/>
              </a:spcAft>
              <a:buNone/>
            </a:pPr>
            <a:r>
              <a:t/>
            </a:r>
            <a:endParaRPr>
              <a:latin typeface="Georgia"/>
              <a:ea typeface="Georgia"/>
              <a:cs typeface="Georgia"/>
              <a:sym typeface="Georgia"/>
            </a:endParaRPr>
          </a:p>
          <a:p>
            <a:pPr indent="0" lvl="0" marL="0">
              <a:spcBef>
                <a:spcPts val="1600"/>
              </a:spcBef>
              <a:spcAft>
                <a:spcPts val="0"/>
              </a:spcAft>
              <a:buNone/>
            </a:pPr>
            <a:r>
              <a:t/>
            </a:r>
            <a:endParaRPr>
              <a:latin typeface="Georgia"/>
              <a:ea typeface="Georgia"/>
              <a:cs typeface="Georgia"/>
              <a:sym typeface="Georgia"/>
            </a:endParaRPr>
          </a:p>
          <a:p>
            <a:pPr indent="0" lvl="0" marL="0" rtl="0">
              <a:spcBef>
                <a:spcPts val="1600"/>
              </a:spcBef>
              <a:spcAft>
                <a:spcPts val="0"/>
              </a:spcAft>
              <a:buNone/>
            </a:pPr>
            <a:r>
              <a:t/>
            </a:r>
            <a:endParaRPr>
              <a:latin typeface="Georgia"/>
              <a:ea typeface="Georgia"/>
              <a:cs typeface="Georgia"/>
              <a:sym typeface="Georgia"/>
            </a:endParaRPr>
          </a:p>
          <a:p>
            <a:pPr indent="457200" lvl="0" marL="2743200" rtl="0">
              <a:spcBef>
                <a:spcPts val="1600"/>
              </a:spcBef>
              <a:spcAft>
                <a:spcPts val="1600"/>
              </a:spcAft>
              <a:buNone/>
            </a:pPr>
            <a:r>
              <a:rPr lang="en">
                <a:latin typeface="Georgia"/>
                <a:ea typeface="Georgia"/>
                <a:cs typeface="Georgia"/>
                <a:sym typeface="Georgia"/>
              </a:rPr>
              <a:t>Interactive Coding!</a:t>
            </a:r>
            <a:endParaRPr>
              <a:latin typeface="Georgia"/>
              <a:ea typeface="Georgia"/>
              <a:cs typeface="Georgia"/>
              <a:sym typeface="Georgia"/>
            </a:endParaRPr>
          </a:p>
        </p:txBody>
      </p:sp>
      <p:sp>
        <p:nvSpPr>
          <p:cNvPr id="165" name="Shape 1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66" name="Shape 166"/>
          <p:cNvPicPr preferRelativeResize="0"/>
          <p:nvPr/>
        </p:nvPicPr>
        <p:blipFill>
          <a:blip r:embed="rId3">
            <a:alphaModFix/>
          </a:blip>
          <a:stretch>
            <a:fillRect/>
          </a:stretch>
        </p:blipFill>
        <p:spPr>
          <a:xfrm>
            <a:off x="5972700" y="1367050"/>
            <a:ext cx="1305451" cy="164787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Shape 4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Links</a:t>
            </a:r>
            <a:endParaRPr/>
          </a:p>
          <a:p>
            <a:pPr indent="0" lvl="0" marL="0" rtl="0">
              <a:spcBef>
                <a:spcPts val="0"/>
              </a:spcBef>
              <a:spcAft>
                <a:spcPts val="0"/>
              </a:spcAft>
              <a:buNone/>
            </a:pPr>
            <a:r>
              <a:t/>
            </a:r>
            <a:endParaRPr/>
          </a:p>
        </p:txBody>
      </p:sp>
      <p:sp>
        <p:nvSpPr>
          <p:cNvPr id="407" name="Shape 4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lang="en" sz="2000" u="sng">
                <a:solidFill>
                  <a:schemeClr val="accent5"/>
                </a:solidFill>
                <a:hlinkClick r:id="rId3"/>
              </a:rPr>
              <a:t>Research blog post</a:t>
            </a:r>
            <a:endParaRPr/>
          </a:p>
          <a:p>
            <a:pPr indent="-355600" lvl="0" marL="457200" rtl="0">
              <a:spcBef>
                <a:spcPts val="0"/>
              </a:spcBef>
              <a:spcAft>
                <a:spcPts val="0"/>
              </a:spcAft>
              <a:buSzPts val="2000"/>
              <a:buChar char="●"/>
            </a:pPr>
            <a:r>
              <a:rPr lang="en" sz="2000" u="sng">
                <a:solidFill>
                  <a:schemeClr val="accent5"/>
                </a:solidFill>
                <a:hlinkClick r:id="rId4"/>
              </a:rPr>
              <a:t>README</a:t>
            </a:r>
            <a:endParaRPr/>
          </a:p>
          <a:p>
            <a:pPr indent="-355600" lvl="0" marL="457200" rtl="0">
              <a:spcBef>
                <a:spcPts val="0"/>
              </a:spcBef>
              <a:spcAft>
                <a:spcPts val="0"/>
              </a:spcAft>
              <a:buSzPts val="2000"/>
              <a:buChar char="●"/>
            </a:pPr>
            <a:r>
              <a:rPr lang="en" sz="2000" u="sng">
                <a:solidFill>
                  <a:schemeClr val="accent5"/>
                </a:solidFill>
                <a:hlinkClick r:id="rId5"/>
              </a:rPr>
              <a:t>User guide</a:t>
            </a:r>
            <a:endParaRPr/>
          </a:p>
          <a:p>
            <a:pPr indent="-355600" lvl="0" marL="457200" rtl="0">
              <a:spcBef>
                <a:spcPts val="0"/>
              </a:spcBef>
              <a:spcAft>
                <a:spcPts val="0"/>
              </a:spcAft>
              <a:buSzPts val="2000"/>
              <a:buChar char="●"/>
            </a:pPr>
            <a:r>
              <a:rPr lang="en" sz="2000" u="sng">
                <a:solidFill>
                  <a:schemeClr val="accent5"/>
                </a:solidFill>
                <a:hlinkClick r:id="rId6"/>
              </a:rPr>
              <a:t>Idiomatic model examples </a:t>
            </a:r>
            <a:endParaRPr/>
          </a:p>
          <a:p>
            <a:pPr indent="-355600" lvl="0" marL="457200" rtl="0">
              <a:spcBef>
                <a:spcPts val="0"/>
              </a:spcBef>
              <a:spcAft>
                <a:spcPts val="0"/>
              </a:spcAft>
              <a:buSzPts val="2000"/>
              <a:buChar char="●"/>
            </a:pPr>
            <a:r>
              <a:rPr lang="en" sz="2000" u="sng">
                <a:solidFill>
                  <a:schemeClr val="accent5"/>
                </a:solidFill>
                <a:hlinkClick r:id="rId7"/>
              </a:rPr>
              <a:t>Survey paper on autodiff for machine learning</a:t>
            </a:r>
            <a:endParaRPr/>
          </a:p>
          <a:p>
            <a:pPr indent="-355600" lvl="0" marL="457200" rtl="0">
              <a:spcBef>
                <a:spcPts val="0"/>
              </a:spcBef>
              <a:spcAft>
                <a:spcPts val="0"/>
              </a:spcAft>
              <a:buSzPts val="2000"/>
              <a:buChar char="●"/>
            </a:pPr>
            <a:r>
              <a:rPr lang="en" sz="2000" u="sng">
                <a:solidFill>
                  <a:schemeClr val="accent5"/>
                </a:solidFill>
                <a:hlinkClick r:id="rId8"/>
              </a:rPr>
              <a:t>Github issues page</a:t>
            </a:r>
            <a:endParaRPr sz="2000">
              <a:solidFill>
                <a:schemeClr val="lt1"/>
              </a:solidFill>
            </a:endParaRPr>
          </a:p>
          <a:p>
            <a:pPr indent="-317500" lvl="1" marL="914400" rtl="0">
              <a:spcBef>
                <a:spcPts val="0"/>
              </a:spcBef>
              <a:spcAft>
                <a:spcPts val="0"/>
              </a:spcAft>
              <a:buSzPts val="1400"/>
              <a:buFont typeface="Georgia"/>
              <a:buChar char="○"/>
            </a:pPr>
            <a:r>
              <a:rPr lang="en">
                <a:latin typeface="Georgia"/>
                <a:ea typeface="Georgia"/>
                <a:cs typeface="Georgia"/>
                <a:sym typeface="Georgia"/>
              </a:rPr>
              <a:t>F</a:t>
            </a:r>
            <a:r>
              <a:rPr lang="en">
                <a:latin typeface="Georgia"/>
                <a:ea typeface="Georgia"/>
                <a:cs typeface="Georgia"/>
                <a:sym typeface="Georgia"/>
              </a:rPr>
              <a:t>ound a bug? Want a feature? Create an issue</a:t>
            </a:r>
            <a:r>
              <a:rPr lang="en">
                <a:latin typeface="Georgia"/>
                <a:ea typeface="Georgia"/>
                <a:cs typeface="Georgia"/>
                <a:sym typeface="Georgia"/>
              </a:rPr>
              <a:t>!</a:t>
            </a:r>
            <a:endParaRPr>
              <a:latin typeface="Georgia"/>
              <a:ea typeface="Georgia"/>
              <a:cs typeface="Georgia"/>
              <a:sym typeface="Georgia"/>
            </a:endParaRPr>
          </a:p>
          <a:p>
            <a:pPr indent="-342900" lvl="0" marL="457200" rtl="0">
              <a:spcBef>
                <a:spcPts val="0"/>
              </a:spcBef>
              <a:spcAft>
                <a:spcPts val="0"/>
              </a:spcAft>
              <a:buSzPts val="1800"/>
              <a:buFont typeface="Georgia"/>
              <a:buChar char="●"/>
            </a:pPr>
            <a:r>
              <a:rPr lang="en"/>
              <a:t>Feedback: </a:t>
            </a:r>
            <a:r>
              <a:rPr lang="en" u="sng">
                <a:solidFill>
                  <a:schemeClr val="accent5"/>
                </a:solidFill>
                <a:hlinkClick r:id="rId9"/>
              </a:rPr>
              <a:t>akshayka@google.com</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Shape 412"/>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Next class</a:t>
            </a:r>
            <a:endParaRPr b="1">
              <a:latin typeface="Georgia"/>
              <a:ea typeface="Georgia"/>
              <a:cs typeface="Georgia"/>
              <a:sym typeface="Georgia"/>
            </a:endParaRPr>
          </a:p>
        </p:txBody>
      </p:sp>
      <p:sp>
        <p:nvSpPr>
          <p:cNvPr id="413" name="Shape 413"/>
          <p:cNvSpPr txBox="1"/>
          <p:nvPr>
            <p:ph idx="1" type="body"/>
          </p:nvPr>
        </p:nvSpPr>
        <p:spPr>
          <a:xfrm>
            <a:off x="311700" y="1330250"/>
            <a:ext cx="7491900" cy="3121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Variable sharing</a:t>
            </a:r>
            <a:endParaRPr>
              <a:latin typeface="Georgia"/>
              <a:ea typeface="Georgia"/>
              <a:cs typeface="Georgia"/>
              <a:sym typeface="Georgia"/>
            </a:endParaRPr>
          </a:p>
          <a:p>
            <a:pPr indent="0" lvl="0" marL="0">
              <a:spcBef>
                <a:spcPts val="1600"/>
              </a:spcBef>
              <a:spcAft>
                <a:spcPts val="0"/>
              </a:spcAft>
              <a:buNone/>
            </a:pPr>
            <a:r>
              <a:rPr lang="en">
                <a:latin typeface="Georgia"/>
                <a:ea typeface="Georgia"/>
                <a:cs typeface="Georgia"/>
                <a:sym typeface="Georgia"/>
              </a:rPr>
              <a:t>Manage experiments</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Autodiff</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Feedback: </a:t>
            </a:r>
            <a:r>
              <a:rPr lang="en" u="sng">
                <a:solidFill>
                  <a:schemeClr val="hlink"/>
                </a:solidFill>
                <a:latin typeface="Georgia"/>
                <a:ea typeface="Georgia"/>
                <a:cs typeface="Georgia"/>
                <a:sym typeface="Georgia"/>
                <a:hlinkClick r:id="rId3"/>
              </a:rPr>
              <a:t>huyenn@stanford.edu</a:t>
            </a:r>
            <a:endParaRPr>
              <a:latin typeface="Georgia"/>
              <a:ea typeface="Georgia"/>
              <a:cs typeface="Georgia"/>
              <a:sym typeface="Georgia"/>
            </a:endParaRPr>
          </a:p>
          <a:p>
            <a:pPr indent="0" lvl="0" marL="0" rtl="0" algn="l">
              <a:spcBef>
                <a:spcPts val="1600"/>
              </a:spcBef>
              <a:spcAft>
                <a:spcPts val="1600"/>
              </a:spcAft>
              <a:buNone/>
            </a:pPr>
            <a:r>
              <a:rPr lang="en">
                <a:latin typeface="Georgia"/>
                <a:ea typeface="Georgia"/>
                <a:cs typeface="Georgia"/>
                <a:sym typeface="Georgia"/>
              </a:rPr>
              <a:t>Thanks!</a:t>
            </a:r>
            <a:endParaRPr>
              <a:latin typeface="Georgia"/>
              <a:ea typeface="Georgia"/>
              <a:cs typeface="Georgia"/>
              <a:sym typeface="Georgia"/>
            </a:endParaRPr>
          </a:p>
        </p:txBody>
      </p:sp>
      <p:sp>
        <p:nvSpPr>
          <p:cNvPr id="414" name="Shape 4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70" name="Shape 170"/>
        <p:cNvGrpSpPr/>
        <p:nvPr/>
      </p:nvGrpSpPr>
      <p:grpSpPr>
        <a:xfrm>
          <a:off x="0" y="0"/>
          <a:ext cx="0" cy="0"/>
          <a:chOff x="0" y="0"/>
          <a:chExt cx="0" cy="0"/>
        </a:xfrm>
      </p:grpSpPr>
      <p:sp>
        <p:nvSpPr>
          <p:cNvPr id="171" name="Shape 171"/>
          <p:cNvSpPr txBox="1"/>
          <p:nvPr>
            <p:ph type="ctrTitle"/>
          </p:nvPr>
        </p:nvSpPr>
        <p:spPr>
          <a:xfrm>
            <a:off x="585725" y="2058529"/>
            <a:ext cx="8145000" cy="894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6921E"/>
                </a:solidFill>
                <a:latin typeface="Georgia"/>
                <a:ea typeface="Georgia"/>
                <a:cs typeface="Georgia"/>
                <a:sym typeface="Georgia"/>
              </a:rPr>
              <a:t>Eager Execution</a:t>
            </a:r>
            <a:endParaRPr>
              <a:solidFill>
                <a:srgbClr val="F6921E"/>
              </a:solidFill>
              <a:latin typeface="Georgia"/>
              <a:ea typeface="Georgia"/>
              <a:cs typeface="Georgia"/>
              <a:sym typeface="Georgia"/>
            </a:endParaRPr>
          </a:p>
        </p:txBody>
      </p:sp>
      <p:pic>
        <p:nvPicPr>
          <p:cNvPr id="172" name="Shape 172"/>
          <p:cNvPicPr preferRelativeResize="0"/>
          <p:nvPr/>
        </p:nvPicPr>
        <p:blipFill>
          <a:blip r:embed="rId3">
            <a:alphaModFix/>
          </a:blip>
          <a:stretch>
            <a:fillRect/>
          </a:stretch>
        </p:blipFill>
        <p:spPr>
          <a:xfrm>
            <a:off x="3832800" y="374275"/>
            <a:ext cx="1147000" cy="1447850"/>
          </a:xfrm>
          <a:prstGeom prst="rect">
            <a:avLst/>
          </a:prstGeom>
          <a:noFill/>
          <a:ln>
            <a:noFill/>
          </a:ln>
        </p:spPr>
      </p:pic>
      <p:sp>
        <p:nvSpPr>
          <p:cNvPr id="173" name="Shape 173"/>
          <p:cNvSpPr txBox="1"/>
          <p:nvPr/>
        </p:nvSpPr>
        <p:spPr>
          <a:xfrm>
            <a:off x="2259000" y="3062775"/>
            <a:ext cx="5304600" cy="403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800">
                <a:solidFill>
                  <a:srgbClr val="666666"/>
                </a:solidFill>
                <a:latin typeface="Georgia"/>
                <a:ea typeface="Georgia"/>
                <a:cs typeface="Georgia"/>
                <a:sym typeface="Georgia"/>
              </a:rPr>
              <a:t>Presented by Akshay Agrawal</a:t>
            </a:r>
            <a:endParaRPr sz="1800">
              <a:solidFill>
                <a:srgbClr val="666666"/>
              </a:solidFill>
              <a:latin typeface="Georgia"/>
              <a:ea typeface="Georgia"/>
              <a:cs typeface="Georgia"/>
              <a:sym typeface="Georgia"/>
            </a:endParaRPr>
          </a:p>
          <a:p>
            <a:pPr indent="0" lvl="0" marL="0" rtl="0">
              <a:spcBef>
                <a:spcPts val="0"/>
              </a:spcBef>
              <a:spcAft>
                <a:spcPts val="0"/>
              </a:spcAft>
              <a:buNone/>
            </a:pPr>
            <a:r>
              <a:rPr lang="en" sz="1800">
                <a:solidFill>
                  <a:srgbClr val="666666"/>
                </a:solidFill>
                <a:latin typeface="Georgia"/>
                <a:ea typeface="Georgia"/>
                <a:cs typeface="Georgia"/>
                <a:sym typeface="Georgia"/>
              </a:rPr>
              <a:t>akshayka@{cs.stanford.edu, google.com}</a:t>
            </a:r>
            <a:endParaRPr sz="1800">
              <a:solidFill>
                <a:srgbClr val="666666"/>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79" name="Shape 179"/>
          <p:cNvPicPr preferRelativeResize="0"/>
          <p:nvPr/>
        </p:nvPicPr>
        <p:blipFill rotWithShape="1">
          <a:blip r:embed="rId3">
            <a:alphaModFix/>
          </a:blip>
          <a:srcRect b="0" l="0" r="15440" t="0"/>
          <a:stretch/>
        </p:blipFill>
        <p:spPr>
          <a:xfrm>
            <a:off x="193425" y="1295400"/>
            <a:ext cx="4539001" cy="3600949"/>
          </a:xfrm>
          <a:prstGeom prst="rect">
            <a:avLst/>
          </a:prstGeom>
          <a:noFill/>
          <a:ln>
            <a:noFill/>
          </a:ln>
        </p:spPr>
      </p:pic>
      <p:pic>
        <p:nvPicPr>
          <p:cNvPr id="180" name="Shape 180"/>
          <p:cNvPicPr preferRelativeResize="0"/>
          <p:nvPr/>
        </p:nvPicPr>
        <p:blipFill>
          <a:blip r:embed="rId4">
            <a:alphaModFix/>
          </a:blip>
          <a:stretch>
            <a:fillRect/>
          </a:stretch>
        </p:blipFill>
        <p:spPr>
          <a:xfrm>
            <a:off x="5000550" y="1338800"/>
            <a:ext cx="3991052" cy="3423700"/>
          </a:xfrm>
          <a:prstGeom prst="rect">
            <a:avLst/>
          </a:prstGeom>
          <a:noFill/>
          <a:ln>
            <a:noFill/>
          </a:ln>
        </p:spPr>
      </p:pic>
      <p:sp>
        <p:nvSpPr>
          <p:cNvPr id="181" name="Shape 181"/>
          <p:cNvSpPr/>
          <p:nvPr/>
        </p:nvSpPr>
        <p:spPr>
          <a:xfrm>
            <a:off x="4336950" y="2836750"/>
            <a:ext cx="1195800" cy="580200"/>
          </a:xfrm>
          <a:prstGeom prst="rightArrow">
            <a:avLst>
              <a:gd fmla="val 50000" name="adj1"/>
              <a:gd fmla="val 50000" name="adj2"/>
            </a:avLst>
          </a:prstGeom>
          <a:solidFill>
            <a:srgbClr val="EA999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6921E"/>
                </a:solidFill>
                <a:latin typeface="Georgia"/>
                <a:ea typeface="Georgia"/>
                <a:cs typeface="Georgia"/>
                <a:sym typeface="Georgia"/>
              </a:rPr>
              <a:t>TensorFlow Today: Declarative (Graphs)</a:t>
            </a:r>
            <a:endParaRPr>
              <a:solidFill>
                <a:srgbClr val="F6921E"/>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88" name="Shape 1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6921E"/>
                </a:solidFill>
                <a:latin typeface="Georgia"/>
                <a:ea typeface="Georgia"/>
                <a:cs typeface="Georgia"/>
                <a:sym typeface="Georgia"/>
              </a:rPr>
              <a:t>Graphs are ...</a:t>
            </a:r>
            <a:endParaRPr>
              <a:solidFill>
                <a:srgbClr val="F6921E"/>
              </a:solidFill>
              <a:latin typeface="Georgia"/>
              <a:ea typeface="Georgia"/>
              <a:cs typeface="Georgia"/>
              <a:sym typeface="Georgia"/>
            </a:endParaRPr>
          </a:p>
        </p:txBody>
      </p:sp>
      <p:sp>
        <p:nvSpPr>
          <p:cNvPr id="189" name="Shape 1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Optimizable</a:t>
            </a:r>
            <a:endParaRPr b="1"/>
          </a:p>
          <a:p>
            <a:pPr indent="-342900" lvl="0" marL="457200" rtl="0">
              <a:spcBef>
                <a:spcPts val="0"/>
              </a:spcBef>
              <a:spcAft>
                <a:spcPts val="0"/>
              </a:spcAft>
              <a:buSzPts val="1800"/>
              <a:buChar char="●"/>
            </a:pPr>
            <a:r>
              <a:rPr lang="en"/>
              <a:t>automatic buffer reuse</a:t>
            </a:r>
            <a:endParaRPr/>
          </a:p>
          <a:p>
            <a:pPr indent="-342900" lvl="0" marL="457200" rtl="0">
              <a:spcBef>
                <a:spcPts val="0"/>
              </a:spcBef>
              <a:spcAft>
                <a:spcPts val="0"/>
              </a:spcAft>
              <a:buSzPts val="1800"/>
              <a:buChar char="●"/>
            </a:pPr>
            <a:r>
              <a:rPr lang="en"/>
              <a:t>constant folding</a:t>
            </a:r>
            <a:endParaRPr/>
          </a:p>
          <a:p>
            <a:pPr indent="-342900" lvl="0" marL="457200" rtl="0">
              <a:spcBef>
                <a:spcPts val="0"/>
              </a:spcBef>
              <a:spcAft>
                <a:spcPts val="0"/>
              </a:spcAft>
              <a:buSzPts val="1800"/>
              <a:buChar char="●"/>
            </a:pPr>
            <a:r>
              <a:rPr lang="en"/>
              <a:t>inter-op parallelism</a:t>
            </a:r>
            <a:endParaRPr/>
          </a:p>
          <a:p>
            <a:pPr indent="-342900" lvl="0" marL="457200" rtl="0">
              <a:spcBef>
                <a:spcPts val="0"/>
              </a:spcBef>
              <a:spcAft>
                <a:spcPts val="0"/>
              </a:spcAft>
              <a:buSzPts val="1800"/>
              <a:buChar char="●"/>
            </a:pPr>
            <a:r>
              <a:rPr lang="en"/>
              <a:t>automatic trade-off between compute and memory</a:t>
            </a:r>
            <a:endParaRPr/>
          </a:p>
          <a:p>
            <a:pPr indent="0" lvl="0" marL="0" rtl="0">
              <a:spcBef>
                <a:spcPts val="1600"/>
              </a:spcBef>
              <a:spcAft>
                <a:spcPts val="0"/>
              </a:spcAft>
              <a:buNone/>
            </a:pPr>
            <a:r>
              <a:rPr b="1" lang="en"/>
              <a:t>Deployable</a:t>
            </a:r>
            <a:endParaRPr b="1"/>
          </a:p>
          <a:p>
            <a:pPr indent="-342900" lvl="0" marL="457200" rtl="0">
              <a:spcBef>
                <a:spcPts val="0"/>
              </a:spcBef>
              <a:spcAft>
                <a:spcPts val="0"/>
              </a:spcAft>
              <a:buSzPts val="1800"/>
              <a:buChar char="●"/>
            </a:pPr>
            <a:r>
              <a:rPr lang="en"/>
              <a:t>the Graph is an intermediate representation for models</a:t>
            </a:r>
            <a:endParaRPr/>
          </a:p>
          <a:p>
            <a:pPr indent="0" lvl="0" marL="0" rtl="0">
              <a:spcBef>
                <a:spcPts val="1600"/>
              </a:spcBef>
              <a:spcAft>
                <a:spcPts val="0"/>
              </a:spcAft>
              <a:buNone/>
            </a:pPr>
            <a:r>
              <a:rPr b="1" lang="en"/>
              <a:t>Rewritable</a:t>
            </a:r>
            <a:endParaRPr b="1"/>
          </a:p>
          <a:p>
            <a:pPr indent="-342900" lvl="0" marL="457200" rtl="0">
              <a:spcBef>
                <a:spcPts val="0"/>
              </a:spcBef>
              <a:spcAft>
                <a:spcPts val="0"/>
              </a:spcAft>
              <a:buSzPts val="1800"/>
              <a:buChar char="●"/>
            </a:pPr>
            <a:r>
              <a:rPr lang="en"/>
              <a:t>experiment with automatic device placement or quantization</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95" name="Shape 1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6921E"/>
                </a:solidFill>
                <a:latin typeface="Georgia"/>
                <a:ea typeface="Georgia"/>
                <a:cs typeface="Georgia"/>
                <a:sym typeface="Georgia"/>
              </a:rPr>
              <a:t>But graphs are also ...</a:t>
            </a:r>
            <a:endParaRPr>
              <a:solidFill>
                <a:srgbClr val="F6921E"/>
              </a:solidFill>
              <a:latin typeface="Georgia"/>
              <a:ea typeface="Georgia"/>
              <a:cs typeface="Georgia"/>
              <a:sym typeface="Georgia"/>
            </a:endParaRPr>
          </a:p>
        </p:txBody>
      </p:sp>
      <p:sp>
        <p:nvSpPr>
          <p:cNvPr id="196" name="Shape 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Difficult to debug</a:t>
            </a:r>
            <a:endParaRPr b="1"/>
          </a:p>
          <a:p>
            <a:pPr indent="-342900" lvl="0" marL="457200" rtl="0">
              <a:spcBef>
                <a:spcPts val="0"/>
              </a:spcBef>
              <a:spcAft>
                <a:spcPts val="0"/>
              </a:spcAft>
              <a:buSzPts val="1800"/>
              <a:buChar char="●"/>
            </a:pPr>
            <a:r>
              <a:rPr lang="en"/>
              <a:t>errors are reported long after graph construction</a:t>
            </a:r>
            <a:endParaRPr/>
          </a:p>
          <a:p>
            <a:pPr indent="-342900" lvl="0" marL="457200" rtl="0">
              <a:spcBef>
                <a:spcPts val="0"/>
              </a:spcBef>
              <a:spcAft>
                <a:spcPts val="0"/>
              </a:spcAft>
              <a:buSzPts val="1800"/>
              <a:buChar char="●"/>
            </a:pPr>
            <a:r>
              <a:rPr lang="en"/>
              <a:t>execution cannot be debugged with </a:t>
            </a:r>
            <a:r>
              <a:rPr lang="en">
                <a:latin typeface="Courier New"/>
                <a:ea typeface="Courier New"/>
                <a:cs typeface="Courier New"/>
                <a:sym typeface="Courier New"/>
              </a:rPr>
              <a:t>pdb</a:t>
            </a:r>
            <a:r>
              <a:rPr lang="en"/>
              <a:t> or print statements</a:t>
            </a:r>
            <a:endParaRPr/>
          </a:p>
          <a:p>
            <a:pPr indent="0" lvl="0" marL="0" rtl="0">
              <a:spcBef>
                <a:spcPts val="1600"/>
              </a:spcBef>
              <a:spcAft>
                <a:spcPts val="0"/>
              </a:spcAft>
              <a:buNone/>
            </a:pPr>
            <a:r>
              <a:rPr b="1" lang="en"/>
              <a:t>Un-Pythonic</a:t>
            </a:r>
            <a:endParaRPr b="1"/>
          </a:p>
          <a:p>
            <a:pPr indent="-342900" lvl="0" marL="457200" rtl="0">
              <a:spcBef>
                <a:spcPts val="0"/>
              </a:spcBef>
              <a:spcAft>
                <a:spcPts val="0"/>
              </a:spcAft>
              <a:buSzPts val="1800"/>
              <a:buChar char="●"/>
            </a:pPr>
            <a:r>
              <a:rPr lang="en"/>
              <a:t>writing a TensorFlow program is an exercise in metaprogramming</a:t>
            </a:r>
            <a:endParaRPr/>
          </a:p>
          <a:p>
            <a:pPr indent="-342900" lvl="0" marL="457200" rtl="0">
              <a:spcBef>
                <a:spcPts val="0"/>
              </a:spcBef>
              <a:spcAft>
                <a:spcPts val="0"/>
              </a:spcAft>
              <a:buSzPts val="1800"/>
              <a:buChar char="●"/>
            </a:pPr>
            <a:r>
              <a:rPr lang="en"/>
              <a:t>control flow (e.g., </a:t>
            </a:r>
            <a:r>
              <a:rPr lang="en">
                <a:latin typeface="Source Code Pro"/>
                <a:ea typeface="Source Code Pro"/>
                <a:cs typeface="Source Code Pro"/>
                <a:sym typeface="Source Code Pro"/>
              </a:rPr>
              <a:t>tf.while_loop</a:t>
            </a:r>
            <a:r>
              <a:rPr lang="en"/>
              <a:t>) differs from Python</a:t>
            </a:r>
            <a:endParaRPr/>
          </a:p>
          <a:p>
            <a:pPr indent="-342900" lvl="0" marL="457200" rtl="0">
              <a:spcBef>
                <a:spcPts val="0"/>
              </a:spcBef>
              <a:spcAft>
                <a:spcPts val="0"/>
              </a:spcAft>
              <a:buSzPts val="1800"/>
              <a:buChar char="●"/>
            </a:pPr>
            <a:r>
              <a:rPr lang="en"/>
              <a:t>can't easily mix graph construction with custom data structures</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02" name="Shape 202"/>
          <p:cNvPicPr preferRelativeResize="0"/>
          <p:nvPr/>
        </p:nvPicPr>
        <p:blipFill>
          <a:blip r:embed="rId3">
            <a:alphaModFix/>
          </a:blip>
          <a:stretch>
            <a:fillRect/>
          </a:stretch>
        </p:blipFill>
        <p:spPr>
          <a:xfrm>
            <a:off x="457200" y="457200"/>
            <a:ext cx="7930352" cy="435841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