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Roboto"/>
      <p:regular r:id="rId50"/>
      <p:bold r:id="rId51"/>
      <p:italic r:id="rId52"/>
      <p:boldItalic r:id="rId53"/>
    </p:embeddedFont>
    <p:embeddedFont>
      <p:font typeface="EB Garamond"/>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D0BB695-A0BB-4A55-9C6A-B7CBD7422CC5}">
  <a:tblStyle styleId="{CD0BB695-A0BB-4A55-9C6A-B7CBD7422C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D3D6957-D5E8-43A2-9C16-FFA7BA9D1470}"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55" Type="http://schemas.openxmlformats.org/officeDocument/2006/relationships/font" Target="fonts/EBGaramond-bold.fntdata"/><Relationship Id="rId10" Type="http://schemas.openxmlformats.org/officeDocument/2006/relationships/slide" Target="slides/slide4.xml"/><Relationship Id="rId54" Type="http://schemas.openxmlformats.org/officeDocument/2006/relationships/font" Target="fonts/EBGaramond-regular.fntdata"/><Relationship Id="rId13" Type="http://schemas.openxmlformats.org/officeDocument/2006/relationships/slide" Target="slides/slide7.xml"/><Relationship Id="rId57" Type="http://schemas.openxmlformats.org/officeDocument/2006/relationships/font" Target="fonts/EBGaramond-boldItalic.fntdata"/><Relationship Id="rId12" Type="http://schemas.openxmlformats.org/officeDocument/2006/relationships/slide" Target="slides/slide6.xml"/><Relationship Id="rId56" Type="http://schemas.openxmlformats.org/officeDocument/2006/relationships/font" Target="fonts/EBGaramon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"VALID"</a:t>
            </a:r>
            <a:r>
              <a:rPr lang="en" sz="1150">
                <a:solidFill>
                  <a:srgbClr val="242729"/>
                </a:solidFill>
              </a:rPr>
              <a:t> only ever drops the right-most columns (or bottom-most rows).</a:t>
            </a:r>
            <a:endParaRPr sz="1150">
              <a:solidFill>
                <a:srgbClr val="242729"/>
              </a:solidFill>
            </a:endParaRPr>
          </a:p>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"SAME"</a:t>
            </a:r>
            <a:r>
              <a:rPr lang="en" sz="1150">
                <a:solidFill>
                  <a:srgbClr val="242729"/>
                </a:solidFill>
              </a:rPr>
              <a:t> tries to pad evenly left and right, but if the amount of columns to be added is odd, it will add the extra column to the right, as is the case in this example (the same logic applies vertically: there may be an extra row of zeros at the bottom).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Can also do other ways of pooling, e.g. average pooling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9" name="Shape 7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9" name="Shape 7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131425" y="1760625"/>
            <a:ext cx="8877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Convnets in TensorFlow</a:t>
            </a:r>
            <a:endParaRPr>
              <a:latin typeface="Georgia"/>
              <a:ea typeface="Georgia"/>
              <a:cs typeface="Georgia"/>
              <a:sym typeface="Georgia"/>
            </a:endParaRPr>
          </a:p>
        </p:txBody>
      </p:sp>
      <p:sp>
        <p:nvSpPr>
          <p:cNvPr id="100" name="Shape 100"/>
          <p:cNvSpPr txBox="1"/>
          <p:nvPr>
            <p:ph idx="1" type="subTitle"/>
          </p:nvPr>
        </p:nvSpPr>
        <p:spPr>
          <a:xfrm>
            <a:off x="311700" y="2834125"/>
            <a:ext cx="8520600" cy="133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7</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2/7/2017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945848" y="390625"/>
            <a:ext cx="1136774" cy="1434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166" name="Shape 166"/>
          <p:cNvGraphicFramePr/>
          <p:nvPr/>
        </p:nvGraphicFramePr>
        <p:xfrm>
          <a:off x="2986525" y="1462425"/>
          <a:ext cx="3000000" cy="3000000"/>
        </p:xfrm>
        <a:graphic>
          <a:graphicData uri="http://schemas.openxmlformats.org/drawingml/2006/table">
            <a:tbl>
              <a:tblPr>
                <a:noFill/>
                <a:tableStyleId>{CD0BB695-A0BB-4A55-9C6A-B7CBD7422CC5}</a:tableStyleId>
              </a:tblPr>
              <a:tblGrid>
                <a:gridCol w="1056975"/>
                <a:gridCol w="1056975"/>
                <a:gridCol w="1056975"/>
              </a:tblGrid>
              <a:tr h="730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67" name="Shape 167"/>
          <p:cNvSpPr txBox="1"/>
          <p:nvPr/>
        </p:nvSpPr>
        <p:spPr>
          <a:xfrm>
            <a:off x="2246550" y="3708900"/>
            <a:ext cx="4726800" cy="10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Matrix multiplication of this kernel with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a 3 x 3 patch of an image is a weighted sum of neighboring pixels</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=&gt; blurring effect</a:t>
            </a:r>
            <a:endParaRPr sz="1800">
              <a:solidFill>
                <a:srgbClr val="FFFFFF"/>
              </a:solidFill>
              <a:latin typeface="Georgia"/>
              <a:ea typeface="Georgia"/>
              <a:cs typeface="Georgia"/>
              <a:sym typeface="Georgia"/>
            </a:endParaRPr>
          </a:p>
        </p:txBody>
      </p:sp>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Kernel for blurring</a:t>
            </a:r>
            <a:endParaRPr b="1">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4" name="Shape 174"/>
          <p:cNvSpPr/>
          <p:nvPr/>
        </p:nvSpPr>
        <p:spPr>
          <a:xfrm>
            <a:off x="3467350" y="2981875"/>
            <a:ext cx="2230500" cy="26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175" name="Shape 175"/>
          <p:cNvGraphicFramePr/>
          <p:nvPr/>
        </p:nvGraphicFramePr>
        <p:xfrm>
          <a:off x="3436675" y="1451325"/>
          <a:ext cx="3000000" cy="3000000"/>
        </p:xfrm>
        <a:graphic>
          <a:graphicData uri="http://schemas.openxmlformats.org/drawingml/2006/table">
            <a:tbl>
              <a:tblPr>
                <a:noFill/>
                <a:tableStyleId>{CD0BB695-A0BB-4A55-9C6A-B7CBD7422CC5}</a:tableStyleId>
              </a:tblPr>
              <a:tblGrid>
                <a:gridCol w="738400"/>
                <a:gridCol w="738400"/>
                <a:gridCol w="738400"/>
              </a:tblGrid>
              <a:tr h="468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76" name="Shape 176"/>
          <p:cNvSpPr txBox="1"/>
          <p:nvPr/>
        </p:nvSpPr>
        <p:spPr>
          <a:xfrm>
            <a:off x="3436675" y="325252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tf.nn.conv2d</a:t>
            </a:r>
            <a:endParaRPr sz="1800">
              <a:solidFill>
                <a:srgbClr val="FFFFFF"/>
              </a:solidFill>
              <a:latin typeface="Georgia"/>
              <a:ea typeface="Georgia"/>
              <a:cs typeface="Georgia"/>
              <a:sym typeface="Georgia"/>
            </a:endParaRPr>
          </a:p>
        </p:txBody>
      </p:sp>
      <p:sp>
        <p:nvSpPr>
          <p:cNvPr id="177" name="Shape 177"/>
          <p:cNvSpPr txBox="1"/>
          <p:nvPr/>
        </p:nvSpPr>
        <p:spPr>
          <a:xfrm>
            <a:off x="42775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178" name="Shape 178"/>
          <p:cNvSpPr txBox="1"/>
          <p:nvPr/>
        </p:nvSpPr>
        <p:spPr>
          <a:xfrm>
            <a:off x="3436675" y="994850"/>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Kernel for blurring</a:t>
            </a:r>
            <a:endParaRPr sz="1800">
              <a:solidFill>
                <a:srgbClr val="FFFFFF"/>
              </a:solidFill>
              <a:latin typeface="Georgia"/>
              <a:ea typeface="Georgia"/>
              <a:cs typeface="Georgia"/>
              <a:sym typeface="Georgia"/>
            </a:endParaRPr>
          </a:p>
        </p:txBody>
      </p:sp>
      <p:sp>
        <p:nvSpPr>
          <p:cNvPr id="179" name="Shape 179"/>
          <p:cNvSpPr txBox="1"/>
          <p:nvPr/>
        </p:nvSpPr>
        <p:spPr>
          <a:xfrm>
            <a:off x="644560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output</a:t>
            </a:r>
            <a:endParaRPr sz="1800">
              <a:solidFill>
                <a:srgbClr val="FFFFFF"/>
              </a:solidFill>
              <a:latin typeface="Georgia"/>
              <a:ea typeface="Georgia"/>
              <a:cs typeface="Georgia"/>
              <a:sym typeface="Georgia"/>
            </a:endParaRPr>
          </a:p>
        </p:txBody>
      </p:sp>
      <p:pic>
        <p:nvPicPr>
          <p:cNvPr id="180" name="Shape 180"/>
          <p:cNvPicPr preferRelativeResize="0"/>
          <p:nvPr/>
        </p:nvPicPr>
        <p:blipFill>
          <a:blip r:embed="rId3">
            <a:alphaModFix/>
          </a:blip>
          <a:stretch>
            <a:fillRect/>
          </a:stretch>
        </p:blipFill>
        <p:spPr>
          <a:xfrm>
            <a:off x="268375" y="1147250"/>
            <a:ext cx="3012405" cy="2332726"/>
          </a:xfrm>
          <a:prstGeom prst="rect">
            <a:avLst/>
          </a:prstGeom>
          <a:noFill/>
          <a:ln>
            <a:noFill/>
          </a:ln>
        </p:spPr>
      </p:pic>
      <p:pic>
        <p:nvPicPr>
          <p:cNvPr id="181" name="Shape 181"/>
          <p:cNvPicPr preferRelativeResize="0"/>
          <p:nvPr/>
        </p:nvPicPr>
        <p:blipFill>
          <a:blip r:embed="rId4">
            <a:alphaModFix/>
          </a:blip>
          <a:stretch>
            <a:fillRect/>
          </a:stretch>
        </p:blipFill>
        <p:spPr>
          <a:xfrm>
            <a:off x="5807775" y="1147250"/>
            <a:ext cx="3024852" cy="2332725"/>
          </a:xfrm>
          <a:prstGeom prst="rect">
            <a:avLst/>
          </a:prstGeom>
          <a:noFill/>
          <a:ln>
            <a:noFill/>
          </a:ln>
        </p:spPr>
      </p:pic>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 without training</a:t>
            </a:r>
            <a:endParaRPr b="1">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89" name="Shape 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			</a:t>
            </a:r>
            <a:r>
              <a:rPr lang="en" sz="1200">
                <a:solidFill>
                  <a:srgbClr val="999999"/>
                </a:solidFill>
                <a:latin typeface="Consolas"/>
                <a:ea typeface="Consolas"/>
                <a:cs typeface="Consolas"/>
                <a:sym typeface="Consolas"/>
              </a:rPr>
              <a:t>Batch size (N) x Height (H) x Width (W) x Channels (C)</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		</a:t>
            </a:r>
            <a:r>
              <a:rPr lang="en" sz="1200">
                <a:solidFill>
                  <a:srgbClr val="999999"/>
                </a:solidFill>
                <a:latin typeface="Consolas"/>
                <a:ea typeface="Consolas"/>
                <a:cs typeface="Consolas"/>
                <a:sym typeface="Consolas"/>
              </a:rPr>
              <a:t>Height x Width x Input Channels x Output Channels</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		</a:t>
            </a:r>
            <a:r>
              <a:rPr lang="en" sz="1200">
                <a:solidFill>
                  <a:srgbClr val="999999"/>
                </a:solidFill>
                <a:latin typeface="Consolas"/>
                <a:ea typeface="Consolas"/>
                <a:cs typeface="Consolas"/>
                <a:sym typeface="Consolas"/>
              </a:rPr>
              <a:t>4 element 1-D tensor, strides in each direction</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		</a:t>
            </a:r>
            <a:r>
              <a:rPr lang="en" sz="1200">
                <a:solidFill>
                  <a:srgbClr val="999999"/>
                </a:solidFill>
                <a:latin typeface="Consolas"/>
                <a:ea typeface="Consolas"/>
                <a:cs typeface="Consolas"/>
                <a:sym typeface="Consolas"/>
              </a:rPr>
              <a:t>'SAME' or 'VALID'</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2" name="Shape 202"/>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image,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kernel,</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r>
              <a:rPr lang="en" sz="1800">
                <a:solidFill>
                  <a:srgbClr val="FFFFFF"/>
                </a:solidFill>
                <a:latin typeface="Consolas"/>
                <a:ea typeface="Consolas"/>
                <a:cs typeface="Consolas"/>
                <a:sym typeface="Consolas"/>
              </a:rPr>
              <a:t>[1, 3, 3, 1]</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padding='SAME',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pic>
        <p:nvPicPr>
          <p:cNvPr id="203" name="Shape 203"/>
          <p:cNvPicPr preferRelativeResize="0"/>
          <p:nvPr/>
        </p:nvPicPr>
        <p:blipFill>
          <a:blip r:embed="rId3">
            <a:alphaModFix/>
          </a:blip>
          <a:stretch>
            <a:fillRect/>
          </a:stretch>
        </p:blipFill>
        <p:spPr>
          <a:xfrm>
            <a:off x="5249225" y="1929975"/>
            <a:ext cx="2516926" cy="1949050"/>
          </a:xfrm>
          <a:prstGeom prst="rect">
            <a:avLst/>
          </a:prstGeom>
          <a:noFill/>
          <a:ln>
            <a:noFill/>
          </a:ln>
        </p:spPr>
      </p:pic>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0" name="Shape 210"/>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11" name="Shape 211"/>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12" name="Shape 212"/>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13" name="Shape 213"/>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14" name="Shape 214"/>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sp>
        <p:nvSpPr>
          <p:cNvPr id="215" name="Shape 215"/>
          <p:cNvSpPr txBox="1"/>
          <p:nvPr/>
        </p:nvSpPr>
        <p:spPr>
          <a:xfrm>
            <a:off x="1360800" y="3872600"/>
            <a:ext cx="60786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See kernels.py and 07_run_kernels.py</a:t>
            </a:r>
            <a:endParaRPr sz="1800">
              <a:solidFill>
                <a:srgbClr val="FFFFFF"/>
              </a:solidFill>
              <a:latin typeface="Georgia"/>
              <a:ea typeface="Georgia"/>
              <a:cs typeface="Georgia"/>
              <a:sym typeface="Georgia"/>
            </a:endParaRPr>
          </a:p>
        </p:txBody>
      </p:sp>
      <p:pic>
        <p:nvPicPr>
          <p:cNvPr id="216" name="Shape 216"/>
          <p:cNvPicPr preferRelativeResize="0"/>
          <p:nvPr/>
        </p:nvPicPr>
        <p:blipFill>
          <a:blip r:embed="rId3">
            <a:alphaModFix/>
          </a:blip>
          <a:stretch>
            <a:fillRect/>
          </a:stretch>
        </p:blipFill>
        <p:spPr>
          <a:xfrm>
            <a:off x="152400" y="1410250"/>
            <a:ext cx="8839200" cy="1237488"/>
          </a:xfrm>
          <a:prstGeom prst="rect">
            <a:avLst/>
          </a:prstGeom>
          <a:noFill/>
          <a:ln>
            <a:noFill/>
          </a:ln>
        </p:spPr>
      </p:pic>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3" name="Shape 223"/>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24" name="Shape 224"/>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25" name="Shape 225"/>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26" name="Shape 226"/>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27" name="Shape 227"/>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pic>
        <p:nvPicPr>
          <p:cNvPr id="228" name="Shape 228"/>
          <p:cNvPicPr preferRelativeResize="0"/>
          <p:nvPr/>
        </p:nvPicPr>
        <p:blipFill>
          <a:blip r:embed="rId3">
            <a:alphaModFix/>
          </a:blip>
          <a:stretch>
            <a:fillRect/>
          </a:stretch>
        </p:blipFill>
        <p:spPr>
          <a:xfrm>
            <a:off x="152400" y="1410250"/>
            <a:ext cx="8839200" cy="1237488"/>
          </a:xfrm>
          <a:prstGeom prst="rect">
            <a:avLst/>
          </a:prstGeom>
          <a:noFill/>
          <a:ln>
            <a:noFill/>
          </a:ln>
        </p:spPr>
      </p:pic>
      <p:pic>
        <p:nvPicPr>
          <p:cNvPr id="229" name="Shape 229"/>
          <p:cNvPicPr preferRelativeResize="0"/>
          <p:nvPr/>
        </p:nvPicPr>
        <p:blipFill>
          <a:blip r:embed="rId4">
            <a:alphaModFix/>
          </a:blip>
          <a:stretch>
            <a:fillRect/>
          </a:stretch>
        </p:blipFill>
        <p:spPr>
          <a:xfrm>
            <a:off x="6564100" y="3420613"/>
            <a:ext cx="1587025" cy="1587075"/>
          </a:xfrm>
          <a:prstGeom prst="rect">
            <a:avLst/>
          </a:prstGeom>
          <a:noFill/>
          <a:ln>
            <a:noFill/>
          </a:ln>
        </p:spPr>
      </p:pic>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6" name="Shape 236"/>
          <p:cNvSpPr txBox="1"/>
          <p:nvPr/>
        </p:nvSpPr>
        <p:spPr>
          <a:xfrm>
            <a:off x="1137625" y="1802725"/>
            <a:ext cx="7034100" cy="15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eorgia"/>
                <a:ea typeface="Georgia"/>
                <a:cs typeface="Georgia"/>
                <a:sym typeface="Georgia"/>
              </a:rPr>
              <a:t>Don’t hard-code the values of your kernels.</a:t>
            </a:r>
            <a:endParaRPr sz="2400">
              <a:solidFill>
                <a:srgbClr val="FFFFFF"/>
              </a:solidFill>
              <a:latin typeface="Georgia"/>
              <a:ea typeface="Georgia"/>
              <a:cs typeface="Georgia"/>
              <a:sym typeface="Georgia"/>
            </a:endParaRPr>
          </a:p>
          <a:p>
            <a:pPr indent="0" lvl="0" marL="0" rtl="0" algn="ctr">
              <a:spcBef>
                <a:spcPts val="0"/>
              </a:spcBef>
              <a:spcAft>
                <a:spcPts val="0"/>
              </a:spcAft>
              <a:buNone/>
            </a:pPr>
            <a:r>
              <a:rPr lang="en" sz="2400">
                <a:solidFill>
                  <a:srgbClr val="FFFFFF"/>
                </a:solidFill>
                <a:latin typeface="Georgia"/>
                <a:ea typeface="Georgia"/>
                <a:cs typeface="Georgia"/>
                <a:sym typeface="Georgia"/>
              </a:rPr>
              <a:t>Learn the optimal kernels through training!</a:t>
            </a:r>
            <a:endParaRPr sz="2400">
              <a:solidFill>
                <a:srgbClr val="FFFFFF"/>
              </a:solidFill>
              <a:latin typeface="Georgia"/>
              <a:ea typeface="Georgia"/>
              <a:cs typeface="Georgia"/>
              <a:sym typeface="Georgia"/>
            </a:endParaRPr>
          </a:p>
        </p:txBody>
      </p:sp>
      <p:sp>
        <p:nvSpPr>
          <p:cNvPr id="237" name="Shape 2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ctrTitle"/>
          </p:nvPr>
        </p:nvSpPr>
        <p:spPr>
          <a:xfrm>
            <a:off x="687375" y="2058525"/>
            <a:ext cx="8145000" cy="120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44" name="Shape 244"/>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50" name="Shape 25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51" name="Shape 25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a:t>
            </a:r>
            <a:r>
              <a:rPr lang="en" sz="1200">
                <a:solidFill>
                  <a:srgbClr val="FFFFFF"/>
                </a:solidFill>
                <a:latin typeface="EB Garamond"/>
                <a:ea typeface="EB Garamond"/>
                <a:cs typeface="EB Garamond"/>
                <a:sym typeface="EB Garamond"/>
              </a:rPr>
              <a:t>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52" name="Shape 25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53" name="Shape 25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54" name="Shape 25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55" name="Shape 25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56" name="Shape 256"/>
          <p:cNvCxnSpPr>
            <a:stCxn id="255" idx="3"/>
            <a:endCxn id="25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58" name="Shape 25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59" name="Shape 25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60" name="Shape 26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61" name="Shape 26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62" name="Shape 26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3" name="Shape 26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264" name="Shape 26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5" name="Shape 26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6" name="Shape 26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267" name="Shape 26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8" name="Shape 26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9" name="Shape 26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270" name="Shape 27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271" name="Shape 27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272" name="Shape 27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273" name="Shape 27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274" name="Shape 27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57" name="Shape 25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a:t>
            </a:r>
            <a:r>
              <a:rPr lang="en" sz="1200">
                <a:solidFill>
                  <a:srgbClr val="FFFFFF"/>
                </a:solidFill>
                <a:latin typeface="EB Garamond"/>
                <a:ea typeface="EB Garamond"/>
                <a:cs typeface="EB Garamond"/>
                <a:sym typeface="EB Garamond"/>
              </a:rPr>
              <a:t>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275" name="Shape 27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6" name="Shape 27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a:t>
            </a:r>
            <a:r>
              <a:rPr lang="en" sz="1200">
                <a:solidFill>
                  <a:srgbClr val="FFFFFF"/>
                </a:solidFill>
                <a:latin typeface="EB Garamond"/>
                <a:ea typeface="EB Garamond"/>
                <a:cs typeface="EB Garamond"/>
                <a:sym typeface="EB Garamond"/>
              </a:rPr>
              <a:t>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7" name="Shape 27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278" name="Shape 27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279" name="Shape 27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280" name="Shape 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Model</a:t>
            </a:r>
            <a:endParaRPr b="1">
              <a:latin typeface="Georgia"/>
              <a:ea typeface="Georgia"/>
              <a:cs typeface="Georgia"/>
              <a:sym typeface="Georgia"/>
            </a:endParaRPr>
          </a:p>
        </p:txBody>
      </p:sp>
      <p:sp>
        <p:nvSpPr>
          <p:cNvPr id="281" name="Shape 281"/>
          <p:cNvSpPr txBox="1"/>
          <p:nvPr/>
        </p:nvSpPr>
        <p:spPr>
          <a:xfrm>
            <a:off x="2457025" y="4400825"/>
            <a:ext cx="44112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Strides for all convolutional layers:  [1, 1, 1, 1]</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87" name="Shape 2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88" name="Shape 2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89" name="Shape 2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90" name="Shape 2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1" name="Shape 2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92" name="Shape 2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93" name="Shape 293"/>
          <p:cNvCxnSpPr>
            <a:stCxn id="292" idx="3"/>
            <a:endCxn id="2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95" name="Shape 2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96" name="Shape 2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97" name="Shape 2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98" name="Shape 2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9" name="Shape 2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0" name="Shape 3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01" name="Shape 3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2" name="Shape 3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3" name="Shape 3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04" name="Shape 3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5" name="Shape 3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6" name="Shape 3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07" name="Shape 3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08" name="Shape 3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09" name="Shape 3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10" name="Shape 3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11" name="Shape 3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94" name="Shape 2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12" name="Shape 3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3" name="Shape 3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4" name="Shape 3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15" name="Shape 3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16" name="Shape 3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17" name="Shape 317"/>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txBox="1"/>
          <p:nvPr/>
        </p:nvSpPr>
        <p:spPr>
          <a:xfrm>
            <a:off x="2366400" y="3786625"/>
            <a:ext cx="44112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conv = </a:t>
            </a:r>
            <a:r>
              <a:rPr lang="en" sz="1800">
                <a:solidFill>
                  <a:srgbClr val="FFFFFF"/>
                </a:solidFill>
                <a:latin typeface="EB Garamond"/>
                <a:ea typeface="EB Garamond"/>
                <a:cs typeface="EB Garamond"/>
                <a:sym typeface="EB Garamond"/>
              </a:rPr>
              <a:t>tf.nn.conv2d(images,</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kernel,</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strides=[1, 1, 1, 1],</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p:txBody>
      </p:sp>
      <p:sp>
        <p:nvSpPr>
          <p:cNvPr id="319" name="Shape 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a:t>
            </a:r>
            <a:endParaRPr b="1">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5" name="Shape 325"/>
          <p:cNvSpPr txBox="1"/>
          <p:nvPr/>
        </p:nvSpPr>
        <p:spPr>
          <a:xfrm>
            <a:off x="2284225" y="3778400"/>
            <a:ext cx="4411200" cy="1270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Input width = 13</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Filter width = 6</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Stride = 5</a:t>
            </a:r>
            <a:endParaRPr sz="1800">
              <a:solidFill>
                <a:srgbClr val="FFFFFF"/>
              </a:solidFill>
              <a:latin typeface="EB Garamond"/>
              <a:ea typeface="EB Garamond"/>
              <a:cs typeface="EB Garamond"/>
              <a:sym typeface="EB Garamond"/>
            </a:endParaRPr>
          </a:p>
        </p:txBody>
      </p:sp>
      <p:pic>
        <p:nvPicPr>
          <p:cNvPr id="326" name="Shape 326"/>
          <p:cNvPicPr preferRelativeResize="0"/>
          <p:nvPr/>
        </p:nvPicPr>
        <p:blipFill>
          <a:blip r:embed="rId3">
            <a:alphaModFix/>
          </a:blip>
          <a:stretch>
            <a:fillRect/>
          </a:stretch>
        </p:blipFill>
        <p:spPr>
          <a:xfrm>
            <a:off x="1476963" y="1487635"/>
            <a:ext cx="6355424" cy="2168225"/>
          </a:xfrm>
          <a:prstGeom prst="rect">
            <a:avLst/>
          </a:prstGeom>
          <a:noFill/>
          <a:ln>
            <a:noFill/>
          </a:ln>
        </p:spPr>
      </p:pic>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padding</a:t>
            </a:r>
            <a:endParaRPr b="1">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33" name="Shape 333"/>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34" name="Shape 334"/>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35" name="Shape 335"/>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36" name="Shape 336"/>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37" name="Shape 337"/>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38" name="Shape 338"/>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39" name="Shape 339"/>
          <p:cNvCxnSpPr>
            <a:stCxn id="338" idx="3"/>
            <a:endCxn id="340"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41" name="Shape 341"/>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42" name="Shape 342"/>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43" name="Shape 343"/>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44" name="Shape 344"/>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45" name="Shape 345"/>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6" name="Shape 346"/>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47" name="Shape 347"/>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48" name="Shape 348"/>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9" name="Shape 349"/>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50" name="Shape 350"/>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51" name="Shape 351"/>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52" name="Shape 352"/>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53" name="Shape 353"/>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54" name="Shape 354"/>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55" name="Shape 355"/>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56" name="Shape 356"/>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57" name="Shape 357"/>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40" name="Shape 340"/>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58" name="Shape 358"/>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59" name="Shape 359"/>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60" name="Shape 360"/>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61" name="Shape 361"/>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62" name="Shape 362"/>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63" name="Shape 363"/>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1" name="Shape 37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72" name="Shape 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a:t>
            </a:r>
            <a:r>
              <a:rPr b="1" lang="en">
                <a:latin typeface="Georgia"/>
                <a:ea typeface="Georgia"/>
                <a:cs typeface="Georgia"/>
                <a:sym typeface="Georgia"/>
              </a:rPr>
              <a:t>imension</a:t>
            </a:r>
            <a:endParaRPr b="1">
              <a:latin typeface="Georgia"/>
              <a:ea typeface="Georgia"/>
              <a:cs typeface="Georgia"/>
              <a:sym typeface="Georgia"/>
            </a:endParaRPr>
          </a:p>
        </p:txBody>
      </p:sp>
      <p:pic>
        <p:nvPicPr>
          <p:cNvPr id="373" name="Shape 373"/>
          <p:cNvPicPr preferRelativeResize="0"/>
          <p:nvPr/>
        </p:nvPicPr>
        <p:blipFill>
          <a:blip r:embed="rId3">
            <a:alphaModFix/>
          </a:blip>
          <a:stretch>
            <a:fillRect/>
          </a:stretch>
        </p:blipFill>
        <p:spPr>
          <a:xfrm>
            <a:off x="518350" y="1698700"/>
            <a:ext cx="8201025" cy="1638300"/>
          </a:xfrm>
          <a:prstGeom prst="rect">
            <a:avLst/>
          </a:prstGeom>
          <a:noFill/>
          <a:ln>
            <a:noFill/>
          </a:ln>
        </p:spPr>
      </p:pic>
      <p:sp>
        <p:nvSpPr>
          <p:cNvPr id="374" name="Shape 374"/>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Image</a:t>
            </a:r>
            <a:r>
              <a:rPr lang="en" sz="1050">
                <a:solidFill>
                  <a:srgbClr val="FFFFFF"/>
                </a:solidFill>
                <a:latin typeface="Roboto"/>
                <a:ea typeface="Roboto"/>
                <a:cs typeface="Roboto"/>
                <a:sym typeface="Roboto"/>
              </a:rPr>
              <a:t> credit: CS231n Lecture 7</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0" name="Shape 38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81" name="Shape 38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82" name="Shape 38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83" name="Shape 38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84" name="Shape 38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85" name="Shape 38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86" name="Shape 386"/>
          <p:cNvCxnSpPr>
            <a:stCxn id="385" idx="3"/>
            <a:endCxn id="38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88" name="Shape 38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89" name="Shape 38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90" name="Shape 39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91" name="Shape 39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92" name="Shape 39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3" name="Shape 39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94" name="Shape 39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5" name="Shape 39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6" name="Shape 39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97" name="Shape 39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8" name="Shape 39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9" name="Shape 39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00" name="Shape 40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01" name="Shape 40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02" name="Shape 40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03" name="Shape 40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04" name="Shape 40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87" name="Shape 38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05" name="Shape 40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6" name="Shape 40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7" name="Shape 40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08" name="Shape 40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09" name="Shape 40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10" name="Shape 410"/>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12" name="Shape 4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8" name="Shape 418"/>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19" name="Shape 419"/>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20" name="Shape 420"/>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21" name="Shape 421"/>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22" name="Shape 422"/>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23" name="Shape 423"/>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24" name="Shape 424"/>
          <p:cNvCxnSpPr>
            <a:stCxn id="423" idx="3"/>
            <a:endCxn id="425"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26" name="Shape 426"/>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27" name="Shape 427"/>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28" name="Shape 428"/>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29" name="Shape 429"/>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30" name="Shape 430"/>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1" name="Shape 431"/>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32" name="Shape 432"/>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3" name="Shape 433"/>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4" name="Shape 434"/>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35" name="Shape 435"/>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6" name="Shape 436"/>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7" name="Shape 437"/>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38" name="Shape 438"/>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39" name="Shape 439"/>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40" name="Shape 440"/>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41" name="Shape 441"/>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42" name="Shape 442"/>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25" name="Shape 425"/>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43" name="Shape 443"/>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4" name="Shape 444"/>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5" name="Shape 445"/>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46" name="Shape 446"/>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47" name="Shape 447"/>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48" name="Shape 448"/>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50" name="Shape 4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
        <p:nvSpPr>
          <p:cNvPr id="451" name="Shape 451"/>
          <p:cNvSpPr txBox="1"/>
          <p:nvPr/>
        </p:nvSpPr>
        <p:spPr>
          <a:xfrm>
            <a:off x="6013302" y="3787275"/>
            <a:ext cx="30960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TF computes padding for us!</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7" name="Shape 45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58" name="Shape 45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59" name="Shape 45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60" name="Shape 46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1" name="Shape 46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62" name="Shape 46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63" name="Shape 463"/>
          <p:cNvCxnSpPr>
            <a:stCxn id="462" idx="3"/>
            <a:endCxn id="46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65" name="Shape 46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66" name="Shape 46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67" name="Shape 46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68" name="Shape 46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9" name="Shape 46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0" name="Shape 47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71" name="Shape 47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2" name="Shape 47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3" name="Shape 47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74" name="Shape 47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5" name="Shape 47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6" name="Shape 47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77" name="Shape 47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78" name="Shape 47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79" name="Shape 47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80" name="Shape 48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81" name="Shape 48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64" name="Shape 46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82" name="Shape 48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3" name="Shape 48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4" name="Shape 48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85" name="Shape 48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86" name="Shape 48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87" name="Shape 487"/>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
        <p:nvSpPr>
          <p:cNvPr id="489" name="Shape 489"/>
          <p:cNvSpPr txBox="1"/>
          <p:nvPr/>
        </p:nvSpPr>
        <p:spPr>
          <a:xfrm>
            <a:off x="2331450" y="3755525"/>
            <a:ext cx="44811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pool1 = tf.nn.max_pool(conv1,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ksize=[1,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strides=[1,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a:p>
            <a:pPr indent="0" lvl="0" marL="1371600" rtl="0">
              <a:spcBef>
                <a:spcPts val="0"/>
              </a:spcBef>
              <a:spcAft>
                <a:spcPts val="0"/>
              </a:spcAft>
              <a:buNone/>
            </a:pPr>
            <a:r>
              <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5" name="Shape 495"/>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Slide credit: CS231n Lecture 7</a:t>
            </a:r>
            <a:endParaRPr>
              <a:solidFill>
                <a:srgbClr val="FFFFFF"/>
              </a:solidFill>
            </a:endParaRPr>
          </a:p>
        </p:txBody>
      </p:sp>
      <p:graphicFrame>
        <p:nvGraphicFramePr>
          <p:cNvPr id="496" name="Shape 496"/>
          <p:cNvGraphicFramePr/>
          <p:nvPr/>
        </p:nvGraphicFramePr>
        <p:xfrm>
          <a:off x="1468738" y="1625000"/>
          <a:ext cx="3000000" cy="3000000"/>
        </p:xfrm>
        <a:graphic>
          <a:graphicData uri="http://schemas.openxmlformats.org/drawingml/2006/table">
            <a:tbl>
              <a:tblPr>
                <a:noFill/>
                <a:tableStyleId>{6D3D6957-D5E8-43A2-9C16-FFA7BA9D1470}</a:tableStyleId>
              </a:tblPr>
              <a:tblGrid>
                <a:gridCol w="605875"/>
                <a:gridCol w="605875"/>
                <a:gridCol w="605875"/>
                <a:gridCol w="605875"/>
              </a:tblGrid>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5</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7</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0</a:t>
                      </a:r>
                      <a:endParaRPr sz="2400"/>
                    </a:p>
                  </a:txBody>
                  <a:tcPr marT="91425" marB="91425" marR="91425" marL="91425">
                    <a:solidFill>
                      <a:srgbClr val="C9DAF8"/>
                    </a:solidFill>
                  </a:tcPr>
                </a:tc>
              </a:tr>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497" name="Shape 497"/>
          <p:cNvSpPr txBox="1"/>
          <p:nvPr/>
        </p:nvSpPr>
        <p:spPr>
          <a:xfrm>
            <a:off x="1448088" y="1115425"/>
            <a:ext cx="2617200" cy="56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EB Garamond"/>
                <a:ea typeface="EB Garamond"/>
                <a:cs typeface="EB Garamond"/>
                <a:sym typeface="EB Garamond"/>
              </a:rPr>
              <a:t>Single depth slice</a:t>
            </a:r>
            <a:endParaRPr sz="2400">
              <a:solidFill>
                <a:srgbClr val="FFFFFF"/>
              </a:solidFill>
              <a:latin typeface="EB Garamond"/>
              <a:ea typeface="EB Garamond"/>
              <a:cs typeface="EB Garamond"/>
              <a:sym typeface="EB Garamond"/>
            </a:endParaRPr>
          </a:p>
        </p:txBody>
      </p:sp>
      <p:cxnSp>
        <p:nvCxnSpPr>
          <p:cNvPr id="498" name="Shape 498"/>
          <p:cNvCxnSpPr/>
          <p:nvPr/>
        </p:nvCxnSpPr>
        <p:spPr>
          <a:xfrm rot="10800000">
            <a:off x="1159163" y="1654750"/>
            <a:ext cx="0" cy="2364000"/>
          </a:xfrm>
          <a:prstGeom prst="straightConnector1">
            <a:avLst/>
          </a:prstGeom>
          <a:noFill/>
          <a:ln cap="flat" cmpd="sng" w="19050">
            <a:solidFill>
              <a:srgbClr val="FFFFFF"/>
            </a:solidFill>
            <a:prstDash val="solid"/>
            <a:round/>
            <a:headEnd len="med" w="med" type="none"/>
            <a:tailEnd len="med" w="med" type="triangle"/>
          </a:ln>
        </p:spPr>
      </p:cxnSp>
      <p:sp>
        <p:nvSpPr>
          <p:cNvPr id="499" name="Shape 499"/>
          <p:cNvSpPr txBox="1"/>
          <p:nvPr/>
        </p:nvSpPr>
        <p:spPr>
          <a:xfrm>
            <a:off x="793763" y="1779125"/>
            <a:ext cx="3897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x</a:t>
            </a:r>
            <a:endParaRPr sz="2400">
              <a:solidFill>
                <a:srgbClr val="FFFFFF"/>
              </a:solidFill>
            </a:endParaRPr>
          </a:p>
        </p:txBody>
      </p:sp>
      <p:cxnSp>
        <p:nvCxnSpPr>
          <p:cNvPr id="500" name="Shape 500"/>
          <p:cNvCxnSpPr/>
          <p:nvPr/>
        </p:nvCxnSpPr>
        <p:spPr>
          <a:xfrm>
            <a:off x="1442238" y="4365975"/>
            <a:ext cx="2476500" cy="0"/>
          </a:xfrm>
          <a:prstGeom prst="straightConnector1">
            <a:avLst/>
          </a:prstGeom>
          <a:noFill/>
          <a:ln cap="flat" cmpd="sng" w="19050">
            <a:solidFill>
              <a:srgbClr val="FFFFFF"/>
            </a:solidFill>
            <a:prstDash val="solid"/>
            <a:round/>
            <a:headEnd len="med" w="med" type="none"/>
            <a:tailEnd len="med" w="med" type="triangle"/>
          </a:ln>
        </p:spPr>
      </p:cxnSp>
      <p:sp>
        <p:nvSpPr>
          <p:cNvPr id="501" name="Shape 501"/>
          <p:cNvSpPr txBox="1"/>
          <p:nvPr/>
        </p:nvSpPr>
        <p:spPr>
          <a:xfrm>
            <a:off x="3394513" y="4296325"/>
            <a:ext cx="389700" cy="36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y</a:t>
            </a:r>
            <a:endParaRPr sz="2400">
              <a:solidFill>
                <a:srgbClr val="FFFFFF"/>
              </a:solidFill>
            </a:endParaRPr>
          </a:p>
        </p:txBody>
      </p:sp>
      <p:cxnSp>
        <p:nvCxnSpPr>
          <p:cNvPr id="502" name="Shape 502"/>
          <p:cNvCxnSpPr/>
          <p:nvPr/>
        </p:nvCxnSpPr>
        <p:spPr>
          <a:xfrm>
            <a:off x="4269938" y="2836750"/>
            <a:ext cx="2032800" cy="0"/>
          </a:xfrm>
          <a:prstGeom prst="straightConnector1">
            <a:avLst/>
          </a:prstGeom>
          <a:noFill/>
          <a:ln cap="flat" cmpd="sng" w="19050">
            <a:solidFill>
              <a:srgbClr val="FFFFFF"/>
            </a:solidFill>
            <a:prstDash val="solid"/>
            <a:round/>
            <a:headEnd len="med" w="med" type="none"/>
            <a:tailEnd len="med" w="med" type="triangle"/>
          </a:ln>
        </p:spPr>
      </p:cxnSp>
      <p:sp>
        <p:nvSpPr>
          <p:cNvPr id="503" name="Shape 503"/>
          <p:cNvSpPr txBox="1"/>
          <p:nvPr/>
        </p:nvSpPr>
        <p:spPr>
          <a:xfrm>
            <a:off x="4177513" y="2003825"/>
            <a:ext cx="26757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max pool with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2x2 filters and stride 2</a:t>
            </a:r>
            <a:endParaRPr sz="1800">
              <a:solidFill>
                <a:srgbClr val="FFFFFF"/>
              </a:solidFill>
              <a:latin typeface="EB Garamond"/>
              <a:ea typeface="EB Garamond"/>
              <a:cs typeface="EB Garamond"/>
              <a:sym typeface="EB Garamond"/>
            </a:endParaRPr>
          </a:p>
        </p:txBody>
      </p:sp>
      <p:graphicFrame>
        <p:nvGraphicFramePr>
          <p:cNvPr id="504" name="Shape 504"/>
          <p:cNvGraphicFramePr/>
          <p:nvPr/>
        </p:nvGraphicFramePr>
        <p:xfrm>
          <a:off x="7138488" y="2191925"/>
          <a:ext cx="3000000" cy="3000000"/>
        </p:xfrm>
        <a:graphic>
          <a:graphicData uri="http://schemas.openxmlformats.org/drawingml/2006/table">
            <a:tbl>
              <a:tblPr>
                <a:noFill/>
                <a:tableStyleId>{6D3D6957-D5E8-43A2-9C16-FFA7BA9D1470}</a:tableStyleId>
              </a:tblPr>
              <a:tblGrid>
                <a:gridCol w="605875"/>
                <a:gridCol w="605875"/>
              </a:tblGrid>
              <a:tr h="605875">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505" name="Shape 5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11" name="Shape 511"/>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12" name="Shape 512"/>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13" name="Shape 513"/>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14" name="Shape 514"/>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15" name="Shape 515"/>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16" name="Shape 516"/>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17" name="Shape 517"/>
          <p:cNvCxnSpPr>
            <a:stCxn id="516" idx="3"/>
            <a:endCxn id="518"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19" name="Shape 519"/>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20" name="Shape 520"/>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21" name="Shape 521"/>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22" name="Shape 522"/>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23" name="Shape 523"/>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4" name="Shape 524"/>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25" name="Shape 525"/>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6" name="Shape 526"/>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7" name="Shape 527"/>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28" name="Shape 528"/>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9" name="Shape 529"/>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30" name="Shape 530"/>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31" name="Shape 531"/>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32" name="Shape 532"/>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33" name="Shape 533"/>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34" name="Shape 534"/>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35" name="Shape 535"/>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18" name="Shape 518"/>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36" name="Shape 536"/>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7" name="Shape 537"/>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8" name="Shape 538"/>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39" name="Shape 539"/>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40" name="Shape 540"/>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41" name="Shape 541"/>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43" name="Shape 543"/>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49" name="Shape 549"/>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50" name="Shape 550"/>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51" name="Shape 551"/>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52" name="Shape 552"/>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53" name="Shape 553"/>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54" name="Shape 554"/>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55" name="Shape 555"/>
          <p:cNvCxnSpPr>
            <a:stCxn id="554" idx="3"/>
            <a:endCxn id="556"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57" name="Shape 557"/>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58" name="Shape 558"/>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59" name="Shape 559"/>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60" name="Shape 560"/>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61" name="Shape 561"/>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2" name="Shape 562"/>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63" name="Shape 563"/>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4" name="Shape 564"/>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5" name="Shape 565"/>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66" name="Shape 566"/>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7" name="Shape 567"/>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8" name="Shape 568"/>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69" name="Shape 569"/>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70" name="Shape 570"/>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71" name="Shape 571"/>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72" name="Shape 572"/>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73" name="Shape 573"/>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56" name="Shape 556"/>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74" name="Shape 574"/>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5" name="Shape 575"/>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6" name="Shape 576"/>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77" name="Shape 577"/>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78" name="Shape 578"/>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79" name="Shape 579"/>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81" name="Shape 581"/>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(28 - 2 + 2*0) / 2 + 1 = 14</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Convolutions without training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a:p>
            <a:pPr indent="0" lvl="0" marL="0" rtl="0">
              <a:spcBef>
                <a:spcPts val="1600"/>
              </a:spcBef>
              <a:spcAft>
                <a:spcPts val="160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23423" y="1338125"/>
            <a:ext cx="1136774" cy="1434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Shape 5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87" name="Shape 5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88" name="Shape 5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89" name="Shape 5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90" name="Shape 5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1" name="Shape 5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92" name="Shape 5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93" name="Shape 593"/>
          <p:cNvCxnSpPr>
            <a:stCxn id="592" idx="3"/>
            <a:endCxn id="5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95" name="Shape 5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96" name="Shape 5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97" name="Shape 5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98" name="Shape 5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9" name="Shape 5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0" name="Shape 6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01" name="Shape 6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2" name="Shape 6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3" name="Shape 6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04" name="Shape 6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5" name="Shape 6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6" name="Shape 6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07" name="Shape 6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08" name="Shape 6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09" name="Shape 6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10" name="Shape 6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11" name="Shape 6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94" name="Shape 5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12" name="Shape 6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3" name="Shape 6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4" name="Shape 6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15" name="Shape 6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16" name="Shape 6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17" name="Shape 617"/>
          <p:cNvSpPr/>
          <p:nvPr/>
        </p:nvSpPr>
        <p:spPr>
          <a:xfrm>
            <a:off x="6352700" y="1055225"/>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txBox="1"/>
          <p:nvPr/>
        </p:nvSpPr>
        <p:spPr>
          <a:xfrm>
            <a:off x="3211625" y="3821875"/>
            <a:ext cx="3069900" cy="68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fc = tf.matmul(pool2, w) + b</a:t>
            </a:r>
            <a:endParaRPr sz="1800">
              <a:solidFill>
                <a:srgbClr val="FFFFFF"/>
              </a:solidFill>
              <a:latin typeface="EB Garamond"/>
              <a:ea typeface="EB Garamond"/>
              <a:cs typeface="EB Garamond"/>
              <a:sym typeface="EB Garamond"/>
            </a:endParaRPr>
          </a:p>
        </p:txBody>
      </p:sp>
      <p:sp>
        <p:nvSpPr>
          <p:cNvPr id="619" name="Shape 6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Fully connected</a:t>
            </a:r>
            <a:endParaRPr b="1">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25" name="Shape 625"/>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626" name="Shape 626"/>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627" name="Shape 627"/>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628" name="Shape 628"/>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29" name="Shape 629"/>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630" name="Shape 630"/>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631" name="Shape 631"/>
          <p:cNvCxnSpPr>
            <a:stCxn id="630" idx="3"/>
            <a:endCxn id="632"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633" name="Shape 633"/>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634" name="Shape 634"/>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635" name="Shape 635"/>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636" name="Shape 636"/>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37" name="Shape 637"/>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38" name="Shape 638"/>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39" name="Shape 639"/>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0" name="Shape 640"/>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1" name="Shape 641"/>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42" name="Shape 642"/>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3" name="Shape 643"/>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4" name="Shape 644"/>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45" name="Shape 645"/>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46" name="Shape 646"/>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47" name="Shape 647"/>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48" name="Shape 648"/>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49" name="Shape 649"/>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632" name="Shape 632"/>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50" name="Shape 650"/>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1" name="Shape 651"/>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2" name="Shape 652"/>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53" name="Shape 653"/>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54" name="Shape 654"/>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55" name="Shape 655"/>
          <p:cNvSpPr/>
          <p:nvPr/>
        </p:nvSpPr>
        <p:spPr>
          <a:xfrm>
            <a:off x="8176825" y="7909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txBox="1"/>
          <p:nvPr/>
        </p:nvSpPr>
        <p:spPr>
          <a:xfrm>
            <a:off x="1673163" y="3755525"/>
            <a:ext cx="64956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Loss function</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softmax_cross_entropy_with_logits</a:t>
            </a:r>
            <a:r>
              <a:rPr lang="en" sz="1800">
                <a:solidFill>
                  <a:srgbClr val="FFFFFF"/>
                </a:solidFill>
                <a:latin typeface="EB Garamond"/>
                <a:ea typeface="EB Garamond"/>
                <a:cs typeface="EB Garamond"/>
                <a:sym typeface="EB Garamond"/>
              </a:rPr>
              <a:t>(labels=Y, logits=logits)</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Predict</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a:t>
            </a:r>
            <a:r>
              <a:rPr lang="en" sz="1800">
                <a:solidFill>
                  <a:srgbClr val="FFFFFF"/>
                </a:solidFill>
                <a:latin typeface="EB Garamond"/>
                <a:ea typeface="EB Garamond"/>
                <a:cs typeface="EB Garamond"/>
                <a:sym typeface="EB Garamond"/>
              </a:rPr>
              <a:t>(logits_batch)</a:t>
            </a:r>
            <a:endParaRPr sz="1800">
              <a:solidFill>
                <a:srgbClr val="FFFFFF"/>
              </a:solidFill>
              <a:latin typeface="EB Garamond"/>
              <a:ea typeface="EB Garamond"/>
              <a:cs typeface="EB Garamond"/>
              <a:sym typeface="EB Garamond"/>
            </a:endParaRPr>
          </a:p>
        </p:txBody>
      </p:sp>
      <p:sp>
        <p:nvSpPr>
          <p:cNvPr id="657" name="Shape 6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Softmax</a:t>
            </a:r>
            <a:endParaRPr b="1">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63" name="Shape 663"/>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07_convnet_mnist_starter.py from GitHub!</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Update utils.py</a:t>
            </a:r>
            <a:endParaRPr sz="1800">
              <a:solidFill>
                <a:srgbClr val="FFFFFF"/>
              </a:solidFill>
              <a:latin typeface="Georgia"/>
              <a:ea typeface="Georgia"/>
              <a:cs typeface="Georgia"/>
              <a:sym typeface="Georgia"/>
            </a:endParaRPr>
          </a:p>
        </p:txBody>
      </p:sp>
      <p:sp>
        <p:nvSpPr>
          <p:cNvPr id="664" name="Shape 6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Interactive coding</a:t>
            </a:r>
            <a:endParaRPr b="1">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70" name="Shape 670"/>
          <p:cNvPicPr preferRelativeResize="0"/>
          <p:nvPr/>
        </p:nvPicPr>
        <p:blipFill>
          <a:blip r:embed="rId3">
            <a:alphaModFix/>
          </a:blip>
          <a:stretch>
            <a:fillRect/>
          </a:stretch>
        </p:blipFill>
        <p:spPr>
          <a:xfrm>
            <a:off x="2561522" y="0"/>
            <a:ext cx="411710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76" name="Shape 676"/>
          <p:cNvSpPr txBox="1"/>
          <p:nvPr/>
        </p:nvSpPr>
        <p:spPr>
          <a:xfrm>
            <a:off x="724500" y="3971425"/>
            <a:ext cx="76950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Test accuracy increases while training loss decreases!</a:t>
            </a:r>
            <a:endParaRPr sz="1800">
              <a:solidFill>
                <a:srgbClr val="FFFFFF"/>
              </a:solidFill>
              <a:latin typeface="Georgia"/>
              <a:ea typeface="Georgia"/>
              <a:cs typeface="Georgia"/>
              <a:sym typeface="Georgia"/>
            </a:endParaRPr>
          </a:p>
        </p:txBody>
      </p:sp>
      <p:sp>
        <p:nvSpPr>
          <p:cNvPr id="677" name="Shape 6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Training progress</a:t>
            </a:r>
            <a:endParaRPr b="1">
              <a:latin typeface="Georgia"/>
              <a:ea typeface="Georgia"/>
              <a:cs typeface="Georgia"/>
              <a:sym typeface="Georgia"/>
            </a:endParaRPr>
          </a:p>
        </p:txBody>
      </p:sp>
      <p:pic>
        <p:nvPicPr>
          <p:cNvPr id="678" name="Shape 678"/>
          <p:cNvPicPr preferRelativeResize="0"/>
          <p:nvPr/>
        </p:nvPicPr>
        <p:blipFill>
          <a:blip r:embed="rId3">
            <a:alphaModFix/>
          </a:blip>
          <a:stretch>
            <a:fillRect/>
          </a:stretch>
        </p:blipFill>
        <p:spPr>
          <a:xfrm>
            <a:off x="650500" y="1322525"/>
            <a:ext cx="7552650" cy="2648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Accuracy</a:t>
            </a:r>
            <a:endParaRPr b="1">
              <a:latin typeface="Georgia"/>
              <a:ea typeface="Georgia"/>
              <a:cs typeface="Georgia"/>
              <a:sym typeface="Georgia"/>
            </a:endParaRPr>
          </a:p>
        </p:txBody>
      </p:sp>
      <p:sp>
        <p:nvSpPr>
          <p:cNvPr id="684" name="Shape 6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685" name="Shape 685"/>
          <p:cNvGraphicFramePr/>
          <p:nvPr/>
        </p:nvGraphicFramePr>
        <p:xfrm>
          <a:off x="952500" y="1549850"/>
          <a:ext cx="3000000" cy="3000000"/>
        </p:xfrm>
        <a:graphic>
          <a:graphicData uri="http://schemas.openxmlformats.org/drawingml/2006/table">
            <a:tbl>
              <a:tblPr>
                <a:noFill/>
                <a:tableStyleId>{CD0BB695-A0BB-4A55-9C6A-B7CBD7422CC5}</a:tableStyleId>
              </a:tblPr>
              <a:tblGrid>
                <a:gridCol w="3619500"/>
                <a:gridCol w="3619500"/>
              </a:tblGrid>
              <a:tr h="381000">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Epochs</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Accuracy</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0.9131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0.9363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0.9478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0.9573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10</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0.971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0.9818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type="ctrTitle"/>
          </p:nvPr>
        </p:nvSpPr>
        <p:spPr>
          <a:xfrm>
            <a:off x="400075" y="2055754"/>
            <a:ext cx="8145000" cy="1032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691" name="Shape 6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692" name="Shape 69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98" name="Shape 698"/>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We’ve been learning it the hard way</a:t>
            </a:r>
            <a:endParaRPr sz="1800">
              <a:solidFill>
                <a:srgbClr val="FFFFFF"/>
              </a:solidFill>
              <a:latin typeface="Georgia"/>
              <a:ea typeface="Georgia"/>
              <a:cs typeface="Georgia"/>
              <a:sym typeface="Georgia"/>
            </a:endParaRPr>
          </a:p>
        </p:txBody>
      </p:sp>
      <p:sp>
        <p:nvSpPr>
          <p:cNvPr id="699" name="Shape 6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a:t>
            </a:r>
            <a:endParaRPr b="1">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05" name="Shape 705"/>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activation=tf.nn.relu,</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06" name="Shape 7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12" name="Shape 712"/>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activation=tf.nn.relu</a:t>
            </a:r>
            <a:r>
              <a:rPr lang="en" sz="1800">
                <a:solidFill>
                  <a:srgbClr val="FFFFFF"/>
                </a:solidFill>
                <a:latin typeface="Georgia"/>
                <a:ea typeface="Georgia"/>
                <a:cs typeface="Georgia"/>
                <a:sym typeface="Georgia"/>
              </a:rPr>
              <a:t>,</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13" name="Shape 7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
        <p:nvSpPr>
          <p:cNvPr id="714" name="Shape 714"/>
          <p:cNvSpPr txBox="1"/>
          <p:nvPr/>
        </p:nvSpPr>
        <p:spPr>
          <a:xfrm>
            <a:off x="5794975" y="4025075"/>
            <a:ext cx="24591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can choose non-linearity to use</a:t>
            </a:r>
            <a:endParaRPr sz="18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687375" y="2058534"/>
            <a:ext cx="8145000" cy="174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Understanding convolutions</a:t>
            </a:r>
            <a:endParaRPr>
              <a:latin typeface="Georgia"/>
              <a:ea typeface="Georgia"/>
              <a:cs typeface="Georgia"/>
              <a:sym typeface="Georgia"/>
            </a:endParaRPr>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22" name="Shape 12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0" name="Shape 720"/>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pool1 = tf.layers.max_pooling2d(inputs=conv1,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pool_size=[2, 2],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strides=2,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name='pool1')</a:t>
            </a:r>
            <a:endParaRPr sz="1800">
              <a:solidFill>
                <a:srgbClr val="FFFFFF"/>
              </a:solidFill>
              <a:latin typeface="Georgia"/>
              <a:ea typeface="Georgia"/>
              <a:cs typeface="Georgia"/>
              <a:sym typeface="Georgia"/>
            </a:endParaRPr>
          </a:p>
        </p:txBody>
      </p:sp>
      <p:sp>
        <p:nvSpPr>
          <p:cNvPr id="721" name="Shape 7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tf.layers.max_pooling2d</a:t>
            </a:r>
            <a:endParaRPr b="1">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7" name="Shape 727"/>
          <p:cNvSpPr txBox="1"/>
          <p:nvPr/>
        </p:nvSpPr>
        <p:spPr>
          <a:xfrm>
            <a:off x="925075" y="2231075"/>
            <a:ext cx="7209900" cy="853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FFFFFF"/>
                </a:solidFill>
                <a:latin typeface="Georgia"/>
                <a:ea typeface="Georgia"/>
                <a:cs typeface="Georgia"/>
                <a:sym typeface="Georgia"/>
              </a:rPr>
              <a:t>fc = tf.layers.dense(pool2, 1024, activation=tf.nn.relu, name='fc')</a:t>
            </a:r>
            <a:endParaRPr sz="1800">
              <a:solidFill>
                <a:srgbClr val="FFFFFF"/>
              </a:solidFill>
              <a:latin typeface="Georgia"/>
              <a:ea typeface="Georgia"/>
              <a:cs typeface="Georgia"/>
              <a:sym typeface="Georgia"/>
            </a:endParaRPr>
          </a:p>
        </p:txBody>
      </p:sp>
      <p:sp>
        <p:nvSpPr>
          <p:cNvPr id="728" name="Shape 7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4" name="Shape 734"/>
          <p:cNvSpPr txBox="1"/>
          <p:nvPr/>
        </p:nvSpPr>
        <p:spPr>
          <a:xfrm>
            <a:off x="925075" y="1783825"/>
            <a:ext cx="7209900" cy="20838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dropout = tf.layers.dropout(fc,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self.keep_prob,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training=self.training</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name='dropout')</a:t>
            </a:r>
            <a:endParaRPr sz="1800">
              <a:solidFill>
                <a:srgbClr val="FFFFFF"/>
              </a:solidFill>
              <a:latin typeface="Georgia"/>
              <a:ea typeface="Georgia"/>
              <a:cs typeface="Georgia"/>
              <a:sym typeface="Georgia"/>
            </a:endParaRPr>
          </a:p>
          <a:p>
            <a:pPr indent="0" lvl="0" marL="0" rtl="0">
              <a:lnSpc>
                <a:spcPct val="115000"/>
              </a:lnSpc>
              <a:spcBef>
                <a:spcPts val="0"/>
              </a:spcBef>
              <a:spcAft>
                <a:spcPts val="0"/>
              </a:spcAft>
              <a:buNone/>
            </a:pPr>
            <a:r>
              <a:t/>
            </a:r>
            <a:endParaRPr sz="1800">
              <a:solidFill>
                <a:srgbClr val="FFFFFF"/>
              </a:solidFill>
              <a:latin typeface="Georgia"/>
              <a:ea typeface="Georgia"/>
              <a:cs typeface="Georgia"/>
              <a:sym typeface="Georgia"/>
            </a:endParaRPr>
          </a:p>
        </p:txBody>
      </p:sp>
      <p:sp>
        <p:nvSpPr>
          <p:cNvPr id="735" name="Shape 7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
        <p:nvSpPr>
          <p:cNvPr id="736" name="Shape 736"/>
          <p:cNvSpPr txBox="1"/>
          <p:nvPr/>
        </p:nvSpPr>
        <p:spPr>
          <a:xfrm>
            <a:off x="4157575" y="4025075"/>
            <a:ext cx="40965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Drop neurals during training</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Want to use all of them during testing</a:t>
            </a:r>
            <a:endParaRPr sz="1800">
              <a:solidFill>
                <a:srgbClr val="FFFFFF"/>
              </a:solidFill>
              <a:latin typeface="Georgia"/>
              <a:ea typeface="Georgia"/>
              <a:cs typeface="Georgia"/>
              <a:sym typeface="Georg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Shape 74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742" name="Shape 74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TFRecord</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CIFAR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Style Transfer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chiphuyen@cs.stanford.edu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743" name="Shape 7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8" name="Shape 128"/>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FFFFFF"/>
                </a:solidFill>
                <a:latin typeface="Georgia"/>
                <a:ea typeface="Georgia"/>
                <a:cs typeface="Georgia"/>
                <a:sym typeface="Georgia"/>
              </a:rPr>
              <a:t>a function derived from two given functions by integration that expresses how the shape of one is modified by the other</a:t>
            </a:r>
            <a:endParaRPr sz="1800">
              <a:solidFill>
                <a:srgbClr val="FFFFFF"/>
              </a:solidFill>
              <a:latin typeface="Georgia"/>
              <a:ea typeface="Georgia"/>
              <a:cs typeface="Georgia"/>
              <a:sym typeface="Georgia"/>
            </a:endParaRPr>
          </a:p>
        </p:txBody>
      </p:sp>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5" name="Shape 135"/>
          <p:cNvPicPr preferRelativeResize="0"/>
          <p:nvPr/>
        </p:nvPicPr>
        <p:blipFill>
          <a:blip r:embed="rId3">
            <a:alphaModFix/>
          </a:blip>
          <a:stretch>
            <a:fillRect/>
          </a:stretch>
        </p:blipFill>
        <p:spPr>
          <a:xfrm>
            <a:off x="1266788" y="1555000"/>
            <a:ext cx="6775775" cy="2128275"/>
          </a:xfrm>
          <a:prstGeom prst="rect">
            <a:avLst/>
          </a:prstGeom>
          <a:noFill/>
          <a:ln>
            <a:noFill/>
          </a:ln>
        </p:spPr>
      </p:pic>
      <p:sp>
        <p:nvSpPr>
          <p:cNvPr id="136" name="Shape 136"/>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FFFFFF"/>
                </a:solidFill>
                <a:latin typeface="EB Garamond"/>
                <a:ea typeface="EB Garamond"/>
                <a:cs typeface="EB Garamond"/>
                <a:sym typeface="EB Garamond"/>
              </a:rPr>
              <a:t>Brian Amberg derivative work (Wikipedia)</a:t>
            </a:r>
            <a:endParaRPr sz="900">
              <a:solidFill>
                <a:srgbClr val="FFFFFF"/>
              </a:solidFill>
              <a:latin typeface="EB Garamond"/>
              <a:ea typeface="EB Garamond"/>
              <a:cs typeface="EB Garamond"/>
              <a:sym typeface="EB Garamond"/>
            </a:endParaRPr>
          </a:p>
        </p:txBody>
      </p:sp>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3" name="Shape 143"/>
          <p:cNvSpPr txBox="1"/>
          <p:nvPr/>
        </p:nvSpPr>
        <p:spPr>
          <a:xfrm>
            <a:off x="1137625" y="1802725"/>
            <a:ext cx="7034100" cy="11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How an input is transformed by a kernel* </a:t>
            </a:r>
            <a:endParaRPr sz="1800">
              <a:solidFill>
                <a:srgbClr val="FFFFFF"/>
              </a:solidFill>
              <a:latin typeface="Georgia"/>
              <a:ea typeface="Georgia"/>
              <a:cs typeface="Georgia"/>
              <a:sym typeface="Georgia"/>
            </a:endParaRPr>
          </a:p>
        </p:txBody>
      </p:sp>
      <p:sp>
        <p:nvSpPr>
          <p:cNvPr id="144" name="Shape 144"/>
          <p:cNvSpPr txBox="1"/>
          <p:nvPr/>
        </p:nvSpPr>
        <p:spPr>
          <a:xfrm>
            <a:off x="71225" y="4663225"/>
            <a:ext cx="50724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*also called filter/feature map</a:t>
            </a:r>
            <a:endParaRPr sz="1800">
              <a:solidFill>
                <a:schemeClr val="dk1"/>
              </a:solidFill>
              <a:latin typeface="Georgia"/>
              <a:ea typeface="Georgia"/>
              <a:cs typeface="Georgia"/>
              <a:sym typeface="Georgia"/>
            </a:endParaRPr>
          </a:p>
          <a:p>
            <a:pPr indent="0" lvl="0" marL="0">
              <a:spcBef>
                <a:spcPts val="0"/>
              </a:spcBef>
              <a:spcAft>
                <a:spcPts val="0"/>
              </a:spcAft>
              <a:buNone/>
            </a:pPr>
            <a:r>
              <a:t/>
            </a:r>
            <a:endParaRPr/>
          </a:p>
        </p:txBody>
      </p:sp>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1" name="Shape 151"/>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p:txBody>
      </p:sp>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58" name="Shape 158"/>
          <p:cNvPicPr preferRelativeResize="0"/>
          <p:nvPr/>
        </p:nvPicPr>
        <p:blipFill>
          <a:blip r:embed="rId3">
            <a:alphaModFix/>
          </a:blip>
          <a:stretch>
            <a:fillRect/>
          </a:stretch>
        </p:blipFill>
        <p:spPr>
          <a:xfrm>
            <a:off x="2149600" y="994850"/>
            <a:ext cx="5010150" cy="3657600"/>
          </a:xfrm>
          <a:prstGeom prst="rect">
            <a:avLst/>
          </a:prstGeom>
          <a:noFill/>
          <a:ln>
            <a:noFill/>
          </a:ln>
        </p:spPr>
      </p:pic>
      <p:sp>
        <p:nvSpPr>
          <p:cNvPr id="159" name="Shape 159"/>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solidFill>
                  <a:srgbClr val="FFFFFF"/>
                </a:solidFill>
                <a:latin typeface="EB Garamond"/>
                <a:ea typeface="EB Garamond"/>
                <a:cs typeface="EB Garamond"/>
                <a:sym typeface="EB Garamond"/>
              </a:rPr>
              <a:t> http://deeplearning.stanford.edu/</a:t>
            </a:r>
            <a:endParaRPr sz="900">
              <a:solidFill>
                <a:srgbClr val="FFFFFF"/>
              </a:solidFill>
              <a:latin typeface="EB Garamond"/>
              <a:ea typeface="EB Garamond"/>
              <a:cs typeface="EB Garamond"/>
              <a:sym typeface="EB Garamond"/>
            </a:endParaRPr>
          </a:p>
        </p:txBody>
      </p:sp>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