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8"/>
  </p:notesMasterIdLst>
  <p:sldIdLst>
    <p:sldId id="256" r:id="rId2"/>
    <p:sldId id="259" r:id="rId3"/>
    <p:sldId id="260" r:id="rId4"/>
    <p:sldId id="261" r:id="rId5"/>
    <p:sldId id="267" r:id="rId6"/>
    <p:sldId id="268" r:id="rId7"/>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84380"/>
    <p:restoredTop sz="94660"/>
  </p:normalViewPr>
  <p:slideViewPr>
    <p:cSldViewPr>
      <p:cViewPr varScale="1">
        <p:scale>
          <a:sx n="66" d="100"/>
          <a:sy n="66" d="100"/>
        </p:scale>
        <p:origin x="-150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A4B26A65-14B9-4CB8-A7D1-8AAF733815E7}" type="datetimeFigureOut">
              <a:rPr lang="ar-SA" smtClean="0"/>
              <a:t>07/03/43</a:t>
            </a:fld>
            <a:endParaRPr lang="ar-SA"/>
          </a:p>
        </p:txBody>
      </p:sp>
      <p:sp>
        <p:nvSpPr>
          <p:cNvPr id="4" name="عنصر نائب لصورة الشريحة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6" name="عنصر نائب للتذييل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F7CAF4B3-C3CA-40E1-9202-94875644A92C}" type="slidenum">
              <a:rPr lang="ar-SA" smtClean="0"/>
              <a:t>‹#›</a:t>
            </a:fld>
            <a:endParaRPr lang="ar-SA"/>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SA" dirty="0"/>
          </a:p>
        </p:txBody>
      </p:sp>
      <p:sp>
        <p:nvSpPr>
          <p:cNvPr id="4" name="عنصر نائب لرقم الشريحة 3"/>
          <p:cNvSpPr>
            <a:spLocks noGrp="1"/>
          </p:cNvSpPr>
          <p:nvPr>
            <p:ph type="sldNum" sz="quarter" idx="10"/>
          </p:nvPr>
        </p:nvSpPr>
        <p:spPr/>
        <p:txBody>
          <a:bodyPr/>
          <a:lstStyle/>
          <a:p>
            <a:fld id="{F7CAF4B3-C3CA-40E1-9202-94875644A92C}" type="slidenum">
              <a:rPr lang="ar-SA" smtClean="0"/>
              <a:t>1</a:t>
            </a:fld>
            <a:endParaRPr lang="ar-S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2130425"/>
            <a:ext cx="7772400" cy="1470025"/>
          </a:xfrm>
        </p:spPr>
        <p:txBody>
          <a:bodyPr/>
          <a:lstStyle/>
          <a:p>
            <a:r>
              <a:rPr lang="ar-SA" smtClean="0"/>
              <a:t>انقر لتحرير نمط العنوان الرئيسي</a:t>
            </a:r>
            <a:endParaRPr lang="ar-SA"/>
          </a:p>
        </p:txBody>
      </p:sp>
      <p:sp>
        <p:nvSpPr>
          <p:cNvPr id="3" name="عنوان فرعي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07/03/43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07/03/43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07/03/43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07/03/43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07/03/43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تاريخ 4"/>
          <p:cNvSpPr>
            <a:spLocks noGrp="1"/>
          </p:cNvSpPr>
          <p:nvPr>
            <p:ph type="dt" sz="half" idx="10"/>
          </p:nvPr>
        </p:nvSpPr>
        <p:spPr/>
        <p:txBody>
          <a:bodyPr/>
          <a:lstStyle/>
          <a:p>
            <a:fld id="{1B8ABB09-4A1D-463E-8065-109CC2B7EFAA}" type="datetimeFigureOut">
              <a:rPr lang="ar-SA" smtClean="0"/>
              <a:pPr/>
              <a:t>07/03/43</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عنصر نائب للتاريخ 6"/>
          <p:cNvSpPr>
            <a:spLocks noGrp="1"/>
          </p:cNvSpPr>
          <p:nvPr>
            <p:ph type="dt" sz="half" idx="10"/>
          </p:nvPr>
        </p:nvSpPr>
        <p:spPr/>
        <p:txBody>
          <a:bodyPr/>
          <a:lstStyle/>
          <a:p>
            <a:fld id="{1B8ABB09-4A1D-463E-8065-109CC2B7EFAA}" type="datetimeFigureOut">
              <a:rPr lang="ar-SA" smtClean="0"/>
              <a:pPr/>
              <a:t>07/03/43</a:t>
            </a:fld>
            <a:endParaRPr lang="ar-SA"/>
          </a:p>
        </p:txBody>
      </p:sp>
      <p:sp>
        <p:nvSpPr>
          <p:cNvPr id="8" name="عنصر نائب للتذييل 7"/>
          <p:cNvSpPr>
            <a:spLocks noGrp="1"/>
          </p:cNvSpPr>
          <p:nvPr>
            <p:ph type="ftr" sz="quarter" idx="11"/>
          </p:nvPr>
        </p:nvSpPr>
        <p:spPr/>
        <p:txBody>
          <a:bodyPr/>
          <a:lstStyle/>
          <a:p>
            <a:endParaRPr lang="ar-SA"/>
          </a:p>
        </p:txBody>
      </p:sp>
      <p:sp>
        <p:nvSpPr>
          <p:cNvPr id="9" name="عنصر نائب لرقم الشريحة 8"/>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تاريخ 2"/>
          <p:cNvSpPr>
            <a:spLocks noGrp="1"/>
          </p:cNvSpPr>
          <p:nvPr>
            <p:ph type="dt" sz="half" idx="10"/>
          </p:nvPr>
        </p:nvSpPr>
        <p:spPr/>
        <p:txBody>
          <a:bodyPr/>
          <a:lstStyle/>
          <a:p>
            <a:fld id="{1B8ABB09-4A1D-463E-8065-109CC2B7EFAA}" type="datetimeFigureOut">
              <a:rPr lang="ar-SA" smtClean="0"/>
              <a:pPr/>
              <a:t>07/03/43</a:t>
            </a:fld>
            <a:endParaRPr lang="ar-SA"/>
          </a:p>
        </p:txBody>
      </p:sp>
      <p:sp>
        <p:nvSpPr>
          <p:cNvPr id="4" name="عنصر نائب للتذييل 3"/>
          <p:cNvSpPr>
            <a:spLocks noGrp="1"/>
          </p:cNvSpPr>
          <p:nvPr>
            <p:ph type="ftr" sz="quarter" idx="11"/>
          </p:nvPr>
        </p:nvSpPr>
        <p:spPr/>
        <p:txBody>
          <a:bodyPr/>
          <a:lstStyle/>
          <a:p>
            <a:endParaRPr lang="ar-SA"/>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1B8ABB09-4A1D-463E-8065-109CC2B7EFAA}" type="datetimeFigureOut">
              <a:rPr lang="ar-SA" smtClean="0"/>
              <a:pPr/>
              <a:t>07/03/43</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pPr/>
              <a:t>07/03/43</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pPr/>
              <a:t>07/03/43</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1B8ABB09-4A1D-463E-8065-109CC2B7EFAA}" type="datetimeFigureOut">
              <a:rPr lang="ar-SA" smtClean="0"/>
              <a:pPr/>
              <a:t>07/03/43</a:t>
            </a:fld>
            <a:endParaRPr lang="ar-SA"/>
          </a:p>
        </p:txBody>
      </p:sp>
      <p:sp>
        <p:nvSpPr>
          <p:cNvPr id="5" name="عنصر نائب للتذييل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B34F065-1154-456A-91E3-76DE8E75E17B}" type="slidenum">
              <a:rPr lang="ar-SA" smtClean="0"/>
              <a:pPr/>
              <a:t>‹#›</a:t>
            </a:fld>
            <a:endParaRPr lang="ar-S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hyperlink" Target="http://computer.howstuffworks.com/internet/basics/internet2.htm" TargetMode="External"/><Relationship Id="rId4" Type="http://schemas.openxmlformats.org/officeDocument/2006/relationships/hyperlink" Target="https://www.youtube.com/watch?v=ZonvMhT5c_Q&amp;t=53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lvl="0"/>
            <a:r>
              <a:rPr lang="ar-SA" sz="2800" i="1" dirty="0" smtClean="0">
                <a:solidFill>
                  <a:schemeClr val="accent4">
                    <a:lumMod val="75000"/>
                  </a:schemeClr>
                </a:solidFill>
              </a:rPr>
              <a:t>- كيف تنتقل البيانات عبر الإنترنت</a:t>
            </a:r>
            <a:r>
              <a:rPr lang="ar-SA" i="1" dirty="0" smtClean="0"/>
              <a:t>؟</a:t>
            </a:r>
            <a:endParaRPr lang="ar-SA" dirty="0"/>
          </a:p>
        </p:txBody>
      </p:sp>
      <p:pic>
        <p:nvPicPr>
          <p:cNvPr id="7" name="عنصر نائب للصورة 6" descr="Untitled-1-4.jpg"/>
          <p:cNvPicPr>
            <a:picLocks noGrp="1" noChangeAspect="1"/>
          </p:cNvPicPr>
          <p:nvPr>
            <p:ph type="pic" idx="1"/>
          </p:nvPr>
        </p:nvPicPr>
        <p:blipFill>
          <a:blip r:embed="rId3"/>
          <a:srcRect l="12500" r="12500"/>
          <a:stretch>
            <a:fillRect/>
          </a:stretch>
        </p:blipFill>
        <p:spPr/>
      </p:pic>
      <p:sp>
        <p:nvSpPr>
          <p:cNvPr id="6" name="عنصر نائب للنص 5"/>
          <p:cNvSpPr>
            <a:spLocks noGrp="1"/>
          </p:cNvSpPr>
          <p:nvPr>
            <p:ph type="body" sz="half" idx="2"/>
          </p:nvPr>
        </p:nvSpPr>
        <p:spPr>
          <a:xfrm>
            <a:off x="1792288" y="5367338"/>
            <a:ext cx="5637232" cy="1490662"/>
          </a:xfrm>
        </p:spPr>
        <p:txBody>
          <a:bodyPr>
            <a:normAutofit/>
          </a:bodyPr>
          <a:lstStyle/>
          <a:p>
            <a:pPr lvl="0"/>
            <a:r>
              <a:rPr lang="ar-SA" sz="1800" dirty="0" smtClean="0">
                <a:hlinkClick r:id="rId4"/>
              </a:rPr>
              <a:t>تنتقل البيانات</a:t>
            </a:r>
            <a:r>
              <a:rPr lang="ar-SA" sz="1800" dirty="0" smtClean="0"/>
              <a:t> على هيئة </a:t>
            </a:r>
            <a:r>
              <a:rPr lang="ar-SA" sz="1800" dirty="0" smtClean="0">
                <a:hlinkClick r:id="rId5"/>
              </a:rPr>
              <a:t>حِزم</a:t>
            </a:r>
            <a:r>
              <a:rPr lang="ar-SA" sz="1800" dirty="0" smtClean="0"/>
              <a:t> عبر الإنترنت على أن تستطيع كُل حِزمة حمل ما يقرب من 1500 بايت. تحتوي الحزمة الواحدة -المكونة افتراضيًا من رأس وذيل – بداخلها على المعلومات التعريفية لهذه الحزمة من حيث نوع البيانات الموجودة </a:t>
            </a:r>
            <a:r>
              <a:rPr lang="ar-SA" sz="1800" dirty="0" err="1" smtClean="0"/>
              <a:t>بها</a:t>
            </a:r>
            <a:r>
              <a:rPr lang="ar-SA" sz="1800" dirty="0" smtClean="0"/>
              <a:t> وكيفية تجميعها مرة أخرى مع البيانات المُكمّلة لها والمصدر الذي أتت منه فضلًا عن الوجهة التي تقصدها هذه الحزمة</a:t>
            </a:r>
            <a:r>
              <a:rPr lang="ar-SA" dirty="0" smtClean="0"/>
              <a:t>.</a:t>
            </a:r>
          </a:p>
          <a:p>
            <a:endParaRPr lang="ar-SA" dirty="0"/>
          </a:p>
        </p:txBody>
      </p:sp>
    </p:spTree>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a:p>
        </p:txBody>
      </p:sp>
      <p:sp>
        <p:nvSpPr>
          <p:cNvPr id="3" name="عنصر نائب للمحتوى 2"/>
          <p:cNvSpPr>
            <a:spLocks noGrp="1"/>
          </p:cNvSpPr>
          <p:nvPr>
            <p:ph idx="1"/>
          </p:nvPr>
        </p:nvSpPr>
        <p:spPr/>
        <p:txBody>
          <a:bodyPr>
            <a:normAutofit lnSpcReduction="10000"/>
          </a:bodyPr>
          <a:lstStyle/>
          <a:p>
            <a:r>
              <a:rPr lang="ar-SA" sz="2800" b="1" i="1" dirty="0" smtClean="0">
                <a:solidFill>
                  <a:schemeClr val="accent4">
                    <a:lumMod val="75000"/>
                  </a:schemeClr>
                </a:solidFill>
              </a:rPr>
              <a:t>كيف يتعرف نظام الحاسوب على اسم الموقع الذي تريد الوصول إليه؟</a:t>
            </a:r>
          </a:p>
          <a:p>
            <a:r>
              <a:rPr lang="ar-SA" dirty="0" smtClean="0"/>
              <a:t>أحد البروتوكولات التي نستخدمها يوميًا دون إدراك بروتوكول </a:t>
            </a:r>
            <a:r>
              <a:rPr lang="en-US" dirty="0" smtClean="0"/>
              <a:t>DNS </a:t>
            </a:r>
            <a:r>
              <a:rPr lang="ar-SA" dirty="0" smtClean="0"/>
              <a:t>أو نظام أسماء النطاقات </a:t>
            </a:r>
            <a:r>
              <a:rPr lang="en-US" dirty="0" smtClean="0"/>
              <a:t>Domain Name System </a:t>
            </a:r>
            <a:r>
              <a:rPr lang="ar-SA" dirty="0" smtClean="0"/>
              <a:t>وهو </a:t>
            </a:r>
            <a:r>
              <a:rPr lang="ar-SA" dirty="0" err="1" smtClean="0"/>
              <a:t>المسؤول</a:t>
            </a:r>
            <a:r>
              <a:rPr lang="ar-SA" dirty="0" smtClean="0"/>
              <a:t> تحديدًا عن أسماء النطاقات والتعرف عليها ومهمته الأساسية تحويل اسم النطاق «</a:t>
            </a:r>
            <a:r>
              <a:rPr lang="ar-SA" dirty="0" err="1" smtClean="0"/>
              <a:t>الدومين</a:t>
            </a:r>
            <a:r>
              <a:rPr lang="ar-SA" dirty="0" smtClean="0"/>
              <a:t>» من صورته النصية إلى صورته الرقمية «عنوان الإنترنت للموقع»، أي أنه أشبه بدليل الهاتف الذي نستخدمه ولكن لمواقع الإنترنت، فهو يجمع ما بين عنوان الموقع «</a:t>
            </a:r>
            <a:r>
              <a:rPr lang="ar-SA" dirty="0" err="1" smtClean="0"/>
              <a:t>الدومين</a:t>
            </a:r>
            <a:r>
              <a:rPr lang="ar-SA" dirty="0" smtClean="0"/>
              <a:t>» وعنوان </a:t>
            </a:r>
            <a:r>
              <a:rPr lang="en-US" dirty="0" smtClean="0"/>
              <a:t>IP </a:t>
            </a:r>
            <a:r>
              <a:rPr lang="ar-SA" dirty="0" smtClean="0"/>
              <a:t>الخاص بالموقع. </a:t>
            </a:r>
            <a:endParaRPr lang="ar-SA" dirty="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ar-SA" b="1" i="1" dirty="0" smtClean="0">
                <a:solidFill>
                  <a:schemeClr val="tx2"/>
                </a:solidFill>
              </a:rPr>
              <a:t>ما هي الخطوات التي يجب </a:t>
            </a:r>
            <a:r>
              <a:rPr lang="ar-SA" b="1" i="1" dirty="0" err="1" smtClean="0">
                <a:solidFill>
                  <a:schemeClr val="tx2"/>
                </a:solidFill>
              </a:rPr>
              <a:t>ان</a:t>
            </a:r>
            <a:r>
              <a:rPr lang="ar-SA" b="1" i="1" dirty="0" smtClean="0">
                <a:solidFill>
                  <a:schemeClr val="tx2"/>
                </a:solidFill>
              </a:rPr>
              <a:t> اتبعها لكي </a:t>
            </a:r>
            <a:r>
              <a:rPr lang="ar-SA" b="1" i="1" dirty="0" err="1" smtClean="0">
                <a:solidFill>
                  <a:schemeClr val="tx2"/>
                </a:solidFill>
              </a:rPr>
              <a:t>اصبح</a:t>
            </a:r>
            <a:r>
              <a:rPr lang="ar-SA" b="1" i="1" dirty="0" smtClean="0">
                <a:solidFill>
                  <a:schemeClr val="tx2"/>
                </a:solidFill>
              </a:rPr>
              <a:t> مطور ويب محترف</a:t>
            </a:r>
            <a:endParaRPr lang="ar-SA" b="1" i="1" dirty="0">
              <a:solidFill>
                <a:schemeClr val="tx2"/>
              </a:solidFill>
            </a:endParaRPr>
          </a:p>
        </p:txBody>
      </p:sp>
      <p:sp>
        <p:nvSpPr>
          <p:cNvPr id="3" name="عنصر نائب للمحتوى 2"/>
          <p:cNvSpPr>
            <a:spLocks noGrp="1"/>
          </p:cNvSpPr>
          <p:nvPr>
            <p:ph idx="1"/>
          </p:nvPr>
        </p:nvSpPr>
        <p:spPr/>
        <p:txBody>
          <a:bodyPr>
            <a:normAutofit fontScale="70000" lnSpcReduction="20000"/>
          </a:bodyPr>
          <a:lstStyle/>
          <a:p>
            <a:r>
              <a:rPr lang="ar-SA" sz="4000" b="1" i="1" dirty="0" smtClean="0">
                <a:solidFill>
                  <a:schemeClr val="accent4">
                    <a:lumMod val="75000"/>
                  </a:schemeClr>
                </a:solidFill>
              </a:rPr>
              <a:t>- ما </a:t>
            </a:r>
            <a:r>
              <a:rPr lang="ar-SA" sz="4000" b="1" i="1" dirty="0" err="1" smtClean="0">
                <a:solidFill>
                  <a:schemeClr val="accent4">
                    <a:lumMod val="75000"/>
                  </a:schemeClr>
                </a:solidFill>
              </a:rPr>
              <a:t>هى</a:t>
            </a:r>
            <a:r>
              <a:rPr lang="ar-SA" sz="4000" b="1" i="1" dirty="0" smtClean="0">
                <a:solidFill>
                  <a:schemeClr val="accent4">
                    <a:lumMod val="75000"/>
                  </a:schemeClr>
                </a:solidFill>
              </a:rPr>
              <a:t> لغات البرمجة المطلوب تعلمها للعمل كمطور ويب </a:t>
            </a:r>
            <a:r>
              <a:rPr lang="en-US" sz="4000" b="1" i="1" dirty="0" smtClean="0">
                <a:solidFill>
                  <a:schemeClr val="accent4">
                    <a:lumMod val="75000"/>
                  </a:schemeClr>
                </a:solidFill>
              </a:rPr>
              <a:t>web developer؟</a:t>
            </a:r>
          </a:p>
          <a:p>
            <a:pPr algn="ctr"/>
            <a:r>
              <a:rPr lang="ar-SA" dirty="0" smtClean="0"/>
              <a:t>عملية تطوير الويب في هذا الوقت أصبحت تتطلب تعلم عدة تقنيات (لا يشترط </a:t>
            </a:r>
            <a:r>
              <a:rPr lang="ar-SA" dirty="0" err="1" smtClean="0"/>
              <a:t>ان</a:t>
            </a:r>
            <a:r>
              <a:rPr lang="ar-SA" dirty="0" smtClean="0"/>
              <a:t> تكون لغات برمجة) ويجب تفريق هذه التقنيات بحسب مجال التخصص في تطوير الويب الذي ينقسم إلى قسمين، مطور واجهات أمامية </a:t>
            </a:r>
            <a:r>
              <a:rPr lang="en-US" dirty="0" smtClean="0"/>
              <a:t>front end web developer (</a:t>
            </a:r>
            <a:r>
              <a:rPr lang="ar-SA" dirty="0" smtClean="0"/>
              <a:t>يمكن إضافة رابط لدورة الواجهات الأمامية)، ومطور نهايات خلفية </a:t>
            </a:r>
            <a:r>
              <a:rPr lang="en-US" dirty="0" smtClean="0"/>
              <a:t>back end web developer. </a:t>
            </a:r>
            <a:r>
              <a:rPr lang="ar-SA" dirty="0" smtClean="0"/>
              <a:t>فبالنسبة للأول، تحتاج إلى تقنيات </a:t>
            </a:r>
            <a:r>
              <a:rPr lang="en-US" dirty="0" smtClean="0"/>
              <a:t>HTML </a:t>
            </a:r>
            <a:r>
              <a:rPr lang="ar-SA" dirty="0" smtClean="0"/>
              <a:t>و </a:t>
            </a:r>
            <a:r>
              <a:rPr lang="en-US" dirty="0" smtClean="0"/>
              <a:t>CSS </a:t>
            </a:r>
            <a:r>
              <a:rPr lang="ar-SA" dirty="0" smtClean="0"/>
              <a:t>ولغة </a:t>
            </a:r>
            <a:r>
              <a:rPr lang="en-US" dirty="0" smtClean="0"/>
              <a:t>JavaScript </a:t>
            </a:r>
            <a:r>
              <a:rPr lang="ar-SA" dirty="0" smtClean="0"/>
              <a:t>والتي تتكفل كتابتك لشفراتها بكل ما يتعلق بإظهار المحتوى البصري للموقع وتحريكه وإضفاء طوابع جمالية عليه بالإضافة إلى تفاعل المستخدم معه وتحقيق التراسل بين الخادم والمستخدم، بالإضافة إلى جعل عرض الموقع متناسبًا مع حجم الشاشة التي يُستعرض منها، ويمكنك بعدها تطوير مهاراتك بتعلم مكتبات الواجهات الأمامية لتحقيق السرعة في الإنجاز وربما قوة أعلى في أداء الموقع وسرعته، </a:t>
            </a:r>
          </a:p>
          <a:p>
            <a:pPr algn="ctr"/>
            <a:endParaRPr lang="ar-SA" dirty="0"/>
          </a:p>
        </p:txBody>
      </p:sp>
    </p:spTree>
  </p:cSld>
  <p:clrMapOvr>
    <a:masterClrMapping/>
  </p:clrMapOvr>
  <p:transition>
    <p:wipe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عنوان 12"/>
          <p:cNvSpPr>
            <a:spLocks noGrp="1"/>
          </p:cNvSpPr>
          <p:nvPr>
            <p:ph type="title"/>
          </p:nvPr>
        </p:nvSpPr>
        <p:spPr/>
        <p:txBody>
          <a:bodyPr>
            <a:normAutofit fontScale="90000"/>
          </a:bodyPr>
          <a:lstStyle/>
          <a:p>
            <a:r>
              <a:rPr lang="ar-SA" sz="3100" i="1" dirty="0" smtClean="0">
                <a:solidFill>
                  <a:schemeClr val="accent4">
                    <a:lumMod val="75000"/>
                  </a:schemeClr>
                </a:solidFill>
              </a:rPr>
              <a:t>ما الفرق بين مصمم الويب ومطور الويب؟</a:t>
            </a:r>
            <a:r>
              <a:rPr lang="ar-SA" dirty="0" smtClean="0"/>
              <a:t/>
            </a:r>
            <a:br>
              <a:rPr lang="ar-SA" dirty="0" smtClean="0"/>
            </a:br>
            <a:r>
              <a:rPr lang="ar-SA" b="0" dirty="0" smtClean="0"/>
              <a:t>أصبح هنالك متخصصين في تصميم الواجهة تحديدًا متخصص في واجهة المستخدم </a:t>
            </a:r>
            <a:r>
              <a:rPr lang="en-US" b="0" dirty="0" smtClean="0"/>
              <a:t>UI </a:t>
            </a:r>
            <a:r>
              <a:rPr lang="ar-SA" b="0" dirty="0" smtClean="0"/>
              <a:t>وتجربة المستخدم </a:t>
            </a:r>
            <a:r>
              <a:rPr lang="en-US" b="0" dirty="0" smtClean="0"/>
              <a:t>UX </a:t>
            </a:r>
            <a:r>
              <a:rPr lang="ar-SA" b="0" dirty="0" smtClean="0"/>
              <a:t>لتصميم واجهة تناسب هدف الموقع وتسهل استخدامه للمستخدم النهائي، بالإضافة إلى العنصر الفني بجعل الواجهة أجمل باستخدام آخر صيحات التصميم </a:t>
            </a:r>
            <a:r>
              <a:rPr lang="ar-SA" b="0" dirty="0" err="1" smtClean="0"/>
              <a:t>الغرافيكي</a:t>
            </a:r>
            <a:r>
              <a:rPr lang="ar-SA" b="0" dirty="0" smtClean="0"/>
              <a:t>. بعد تصميم الواجهة، يرسل العمل إلى مطور الواجهة الأمامي لتكويدها أي تحويلها إلى </a:t>
            </a:r>
            <a:r>
              <a:rPr lang="en-US" b="0" dirty="0" smtClean="0"/>
              <a:t>HTML </a:t>
            </a:r>
            <a:r>
              <a:rPr lang="ar-SA" b="0" dirty="0" smtClean="0"/>
              <a:t>و </a:t>
            </a:r>
            <a:r>
              <a:rPr lang="en-US" b="0" dirty="0" smtClean="0"/>
              <a:t>CSS </a:t>
            </a:r>
            <a:r>
              <a:rPr lang="ar-SA" b="0" dirty="0" err="1" smtClean="0"/>
              <a:t>وجافاسكربت</a:t>
            </a:r>
            <a:r>
              <a:rPr lang="ar-SA" b="0" dirty="0" smtClean="0"/>
              <a:t> ليرسل العمل بعد ذلك إلى مطور الواجهة الخلفي لينشئ السند الخلفي للموقع ويضعه في بيئة الإنتاج ليطلق الموقع على الملأ، وفي أغلب الأحيان الشخص المتخصص في تطوير واجهات الويب يكون هو نفسه المصمم في المشاريع الصغيرة. </a:t>
            </a:r>
            <a:br>
              <a:rPr lang="ar-SA" b="0" dirty="0" smtClean="0"/>
            </a:br>
            <a:r>
              <a:rPr lang="ar-SA" dirty="0" smtClean="0"/>
              <a:t>واجهة المستخدم </a:t>
            </a:r>
            <a:r>
              <a:rPr lang="en-US" dirty="0" smtClean="0"/>
              <a:t>UI = User Interface </a:t>
            </a:r>
            <a:r>
              <a:rPr lang="ar-SA" dirty="0" smtClean="0"/>
              <a:t>هي الواجهة بإضافاتها الجمالية </a:t>
            </a:r>
            <a:r>
              <a:rPr lang="ar-SA" dirty="0" err="1" smtClean="0"/>
              <a:t>وتقطيعاتها</a:t>
            </a:r>
            <a:r>
              <a:rPr lang="ar-SA" dirty="0" smtClean="0"/>
              <a:t> البصرية وما إلى ذلك أما تجربة المستخدم </a:t>
            </a:r>
            <a:r>
              <a:rPr lang="en-US" dirty="0" smtClean="0"/>
              <a:t>UX = User </a:t>
            </a:r>
            <a:r>
              <a:rPr lang="en-US" dirty="0" err="1" smtClean="0"/>
              <a:t>Exprience</a:t>
            </a:r>
            <a:r>
              <a:rPr lang="en-US" dirty="0" smtClean="0"/>
              <a:t> </a:t>
            </a:r>
            <a:r>
              <a:rPr lang="ar-SA" dirty="0" smtClean="0"/>
              <a:t>هي التركيز على سهولة استخدام الموقع أو التطبيق</a:t>
            </a:r>
            <a:r>
              <a:rPr lang="ar-SA" b="0" dirty="0" smtClean="0"/>
              <a:t/>
            </a:r>
            <a:br>
              <a:rPr lang="ar-SA" b="0" dirty="0" smtClean="0"/>
            </a:br>
            <a:r>
              <a:rPr lang="ar-SA" dirty="0" smtClean="0"/>
              <a:t/>
            </a:r>
            <a:br>
              <a:rPr lang="ar-SA" dirty="0" smtClean="0"/>
            </a:br>
            <a:endParaRPr lang="ar-SA" dirty="0"/>
          </a:p>
        </p:txBody>
      </p:sp>
      <p:sp>
        <p:nvSpPr>
          <p:cNvPr id="3" name="عنصر نائب للمحتوى 2"/>
          <p:cNvSpPr>
            <a:spLocks noGrp="1"/>
          </p:cNvSpPr>
          <p:nvPr>
            <p:ph type="body" sz="half" idx="2"/>
          </p:nvPr>
        </p:nvSpPr>
        <p:spPr/>
        <p:txBody>
          <a:bodyPr>
            <a:normAutofit lnSpcReduction="10000"/>
          </a:bodyPr>
          <a:lstStyle/>
          <a:p>
            <a:endParaRPr lang="ar-SA" sz="5100" dirty="0"/>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214818"/>
            <a:ext cx="5494356" cy="1152520"/>
          </a:xfrm>
        </p:spPr>
        <p:txBody>
          <a:bodyPr>
            <a:normAutofit/>
          </a:bodyPr>
          <a:lstStyle/>
          <a:p>
            <a:r>
              <a:rPr lang="ar-SA" sz="4800" b="1" i="1" dirty="0" smtClean="0">
                <a:solidFill>
                  <a:srgbClr val="00B0F0"/>
                </a:solidFill>
              </a:rPr>
              <a:t>ما هو دور مطور ويب</a:t>
            </a:r>
            <a:endParaRPr lang="ar-SA" sz="4800" b="1" i="1" dirty="0">
              <a:solidFill>
                <a:srgbClr val="00B0F0"/>
              </a:solidFill>
            </a:endParaRPr>
          </a:p>
        </p:txBody>
      </p:sp>
      <p:pic>
        <p:nvPicPr>
          <p:cNvPr id="5" name="عنصر نائب للصورة 4" descr="مطور-مواقع.jpg"/>
          <p:cNvPicPr>
            <a:picLocks noGrp="1" noChangeAspect="1"/>
          </p:cNvPicPr>
          <p:nvPr>
            <p:ph type="pic" idx="1"/>
          </p:nvPr>
        </p:nvPicPr>
        <p:blipFill>
          <a:blip r:embed="rId2"/>
          <a:srcRect l="12835" r="12835"/>
          <a:stretch>
            <a:fillRect/>
          </a:stretch>
        </p:blipFill>
        <p:spPr>
          <a:xfrm>
            <a:off x="1714480" y="857232"/>
            <a:ext cx="5486400" cy="3186130"/>
          </a:xfrm>
        </p:spPr>
      </p:pic>
      <p:sp>
        <p:nvSpPr>
          <p:cNvPr id="3" name="عنصر نائب للمحتوى 2"/>
          <p:cNvSpPr>
            <a:spLocks noGrp="1"/>
          </p:cNvSpPr>
          <p:nvPr>
            <p:ph type="body" sz="half" idx="2"/>
          </p:nvPr>
        </p:nvSpPr>
        <p:spPr>
          <a:xfrm>
            <a:off x="1792288" y="5367338"/>
            <a:ext cx="5486400" cy="1204934"/>
          </a:xfrm>
        </p:spPr>
        <p:txBody>
          <a:bodyPr>
            <a:normAutofit/>
          </a:bodyPr>
          <a:lstStyle/>
          <a:p>
            <a:r>
              <a:rPr lang="ar-SA" sz="1800" dirty="0" smtClean="0"/>
              <a:t>مطور ويب هو مطور برمجيات أو مهندس برمجيات متخصص في</a:t>
            </a:r>
            <a:r>
              <a:rPr lang="ar-SA" sz="1800" b="1" dirty="0" smtClean="0"/>
              <a:t> تطوير تطبيقات الشبكة </a:t>
            </a:r>
            <a:r>
              <a:rPr lang="ar-SA" sz="1800" b="1" dirty="0" err="1" smtClean="0"/>
              <a:t>العنكبوتية</a:t>
            </a:r>
            <a:r>
              <a:rPr lang="ar-SA" sz="1800" b="1" dirty="0" smtClean="0"/>
              <a:t> العالمية</a:t>
            </a:r>
            <a:r>
              <a:rPr lang="ar-SA" sz="1800" dirty="0" smtClean="0"/>
              <a:t> (أو الويب) ، أو تطبيقات الشبكات الموزعة التي تشغل عبر بروتوكول نقل النص الفائق (</a:t>
            </a:r>
            <a:r>
              <a:rPr lang="en-US" sz="1800" dirty="0" smtClean="0"/>
              <a:t>http) </a:t>
            </a:r>
            <a:r>
              <a:rPr lang="ar-SA" sz="1800" dirty="0" smtClean="0"/>
              <a:t>من خادم ويب إلى متصفح ويب.</a:t>
            </a:r>
            <a:endParaRPr lang="ar-SA" sz="1800" dirty="0"/>
          </a:p>
        </p:txBody>
      </p:sp>
    </p:spTree>
  </p:cSld>
  <p:clrMapOvr>
    <a:masterClrMapping/>
  </p:clrMapOvr>
  <p:transition>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a:p>
        </p:txBody>
      </p:sp>
      <p:sp>
        <p:nvSpPr>
          <p:cNvPr id="3" name="عنصر نائب للمحتوى 2"/>
          <p:cNvSpPr>
            <a:spLocks noGrp="1"/>
          </p:cNvSpPr>
          <p:nvPr>
            <p:ph idx="1"/>
          </p:nvPr>
        </p:nvSpPr>
        <p:spPr/>
        <p:txBody>
          <a:bodyPr/>
          <a:lstStyle/>
          <a:p>
            <a:endParaRPr lang="ar-SA"/>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TotalTime>
  <Words>356</Words>
  <PresentationFormat>عرض على الشاشة (3:4)‏</PresentationFormat>
  <Paragraphs>11</Paragraphs>
  <Slides>6</Slides>
  <Notes>1</Notes>
  <HiddenSlides>0</HiddenSlides>
  <MMClips>0</MMClips>
  <ScaleCrop>false</ScaleCrop>
  <HeadingPairs>
    <vt:vector size="4" baseType="variant">
      <vt:variant>
        <vt:lpstr>سمة</vt:lpstr>
      </vt:variant>
      <vt:variant>
        <vt:i4>1</vt:i4>
      </vt:variant>
      <vt:variant>
        <vt:lpstr>عناوين الشرائح</vt:lpstr>
      </vt:variant>
      <vt:variant>
        <vt:i4>6</vt:i4>
      </vt:variant>
    </vt:vector>
  </HeadingPairs>
  <TitlesOfParts>
    <vt:vector size="7" baseType="lpstr">
      <vt:lpstr>سمة Office</vt:lpstr>
      <vt:lpstr>- كيف تنتقل البيانات عبر الإنترنت؟</vt:lpstr>
      <vt:lpstr>الشريحة 2</vt:lpstr>
      <vt:lpstr>ما هي الخطوات التي يجب ان اتبعها لكي اصبح مطور ويب محترف</vt:lpstr>
      <vt:lpstr>ما الفرق بين مصمم الويب ومطور الويب؟ أصبح هنالك متخصصين في تصميم الواجهة تحديدًا متخصص في واجهة المستخدم UI وتجربة المستخدم UX لتصميم واجهة تناسب هدف الموقع وتسهل استخدامه للمستخدم النهائي، بالإضافة إلى العنصر الفني بجعل الواجهة أجمل باستخدام آخر صيحات التصميم الغرافيكي. بعد تصميم الواجهة، يرسل العمل إلى مطور الواجهة الأمامي لتكويدها أي تحويلها إلى HTML و CSS وجافاسكربت ليرسل العمل بعد ذلك إلى مطور الواجهة الخلفي لينشئ السند الخلفي للموقع ويضعه في بيئة الإنتاج ليطلق الموقع على الملأ، وفي أغلب الأحيان الشخص المتخصص في تطوير واجهات الويب يكون هو نفسه المصمم في المشاريع الصغيرة.  واجهة المستخدم UI = User Interface هي الواجهة بإضافاتها الجمالية وتقطيعاتها البصرية وما إلى ذلك أما تجربة المستخدم UX = User Exprience هي التركيز على سهولة استخدام الموقع أو التطبيق  </vt:lpstr>
      <vt:lpstr>ما هو دور مطور ويب</vt:lpstr>
      <vt:lpstr>الشريحة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كيف يعمل الويب</dc:title>
  <dc:creator>User</dc:creator>
  <cp:lastModifiedBy>User</cp:lastModifiedBy>
  <cp:revision>58</cp:revision>
  <dcterms:created xsi:type="dcterms:W3CDTF">2021-10-13T09:07:54Z</dcterms:created>
  <dcterms:modified xsi:type="dcterms:W3CDTF">2021-10-13T14:58:21Z</dcterms:modified>
</cp:coreProperties>
</file>