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4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85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26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1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C1697-9DE0-42B8-A0EF-B73437AA4230}" type="datetimeFigureOut">
              <a:rPr lang="en-US" smtClean="0"/>
              <a:t>03-Jun-25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4C489A-BB9B-43E5-A65B-BC9EBA900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5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F50-B5CC-E40D-7B06-89CC60B66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37290-E43F-A227-4AC6-742D7DFF9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4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BA9A-B999-B348-018F-ED7D2292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855E-FF43-3DCC-251A-502C2F5B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609"/>
            <a:ext cx="8596668" cy="4605754"/>
          </a:xfrm>
        </p:spPr>
        <p:txBody>
          <a:bodyPr>
            <a:normAutofit/>
          </a:bodyPr>
          <a:lstStyle/>
          <a:p>
            <a:r>
              <a:rPr lang="en-US" sz="2000" dirty="0"/>
              <a:t>Class</a:t>
            </a:r>
          </a:p>
          <a:p>
            <a:pPr lvl="1"/>
            <a:r>
              <a:rPr lang="en-US" sz="1800" dirty="0"/>
              <a:t>When program execution starts, class with main method is loaded into code segment memory (no object creation)</a:t>
            </a:r>
          </a:p>
          <a:p>
            <a:pPr lvl="1"/>
            <a:r>
              <a:rPr lang="en-US" sz="1800" dirty="0"/>
              <a:t>If there are references to other classes, they will be loaded into the memory</a:t>
            </a:r>
          </a:p>
          <a:p>
            <a:pPr lvl="1"/>
            <a:r>
              <a:rPr lang="en-US" sz="1800" dirty="0"/>
              <a:t>All loaded classes remain in the memory until the program terminates</a:t>
            </a:r>
          </a:p>
          <a:p>
            <a:r>
              <a:rPr lang="en-US" sz="2000" dirty="0"/>
              <a:t>Object</a:t>
            </a:r>
          </a:p>
          <a:p>
            <a:pPr lvl="1"/>
            <a:r>
              <a:rPr lang="en-US" sz="1800" dirty="0"/>
              <a:t>Lifetime starts when object is allocated on heap and its address is held by reference variable</a:t>
            </a:r>
          </a:p>
          <a:p>
            <a:pPr lvl="1"/>
            <a:r>
              <a:rPr lang="en-US" sz="1800" dirty="0"/>
              <a:t>Automatic de-allocation, when no reference to object E.g. reference var is assigned a new address; exit from current execution block</a:t>
            </a:r>
          </a:p>
        </p:txBody>
      </p:sp>
    </p:spTree>
    <p:extLst>
      <p:ext uri="{BB962C8B-B14F-4D97-AF65-F5344CB8AC3E}">
        <p14:creationId xmlns:p14="http://schemas.microsoft.com/office/powerpoint/2010/main" val="410254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A7CD-3473-B04B-C607-41238ECB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56D4F-BE6E-0740-C3F7-8AF2299F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70584"/>
            <a:ext cx="6600137" cy="4554728"/>
          </a:xfrm>
        </p:spPr>
      </p:pic>
    </p:spTree>
    <p:extLst>
      <p:ext uri="{BB962C8B-B14F-4D97-AF65-F5344CB8AC3E}">
        <p14:creationId xmlns:p14="http://schemas.microsoft.com/office/powerpoint/2010/main" val="412927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E7F0-A86C-358E-FFD9-B99BEB92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2EAA7-61E1-F407-E01F-94FC8D8BF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1712"/>
            <a:ext cx="7325987" cy="4527296"/>
          </a:xfrm>
        </p:spPr>
      </p:pic>
    </p:spTree>
    <p:extLst>
      <p:ext uri="{BB962C8B-B14F-4D97-AF65-F5344CB8AC3E}">
        <p14:creationId xmlns:p14="http://schemas.microsoft.com/office/powerpoint/2010/main" val="2884537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6896-B0CB-E4E2-E505-2B555ED2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551D-AE58-32CA-A84A-1C6C48F9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Implement similar tasks using the same method name</a:t>
            </a:r>
          </a:p>
          <a:p>
            <a:r>
              <a:rPr lang="en-US" sz="2000" dirty="0"/>
              <a:t>Overloaded methods are distinguished by their parameters</a:t>
            </a:r>
          </a:p>
          <a:p>
            <a:pPr lvl="1"/>
            <a:r>
              <a:rPr lang="en-US" sz="1800" dirty="0"/>
              <a:t>But they cannot be distinguished by return type</a:t>
            </a:r>
          </a:p>
          <a:p>
            <a:r>
              <a:rPr lang="en-US" sz="2000" dirty="0"/>
              <a:t>For example, overloading</a:t>
            </a:r>
          </a:p>
          <a:p>
            <a:pPr lvl="1"/>
            <a:r>
              <a:rPr lang="en-US" sz="1800" dirty="0"/>
              <a:t>int action(String x) AND int action(String x, int y) - Correct</a:t>
            </a:r>
          </a:p>
          <a:p>
            <a:pPr lvl="1"/>
            <a:r>
              <a:rPr lang="en-US" sz="1800" dirty="0"/>
              <a:t>int action(String x) AND void action(String x) - Incorrect</a:t>
            </a:r>
          </a:p>
        </p:txBody>
      </p:sp>
    </p:spTree>
    <p:extLst>
      <p:ext uri="{BB962C8B-B14F-4D97-AF65-F5344CB8AC3E}">
        <p14:creationId xmlns:p14="http://schemas.microsoft.com/office/powerpoint/2010/main" val="345797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D1AF-DBE2-4DE3-D069-44E0C0EC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354F-AABE-A850-D580-4D2FB89CD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/>
              <a:t>A constructor is a special method used to initialize objects when they are created.</a:t>
            </a:r>
          </a:p>
          <a:p>
            <a:r>
              <a:rPr lang="en-US" dirty="0"/>
              <a:t>Has the same name as the class.</a:t>
            </a:r>
          </a:p>
          <a:p>
            <a:r>
              <a:rPr lang="en-US" dirty="0"/>
              <a:t>No return type, not even void.</a:t>
            </a:r>
          </a:p>
          <a:p>
            <a:r>
              <a:rPr lang="en-US" dirty="0"/>
              <a:t>Called automatically when you use new.</a:t>
            </a:r>
          </a:p>
          <a:p>
            <a:r>
              <a:rPr lang="en-US" dirty="0"/>
              <a:t>The constructor </a:t>
            </a:r>
            <a:r>
              <a:rPr lang="en-US" b="1" dirty="0"/>
              <a:t>must be accessible </a:t>
            </a:r>
            <a:r>
              <a:rPr lang="en-US" dirty="0"/>
              <a:t>by the method that calls it (not private).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1EA75-2886-D8A9-2304-4DB5B619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48" y="4019386"/>
            <a:ext cx="2672284" cy="22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8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298A-0515-9526-4AA9-B21278CC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3EBE5-CC24-05BA-811B-27E6E5D5E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625"/>
            <a:ext cx="8596668" cy="4477738"/>
          </a:xfrm>
        </p:spPr>
        <p:txBody>
          <a:bodyPr/>
          <a:lstStyle/>
          <a:p>
            <a:r>
              <a:rPr lang="en-US" dirty="0"/>
              <a:t>Uses the keyword </a:t>
            </a:r>
            <a:r>
              <a:rPr lang="en-US" b="1" dirty="0"/>
              <a:t>extends</a:t>
            </a:r>
          </a:p>
          <a:p>
            <a:r>
              <a:rPr lang="en-US" dirty="0"/>
              <a:t>Allows a class to inherit variables and methods from another.</a:t>
            </a:r>
          </a:p>
          <a:p>
            <a:r>
              <a:rPr lang="en-US" dirty="0"/>
              <a:t>Child class </a:t>
            </a:r>
            <a:r>
              <a:rPr lang="en-US" b="1" dirty="0"/>
              <a:t>cannot access </a:t>
            </a:r>
            <a:r>
              <a:rPr lang="en-US" dirty="0"/>
              <a:t>private methods and variables of the parent.</a:t>
            </a:r>
          </a:p>
          <a:p>
            <a:r>
              <a:rPr lang="en-US" dirty="0"/>
              <a:t>Methods from the parent can be overridden in the child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10E03-34C3-F463-77B8-517B2C26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27" y="3429000"/>
            <a:ext cx="2753349" cy="2035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FBA5A-A699-EAB1-91ED-E0914C59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96" y="3152343"/>
            <a:ext cx="473458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1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E2A-292B-E109-33E8-0EC550F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08201-8D61-7381-5C50-973108CD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this : access members in the current class -&gt; </a:t>
            </a:r>
            <a:r>
              <a:rPr lang="en-US" dirty="0" err="1"/>
              <a:t>this.var</a:t>
            </a:r>
            <a:r>
              <a:rPr lang="en-US" dirty="0"/>
              <a:t>, </a:t>
            </a:r>
            <a:r>
              <a:rPr lang="en-US" dirty="0" err="1"/>
              <a:t>this.method</a:t>
            </a:r>
            <a:r>
              <a:rPr lang="en-US" dirty="0"/>
              <a:t>()</a:t>
            </a:r>
          </a:p>
          <a:p>
            <a:r>
              <a:rPr lang="en-US" dirty="0"/>
              <a:t>super : access members in superclass that are shadowed or overridden -&gt; </a:t>
            </a:r>
            <a:r>
              <a:rPr lang="en-US" dirty="0" err="1"/>
              <a:t>super.var</a:t>
            </a:r>
            <a:r>
              <a:rPr lang="en-US" dirty="0"/>
              <a:t>, </a:t>
            </a:r>
            <a:r>
              <a:rPr lang="en-US" dirty="0" err="1"/>
              <a:t>super.method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92D02-2CC5-4883-FE60-ECA92FC6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05" y="3111581"/>
            <a:ext cx="4893591" cy="35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6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F291-03DF-91D4-B3D0-15A22DAF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7C74-23FE-59E9-8527-B3F8C9041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sz="2000" dirty="0"/>
              <a:t>Abstract class</a:t>
            </a:r>
          </a:p>
          <a:p>
            <a:pPr lvl="1"/>
            <a:r>
              <a:rPr lang="en-US" sz="1800" dirty="0"/>
              <a:t>Base class for shared code/behavior</a:t>
            </a:r>
          </a:p>
          <a:p>
            <a:pPr lvl="1"/>
            <a:r>
              <a:rPr lang="en-US" sz="1800" dirty="0"/>
              <a:t>Can have abstract and concrete method -&gt; child class must override abstract methods</a:t>
            </a:r>
          </a:p>
          <a:p>
            <a:pPr lvl="1"/>
            <a:r>
              <a:rPr lang="en-US" sz="1800" dirty="0"/>
              <a:t>A class can </a:t>
            </a:r>
            <a:r>
              <a:rPr lang="en-US" sz="1800" b="1" dirty="0"/>
              <a:t>extends</a:t>
            </a:r>
            <a:r>
              <a:rPr lang="en-US" sz="1800" dirty="0"/>
              <a:t> only one abstract class</a:t>
            </a:r>
          </a:p>
          <a:p>
            <a:r>
              <a:rPr lang="en-US" sz="2000" dirty="0"/>
              <a:t>Interface</a:t>
            </a:r>
          </a:p>
          <a:p>
            <a:pPr lvl="1"/>
            <a:r>
              <a:rPr lang="en-US" sz="1800" dirty="0"/>
              <a:t>Contains the list of variables and methods to be included.</a:t>
            </a:r>
          </a:p>
          <a:p>
            <a:pPr lvl="1"/>
            <a:r>
              <a:rPr lang="en-US" sz="1800" dirty="0"/>
              <a:t>Methods do not have implementation detail (are abstract)</a:t>
            </a:r>
          </a:p>
          <a:p>
            <a:pPr lvl="1"/>
            <a:r>
              <a:rPr lang="en-US" sz="1800" dirty="0"/>
              <a:t>A class can </a:t>
            </a:r>
            <a:r>
              <a:rPr lang="en-US" sz="1800" b="1" dirty="0"/>
              <a:t>implements</a:t>
            </a:r>
            <a:r>
              <a:rPr lang="en-US" sz="1800" dirty="0"/>
              <a:t> many interfaces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54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E8F-A7FC-473F-30A3-452BC27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and Polymorphism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379AC-AA68-C7B7-3D78-5505D946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98" y="1654048"/>
            <a:ext cx="6871454" cy="428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3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4C1-1304-CC6A-CE87-CB47F7EB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007A4-9797-E52C-181C-856882E7B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163" y="1488281"/>
            <a:ext cx="6449226" cy="4382167"/>
          </a:xfrm>
        </p:spPr>
      </p:pic>
    </p:spTree>
    <p:extLst>
      <p:ext uri="{BB962C8B-B14F-4D97-AF65-F5344CB8AC3E}">
        <p14:creationId xmlns:p14="http://schemas.microsoft.com/office/powerpoint/2010/main" val="289495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A149-B5DF-AA83-55FD-500D270D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65E1-2D67-3961-2119-F6D59B58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177"/>
            <a:ext cx="8596668" cy="4633186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Array of objects</a:t>
            </a:r>
          </a:p>
          <a:p>
            <a:pPr lvl="1"/>
            <a:r>
              <a:rPr lang="en-US" sz="2000" dirty="0"/>
              <a:t>Class and objects</a:t>
            </a:r>
          </a:p>
          <a:p>
            <a:pPr lvl="1"/>
            <a:r>
              <a:rPr lang="en-US" sz="2000" dirty="0"/>
              <a:t>Inheritance</a:t>
            </a:r>
          </a:p>
          <a:p>
            <a:pPr lvl="1"/>
            <a:r>
              <a:rPr lang="en-US" sz="2000" dirty="0"/>
              <a:t>Abstraction</a:t>
            </a:r>
          </a:p>
          <a:p>
            <a:pPr lvl="1"/>
            <a:r>
              <a:rPr lang="en-US" sz="2000" dirty="0"/>
              <a:t>Polymorphism</a:t>
            </a:r>
          </a:p>
          <a:p>
            <a:pPr lvl="1"/>
            <a:r>
              <a:rPr lang="en-US" sz="2000" dirty="0"/>
              <a:t>Generic class &amp; sorting</a:t>
            </a:r>
          </a:p>
          <a:p>
            <a:pPr lvl="1"/>
            <a:r>
              <a:rPr lang="en-US" sz="2000" dirty="0"/>
              <a:t>Try-Catch-Finally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4073967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49F-C0A5-C349-7E63-6D40F883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5049E-7080-EC66-64C6-AA9F59AF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53" y="1586230"/>
            <a:ext cx="5899775" cy="40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7675-887C-F40B-157C-6D01E065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92F4-7D1D-DAB6-D926-F9B20B00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/>
          <a:lstStyle/>
          <a:p>
            <a:r>
              <a:rPr lang="en-US" dirty="0"/>
              <a:t>Used to capture errors and handle them with the program crashing</a:t>
            </a:r>
          </a:p>
          <a:p>
            <a:r>
              <a:rPr lang="en-US" b="1" dirty="0"/>
              <a:t>Finally</a:t>
            </a:r>
            <a:r>
              <a:rPr lang="en-US" dirty="0"/>
              <a:t> is optional and will always run, even if return happens.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A3E5-E44A-B699-2720-750A4C64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07054"/>
            <a:ext cx="7223082" cy="3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F4B1-6B7F-C4F7-D3A8-FF49022B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 Exception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A8AF2-1F1F-0FF1-C52B-DA563960E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29068"/>
            <a:ext cx="6633593" cy="4615116"/>
          </a:xfrm>
        </p:spPr>
      </p:pic>
    </p:spTree>
    <p:extLst>
      <p:ext uri="{BB962C8B-B14F-4D97-AF65-F5344CB8AC3E}">
        <p14:creationId xmlns:p14="http://schemas.microsoft.com/office/powerpoint/2010/main" val="325618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ABCC-0BC5-F64A-93B4-4500E406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Exception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5B3F5F-7F0F-4F0E-6FA7-42E8CCCB7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7257"/>
            <a:ext cx="6902517" cy="4380039"/>
          </a:xfrm>
        </p:spPr>
      </p:pic>
    </p:spTree>
    <p:extLst>
      <p:ext uri="{BB962C8B-B14F-4D97-AF65-F5344CB8AC3E}">
        <p14:creationId xmlns:p14="http://schemas.microsoft.com/office/powerpoint/2010/main" val="3011656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C517-AE1C-AF70-4A1F-78B2EBB5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631F4C-1DFD-12BE-D2E5-E7CF6BBA7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41770"/>
              </p:ext>
            </p:extLst>
          </p:nvPr>
        </p:nvGraphicFramePr>
        <p:xfrm>
          <a:off x="677334" y="2122932"/>
          <a:ext cx="9508554" cy="307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570">
                  <a:extLst>
                    <a:ext uri="{9D8B030D-6E8A-4147-A177-3AD203B41FA5}">
                      <a16:colId xmlns:a16="http://schemas.microsoft.com/office/drawing/2014/main" val="3780708395"/>
                    </a:ext>
                  </a:extLst>
                </a:gridCol>
                <a:gridCol w="5586984">
                  <a:extLst>
                    <a:ext uri="{9D8B030D-6E8A-4147-A177-3AD203B41FA5}">
                      <a16:colId xmlns:a16="http://schemas.microsoft.com/office/drawing/2014/main" val="2341507118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r>
                        <a:rPr lang="en-US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634480"/>
                  </a:ext>
                </a:extLst>
              </a:tr>
              <a:tr h="442265">
                <a:tc>
                  <a:txBody>
                    <a:bodyPr/>
                    <a:lstStyle/>
                    <a:p>
                      <a:r>
                        <a:rPr lang="en-US" dirty="0" err="1"/>
                        <a:t>ArrayIndexOutOfBoundsException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is outside the bounds of an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6253"/>
                  </a:ext>
                </a:extLst>
              </a:tr>
              <a:tr h="454762">
                <a:tc>
                  <a:txBody>
                    <a:bodyPr/>
                    <a:lstStyle/>
                    <a:p>
                      <a:r>
                        <a:rPr lang="en-US" dirty="0" err="1"/>
                        <a:t>ArithmeticException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Illegal arithmetic operation (e.g., divide by zero)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19393"/>
                  </a:ext>
                </a:extLst>
              </a:tr>
              <a:tr h="581863">
                <a:tc>
                  <a:txBody>
                    <a:bodyPr/>
                    <a:lstStyle/>
                    <a:p>
                      <a:r>
                        <a:rPr lang="en-US" dirty="0" err="1"/>
                        <a:t>NumberFormatException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can't be converted to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142386"/>
                  </a:ext>
                </a:extLst>
              </a:tr>
              <a:tr h="5818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IllegalArgumentException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 receives an inappropriate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216330"/>
                  </a:ext>
                </a:extLst>
              </a:tr>
              <a:tr h="581863">
                <a:tc>
                  <a:txBody>
                    <a:bodyPr/>
                    <a:lstStyle/>
                    <a:p>
                      <a:r>
                        <a:rPr lang="en-US" dirty="0" err="1"/>
                        <a:t>FileNotFoundException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could not be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40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0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61EE-4414-9C47-2DDD-411CA2BA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Throwing 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43311-AA03-1E3F-FEC3-A9EDA1B29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34001"/>
            <a:ext cx="6505866" cy="4491895"/>
          </a:xfrm>
        </p:spPr>
      </p:pic>
    </p:spTree>
    <p:extLst>
      <p:ext uri="{BB962C8B-B14F-4D97-AF65-F5344CB8AC3E}">
        <p14:creationId xmlns:p14="http://schemas.microsoft.com/office/powerpoint/2010/main" val="3129980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E80-AB9E-9C12-AABB-9EB4889A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245AC-5BC9-B840-B700-27B3AE56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695" y="1930400"/>
            <a:ext cx="5236873" cy="35512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CB72D-744A-31AA-21B1-D7FC6D420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604" y="2390616"/>
            <a:ext cx="5841701" cy="3132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B2130-AACA-4C54-051F-AC3D584BA394}"/>
              </a:ext>
            </a:extLst>
          </p:cNvPr>
          <p:cNvSpPr txBox="1"/>
          <p:nvPr/>
        </p:nvSpPr>
        <p:spPr>
          <a:xfrm>
            <a:off x="5843604" y="1930400"/>
            <a:ext cx="174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Java</a:t>
            </a:r>
          </a:p>
        </p:txBody>
      </p:sp>
    </p:spTree>
    <p:extLst>
      <p:ext uri="{BB962C8B-B14F-4D97-AF65-F5344CB8AC3E}">
        <p14:creationId xmlns:p14="http://schemas.microsoft.com/office/powerpoint/2010/main" val="325662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18BE-5D18-5D56-1CDA-C34625E4D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0AE9-C9E7-4A22-2A04-F501BF4A8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B8CFC-A757-C71C-0F10-256E44C03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01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9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7" name="Isosceles Triangle 309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9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1" name="Isosceles Triangle 310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02" name="Isosceles Triangle 310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104" name="Rectangle 310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 Love Java Premium T-Shirt">
            <a:extLst>
              <a:ext uri="{FF2B5EF4-FFF2-40B4-BE49-F238E27FC236}">
                <a16:creationId xmlns:a16="http://schemas.microsoft.com/office/drawing/2014/main" id="{2FDC7F58-F7D3-8C3E-E5C9-D39428F2A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5693" y="1131994"/>
            <a:ext cx="4062491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1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EB06-DBE8-2439-D94E-3B595F2F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E0B6-2F09-7377-3574-C36732F6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6465"/>
            <a:ext cx="8596668" cy="4614898"/>
          </a:xfrm>
        </p:spPr>
        <p:txBody>
          <a:bodyPr/>
          <a:lstStyle/>
          <a:p>
            <a:r>
              <a:rPr lang="en-US" dirty="0"/>
              <a:t>Instance variables – Non-static, defined inside a class but outside methods, each object has its own copy.</a:t>
            </a:r>
          </a:p>
          <a:p>
            <a:r>
              <a:rPr lang="en-US" dirty="0"/>
              <a:t>Local variables – Variables declared inside methods or blocks, only accessible within them.</a:t>
            </a:r>
          </a:p>
          <a:p>
            <a:r>
              <a:rPr lang="en-US" dirty="0"/>
              <a:t>Static variables - Shared among all class instances, declared using </a:t>
            </a:r>
            <a:r>
              <a:rPr lang="en-US" b="1" dirty="0"/>
              <a:t>static</a:t>
            </a:r>
            <a:r>
              <a:rPr lang="en-US" dirty="0"/>
              <a:t>.</a:t>
            </a:r>
          </a:p>
          <a:p>
            <a:r>
              <a:rPr lang="en-US" dirty="0"/>
              <a:t>Final </a:t>
            </a:r>
          </a:p>
          <a:p>
            <a:pPr lvl="1"/>
            <a:r>
              <a:rPr lang="en-US" dirty="0"/>
              <a:t>Used to create constants (variables cannot be reassigned).</a:t>
            </a:r>
          </a:p>
          <a:p>
            <a:pPr lvl="1"/>
            <a:r>
              <a:rPr lang="en-US" b="1" dirty="0"/>
              <a:t>final</a:t>
            </a:r>
            <a:r>
              <a:rPr lang="en-US" dirty="0"/>
              <a:t> methods cannot be overridden.</a:t>
            </a:r>
          </a:p>
          <a:p>
            <a:pPr lvl="1"/>
            <a:r>
              <a:rPr lang="en-US" b="1" dirty="0"/>
              <a:t>final</a:t>
            </a:r>
            <a:r>
              <a:rPr lang="en-US" dirty="0"/>
              <a:t> classes cannot be subclassed.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DA4290-DAD5-9740-E01A-53AF26399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among all instances, declared using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0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CAE7-F11B-E55E-E1A6-4162FB57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4EF5-5EB0-C2EC-E9B9-2D2E4676D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Local variable is visible within the block it is declared &amp; inner blocks</a:t>
            </a:r>
          </a:p>
          <a:p>
            <a:pPr lvl="1"/>
            <a:r>
              <a:rPr lang="en-US" sz="1800" dirty="0"/>
              <a:t>In Java, inner block cannot declare var of the same name</a:t>
            </a:r>
          </a:p>
        </p:txBody>
      </p:sp>
    </p:spTree>
    <p:extLst>
      <p:ext uri="{BB962C8B-B14F-4D97-AF65-F5344CB8AC3E}">
        <p14:creationId xmlns:p14="http://schemas.microsoft.com/office/powerpoint/2010/main" val="22540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DAD6-71BB-F745-34A7-06A5D138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8591-6C4E-A4CE-7A78-0FD5D217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 Java is treated as an object. It is allocated in heap. Each array’s element is assigned initial value automatically.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57BEC-61A1-464B-8EE0-177229BE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68" y="3036859"/>
            <a:ext cx="6578000" cy="1457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7E515-BAD9-E5D1-503E-AC08B6D7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68" y="4679097"/>
            <a:ext cx="581106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6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E2D3-766D-FC5E-B17A-518AFC3A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DE8B-B033-4AD5-2FCC-4B5730D7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785"/>
            <a:ext cx="6053138" cy="434057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Static memory</a:t>
            </a:r>
          </a:p>
          <a:p>
            <a:pPr lvl="1"/>
            <a:r>
              <a:rPr lang="en-US" sz="1800" dirty="0"/>
              <a:t>Store values whose memory requirements are known at compile time &amp; remain constant throughout program execution, e.g. global and static variables</a:t>
            </a:r>
          </a:p>
          <a:p>
            <a:pPr lvl="1"/>
            <a:r>
              <a:rPr lang="en-US" sz="1800" dirty="0"/>
              <a:t>Allocated when the class is loaded only once</a:t>
            </a:r>
          </a:p>
          <a:p>
            <a:pPr lvl="1"/>
            <a:endParaRPr lang="en-US" sz="1800" dirty="0"/>
          </a:p>
          <a:p>
            <a:r>
              <a:rPr lang="en-US" sz="2000" dirty="0"/>
              <a:t>Run-time stack</a:t>
            </a:r>
          </a:p>
          <a:p>
            <a:pPr lvl="1"/>
            <a:r>
              <a:rPr lang="en-US" sz="1800" dirty="0"/>
              <a:t>Used for passing execution control between active functions</a:t>
            </a:r>
          </a:p>
          <a:p>
            <a:pPr lvl="1"/>
            <a:r>
              <a:rPr lang="en-US" sz="1800" dirty="0"/>
              <a:t>Store parameter-argument linkage and local variables</a:t>
            </a:r>
          </a:p>
          <a:p>
            <a:r>
              <a:rPr lang="en-US" sz="2000" dirty="0"/>
              <a:t>Heap</a:t>
            </a:r>
          </a:p>
          <a:p>
            <a:pPr lvl="1"/>
            <a:r>
              <a:rPr lang="en-US" sz="1800" dirty="0"/>
              <a:t>Store values allocated at run time</a:t>
            </a:r>
          </a:p>
          <a:p>
            <a:pPr lvl="1"/>
            <a:r>
              <a:rPr lang="en-US" sz="1800" dirty="0"/>
              <a:t>Dynamic allocation / de-allocation causes fragmented heap, so garbage collection is needed to manage available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F0319-C403-09A5-CDDE-62EC7FB5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472" y="1930400"/>
            <a:ext cx="5087060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DC5A-E2E3-735A-84D9-91338BCF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F0D552-6423-B298-A999-3E29CDF24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88" y="1443770"/>
            <a:ext cx="5979931" cy="4804630"/>
          </a:xfrm>
        </p:spPr>
      </p:pic>
    </p:spTree>
    <p:extLst>
      <p:ext uri="{BB962C8B-B14F-4D97-AF65-F5344CB8AC3E}">
        <p14:creationId xmlns:p14="http://schemas.microsoft.com/office/powerpoint/2010/main" val="9550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142E-093E-3BCD-D2AE-0D25DD1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31C5-D55A-27AA-2C41-40CB4B8C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2400" dirty="0"/>
              <a:t>Class = type declaration which encapsulates:</a:t>
            </a:r>
          </a:p>
          <a:p>
            <a:pPr lvl="1"/>
            <a:r>
              <a:rPr lang="en-US" sz="2000" dirty="0"/>
              <a:t>Member variables</a:t>
            </a:r>
          </a:p>
          <a:p>
            <a:pPr lvl="1"/>
            <a:r>
              <a:rPr lang="en-US" sz="2000" dirty="0"/>
              <a:t>Member functions or methods</a:t>
            </a:r>
          </a:p>
          <a:p>
            <a:pPr lvl="1"/>
            <a:r>
              <a:rPr lang="en-US" sz="2000" dirty="0"/>
              <a:t>Constructors (no destructor in Java)</a:t>
            </a:r>
          </a:p>
          <a:p>
            <a:pPr lvl="1"/>
            <a:r>
              <a:rPr lang="en-US" sz="2000" dirty="0"/>
              <a:t>There may be inner-classes within a class</a:t>
            </a:r>
          </a:p>
        </p:txBody>
      </p:sp>
    </p:spTree>
    <p:extLst>
      <p:ext uri="{BB962C8B-B14F-4D97-AF65-F5344CB8AC3E}">
        <p14:creationId xmlns:p14="http://schemas.microsoft.com/office/powerpoint/2010/main" val="231110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CFBB-3745-2AF4-CF19-0E8BA86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BA848-DCAB-96EA-025D-D2EC2FEAF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42" y="1855216"/>
            <a:ext cx="6649252" cy="3657601"/>
          </a:xfrm>
        </p:spPr>
      </p:pic>
    </p:spTree>
    <p:extLst>
      <p:ext uri="{BB962C8B-B14F-4D97-AF65-F5344CB8AC3E}">
        <p14:creationId xmlns:p14="http://schemas.microsoft.com/office/powerpoint/2010/main" val="3141852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702</Words>
  <Application>Microsoft Office PowerPoint</Application>
  <PresentationFormat>Widescreen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Trebuchet MS</vt:lpstr>
      <vt:lpstr>Wingdings 3</vt:lpstr>
      <vt:lpstr>Facet</vt:lpstr>
      <vt:lpstr>Midterm Review</vt:lpstr>
      <vt:lpstr>Outline</vt:lpstr>
      <vt:lpstr>Variables</vt:lpstr>
      <vt:lpstr>Scope</vt:lpstr>
      <vt:lpstr>Array</vt:lpstr>
      <vt:lpstr>Memory Management</vt:lpstr>
      <vt:lpstr>Memory Management</vt:lpstr>
      <vt:lpstr>Class</vt:lpstr>
      <vt:lpstr>Visibility Rules</vt:lpstr>
      <vt:lpstr>Lifetime</vt:lpstr>
      <vt:lpstr>Member Variables</vt:lpstr>
      <vt:lpstr>Member Methods</vt:lpstr>
      <vt:lpstr>Method Overloading</vt:lpstr>
      <vt:lpstr>Constructor</vt:lpstr>
      <vt:lpstr>Inheritance</vt:lpstr>
      <vt:lpstr>Reference</vt:lpstr>
      <vt:lpstr>Abstraction</vt:lpstr>
      <vt:lpstr>Abstract Class and Polymorphism</vt:lpstr>
      <vt:lpstr>Generic Method</vt:lpstr>
      <vt:lpstr>Generic Method</vt:lpstr>
      <vt:lpstr>Try-Catch-Finally</vt:lpstr>
      <vt:lpstr>Checked Exception</vt:lpstr>
      <vt:lpstr>Unchecked Exception</vt:lpstr>
      <vt:lpstr>Common Exceptions</vt:lpstr>
      <vt:lpstr>Method Throwing Exception</vt:lpstr>
      <vt:lpstr>Try-with-resources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PHASUT NUANGCHAMNONG</dc:creator>
  <cp:lastModifiedBy>PHASUT NUANGCHAMNONG</cp:lastModifiedBy>
  <cp:revision>1</cp:revision>
  <dcterms:created xsi:type="dcterms:W3CDTF">2025-06-03T14:45:11Z</dcterms:created>
  <dcterms:modified xsi:type="dcterms:W3CDTF">2025-06-03T17:20:01Z</dcterms:modified>
</cp:coreProperties>
</file>