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9" r:id="rId6"/>
    <p:sldId id="258" r:id="rId7"/>
    <p:sldId id="264"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4" d="100"/>
          <a:sy n="84" d="100"/>
        </p:scale>
        <p:origin x="4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175F5-7371-443A-8B2C-7841B07FE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F2A904A-3153-4251-BDA8-8AA2F9F61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48E6EB3-0139-49F6-938A-D2ADECA19EAC}"/>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5" name="Footer Placeholder 4">
            <a:extLst>
              <a:ext uri="{FF2B5EF4-FFF2-40B4-BE49-F238E27FC236}">
                <a16:creationId xmlns:a16="http://schemas.microsoft.com/office/drawing/2014/main" id="{151D973F-F82C-4BA5-BA5A-8BE89B44C47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909986-FFFC-46E3-A718-E43D2B1A5401}"/>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73358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4A05-8861-4F1A-A279-67A02D229C3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4D07E58-F99C-4FA3-BC7F-FDFABBEB0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96462F3-2EB2-4BA7-B9DC-D378468DAD4B}"/>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5" name="Footer Placeholder 4">
            <a:extLst>
              <a:ext uri="{FF2B5EF4-FFF2-40B4-BE49-F238E27FC236}">
                <a16:creationId xmlns:a16="http://schemas.microsoft.com/office/drawing/2014/main" id="{7BCF8DDF-2983-4B66-8C61-48E7EB23EE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7AA687-04E0-410A-B13D-719F83D1D6DB}"/>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402905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6C2731-C26A-4F36-93D5-C214D3431D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1C684A1-8A3D-4AD4-903B-7A832CA3E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CE14B2-D602-495A-AB74-64BF5EB8577D}"/>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5" name="Footer Placeholder 4">
            <a:extLst>
              <a:ext uri="{FF2B5EF4-FFF2-40B4-BE49-F238E27FC236}">
                <a16:creationId xmlns:a16="http://schemas.microsoft.com/office/drawing/2014/main" id="{D7542974-29F9-4E76-90A7-BDF3F1DDA0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422DDCD-EF14-42F4-84B2-4841711F9378}"/>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20641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8439-CCD1-488F-90D9-BAD7A7FE6C7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C50A1F1-75A1-4D62-8D0E-326CB7CB18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E27113C-3C7A-416B-AF14-31AE09C50F28}"/>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5" name="Footer Placeholder 4">
            <a:extLst>
              <a:ext uri="{FF2B5EF4-FFF2-40B4-BE49-F238E27FC236}">
                <a16:creationId xmlns:a16="http://schemas.microsoft.com/office/drawing/2014/main" id="{2823EBC5-DA85-4C88-8EBD-1165E21888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5E16D4-701F-4EEC-9A7E-44AA393EA899}"/>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73320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E102-E06F-42AA-A1FD-1E4AF3E363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BFD71B6-3E2C-4C20-AF65-5968CCB0E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8069F-F16C-451F-B389-00450D132A90}"/>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5" name="Footer Placeholder 4">
            <a:extLst>
              <a:ext uri="{FF2B5EF4-FFF2-40B4-BE49-F238E27FC236}">
                <a16:creationId xmlns:a16="http://schemas.microsoft.com/office/drawing/2014/main" id="{9CC53B6D-84EB-4551-965F-B9D3E3CE20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B06C024-E59F-466A-91A2-D361846963F5}"/>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133855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927D-BFF3-4141-AF61-D8E527D464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5726BC8-8799-42D1-92EA-F2ABD2346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D942AC6-4E77-4637-87CB-D41E95C02E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199ED37-8D81-4A06-8536-97CBC4E9FC65}"/>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6" name="Footer Placeholder 5">
            <a:extLst>
              <a:ext uri="{FF2B5EF4-FFF2-40B4-BE49-F238E27FC236}">
                <a16:creationId xmlns:a16="http://schemas.microsoft.com/office/drawing/2014/main" id="{D17187DD-AF37-4000-BCF4-A6ADB7054D0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BEE6474-E53B-402E-8CFB-96378F5FCC93}"/>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389265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319-B2DD-4C4D-83E5-CAA86C3A1C7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F3B9681-A83C-4A56-BA4A-AC2B1026B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BCC47C-0A51-4BFB-A21D-24AECFBEE3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E440749-02CB-416B-9804-87A679CF7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487C1-A398-4668-A71C-0B636FCF7C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3B2C515-B59B-408B-A4E0-46FE6216C699}"/>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8" name="Footer Placeholder 7">
            <a:extLst>
              <a:ext uri="{FF2B5EF4-FFF2-40B4-BE49-F238E27FC236}">
                <a16:creationId xmlns:a16="http://schemas.microsoft.com/office/drawing/2014/main" id="{A790B615-BBA5-4A21-A22C-007E4B34540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DB26F39-FD55-486E-8F78-3B0D2D2E25BE}"/>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203942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3F44-B763-4F08-844A-04CBBFDD8A3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347B26C-93C3-404A-BFE8-484AF9642ACE}"/>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4" name="Footer Placeholder 3">
            <a:extLst>
              <a:ext uri="{FF2B5EF4-FFF2-40B4-BE49-F238E27FC236}">
                <a16:creationId xmlns:a16="http://schemas.microsoft.com/office/drawing/2014/main" id="{36957A35-3C2F-4E73-96BD-172AE1E7B06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C1A6E1-4617-4D4B-9F0A-EA273713A13D}"/>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58415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486FF-1F04-40AB-BFAB-669C13D636AB}"/>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3" name="Footer Placeholder 2">
            <a:extLst>
              <a:ext uri="{FF2B5EF4-FFF2-40B4-BE49-F238E27FC236}">
                <a16:creationId xmlns:a16="http://schemas.microsoft.com/office/drawing/2014/main" id="{A36AFD7F-7D11-4915-9460-E20697B5F80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421E2D3-93F6-41C3-AF5D-D6613072F01F}"/>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393934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C152-CC34-411B-9920-941961D3F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72AAB7B-8590-4DE7-8EF9-1B508BEAD2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FC27A2E-2AB9-4FA5-8A07-962F826BC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B5517-89FD-4F1B-9406-4C9158D7D427}"/>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6" name="Footer Placeholder 5">
            <a:extLst>
              <a:ext uri="{FF2B5EF4-FFF2-40B4-BE49-F238E27FC236}">
                <a16:creationId xmlns:a16="http://schemas.microsoft.com/office/drawing/2014/main" id="{2C8A888E-539F-40D1-BEF6-9EFC91CD4B4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733674D-83DE-492B-A119-05B18552096F}"/>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344324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973A-9178-4C61-9499-C8A731D36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2BB0024-995E-48AB-8D97-3CBEA99F82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96475B7-D8EB-4E9C-BFA7-A8B6729EE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A9ED7-5659-4B59-A03A-7DBC1CDF9EBE}"/>
              </a:ext>
            </a:extLst>
          </p:cNvPr>
          <p:cNvSpPr>
            <a:spLocks noGrp="1"/>
          </p:cNvSpPr>
          <p:nvPr>
            <p:ph type="dt" sz="half" idx="10"/>
          </p:nvPr>
        </p:nvSpPr>
        <p:spPr/>
        <p:txBody>
          <a:bodyPr/>
          <a:lstStyle/>
          <a:p>
            <a:fld id="{3ECFD761-345A-41D3-B2A9-A4A2DE3D3E42}" type="datetimeFigureOut">
              <a:rPr lang="en-AU" smtClean="0"/>
              <a:t>14/09/2021</a:t>
            </a:fld>
            <a:endParaRPr lang="en-AU"/>
          </a:p>
        </p:txBody>
      </p:sp>
      <p:sp>
        <p:nvSpPr>
          <p:cNvPr id="6" name="Footer Placeholder 5">
            <a:extLst>
              <a:ext uri="{FF2B5EF4-FFF2-40B4-BE49-F238E27FC236}">
                <a16:creationId xmlns:a16="http://schemas.microsoft.com/office/drawing/2014/main" id="{55CEDEF7-CF63-4721-A7FC-9EDAD6AEFC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E4246ED-87C8-4190-9C4F-620B5BE91709}"/>
              </a:ext>
            </a:extLst>
          </p:cNvPr>
          <p:cNvSpPr>
            <a:spLocks noGrp="1"/>
          </p:cNvSpPr>
          <p:nvPr>
            <p:ph type="sldNum" sz="quarter" idx="12"/>
          </p:nvPr>
        </p:nvSpPr>
        <p:spPr/>
        <p:txBody>
          <a:bodyPr/>
          <a:lstStyle/>
          <a:p>
            <a:fld id="{C92E41F6-8AE3-420F-93C1-CB1EA5FC3CC3}" type="slidenum">
              <a:rPr lang="en-AU" smtClean="0"/>
              <a:t>‹#›</a:t>
            </a:fld>
            <a:endParaRPr lang="en-AU"/>
          </a:p>
        </p:txBody>
      </p:sp>
    </p:spTree>
    <p:extLst>
      <p:ext uri="{BB962C8B-B14F-4D97-AF65-F5344CB8AC3E}">
        <p14:creationId xmlns:p14="http://schemas.microsoft.com/office/powerpoint/2010/main" val="401706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6B8CCC-FF0C-40E9-953F-B8FC290B3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E8D2E07-2FE8-432E-B062-94DC07ED5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5654812-DBE2-4939-AB57-C4BBE2416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FD761-345A-41D3-B2A9-A4A2DE3D3E42}" type="datetimeFigureOut">
              <a:rPr lang="en-AU" smtClean="0"/>
              <a:t>14/09/2021</a:t>
            </a:fld>
            <a:endParaRPr lang="en-AU"/>
          </a:p>
        </p:txBody>
      </p:sp>
      <p:sp>
        <p:nvSpPr>
          <p:cNvPr id="5" name="Footer Placeholder 4">
            <a:extLst>
              <a:ext uri="{FF2B5EF4-FFF2-40B4-BE49-F238E27FC236}">
                <a16:creationId xmlns:a16="http://schemas.microsoft.com/office/drawing/2014/main" id="{E2267317-1B08-468C-A9CF-7FD639932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3ACB44C-7202-4FE8-967D-2F8AF0B77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E41F6-8AE3-420F-93C1-CB1EA5FC3CC3}" type="slidenum">
              <a:rPr lang="en-AU" smtClean="0"/>
              <a:t>‹#›</a:t>
            </a:fld>
            <a:endParaRPr lang="en-AU"/>
          </a:p>
        </p:txBody>
      </p:sp>
    </p:spTree>
    <p:extLst>
      <p:ext uri="{BB962C8B-B14F-4D97-AF65-F5344CB8AC3E}">
        <p14:creationId xmlns:p14="http://schemas.microsoft.com/office/powerpoint/2010/main" val="2203906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A27F48-79E6-4B2B-B3EF-B43DEF68C58E}"/>
              </a:ext>
            </a:extLst>
          </p:cNvPr>
          <p:cNvSpPr txBox="1"/>
          <p:nvPr/>
        </p:nvSpPr>
        <p:spPr>
          <a:xfrm>
            <a:off x="0" y="68094"/>
            <a:ext cx="4259499" cy="369332"/>
          </a:xfrm>
          <a:prstGeom prst="rect">
            <a:avLst/>
          </a:prstGeom>
          <a:noFill/>
        </p:spPr>
        <p:txBody>
          <a:bodyPr wrap="none" rtlCol="0">
            <a:spAutoFit/>
          </a:bodyPr>
          <a:lstStyle/>
          <a:p>
            <a:r>
              <a:rPr lang="en-AU" i="1" dirty="0">
                <a:solidFill>
                  <a:srgbClr val="0070C0"/>
                </a:solidFill>
                <a:latin typeface="Ink Free" panose="03080402000500000000" pitchFamily="66" charset="0"/>
              </a:rPr>
              <a:t>Excel Homework Sept 2021 (Steve Moss)</a:t>
            </a:r>
          </a:p>
        </p:txBody>
      </p:sp>
      <p:pic>
        <p:nvPicPr>
          <p:cNvPr id="6" name="Picture 5">
            <a:extLst>
              <a:ext uri="{FF2B5EF4-FFF2-40B4-BE49-F238E27FC236}">
                <a16:creationId xmlns:a16="http://schemas.microsoft.com/office/drawing/2014/main" id="{F83C3B85-130B-497C-9236-07973D2C1325}"/>
              </a:ext>
            </a:extLst>
          </p:cNvPr>
          <p:cNvPicPr>
            <a:picLocks noChangeAspect="1"/>
          </p:cNvPicPr>
          <p:nvPr/>
        </p:nvPicPr>
        <p:blipFill>
          <a:blip r:embed="rId2"/>
          <a:stretch>
            <a:fillRect/>
          </a:stretch>
        </p:blipFill>
        <p:spPr>
          <a:xfrm>
            <a:off x="311381" y="1101034"/>
            <a:ext cx="10251713" cy="4780724"/>
          </a:xfrm>
          <a:prstGeom prst="rect">
            <a:avLst/>
          </a:prstGeom>
        </p:spPr>
      </p:pic>
      <p:sp>
        <p:nvSpPr>
          <p:cNvPr id="7" name="TextBox 6">
            <a:extLst>
              <a:ext uri="{FF2B5EF4-FFF2-40B4-BE49-F238E27FC236}">
                <a16:creationId xmlns:a16="http://schemas.microsoft.com/office/drawing/2014/main" id="{FF22BED0-4411-4037-8164-AB298B42F5AF}"/>
              </a:ext>
            </a:extLst>
          </p:cNvPr>
          <p:cNvSpPr txBox="1"/>
          <p:nvPr/>
        </p:nvSpPr>
        <p:spPr>
          <a:xfrm>
            <a:off x="591347" y="399898"/>
            <a:ext cx="3076804" cy="369332"/>
          </a:xfrm>
          <a:prstGeom prst="rect">
            <a:avLst/>
          </a:prstGeom>
          <a:noFill/>
        </p:spPr>
        <p:txBody>
          <a:bodyPr wrap="none" rtlCol="0">
            <a:spAutoFit/>
          </a:bodyPr>
          <a:lstStyle/>
          <a:p>
            <a:r>
              <a:rPr lang="en-AU" dirty="0"/>
              <a:t>In Excel file: ‘ANS WORKSHEET’</a:t>
            </a:r>
          </a:p>
        </p:txBody>
      </p:sp>
      <p:sp>
        <p:nvSpPr>
          <p:cNvPr id="8" name="TextBox 7">
            <a:extLst>
              <a:ext uri="{FF2B5EF4-FFF2-40B4-BE49-F238E27FC236}">
                <a16:creationId xmlns:a16="http://schemas.microsoft.com/office/drawing/2014/main" id="{F6E1E5BA-71AC-4180-A1A6-73E6FFF5BAC1}"/>
              </a:ext>
            </a:extLst>
          </p:cNvPr>
          <p:cNvSpPr txBox="1"/>
          <p:nvPr/>
        </p:nvSpPr>
        <p:spPr>
          <a:xfrm>
            <a:off x="4587903" y="399898"/>
            <a:ext cx="1114408" cy="261610"/>
          </a:xfrm>
          <a:prstGeom prst="rect">
            <a:avLst/>
          </a:prstGeom>
          <a:noFill/>
        </p:spPr>
        <p:txBody>
          <a:bodyPr wrap="none" rtlCol="0">
            <a:spAutoFit/>
          </a:bodyPr>
          <a:lstStyle/>
          <a:p>
            <a:r>
              <a:rPr lang="en-AU" sz="1100" i="1" dirty="0"/>
              <a:t>Formatted State</a:t>
            </a:r>
          </a:p>
        </p:txBody>
      </p:sp>
      <p:cxnSp>
        <p:nvCxnSpPr>
          <p:cNvPr id="10" name="Straight Connector 9">
            <a:extLst>
              <a:ext uri="{FF2B5EF4-FFF2-40B4-BE49-F238E27FC236}">
                <a16:creationId xmlns:a16="http://schemas.microsoft.com/office/drawing/2014/main" id="{7D0E055F-1137-424F-9D9E-B89BB84CFBF4}"/>
              </a:ext>
            </a:extLst>
          </p:cNvPr>
          <p:cNvCxnSpPr>
            <a:stCxn id="8" idx="2"/>
          </p:cNvCxnSpPr>
          <p:nvPr/>
        </p:nvCxnSpPr>
        <p:spPr>
          <a:xfrm flipH="1">
            <a:off x="3534937" y="661508"/>
            <a:ext cx="1610170" cy="439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AC0DDBE-DB3A-4F0C-A4E5-01E4222BB842}"/>
              </a:ext>
            </a:extLst>
          </p:cNvPr>
          <p:cNvCxnSpPr>
            <a:cxnSpLocks/>
          </p:cNvCxnSpPr>
          <p:nvPr/>
        </p:nvCxnSpPr>
        <p:spPr>
          <a:xfrm>
            <a:off x="7123264" y="661508"/>
            <a:ext cx="0" cy="439526"/>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30E8034-A3A7-4EFB-BEF8-C8671EB2D731}"/>
              </a:ext>
            </a:extLst>
          </p:cNvPr>
          <p:cNvSpPr txBox="1"/>
          <p:nvPr/>
        </p:nvSpPr>
        <p:spPr>
          <a:xfrm>
            <a:off x="6726121" y="397961"/>
            <a:ext cx="950901" cy="261610"/>
          </a:xfrm>
          <a:prstGeom prst="rect">
            <a:avLst/>
          </a:prstGeom>
          <a:noFill/>
        </p:spPr>
        <p:txBody>
          <a:bodyPr wrap="none" rtlCol="0">
            <a:spAutoFit/>
          </a:bodyPr>
          <a:lstStyle/>
          <a:p>
            <a:r>
              <a:rPr lang="en-AU" sz="1100" i="1" dirty="0"/>
              <a:t>New columns</a:t>
            </a:r>
          </a:p>
        </p:txBody>
      </p:sp>
      <p:sp>
        <p:nvSpPr>
          <p:cNvPr id="2" name="Oval 1">
            <a:extLst>
              <a:ext uri="{FF2B5EF4-FFF2-40B4-BE49-F238E27FC236}">
                <a16:creationId xmlns:a16="http://schemas.microsoft.com/office/drawing/2014/main" id="{1011FFA5-207D-40A9-988C-2736A507454C}"/>
              </a:ext>
            </a:extLst>
          </p:cNvPr>
          <p:cNvSpPr/>
          <p:nvPr/>
        </p:nvSpPr>
        <p:spPr>
          <a:xfrm>
            <a:off x="960120" y="4306824"/>
            <a:ext cx="2834640" cy="15749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49D4719C-9F8C-4D89-B022-FCFAA61D39D3}"/>
              </a:ext>
            </a:extLst>
          </p:cNvPr>
          <p:cNvSpPr txBox="1"/>
          <p:nvPr/>
        </p:nvSpPr>
        <p:spPr>
          <a:xfrm>
            <a:off x="1461764" y="6321284"/>
            <a:ext cx="1739911" cy="261610"/>
          </a:xfrm>
          <a:prstGeom prst="rect">
            <a:avLst/>
          </a:prstGeom>
          <a:noFill/>
        </p:spPr>
        <p:txBody>
          <a:bodyPr wrap="square" rtlCol="0">
            <a:spAutoFit/>
          </a:bodyPr>
          <a:lstStyle/>
          <a:p>
            <a:r>
              <a:rPr lang="en-AU" sz="1100" i="1" dirty="0"/>
              <a:t>Some basic stats</a:t>
            </a:r>
          </a:p>
        </p:txBody>
      </p:sp>
      <p:cxnSp>
        <p:nvCxnSpPr>
          <p:cNvPr id="14" name="Straight Connector 13">
            <a:extLst>
              <a:ext uri="{FF2B5EF4-FFF2-40B4-BE49-F238E27FC236}">
                <a16:creationId xmlns:a16="http://schemas.microsoft.com/office/drawing/2014/main" id="{24844E18-2960-4714-93F7-B12ADEAE9532}"/>
              </a:ext>
            </a:extLst>
          </p:cNvPr>
          <p:cNvCxnSpPr>
            <a:cxnSpLocks/>
            <a:stCxn id="12" idx="0"/>
            <a:endCxn id="2" idx="4"/>
          </p:cNvCxnSpPr>
          <p:nvPr/>
        </p:nvCxnSpPr>
        <p:spPr>
          <a:xfrm flipV="1">
            <a:off x="2331720" y="5881758"/>
            <a:ext cx="45720" cy="4395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05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4A18F5-FFC8-4EB5-BFEF-88154CDE11A7}"/>
              </a:ext>
            </a:extLst>
          </p:cNvPr>
          <p:cNvSpPr txBox="1"/>
          <p:nvPr/>
        </p:nvSpPr>
        <p:spPr>
          <a:xfrm>
            <a:off x="0" y="68094"/>
            <a:ext cx="4259499" cy="369332"/>
          </a:xfrm>
          <a:prstGeom prst="rect">
            <a:avLst/>
          </a:prstGeom>
          <a:noFill/>
        </p:spPr>
        <p:txBody>
          <a:bodyPr wrap="none" rtlCol="0">
            <a:spAutoFit/>
          </a:bodyPr>
          <a:lstStyle/>
          <a:p>
            <a:r>
              <a:rPr lang="en-AU" i="1" dirty="0">
                <a:solidFill>
                  <a:srgbClr val="0070C0"/>
                </a:solidFill>
                <a:latin typeface="Ink Free" panose="03080402000500000000" pitchFamily="66" charset="0"/>
              </a:rPr>
              <a:t>Excel Homework Sept 2021 (Steve Moss)</a:t>
            </a:r>
          </a:p>
        </p:txBody>
      </p:sp>
      <p:pic>
        <p:nvPicPr>
          <p:cNvPr id="6" name="Picture 5">
            <a:extLst>
              <a:ext uri="{FF2B5EF4-FFF2-40B4-BE49-F238E27FC236}">
                <a16:creationId xmlns:a16="http://schemas.microsoft.com/office/drawing/2014/main" id="{D5C7D71B-DEB2-49F0-9FDA-AA2AFFB83CBB}"/>
              </a:ext>
            </a:extLst>
          </p:cNvPr>
          <p:cNvPicPr>
            <a:picLocks noChangeAspect="1"/>
          </p:cNvPicPr>
          <p:nvPr/>
        </p:nvPicPr>
        <p:blipFill>
          <a:blip r:embed="rId2"/>
          <a:stretch>
            <a:fillRect/>
          </a:stretch>
        </p:blipFill>
        <p:spPr>
          <a:xfrm>
            <a:off x="294312" y="806758"/>
            <a:ext cx="4076700" cy="2552700"/>
          </a:xfrm>
          <a:prstGeom prst="rect">
            <a:avLst/>
          </a:prstGeom>
        </p:spPr>
      </p:pic>
      <p:pic>
        <p:nvPicPr>
          <p:cNvPr id="8" name="Picture 7">
            <a:extLst>
              <a:ext uri="{FF2B5EF4-FFF2-40B4-BE49-F238E27FC236}">
                <a16:creationId xmlns:a16="http://schemas.microsoft.com/office/drawing/2014/main" id="{A69DE221-EDE5-4CE3-AC06-ACC38AA3C486}"/>
              </a:ext>
            </a:extLst>
          </p:cNvPr>
          <p:cNvPicPr>
            <a:picLocks noChangeAspect="1"/>
          </p:cNvPicPr>
          <p:nvPr/>
        </p:nvPicPr>
        <p:blipFill>
          <a:blip r:embed="rId3"/>
          <a:stretch>
            <a:fillRect/>
          </a:stretch>
        </p:blipFill>
        <p:spPr>
          <a:xfrm>
            <a:off x="4663988" y="806758"/>
            <a:ext cx="7528012" cy="4375127"/>
          </a:xfrm>
          <a:prstGeom prst="rect">
            <a:avLst/>
          </a:prstGeom>
          <a:ln>
            <a:solidFill>
              <a:schemeClr val="tx1"/>
            </a:solidFill>
          </a:ln>
        </p:spPr>
      </p:pic>
      <p:sp>
        <p:nvSpPr>
          <p:cNvPr id="9" name="TextBox 8">
            <a:extLst>
              <a:ext uri="{FF2B5EF4-FFF2-40B4-BE49-F238E27FC236}">
                <a16:creationId xmlns:a16="http://schemas.microsoft.com/office/drawing/2014/main" id="{2FA6A459-361C-4163-B5F4-89CD977B9E5C}"/>
              </a:ext>
            </a:extLst>
          </p:cNvPr>
          <p:cNvSpPr txBox="1"/>
          <p:nvPr/>
        </p:nvSpPr>
        <p:spPr>
          <a:xfrm>
            <a:off x="4880358" y="437426"/>
            <a:ext cx="6895927" cy="369332"/>
          </a:xfrm>
          <a:prstGeom prst="rect">
            <a:avLst/>
          </a:prstGeom>
          <a:noFill/>
        </p:spPr>
        <p:txBody>
          <a:bodyPr wrap="none" rtlCol="0">
            <a:spAutoFit/>
          </a:bodyPr>
          <a:lstStyle/>
          <a:p>
            <a:r>
              <a:rPr lang="en-AU" dirty="0"/>
              <a:t>Pivot table and chart to show Success, failure, cancellation  by category </a:t>
            </a:r>
          </a:p>
        </p:txBody>
      </p:sp>
      <p:sp>
        <p:nvSpPr>
          <p:cNvPr id="7" name="TextBox 6">
            <a:extLst>
              <a:ext uri="{FF2B5EF4-FFF2-40B4-BE49-F238E27FC236}">
                <a16:creationId xmlns:a16="http://schemas.microsoft.com/office/drawing/2014/main" id="{4371EF2F-62B1-43F9-8623-129363F7E6AE}"/>
              </a:ext>
            </a:extLst>
          </p:cNvPr>
          <p:cNvSpPr txBox="1"/>
          <p:nvPr/>
        </p:nvSpPr>
        <p:spPr>
          <a:xfrm>
            <a:off x="4663988" y="5404911"/>
            <a:ext cx="6117336" cy="646331"/>
          </a:xfrm>
          <a:prstGeom prst="rect">
            <a:avLst/>
          </a:prstGeom>
          <a:noFill/>
        </p:spPr>
        <p:txBody>
          <a:bodyPr wrap="square">
            <a:spAutoFit/>
          </a:bodyPr>
          <a:lstStyle/>
          <a:p>
            <a:r>
              <a:rPr lang="en-AU" b="1" i="1" dirty="0">
                <a:solidFill>
                  <a:srgbClr val="FF0000"/>
                </a:solidFill>
                <a:latin typeface="Ink Free" panose="03080402000500000000" pitchFamily="66" charset="0"/>
                <a:ea typeface="Times New Roman" panose="02020603050405020304" pitchFamily="18" charset="0"/>
                <a:cs typeface="Times New Roman" panose="02020603050405020304" pitchFamily="18" charset="0"/>
              </a:rPr>
              <a:t>In descending order the three least successful projects are publishing, food and journalism</a:t>
            </a:r>
            <a:endParaRPr lang="en-AU" dirty="0">
              <a:solidFill>
                <a:srgbClr val="FF0000"/>
              </a:solidFill>
            </a:endParaRPr>
          </a:p>
        </p:txBody>
      </p:sp>
    </p:spTree>
    <p:extLst>
      <p:ext uri="{BB962C8B-B14F-4D97-AF65-F5344CB8AC3E}">
        <p14:creationId xmlns:p14="http://schemas.microsoft.com/office/powerpoint/2010/main" val="360300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4A18F5-FFC8-4EB5-BFEF-88154CDE11A7}"/>
              </a:ext>
            </a:extLst>
          </p:cNvPr>
          <p:cNvSpPr txBox="1"/>
          <p:nvPr/>
        </p:nvSpPr>
        <p:spPr>
          <a:xfrm>
            <a:off x="0" y="68094"/>
            <a:ext cx="4259499" cy="369332"/>
          </a:xfrm>
          <a:prstGeom prst="rect">
            <a:avLst/>
          </a:prstGeom>
          <a:noFill/>
        </p:spPr>
        <p:txBody>
          <a:bodyPr wrap="none" rtlCol="0">
            <a:spAutoFit/>
          </a:bodyPr>
          <a:lstStyle/>
          <a:p>
            <a:r>
              <a:rPr lang="en-AU" i="1" dirty="0">
                <a:solidFill>
                  <a:srgbClr val="0070C0"/>
                </a:solidFill>
                <a:latin typeface="Ink Free" panose="03080402000500000000" pitchFamily="66" charset="0"/>
              </a:rPr>
              <a:t>Excel Homework Sept 2021 (Steve Moss)</a:t>
            </a:r>
          </a:p>
        </p:txBody>
      </p:sp>
      <p:pic>
        <p:nvPicPr>
          <p:cNvPr id="6" name="Picture 5">
            <a:extLst>
              <a:ext uri="{FF2B5EF4-FFF2-40B4-BE49-F238E27FC236}">
                <a16:creationId xmlns:a16="http://schemas.microsoft.com/office/drawing/2014/main" id="{D5C7D71B-DEB2-49F0-9FDA-AA2AFFB83CBB}"/>
              </a:ext>
            </a:extLst>
          </p:cNvPr>
          <p:cNvPicPr>
            <a:picLocks noChangeAspect="1"/>
          </p:cNvPicPr>
          <p:nvPr/>
        </p:nvPicPr>
        <p:blipFill>
          <a:blip r:embed="rId2"/>
          <a:stretch>
            <a:fillRect/>
          </a:stretch>
        </p:blipFill>
        <p:spPr>
          <a:xfrm>
            <a:off x="294312" y="806758"/>
            <a:ext cx="4076700" cy="2552700"/>
          </a:xfrm>
          <a:prstGeom prst="rect">
            <a:avLst/>
          </a:prstGeom>
        </p:spPr>
      </p:pic>
      <p:sp>
        <p:nvSpPr>
          <p:cNvPr id="9" name="TextBox 8">
            <a:extLst>
              <a:ext uri="{FF2B5EF4-FFF2-40B4-BE49-F238E27FC236}">
                <a16:creationId xmlns:a16="http://schemas.microsoft.com/office/drawing/2014/main" id="{2FA6A459-361C-4163-B5F4-89CD977B9E5C}"/>
              </a:ext>
            </a:extLst>
          </p:cNvPr>
          <p:cNvSpPr txBox="1"/>
          <p:nvPr/>
        </p:nvSpPr>
        <p:spPr>
          <a:xfrm>
            <a:off x="4880358" y="437426"/>
            <a:ext cx="6895927" cy="369332"/>
          </a:xfrm>
          <a:prstGeom prst="rect">
            <a:avLst/>
          </a:prstGeom>
          <a:noFill/>
        </p:spPr>
        <p:txBody>
          <a:bodyPr wrap="none" rtlCol="0">
            <a:spAutoFit/>
          </a:bodyPr>
          <a:lstStyle/>
          <a:p>
            <a:r>
              <a:rPr lang="en-AU" dirty="0"/>
              <a:t>Pivot table and chart to show Success, failure, cancellation  by category </a:t>
            </a:r>
          </a:p>
        </p:txBody>
      </p:sp>
      <p:pic>
        <p:nvPicPr>
          <p:cNvPr id="2" name="Picture 1">
            <a:extLst>
              <a:ext uri="{FF2B5EF4-FFF2-40B4-BE49-F238E27FC236}">
                <a16:creationId xmlns:a16="http://schemas.microsoft.com/office/drawing/2014/main" id="{00E2483B-012D-4AFA-8E93-7484F71CEBDA}"/>
              </a:ext>
            </a:extLst>
          </p:cNvPr>
          <p:cNvPicPr>
            <a:picLocks noChangeAspect="1"/>
          </p:cNvPicPr>
          <p:nvPr/>
        </p:nvPicPr>
        <p:blipFill>
          <a:blip r:embed="rId3"/>
          <a:stretch>
            <a:fillRect/>
          </a:stretch>
        </p:blipFill>
        <p:spPr>
          <a:xfrm>
            <a:off x="4604167" y="889562"/>
            <a:ext cx="7448307" cy="3877941"/>
          </a:xfrm>
          <a:prstGeom prst="rect">
            <a:avLst/>
          </a:prstGeom>
          <a:ln>
            <a:solidFill>
              <a:schemeClr val="tx1"/>
            </a:solidFill>
          </a:ln>
        </p:spPr>
      </p:pic>
      <p:sp>
        <p:nvSpPr>
          <p:cNvPr id="3" name="TextBox 2">
            <a:extLst>
              <a:ext uri="{FF2B5EF4-FFF2-40B4-BE49-F238E27FC236}">
                <a16:creationId xmlns:a16="http://schemas.microsoft.com/office/drawing/2014/main" id="{D5FD04E0-3444-42DA-AA20-D0D34AEB8E04}"/>
              </a:ext>
            </a:extLst>
          </p:cNvPr>
          <p:cNvSpPr txBox="1"/>
          <p:nvPr/>
        </p:nvSpPr>
        <p:spPr>
          <a:xfrm>
            <a:off x="5126182" y="5430982"/>
            <a:ext cx="4370235" cy="369332"/>
          </a:xfrm>
          <a:prstGeom prst="rect">
            <a:avLst/>
          </a:prstGeom>
          <a:noFill/>
        </p:spPr>
        <p:txBody>
          <a:bodyPr wrap="square" rtlCol="0">
            <a:spAutoFit/>
          </a:bodyPr>
          <a:lstStyle>
            <a:defPPr>
              <a:defRPr lang="en-US"/>
            </a:defPPr>
            <a:lvl1pPr>
              <a:defRPr sz="2000" b="1" i="1">
                <a:solidFill>
                  <a:srgbClr val="FF0000"/>
                </a:solidFill>
                <a:latin typeface="Ink Free" panose="03080402000500000000" pitchFamily="66" charset="0"/>
                <a:cs typeface="Times New Roman" panose="02020603050405020304" pitchFamily="18" charset="0"/>
              </a:defRPr>
            </a:lvl1pPr>
          </a:lstStyle>
          <a:p>
            <a:r>
              <a:rPr lang="en-AU" dirty="0"/>
              <a:t>Just using a different chart for the same data</a:t>
            </a:r>
          </a:p>
        </p:txBody>
      </p:sp>
    </p:spTree>
    <p:extLst>
      <p:ext uri="{BB962C8B-B14F-4D97-AF65-F5344CB8AC3E}">
        <p14:creationId xmlns:p14="http://schemas.microsoft.com/office/powerpoint/2010/main" val="260738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A81A1-65D5-4F11-9DB0-3BF841AD104D}"/>
              </a:ext>
            </a:extLst>
          </p:cNvPr>
          <p:cNvSpPr txBox="1"/>
          <p:nvPr/>
        </p:nvSpPr>
        <p:spPr>
          <a:xfrm>
            <a:off x="0" y="68094"/>
            <a:ext cx="4259499" cy="369332"/>
          </a:xfrm>
          <a:prstGeom prst="rect">
            <a:avLst/>
          </a:prstGeom>
          <a:noFill/>
        </p:spPr>
        <p:txBody>
          <a:bodyPr wrap="none" rtlCol="0">
            <a:spAutoFit/>
          </a:bodyPr>
          <a:lstStyle/>
          <a:p>
            <a:r>
              <a:rPr lang="en-AU" i="1" dirty="0">
                <a:solidFill>
                  <a:srgbClr val="0070C0"/>
                </a:solidFill>
                <a:latin typeface="Ink Free" panose="03080402000500000000" pitchFamily="66" charset="0"/>
              </a:rPr>
              <a:t>Excel Homework Sept 2021 (Steve Moss)</a:t>
            </a:r>
          </a:p>
        </p:txBody>
      </p:sp>
      <p:pic>
        <p:nvPicPr>
          <p:cNvPr id="3" name="Picture 2">
            <a:extLst>
              <a:ext uri="{FF2B5EF4-FFF2-40B4-BE49-F238E27FC236}">
                <a16:creationId xmlns:a16="http://schemas.microsoft.com/office/drawing/2014/main" id="{8F0FD1D3-8030-42B5-8EE3-B72BC9DEE7A9}"/>
              </a:ext>
            </a:extLst>
          </p:cNvPr>
          <p:cNvPicPr>
            <a:picLocks noChangeAspect="1"/>
          </p:cNvPicPr>
          <p:nvPr/>
        </p:nvPicPr>
        <p:blipFill>
          <a:blip r:embed="rId2"/>
          <a:stretch>
            <a:fillRect/>
          </a:stretch>
        </p:blipFill>
        <p:spPr>
          <a:xfrm>
            <a:off x="249711" y="833541"/>
            <a:ext cx="4636671" cy="1362289"/>
          </a:xfrm>
          <a:prstGeom prst="rect">
            <a:avLst/>
          </a:prstGeom>
        </p:spPr>
      </p:pic>
      <p:sp>
        <p:nvSpPr>
          <p:cNvPr id="5" name="TextBox 4">
            <a:extLst>
              <a:ext uri="{FF2B5EF4-FFF2-40B4-BE49-F238E27FC236}">
                <a16:creationId xmlns:a16="http://schemas.microsoft.com/office/drawing/2014/main" id="{2CE1546D-2560-42EB-A85E-80966EAF0DEA}"/>
              </a:ext>
            </a:extLst>
          </p:cNvPr>
          <p:cNvSpPr txBox="1"/>
          <p:nvPr/>
        </p:nvSpPr>
        <p:spPr>
          <a:xfrm>
            <a:off x="5283200" y="509561"/>
            <a:ext cx="6659089" cy="1200329"/>
          </a:xfrm>
          <a:prstGeom prst="rect">
            <a:avLst/>
          </a:prstGeom>
          <a:noFill/>
        </p:spPr>
        <p:txBody>
          <a:bodyPr wrap="square" rtlCol="0">
            <a:spAutoFit/>
          </a:bodyPr>
          <a:lstStyle/>
          <a:p>
            <a:r>
              <a:rPr lang="en-AU" dirty="0"/>
              <a:t>Copied Pivot table of show Success, failure, cancellation  by category to new table</a:t>
            </a:r>
          </a:p>
          <a:p>
            <a:r>
              <a:rPr lang="en-AU" dirty="0"/>
              <a:t>Calculated percentage of success, fail, cancel of total for each category in a different table and re-plotted</a:t>
            </a:r>
          </a:p>
        </p:txBody>
      </p:sp>
      <p:pic>
        <p:nvPicPr>
          <p:cNvPr id="7" name="Picture 6">
            <a:extLst>
              <a:ext uri="{FF2B5EF4-FFF2-40B4-BE49-F238E27FC236}">
                <a16:creationId xmlns:a16="http://schemas.microsoft.com/office/drawing/2014/main" id="{E79DE60E-80D4-4D60-B31D-5349D58982F0}"/>
              </a:ext>
            </a:extLst>
          </p:cNvPr>
          <p:cNvPicPr>
            <a:picLocks noChangeAspect="1"/>
          </p:cNvPicPr>
          <p:nvPr/>
        </p:nvPicPr>
        <p:blipFill>
          <a:blip r:embed="rId3"/>
          <a:stretch>
            <a:fillRect/>
          </a:stretch>
        </p:blipFill>
        <p:spPr>
          <a:xfrm>
            <a:off x="206307" y="2320979"/>
            <a:ext cx="6258093" cy="2993840"/>
          </a:xfrm>
          <a:prstGeom prst="rect">
            <a:avLst/>
          </a:prstGeom>
          <a:ln>
            <a:solidFill>
              <a:schemeClr val="tx1"/>
            </a:solidFill>
          </a:ln>
        </p:spPr>
      </p:pic>
      <p:sp>
        <p:nvSpPr>
          <p:cNvPr id="8" name="TextBox 7">
            <a:extLst>
              <a:ext uri="{FF2B5EF4-FFF2-40B4-BE49-F238E27FC236}">
                <a16:creationId xmlns:a16="http://schemas.microsoft.com/office/drawing/2014/main" id="{98C365FF-9235-4D7D-9788-C1D52AEFB3B8}"/>
              </a:ext>
            </a:extLst>
          </p:cNvPr>
          <p:cNvSpPr txBox="1"/>
          <p:nvPr/>
        </p:nvSpPr>
        <p:spPr>
          <a:xfrm>
            <a:off x="249711" y="5208851"/>
            <a:ext cx="5757897" cy="1631216"/>
          </a:xfrm>
          <a:prstGeom prst="rect">
            <a:avLst/>
          </a:prstGeom>
          <a:noFill/>
        </p:spPr>
        <p:txBody>
          <a:bodyPr wrap="square" rtlCol="0">
            <a:spAutoFit/>
          </a:bodyPr>
          <a:lstStyle>
            <a:defPPr>
              <a:defRPr lang="en-US"/>
            </a:defPPr>
            <a:lvl1pPr>
              <a:defRPr sz="2000" b="1" i="1">
                <a:solidFill>
                  <a:srgbClr val="FF0000"/>
                </a:solidFill>
                <a:latin typeface="Ink Free" panose="03080402000500000000" pitchFamily="66" charset="0"/>
                <a:cs typeface="Times New Roman" panose="02020603050405020304" pitchFamily="18" charset="0"/>
              </a:defRPr>
            </a:lvl1pPr>
          </a:lstStyle>
          <a:p>
            <a:r>
              <a:rPr lang="en-AU" dirty="0"/>
              <a:t>Plotting </a:t>
            </a:r>
            <a:r>
              <a:rPr lang="en-AU" sz="2000" b="1" i="1" dirty="0">
                <a:solidFill>
                  <a:srgbClr val="FF0000"/>
                </a:solidFill>
                <a:latin typeface="Ink Free" panose="03080402000500000000" pitchFamily="66" charset="0"/>
                <a:cs typeface="Times New Roman" panose="02020603050405020304" pitchFamily="18" charset="0"/>
              </a:rPr>
              <a:t>of data from pivot </a:t>
            </a:r>
            <a:r>
              <a:rPr lang="en-AU" dirty="0"/>
              <a:t>as percentage success, failure and cancel per category</a:t>
            </a:r>
          </a:p>
          <a:p>
            <a:r>
              <a:rPr lang="en-AU" dirty="0"/>
              <a:t>Better representation of the data – </a:t>
            </a:r>
          </a:p>
          <a:p>
            <a:r>
              <a:rPr lang="en-AU" b="1" i="1" dirty="0">
                <a:latin typeface="Ink Free" panose="03080402000500000000" pitchFamily="66" charset="0"/>
                <a:ea typeface="Times New Roman" panose="02020603050405020304" pitchFamily="18" charset="0"/>
                <a:cs typeface="Times New Roman" panose="02020603050405020304" pitchFamily="18" charset="0"/>
              </a:rPr>
              <a:t>In descending order the three least successful projects are publishing, food and journalism</a:t>
            </a:r>
            <a:endParaRPr lang="en-AU" dirty="0"/>
          </a:p>
        </p:txBody>
      </p:sp>
      <p:sp>
        <p:nvSpPr>
          <p:cNvPr id="9" name="TextBox 8">
            <a:extLst>
              <a:ext uri="{FF2B5EF4-FFF2-40B4-BE49-F238E27FC236}">
                <a16:creationId xmlns:a16="http://schemas.microsoft.com/office/drawing/2014/main" id="{069EB51E-E2FF-4868-946D-845D941506B6}"/>
              </a:ext>
            </a:extLst>
          </p:cNvPr>
          <p:cNvSpPr txBox="1"/>
          <p:nvPr/>
        </p:nvSpPr>
        <p:spPr>
          <a:xfrm>
            <a:off x="6583667" y="5314819"/>
            <a:ext cx="5477891" cy="1015663"/>
          </a:xfrm>
          <a:prstGeom prst="rect">
            <a:avLst/>
          </a:prstGeom>
          <a:noFill/>
        </p:spPr>
        <p:txBody>
          <a:bodyPr wrap="square" rtlCol="0">
            <a:spAutoFit/>
          </a:bodyPr>
          <a:lstStyle/>
          <a:p>
            <a:r>
              <a:rPr lang="en-AU" sz="2000" b="1" i="1" dirty="0">
                <a:solidFill>
                  <a:srgbClr val="FF0000"/>
                </a:solidFill>
                <a:latin typeface="Ink Free" panose="03080402000500000000" pitchFamily="66" charset="0"/>
                <a:cs typeface="Times New Roman" panose="02020603050405020304" pitchFamily="18" charset="0"/>
              </a:rPr>
              <a:t>Scatter plot of data from pivot, percentage of successful projects per category vs total number of projects.  Weak positive correlation</a:t>
            </a:r>
          </a:p>
        </p:txBody>
      </p:sp>
      <p:pic>
        <p:nvPicPr>
          <p:cNvPr id="6" name="Picture 5">
            <a:extLst>
              <a:ext uri="{FF2B5EF4-FFF2-40B4-BE49-F238E27FC236}">
                <a16:creationId xmlns:a16="http://schemas.microsoft.com/office/drawing/2014/main" id="{68C1E3EB-BAA2-489F-9417-038573F92271}"/>
              </a:ext>
            </a:extLst>
          </p:cNvPr>
          <p:cNvPicPr>
            <a:picLocks noChangeAspect="1"/>
          </p:cNvPicPr>
          <p:nvPr/>
        </p:nvPicPr>
        <p:blipFill>
          <a:blip r:embed="rId4"/>
          <a:stretch>
            <a:fillRect/>
          </a:stretch>
        </p:blipFill>
        <p:spPr>
          <a:xfrm>
            <a:off x="6507804" y="2320979"/>
            <a:ext cx="5513560" cy="3001720"/>
          </a:xfrm>
          <a:prstGeom prst="rect">
            <a:avLst/>
          </a:prstGeom>
          <a:ln>
            <a:solidFill>
              <a:schemeClr val="tx1"/>
            </a:solidFill>
          </a:ln>
        </p:spPr>
      </p:pic>
    </p:spTree>
    <p:extLst>
      <p:ext uri="{BB962C8B-B14F-4D97-AF65-F5344CB8AC3E}">
        <p14:creationId xmlns:p14="http://schemas.microsoft.com/office/powerpoint/2010/main" val="109775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4A18F5-FFC8-4EB5-BFEF-88154CDE11A7}"/>
              </a:ext>
            </a:extLst>
          </p:cNvPr>
          <p:cNvSpPr txBox="1"/>
          <p:nvPr/>
        </p:nvSpPr>
        <p:spPr>
          <a:xfrm>
            <a:off x="0" y="68094"/>
            <a:ext cx="4259499" cy="369332"/>
          </a:xfrm>
          <a:prstGeom prst="rect">
            <a:avLst/>
          </a:prstGeom>
          <a:noFill/>
        </p:spPr>
        <p:txBody>
          <a:bodyPr wrap="none" rtlCol="0">
            <a:spAutoFit/>
          </a:bodyPr>
          <a:lstStyle/>
          <a:p>
            <a:r>
              <a:rPr lang="en-AU" i="1" dirty="0">
                <a:solidFill>
                  <a:srgbClr val="0070C0"/>
                </a:solidFill>
                <a:latin typeface="Ink Free" panose="03080402000500000000" pitchFamily="66" charset="0"/>
              </a:rPr>
              <a:t>Excel Homework Sept 2021 (Steve Moss)</a:t>
            </a:r>
          </a:p>
        </p:txBody>
      </p:sp>
      <p:pic>
        <p:nvPicPr>
          <p:cNvPr id="3" name="Picture 2">
            <a:extLst>
              <a:ext uri="{FF2B5EF4-FFF2-40B4-BE49-F238E27FC236}">
                <a16:creationId xmlns:a16="http://schemas.microsoft.com/office/drawing/2014/main" id="{93A39091-F38D-47D1-90D5-9D3AB01447E0}"/>
              </a:ext>
            </a:extLst>
          </p:cNvPr>
          <p:cNvPicPr>
            <a:picLocks noChangeAspect="1"/>
          </p:cNvPicPr>
          <p:nvPr/>
        </p:nvPicPr>
        <p:blipFill>
          <a:blip r:embed="rId2"/>
          <a:stretch>
            <a:fillRect/>
          </a:stretch>
        </p:blipFill>
        <p:spPr>
          <a:xfrm>
            <a:off x="278888" y="623282"/>
            <a:ext cx="3054951" cy="6166624"/>
          </a:xfrm>
          <a:prstGeom prst="rect">
            <a:avLst/>
          </a:prstGeom>
        </p:spPr>
      </p:pic>
      <p:pic>
        <p:nvPicPr>
          <p:cNvPr id="5" name="Picture 4">
            <a:extLst>
              <a:ext uri="{FF2B5EF4-FFF2-40B4-BE49-F238E27FC236}">
                <a16:creationId xmlns:a16="http://schemas.microsoft.com/office/drawing/2014/main" id="{8A4AC10B-DB6A-4198-8540-54CB35D50405}"/>
              </a:ext>
            </a:extLst>
          </p:cNvPr>
          <p:cNvPicPr>
            <a:picLocks noChangeAspect="1"/>
          </p:cNvPicPr>
          <p:nvPr/>
        </p:nvPicPr>
        <p:blipFill>
          <a:blip r:embed="rId3"/>
          <a:stretch>
            <a:fillRect/>
          </a:stretch>
        </p:blipFill>
        <p:spPr>
          <a:xfrm>
            <a:off x="3742172" y="1405877"/>
            <a:ext cx="7475569" cy="4953630"/>
          </a:xfrm>
          <a:prstGeom prst="rect">
            <a:avLst/>
          </a:prstGeom>
          <a:ln>
            <a:solidFill>
              <a:schemeClr val="tx1"/>
            </a:solidFill>
          </a:ln>
        </p:spPr>
      </p:pic>
      <p:sp>
        <p:nvSpPr>
          <p:cNvPr id="6" name="TextBox 5">
            <a:extLst>
              <a:ext uri="{FF2B5EF4-FFF2-40B4-BE49-F238E27FC236}">
                <a16:creationId xmlns:a16="http://schemas.microsoft.com/office/drawing/2014/main" id="{79C95C26-E5AB-41F5-882D-15411780EAAF}"/>
              </a:ext>
            </a:extLst>
          </p:cNvPr>
          <p:cNvSpPr txBox="1"/>
          <p:nvPr/>
        </p:nvSpPr>
        <p:spPr>
          <a:xfrm>
            <a:off x="4419600" y="623282"/>
            <a:ext cx="7493511" cy="369332"/>
          </a:xfrm>
          <a:prstGeom prst="rect">
            <a:avLst/>
          </a:prstGeom>
          <a:noFill/>
        </p:spPr>
        <p:txBody>
          <a:bodyPr wrap="square">
            <a:spAutoFit/>
          </a:bodyPr>
          <a:lstStyle/>
          <a:p>
            <a:r>
              <a:rPr lang="en-AU" dirty="0"/>
              <a:t>Pivot table and chart to show Success, failure, cancellation  by Sub- category </a:t>
            </a:r>
          </a:p>
        </p:txBody>
      </p:sp>
    </p:spTree>
    <p:extLst>
      <p:ext uri="{BB962C8B-B14F-4D97-AF65-F5344CB8AC3E}">
        <p14:creationId xmlns:p14="http://schemas.microsoft.com/office/powerpoint/2010/main" val="275310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4A18F5-FFC8-4EB5-BFEF-88154CDE11A7}"/>
              </a:ext>
            </a:extLst>
          </p:cNvPr>
          <p:cNvSpPr txBox="1"/>
          <p:nvPr/>
        </p:nvSpPr>
        <p:spPr>
          <a:xfrm>
            <a:off x="0" y="68094"/>
            <a:ext cx="4259499" cy="369332"/>
          </a:xfrm>
          <a:prstGeom prst="rect">
            <a:avLst/>
          </a:prstGeom>
          <a:noFill/>
        </p:spPr>
        <p:txBody>
          <a:bodyPr wrap="none" rtlCol="0">
            <a:spAutoFit/>
          </a:bodyPr>
          <a:lstStyle/>
          <a:p>
            <a:r>
              <a:rPr lang="en-AU" i="1" dirty="0">
                <a:solidFill>
                  <a:srgbClr val="0070C0"/>
                </a:solidFill>
                <a:latin typeface="Ink Free" panose="03080402000500000000" pitchFamily="66" charset="0"/>
              </a:rPr>
              <a:t>Excel Homework Sept 2021 (Steve Moss)</a:t>
            </a:r>
          </a:p>
        </p:txBody>
      </p:sp>
      <p:pic>
        <p:nvPicPr>
          <p:cNvPr id="2" name="Picture 1">
            <a:extLst>
              <a:ext uri="{FF2B5EF4-FFF2-40B4-BE49-F238E27FC236}">
                <a16:creationId xmlns:a16="http://schemas.microsoft.com/office/drawing/2014/main" id="{ED911E46-001D-4754-B569-9CE61194E54E}"/>
              </a:ext>
            </a:extLst>
          </p:cNvPr>
          <p:cNvPicPr>
            <a:picLocks noChangeAspect="1"/>
          </p:cNvPicPr>
          <p:nvPr/>
        </p:nvPicPr>
        <p:blipFill>
          <a:blip r:embed="rId2"/>
          <a:stretch>
            <a:fillRect/>
          </a:stretch>
        </p:blipFill>
        <p:spPr>
          <a:xfrm>
            <a:off x="184937" y="1030785"/>
            <a:ext cx="3623109" cy="3196369"/>
          </a:xfrm>
          <a:prstGeom prst="rect">
            <a:avLst/>
          </a:prstGeom>
        </p:spPr>
      </p:pic>
      <p:pic>
        <p:nvPicPr>
          <p:cNvPr id="3" name="Picture 2">
            <a:extLst>
              <a:ext uri="{FF2B5EF4-FFF2-40B4-BE49-F238E27FC236}">
                <a16:creationId xmlns:a16="http://schemas.microsoft.com/office/drawing/2014/main" id="{18CA4A38-DC42-4252-B3CA-4A2ED1128A02}"/>
              </a:ext>
            </a:extLst>
          </p:cNvPr>
          <p:cNvPicPr>
            <a:picLocks noChangeAspect="1"/>
          </p:cNvPicPr>
          <p:nvPr/>
        </p:nvPicPr>
        <p:blipFill>
          <a:blip r:embed="rId3"/>
          <a:stretch>
            <a:fillRect/>
          </a:stretch>
        </p:blipFill>
        <p:spPr>
          <a:xfrm>
            <a:off x="3997886" y="1030785"/>
            <a:ext cx="7764039" cy="4796429"/>
          </a:xfrm>
          <a:prstGeom prst="rect">
            <a:avLst/>
          </a:prstGeom>
          <a:ln>
            <a:solidFill>
              <a:schemeClr val="tx1"/>
            </a:solidFill>
          </a:ln>
        </p:spPr>
      </p:pic>
      <p:sp>
        <p:nvSpPr>
          <p:cNvPr id="6" name="TextBox 5">
            <a:extLst>
              <a:ext uri="{FF2B5EF4-FFF2-40B4-BE49-F238E27FC236}">
                <a16:creationId xmlns:a16="http://schemas.microsoft.com/office/drawing/2014/main" id="{EB4A24D0-9068-43CE-BC77-18AF846C0725}"/>
              </a:ext>
            </a:extLst>
          </p:cNvPr>
          <p:cNvSpPr txBox="1"/>
          <p:nvPr/>
        </p:nvSpPr>
        <p:spPr>
          <a:xfrm>
            <a:off x="3997886" y="437426"/>
            <a:ext cx="7485660" cy="369332"/>
          </a:xfrm>
          <a:prstGeom prst="rect">
            <a:avLst/>
          </a:prstGeom>
          <a:noFill/>
        </p:spPr>
        <p:txBody>
          <a:bodyPr wrap="square">
            <a:spAutoFit/>
          </a:bodyPr>
          <a:lstStyle/>
          <a:p>
            <a:r>
              <a:rPr lang="en-AU" dirty="0"/>
              <a:t>Pivot table and chart to show Success, failure, cancellation  by date created</a:t>
            </a:r>
          </a:p>
        </p:txBody>
      </p:sp>
      <p:sp>
        <p:nvSpPr>
          <p:cNvPr id="7" name="TextBox 6">
            <a:extLst>
              <a:ext uri="{FF2B5EF4-FFF2-40B4-BE49-F238E27FC236}">
                <a16:creationId xmlns:a16="http://schemas.microsoft.com/office/drawing/2014/main" id="{8A05BECB-A149-41F0-B87F-8FF716AFDA82}"/>
              </a:ext>
            </a:extLst>
          </p:cNvPr>
          <p:cNvSpPr txBox="1"/>
          <p:nvPr/>
        </p:nvSpPr>
        <p:spPr>
          <a:xfrm>
            <a:off x="4465278" y="5950657"/>
            <a:ext cx="7018268" cy="400110"/>
          </a:xfrm>
          <a:prstGeom prst="rect">
            <a:avLst/>
          </a:prstGeom>
          <a:noFill/>
        </p:spPr>
        <p:txBody>
          <a:bodyPr wrap="square" rtlCol="0">
            <a:spAutoFit/>
          </a:bodyPr>
          <a:lstStyle>
            <a:defPPr>
              <a:defRPr lang="en-US"/>
            </a:defPPr>
            <a:lvl1pPr>
              <a:defRPr sz="2000" b="1" i="1">
                <a:solidFill>
                  <a:srgbClr val="FF0000"/>
                </a:solidFill>
                <a:latin typeface="Ink Free" panose="03080402000500000000" pitchFamily="66" charset="0"/>
                <a:cs typeface="Times New Roman" panose="02020603050405020304" pitchFamily="18" charset="0"/>
              </a:defRPr>
            </a:lvl1pPr>
          </a:lstStyle>
          <a:p>
            <a:r>
              <a:rPr lang="en-AU" dirty="0"/>
              <a:t>Overall May is best month to start project, December is worst</a:t>
            </a:r>
          </a:p>
        </p:txBody>
      </p:sp>
    </p:spTree>
    <p:extLst>
      <p:ext uri="{BB962C8B-B14F-4D97-AF65-F5344CB8AC3E}">
        <p14:creationId xmlns:p14="http://schemas.microsoft.com/office/powerpoint/2010/main" val="370691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4A18F5-FFC8-4EB5-BFEF-88154CDE11A7}"/>
              </a:ext>
            </a:extLst>
          </p:cNvPr>
          <p:cNvSpPr txBox="1"/>
          <p:nvPr/>
        </p:nvSpPr>
        <p:spPr>
          <a:xfrm>
            <a:off x="0" y="68094"/>
            <a:ext cx="4259499" cy="369332"/>
          </a:xfrm>
          <a:prstGeom prst="rect">
            <a:avLst/>
          </a:prstGeom>
          <a:noFill/>
        </p:spPr>
        <p:txBody>
          <a:bodyPr wrap="none" rtlCol="0">
            <a:spAutoFit/>
          </a:bodyPr>
          <a:lstStyle/>
          <a:p>
            <a:r>
              <a:rPr lang="en-AU" i="1" dirty="0">
                <a:solidFill>
                  <a:srgbClr val="0070C0"/>
                </a:solidFill>
                <a:latin typeface="Ink Free" panose="03080402000500000000" pitchFamily="66" charset="0"/>
              </a:rPr>
              <a:t>Excel Homework Sept 2021 (Steve Moss)</a:t>
            </a:r>
          </a:p>
        </p:txBody>
      </p:sp>
      <p:sp>
        <p:nvSpPr>
          <p:cNvPr id="5" name="TextBox 4">
            <a:extLst>
              <a:ext uri="{FF2B5EF4-FFF2-40B4-BE49-F238E27FC236}">
                <a16:creationId xmlns:a16="http://schemas.microsoft.com/office/drawing/2014/main" id="{E72F4710-115D-4CAB-B453-7910D3851351}"/>
              </a:ext>
            </a:extLst>
          </p:cNvPr>
          <p:cNvSpPr txBox="1"/>
          <p:nvPr/>
        </p:nvSpPr>
        <p:spPr>
          <a:xfrm>
            <a:off x="316085" y="532883"/>
            <a:ext cx="11559829" cy="6136745"/>
          </a:xfrm>
          <a:prstGeom prst="rect">
            <a:avLst/>
          </a:prstGeom>
          <a:noFill/>
        </p:spPr>
        <p:txBody>
          <a:bodyPr wrap="square">
            <a:spAutoFit/>
          </a:bodyPr>
          <a:lstStyle/>
          <a:p>
            <a:pPr lvl="0">
              <a:lnSpc>
                <a:spcPct val="107000"/>
              </a:lnSpc>
              <a:spcAft>
                <a:spcPts val="800"/>
              </a:spcAft>
              <a:tabLst>
                <a:tab pos="457200" algn="l"/>
              </a:tabLst>
            </a:pPr>
            <a:r>
              <a:rPr lang="en-AU" sz="2000" dirty="0">
                <a:effectLst/>
                <a:latin typeface="Times New Roman" panose="02020603050405020304" pitchFamily="18" charset="0"/>
                <a:ea typeface="Times New Roman" panose="02020603050405020304" pitchFamily="18" charset="0"/>
                <a:cs typeface="Times New Roman" panose="02020603050405020304" pitchFamily="18" charset="0"/>
              </a:rPr>
              <a:t>1. Given the provided data, what are three conclusions we can draw about Kickstarter campaigns?</a:t>
            </a:r>
          </a:p>
          <a:p>
            <a:pPr lvl="0">
              <a:lnSpc>
                <a:spcPct val="107000"/>
              </a:lnSpc>
              <a:spcAft>
                <a:spcPts val="800"/>
              </a:spcAft>
              <a:tabLst>
                <a:tab pos="457200" algn="l"/>
              </a:tabLst>
            </a:pPr>
            <a:r>
              <a:rPr lang="en-AU" sz="2000" b="1" i="1" dirty="0">
                <a:solidFill>
                  <a:schemeClr val="accent1">
                    <a:lumMod val="75000"/>
                  </a:schemeClr>
                </a:solidFill>
                <a:latin typeface="Ink Free" panose="03080402000500000000" pitchFamily="66" charset="0"/>
                <a:ea typeface="Times New Roman" panose="02020603050405020304" pitchFamily="18" charset="0"/>
                <a:cs typeface="Times New Roman" panose="02020603050405020304" pitchFamily="18" charset="0"/>
              </a:rPr>
              <a:t>Ans: (1) Over all countries the three most successful projects are 1</a:t>
            </a:r>
            <a:r>
              <a:rPr lang="en-AU" sz="2000" b="1" i="1" baseline="30000" dirty="0">
                <a:solidFill>
                  <a:schemeClr val="accent1">
                    <a:lumMod val="75000"/>
                  </a:schemeClr>
                </a:solidFill>
                <a:latin typeface="Ink Free" panose="03080402000500000000" pitchFamily="66" charset="0"/>
                <a:ea typeface="Times New Roman" panose="02020603050405020304" pitchFamily="18" charset="0"/>
                <a:cs typeface="Times New Roman" panose="02020603050405020304" pitchFamily="18" charset="0"/>
              </a:rPr>
              <a:t>st</a:t>
            </a:r>
            <a:r>
              <a:rPr lang="en-AU" sz="2000" b="1" i="1" dirty="0">
                <a:solidFill>
                  <a:schemeClr val="accent1">
                    <a:lumMod val="75000"/>
                  </a:schemeClr>
                </a:solidFill>
                <a:latin typeface="Ink Free" panose="03080402000500000000" pitchFamily="66" charset="0"/>
                <a:ea typeface="Times New Roman" panose="02020603050405020304" pitchFamily="18" charset="0"/>
                <a:cs typeface="Times New Roman" panose="02020603050405020304" pitchFamily="18" charset="0"/>
              </a:rPr>
              <a:t> music, 2</a:t>
            </a:r>
            <a:r>
              <a:rPr lang="en-AU" sz="2000" b="1" i="1" baseline="30000" dirty="0">
                <a:solidFill>
                  <a:schemeClr val="accent1">
                    <a:lumMod val="75000"/>
                  </a:schemeClr>
                </a:solidFill>
                <a:latin typeface="Ink Free" panose="03080402000500000000" pitchFamily="66" charset="0"/>
                <a:ea typeface="Times New Roman" panose="02020603050405020304" pitchFamily="18" charset="0"/>
                <a:cs typeface="Times New Roman" panose="02020603050405020304" pitchFamily="18" charset="0"/>
              </a:rPr>
              <a:t>nd </a:t>
            </a:r>
            <a:r>
              <a:rPr lang="en-AU" sz="2000" b="1" i="1" dirty="0">
                <a:solidFill>
                  <a:schemeClr val="accent1">
                    <a:lumMod val="75000"/>
                  </a:schemeClr>
                </a:solidFill>
                <a:latin typeface="Ink Free" panose="03080402000500000000" pitchFamily="66" charset="0"/>
                <a:ea typeface="Times New Roman" panose="02020603050405020304" pitchFamily="18" charset="0"/>
                <a:cs typeface="Times New Roman" panose="02020603050405020304" pitchFamily="18" charset="0"/>
              </a:rPr>
              <a:t>theatre and 3</a:t>
            </a:r>
            <a:r>
              <a:rPr lang="en-AU" sz="2000" b="1" i="1" baseline="30000" dirty="0">
                <a:solidFill>
                  <a:schemeClr val="accent1">
                    <a:lumMod val="75000"/>
                  </a:schemeClr>
                </a:solidFill>
                <a:latin typeface="Ink Free" panose="03080402000500000000" pitchFamily="66" charset="0"/>
                <a:ea typeface="Times New Roman" panose="02020603050405020304" pitchFamily="18" charset="0"/>
                <a:cs typeface="Times New Roman" panose="02020603050405020304" pitchFamily="18" charset="0"/>
              </a:rPr>
              <a:t>rd</a:t>
            </a:r>
            <a:r>
              <a:rPr lang="en-AU" sz="2000" b="1" i="1" dirty="0">
                <a:solidFill>
                  <a:schemeClr val="accent1">
                    <a:lumMod val="75000"/>
                  </a:schemeClr>
                </a:solidFill>
                <a:latin typeface="Ink Free" panose="03080402000500000000" pitchFamily="66" charset="0"/>
                <a:ea typeface="Times New Roman" panose="02020603050405020304" pitchFamily="18" charset="0"/>
                <a:cs typeface="Times New Roman" panose="02020603050405020304" pitchFamily="18" charset="0"/>
              </a:rPr>
              <a:t> film &amp; video. (2) In descending order the three least successful projects are publishing, food and journalism. (3) Over all countries, all categories and all years May is the best month to start a project with December being the worst</a:t>
            </a:r>
          </a:p>
          <a:p>
            <a:pPr lvl="0">
              <a:lnSpc>
                <a:spcPct val="107000"/>
              </a:lnSpc>
              <a:spcAft>
                <a:spcPts val="800"/>
              </a:spcAft>
              <a:tabLst>
                <a:tab pos="457200" algn="l"/>
              </a:tabLst>
            </a:pPr>
            <a:r>
              <a:rPr lang="en-AU" sz="2000" dirty="0">
                <a:effectLst/>
                <a:latin typeface="Times New Roman" panose="02020603050405020304" pitchFamily="18" charset="0"/>
                <a:ea typeface="Times New Roman" panose="02020603050405020304" pitchFamily="18" charset="0"/>
                <a:cs typeface="Times New Roman" panose="02020603050405020304" pitchFamily="18" charset="0"/>
              </a:rPr>
              <a:t>2. What are some limitations of this dataset?</a:t>
            </a:r>
          </a:p>
          <a:p>
            <a:pPr lvl="0">
              <a:lnSpc>
                <a:spcPct val="107000"/>
              </a:lnSpc>
              <a:spcAft>
                <a:spcPts val="800"/>
              </a:spcAft>
              <a:tabLst>
                <a:tab pos="457200" algn="l"/>
              </a:tabLst>
            </a:pPr>
            <a:r>
              <a:rPr lang="en-AU" sz="2000" b="1" i="1" dirty="0">
                <a:solidFill>
                  <a:schemeClr val="accent1">
                    <a:lumMod val="75000"/>
                  </a:schemeClr>
                </a:solidFill>
                <a:latin typeface="Ink Free" panose="03080402000500000000" pitchFamily="66" charset="0"/>
                <a:ea typeface="Times New Roman" panose="02020603050405020304" pitchFamily="18" charset="0"/>
                <a:cs typeface="Times New Roman" panose="02020603050405020304" pitchFamily="18" charset="0"/>
              </a:rPr>
              <a:t>Ans: the data on the monetary values of the project goal and the amount pledged are in 21 different currencies.  If the data were converted to a single currency it would enable common stats (mean, median, min, max) to be calculated for the monetary value for each category and enable more meaningful comparisons.  The data set is dominated by projects in the US and GB, co conclusions may be biased by cultural/consumer trends in those countries and not necessarily applicable to other countries.</a:t>
            </a:r>
          </a:p>
          <a:p>
            <a:pPr marL="342900" lvl="0" indent="-342900">
              <a:lnSpc>
                <a:spcPct val="107000"/>
              </a:lnSpc>
              <a:spcAft>
                <a:spcPts val="800"/>
              </a:spcAft>
              <a:buAutoNum type="arabicPeriod" startAt="3"/>
              <a:tabLst>
                <a:tab pos="457200" algn="l"/>
              </a:tabLst>
            </a:pPr>
            <a:r>
              <a:rPr lang="en-AU" sz="2000" dirty="0">
                <a:effectLst/>
                <a:latin typeface="Times New Roman" panose="02020603050405020304" pitchFamily="18" charset="0"/>
                <a:ea typeface="Times New Roman" panose="02020603050405020304" pitchFamily="18" charset="0"/>
              </a:rPr>
              <a:t>What are some other possible tables and/or graphs that we could create</a:t>
            </a:r>
          </a:p>
          <a:p>
            <a:pPr lvl="0">
              <a:lnSpc>
                <a:spcPct val="107000"/>
              </a:lnSpc>
              <a:spcAft>
                <a:spcPts val="800"/>
              </a:spcAft>
              <a:tabLst>
                <a:tab pos="457200" algn="l"/>
              </a:tabLst>
            </a:pPr>
            <a:r>
              <a:rPr lang="en-AU" b="1" i="1" dirty="0">
                <a:solidFill>
                  <a:schemeClr val="accent1">
                    <a:lumMod val="75000"/>
                  </a:schemeClr>
                </a:solidFill>
                <a:latin typeface="Ink Free" panose="03080402000500000000" pitchFamily="66" charset="0"/>
                <a:ea typeface="Times New Roman" panose="02020603050405020304" pitchFamily="18" charset="0"/>
                <a:cs typeface="Times New Roman" panose="02020603050405020304" pitchFamily="18" charset="0"/>
              </a:rPr>
              <a:t>Ans: if the data were converted to a single currency  we could compare success rate against the average value generated and see if the most successful always generate the most value.  Could also plot value generated against project start to see if projects generate more value if initiated at certain times of the year.</a:t>
            </a:r>
          </a:p>
          <a:p>
            <a:pPr lvl="0">
              <a:lnSpc>
                <a:spcPct val="107000"/>
              </a:lnSpc>
              <a:spcAft>
                <a:spcPts val="800"/>
              </a:spcAft>
              <a:tabLst>
                <a:tab pos="457200" algn="l"/>
              </a:tabLst>
            </a:pPr>
            <a:r>
              <a:rPr lang="en-AU" b="1" i="1" dirty="0">
                <a:solidFill>
                  <a:schemeClr val="accent1">
                    <a:lumMod val="75000"/>
                  </a:schemeClr>
                </a:solidFill>
                <a:effectLst/>
                <a:latin typeface="Ink Free" panose="03080402000500000000" pitchFamily="66" charset="0"/>
                <a:ea typeface="Calibri" panose="020F0502020204030204" pitchFamily="34" charset="0"/>
                <a:cs typeface="Times New Roman" panose="02020603050405020304" pitchFamily="18" charset="0"/>
              </a:rPr>
              <a:t>Using the Pivot tables generated could use ‘filters’ to drill down further for category, country, date creation specific trends.</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515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4A18F5-FFC8-4EB5-BFEF-88154CDE11A7}"/>
              </a:ext>
            </a:extLst>
          </p:cNvPr>
          <p:cNvSpPr txBox="1"/>
          <p:nvPr/>
        </p:nvSpPr>
        <p:spPr>
          <a:xfrm>
            <a:off x="0" y="68094"/>
            <a:ext cx="4259499" cy="369332"/>
          </a:xfrm>
          <a:prstGeom prst="rect">
            <a:avLst/>
          </a:prstGeom>
          <a:noFill/>
        </p:spPr>
        <p:txBody>
          <a:bodyPr wrap="none" rtlCol="0">
            <a:spAutoFit/>
          </a:bodyPr>
          <a:lstStyle/>
          <a:p>
            <a:r>
              <a:rPr lang="en-AU" i="1" dirty="0">
                <a:solidFill>
                  <a:srgbClr val="0070C0"/>
                </a:solidFill>
                <a:latin typeface="Ink Free" panose="03080402000500000000" pitchFamily="66" charset="0"/>
              </a:rPr>
              <a:t>Excel Homework Sept 2021 (Steve Moss)</a:t>
            </a:r>
          </a:p>
        </p:txBody>
      </p:sp>
      <p:pic>
        <p:nvPicPr>
          <p:cNvPr id="2" name="Picture 1">
            <a:extLst>
              <a:ext uri="{FF2B5EF4-FFF2-40B4-BE49-F238E27FC236}">
                <a16:creationId xmlns:a16="http://schemas.microsoft.com/office/drawing/2014/main" id="{E32C871C-B22F-489A-B3A8-C1CE995B226D}"/>
              </a:ext>
            </a:extLst>
          </p:cNvPr>
          <p:cNvPicPr>
            <a:picLocks noChangeAspect="1"/>
          </p:cNvPicPr>
          <p:nvPr/>
        </p:nvPicPr>
        <p:blipFill>
          <a:blip r:embed="rId2"/>
          <a:stretch>
            <a:fillRect/>
          </a:stretch>
        </p:blipFill>
        <p:spPr>
          <a:xfrm>
            <a:off x="317789" y="628650"/>
            <a:ext cx="5139778" cy="2260739"/>
          </a:xfrm>
          <a:prstGeom prst="rect">
            <a:avLst/>
          </a:prstGeom>
        </p:spPr>
      </p:pic>
      <p:sp>
        <p:nvSpPr>
          <p:cNvPr id="5" name="TextBox 4">
            <a:extLst>
              <a:ext uri="{FF2B5EF4-FFF2-40B4-BE49-F238E27FC236}">
                <a16:creationId xmlns:a16="http://schemas.microsoft.com/office/drawing/2014/main" id="{C76E7A47-FA8A-41ED-8C36-082EB4164DC1}"/>
              </a:ext>
            </a:extLst>
          </p:cNvPr>
          <p:cNvSpPr txBox="1"/>
          <p:nvPr/>
        </p:nvSpPr>
        <p:spPr>
          <a:xfrm>
            <a:off x="5457567" y="0"/>
            <a:ext cx="6120712" cy="374077"/>
          </a:xfrm>
          <a:prstGeom prst="rect">
            <a:avLst/>
          </a:prstGeom>
          <a:noFill/>
        </p:spPr>
        <p:txBody>
          <a:bodyPr wrap="square">
            <a:spAutoFit/>
          </a:bodyPr>
          <a:lstStyle/>
          <a:p>
            <a:pPr>
              <a:lnSpc>
                <a:spcPct val="107000"/>
              </a:lnSpc>
              <a:spcAft>
                <a:spcPts val="800"/>
              </a:spcAft>
            </a:pPr>
            <a:r>
              <a:rPr lang="en-AU" sz="1800" b="1" dirty="0">
                <a:effectLst/>
                <a:latin typeface="Times New Roman" panose="02020603050405020304" pitchFamily="18" charset="0"/>
                <a:ea typeface="Times New Roman" panose="02020603050405020304" pitchFamily="18" charset="0"/>
                <a:cs typeface="Times New Roman" panose="02020603050405020304" pitchFamily="18" charset="0"/>
              </a:rPr>
              <a:t>Bonus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C7EBE17-7862-4028-88C0-BD13528BC55D}"/>
              </a:ext>
            </a:extLst>
          </p:cNvPr>
          <p:cNvPicPr>
            <a:picLocks noChangeAspect="1"/>
          </p:cNvPicPr>
          <p:nvPr/>
        </p:nvPicPr>
        <p:blipFill>
          <a:blip r:embed="rId3"/>
          <a:stretch>
            <a:fillRect/>
          </a:stretch>
        </p:blipFill>
        <p:spPr>
          <a:xfrm>
            <a:off x="5522976" y="2710798"/>
            <a:ext cx="6509148" cy="3922803"/>
          </a:xfrm>
          <a:prstGeom prst="rect">
            <a:avLst/>
          </a:prstGeom>
          <a:ln>
            <a:solidFill>
              <a:schemeClr val="tx1"/>
            </a:solidFill>
          </a:ln>
        </p:spPr>
      </p:pic>
      <p:sp>
        <p:nvSpPr>
          <p:cNvPr id="7" name="TextBox 6">
            <a:extLst>
              <a:ext uri="{FF2B5EF4-FFF2-40B4-BE49-F238E27FC236}">
                <a16:creationId xmlns:a16="http://schemas.microsoft.com/office/drawing/2014/main" id="{D2E1006C-27AC-4ADA-8737-E1C44035FF16}"/>
              </a:ext>
            </a:extLst>
          </p:cNvPr>
          <p:cNvSpPr txBox="1"/>
          <p:nvPr/>
        </p:nvSpPr>
        <p:spPr>
          <a:xfrm>
            <a:off x="317789" y="4010481"/>
            <a:ext cx="5205187" cy="1323439"/>
          </a:xfrm>
          <a:prstGeom prst="rect">
            <a:avLst/>
          </a:prstGeom>
          <a:noFill/>
        </p:spPr>
        <p:txBody>
          <a:bodyPr wrap="square" rtlCol="0">
            <a:spAutoFit/>
          </a:bodyPr>
          <a:lstStyle/>
          <a:p>
            <a:r>
              <a:rPr lang="en-AU" sz="2000" b="1" i="1" dirty="0">
                <a:solidFill>
                  <a:srgbClr val="FF0000"/>
                </a:solidFill>
                <a:latin typeface="Ink Free" panose="03080402000500000000" pitchFamily="66" charset="0"/>
                <a:cs typeface="Times New Roman" panose="02020603050405020304" pitchFamily="18" charset="0"/>
              </a:rPr>
              <a:t>The smaller the goal the greater the chance of a successful project</a:t>
            </a:r>
          </a:p>
          <a:p>
            <a:r>
              <a:rPr lang="en-AU" sz="2000" b="1" i="1" dirty="0">
                <a:solidFill>
                  <a:srgbClr val="FF0000"/>
                </a:solidFill>
                <a:latin typeface="Ink Free" panose="03080402000500000000" pitchFamily="66" charset="0"/>
                <a:cs typeface="Times New Roman" panose="02020603050405020304" pitchFamily="18" charset="0"/>
              </a:rPr>
              <a:t>Likelihood of failure or cancellation increase with increasing goal size</a:t>
            </a:r>
          </a:p>
        </p:txBody>
      </p:sp>
    </p:spTree>
    <p:extLst>
      <p:ext uri="{BB962C8B-B14F-4D97-AF65-F5344CB8AC3E}">
        <p14:creationId xmlns:p14="http://schemas.microsoft.com/office/powerpoint/2010/main" val="113033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4A18F5-FFC8-4EB5-BFEF-88154CDE11A7}"/>
              </a:ext>
            </a:extLst>
          </p:cNvPr>
          <p:cNvSpPr txBox="1"/>
          <p:nvPr/>
        </p:nvSpPr>
        <p:spPr>
          <a:xfrm>
            <a:off x="0" y="68094"/>
            <a:ext cx="4259499" cy="369332"/>
          </a:xfrm>
          <a:prstGeom prst="rect">
            <a:avLst/>
          </a:prstGeom>
          <a:noFill/>
        </p:spPr>
        <p:txBody>
          <a:bodyPr wrap="none" rtlCol="0">
            <a:spAutoFit/>
          </a:bodyPr>
          <a:lstStyle/>
          <a:p>
            <a:r>
              <a:rPr lang="en-AU" i="1" dirty="0">
                <a:solidFill>
                  <a:srgbClr val="0070C0"/>
                </a:solidFill>
                <a:latin typeface="Ink Free" panose="03080402000500000000" pitchFamily="66" charset="0"/>
              </a:rPr>
              <a:t>Excel Homework Sept 2021 (Steve Moss)</a:t>
            </a:r>
          </a:p>
        </p:txBody>
      </p:sp>
      <p:sp>
        <p:nvSpPr>
          <p:cNvPr id="5" name="TextBox 4">
            <a:extLst>
              <a:ext uri="{FF2B5EF4-FFF2-40B4-BE49-F238E27FC236}">
                <a16:creationId xmlns:a16="http://schemas.microsoft.com/office/drawing/2014/main" id="{1A4B0C66-413B-42B0-8100-A5917384E338}"/>
              </a:ext>
            </a:extLst>
          </p:cNvPr>
          <p:cNvSpPr txBox="1"/>
          <p:nvPr/>
        </p:nvSpPr>
        <p:spPr>
          <a:xfrm>
            <a:off x="5231026" y="130118"/>
            <a:ext cx="4106561" cy="374077"/>
          </a:xfrm>
          <a:prstGeom prst="rect">
            <a:avLst/>
          </a:prstGeom>
          <a:noFill/>
        </p:spPr>
        <p:txBody>
          <a:bodyPr wrap="square">
            <a:spAutoFit/>
          </a:bodyPr>
          <a:lstStyle/>
          <a:p>
            <a:pPr>
              <a:lnSpc>
                <a:spcPct val="107000"/>
              </a:lnSpc>
              <a:spcAft>
                <a:spcPts val="800"/>
              </a:spcAft>
            </a:pPr>
            <a:r>
              <a:rPr lang="en-AU" sz="1800" b="1" dirty="0">
                <a:effectLst/>
                <a:latin typeface="Times New Roman" panose="02020603050405020304" pitchFamily="18" charset="0"/>
                <a:ea typeface="Times New Roman" panose="02020603050405020304" pitchFamily="18" charset="0"/>
                <a:cs typeface="Times New Roman" panose="02020603050405020304" pitchFamily="18" charset="0"/>
              </a:rPr>
              <a:t>Bonus Statistical Analysis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2D4AB98-D10D-4380-9D0B-250F31143198}"/>
              </a:ext>
            </a:extLst>
          </p:cNvPr>
          <p:cNvPicPr>
            <a:picLocks noChangeAspect="1"/>
          </p:cNvPicPr>
          <p:nvPr/>
        </p:nvPicPr>
        <p:blipFill>
          <a:blip r:embed="rId2"/>
          <a:stretch>
            <a:fillRect/>
          </a:stretch>
        </p:blipFill>
        <p:spPr>
          <a:xfrm>
            <a:off x="362402" y="676675"/>
            <a:ext cx="3914502" cy="5465805"/>
          </a:xfrm>
          <a:prstGeom prst="rect">
            <a:avLst/>
          </a:prstGeom>
        </p:spPr>
      </p:pic>
      <p:pic>
        <p:nvPicPr>
          <p:cNvPr id="7" name="Picture 6">
            <a:extLst>
              <a:ext uri="{FF2B5EF4-FFF2-40B4-BE49-F238E27FC236}">
                <a16:creationId xmlns:a16="http://schemas.microsoft.com/office/drawing/2014/main" id="{8980BD12-C90F-4C59-BC29-1C6846ECCBFC}"/>
              </a:ext>
            </a:extLst>
          </p:cNvPr>
          <p:cNvPicPr>
            <a:picLocks noChangeAspect="1"/>
          </p:cNvPicPr>
          <p:nvPr/>
        </p:nvPicPr>
        <p:blipFill>
          <a:blip r:embed="rId3"/>
          <a:stretch>
            <a:fillRect/>
          </a:stretch>
        </p:blipFill>
        <p:spPr>
          <a:xfrm>
            <a:off x="4612473" y="676675"/>
            <a:ext cx="6605250" cy="4580526"/>
          </a:xfrm>
          <a:prstGeom prst="rect">
            <a:avLst/>
          </a:prstGeom>
        </p:spPr>
      </p:pic>
      <p:sp>
        <p:nvSpPr>
          <p:cNvPr id="8" name="TextBox 7">
            <a:extLst>
              <a:ext uri="{FF2B5EF4-FFF2-40B4-BE49-F238E27FC236}">
                <a16:creationId xmlns:a16="http://schemas.microsoft.com/office/drawing/2014/main" id="{27CDBEB5-A3F5-4525-8BC5-FC69CFC05C71}"/>
              </a:ext>
            </a:extLst>
          </p:cNvPr>
          <p:cNvSpPr txBox="1"/>
          <p:nvPr/>
        </p:nvSpPr>
        <p:spPr>
          <a:xfrm>
            <a:off x="4400120" y="5257201"/>
            <a:ext cx="7615095" cy="1323439"/>
          </a:xfrm>
          <a:prstGeom prst="rect">
            <a:avLst/>
          </a:prstGeom>
          <a:noFill/>
        </p:spPr>
        <p:txBody>
          <a:bodyPr wrap="square" rtlCol="0">
            <a:spAutoFit/>
          </a:bodyPr>
          <a:lstStyle>
            <a:defPPr>
              <a:defRPr lang="en-US"/>
            </a:defPPr>
            <a:lvl1pPr>
              <a:defRPr sz="2000" b="1" i="1">
                <a:solidFill>
                  <a:srgbClr val="FF0000"/>
                </a:solidFill>
                <a:latin typeface="Ink Free" panose="03080402000500000000" pitchFamily="66" charset="0"/>
                <a:cs typeface="Times New Roman" panose="02020603050405020304" pitchFamily="18" charset="0"/>
              </a:defRPr>
            </a:lvl1pPr>
          </a:lstStyle>
          <a:p>
            <a:r>
              <a:rPr lang="en-AU" dirty="0"/>
              <a:t>Greater variability in the number of backers for successful campaigns</a:t>
            </a:r>
          </a:p>
          <a:p>
            <a:r>
              <a:rPr lang="en-AU" dirty="0"/>
              <a:t>Suggests projects can be successful even with low number of backers (e.g. minimum of 1 backer)</a:t>
            </a:r>
          </a:p>
        </p:txBody>
      </p:sp>
    </p:spTree>
    <p:extLst>
      <p:ext uri="{BB962C8B-B14F-4D97-AF65-F5344CB8AC3E}">
        <p14:creationId xmlns:p14="http://schemas.microsoft.com/office/powerpoint/2010/main" val="15147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610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Ink Free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Moss, Stephen (Steve)</dc:creator>
  <cp:lastModifiedBy>Steve Moss</cp:lastModifiedBy>
  <cp:revision>8</cp:revision>
  <dcterms:created xsi:type="dcterms:W3CDTF">2021-09-13T00:17:58Z</dcterms:created>
  <dcterms:modified xsi:type="dcterms:W3CDTF">2021-09-13T23:53:45Z</dcterms:modified>
</cp:coreProperties>
</file>