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842AE5B-8936-4614-BEEF-78118D5BB767}">
  <a:tblStyle styleId="{F842AE5B-8936-4614-BEEF-78118D5BB7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FD4E3C-AFFA-40C9-9071-D2244109BC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Интерпретируемый язык</a:t>
            </a:r>
            <a:r>
              <a:rPr lang="ru-RU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нет процесса компиляции, интерпретатор выполняет код строка за строкой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ru-RU" sz="4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Программирование на</a:t>
            </a:r>
            <a:endParaRPr sz="6700" b="1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493" y="2828955"/>
            <a:ext cx="4699779" cy="139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Имена переменных в Python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467544" y="1628800"/>
            <a:ext cx="8208912" cy="504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переменной может состоять только из цифр, букв и символов подчеркивания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переменной не может начинаться с цифр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должно описывать суть , т.е. нужно давать имена, говорящие о назначении данных, на которые они ссылаются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переменной не должно совпадать с командами языка (зарезервированными ключевыми словами)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переменной принято начинать со строчной буквы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следует создавать имена длиннее 15 символов</a:t>
            </a:r>
            <a:endParaRPr/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узнать значение, на которое ссылается переменная, находясь в режиме интерпретатора, достаточно ее вызвать (написать имя и нажать Enter).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 работы с переменными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971600" y="2048649"/>
            <a:ext cx="7344816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apples = 100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eat_day = 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day = 7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apples = apples - eat_day * day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apples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65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|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выражения и логический тип данных</a:t>
            </a:r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611560" y="2362930"/>
            <a:ext cx="7936921" cy="922054"/>
            <a:chOff x="611560" y="2060848"/>
            <a:chExt cx="7936921" cy="922054"/>
          </a:xfrm>
        </p:grpSpPr>
        <p:sp>
          <p:nvSpPr>
            <p:cNvPr id="184" name="Google Shape;184;p25"/>
            <p:cNvSpPr/>
            <p:nvPr/>
          </p:nvSpPr>
          <p:spPr>
            <a:xfrm>
              <a:off x="611560" y="2068502"/>
              <a:ext cx="3528392" cy="91440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11560" y="2100277"/>
              <a:ext cx="33843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"Сумма чисел 3 и 5 больше 7"</a:t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139952" y="2276872"/>
              <a:ext cx="900100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5D8F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040052" y="2060848"/>
              <a:ext cx="3420380" cy="91440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076056" y="2276872"/>
              <a:ext cx="34724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Правда –  True (1)</a:t>
              </a:r>
              <a:endPara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11560" y="3803090"/>
            <a:ext cx="7848872" cy="922054"/>
            <a:chOff x="611560" y="2060848"/>
            <a:chExt cx="7848872" cy="922054"/>
          </a:xfrm>
        </p:grpSpPr>
        <p:sp>
          <p:nvSpPr>
            <p:cNvPr id="190" name="Google Shape;190;p25"/>
            <p:cNvSpPr/>
            <p:nvPr/>
          </p:nvSpPr>
          <p:spPr>
            <a:xfrm>
              <a:off x="611560" y="2068502"/>
              <a:ext cx="3528392" cy="91440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611560" y="2100277"/>
              <a:ext cx="35283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"Сумма чисел 3 и 5 </a:t>
              </a:r>
              <a:r>
                <a:rPr lang="ru-RU" sz="24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меньше 7 </a:t>
              </a:r>
              <a:r>
                <a:rPr lang="ru-RU" sz="24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"</a:t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139952" y="2276872"/>
              <a:ext cx="900100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5040052" y="2060848"/>
              <a:ext cx="3420380" cy="91440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5076056" y="2276872"/>
              <a:ext cx="3153427" cy="461665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Ложь –  False(0)</a:t>
              </a:r>
              <a:endParaRPr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5"/>
          <p:cNvSpPr/>
          <p:nvPr/>
        </p:nvSpPr>
        <p:spPr>
          <a:xfrm>
            <a:off x="1160284" y="1609636"/>
            <a:ext cx="26196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Выражение: 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711851" y="1609636"/>
            <a:ext cx="22445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Значение: 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395536" y="5273332"/>
            <a:ext cx="8352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результатом вычисления выражения может быть лишь истина или ложь, то такое выражение называется </a:t>
            </a:r>
            <a:r>
              <a:rPr lang="ru-RU" sz="22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логическим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выражения и логический тип данных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395536" y="1538064"/>
            <a:ext cx="82809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Операторы сравнения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971600" y="2346920"/>
          <a:ext cx="7344825" cy="3962400"/>
        </p:xfrm>
        <a:graphic>
          <a:graphicData uri="http://schemas.openxmlformats.org/drawingml/2006/table">
            <a:tbl>
              <a:tblPr>
                <a:noFill/>
                <a:tableStyleId>{3EFD4E3C-AFFA-40C9-9071-D2244109BCD5}</a:tableStyleId>
              </a:tblPr>
              <a:tblGrid>
                <a:gridCol w="2135025"/>
                <a:gridCol w="2464575"/>
                <a:gridCol w="274522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Оператор 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Значение 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Выражение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 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Равно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А==В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!= 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Не равно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А!=B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Больше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A&gt;B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Меньше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A&lt;B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Больше или равно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A&gt;=B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Меньше или равно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A&lt;=B 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выражения и логический тип данных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467544" y="1472872"/>
            <a:ext cx="8208912" cy="51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 работы с логическими выражениями на языке программирования Python (после # написаны комментарии):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это не логическая операция, 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Verdana"/>
              <a:buNone/>
            </a:pPr>
            <a:r>
              <a:rPr lang="ru-RU" sz="2200" i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операция присваивания переменной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Verdana"/>
              <a:buNone/>
            </a:pPr>
            <a:r>
              <a:rPr lang="ru-RU" sz="2200" i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результата выражения 12 —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равен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равен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!=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7     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не равен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!=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4     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не равен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 &gt;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     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больше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 &lt;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     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меньше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&gt;=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больше или равен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&lt;= </a:t>
            </a:r>
            <a:r>
              <a:rPr lang="ru-RU" sz="2200" b="0" i="0" u="none" strike="noStrike" cap="none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ru-RU" sz="2200" b="0" i="1" u="none" strike="noStrike" cap="non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x меньше или равен 6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выражения и логический тип данных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467544" y="1551856"/>
            <a:ext cx="820891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1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операции </a:t>
            </a:r>
            <a:endParaRPr sz="2200" b="0" i="0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Логические выражения в результате вычисления принимают логические значения </a:t>
            </a:r>
            <a:r>
              <a:rPr lang="ru-RU" sz="2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ru-RU" sz="2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огические операции: отрицание - </a:t>
            </a:r>
            <a:r>
              <a:rPr lang="ru-RU" sz="2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логическое умножение - </a:t>
            </a:r>
            <a:r>
              <a:rPr lang="ru-RU" sz="2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  логическое сложение - </a:t>
            </a:r>
            <a:r>
              <a:rPr lang="ru-RU" sz="2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исключающее «или» -XOR . </a:t>
            </a:r>
            <a:endParaRPr sz="2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67544" y="3717032"/>
            <a:ext cx="8208912" cy="30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Примеры: (после # написаны комментарии):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 8 y = 13 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== 8 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&lt; 15    </a:t>
            </a:r>
            <a:r>
              <a:rPr lang="ru-RU" sz="2200" i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 x равен 8 и y меньше 15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&gt; 8 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&lt; 15      </a:t>
            </a:r>
            <a:r>
              <a:rPr lang="ru-RU" sz="2200" i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 x больше 8 и y меньше 15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!= 0 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&gt;15        </a:t>
            </a:r>
            <a:r>
              <a:rPr lang="ru-RU" sz="2200" i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 x не равен 0 или y больше 15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&lt; 0 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&gt;15         </a:t>
            </a:r>
            <a:r>
              <a:rPr lang="ru-RU" sz="2200" i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 x меньше 0 или y больше 15</a:t>
            </a:r>
            <a:endParaRPr sz="2200" b="0" i="0" u="none" strike="noStrike" cap="none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Ввод и вывод данных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467544" y="2403753"/>
            <a:ext cx="8208912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осуществляется с помощью встроенных функций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Ввод:		</a:t>
            </a:r>
            <a:r>
              <a:rPr lang="ru-RU" sz="2800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 input (</a:t>
            </a:r>
            <a:r>
              <a:rPr lang="ru-RU" sz="2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параметры</a:t>
            </a:r>
            <a:r>
              <a:rPr lang="ru-RU" sz="2800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8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Вывод:	</a:t>
            </a:r>
            <a:r>
              <a:rPr lang="ru-RU" sz="2800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 print (</a:t>
            </a:r>
            <a:r>
              <a:rPr lang="ru-RU" sz="2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параметры</a:t>
            </a:r>
            <a:r>
              <a:rPr lang="ru-RU" sz="2800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8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Ввод данных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539552" y="1700808"/>
            <a:ext cx="187220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input()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'1234'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input()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'Hello World!'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endParaRPr sz="18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539552" y="1412776"/>
            <a:ext cx="50405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4572000" y="1790814"/>
            <a:ext cx="367240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input(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'Введите число:'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Введите число: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'10'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int(input(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'Введите число:'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Введите число: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float(input(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'Введите число:'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Введите число: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10.0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endParaRPr sz="18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4572000" y="1430774"/>
            <a:ext cx="38164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Параметр - приглашение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539552" y="4221088"/>
            <a:ext cx="367240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input(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'Введите номер карты:'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Введите номер карты: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98765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'98765'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input(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'Введите имя:'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Введите имя: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Иван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'Иван'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539552" y="3789040"/>
            <a:ext cx="3384376" cy="4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Тип данных - строчный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995936" y="5157192"/>
            <a:ext cx="446449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= 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 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'Введите  Ваше имя:'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Введите Ваше имя: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Мария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'Мария'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995936" y="4750405"/>
            <a:ext cx="511155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Присвоение значения переменной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Вывод данных</a:t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39552" y="2056780"/>
            <a:ext cx="46085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print(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"Программа 'Game Over' 2.0"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Программа 'Game Over' 2.0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print(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"Тоже", "самое", "сообщение"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Тоже самое сообщение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print(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"Только",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"чуть-чуть",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"побольше"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Только чуть-чуть побольше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539552" y="1628800"/>
            <a:ext cx="338437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Тип данных строчный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539552" y="4904000"/>
            <a:ext cx="367240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print(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'+'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b, 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'='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+ b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 + 2 =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539552" y="4471952"/>
            <a:ext cx="3384376" cy="4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Вывод переменных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5148064" y="1628800"/>
            <a:ext cx="4032448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 –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параметр, используемый в качестве разделителя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b=2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c=a+b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sep =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':'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1:2:3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220072" y="4437112"/>
            <a:ext cx="3635896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параметр, который указывает на то, что выводится после вывода всех значений, перечисленных в функции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&gt;&gt;&gt; print(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sep = 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  '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end = </a:t>
            </a:r>
            <a:r>
              <a:rPr lang="ru-RU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'  '</a:t>
            </a:r>
            <a:r>
              <a:rPr lang="ru-RU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Библиотека math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467544" y="1688316"/>
            <a:ext cx="842493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 math    </a:t>
            </a:r>
            <a:r>
              <a:rPr lang="ru-RU" sz="2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# подключение библиотеки 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</a:t>
            </a:r>
            <a:endParaRPr sz="2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AutoNum type="arabicPeriod"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math.sin(x)        </a:t>
            </a:r>
            <a:r>
              <a:rPr lang="ru-RU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#вызов функции от одного аргумента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= math.sin(x)   </a:t>
            </a:r>
            <a:r>
              <a:rPr lang="ru-RU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#использование функции в выражении</a:t>
            </a:r>
            <a:endParaRPr sz="20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print(math.sin(math.pi/2))   </a:t>
            </a:r>
            <a:r>
              <a:rPr lang="ru-RU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# вывод функции на экран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math import * 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y = sin(x)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print(sin(pi/2))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683568" y="1166887"/>
            <a:ext cx="7772400" cy="420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</a:pPr>
            <a: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Литература:</a:t>
            </a:r>
            <a:b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Изучаем </a:t>
            </a:r>
            <a: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Python.</a:t>
            </a:r>
            <a:b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Марк Лутц</a:t>
            </a:r>
            <a:b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 Язык программирования </a:t>
            </a:r>
            <a: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Python. Сузи Р.А.</a:t>
            </a:r>
            <a:b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-RU" sz="36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3600" b="1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Библиотека math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67" name="Google Shape;267;p33"/>
          <p:cNvGraphicFramePr/>
          <p:nvPr/>
        </p:nvGraphicFramePr>
        <p:xfrm>
          <a:off x="467544" y="1700808"/>
          <a:ext cx="8208900" cy="3794398"/>
        </p:xfrm>
        <a:graphic>
          <a:graphicData uri="http://schemas.openxmlformats.org/drawingml/2006/table">
            <a:tbl>
              <a:tblPr firstRow="1" firstCol="1" bandRow="1">
                <a:noFill/>
                <a:tableStyleId>{F842AE5B-8936-4614-BEEF-78118D5BB767}</a:tableStyleId>
              </a:tblPr>
              <a:tblGrid>
                <a:gridCol w="3384375"/>
                <a:gridCol w="48245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Функция</a:t>
                      </a:r>
                      <a:endParaRPr/>
                    </a:p>
                  </a:txBody>
                  <a:tcPr marL="32425" marR="32425" marT="32425" marB="32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Описание</a:t>
                      </a:r>
                      <a:endParaRPr/>
                    </a:p>
                  </a:txBody>
                  <a:tcPr marL="32425" marR="32425" marT="32425" marB="32425" anchor="ctr"/>
                </a:tc>
              </a:tr>
              <a:tr h="214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Округление</a:t>
                      </a:r>
                      <a:endParaRPr/>
                    </a:p>
                  </a:txBody>
                  <a:tcPr marL="32425" marR="32425" marT="32425" marB="324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round(x)</a:t>
                      </a:r>
                      <a:endParaRPr/>
                    </a:p>
                  </a:txBody>
                  <a:tcPr marL="32425" marR="32425" marT="32425" marB="32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Округляет число до ближайшего целого. Если дробная часть числа равна 0.5, то число округляется до ближайшего четного числа.</a:t>
                      </a:r>
                      <a:endParaRPr/>
                    </a:p>
                  </a:txBody>
                  <a:tcPr marL="32425" marR="32425" marT="32425" marB="32425" anchor="ctr"/>
                </a:tc>
              </a:tr>
              <a:tr h="21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trunc(x)</a:t>
                      </a:r>
                      <a:endParaRPr/>
                    </a:p>
                  </a:txBody>
                  <a:tcPr marL="32425" marR="32425" marT="32425" marB="32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Округление в сторону нуля (так же, как функция int).</a:t>
                      </a:r>
                      <a:endParaRPr/>
                    </a:p>
                  </a:txBody>
                  <a:tcPr marL="32425" marR="32425" marT="32425" marB="32425" anchor="ctr"/>
                </a:tc>
              </a:tr>
              <a:tr h="36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fabs(x)</a:t>
                      </a:r>
                      <a:endParaRPr/>
                    </a:p>
                  </a:txBody>
                  <a:tcPr marL="32425" marR="32425" marT="32425" marB="32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Модуль (абсолютная величина). Эта функция всегда возвращает значение типа float.</a:t>
                      </a:r>
                      <a:endParaRPr/>
                    </a:p>
                  </a:txBody>
                  <a:tcPr marL="32425" marR="32425" marT="32425" marB="32425" anchor="ctr"/>
                </a:tc>
              </a:tr>
            </a:tbl>
          </a:graphicData>
        </a:graphic>
      </p:graphicFrame>
      <p:sp>
        <p:nvSpPr>
          <p:cNvPr id="268" name="Google Shape;268;p33"/>
          <p:cNvSpPr/>
          <p:nvPr/>
        </p:nvSpPr>
        <p:spPr>
          <a:xfrm>
            <a:off x="467544" y="5661248"/>
            <a:ext cx="8208912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int(x)</a:t>
            </a:r>
            <a:r>
              <a:rPr lang="ru-RU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round(x,n)</a:t>
            </a:r>
            <a:r>
              <a:rPr lang="ru-RU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abs(x)</a:t>
            </a:r>
            <a:r>
              <a:rPr lang="ru-RU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не требуют подключения модуля math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Библиотека math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75" name="Google Shape;275;p34"/>
          <p:cNvGraphicFramePr/>
          <p:nvPr/>
        </p:nvGraphicFramePr>
        <p:xfrm>
          <a:off x="467544" y="1778340"/>
          <a:ext cx="8208900" cy="4605787"/>
        </p:xfrm>
        <a:graphic>
          <a:graphicData uri="http://schemas.openxmlformats.org/drawingml/2006/table">
            <a:tbl>
              <a:tblPr firstRow="1" firstCol="1" bandRow="1">
                <a:noFill/>
                <a:tableStyleId>{F842AE5B-8936-4614-BEEF-78118D5BB767}</a:tableStyleId>
              </a:tblPr>
              <a:tblGrid>
                <a:gridCol w="3497700"/>
                <a:gridCol w="4711200"/>
              </a:tblGrid>
              <a:tr h="3916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Корни, степени, логарифмы</a:t>
                      </a:r>
                      <a:endParaRPr/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sqrt(x)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Квадратный корень. Использование: sqrt(x)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70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pow(a, b)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Возведение в степень, возвращает a</a:t>
                      </a:r>
                      <a:r>
                        <a:rPr lang="ru-RU" sz="1800" u="none" strike="noStrike" cap="none" baseline="30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 Использование: pow(a,b)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70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Экспонента, возвращает e</a:t>
                      </a:r>
                      <a:r>
                        <a:rPr lang="ru-RU" sz="1800" u="none" strike="noStrike" cap="none" baseline="30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 Использование: exp(x)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10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Натуральный логарифм. При вызове в виде log(x, b) возвращает логарифм по основанию b.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39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log10(x)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Десятичный логарифм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67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Библиотека math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82" name="Google Shape;282;p35"/>
          <p:cNvGraphicFramePr/>
          <p:nvPr/>
        </p:nvGraphicFramePr>
        <p:xfrm>
          <a:off x="467544" y="1801584"/>
          <a:ext cx="8208900" cy="4395216"/>
        </p:xfrm>
        <a:graphic>
          <a:graphicData uri="http://schemas.openxmlformats.org/drawingml/2006/table">
            <a:tbl>
              <a:tblPr firstRow="1" firstCol="1" bandRow="1">
                <a:noFill/>
                <a:tableStyleId>{F842AE5B-8936-4614-BEEF-78118D5BB767}</a:tableStyleId>
              </a:tblPr>
              <a:tblGrid>
                <a:gridCol w="3240350"/>
                <a:gridCol w="49685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Тригонометрия</a:t>
                      </a:r>
                      <a:endParaRPr/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sin(x)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Синус угла, задаваемого в радианах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cos(x)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Косинус угла, задаваемого в радианах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tan(x)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Тангенс угла, задаваемого в радианах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asin(x)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Арксинус, возвращает значение в радианах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acos(x)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Арккосинус, возвращает значение в радианах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atan(x)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Арктангенс, возвращает значение в радианах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atan2(y, 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Полярный угол (в радианах) точки с координатами (x, y).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Библиотека math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89" name="Google Shape;289;p36"/>
          <p:cNvGraphicFramePr/>
          <p:nvPr/>
        </p:nvGraphicFramePr>
        <p:xfrm>
          <a:off x="467544" y="2292828"/>
          <a:ext cx="8208900" cy="3296412"/>
        </p:xfrm>
        <a:graphic>
          <a:graphicData uri="http://schemas.openxmlformats.org/drawingml/2006/table">
            <a:tbl>
              <a:tblPr firstRow="1" firstCol="1" bandRow="1">
                <a:noFill/>
                <a:tableStyleId>{F842AE5B-8936-4614-BEEF-78118D5BB767}</a:tableStyleId>
              </a:tblPr>
              <a:tblGrid>
                <a:gridCol w="3240350"/>
                <a:gridCol w="49685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Тригонометрия</a:t>
                      </a:r>
                      <a:endParaRPr/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hypot(a, b)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Длина гипотенузы прямоугольного треугольника с катетами a и b.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degrees(x)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Преобразует угол, заданный в радианах, в градусы.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radians(x)</a:t>
                      </a:r>
                      <a:endParaRPr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Преобразует угол, заданный в градусах, в радианы.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Константа π</a:t>
                      </a:r>
                      <a:endParaRPr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90" name="Google Shape;290;p36"/>
          <p:cNvSpPr/>
          <p:nvPr/>
        </p:nvSpPr>
        <p:spPr>
          <a:xfrm>
            <a:off x="467544" y="1576741"/>
            <a:ext cx="8208912" cy="53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2350" rIns="91425" bIns="38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ru-RU" sz="2200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(продолжение) </a:t>
            </a:r>
            <a:endParaRPr sz="2200" i="0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Задание 1.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1266899" y="2521560"/>
            <a:ext cx="6617469" cy="2563624"/>
            <a:chOff x="467544" y="1333903"/>
            <a:chExt cx="6617469" cy="2563624"/>
          </a:xfrm>
        </p:grpSpPr>
        <p:sp>
          <p:nvSpPr>
            <p:cNvPr id="300" name="Google Shape;300;p37"/>
            <p:cNvSpPr/>
            <p:nvPr/>
          </p:nvSpPr>
          <p:spPr>
            <a:xfrm>
              <a:off x="467544" y="1333903"/>
              <a:ext cx="3024336" cy="1915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52350" rIns="9142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Даны a, b, k, m.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Определить: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Verdana"/>
                <a:buNone/>
              </a:pPr>
              <a:r>
                <a:rPr lang="ru-RU" sz="2200" i="0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sz="2200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301" name="Google Shape;30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67063" y="1905214"/>
              <a:ext cx="3917950" cy="19923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Задание 1. (Исходный код)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67544" y="1580014"/>
            <a:ext cx="8208912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 Линейная программа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int(input("Введите a = 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int(input("Введите b = 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int(input("Введите k = 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int(input("Введите m = 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math import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sqrt((a-b)**2/abs(k-m))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sin(pi/6)*C**2-C*(a-b)/(a*b*k)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print("C = ", 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 = ", 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input("\n\nНажмите Enter чтобы выйти.")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Компиляторы и интерпретаторы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467544" y="1772816"/>
            <a:ext cx="8208912" cy="4752464"/>
            <a:chOff x="467544" y="1772816"/>
            <a:chExt cx="8208912" cy="4752464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403648" y="1772816"/>
              <a:ext cx="6192688" cy="144016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Транслятор – </a:t>
              </a:r>
              <a:r>
                <a:rPr lang="ru-RU" sz="2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специальная программа, преобразующая программный код с того или иного языка программирования в машинный код</a:t>
              </a:r>
              <a:endPara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467544" y="4365104"/>
              <a:ext cx="3816424" cy="2160176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13000">
                  <a:srgbClr val="85C2FF"/>
                </a:gs>
                <a:gs pos="52999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Компилятор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Сразу переводит весь программный код на машинный язык.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Создает исполняемый файл.</a:t>
              </a:r>
              <a:endPara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4816342" y="4365104"/>
              <a:ext cx="3860114" cy="2160176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00000">
                  <a:srgbClr val="FFC000"/>
                </a:gs>
              </a:gsLst>
              <a:lin ang="1620000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Интерпретатор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Переводит программный код построчно.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Напрямую взаимодействует с операционной системой.</a:t>
              </a:r>
              <a:endPara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123728" y="3212976"/>
              <a:ext cx="484632" cy="11521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7CCE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463632" y="3212976"/>
              <a:ext cx="484632" cy="11521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7CCE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Особенности Python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67544" y="1412776"/>
            <a:ext cx="820891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Интерпретируемый язык</a:t>
            </a:r>
            <a:endParaRPr sz="2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Ясный синтаксис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Полноценный универсальный язык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Свободно-распространяемый интерпретатор</a:t>
            </a:r>
            <a:endParaRPr sz="2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55576" y="2852936"/>
            <a:ext cx="79208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Два режима работы: интерактивный и сценарный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3635673"/>
            <a:ext cx="4166660" cy="281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3631" y="3284984"/>
            <a:ext cx="35528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Данные и их типы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67544" y="1484784"/>
            <a:ext cx="820891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целые числа (integer)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положительные и отрицательные целые числа, а также 0 (</a:t>
            </a: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например: 4, 687, -45, 0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числа с плавающей точкой (float point)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дробные числа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(</a:t>
            </a: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например: 1.45, -3.789654, 0.00453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Примечание: разделителем целой и дробной части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служит </a:t>
            </a: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точка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а не запятая.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строки (string)</a:t>
            </a:r>
            <a:r>
              <a:rPr lang="ru-RU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— набор символов, заключенных в кавычки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(</a:t>
            </a: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например: "ball", "What is your name?",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   'dkfjUUv', '6589'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Примечание: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кавычки в Python могут быть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одинарными или двойными.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Операции. Операции над разными типами данных</a:t>
            </a:r>
            <a:endParaRPr/>
          </a:p>
        </p:txBody>
      </p:sp>
      <p:pic>
        <p:nvPicPr>
          <p:cNvPr id="142" name="Google Shape;142;p19" descr="Схема операции сложения, выполняемой над двумя операндами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1666435"/>
            <a:ext cx="3744416" cy="1834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9"/>
          <p:cNvGraphicFramePr/>
          <p:nvPr/>
        </p:nvGraphicFramePr>
        <p:xfrm>
          <a:off x="457200" y="3659572"/>
          <a:ext cx="8229600" cy="2721760"/>
        </p:xfrm>
        <a:graphic>
          <a:graphicData uri="http://schemas.openxmlformats.org/drawingml/2006/table">
            <a:tbl>
              <a:tblPr firstRow="1" firstCol="1" bandRow="1">
                <a:noFill/>
                <a:tableStyleId>{F842AE5B-8936-4614-BEEF-78118D5BB767}</a:tableStyleId>
              </a:tblPr>
              <a:tblGrid>
                <a:gridCol w="4114800"/>
                <a:gridCol w="4114800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Выражение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Результат выполнения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9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34.907 + 320.65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355.55699999999996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49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'Hi, ' + 'world :) '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'Hi, world :) '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 anchor="ctr"/>
                </a:tc>
              </a:tr>
              <a:tr h="5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'Hi, ' * 10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'Hi, Hi, Hi, Hi, Hi, Hi, Hi, Hi, Hi, Hi, '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 anchor="ctr"/>
                </a:tc>
              </a:tr>
              <a:tr h="5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</a:t>
                      </a: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Hi, </a:t>
                      </a: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</a:t>
                      </a: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+ 15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 ш и б к а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Изменение типов данных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115616" y="1556792"/>
            <a:ext cx="6696744" cy="154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int()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преобразует аргумент в целое число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str()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преобразует аргумент в строку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float()</a:t>
            </a:r>
            <a:r>
              <a:rPr lang="ru-RU" sz="22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… в число с плавающей точкой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457200" y="3243280"/>
          <a:ext cx="8229600" cy="3594140"/>
        </p:xfrm>
        <a:graphic>
          <a:graphicData uri="http://schemas.openxmlformats.org/drawingml/2006/table">
            <a:tbl>
              <a:tblPr firstRow="1" firstCol="1" bandRow="1">
                <a:noFill/>
                <a:tableStyleId>{F842AE5B-8936-4614-BEEF-78118D5BB767}</a:tableStyleId>
              </a:tblPr>
              <a:tblGrid>
                <a:gridCol w="4114800"/>
                <a:gridCol w="4114800"/>
              </a:tblGrid>
              <a:tr h="47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Выражение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Результат выполнения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(</a:t>
                      </a: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</a:t>
                      </a: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56</a:t>
                      </a: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</a:t>
                      </a: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2000" b="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56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(4.03)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("comp 486")</a:t>
                      </a:r>
                      <a:endParaRPr sz="2000" b="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 ш и б к а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 (56)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'56'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 (4.03)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'4.03'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float (56)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56.0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float ("56")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56.0</a:t>
                      </a:r>
                      <a:endParaRPr/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Математические операторы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467542" y="1916832"/>
          <a:ext cx="8208900" cy="4349100"/>
        </p:xfrm>
        <a:graphic>
          <a:graphicData uri="http://schemas.openxmlformats.org/drawingml/2006/table">
            <a:tbl>
              <a:tblPr>
                <a:noFill/>
                <a:tableStyleId>{3EFD4E3C-AFFA-40C9-9071-D2244109BCD5}</a:tableStyleId>
              </a:tblPr>
              <a:tblGrid>
                <a:gridCol w="1728200"/>
                <a:gridCol w="2088225"/>
                <a:gridCol w="1440150"/>
                <a:gridCol w="2952325"/>
              </a:tblGrid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Оператор 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Описание 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Пример 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Результат 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Сложение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 + 3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Вычитание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7 - 3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Умножение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 * 3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Деление (истинное)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 / 3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2.3333333333333335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**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Возведение в степень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7**3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343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 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Целочисленное деление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 // 3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 </a:t>
                      </a:r>
                      <a:endParaRPr sz="20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Остаток от деления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7 % 3 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Переменные в Python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67544" y="1700808"/>
            <a:ext cx="82089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Переменная</a:t>
            </a:r>
            <a:r>
              <a:rPr lang="ru-RU" sz="2200" b="1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это ссылка на область памяти, где хранятся те или иные данные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22" descr="Схема операции присваивания значения переменной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487" y="2929850"/>
            <a:ext cx="5407025" cy="337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1515</Words>
  <PresentationFormat>Экран (4:3)</PresentationFormat>
  <Paragraphs>344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Программирование на</vt:lpstr>
      <vt:lpstr>  Литература:  1.  Изучаем Python. Марк Лутц 2.  Язык программирования Python. Сузи Р.А.  </vt:lpstr>
      <vt:lpstr> Компиляторы и интерпретаторы</vt:lpstr>
      <vt:lpstr>Особенности Python</vt:lpstr>
      <vt:lpstr>Данные и их типы</vt:lpstr>
      <vt:lpstr>Операции. Операции над разными типами данных</vt:lpstr>
      <vt:lpstr>Изменение типов данных</vt:lpstr>
      <vt:lpstr>Математические операторы</vt:lpstr>
      <vt:lpstr>Переменные в Python</vt:lpstr>
      <vt:lpstr>Имена переменных в Python</vt:lpstr>
      <vt:lpstr>Пример работы с переменными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Ввод и вывод данных</vt:lpstr>
      <vt:lpstr>Ввод данных</vt:lpstr>
      <vt:lpstr>Вывод данных</vt:lpstr>
      <vt:lpstr>Библиотека math</vt:lpstr>
      <vt:lpstr>Библиотека math</vt:lpstr>
      <vt:lpstr>Библиотека math</vt:lpstr>
      <vt:lpstr>Библиотека math</vt:lpstr>
      <vt:lpstr>Библиотека math</vt:lpstr>
      <vt:lpstr>Задание 1.</vt:lpstr>
      <vt:lpstr>Задание 1. (Исходный код)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</dc:title>
  <cp:lastModifiedBy>Anton Katermin</cp:lastModifiedBy>
  <cp:revision>4</cp:revision>
  <dcterms:modified xsi:type="dcterms:W3CDTF">2021-03-01T23:04:10Z</dcterms:modified>
</cp:coreProperties>
</file>