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409" r:id="rId3"/>
    <p:sldId id="410" r:id="rId4"/>
    <p:sldId id="411" r:id="rId6"/>
    <p:sldId id="416" r:id="rId7"/>
    <p:sldId id="419" r:id="rId8"/>
    <p:sldId id="427" r:id="rId9"/>
    <p:sldId id="418" r:id="rId10"/>
    <p:sldId id="428" r:id="rId11"/>
    <p:sldId id="429" r:id="rId12"/>
    <p:sldId id="413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NGHUA LI" initials="R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81"/>
        <p:guide pos="382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need to explain what’s participatory sensing, what’s bad with the forged data.(Why we need hrp)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Allow users to contribute the data.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There are some mostly common exmp. of PS and MC. Google Maps -&gt; crowdness in the street; Collect air quality or noise condition in urban area.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However,  users to contribute data, the openess of system brings in hazard. Malicious adversary could contribute fake or forged data to pollute the database. 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Prevent the system from corrupted data attack, we hope to eliminate bad data sources at the very beginning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This is one of the published system design for PS.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>
                <a:sym typeface="+mn-ea"/>
              </a:rPr>
              <a:t>This project mainly focus on mobile devices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the race between root detection and evasion is asymmetric, favoring evaders</a:t>
            </a:r>
            <a:endParaRPr lang="en-US" altLang="zh-CN"/>
          </a:p>
          <a:p>
            <a:r>
              <a:rPr lang="en-US" altLang="zh-CN"/>
              <a:t>also, some 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1. devices register to the server</a:t>
            </a:r>
            <a:endParaRPr lang="en-US" altLang="zh-CN"/>
          </a:p>
          <a:p>
            <a:r>
              <a:rPr lang="en-US" altLang="zh-CN"/>
              <a:t>2. devices within a designated area start broadcasting and receiving BLE signals</a:t>
            </a:r>
            <a:endParaRPr lang="en-US" altLang="zh-CN"/>
          </a:p>
          <a:p>
            <a:r>
              <a:rPr lang="en-US" altLang="zh-CN"/>
              <a:t>3. receivers upload RSSI values of broadcasters to the server</a:t>
            </a:r>
            <a:endParaRPr lang="en-US" altLang="zh-CN"/>
          </a:p>
          <a:p>
            <a:r>
              <a:rPr lang="en-US" altLang="zh-CN"/>
              <a:t>4. server calculates RSSI ratio values -&gt; calculate scores -&gt; eliminate devices</a:t>
            </a:r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Reason why we choose this method</a:t>
            </a:r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During IEP contents are all authenticated by ECDSA private key signature, no impersonation</a:t>
            </a:r>
            <a:endParaRPr lang="en-US" altLang="zh-CN"/>
          </a:p>
          <a:p>
            <a:r>
              <a:rPr lang="en-US" altLang="zh-CN"/>
              <a:t>Detectors start first, replay come later</a:t>
            </a:r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NULL means missing signals</a:t>
            </a:r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Suppose Node 1 is the Sybil node</a:t>
            </a:r>
            <a:endParaRPr lang="en-US" altLang="zh-CN"/>
          </a:p>
          <a:p>
            <a:r>
              <a:rPr lang="en-US" altLang="zh-CN"/>
              <a:t>Companion node: the other node in the same combination</a:t>
            </a:r>
            <a:endParaRPr lang="en-US" altLang="zh-CN"/>
          </a:p>
          <a:p>
            <a:r>
              <a:rPr lang="en-US" altLang="zh-CN"/>
              <a:t>Victims: </a:t>
            </a:r>
            <a:endParaRPr lang="en-US" altLang="zh-CN"/>
          </a:p>
          <a:p>
            <a:r>
              <a:rPr lang="en-US" altLang="zh-CN"/>
              <a:t>We whitewash victims and punish the companions by subtracting scores caused by these combinations from victims and adding them to the companions.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2" Type="http://schemas.openxmlformats.org/officeDocument/2006/relationships/image" Target="../media/image3.png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74.xml"/><Relationship Id="rId7" Type="http://schemas.openxmlformats.org/officeDocument/2006/relationships/image" Target="../media/image8.png"/><Relationship Id="rId6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image" Target="../media/image6.png"/><Relationship Id="rId11" Type="http://schemas.openxmlformats.org/officeDocument/2006/relationships/notesSlide" Target="../notesSlides/notesSlide7.xml"/><Relationship Id="rId10" Type="http://schemas.openxmlformats.org/officeDocument/2006/relationships/vmlDrawing" Target="../drawings/vmlDrawing1.v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10565" y="1372870"/>
            <a:ext cx="1048131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 b="1"/>
              <a:t>Sybil Detection of Hardened Registration Process for Mobile Croudsourcing</a:t>
            </a:r>
            <a:endParaRPr lang="en-US" altLang="zh-CN" sz="4000" b="1"/>
          </a:p>
        </p:txBody>
      </p:sp>
      <p:sp>
        <p:nvSpPr>
          <p:cNvPr id="5" name="文本框 4"/>
          <p:cNvSpPr txBox="1"/>
          <p:nvPr/>
        </p:nvSpPr>
        <p:spPr>
          <a:xfrm>
            <a:off x="4154170" y="3314065"/>
            <a:ext cx="42005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Name: Ronghua Li</a:t>
            </a:r>
            <a:endParaRPr lang="en-US" altLang="zh-CN"/>
          </a:p>
          <a:p>
            <a:r>
              <a:rPr lang="en-US" altLang="zh-CN"/>
              <a:t>E-mail: ronghua@kth.se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35940" y="208915"/>
            <a:ext cx="34143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References</a:t>
            </a:r>
            <a:endParaRPr lang="en-US" altLang="zh-CN" sz="2400"/>
          </a:p>
        </p:txBody>
      </p:sp>
      <p:sp>
        <p:nvSpPr>
          <p:cNvPr id="5" name="文本框 4"/>
          <p:cNvSpPr txBox="1"/>
          <p:nvPr/>
        </p:nvSpPr>
        <p:spPr>
          <a:xfrm>
            <a:off x="645795" y="786130"/>
            <a:ext cx="1118743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[1] </a:t>
            </a:r>
            <a:r>
              <a:rPr lang="zh-CN" altLang="en-US"/>
              <a:t>Stylianos  Gisdakis,  Thanassis  Giannetsos,  and  Panagiotis  Papadimi-tratos.  Security, privacy, and incentive provision for mobile crowd sens-ing systems.IEEE Internet of Things Journal, 3(5):839–853, 2016</a:t>
            </a:r>
            <a:endParaRPr lang="zh-CN" altLang="en-US"/>
          </a:p>
          <a:p>
            <a:r>
              <a:rPr lang="en-US" altLang="zh-CN"/>
              <a:t>[2] Jatesada Borsub and Panos Papadimitratos. Hardened registration process  for  participatory  sensing.   InProceedings of the 11th ACM Con-ference on Security &amp; Privacy in Wireless and Mobile Networks, pages281–282, 2018.</a:t>
            </a:r>
            <a:endParaRPr lang="en-US" altLang="zh-CN"/>
          </a:p>
          <a:p>
            <a:r>
              <a:rPr lang="en-US" altLang="zh-CN"/>
              <a:t>[3] Murat Demirbas and Youngwhan Song.  An rssi-based scheme for sybilattack detection in wireless sensor networks. In2006 International sym-posium on a world of wireless, mobile and multimedia networks (WoW-MoM’06), pages 5–pp. ieee, 2006.</a:t>
            </a:r>
            <a:endParaRPr lang="en-US" altLang="zh-CN"/>
          </a:p>
          <a:p>
            <a:r>
              <a:rPr lang="en-US" altLang="zh-CN"/>
              <a:t>[4] Xiao-Feng Xie &amp; Zun-Jing Wang. (2015). "An empirical study of combining participatory and physical sensing to better understand and improve urban mobility networks.". Transportation Research Board (TRB) Annual Meeting. Washington, DC, USA.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40715" y="318135"/>
            <a:ext cx="39116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Background</a:t>
            </a:r>
            <a:endParaRPr lang="en-US" altLang="zh-CN" sz="2400" b="1"/>
          </a:p>
        </p:txBody>
      </p:sp>
      <p:pic>
        <p:nvPicPr>
          <p:cNvPr id="6" name="图片 5" descr="ref_panos_system_over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0715" y="1177925"/>
            <a:ext cx="7013575" cy="40570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10565" y="5424170"/>
            <a:ext cx="6947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Figure 1. System design for Mobile crowdsoucing[1]</a:t>
            </a:r>
            <a:endParaRPr lang="en-US" altLang="zh-CN"/>
          </a:p>
        </p:txBody>
      </p:sp>
      <p:cxnSp>
        <p:nvCxnSpPr>
          <p:cNvPr id="8" name="直接箭头连接符 7"/>
          <p:cNvCxnSpPr/>
          <p:nvPr/>
        </p:nvCxnSpPr>
        <p:spPr>
          <a:xfrm flipH="1" flipV="1">
            <a:off x="5537835" y="2547620"/>
            <a:ext cx="3344545" cy="40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8733155" y="2337435"/>
            <a:ext cx="122428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HRP</a:t>
            </a:r>
            <a:endParaRPr lang="en-US" alt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0565" y="1177925"/>
            <a:ext cx="569912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Mobile crowd sensing can be used to retrieve information about the environment, weather, urban mobility,[4] congestion as well as any other sensory information that collectively forms knowledge.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e.g. Google Maps, Air quality detection with vehicle sensors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/>
      <p:bldP spid="9" grpId="1"/>
      <p:bldP spid="3" grpId="0"/>
      <p:bldP spid="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91490" y="218440"/>
            <a:ext cx="37623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Previous HRP solution</a:t>
            </a:r>
            <a:endParaRPr lang="en-US" altLang="zh-CN" sz="2400" b="1"/>
          </a:p>
        </p:txBody>
      </p:sp>
      <p:sp>
        <p:nvSpPr>
          <p:cNvPr id="3" name="文本框 2"/>
          <p:cNvSpPr txBox="1"/>
          <p:nvPr/>
        </p:nvSpPr>
        <p:spPr>
          <a:xfrm>
            <a:off x="491490" y="1265555"/>
            <a:ext cx="74853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Previous HRP system proposed in [2]: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Root Detection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Emulator Detection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IMEI Check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Bot-net Detection with Mo-Captcha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26390" y="197485"/>
            <a:ext cx="44983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Sybil Detection for HRP </a:t>
            </a:r>
            <a:endParaRPr lang="en-US" altLang="zh-CN" sz="2400" b="1"/>
          </a:p>
        </p:txBody>
      </p:sp>
      <p:pic>
        <p:nvPicPr>
          <p:cNvPr id="2" name="图片 1" descr="SybilDete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6390" y="934720"/>
            <a:ext cx="6362065" cy="44729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58775" y="5711190"/>
            <a:ext cx="6309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Fig. 2  Sybil detection mechanism for HRP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7422515" y="930275"/>
            <a:ext cx="420243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 Phases: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Registration phase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Information Exchanging Phase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Score Calculation Phase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Elimination Phase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7579995" y="3658870"/>
            <a:ext cx="520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RP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8512810" y="3658870"/>
            <a:ext cx="617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IEP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9445625" y="3658870"/>
            <a:ext cx="659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SCP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10501630" y="3658870"/>
            <a:ext cx="529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EP</a:t>
            </a:r>
            <a:endParaRPr lang="en-US" altLang="zh-CN"/>
          </a:p>
        </p:txBody>
      </p:sp>
      <p:cxnSp>
        <p:nvCxnSpPr>
          <p:cNvPr id="12" name="直接箭头连接符 11"/>
          <p:cNvCxnSpPr>
            <a:stCxn id="8" idx="3"/>
            <a:endCxn id="9" idx="1"/>
          </p:cNvCxnSpPr>
          <p:nvPr/>
        </p:nvCxnSpPr>
        <p:spPr>
          <a:xfrm>
            <a:off x="8100060" y="3843020"/>
            <a:ext cx="4127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/>
          <p:cNvCxnSpPr>
            <a:stCxn id="9" idx="2"/>
            <a:endCxn id="10" idx="2"/>
          </p:cNvCxnSpPr>
          <p:nvPr/>
        </p:nvCxnSpPr>
        <p:spPr>
          <a:xfrm rot="5400000" flipV="1">
            <a:off x="9298940" y="3550285"/>
            <a:ext cx="3175" cy="953770"/>
          </a:xfrm>
          <a:prstGeom prst="curvedConnector3">
            <a:avLst>
              <a:gd name="adj1" fmla="val 128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曲线连接符 13"/>
          <p:cNvCxnSpPr>
            <a:stCxn id="10" idx="0"/>
            <a:endCxn id="9" idx="0"/>
          </p:cNvCxnSpPr>
          <p:nvPr/>
        </p:nvCxnSpPr>
        <p:spPr>
          <a:xfrm rot="16200000" flipV="1">
            <a:off x="9298940" y="3181985"/>
            <a:ext cx="3175" cy="953770"/>
          </a:xfrm>
          <a:prstGeom prst="curvedConnector3">
            <a:avLst>
              <a:gd name="adj1" fmla="val 1279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0" idx="3"/>
            <a:endCxn id="11" idx="1"/>
          </p:cNvCxnSpPr>
          <p:nvPr/>
        </p:nvCxnSpPr>
        <p:spPr>
          <a:xfrm>
            <a:off x="10105390" y="3843020"/>
            <a:ext cx="3962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640320" y="4632960"/>
            <a:ext cx="3321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Workflow of Sybil detection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8270875" y="2879090"/>
            <a:ext cx="20593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2*log</a:t>
            </a:r>
            <a:r>
              <a:rPr lang="en-US" altLang="zh-CN" sz="1400" baseline="-25000"/>
              <a:t>2</a:t>
            </a:r>
            <a:r>
              <a:rPr lang="en-US" altLang="zh-CN" sz="1400"/>
              <a:t>(n) times</a:t>
            </a:r>
            <a:endParaRPr lang="en-US" altLang="zh-CN" sz="14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  <p:bldP spid="11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05790" y="263525"/>
            <a:ext cx="82772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RSSI</a:t>
            </a:r>
            <a:r>
              <a:rPr lang="en-US" altLang="zh-CN" sz="2400" baseline="30000"/>
              <a:t>1 </a:t>
            </a:r>
            <a:r>
              <a:rPr lang="en-US" altLang="zh-CN" sz="2400"/>
              <a:t>ratio based Sybil detection method[3]</a:t>
            </a:r>
            <a:endParaRPr lang="en-US" altLang="zh-CN" sz="2400"/>
          </a:p>
        </p:txBody>
      </p:sp>
      <p:sp>
        <p:nvSpPr>
          <p:cNvPr id="11" name="文本框 10"/>
          <p:cNvSpPr txBox="1"/>
          <p:nvPr/>
        </p:nvSpPr>
        <p:spPr>
          <a:xfrm>
            <a:off x="797560" y="1082675"/>
            <a:ext cx="8947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The precondition is that: D1-D4 detection nodes are honest and trusted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605790" y="6360795"/>
            <a:ext cx="66617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1. Received Signal Strength Indicator</a:t>
            </a:r>
            <a:endParaRPr lang="en-US" altLang="zh-CN" sz="1400"/>
          </a:p>
        </p:txBody>
      </p:sp>
      <p:pic>
        <p:nvPicPr>
          <p:cNvPr id="18" name="图片 17" descr="rssi_ratio_ex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97560" y="1749425"/>
            <a:ext cx="5944235" cy="239204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848995" y="4339590"/>
            <a:ext cx="5603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Figure. 3  RSSI ratio method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309880" y="205105"/>
            <a:ext cx="43008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Registration Phase</a:t>
            </a:r>
            <a:endParaRPr lang="en-US" altLang="zh-CN" sz="2400"/>
          </a:p>
        </p:txBody>
      </p:sp>
      <p:sp>
        <p:nvSpPr>
          <p:cNvPr id="7" name="文本框 6"/>
          <p:cNvSpPr txBox="1"/>
          <p:nvPr/>
        </p:nvSpPr>
        <p:spPr>
          <a:xfrm>
            <a:off x="309880" y="1037590"/>
            <a:ext cx="39065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256 bit ECDSA key pair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Public key collected by the server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Impersonation prevention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06070" y="225425"/>
            <a:ext cx="47415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Information Exchanging Phase</a:t>
            </a:r>
            <a:endParaRPr lang="en-US" altLang="zh-CN" sz="2400"/>
          </a:p>
        </p:txBody>
      </p:sp>
      <p:sp>
        <p:nvSpPr>
          <p:cNvPr id="8" name="文本框 7"/>
          <p:cNvSpPr txBox="1"/>
          <p:nvPr/>
        </p:nvSpPr>
        <p:spPr>
          <a:xfrm>
            <a:off x="696595" y="1312545"/>
            <a:ext cx="1616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Broadcasters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3400425" y="1312545"/>
            <a:ext cx="1616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Detectors</a:t>
            </a:r>
            <a:endParaRPr lang="en-US" altLang="zh-CN"/>
          </a:p>
        </p:txBody>
      </p:sp>
      <p:cxnSp>
        <p:nvCxnSpPr>
          <p:cNvPr id="10" name="直接连接符 9"/>
          <p:cNvCxnSpPr>
            <a:stCxn id="8" idx="2"/>
          </p:cNvCxnSpPr>
          <p:nvPr/>
        </p:nvCxnSpPr>
        <p:spPr>
          <a:xfrm>
            <a:off x="1504950" y="1680845"/>
            <a:ext cx="5080" cy="2423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110990" y="1680845"/>
            <a:ext cx="5080" cy="2423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1668145" y="1968500"/>
            <a:ext cx="23107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026285" y="1661795"/>
            <a:ext cx="15678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cs typeface="+mn-lt"/>
              </a:rPr>
              <a:t>Detectors Ready</a:t>
            </a:r>
            <a:endParaRPr lang="en-US" altLang="zh-CN" sz="1400">
              <a:cs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175125" y="2202815"/>
            <a:ext cx="10293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Start </a:t>
            </a:r>
            <a:endParaRPr lang="en-US" altLang="zh-CN" sz="1400"/>
          </a:p>
          <a:p>
            <a:pPr algn="ctr"/>
            <a:r>
              <a:rPr lang="en-US" altLang="zh-CN" sz="1400"/>
              <a:t>detecting</a:t>
            </a:r>
            <a:endParaRPr lang="en-US" altLang="zh-CN" sz="1400"/>
          </a:p>
        </p:txBody>
      </p:sp>
      <p:sp>
        <p:nvSpPr>
          <p:cNvPr id="15" name="文本框 14"/>
          <p:cNvSpPr txBox="1"/>
          <p:nvPr/>
        </p:nvSpPr>
        <p:spPr>
          <a:xfrm>
            <a:off x="194945" y="2096135"/>
            <a:ext cx="125095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Wait for all detectors to get ready</a:t>
            </a:r>
            <a:endParaRPr lang="en-US" altLang="zh-CN" sz="140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1717040" y="3007360"/>
            <a:ext cx="2204085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913890" y="2710180"/>
            <a:ext cx="17932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Start broadcasting</a:t>
            </a:r>
            <a:endParaRPr lang="en-US" altLang="zh-CN" sz="140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1656715" y="3154045"/>
            <a:ext cx="0" cy="793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306070" y="3213100"/>
            <a:ext cx="109601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Wait for next round instructions</a:t>
            </a:r>
            <a:endParaRPr lang="en-US" altLang="zh-CN" sz="1400"/>
          </a:p>
        </p:txBody>
      </p:sp>
      <p:cxnSp>
        <p:nvCxnSpPr>
          <p:cNvPr id="21" name="直接连接符 20"/>
          <p:cNvCxnSpPr/>
          <p:nvPr/>
        </p:nvCxnSpPr>
        <p:spPr>
          <a:xfrm>
            <a:off x="1137920" y="4114165"/>
            <a:ext cx="33604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1637665" y="2076450"/>
            <a:ext cx="9525" cy="832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3970655" y="2047240"/>
            <a:ext cx="4445" cy="1939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222750" y="3064510"/>
            <a:ext cx="117602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Detection finishes</a:t>
            </a:r>
            <a:endParaRPr lang="en-US" altLang="zh-CN" sz="1400"/>
          </a:p>
          <a:p>
            <a:pPr algn="ctr"/>
            <a:r>
              <a:rPr lang="en-US" altLang="zh-CN" sz="1400"/>
              <a:t>&amp;</a:t>
            </a:r>
            <a:endParaRPr lang="en-US" altLang="zh-CN" sz="1400"/>
          </a:p>
          <a:p>
            <a:pPr algn="ctr"/>
            <a:r>
              <a:rPr lang="en-US" altLang="zh-CN" sz="1400"/>
              <a:t>Upload data</a:t>
            </a:r>
            <a:endParaRPr lang="en-US" altLang="zh-CN" sz="14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8" grpId="0"/>
      <p:bldP spid="20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" name="文本框 34"/>
          <p:cNvSpPr txBox="1"/>
          <p:nvPr/>
        </p:nvSpPr>
        <p:spPr>
          <a:xfrm>
            <a:off x="271780" y="213995"/>
            <a:ext cx="47415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Score Calculation Phase</a:t>
            </a:r>
            <a:endParaRPr lang="en-US" altLang="zh-CN" sz="2400"/>
          </a:p>
        </p:txBody>
      </p:sp>
      <p:sp>
        <p:nvSpPr>
          <p:cNvPr id="4" name="文本框 3"/>
          <p:cNvSpPr txBox="1"/>
          <p:nvPr/>
        </p:nvSpPr>
        <p:spPr>
          <a:xfrm>
            <a:off x="5013325" y="1512570"/>
            <a:ext cx="447802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L</a:t>
            </a:r>
            <a:r>
              <a:rPr lang="en-US" altLang="zh-CN" sz="1400" baseline="-25000"/>
              <a:t>D1</a:t>
            </a:r>
            <a:r>
              <a:rPr lang="en-US" altLang="zh-CN" sz="1400"/>
              <a:t> : { B</a:t>
            </a:r>
            <a:r>
              <a:rPr lang="en-US" altLang="zh-CN" sz="1400" baseline="-25000"/>
              <a:t>1</a:t>
            </a:r>
            <a:r>
              <a:rPr lang="en-US" altLang="zh-CN" sz="1400"/>
              <a:t>: 1.0, B</a:t>
            </a:r>
            <a:r>
              <a:rPr lang="en-US" altLang="zh-CN" sz="1400" baseline="-25000"/>
              <a:t>2</a:t>
            </a:r>
            <a:r>
              <a:rPr lang="en-US" altLang="zh-CN" sz="1400"/>
              <a:t>: 2.02, B</a:t>
            </a:r>
            <a:r>
              <a:rPr lang="en-US" altLang="zh-CN" sz="1400" baseline="-25000"/>
              <a:t>3</a:t>
            </a:r>
            <a:r>
              <a:rPr lang="en-US" altLang="zh-CN" sz="1400"/>
              <a:t>: 3.0, B</a:t>
            </a:r>
            <a:r>
              <a:rPr lang="en-US" altLang="zh-CN" sz="1400" baseline="-25000"/>
              <a:t>4</a:t>
            </a:r>
            <a:r>
              <a:rPr lang="en-US" altLang="zh-CN" sz="1400"/>
              <a:t>: NULL }</a:t>
            </a:r>
            <a:endParaRPr lang="en-US" altLang="zh-CN" sz="1400"/>
          </a:p>
          <a:p>
            <a:r>
              <a:rPr lang="en-US" altLang="zh-CN" sz="1400">
                <a:sym typeface="+mn-ea"/>
              </a:rPr>
              <a:t>L</a:t>
            </a:r>
            <a:r>
              <a:rPr lang="en-US" altLang="zh-CN" sz="1400" baseline="-25000">
                <a:sym typeface="+mn-ea"/>
              </a:rPr>
              <a:t>D2</a:t>
            </a:r>
            <a:r>
              <a:rPr lang="en-US" altLang="zh-CN" sz="1400">
                <a:sym typeface="+mn-ea"/>
              </a:rPr>
              <a:t> : { B</a:t>
            </a:r>
            <a:r>
              <a:rPr lang="en-US" altLang="zh-CN" sz="1400" baseline="-25000">
                <a:sym typeface="+mn-ea"/>
              </a:rPr>
              <a:t>1</a:t>
            </a:r>
            <a:r>
              <a:rPr lang="en-US" altLang="zh-CN" sz="1400">
                <a:sym typeface="+mn-ea"/>
              </a:rPr>
              <a:t>: 2.0, B</a:t>
            </a:r>
            <a:r>
              <a:rPr lang="en-US" altLang="zh-CN" sz="1400" baseline="-25000">
                <a:sym typeface="+mn-ea"/>
              </a:rPr>
              <a:t>2</a:t>
            </a:r>
            <a:r>
              <a:rPr lang="en-US" altLang="zh-CN" sz="1400">
                <a:sym typeface="+mn-ea"/>
              </a:rPr>
              <a:t>: 4.0, B</a:t>
            </a:r>
            <a:r>
              <a:rPr lang="en-US" altLang="zh-CN" sz="1400" baseline="-25000">
                <a:sym typeface="+mn-ea"/>
              </a:rPr>
              <a:t>3</a:t>
            </a:r>
            <a:r>
              <a:rPr lang="en-US" altLang="zh-CN" sz="1400">
                <a:sym typeface="+mn-ea"/>
              </a:rPr>
              <a:t>: 5.0, B</a:t>
            </a:r>
            <a:r>
              <a:rPr lang="en-US" altLang="zh-CN" sz="1400" baseline="-25000">
                <a:sym typeface="+mn-ea"/>
              </a:rPr>
              <a:t>4</a:t>
            </a:r>
            <a:r>
              <a:rPr lang="en-US" altLang="zh-CN" sz="1400">
                <a:sym typeface="+mn-ea"/>
              </a:rPr>
              <a:t>: NULL }</a:t>
            </a:r>
            <a:endParaRPr lang="en-US" altLang="zh-CN" sz="1400"/>
          </a:p>
          <a:p>
            <a:r>
              <a:rPr lang="en-US" altLang="zh-CN" sz="1400">
                <a:sym typeface="+mn-ea"/>
              </a:rPr>
              <a:t>L</a:t>
            </a:r>
            <a:r>
              <a:rPr lang="en-US" altLang="zh-CN" sz="1400" baseline="-25000">
                <a:sym typeface="+mn-ea"/>
              </a:rPr>
              <a:t>D3</a:t>
            </a:r>
            <a:r>
              <a:rPr lang="en-US" altLang="zh-CN" sz="1400"/>
              <a:t> : . . . . .</a:t>
            </a:r>
            <a:endParaRPr lang="en-US" altLang="zh-CN" sz="1400"/>
          </a:p>
          <a:p>
            <a:r>
              <a:rPr lang="en-US" altLang="zh-CN" sz="1400"/>
              <a:t>. . . . . .</a:t>
            </a:r>
            <a:endParaRPr lang="en-US" altLang="zh-CN" sz="1400"/>
          </a:p>
          <a:p>
            <a:r>
              <a:rPr lang="en-US" altLang="zh-CN" sz="1400"/>
              <a:t>L</a:t>
            </a:r>
            <a:r>
              <a:rPr lang="en-US" altLang="zh-CN" sz="1400" baseline="-25000"/>
              <a:t>Dn</a:t>
            </a:r>
            <a:r>
              <a:rPr lang="en-US" altLang="zh-CN" sz="1400"/>
              <a:t> : . . . . . </a:t>
            </a:r>
            <a:endParaRPr lang="en-US" altLang="zh-CN" sz="1400"/>
          </a:p>
        </p:txBody>
      </p:sp>
      <p:sp>
        <p:nvSpPr>
          <p:cNvPr id="5" name="文本框 4"/>
          <p:cNvSpPr txBox="1"/>
          <p:nvPr/>
        </p:nvSpPr>
        <p:spPr>
          <a:xfrm>
            <a:off x="5013325" y="1123950"/>
            <a:ext cx="29286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RSSI values from IEP</a:t>
            </a:r>
            <a:endParaRPr lang="en-US" altLang="zh-CN" sz="1400"/>
          </a:p>
        </p:txBody>
      </p:sp>
      <p:sp>
        <p:nvSpPr>
          <p:cNvPr id="11" name="文本框 10"/>
          <p:cNvSpPr txBox="1"/>
          <p:nvPr/>
        </p:nvSpPr>
        <p:spPr>
          <a:xfrm>
            <a:off x="5013325" y="3021965"/>
            <a:ext cx="3908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Ratio </a:t>
            </a:r>
            <a:r>
              <a:rPr lang="en-US" altLang="zh-CN" sz="1400"/>
              <a:t>values of Combinations</a:t>
            </a:r>
            <a:endParaRPr lang="en-US" altLang="zh-CN" sz="1400"/>
          </a:p>
        </p:txBody>
      </p:sp>
      <p:sp>
        <p:nvSpPr>
          <p:cNvPr id="12" name="文本框 11"/>
          <p:cNvSpPr txBox="1"/>
          <p:nvPr/>
        </p:nvSpPr>
        <p:spPr>
          <a:xfrm>
            <a:off x="5013325" y="3328670"/>
            <a:ext cx="698500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Combination of D</a:t>
            </a:r>
            <a:r>
              <a:rPr lang="en-US" altLang="zh-CN" sz="1400" baseline="-25000"/>
              <a:t>1 </a:t>
            </a:r>
            <a:r>
              <a:rPr lang="en-US" altLang="zh-CN" sz="1400"/>
              <a:t>and D</a:t>
            </a:r>
            <a:r>
              <a:rPr lang="en-US" altLang="zh-CN" sz="1400" baseline="-25000"/>
              <a:t>2</a:t>
            </a:r>
            <a:endParaRPr lang="en-US" altLang="zh-CN" sz="1400"/>
          </a:p>
          <a:p>
            <a:r>
              <a:rPr lang="en-US" altLang="zh-CN" sz="1400"/>
              <a:t>C(D</a:t>
            </a:r>
            <a:r>
              <a:rPr lang="en-US" altLang="zh-CN" sz="1400" baseline="-25000"/>
              <a:t>1</a:t>
            </a:r>
            <a:r>
              <a:rPr lang="en-US" altLang="zh-CN" sz="1400"/>
              <a:t>, D</a:t>
            </a:r>
            <a:r>
              <a:rPr lang="en-US" altLang="zh-CN" sz="1400" baseline="-25000"/>
              <a:t>2</a:t>
            </a:r>
            <a:r>
              <a:rPr lang="en-US" altLang="zh-CN" sz="1400"/>
              <a:t>): { </a:t>
            </a:r>
            <a:r>
              <a:rPr lang="en-US" altLang="zh-CN" sz="1400">
                <a:sym typeface="+mn-ea"/>
              </a:rPr>
              <a:t>B</a:t>
            </a:r>
            <a:r>
              <a:rPr lang="en-US" altLang="zh-CN" sz="1400" baseline="-25000">
                <a:sym typeface="+mn-ea"/>
              </a:rPr>
              <a:t>1</a:t>
            </a:r>
            <a:r>
              <a:rPr lang="en-US" altLang="zh-CN" sz="1400">
                <a:sym typeface="+mn-ea"/>
              </a:rPr>
              <a:t>: </a:t>
            </a:r>
            <a:r>
              <a:rPr lang="en-US" altLang="zh-CN" sz="1400">
                <a:solidFill>
                  <a:srgbClr val="FF0000"/>
                </a:solidFill>
                <a:sym typeface="+mn-ea"/>
              </a:rPr>
              <a:t>1.0/2.0</a:t>
            </a:r>
            <a:r>
              <a:rPr lang="en-US" altLang="zh-CN" sz="1400">
                <a:sym typeface="+mn-ea"/>
              </a:rPr>
              <a:t>, B</a:t>
            </a:r>
            <a:r>
              <a:rPr lang="en-US" altLang="zh-CN" sz="1400" baseline="-25000">
                <a:sym typeface="+mn-ea"/>
              </a:rPr>
              <a:t>2</a:t>
            </a:r>
            <a:r>
              <a:rPr lang="en-US" altLang="zh-CN" sz="1400">
                <a:sym typeface="+mn-ea"/>
              </a:rPr>
              <a:t>: </a:t>
            </a:r>
            <a:r>
              <a:rPr lang="en-US" altLang="zh-CN" sz="1400">
                <a:solidFill>
                  <a:srgbClr val="FF0000"/>
                </a:solidFill>
                <a:sym typeface="+mn-ea"/>
              </a:rPr>
              <a:t>2.02/4.0</a:t>
            </a:r>
            <a:r>
              <a:rPr lang="en-US" altLang="zh-CN" sz="1400">
                <a:sym typeface="+mn-ea"/>
              </a:rPr>
              <a:t>, B</a:t>
            </a:r>
            <a:r>
              <a:rPr lang="en-US" altLang="zh-CN" sz="1400" baseline="-25000">
                <a:sym typeface="+mn-ea"/>
              </a:rPr>
              <a:t>3</a:t>
            </a:r>
            <a:r>
              <a:rPr lang="en-US" altLang="zh-CN" sz="1400">
                <a:sym typeface="+mn-ea"/>
              </a:rPr>
              <a:t>: 3.0/5.0, B</a:t>
            </a:r>
            <a:r>
              <a:rPr lang="en-US" altLang="zh-CN" sz="1400" baseline="-25000">
                <a:sym typeface="+mn-ea"/>
              </a:rPr>
              <a:t>4</a:t>
            </a:r>
            <a:r>
              <a:rPr lang="en-US" altLang="zh-CN" sz="1400">
                <a:sym typeface="+mn-ea"/>
              </a:rPr>
              <a:t>: </a:t>
            </a:r>
            <a:r>
              <a:rPr lang="en-US" altLang="zh-CN" sz="1400">
                <a:solidFill>
                  <a:srgbClr val="FF0000"/>
                </a:solidFill>
                <a:sym typeface="+mn-ea"/>
              </a:rPr>
              <a:t>NULL/NULL</a:t>
            </a:r>
            <a:r>
              <a:rPr lang="en-US" altLang="zh-CN" sz="1400"/>
              <a:t> }</a:t>
            </a:r>
            <a:endParaRPr lang="en-US" altLang="zh-CN" sz="1400"/>
          </a:p>
          <a:p>
            <a:r>
              <a:rPr lang="en-US" altLang="zh-CN" sz="1400">
                <a:sym typeface="+mn-ea"/>
              </a:rPr>
              <a:t>C(D</a:t>
            </a:r>
            <a:r>
              <a:rPr lang="en-US" altLang="zh-CN" sz="1400" baseline="-25000">
                <a:sym typeface="+mn-ea"/>
              </a:rPr>
              <a:t>1</a:t>
            </a:r>
            <a:r>
              <a:rPr lang="en-US" altLang="zh-CN" sz="1400">
                <a:sym typeface="+mn-ea"/>
              </a:rPr>
              <a:t>, D</a:t>
            </a:r>
            <a:r>
              <a:rPr lang="en-US" altLang="zh-CN" sz="1400" baseline="-25000">
                <a:sym typeface="+mn-ea"/>
              </a:rPr>
              <a:t>3</a:t>
            </a:r>
            <a:r>
              <a:rPr lang="en-US" altLang="zh-CN" sz="1400">
                <a:sym typeface="+mn-ea"/>
              </a:rPr>
              <a:t>): </a:t>
            </a:r>
            <a:r>
              <a:rPr lang="en-US" altLang="zh-CN" sz="1400" b="1">
                <a:sym typeface="+mn-ea"/>
              </a:rPr>
              <a:t>. . . . . .</a:t>
            </a:r>
            <a:endParaRPr lang="en-US" altLang="zh-CN" sz="1400">
              <a:sym typeface="+mn-ea"/>
            </a:endParaRPr>
          </a:p>
          <a:p>
            <a:r>
              <a:rPr lang="en-US" altLang="zh-CN" sz="1400" b="1">
                <a:sym typeface="+mn-ea"/>
              </a:rPr>
              <a:t>. . . . . . </a:t>
            </a:r>
            <a:r>
              <a:rPr lang="en-US" altLang="zh-CN" sz="1400">
                <a:sym typeface="+mn-ea"/>
              </a:rPr>
              <a:t>, </a:t>
            </a:r>
            <a:endParaRPr lang="en-US" altLang="zh-CN" sz="1400">
              <a:sym typeface="+mn-ea"/>
            </a:endParaRPr>
          </a:p>
          <a:p>
            <a:r>
              <a:rPr lang="en-US" altLang="zh-CN" sz="1400">
                <a:sym typeface="+mn-ea"/>
              </a:rPr>
              <a:t>C(D</a:t>
            </a:r>
            <a:r>
              <a:rPr lang="en-US" altLang="zh-CN" sz="1400" baseline="-25000">
                <a:sym typeface="+mn-ea"/>
              </a:rPr>
              <a:t>n-1</a:t>
            </a:r>
            <a:r>
              <a:rPr lang="en-US" altLang="zh-CN" sz="1400">
                <a:sym typeface="+mn-ea"/>
              </a:rPr>
              <a:t>, D</a:t>
            </a:r>
            <a:r>
              <a:rPr lang="en-US" altLang="zh-CN" sz="1400" baseline="-25000">
                <a:sym typeface="+mn-ea"/>
              </a:rPr>
              <a:t>n</a:t>
            </a:r>
            <a:r>
              <a:rPr lang="en-US" altLang="zh-CN" sz="1400">
                <a:sym typeface="+mn-ea"/>
              </a:rPr>
              <a:t>)</a:t>
            </a:r>
            <a:endParaRPr lang="en-US" altLang="zh-CN" sz="1400"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013325" y="674370"/>
            <a:ext cx="3628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Example of Score Calculation</a:t>
            </a:r>
            <a:endParaRPr lang="en-US" altLang="zh-CN" b="1"/>
          </a:p>
        </p:txBody>
      </p:sp>
      <p:sp>
        <p:nvSpPr>
          <p:cNvPr id="14" name="左大括号 13"/>
          <p:cNvSpPr/>
          <p:nvPr/>
        </p:nvSpPr>
        <p:spPr>
          <a:xfrm>
            <a:off x="4897755" y="1543685"/>
            <a:ext cx="99695" cy="1137285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左大括号 14"/>
          <p:cNvSpPr/>
          <p:nvPr/>
        </p:nvSpPr>
        <p:spPr>
          <a:xfrm>
            <a:off x="4897755" y="3611880"/>
            <a:ext cx="99695" cy="8026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6" name="图片 15" descr="SCPworkFlo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820" y="1042670"/>
            <a:ext cx="2940050" cy="4959985"/>
          </a:xfrm>
          <a:prstGeom prst="rect">
            <a:avLst/>
          </a:prstGeom>
        </p:spPr>
      </p:pic>
      <p:pic>
        <p:nvPicPr>
          <p:cNvPr id="17" name="图片 16" descr="recor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3325" y="1511935"/>
            <a:ext cx="5333365" cy="390271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5013325" y="1123950"/>
            <a:ext cx="24593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8 nodes system record</a:t>
            </a:r>
            <a:endParaRPr lang="en-US" altLang="zh-CN" sz="1400"/>
          </a:p>
        </p:txBody>
      </p:sp>
      <p:sp>
        <p:nvSpPr>
          <p:cNvPr id="20" name="文本框 19"/>
          <p:cNvSpPr txBox="1"/>
          <p:nvPr/>
        </p:nvSpPr>
        <p:spPr>
          <a:xfrm>
            <a:off x="5013325" y="5634355"/>
            <a:ext cx="5874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Fig. 4  8 node system record structure example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1" grpId="0"/>
      <p:bldP spid="13" grpId="0"/>
      <p:bldP spid="14" grpId="0" animBg="1"/>
      <p:bldP spid="15" grpId="0" animBg="1"/>
      <p:bldP spid="12" grpId="0"/>
      <p:bldP spid="4" grpId="1"/>
      <p:bldP spid="5" grpId="1"/>
      <p:bldP spid="11" grpId="1"/>
      <p:bldP spid="12" grpId="1"/>
      <p:bldP spid="14" grpId="1" animBg="1"/>
      <p:bldP spid="15" grpId="1" animBg="1"/>
      <p:bldP spid="19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25425" y="142875"/>
            <a:ext cx="35312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Elimination Phase</a:t>
            </a:r>
            <a:endParaRPr lang="en-US" altLang="zh-CN" sz="2400"/>
          </a:p>
        </p:txBody>
      </p:sp>
      <p:pic>
        <p:nvPicPr>
          <p:cNvPr id="17" name="图片 16" descr="recor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425" y="952500"/>
            <a:ext cx="4970145" cy="3637280"/>
          </a:xfrm>
          <a:prstGeom prst="rect">
            <a:avLst/>
          </a:prstGeom>
        </p:spPr>
      </p:pic>
      <p:pic>
        <p:nvPicPr>
          <p:cNvPr id="7" name="图片 6" descr="record_r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25" y="953135"/>
            <a:ext cx="4970145" cy="3636645"/>
          </a:xfrm>
          <a:prstGeom prst="rect">
            <a:avLst/>
          </a:prstGeom>
        </p:spPr>
      </p:pic>
      <p:graphicFrame>
        <p:nvGraphicFramePr>
          <p:cNvPr id="9" name="表格 8"/>
          <p:cNvGraphicFramePr/>
          <p:nvPr>
            <p:custDataLst>
              <p:tags r:id="rId3"/>
            </p:custDataLst>
          </p:nvPr>
        </p:nvGraphicFramePr>
        <p:xfrm>
          <a:off x="225425" y="5322570"/>
          <a:ext cx="515112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890"/>
                <a:gridCol w="643890"/>
                <a:gridCol w="643890"/>
                <a:gridCol w="643890"/>
                <a:gridCol w="643890"/>
                <a:gridCol w="643890"/>
                <a:gridCol w="643890"/>
                <a:gridCol w="64389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/>
          <p:nvPr>
            <p:custDataLst>
              <p:tags r:id="rId4"/>
            </p:custDataLst>
          </p:nvPr>
        </p:nvGraphicFramePr>
        <p:xfrm>
          <a:off x="225425" y="5322570"/>
          <a:ext cx="515112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890"/>
                <a:gridCol w="643890"/>
                <a:gridCol w="643890"/>
                <a:gridCol w="643890"/>
                <a:gridCol w="643890"/>
                <a:gridCol w="643890"/>
                <a:gridCol w="643890"/>
                <a:gridCol w="64389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92D050"/>
                          </a:solidFill>
                        </a:rPr>
                        <a:t>4</a:t>
                      </a:r>
                      <a:endParaRPr lang="en-US" altLang="zh-CN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00"/>
                          </a:solidFill>
                        </a:rPr>
                        <a:t>0</a:t>
                      </a:r>
                      <a:endParaRPr lang="en-US" altLang="zh-CN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5679440" y="809625"/>
            <a:ext cx="1256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Threshold:</a:t>
            </a:r>
            <a:endParaRPr lang="en-US" altLang="zh-CN" baseline="-25000"/>
          </a:p>
        </p:txBody>
      </p:sp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935153" y="759460"/>
          <a:ext cx="2416175" cy="46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5" imgW="1244600" imgH="241300" progId="Equation.KSEE3">
                  <p:embed/>
                </p:oleObj>
              </mc:Choice>
              <mc:Fallback>
                <p:oleObj name="" r:id="rId5" imgW="12446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35153" y="759460"/>
                        <a:ext cx="2416175" cy="467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 descr="EPworkFlow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38995" y="809625"/>
            <a:ext cx="1915795" cy="457390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UNIT_PLACING_PICTURE_USER_VIEWPORT" val="{&quot;height&quot;:5040,&quot;width&quot;:12525}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UNIT_TABLE_BEAUTIFY" val="smartTable{aa3b5882-6b5e-47b7-a849-cb99225c4ce8}"/>
</p:tagLst>
</file>

<file path=ppt/tags/tag73.xml><?xml version="1.0" encoding="utf-8"?>
<p:tagLst xmlns:p="http://schemas.openxmlformats.org/presentationml/2006/main">
  <p:tag name="KSO_WM_UNIT_TABLE_BEAUTIFY" val="smartTable{aa3b5882-6b5e-47b7-a849-cb99225c4ce8}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2670</Words>
  <Application>WPS 演示</Application>
  <PresentationFormat>宽屏</PresentationFormat>
  <Paragraphs>180</Paragraphs>
  <Slides>10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Typing...</cp:lastModifiedBy>
  <cp:revision>205</cp:revision>
  <dcterms:created xsi:type="dcterms:W3CDTF">2019-06-19T02:08:00Z</dcterms:created>
  <dcterms:modified xsi:type="dcterms:W3CDTF">2021-07-06T07:34:47Z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2052-11.1.0.10578</vt:lpwstr>
  </property>
  <property fmtid="{D5CDD505-2E9C-101B-9397-08002B2CF9AE}" pid="3" name="ICV">
    <vt:lpwstr>9AB8B0D9210B49B3A0A696D3259EC143</vt:lpwstr>
  </property>
</Properties>
</file>