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09" r:id="rId3"/>
    <p:sldId id="410" r:id="rId4"/>
    <p:sldId id="411" r:id="rId6"/>
    <p:sldId id="443" r:id="rId7"/>
    <p:sldId id="434" r:id="rId8"/>
    <p:sldId id="416" r:id="rId9"/>
    <p:sldId id="419" r:id="rId10"/>
    <p:sldId id="427" r:id="rId11"/>
    <p:sldId id="418" r:id="rId12"/>
    <p:sldId id="428" r:id="rId13"/>
    <p:sldId id="429" r:id="rId14"/>
    <p:sldId id="432" r:id="rId15"/>
    <p:sldId id="41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GHUA LI" initials="R" lastIdx="2" clrIdx="0"/>
  <p:cmAuthor id="2" name="Cihan Eryonucu" initials="CE" lastIdx="1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3" autoAdjust="0"/>
    <p:restoredTop sz="94660"/>
  </p:normalViewPr>
  <p:slideViewPr>
    <p:cSldViewPr snapToGrid="0">
      <p:cViewPr varScale="1">
        <p:scale>
          <a:sx n="93" d="100"/>
          <a:sy n="93" d="100"/>
        </p:scale>
        <p:origin x="224" y="544"/>
      </p:cViewPr>
      <p:guideLst>
        <p:guide orient="horz" pos="2218"/>
        <p:guide pos="382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need to explain what’s participatory sensing, what’s bad with the forged data.(Why we need hrp)</a:t>
            </a:r>
            <a:endParaRPr lang="en-US" altLang="zh-CN"/>
          </a:p>
          <a:p>
            <a:endParaRPr lang="en-US" altLang="zh-CN"/>
          </a:p>
          <a:p>
            <a:r>
              <a:rPr lang="en-US" altLang="zh-CN"/>
              <a:t>Allow users to contribute the data.</a:t>
            </a:r>
            <a:endParaRPr lang="en-US" altLang="zh-CN"/>
          </a:p>
          <a:p>
            <a:endParaRPr lang="en-US" altLang="zh-CN"/>
          </a:p>
          <a:p>
            <a:r>
              <a:rPr lang="en-US" altLang="zh-CN"/>
              <a:t>There are some mostly common exmp. of PS and MC. Google Maps -&gt; crowdness in the street; Collect air quality or noise condition in urban area.</a:t>
            </a:r>
            <a:endParaRPr lang="en-US" altLang="zh-CN"/>
          </a:p>
          <a:p>
            <a:endParaRPr lang="en-US" altLang="zh-CN"/>
          </a:p>
          <a:p>
            <a:r>
              <a:rPr lang="en-US" altLang="zh-CN"/>
              <a:t>However,  users to contribute data, the openess of system brings in hazard. Malicious adversary could contribute fake or forged data to pollute the database. </a:t>
            </a:r>
            <a:endParaRPr lang="en-US" altLang="zh-CN"/>
          </a:p>
          <a:p>
            <a:endParaRPr lang="en-US" altLang="zh-CN"/>
          </a:p>
          <a:p>
            <a:r>
              <a:rPr lang="en-US" altLang="zh-CN"/>
              <a:t>Prevent the system from corrupted data attack, we hope to eliminate bad data sources at the very beginning</a:t>
            </a:r>
            <a:endParaRPr lang="en-US" altLang="zh-CN"/>
          </a:p>
          <a:p>
            <a:endParaRPr lang="en-US" altLang="zh-CN"/>
          </a:p>
          <a:p>
            <a:r>
              <a:rPr lang="en-US" altLang="zh-CN"/>
              <a:t>This is one of the published system design for PS.</a:t>
            </a:r>
            <a:endParaRPr lang="en-US" altLang="zh-CN"/>
          </a:p>
          <a:p>
            <a:endParaRPr lang="en-US" altLang="zh-CN"/>
          </a:p>
          <a:p>
            <a:endParaRPr lang="en-US" altLang="zh-CN"/>
          </a:p>
          <a:p>
            <a:r>
              <a:rPr lang="en-US" altLang="zh-CN">
                <a:sym typeface="+mn-ea"/>
              </a:rPr>
              <a:t>This project mainly focus on mobile devices</a:t>
            </a:r>
            <a:endParaRPr lang="en-US" altLang="zh-CN"/>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the race between root detection and evasion is asymmetric, favoring evaders</a:t>
            </a:r>
            <a:endParaRPr lang="en-US" altLang="zh-CN"/>
          </a:p>
          <a:p>
            <a:r>
              <a:rPr lang="en-US" altLang="zh-CN"/>
              <a:t>also, some </a:t>
            </a:r>
            <a:endParaRPr lang="en-US" altLang="zh-CN"/>
          </a:p>
          <a:p>
            <a:endParaRPr lang="en-US" altLang="zh-CN"/>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1. devices register to the server</a:t>
            </a:r>
            <a:endParaRPr lang="en-US" altLang="zh-CN"/>
          </a:p>
          <a:p>
            <a:r>
              <a:rPr lang="en-US" altLang="zh-CN"/>
              <a:t>2. devices within a designated area start broadcasting and receiving BLE signals</a:t>
            </a:r>
            <a:endParaRPr lang="en-US" altLang="zh-CN"/>
          </a:p>
          <a:p>
            <a:r>
              <a:rPr lang="en-US" altLang="zh-CN"/>
              <a:t>3. receivers upload RSSI values of broadcasters to the server</a:t>
            </a:r>
            <a:endParaRPr lang="en-US" altLang="zh-CN"/>
          </a:p>
          <a:p>
            <a:r>
              <a:rPr lang="en-US" altLang="zh-CN"/>
              <a:t>4. server calculates RSSI ratio values -&gt; calculate scores -&gt; eliminate devices</a:t>
            </a:r>
            <a:endParaRPr lang="en-US" altLang="zh-CN"/>
          </a:p>
          <a:p>
            <a:endParaRPr lang="en-US" altLang="zh-CN"/>
          </a:p>
          <a:p>
            <a:r>
              <a:rPr lang="en-US" altLang="zh-CN">
                <a:sym typeface="+mn-ea"/>
              </a:rPr>
              <a:t>explain details later</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Reason why we choose this method</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During IEP contents are all authenticated by ECDSA private key signature, no impersonation</a:t>
            </a:r>
            <a:endParaRPr lang="en-US" altLang="zh-CN"/>
          </a:p>
          <a:p>
            <a:r>
              <a:rPr lang="en-US" altLang="zh-CN"/>
              <a:t>Detectors start first, replay come later</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NULL means missing signals</a:t>
            </a:r>
            <a:endParaRPr lang="en-US" altLang="zh-CN"/>
          </a:p>
          <a:p>
            <a:r>
              <a:rPr lang="en-US" altLang="zh-CN">
                <a:sym typeface="+mn-ea"/>
              </a:rPr>
              <a:t>explain the rssi value </a:t>
            </a:r>
            <a:endParaRPr lang="en-US" altLang="zh-CN"/>
          </a:p>
          <a:p>
            <a:r>
              <a:rPr lang="en-US" altLang="zh-CN">
                <a:sym typeface="+mn-ea"/>
              </a:rPr>
              <a:t>How combinations give more than one point</a:t>
            </a:r>
            <a:endParaRPr lang="en-US" altLang="zh-CN"/>
          </a:p>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Suppose Node 1 is the Sybil node</a:t>
            </a:r>
            <a:endParaRPr lang="en-US" altLang="zh-CN"/>
          </a:p>
          <a:p>
            <a:r>
              <a:rPr lang="en-US" altLang="zh-CN"/>
              <a:t>Companion node: the other node in the same combination</a:t>
            </a:r>
            <a:endParaRPr lang="en-US" altLang="zh-CN"/>
          </a:p>
          <a:p>
            <a:r>
              <a:rPr lang="en-US" altLang="zh-CN"/>
              <a:t>Victims: </a:t>
            </a:r>
            <a:endParaRPr lang="en-US" altLang="zh-CN"/>
          </a:p>
          <a:p>
            <a:r>
              <a:rPr lang="en-US" altLang="zh-CN"/>
              <a:t>We whitewash victims and punish the companions by subtracting scores caused by these combinations from victims and adding them to the companions.</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In the simulation, we assume that Sybil nodes would forge fake RSSI values to frame legitimate nodes. Legitimate nodes would upload real RSSI values. Adversaries own extra devices and can be used to broadcast BLE signals. Every node can receive the BLE broadcasts. Fig. \ref{fig:simu} displays the average score of legitimate nodes and Sybil nodes in a 20 node system. Even when 40\% of the nodes are Sybil nodes, the average score of legitimate nodes is still a lot lower. Under such circumstances, the success rate of Sybil elimination based on "whitewash and punishment" mechanism can reach 99\%.</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image" Target="../media/image8.png"/><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image" Target="../media/image6.png"/><Relationship Id="rId13" Type="http://schemas.openxmlformats.org/officeDocument/2006/relationships/notesSlide" Target="../notesSlides/notesSlide8.xml"/><Relationship Id="rId12" Type="http://schemas.openxmlformats.org/officeDocument/2006/relationships/vmlDrawing" Target="../drawings/vmlDrawing1.vml"/><Relationship Id="rId11" Type="http://schemas.openxmlformats.org/officeDocument/2006/relationships/slideLayout" Target="../slideLayouts/slideLayout2.xml"/><Relationship Id="rId10" Type="http://schemas.openxmlformats.org/officeDocument/2006/relationships/tags" Target="../tags/tag78.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80.xml"/><Relationship Id="rId2" Type="http://schemas.openxmlformats.org/officeDocument/2006/relationships/image" Target="../media/image9.png"/><Relationship Id="rId1" Type="http://schemas.openxmlformats.org/officeDocument/2006/relationships/tags" Target="../tags/tag7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3.png"/><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0565" y="1372870"/>
            <a:ext cx="10481310" cy="1322070"/>
          </a:xfrm>
          <a:prstGeom prst="rect">
            <a:avLst/>
          </a:prstGeom>
          <a:noFill/>
        </p:spPr>
        <p:txBody>
          <a:bodyPr wrap="square" rtlCol="0">
            <a:spAutoFit/>
          </a:bodyPr>
          <a:lstStyle/>
          <a:p>
            <a:pPr algn="ctr"/>
            <a:r>
              <a:rPr lang="en-US" altLang="zh-CN" sz="4000" b="1"/>
              <a:t>Sybil Detection of Hardened Registration Process for Mobile Croudsourcing</a:t>
            </a:r>
            <a:endParaRPr lang="en-US" altLang="zh-CN" sz="4000" b="1"/>
          </a:p>
        </p:txBody>
      </p:sp>
      <p:sp>
        <p:nvSpPr>
          <p:cNvPr id="5" name="文本框 4"/>
          <p:cNvSpPr txBox="1"/>
          <p:nvPr/>
        </p:nvSpPr>
        <p:spPr>
          <a:xfrm>
            <a:off x="4154170" y="3314065"/>
            <a:ext cx="4200525" cy="645160"/>
          </a:xfrm>
          <a:prstGeom prst="rect">
            <a:avLst/>
          </a:prstGeom>
          <a:noFill/>
        </p:spPr>
        <p:txBody>
          <a:bodyPr wrap="square" rtlCol="0">
            <a:spAutoFit/>
          </a:bodyPr>
          <a:lstStyle/>
          <a:p>
            <a:r>
              <a:rPr lang="en-US" altLang="zh-CN"/>
              <a:t>Name: Ronghua Li</a:t>
            </a:r>
            <a:endParaRPr lang="en-US" altLang="zh-CN"/>
          </a:p>
          <a:p>
            <a:r>
              <a:rPr lang="en-US" altLang="zh-CN"/>
              <a:t>E-mail: ronghua@kth.se</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record"/>
          <p:cNvPicPr>
            <a:picLocks noChangeAspect="1"/>
          </p:cNvPicPr>
          <p:nvPr/>
        </p:nvPicPr>
        <p:blipFill>
          <a:blip r:embed="rId1"/>
          <a:stretch>
            <a:fillRect/>
          </a:stretch>
        </p:blipFill>
        <p:spPr>
          <a:xfrm>
            <a:off x="5013325" y="1511935"/>
            <a:ext cx="5337861" cy="3906000"/>
          </a:xfrm>
          <a:prstGeom prst="rect">
            <a:avLst/>
          </a:prstGeom>
        </p:spPr>
      </p:pic>
      <p:sp>
        <p:nvSpPr>
          <p:cNvPr id="35" name="文本框 34"/>
          <p:cNvSpPr txBox="1"/>
          <p:nvPr/>
        </p:nvSpPr>
        <p:spPr>
          <a:xfrm>
            <a:off x="271780" y="213995"/>
            <a:ext cx="4741545" cy="460375"/>
          </a:xfrm>
          <a:prstGeom prst="rect">
            <a:avLst/>
          </a:prstGeom>
          <a:noFill/>
        </p:spPr>
        <p:txBody>
          <a:bodyPr wrap="square" rtlCol="0">
            <a:spAutoFit/>
          </a:bodyPr>
          <a:lstStyle/>
          <a:p>
            <a:r>
              <a:rPr lang="en-US" altLang="zh-CN" sz="2400"/>
              <a:t>Score Calculation Phase</a:t>
            </a:r>
            <a:endParaRPr lang="en-US" altLang="zh-CN" sz="2400"/>
          </a:p>
        </p:txBody>
      </p:sp>
      <p:sp>
        <p:nvSpPr>
          <p:cNvPr id="4" name="文本框 3"/>
          <p:cNvSpPr txBox="1"/>
          <p:nvPr/>
        </p:nvSpPr>
        <p:spPr>
          <a:xfrm>
            <a:off x="5013325" y="1512570"/>
            <a:ext cx="4478020" cy="953135"/>
          </a:xfrm>
          <a:prstGeom prst="rect">
            <a:avLst/>
          </a:prstGeom>
          <a:noFill/>
        </p:spPr>
        <p:txBody>
          <a:bodyPr wrap="square" rtlCol="0">
            <a:spAutoFit/>
          </a:bodyPr>
          <a:lstStyle/>
          <a:p>
            <a:r>
              <a:rPr lang="en-US" altLang="zh-CN" sz="1400" dirty="0">
                <a:solidFill>
                  <a:schemeClr val="accent3"/>
                </a:solidFill>
              </a:rPr>
              <a:t>1</a:t>
            </a:r>
            <a:r>
              <a:rPr lang="en-US" altLang="zh-CN" sz="1400" dirty="0"/>
              <a:t> : { </a:t>
            </a:r>
            <a:r>
              <a:rPr lang="en-US" altLang="zh-CN" sz="1400" dirty="0">
                <a:solidFill>
                  <a:schemeClr val="accent1"/>
                </a:solidFill>
              </a:rPr>
              <a:t>5</a:t>
            </a:r>
            <a:r>
              <a:rPr lang="en-US" altLang="zh-CN" sz="1400" dirty="0"/>
              <a:t>: 1.0, </a:t>
            </a:r>
            <a:r>
              <a:rPr lang="en-US" altLang="zh-CN" sz="1400" dirty="0">
                <a:solidFill>
                  <a:schemeClr val="accent1"/>
                </a:solidFill>
              </a:rPr>
              <a:t>6</a:t>
            </a:r>
            <a:r>
              <a:rPr lang="en-US" altLang="zh-CN" sz="1400" dirty="0"/>
              <a:t>: 2.02, </a:t>
            </a:r>
            <a:r>
              <a:rPr lang="en-US" altLang="zh-CN" sz="1400" dirty="0">
                <a:solidFill>
                  <a:schemeClr val="accent1"/>
                </a:solidFill>
              </a:rPr>
              <a:t>7</a:t>
            </a:r>
            <a:r>
              <a:rPr lang="en-US" altLang="zh-CN" sz="1400" dirty="0"/>
              <a:t>: 3.0, </a:t>
            </a:r>
            <a:r>
              <a:rPr lang="en-US" altLang="zh-CN" sz="1400" dirty="0">
                <a:solidFill>
                  <a:schemeClr val="accent1"/>
                </a:solidFill>
              </a:rPr>
              <a:t>8</a:t>
            </a:r>
            <a:r>
              <a:rPr lang="en-US" altLang="zh-CN" sz="1400" dirty="0"/>
              <a:t>: NULL }</a:t>
            </a:r>
            <a:endParaRPr lang="en-US" altLang="zh-CN" sz="1400" dirty="0"/>
          </a:p>
          <a:p>
            <a:r>
              <a:rPr lang="en-US" altLang="zh-CN" sz="1400" dirty="0">
                <a:solidFill>
                  <a:schemeClr val="accent3"/>
                </a:solidFill>
                <a:sym typeface="+mn-ea"/>
              </a:rPr>
              <a:t>2</a:t>
            </a:r>
            <a:r>
              <a:rPr lang="en-US" altLang="zh-CN" sz="1400" dirty="0">
                <a:sym typeface="+mn-ea"/>
              </a:rPr>
              <a:t> : { </a:t>
            </a:r>
            <a:r>
              <a:rPr lang="en-US" altLang="zh-CN" sz="1400" dirty="0">
                <a:solidFill>
                  <a:schemeClr val="accent1"/>
                </a:solidFill>
                <a:sym typeface="+mn-ea"/>
              </a:rPr>
              <a:t>5</a:t>
            </a:r>
            <a:r>
              <a:rPr lang="en-US" altLang="zh-CN" sz="1400" dirty="0">
                <a:sym typeface="+mn-ea"/>
              </a:rPr>
              <a:t>: 2.0, </a:t>
            </a:r>
            <a:r>
              <a:rPr lang="en-US" altLang="zh-CN" sz="1400" dirty="0">
                <a:solidFill>
                  <a:schemeClr val="accent1"/>
                </a:solidFill>
                <a:sym typeface="+mn-ea"/>
              </a:rPr>
              <a:t>6</a:t>
            </a:r>
            <a:r>
              <a:rPr lang="en-US" altLang="zh-CN" sz="1400" dirty="0">
                <a:sym typeface="+mn-ea"/>
              </a:rPr>
              <a:t>: 4.0, </a:t>
            </a:r>
            <a:r>
              <a:rPr lang="en-US" altLang="zh-CN" sz="1400" dirty="0">
                <a:solidFill>
                  <a:schemeClr val="accent1"/>
                </a:solidFill>
                <a:sym typeface="+mn-ea"/>
              </a:rPr>
              <a:t>7</a:t>
            </a:r>
            <a:r>
              <a:rPr lang="en-US" altLang="zh-CN" sz="1400" dirty="0">
                <a:sym typeface="+mn-ea"/>
              </a:rPr>
              <a:t>: 5.0, </a:t>
            </a:r>
            <a:r>
              <a:rPr lang="en-US" altLang="zh-CN" sz="1400" dirty="0">
                <a:solidFill>
                  <a:schemeClr val="accent1"/>
                </a:solidFill>
                <a:sym typeface="+mn-ea"/>
              </a:rPr>
              <a:t>8</a:t>
            </a:r>
            <a:r>
              <a:rPr lang="en-US" altLang="zh-CN" sz="1400" dirty="0">
                <a:sym typeface="+mn-ea"/>
              </a:rPr>
              <a:t>: NULL }</a:t>
            </a:r>
            <a:endParaRPr lang="en-US" altLang="zh-CN" sz="1400" dirty="0"/>
          </a:p>
          <a:p>
            <a:r>
              <a:rPr lang="en-US" altLang="zh-CN" sz="1400" dirty="0">
                <a:solidFill>
                  <a:schemeClr val="accent3"/>
                </a:solidFill>
                <a:sym typeface="+mn-ea"/>
              </a:rPr>
              <a:t>3</a:t>
            </a:r>
            <a:r>
              <a:rPr lang="en-US" altLang="zh-CN" sz="1400" dirty="0"/>
              <a:t> : . . . . .</a:t>
            </a:r>
            <a:endParaRPr lang="en-US" altLang="zh-CN" sz="1400" dirty="0"/>
          </a:p>
          <a:p>
            <a:r>
              <a:rPr lang="en-US" altLang="zh-CN" sz="1400" dirty="0" err="1">
                <a:solidFill>
                  <a:schemeClr val="accent3"/>
                </a:solidFill>
              </a:rPr>
              <a:t>4</a:t>
            </a:r>
            <a:r>
              <a:rPr lang="en-US" altLang="zh-CN" sz="1400" dirty="0"/>
              <a:t> : . . . . . </a:t>
            </a:r>
            <a:endParaRPr lang="en-US" altLang="zh-CN" sz="1400" dirty="0"/>
          </a:p>
        </p:txBody>
      </p:sp>
      <p:sp>
        <p:nvSpPr>
          <p:cNvPr id="5" name="文本框 4"/>
          <p:cNvSpPr txBox="1"/>
          <p:nvPr/>
        </p:nvSpPr>
        <p:spPr>
          <a:xfrm>
            <a:off x="5013325" y="1123950"/>
            <a:ext cx="2928620" cy="306705"/>
          </a:xfrm>
          <a:prstGeom prst="rect">
            <a:avLst/>
          </a:prstGeom>
          <a:noFill/>
        </p:spPr>
        <p:txBody>
          <a:bodyPr wrap="square" rtlCol="0">
            <a:spAutoFit/>
          </a:bodyPr>
          <a:lstStyle/>
          <a:p>
            <a:pPr marL="285750" indent="-285750">
              <a:buFont typeface="Arial" panose="020B0604020202020204" pitchFamily="34" charset="0"/>
              <a:buChar char="•"/>
            </a:pPr>
            <a:r>
              <a:rPr lang="en-US" altLang="zh-CN" sz="1400"/>
              <a:t>RSSI values from IEP</a:t>
            </a:r>
            <a:endParaRPr lang="en-US" altLang="zh-CN" sz="1400"/>
          </a:p>
        </p:txBody>
      </p:sp>
      <p:sp>
        <p:nvSpPr>
          <p:cNvPr id="11" name="文本框 10"/>
          <p:cNvSpPr txBox="1"/>
          <p:nvPr/>
        </p:nvSpPr>
        <p:spPr>
          <a:xfrm>
            <a:off x="5013325" y="3021965"/>
            <a:ext cx="3908425" cy="306705"/>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Ratio values of detector combinations</a:t>
            </a:r>
            <a:endParaRPr lang="en-US" altLang="zh-CN" sz="1400" dirty="0"/>
          </a:p>
        </p:txBody>
      </p:sp>
      <p:sp>
        <p:nvSpPr>
          <p:cNvPr id="12" name="文本框 11"/>
          <p:cNvSpPr txBox="1"/>
          <p:nvPr/>
        </p:nvSpPr>
        <p:spPr>
          <a:xfrm>
            <a:off x="5013325" y="3328670"/>
            <a:ext cx="6985000" cy="1168400"/>
          </a:xfrm>
          <a:prstGeom prst="rect">
            <a:avLst/>
          </a:prstGeom>
          <a:noFill/>
        </p:spPr>
        <p:txBody>
          <a:bodyPr wrap="square" rtlCol="0">
            <a:spAutoFit/>
          </a:bodyPr>
          <a:lstStyle/>
          <a:p>
            <a:r>
              <a:rPr lang="en-US" altLang="zh-CN" sz="1400" dirty="0"/>
              <a:t>Combination of </a:t>
            </a:r>
            <a:r>
              <a:rPr lang="en-US" altLang="zh-CN" sz="1400" dirty="0">
                <a:solidFill>
                  <a:schemeClr val="accent3"/>
                </a:solidFill>
              </a:rPr>
              <a:t>1</a:t>
            </a:r>
            <a:r>
              <a:rPr lang="en-US" altLang="zh-CN" sz="1400" baseline="-25000" dirty="0"/>
              <a:t> </a:t>
            </a:r>
            <a:r>
              <a:rPr lang="en-US" altLang="zh-CN" sz="1400" dirty="0"/>
              <a:t>and </a:t>
            </a:r>
            <a:r>
              <a:rPr lang="en-US" altLang="zh-CN" sz="1400" dirty="0">
                <a:solidFill>
                  <a:schemeClr val="accent3"/>
                </a:solidFill>
              </a:rPr>
              <a:t>2</a:t>
            </a:r>
            <a:endParaRPr lang="en-US" altLang="zh-CN" sz="1400" dirty="0">
              <a:solidFill>
                <a:schemeClr val="accent3"/>
              </a:solidFill>
            </a:endParaRPr>
          </a:p>
          <a:p>
            <a:r>
              <a:rPr lang="en-US" altLang="zh-CN" sz="1400" dirty="0"/>
              <a:t>C(</a:t>
            </a:r>
            <a:r>
              <a:rPr lang="en-US" altLang="zh-CN" sz="1400" dirty="0">
                <a:solidFill>
                  <a:schemeClr val="accent3"/>
                </a:solidFill>
              </a:rPr>
              <a:t>1</a:t>
            </a:r>
            <a:r>
              <a:rPr lang="en-US" altLang="zh-CN" sz="1400" dirty="0"/>
              <a:t>, </a:t>
            </a:r>
            <a:r>
              <a:rPr lang="en-US" altLang="zh-CN" sz="1400" dirty="0">
                <a:solidFill>
                  <a:schemeClr val="accent3"/>
                </a:solidFill>
              </a:rPr>
              <a:t>2</a:t>
            </a:r>
            <a:r>
              <a:rPr lang="en-US" altLang="zh-CN" sz="1400" dirty="0"/>
              <a:t>): { </a:t>
            </a:r>
            <a:r>
              <a:rPr lang="en-US" altLang="zh-CN" sz="1400" dirty="0">
                <a:solidFill>
                  <a:schemeClr val="accent1"/>
                </a:solidFill>
                <a:sym typeface="+mn-ea"/>
              </a:rPr>
              <a:t>5</a:t>
            </a:r>
            <a:r>
              <a:rPr lang="en-US" altLang="zh-CN" sz="1400" dirty="0">
                <a:sym typeface="+mn-ea"/>
              </a:rPr>
              <a:t>: </a:t>
            </a:r>
            <a:r>
              <a:rPr lang="en-US" altLang="zh-CN" sz="1400" dirty="0">
                <a:solidFill>
                  <a:srgbClr val="FF0000"/>
                </a:solidFill>
                <a:sym typeface="+mn-ea"/>
              </a:rPr>
              <a:t>1.0/2.0</a:t>
            </a:r>
            <a:r>
              <a:rPr lang="en-US" altLang="zh-CN" sz="1400" dirty="0">
                <a:sym typeface="+mn-ea"/>
              </a:rPr>
              <a:t>, </a:t>
            </a:r>
            <a:r>
              <a:rPr lang="en-US" altLang="zh-CN" sz="1400" dirty="0">
                <a:solidFill>
                  <a:schemeClr val="accent1"/>
                </a:solidFill>
                <a:sym typeface="+mn-ea"/>
              </a:rPr>
              <a:t>6</a:t>
            </a:r>
            <a:r>
              <a:rPr lang="en-US" altLang="zh-CN" sz="1400" dirty="0">
                <a:sym typeface="+mn-ea"/>
              </a:rPr>
              <a:t>: </a:t>
            </a:r>
            <a:r>
              <a:rPr lang="en-US" altLang="zh-CN" sz="1400" dirty="0">
                <a:solidFill>
                  <a:srgbClr val="FF0000"/>
                </a:solidFill>
                <a:sym typeface="+mn-ea"/>
              </a:rPr>
              <a:t>2.02/4.0</a:t>
            </a:r>
            <a:r>
              <a:rPr lang="en-US" altLang="zh-CN" sz="1400" dirty="0">
                <a:sym typeface="+mn-ea"/>
              </a:rPr>
              <a:t>, </a:t>
            </a:r>
            <a:r>
              <a:rPr lang="en-US" altLang="zh-CN" sz="1400" dirty="0">
                <a:solidFill>
                  <a:schemeClr val="accent1"/>
                </a:solidFill>
                <a:sym typeface="+mn-ea"/>
              </a:rPr>
              <a:t>7</a:t>
            </a:r>
            <a:r>
              <a:rPr lang="en-US" altLang="zh-CN" sz="1400" dirty="0">
                <a:sym typeface="+mn-ea"/>
              </a:rPr>
              <a:t>: 3.0/5.0, </a:t>
            </a:r>
            <a:r>
              <a:rPr lang="en-US" altLang="zh-CN" sz="1400" dirty="0">
                <a:solidFill>
                  <a:schemeClr val="accent1"/>
                </a:solidFill>
                <a:sym typeface="+mn-ea"/>
              </a:rPr>
              <a:t>8</a:t>
            </a:r>
            <a:r>
              <a:rPr lang="en-US" altLang="zh-CN" sz="1400" dirty="0">
                <a:sym typeface="+mn-ea"/>
              </a:rPr>
              <a:t>: </a:t>
            </a:r>
            <a:r>
              <a:rPr lang="en-US" altLang="zh-CN" sz="1400" dirty="0">
                <a:solidFill>
                  <a:srgbClr val="FF0000"/>
                </a:solidFill>
                <a:sym typeface="+mn-ea"/>
              </a:rPr>
              <a:t>NULL/NULL</a:t>
            </a:r>
            <a:r>
              <a:rPr lang="en-US" altLang="zh-CN" sz="1400" dirty="0"/>
              <a:t> }</a:t>
            </a:r>
            <a:endParaRPr lang="en-US" altLang="zh-CN" sz="1400" dirty="0"/>
          </a:p>
          <a:p>
            <a:r>
              <a:rPr lang="en-US" altLang="zh-CN" sz="1400" dirty="0">
                <a:sym typeface="+mn-ea"/>
              </a:rPr>
              <a:t>C(</a:t>
            </a:r>
            <a:r>
              <a:rPr lang="en-US" altLang="zh-CN" sz="1400" dirty="0">
                <a:solidFill>
                  <a:schemeClr val="accent3"/>
                </a:solidFill>
                <a:sym typeface="+mn-ea"/>
              </a:rPr>
              <a:t>1</a:t>
            </a:r>
            <a:r>
              <a:rPr lang="en-US" altLang="zh-CN" sz="1400" dirty="0">
                <a:sym typeface="+mn-ea"/>
              </a:rPr>
              <a:t>, </a:t>
            </a:r>
            <a:r>
              <a:rPr lang="en-US" altLang="zh-CN" sz="1400" dirty="0">
                <a:solidFill>
                  <a:schemeClr val="accent3"/>
                </a:solidFill>
                <a:sym typeface="+mn-ea"/>
              </a:rPr>
              <a:t>3</a:t>
            </a:r>
            <a:r>
              <a:rPr lang="en-US" altLang="zh-CN" sz="1400" dirty="0">
                <a:sym typeface="+mn-ea"/>
              </a:rPr>
              <a:t>): </a:t>
            </a:r>
            <a:r>
              <a:rPr lang="en-US" altLang="zh-CN" sz="1400" b="1" dirty="0">
                <a:sym typeface="+mn-ea"/>
              </a:rPr>
              <a:t>. . . . . .</a:t>
            </a:r>
            <a:endParaRPr lang="en-US" altLang="zh-CN" sz="1400" dirty="0">
              <a:sym typeface="+mn-ea"/>
            </a:endParaRPr>
          </a:p>
          <a:p>
            <a:r>
              <a:rPr lang="en-US" altLang="zh-CN" sz="1400" b="1" dirty="0">
                <a:sym typeface="+mn-ea"/>
              </a:rPr>
              <a:t>. . . . . . </a:t>
            </a:r>
            <a:r>
              <a:rPr lang="en-US" altLang="zh-CN" sz="1400" dirty="0">
                <a:sym typeface="+mn-ea"/>
              </a:rPr>
              <a:t>, </a:t>
            </a:r>
            <a:endParaRPr lang="en-US" altLang="zh-CN" sz="1400" dirty="0">
              <a:sym typeface="+mn-ea"/>
            </a:endParaRPr>
          </a:p>
          <a:p>
            <a:r>
              <a:rPr lang="en-US" altLang="zh-CN" sz="1400" dirty="0">
                <a:sym typeface="+mn-ea"/>
              </a:rPr>
              <a:t>C(</a:t>
            </a:r>
            <a:r>
              <a:rPr lang="en-US" altLang="zh-CN" sz="1400" dirty="0">
                <a:solidFill>
                  <a:schemeClr val="accent3"/>
                </a:solidFill>
                <a:sym typeface="+mn-ea"/>
              </a:rPr>
              <a:t>3</a:t>
            </a:r>
            <a:r>
              <a:rPr lang="en-US" altLang="zh-CN" sz="1400" dirty="0">
                <a:sym typeface="+mn-ea"/>
              </a:rPr>
              <a:t>, </a:t>
            </a:r>
            <a:r>
              <a:rPr lang="en-US" altLang="zh-CN" sz="1400" dirty="0" err="1">
                <a:solidFill>
                  <a:schemeClr val="accent3"/>
                </a:solidFill>
                <a:sym typeface="+mn-ea"/>
              </a:rPr>
              <a:t>4</a:t>
            </a:r>
            <a:r>
              <a:rPr lang="en-US" altLang="zh-CN" sz="1400" dirty="0">
                <a:sym typeface="+mn-ea"/>
              </a:rPr>
              <a:t>)</a:t>
            </a:r>
            <a:endParaRPr lang="en-US" altLang="zh-CN" sz="1400" dirty="0">
              <a:sym typeface="+mn-ea"/>
            </a:endParaRPr>
          </a:p>
        </p:txBody>
      </p:sp>
      <p:sp>
        <p:nvSpPr>
          <p:cNvPr id="13" name="文本框 12"/>
          <p:cNvSpPr txBox="1"/>
          <p:nvPr/>
        </p:nvSpPr>
        <p:spPr>
          <a:xfrm>
            <a:off x="5013325" y="674370"/>
            <a:ext cx="3628390" cy="368300"/>
          </a:xfrm>
          <a:prstGeom prst="rect">
            <a:avLst/>
          </a:prstGeom>
          <a:noFill/>
        </p:spPr>
        <p:txBody>
          <a:bodyPr wrap="square" rtlCol="0">
            <a:spAutoFit/>
          </a:bodyPr>
          <a:lstStyle/>
          <a:p>
            <a:r>
              <a:rPr lang="en-US" altLang="zh-CN" b="1" dirty="0"/>
              <a:t>Example of Score Calculation</a:t>
            </a:r>
            <a:endParaRPr lang="en-US" altLang="zh-CN" b="1" dirty="0"/>
          </a:p>
        </p:txBody>
      </p:sp>
      <p:sp>
        <p:nvSpPr>
          <p:cNvPr id="14" name="左大括号 13"/>
          <p:cNvSpPr/>
          <p:nvPr/>
        </p:nvSpPr>
        <p:spPr>
          <a:xfrm>
            <a:off x="4897755" y="1543685"/>
            <a:ext cx="99695" cy="922020"/>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左大括号 14"/>
          <p:cNvSpPr/>
          <p:nvPr/>
        </p:nvSpPr>
        <p:spPr>
          <a:xfrm>
            <a:off x="4897755" y="3611880"/>
            <a:ext cx="99695" cy="8026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6" name="图片 15" descr="SCPworkFlow"/>
          <p:cNvPicPr>
            <a:picLocks noChangeAspect="1"/>
          </p:cNvPicPr>
          <p:nvPr/>
        </p:nvPicPr>
        <p:blipFill>
          <a:blip r:embed="rId2"/>
          <a:stretch>
            <a:fillRect/>
          </a:stretch>
        </p:blipFill>
        <p:spPr>
          <a:xfrm>
            <a:off x="591820" y="1042670"/>
            <a:ext cx="2940050" cy="4959985"/>
          </a:xfrm>
          <a:prstGeom prst="rect">
            <a:avLst/>
          </a:prstGeom>
        </p:spPr>
      </p:pic>
      <p:sp>
        <p:nvSpPr>
          <p:cNvPr id="19" name="文本框 18"/>
          <p:cNvSpPr txBox="1"/>
          <p:nvPr/>
        </p:nvSpPr>
        <p:spPr>
          <a:xfrm>
            <a:off x="5013325" y="1123950"/>
            <a:ext cx="2459355" cy="306705"/>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8 nodes system record</a:t>
            </a:r>
            <a:endParaRPr lang="en-US" altLang="zh-CN" sz="1400" dirty="0"/>
          </a:p>
        </p:txBody>
      </p:sp>
      <p:sp>
        <p:nvSpPr>
          <p:cNvPr id="20" name="文本框 19"/>
          <p:cNvSpPr txBox="1"/>
          <p:nvPr/>
        </p:nvSpPr>
        <p:spPr>
          <a:xfrm>
            <a:off x="5013325" y="5634355"/>
            <a:ext cx="5874385" cy="368300"/>
          </a:xfrm>
          <a:prstGeom prst="rect">
            <a:avLst/>
          </a:prstGeom>
          <a:noFill/>
        </p:spPr>
        <p:txBody>
          <a:bodyPr wrap="square" rtlCol="0">
            <a:spAutoFit/>
          </a:bodyPr>
          <a:lstStyle/>
          <a:p>
            <a:r>
              <a:rPr lang="en-US" altLang="zh-CN"/>
              <a:t>Fig. 4  8 node system record structure example</a:t>
            </a:r>
            <a:endParaRPr lang="en-US" altLang="zh-CN"/>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1" nodeType="clickEffect">
                                  <p:stCondLst>
                                    <p:cond delay="0"/>
                                  </p:stCondLst>
                                  <p:childTnLst>
                                    <p:animEffect transition="out" filter="wipe(down)">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22" presetClass="exit" presetSubtype="4" fill="hold" grpId="1" nodeType="withEffect">
                                  <p:stCondLst>
                                    <p:cond delay="0"/>
                                  </p:stCondLst>
                                  <p:childTnLst>
                                    <p:animEffect transition="out" filter="wipe(down)">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22" presetClass="exit" presetSubtype="4" fill="hold" grpId="1" nodeType="withEffect">
                                  <p:stCondLst>
                                    <p:cond delay="0"/>
                                  </p:stCondLst>
                                  <p:childTnLst>
                                    <p:animEffect transition="out" filter="wipe(down)">
                                      <p:cBhvr>
                                        <p:cTn id="37" dur="500"/>
                                        <p:tgtEl>
                                          <p:spTgt spid="11"/>
                                        </p:tgtEl>
                                      </p:cBhvr>
                                    </p:animEffect>
                                    <p:set>
                                      <p:cBhvr>
                                        <p:cTn id="38" dur="1" fill="hold">
                                          <p:stCondLst>
                                            <p:cond delay="499"/>
                                          </p:stCondLst>
                                        </p:cTn>
                                        <p:tgtEl>
                                          <p:spTgt spid="11"/>
                                        </p:tgtEl>
                                        <p:attrNameLst>
                                          <p:attrName>style.visibility</p:attrName>
                                        </p:attrNameLst>
                                      </p:cBhvr>
                                      <p:to>
                                        <p:strVal val="hidden"/>
                                      </p:to>
                                    </p:set>
                                  </p:childTnLst>
                                </p:cTn>
                              </p:par>
                              <p:par>
                                <p:cTn id="39" presetID="22" presetClass="exit" presetSubtype="4" fill="hold" grpId="1" nodeType="withEffect">
                                  <p:stCondLst>
                                    <p:cond delay="0"/>
                                  </p:stCondLst>
                                  <p:childTnLst>
                                    <p:animEffect transition="out" filter="wipe(down)">
                                      <p:cBhvr>
                                        <p:cTn id="40" dur="500"/>
                                        <p:tgtEl>
                                          <p:spTgt spid="12"/>
                                        </p:tgtEl>
                                      </p:cBhvr>
                                    </p:animEffect>
                                    <p:set>
                                      <p:cBhvr>
                                        <p:cTn id="41" dur="1" fill="hold">
                                          <p:stCondLst>
                                            <p:cond delay="499"/>
                                          </p:stCondLst>
                                        </p:cTn>
                                        <p:tgtEl>
                                          <p:spTgt spid="12"/>
                                        </p:tgtEl>
                                        <p:attrNameLst>
                                          <p:attrName>style.visibility</p:attrName>
                                        </p:attrNameLst>
                                      </p:cBhvr>
                                      <p:to>
                                        <p:strVal val="hidden"/>
                                      </p:to>
                                    </p:set>
                                  </p:childTnLst>
                                </p:cTn>
                              </p:par>
                              <p:par>
                                <p:cTn id="42" presetID="22" presetClass="exit" presetSubtype="4" fill="hold" grpId="1" nodeType="withEffect">
                                  <p:stCondLst>
                                    <p:cond delay="0"/>
                                  </p:stCondLst>
                                  <p:childTnLst>
                                    <p:animEffect transition="out" filter="wipe(down)">
                                      <p:cBhvr>
                                        <p:cTn id="43" dur="500"/>
                                        <p:tgtEl>
                                          <p:spTgt spid="14"/>
                                        </p:tgtEl>
                                      </p:cBhvr>
                                    </p:animEffect>
                                    <p:set>
                                      <p:cBhvr>
                                        <p:cTn id="44" dur="1" fill="hold">
                                          <p:stCondLst>
                                            <p:cond delay="499"/>
                                          </p:stCondLst>
                                        </p:cTn>
                                        <p:tgtEl>
                                          <p:spTgt spid="14"/>
                                        </p:tgtEl>
                                        <p:attrNameLst>
                                          <p:attrName>style.visibility</p:attrName>
                                        </p:attrNameLst>
                                      </p:cBhvr>
                                      <p:to>
                                        <p:strVal val="hidden"/>
                                      </p:to>
                                    </p:set>
                                  </p:childTnLst>
                                </p:cTn>
                              </p:par>
                              <p:par>
                                <p:cTn id="45" presetID="22" presetClass="exit" presetSubtype="4" fill="hold" grpId="1" nodeType="withEffect">
                                  <p:stCondLst>
                                    <p:cond delay="0"/>
                                  </p:stCondLst>
                                  <p:childTnLst>
                                    <p:animEffect transition="out" filter="wipe(down)">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par>
                                <p:cTn id="53" presetID="22" presetClass="entr" presetSubtype="4"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down)">
                                      <p:cBhvr>
                                        <p:cTn id="55" dur="500"/>
                                        <p:tgtEl>
                                          <p:spTgt spid="1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11" grpId="0"/>
      <p:bldP spid="11" grpId="1"/>
      <p:bldP spid="12" grpId="0"/>
      <p:bldP spid="12" grpId="1"/>
      <p:bldP spid="13" grpId="0"/>
      <p:bldP spid="14" grpId="0" bldLvl="0" animBg="1"/>
      <p:bldP spid="14" grpId="1" bldLvl="0" animBg="1"/>
      <p:bldP spid="15" grpId="0" animBg="1"/>
      <p:bldP spid="15" grpId="1" animBg="1"/>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5425" y="142875"/>
            <a:ext cx="3531235" cy="460375"/>
          </a:xfrm>
          <a:prstGeom prst="rect">
            <a:avLst/>
          </a:prstGeom>
          <a:noFill/>
        </p:spPr>
        <p:txBody>
          <a:bodyPr wrap="square" rtlCol="0">
            <a:spAutoFit/>
          </a:bodyPr>
          <a:lstStyle/>
          <a:p>
            <a:r>
              <a:rPr lang="en-US" altLang="zh-CN" sz="2400"/>
              <a:t>Elimination Phase</a:t>
            </a:r>
            <a:endParaRPr lang="en-US" altLang="zh-CN" sz="2400"/>
          </a:p>
        </p:txBody>
      </p:sp>
      <p:pic>
        <p:nvPicPr>
          <p:cNvPr id="17" name="图片 16" descr="record"/>
          <p:cNvPicPr>
            <a:picLocks noChangeAspect="1"/>
          </p:cNvPicPr>
          <p:nvPr/>
        </p:nvPicPr>
        <p:blipFill>
          <a:blip r:embed="rId1"/>
          <a:stretch>
            <a:fillRect/>
          </a:stretch>
        </p:blipFill>
        <p:spPr>
          <a:xfrm>
            <a:off x="225425" y="952500"/>
            <a:ext cx="4970145" cy="3637280"/>
          </a:xfrm>
          <a:prstGeom prst="rect">
            <a:avLst/>
          </a:prstGeom>
        </p:spPr>
      </p:pic>
      <p:pic>
        <p:nvPicPr>
          <p:cNvPr id="7" name="图片 6" descr="record_red"/>
          <p:cNvPicPr>
            <a:picLocks noChangeAspect="1"/>
          </p:cNvPicPr>
          <p:nvPr/>
        </p:nvPicPr>
        <p:blipFill>
          <a:blip r:embed="rId2"/>
          <a:stretch>
            <a:fillRect/>
          </a:stretch>
        </p:blipFill>
        <p:spPr>
          <a:xfrm>
            <a:off x="225425" y="953135"/>
            <a:ext cx="4970145" cy="3636645"/>
          </a:xfrm>
          <a:prstGeom prst="rect">
            <a:avLst/>
          </a:prstGeom>
        </p:spPr>
      </p:pic>
      <p:graphicFrame>
        <p:nvGraphicFramePr>
          <p:cNvPr id="9" name="表格 8"/>
          <p:cNvGraphicFramePr/>
          <p:nvPr>
            <p:custDataLst>
              <p:tags r:id="rId3"/>
            </p:custDataLst>
          </p:nvPr>
        </p:nvGraphicFramePr>
        <p:xfrm>
          <a:off x="225425" y="5322570"/>
          <a:ext cx="5151120" cy="731520"/>
        </p:xfrm>
        <a:graphic>
          <a:graphicData uri="http://schemas.openxmlformats.org/drawingml/2006/table">
            <a:tbl>
              <a:tblPr firstRow="1" bandRow="1">
                <a:tableStyleId>{5C22544A-7EE6-4342-B048-85BDC9FD1C3A}</a:tableStyleId>
              </a:tblPr>
              <a:tblGrid>
                <a:gridCol w="643890"/>
                <a:gridCol w="643890"/>
                <a:gridCol w="643890"/>
                <a:gridCol w="643890"/>
                <a:gridCol w="643890"/>
                <a:gridCol w="643890"/>
                <a:gridCol w="643890"/>
                <a:gridCol w="643890"/>
              </a:tblGrid>
              <a:tr h="365760">
                <a:tc>
                  <a:txBody>
                    <a:bodyPr/>
                    <a:lstStyle/>
                    <a:p>
                      <a:pPr algn="ctr">
                        <a:buNone/>
                      </a:pPr>
                      <a:r>
                        <a:rPr lang="en-US" altLang="zh-CN">
                          <a:solidFill>
                            <a:schemeClr val="bg1"/>
                          </a:solidFill>
                        </a:rPr>
                        <a:t>1</a:t>
                      </a:r>
                      <a:endParaRPr lang="en-US" altLang="zh-CN">
                        <a:solidFill>
                          <a:schemeClr val="bg1"/>
                        </a:solidFill>
                      </a:endParaRPr>
                    </a:p>
                  </a:txBody>
                  <a:tcPr/>
                </a:tc>
                <a:tc>
                  <a:txBody>
                    <a:bodyPr/>
                    <a:lstStyle/>
                    <a:p>
                      <a:pPr algn="ctr">
                        <a:buNone/>
                      </a:pPr>
                      <a:r>
                        <a:rPr lang="en-US" altLang="zh-CN">
                          <a:solidFill>
                            <a:schemeClr val="bg1"/>
                          </a:solidFill>
                        </a:rPr>
                        <a:t>2</a:t>
                      </a:r>
                      <a:endParaRPr lang="en-US" altLang="zh-CN">
                        <a:solidFill>
                          <a:schemeClr val="bg1"/>
                        </a:solidFill>
                      </a:endParaRPr>
                    </a:p>
                  </a:txBody>
                  <a:tcPr/>
                </a:tc>
                <a:tc>
                  <a:txBody>
                    <a:bodyPr/>
                    <a:lstStyle/>
                    <a:p>
                      <a:pPr algn="ctr">
                        <a:buNone/>
                      </a:pPr>
                      <a:r>
                        <a:rPr lang="en-US" altLang="zh-CN"/>
                        <a:t>3</a:t>
                      </a:r>
                      <a:endParaRPr lang="en-US" altLang="zh-CN"/>
                    </a:p>
                  </a:txBody>
                  <a:tcPr/>
                </a:tc>
                <a:tc>
                  <a:txBody>
                    <a:bodyPr/>
                    <a:lstStyle/>
                    <a:p>
                      <a:pPr algn="ctr">
                        <a:buNone/>
                      </a:pPr>
                      <a:r>
                        <a:rPr lang="en-US" altLang="zh-CN">
                          <a:solidFill>
                            <a:schemeClr val="bg1"/>
                          </a:solidFill>
                        </a:rPr>
                        <a:t>4</a:t>
                      </a:r>
                      <a:endParaRPr lang="en-US" altLang="zh-CN">
                        <a:solidFill>
                          <a:schemeClr val="bg1"/>
                        </a:solidFill>
                      </a:endParaRPr>
                    </a:p>
                  </a:txBody>
                  <a:tcPr/>
                </a:tc>
                <a:tc>
                  <a:txBody>
                    <a:bodyPr/>
                    <a:lstStyle/>
                    <a:p>
                      <a:pPr algn="ctr">
                        <a:buNone/>
                      </a:pPr>
                      <a:r>
                        <a:rPr lang="en-US" altLang="zh-CN"/>
                        <a:t>5</a:t>
                      </a:r>
                      <a:endParaRPr lang="en-US" altLang="zh-CN"/>
                    </a:p>
                  </a:txBody>
                  <a:tcPr/>
                </a:tc>
                <a:tc>
                  <a:txBody>
                    <a:bodyPr/>
                    <a:lstStyle/>
                    <a:p>
                      <a:pPr algn="ctr">
                        <a:buNone/>
                      </a:pPr>
                      <a:r>
                        <a:rPr lang="en-US" altLang="zh-CN"/>
                        <a:t>6</a:t>
                      </a:r>
                      <a:endParaRPr lang="en-US" altLang="zh-CN"/>
                    </a:p>
                  </a:txBody>
                  <a:tcPr/>
                </a:tc>
                <a:tc>
                  <a:txBody>
                    <a:bodyPr/>
                    <a:lstStyle/>
                    <a:p>
                      <a:pPr algn="ctr">
                        <a:buNone/>
                      </a:pPr>
                      <a:r>
                        <a:rPr lang="en-US" altLang="zh-CN">
                          <a:solidFill>
                            <a:schemeClr val="bg1"/>
                          </a:solidFill>
                        </a:rPr>
                        <a:t>7</a:t>
                      </a:r>
                      <a:endParaRPr lang="en-US" altLang="zh-CN">
                        <a:solidFill>
                          <a:schemeClr val="bg1"/>
                        </a:solidFill>
                      </a:endParaRPr>
                    </a:p>
                  </a:txBody>
                  <a:tcPr/>
                </a:tc>
                <a:tc>
                  <a:txBody>
                    <a:bodyPr/>
                    <a:lstStyle/>
                    <a:p>
                      <a:pPr algn="ctr">
                        <a:buNone/>
                      </a:pPr>
                      <a:r>
                        <a:rPr lang="en-US" altLang="zh-CN"/>
                        <a:t>8</a:t>
                      </a:r>
                      <a:endParaRPr lang="en-US" altLang="zh-CN"/>
                    </a:p>
                  </a:txBody>
                  <a:tcPr/>
                </a:tc>
              </a:tr>
              <a:tr h="365760">
                <a:tc>
                  <a:txBody>
                    <a:bodyPr/>
                    <a:lstStyle/>
                    <a:p>
                      <a:pPr algn="ctr">
                        <a:buNone/>
                      </a:pPr>
                      <a:r>
                        <a:rPr lang="en-US" altLang="zh-CN"/>
                        <a:t>7</a:t>
                      </a:r>
                      <a:endParaRPr lang="en-US" altLang="zh-CN"/>
                    </a:p>
                  </a:txBody>
                  <a:tcPr/>
                </a:tc>
                <a:tc>
                  <a:txBody>
                    <a:bodyPr/>
                    <a:lstStyle/>
                    <a:p>
                      <a:pPr algn="ctr">
                        <a:buNone/>
                      </a:pPr>
                      <a:r>
                        <a:rPr lang="en-US" altLang="zh-CN"/>
                        <a:t>4</a:t>
                      </a:r>
                      <a:endParaRPr lang="en-US" altLang="zh-CN"/>
                    </a:p>
                  </a:txBody>
                  <a:tcPr/>
                </a:tc>
                <a:tc>
                  <a:txBody>
                    <a:bodyPr/>
                    <a:lstStyle/>
                    <a:p>
                      <a:pPr algn="ctr">
                        <a:buNone/>
                      </a:pPr>
                      <a:r>
                        <a:rPr lang="en-US" altLang="zh-CN"/>
                        <a:t>1</a:t>
                      </a:r>
                      <a:endParaRPr lang="en-US" altLang="zh-CN"/>
                    </a:p>
                  </a:txBody>
                  <a:tcPr/>
                </a:tc>
                <a:tc>
                  <a:txBody>
                    <a:bodyPr/>
                    <a:lstStyle/>
                    <a:p>
                      <a:pPr algn="ctr">
                        <a:buNone/>
                      </a:pPr>
                      <a:r>
                        <a:rPr lang="en-US" altLang="zh-CN"/>
                        <a:t>2</a:t>
                      </a:r>
                      <a:endParaRPr lang="en-US" altLang="zh-CN"/>
                    </a:p>
                  </a:txBody>
                  <a:tcPr/>
                </a:tc>
                <a:tc>
                  <a:txBody>
                    <a:bodyPr/>
                    <a:lstStyle/>
                    <a:p>
                      <a:pPr algn="ctr">
                        <a:buNone/>
                      </a:pPr>
                      <a:r>
                        <a:rPr lang="en-US" altLang="zh-CN"/>
                        <a:t>x</a:t>
                      </a:r>
                      <a:endParaRPr lang="en-US" altLang="zh-CN"/>
                    </a:p>
                  </a:txBody>
                  <a:tcPr/>
                </a:tc>
                <a:tc>
                  <a:txBody>
                    <a:bodyPr/>
                    <a:lstStyle/>
                    <a:p>
                      <a:pPr algn="ctr">
                        <a:buNone/>
                      </a:pPr>
                      <a:r>
                        <a:rPr lang="en-US" altLang="zh-CN"/>
                        <a:t>x</a:t>
                      </a:r>
                      <a:endParaRPr lang="en-US" altLang="zh-CN"/>
                    </a:p>
                  </a:txBody>
                  <a:tcPr/>
                </a:tc>
                <a:tc>
                  <a:txBody>
                    <a:bodyPr/>
                    <a:lstStyle/>
                    <a:p>
                      <a:pPr algn="ctr">
                        <a:buNone/>
                      </a:pPr>
                      <a:r>
                        <a:rPr lang="en-US" altLang="zh-CN"/>
                        <a:t>x</a:t>
                      </a:r>
                      <a:endParaRPr lang="en-US" altLang="zh-CN"/>
                    </a:p>
                  </a:txBody>
                  <a:tcPr/>
                </a:tc>
                <a:tc>
                  <a:txBody>
                    <a:bodyPr/>
                    <a:lstStyle/>
                    <a:p>
                      <a:pPr algn="ctr">
                        <a:buNone/>
                      </a:pPr>
                      <a:r>
                        <a:rPr lang="en-US" altLang="zh-CN"/>
                        <a:t>5</a:t>
                      </a:r>
                      <a:endParaRPr lang="en-US" altLang="zh-CN"/>
                    </a:p>
                  </a:txBody>
                  <a:tcPr/>
                </a:tc>
              </a:tr>
            </a:tbl>
          </a:graphicData>
        </a:graphic>
      </p:graphicFrame>
      <p:graphicFrame>
        <p:nvGraphicFramePr>
          <p:cNvPr id="10" name="表格 9"/>
          <p:cNvGraphicFramePr/>
          <p:nvPr>
            <p:custDataLst>
              <p:tags r:id="rId4"/>
            </p:custDataLst>
          </p:nvPr>
        </p:nvGraphicFramePr>
        <p:xfrm>
          <a:off x="225425" y="5322570"/>
          <a:ext cx="5151120" cy="731520"/>
        </p:xfrm>
        <a:graphic>
          <a:graphicData uri="http://schemas.openxmlformats.org/drawingml/2006/table">
            <a:tbl>
              <a:tblPr firstRow="1" bandRow="1">
                <a:tableStyleId>{5C22544A-7EE6-4342-B048-85BDC9FD1C3A}</a:tableStyleId>
              </a:tblPr>
              <a:tblGrid>
                <a:gridCol w="643890"/>
                <a:gridCol w="643890"/>
                <a:gridCol w="643890"/>
                <a:gridCol w="643890"/>
                <a:gridCol w="643890"/>
                <a:gridCol w="643890"/>
                <a:gridCol w="643890"/>
                <a:gridCol w="643890"/>
              </a:tblGrid>
              <a:tr h="365760">
                <a:tc>
                  <a:txBody>
                    <a:bodyPr/>
                    <a:lstStyle/>
                    <a:p>
                      <a:pPr algn="ctr">
                        <a:buNone/>
                      </a:pPr>
                      <a:r>
                        <a:rPr lang="en-US" altLang="zh-CN">
                          <a:solidFill>
                            <a:schemeClr val="bg1"/>
                          </a:solidFill>
                        </a:rPr>
                        <a:t>1</a:t>
                      </a:r>
                      <a:endParaRPr lang="en-US" altLang="zh-CN">
                        <a:solidFill>
                          <a:schemeClr val="bg1"/>
                        </a:solidFill>
                      </a:endParaRPr>
                    </a:p>
                  </a:txBody>
                  <a:tcPr/>
                </a:tc>
                <a:tc>
                  <a:txBody>
                    <a:bodyPr/>
                    <a:lstStyle/>
                    <a:p>
                      <a:pPr algn="ctr">
                        <a:buNone/>
                      </a:pPr>
                      <a:r>
                        <a:rPr lang="en-US" altLang="zh-CN">
                          <a:solidFill>
                            <a:schemeClr val="bg1"/>
                          </a:solidFill>
                        </a:rPr>
                        <a:t>2</a:t>
                      </a:r>
                      <a:endParaRPr lang="en-US" altLang="zh-CN">
                        <a:solidFill>
                          <a:schemeClr val="bg1"/>
                        </a:solidFill>
                      </a:endParaRPr>
                    </a:p>
                  </a:txBody>
                  <a:tcPr/>
                </a:tc>
                <a:tc>
                  <a:txBody>
                    <a:bodyPr/>
                    <a:lstStyle/>
                    <a:p>
                      <a:pPr algn="ctr">
                        <a:buNone/>
                      </a:pPr>
                      <a:r>
                        <a:rPr lang="en-US" altLang="zh-CN"/>
                        <a:t>3</a:t>
                      </a:r>
                      <a:endParaRPr lang="en-US" altLang="zh-CN"/>
                    </a:p>
                  </a:txBody>
                  <a:tcPr/>
                </a:tc>
                <a:tc>
                  <a:txBody>
                    <a:bodyPr/>
                    <a:lstStyle/>
                    <a:p>
                      <a:pPr algn="ctr">
                        <a:buNone/>
                      </a:pPr>
                      <a:r>
                        <a:rPr lang="en-US" altLang="zh-CN">
                          <a:solidFill>
                            <a:schemeClr val="bg1"/>
                          </a:solidFill>
                        </a:rPr>
                        <a:t>4</a:t>
                      </a:r>
                      <a:endParaRPr lang="en-US" altLang="zh-CN">
                        <a:solidFill>
                          <a:schemeClr val="bg1"/>
                        </a:solidFill>
                      </a:endParaRPr>
                    </a:p>
                  </a:txBody>
                  <a:tcPr/>
                </a:tc>
                <a:tc>
                  <a:txBody>
                    <a:bodyPr/>
                    <a:lstStyle/>
                    <a:p>
                      <a:pPr algn="ctr">
                        <a:buNone/>
                      </a:pPr>
                      <a:r>
                        <a:rPr lang="en-US" altLang="zh-CN"/>
                        <a:t>5</a:t>
                      </a:r>
                      <a:endParaRPr lang="en-US" altLang="zh-CN"/>
                    </a:p>
                  </a:txBody>
                  <a:tcPr/>
                </a:tc>
                <a:tc>
                  <a:txBody>
                    <a:bodyPr/>
                    <a:lstStyle/>
                    <a:p>
                      <a:pPr algn="ctr">
                        <a:buNone/>
                      </a:pPr>
                      <a:r>
                        <a:rPr lang="en-US" altLang="zh-CN"/>
                        <a:t>6</a:t>
                      </a:r>
                      <a:endParaRPr lang="en-US" altLang="zh-CN"/>
                    </a:p>
                  </a:txBody>
                  <a:tcPr/>
                </a:tc>
                <a:tc>
                  <a:txBody>
                    <a:bodyPr/>
                    <a:lstStyle/>
                    <a:p>
                      <a:pPr algn="ctr">
                        <a:buNone/>
                      </a:pPr>
                      <a:r>
                        <a:rPr lang="en-US" altLang="zh-CN">
                          <a:solidFill>
                            <a:schemeClr val="bg1"/>
                          </a:solidFill>
                        </a:rPr>
                        <a:t>7</a:t>
                      </a:r>
                      <a:endParaRPr lang="en-US" altLang="zh-CN">
                        <a:solidFill>
                          <a:schemeClr val="bg1"/>
                        </a:solidFill>
                      </a:endParaRPr>
                    </a:p>
                  </a:txBody>
                  <a:tcPr/>
                </a:tc>
                <a:tc>
                  <a:txBody>
                    <a:bodyPr/>
                    <a:lstStyle/>
                    <a:p>
                      <a:pPr algn="ctr">
                        <a:buNone/>
                      </a:pPr>
                      <a:r>
                        <a:rPr lang="en-US" altLang="zh-CN"/>
                        <a:t>8</a:t>
                      </a:r>
                      <a:endParaRPr lang="en-US" altLang="zh-CN"/>
                    </a:p>
                  </a:txBody>
                  <a:tcPr/>
                </a:tc>
              </a:tr>
              <a:tr h="365760">
                <a:tc>
                  <a:txBody>
                    <a:bodyPr/>
                    <a:lstStyle/>
                    <a:p>
                      <a:pPr algn="ctr">
                        <a:buNone/>
                      </a:pPr>
                      <a:r>
                        <a:rPr lang="en-US" altLang="zh-CN"/>
                        <a:t>-1</a:t>
                      </a:r>
                      <a:endParaRPr lang="en-US" altLang="zh-CN"/>
                    </a:p>
                  </a:txBody>
                  <a:tcPr/>
                </a:tc>
                <a:tc>
                  <a:txBody>
                    <a:bodyPr/>
                    <a:lstStyle/>
                    <a:p>
                      <a:pPr algn="ctr">
                        <a:buNone/>
                      </a:pPr>
                      <a:r>
                        <a:rPr lang="en-US" altLang="zh-CN">
                          <a:solidFill>
                            <a:srgbClr val="FFFF00"/>
                          </a:solidFill>
                        </a:rPr>
                        <a:t>1</a:t>
                      </a:r>
                      <a:endParaRPr lang="en-US" altLang="zh-CN">
                        <a:solidFill>
                          <a:srgbClr val="FFFF00"/>
                        </a:solidFill>
                      </a:endParaRPr>
                    </a:p>
                  </a:txBody>
                  <a:tcPr/>
                </a:tc>
                <a:tc>
                  <a:txBody>
                    <a:bodyPr/>
                    <a:lstStyle/>
                    <a:p>
                      <a:pPr algn="ctr">
                        <a:buNone/>
                      </a:pPr>
                      <a:r>
                        <a:rPr lang="en-US" altLang="zh-CN">
                          <a:solidFill>
                            <a:schemeClr val="tx1"/>
                          </a:solidFill>
                        </a:rPr>
                        <a:t>1</a:t>
                      </a:r>
                      <a:endParaRPr lang="en-US" altLang="zh-CN">
                        <a:solidFill>
                          <a:schemeClr val="tx1"/>
                        </a:solidFill>
                      </a:endParaRPr>
                    </a:p>
                  </a:txBody>
                  <a:tcPr/>
                </a:tc>
                <a:tc>
                  <a:txBody>
                    <a:bodyPr/>
                    <a:lstStyle/>
                    <a:p>
                      <a:pPr algn="ctr">
                        <a:buNone/>
                      </a:pPr>
                      <a:r>
                        <a:rPr lang="en-US" altLang="zh-CN">
                          <a:solidFill>
                            <a:schemeClr val="accent6"/>
                          </a:solidFill>
                        </a:rPr>
                        <a:t>5</a:t>
                      </a:r>
                      <a:endParaRPr lang="en-US" altLang="zh-CN">
                        <a:solidFill>
                          <a:schemeClr val="accent6"/>
                        </a:solidFill>
                      </a:endParaRPr>
                    </a:p>
                  </a:txBody>
                  <a:tcPr/>
                </a:tc>
                <a:tc>
                  <a:txBody>
                    <a:bodyPr/>
                    <a:lstStyle/>
                    <a:p>
                      <a:pPr algn="ctr">
                        <a:buNone/>
                      </a:pPr>
                      <a:r>
                        <a:rPr lang="en-US" altLang="zh-CN">
                          <a:solidFill>
                            <a:schemeClr val="tx1"/>
                          </a:solidFill>
                        </a:rPr>
                        <a:t>x</a:t>
                      </a:r>
                      <a:endParaRPr lang="en-US" altLang="zh-CN">
                        <a:solidFill>
                          <a:schemeClr val="tx1"/>
                        </a:solidFill>
                      </a:endParaRPr>
                    </a:p>
                  </a:txBody>
                  <a:tcPr/>
                </a:tc>
                <a:tc>
                  <a:txBody>
                    <a:bodyPr/>
                    <a:lstStyle/>
                    <a:p>
                      <a:pPr algn="ctr">
                        <a:buNone/>
                      </a:pPr>
                      <a:r>
                        <a:rPr lang="en-US" altLang="zh-CN">
                          <a:solidFill>
                            <a:schemeClr val="tx1"/>
                          </a:solidFill>
                        </a:rPr>
                        <a:t>x</a:t>
                      </a:r>
                      <a:endParaRPr lang="en-US" altLang="zh-CN">
                        <a:solidFill>
                          <a:schemeClr val="tx1"/>
                        </a:solidFill>
                      </a:endParaRPr>
                    </a:p>
                  </a:txBody>
                  <a:tcPr/>
                </a:tc>
                <a:tc>
                  <a:txBody>
                    <a:bodyPr/>
                    <a:lstStyle/>
                    <a:p>
                      <a:pPr algn="ctr">
                        <a:buNone/>
                      </a:pPr>
                      <a:r>
                        <a:rPr lang="en-US" altLang="zh-CN">
                          <a:solidFill>
                            <a:schemeClr val="tx1"/>
                          </a:solidFill>
                        </a:rPr>
                        <a:t>x</a:t>
                      </a:r>
                      <a:endParaRPr lang="en-US" altLang="zh-CN">
                        <a:solidFill>
                          <a:schemeClr val="tx1"/>
                        </a:solidFill>
                      </a:endParaRPr>
                    </a:p>
                  </a:txBody>
                  <a:tcPr/>
                </a:tc>
                <a:tc>
                  <a:txBody>
                    <a:bodyPr/>
                    <a:lstStyle/>
                    <a:p>
                      <a:pPr algn="ctr">
                        <a:buNone/>
                      </a:pPr>
                      <a:r>
                        <a:rPr lang="en-US" altLang="zh-CN">
                          <a:solidFill>
                            <a:schemeClr val="tx1"/>
                          </a:solidFill>
                        </a:rPr>
                        <a:t>5</a:t>
                      </a:r>
                      <a:endParaRPr lang="en-US" altLang="zh-CN">
                        <a:solidFill>
                          <a:schemeClr val="tx1"/>
                        </a:solidFill>
                      </a:endParaRPr>
                    </a:p>
                  </a:txBody>
                  <a:tcPr/>
                </a:tc>
              </a:tr>
            </a:tbl>
          </a:graphicData>
        </a:graphic>
      </p:graphicFrame>
      <p:sp>
        <p:nvSpPr>
          <p:cNvPr id="11" name="文本框 10"/>
          <p:cNvSpPr txBox="1"/>
          <p:nvPr/>
        </p:nvSpPr>
        <p:spPr>
          <a:xfrm>
            <a:off x="5679440" y="809625"/>
            <a:ext cx="1256030" cy="368300"/>
          </a:xfrm>
          <a:prstGeom prst="rect">
            <a:avLst/>
          </a:prstGeom>
          <a:noFill/>
        </p:spPr>
        <p:txBody>
          <a:bodyPr wrap="square" rtlCol="0">
            <a:spAutoFit/>
          </a:bodyPr>
          <a:lstStyle/>
          <a:p>
            <a:r>
              <a:rPr lang="en-US" altLang="zh-CN"/>
              <a:t>Threshold:</a:t>
            </a:r>
            <a:endParaRPr lang="en-US" altLang="zh-CN" baseline="-25000"/>
          </a:p>
        </p:txBody>
      </p:sp>
      <p:graphicFrame>
        <p:nvGraphicFramePr>
          <p:cNvPr id="13" name="对象 12">
            <a:hlinkClick r:id="" action="ppaction://ole?verb=0"/>
          </p:cNvPr>
          <p:cNvGraphicFramePr>
            <a:graphicFrameLocks noChangeAspect="1"/>
          </p:cNvGraphicFramePr>
          <p:nvPr/>
        </p:nvGraphicFramePr>
        <p:xfrm>
          <a:off x="6935153" y="759460"/>
          <a:ext cx="2416175" cy="467995"/>
        </p:xfrm>
        <a:graphic>
          <a:graphicData uri="http://schemas.openxmlformats.org/presentationml/2006/ole">
            <mc:AlternateContent xmlns:mc="http://schemas.openxmlformats.org/markup-compatibility/2006">
              <mc:Choice xmlns:v="urn:schemas-microsoft-com:vml" Requires="v">
                <p:oleObj spid="_x0000_s1031" name="" r:id="rId5" imgW="1244600" imgH="241300" progId="Equation.KSEE3">
                  <p:embed/>
                </p:oleObj>
              </mc:Choice>
              <mc:Fallback>
                <p:oleObj name="" r:id="rId5" imgW="1244600" imgH="241300" progId="Equation.KSEE3">
                  <p:embed/>
                  <p:pic>
                    <p:nvPicPr>
                      <p:cNvPr id="0" name="图片 1024"/>
                      <p:cNvPicPr/>
                      <p:nvPr/>
                    </p:nvPicPr>
                    <p:blipFill>
                      <a:blip r:embed="rId6"/>
                      <a:stretch>
                        <a:fillRect/>
                      </a:stretch>
                    </p:blipFill>
                    <p:spPr>
                      <a:xfrm>
                        <a:off x="6935153" y="759460"/>
                        <a:ext cx="2416175" cy="467995"/>
                      </a:xfrm>
                      <a:prstGeom prst="rect">
                        <a:avLst/>
                      </a:prstGeom>
                    </p:spPr>
                  </p:pic>
                </p:oleObj>
              </mc:Fallback>
            </mc:AlternateContent>
          </a:graphicData>
        </a:graphic>
      </p:graphicFrame>
      <p:pic>
        <p:nvPicPr>
          <p:cNvPr id="2" name="图片 1" descr="EPworkFlow"/>
          <p:cNvPicPr>
            <a:picLocks noChangeAspect="1"/>
          </p:cNvPicPr>
          <p:nvPr/>
        </p:nvPicPr>
        <p:blipFill>
          <a:blip r:embed="rId7"/>
          <a:stretch>
            <a:fillRect/>
          </a:stretch>
        </p:blipFill>
        <p:spPr>
          <a:xfrm>
            <a:off x="9738995" y="809625"/>
            <a:ext cx="1915795" cy="4573905"/>
          </a:xfrm>
          <a:prstGeom prst="rect">
            <a:avLst/>
          </a:prstGeom>
        </p:spPr>
      </p:pic>
      <p:graphicFrame>
        <p:nvGraphicFramePr>
          <p:cNvPr id="5" name="表格 4"/>
          <p:cNvGraphicFramePr/>
          <p:nvPr>
            <p:custDataLst>
              <p:tags r:id="rId8"/>
            </p:custDataLst>
          </p:nvPr>
        </p:nvGraphicFramePr>
        <p:xfrm>
          <a:off x="225425" y="5321935"/>
          <a:ext cx="5151120" cy="731520"/>
        </p:xfrm>
        <a:graphic>
          <a:graphicData uri="http://schemas.openxmlformats.org/drawingml/2006/table">
            <a:tbl>
              <a:tblPr firstRow="1" bandRow="1">
                <a:tableStyleId>{5C22544A-7EE6-4342-B048-85BDC9FD1C3A}</a:tableStyleId>
              </a:tblPr>
              <a:tblGrid>
                <a:gridCol w="643890"/>
                <a:gridCol w="643890"/>
                <a:gridCol w="643890"/>
                <a:gridCol w="643890"/>
                <a:gridCol w="643890"/>
                <a:gridCol w="643890"/>
                <a:gridCol w="643890"/>
                <a:gridCol w="643890"/>
              </a:tblGrid>
              <a:tr h="365760">
                <a:tc>
                  <a:txBody>
                    <a:bodyPr/>
                    <a:p>
                      <a:pPr algn="ctr">
                        <a:buNone/>
                      </a:pPr>
                      <a:r>
                        <a:rPr lang="en-US" altLang="zh-CN">
                          <a:solidFill>
                            <a:schemeClr val="bg1"/>
                          </a:solidFill>
                        </a:rPr>
                        <a:t>1</a:t>
                      </a:r>
                      <a:endParaRPr lang="en-US" altLang="zh-CN">
                        <a:solidFill>
                          <a:schemeClr val="bg1"/>
                        </a:solidFill>
                      </a:endParaRPr>
                    </a:p>
                  </a:txBody>
                  <a:tcPr/>
                </a:tc>
                <a:tc>
                  <a:txBody>
                    <a:bodyPr/>
                    <a:p>
                      <a:pPr algn="ctr">
                        <a:buNone/>
                      </a:pPr>
                      <a:r>
                        <a:rPr lang="en-US" altLang="zh-CN">
                          <a:solidFill>
                            <a:schemeClr val="bg1"/>
                          </a:solidFill>
                        </a:rPr>
                        <a:t>2</a:t>
                      </a:r>
                      <a:endParaRPr lang="en-US" altLang="zh-CN">
                        <a:solidFill>
                          <a:schemeClr val="bg1"/>
                        </a:solidFill>
                      </a:endParaRPr>
                    </a:p>
                  </a:txBody>
                  <a:tcPr/>
                </a:tc>
                <a:tc>
                  <a:txBody>
                    <a:bodyPr/>
                    <a:p>
                      <a:pPr algn="ctr">
                        <a:buNone/>
                      </a:pPr>
                      <a:r>
                        <a:rPr lang="en-US" altLang="zh-CN"/>
                        <a:t>3</a:t>
                      </a:r>
                      <a:endParaRPr lang="en-US" altLang="zh-CN"/>
                    </a:p>
                  </a:txBody>
                  <a:tcPr/>
                </a:tc>
                <a:tc>
                  <a:txBody>
                    <a:bodyPr/>
                    <a:p>
                      <a:pPr algn="ctr">
                        <a:buNone/>
                      </a:pPr>
                      <a:r>
                        <a:rPr lang="en-US" altLang="zh-CN">
                          <a:solidFill>
                            <a:schemeClr val="bg1"/>
                          </a:solidFill>
                        </a:rPr>
                        <a:t>4</a:t>
                      </a:r>
                      <a:endParaRPr lang="en-US" altLang="zh-CN">
                        <a:solidFill>
                          <a:schemeClr val="bg1"/>
                        </a:solidFill>
                      </a:endParaRPr>
                    </a:p>
                  </a:txBody>
                  <a:tcPr/>
                </a:tc>
                <a:tc>
                  <a:txBody>
                    <a:bodyPr/>
                    <a:p>
                      <a:pPr algn="ctr">
                        <a:buNone/>
                      </a:pPr>
                      <a:r>
                        <a:rPr lang="en-US" altLang="zh-CN"/>
                        <a:t>5</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solidFill>
                            <a:schemeClr val="bg1"/>
                          </a:solidFill>
                        </a:rPr>
                        <a:t>7</a:t>
                      </a:r>
                      <a:endParaRPr lang="en-US" altLang="zh-CN">
                        <a:solidFill>
                          <a:schemeClr val="bg1"/>
                        </a:solidFill>
                      </a:endParaRPr>
                    </a:p>
                  </a:txBody>
                  <a:tcPr/>
                </a:tc>
                <a:tc>
                  <a:txBody>
                    <a:bodyPr/>
                    <a:p>
                      <a:pPr algn="ctr">
                        <a:buNone/>
                      </a:pPr>
                      <a:r>
                        <a:rPr lang="en-US" altLang="zh-CN"/>
                        <a:t>8</a:t>
                      </a:r>
                      <a:endParaRPr lang="en-US" altLang="zh-CN"/>
                    </a:p>
                  </a:txBody>
                  <a:tcPr/>
                </a:tc>
              </a:tr>
              <a:tr h="365760">
                <a:tc>
                  <a:txBody>
                    <a:bodyPr/>
                    <a:p>
                      <a:pPr algn="ctr">
                        <a:buNone/>
                      </a:pPr>
                      <a:r>
                        <a:rPr lang="en-US" altLang="zh-CN"/>
                        <a:t>-1</a:t>
                      </a:r>
                      <a:endParaRPr lang="en-US" altLang="zh-CN"/>
                    </a:p>
                  </a:txBody>
                  <a:tcPr/>
                </a:tc>
                <a:tc>
                  <a:txBody>
                    <a:bodyPr/>
                    <a:p>
                      <a:pPr algn="ctr">
                        <a:buNone/>
                      </a:pPr>
                      <a:r>
                        <a:rPr lang="en-US" altLang="zh-CN">
                          <a:solidFill>
                            <a:srgbClr val="FFFF00"/>
                          </a:solidFill>
                        </a:rPr>
                        <a:t>0</a:t>
                      </a:r>
                      <a:endParaRPr lang="en-US" altLang="zh-CN">
                        <a:solidFill>
                          <a:srgbClr val="FFFF00"/>
                        </a:solidFill>
                      </a:endParaRPr>
                    </a:p>
                  </a:txBody>
                  <a:tcPr/>
                </a:tc>
                <a:tc>
                  <a:txBody>
                    <a:bodyPr/>
                    <a:p>
                      <a:pPr algn="ctr">
                        <a:buNone/>
                      </a:pPr>
                      <a:r>
                        <a:rPr lang="en-US" altLang="zh-CN">
                          <a:solidFill>
                            <a:schemeClr val="accent6"/>
                          </a:solidFill>
                        </a:rPr>
                        <a:t>3</a:t>
                      </a:r>
                      <a:endParaRPr lang="en-US" altLang="zh-CN">
                        <a:solidFill>
                          <a:schemeClr val="accent6"/>
                        </a:solidFill>
                      </a:endParaRPr>
                    </a:p>
                  </a:txBody>
                  <a:tcPr/>
                </a:tc>
                <a:tc>
                  <a:txBody>
                    <a:bodyPr/>
                    <a:p>
                      <a:pPr algn="ctr">
                        <a:buNone/>
                      </a:pPr>
                      <a:r>
                        <a:rPr lang="en-US" altLang="zh-CN">
                          <a:solidFill>
                            <a:schemeClr val="accent6"/>
                          </a:solidFill>
                        </a:rPr>
                        <a:t>5</a:t>
                      </a:r>
                      <a:endParaRPr lang="en-US" altLang="zh-CN">
                        <a:solidFill>
                          <a:schemeClr val="accent6"/>
                        </a:solidFill>
                      </a:endParaRPr>
                    </a:p>
                  </a:txBody>
                  <a:tcPr/>
                </a:tc>
                <a:tc>
                  <a:txBody>
                    <a:bodyPr/>
                    <a:p>
                      <a:pPr algn="ctr">
                        <a:buNone/>
                      </a:pPr>
                      <a:r>
                        <a:rPr lang="en-US" altLang="zh-CN">
                          <a:solidFill>
                            <a:schemeClr val="tx1"/>
                          </a:solidFill>
                        </a:rPr>
                        <a:t>x</a:t>
                      </a:r>
                      <a:endParaRPr lang="en-US" altLang="zh-CN">
                        <a:solidFill>
                          <a:schemeClr val="tx1"/>
                        </a:solidFill>
                      </a:endParaRPr>
                    </a:p>
                  </a:txBody>
                  <a:tcPr/>
                </a:tc>
                <a:tc>
                  <a:txBody>
                    <a:bodyPr/>
                    <a:p>
                      <a:pPr algn="ctr">
                        <a:buNone/>
                      </a:pPr>
                      <a:r>
                        <a:rPr lang="en-US" altLang="zh-CN">
                          <a:solidFill>
                            <a:schemeClr val="tx1"/>
                          </a:solidFill>
                        </a:rPr>
                        <a:t>x</a:t>
                      </a:r>
                      <a:endParaRPr lang="en-US" altLang="zh-CN">
                        <a:solidFill>
                          <a:schemeClr val="tx1"/>
                        </a:solidFill>
                      </a:endParaRPr>
                    </a:p>
                  </a:txBody>
                  <a:tcPr/>
                </a:tc>
                <a:tc>
                  <a:txBody>
                    <a:bodyPr/>
                    <a:p>
                      <a:pPr algn="ctr">
                        <a:buNone/>
                      </a:pPr>
                      <a:r>
                        <a:rPr lang="en-US" altLang="zh-CN">
                          <a:solidFill>
                            <a:schemeClr val="tx1"/>
                          </a:solidFill>
                        </a:rPr>
                        <a:t>x</a:t>
                      </a:r>
                      <a:endParaRPr lang="en-US" altLang="zh-CN">
                        <a:solidFill>
                          <a:schemeClr val="tx1"/>
                        </a:solidFill>
                      </a:endParaRPr>
                    </a:p>
                  </a:txBody>
                  <a:tcPr/>
                </a:tc>
                <a:tc>
                  <a:txBody>
                    <a:bodyPr/>
                    <a:p>
                      <a:pPr algn="ctr">
                        <a:buNone/>
                      </a:pPr>
                      <a:r>
                        <a:rPr lang="en-US" altLang="zh-CN">
                          <a:solidFill>
                            <a:srgbClr val="FFFF00"/>
                          </a:solidFill>
                        </a:rPr>
                        <a:t>4</a:t>
                      </a:r>
                      <a:endParaRPr lang="en-US" altLang="zh-CN">
                        <a:solidFill>
                          <a:srgbClr val="FFFF00"/>
                        </a:solidFill>
                      </a:endParaRPr>
                    </a:p>
                  </a:txBody>
                  <a:tcPr/>
                </a:tc>
              </a:tr>
            </a:tbl>
          </a:graphicData>
        </a:graphic>
      </p:graphicFrame>
      <p:cxnSp>
        <p:nvCxnSpPr>
          <p:cNvPr id="6" name="直接连接符 5"/>
          <p:cNvCxnSpPr/>
          <p:nvPr/>
        </p:nvCxnSpPr>
        <p:spPr>
          <a:xfrm flipH="1">
            <a:off x="3054350" y="2681605"/>
            <a:ext cx="5207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直接连接符 7"/>
          <p:cNvCxnSpPr/>
          <p:nvPr/>
        </p:nvCxnSpPr>
        <p:spPr>
          <a:xfrm flipH="1">
            <a:off x="3054350" y="2474595"/>
            <a:ext cx="52070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直接连接符 11"/>
          <p:cNvCxnSpPr/>
          <p:nvPr/>
        </p:nvCxnSpPr>
        <p:spPr>
          <a:xfrm flipH="1">
            <a:off x="3054350" y="4001770"/>
            <a:ext cx="520700"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14" name="表格 13"/>
          <p:cNvGraphicFramePr/>
          <p:nvPr>
            <p:custDataLst>
              <p:tags r:id="rId9"/>
            </p:custDataLst>
          </p:nvPr>
        </p:nvGraphicFramePr>
        <p:xfrm>
          <a:off x="225425" y="5321935"/>
          <a:ext cx="5151120" cy="731520"/>
        </p:xfrm>
        <a:graphic>
          <a:graphicData uri="http://schemas.openxmlformats.org/drawingml/2006/table">
            <a:tbl>
              <a:tblPr firstRow="1" bandRow="1">
                <a:tableStyleId>{5C22544A-7EE6-4342-B048-85BDC9FD1C3A}</a:tableStyleId>
              </a:tblPr>
              <a:tblGrid>
                <a:gridCol w="643890"/>
                <a:gridCol w="643890"/>
                <a:gridCol w="643890"/>
                <a:gridCol w="643890"/>
                <a:gridCol w="643890"/>
                <a:gridCol w="643890"/>
                <a:gridCol w="643890"/>
                <a:gridCol w="643890"/>
              </a:tblGrid>
              <a:tr h="365760">
                <a:tc>
                  <a:txBody>
                    <a:bodyPr/>
                    <a:p>
                      <a:pPr algn="ctr">
                        <a:buNone/>
                      </a:pPr>
                      <a:r>
                        <a:rPr lang="en-US" altLang="zh-CN">
                          <a:solidFill>
                            <a:schemeClr val="bg1"/>
                          </a:solidFill>
                        </a:rPr>
                        <a:t>1</a:t>
                      </a:r>
                      <a:endParaRPr lang="en-US" altLang="zh-CN">
                        <a:solidFill>
                          <a:schemeClr val="bg1"/>
                        </a:solidFill>
                      </a:endParaRPr>
                    </a:p>
                  </a:txBody>
                  <a:tcPr/>
                </a:tc>
                <a:tc>
                  <a:txBody>
                    <a:bodyPr/>
                    <a:p>
                      <a:pPr algn="ctr">
                        <a:buNone/>
                      </a:pPr>
                      <a:r>
                        <a:rPr lang="en-US" altLang="zh-CN">
                          <a:solidFill>
                            <a:schemeClr val="bg1"/>
                          </a:solidFill>
                        </a:rPr>
                        <a:t>2</a:t>
                      </a:r>
                      <a:endParaRPr lang="en-US" altLang="zh-CN">
                        <a:solidFill>
                          <a:schemeClr val="bg1"/>
                        </a:solidFill>
                      </a:endParaRPr>
                    </a:p>
                  </a:txBody>
                  <a:tcPr/>
                </a:tc>
                <a:tc>
                  <a:txBody>
                    <a:bodyPr/>
                    <a:p>
                      <a:pPr algn="ctr">
                        <a:buNone/>
                      </a:pPr>
                      <a:r>
                        <a:rPr lang="en-US" altLang="zh-CN"/>
                        <a:t>3</a:t>
                      </a:r>
                      <a:endParaRPr lang="en-US" altLang="zh-CN"/>
                    </a:p>
                  </a:txBody>
                  <a:tcPr/>
                </a:tc>
                <a:tc>
                  <a:txBody>
                    <a:bodyPr/>
                    <a:p>
                      <a:pPr algn="ctr">
                        <a:buNone/>
                      </a:pPr>
                      <a:r>
                        <a:rPr lang="en-US" altLang="zh-CN">
                          <a:solidFill>
                            <a:schemeClr val="bg1"/>
                          </a:solidFill>
                        </a:rPr>
                        <a:t>4</a:t>
                      </a:r>
                      <a:endParaRPr lang="en-US" altLang="zh-CN">
                        <a:solidFill>
                          <a:schemeClr val="bg1"/>
                        </a:solidFill>
                      </a:endParaRPr>
                    </a:p>
                  </a:txBody>
                  <a:tcPr/>
                </a:tc>
                <a:tc>
                  <a:txBody>
                    <a:bodyPr/>
                    <a:p>
                      <a:pPr algn="ctr">
                        <a:buNone/>
                      </a:pPr>
                      <a:r>
                        <a:rPr lang="en-US" altLang="zh-CN"/>
                        <a:t>5</a:t>
                      </a:r>
                      <a:endParaRPr lang="en-US" altLang="zh-CN"/>
                    </a:p>
                  </a:txBody>
                  <a:tcPr/>
                </a:tc>
                <a:tc>
                  <a:txBody>
                    <a:bodyPr/>
                    <a:p>
                      <a:pPr algn="ctr">
                        <a:buNone/>
                      </a:pPr>
                      <a:r>
                        <a:rPr lang="en-US" altLang="zh-CN"/>
                        <a:t>6</a:t>
                      </a:r>
                      <a:endParaRPr lang="en-US" altLang="zh-CN"/>
                    </a:p>
                  </a:txBody>
                  <a:tcPr/>
                </a:tc>
                <a:tc>
                  <a:txBody>
                    <a:bodyPr/>
                    <a:p>
                      <a:pPr algn="ctr">
                        <a:buNone/>
                      </a:pPr>
                      <a:r>
                        <a:rPr lang="en-US" altLang="zh-CN">
                          <a:solidFill>
                            <a:schemeClr val="bg1"/>
                          </a:solidFill>
                        </a:rPr>
                        <a:t>7</a:t>
                      </a:r>
                      <a:endParaRPr lang="en-US" altLang="zh-CN">
                        <a:solidFill>
                          <a:schemeClr val="bg1"/>
                        </a:solidFill>
                      </a:endParaRPr>
                    </a:p>
                  </a:txBody>
                  <a:tcPr/>
                </a:tc>
                <a:tc>
                  <a:txBody>
                    <a:bodyPr/>
                    <a:p>
                      <a:pPr algn="ctr">
                        <a:buNone/>
                      </a:pPr>
                      <a:r>
                        <a:rPr lang="en-US" altLang="zh-CN"/>
                        <a:t>8</a:t>
                      </a:r>
                      <a:endParaRPr lang="en-US" altLang="zh-CN"/>
                    </a:p>
                  </a:txBody>
                  <a:tcPr/>
                </a:tc>
              </a:tr>
              <a:tr h="365760">
                <a:tc>
                  <a:txBody>
                    <a:bodyPr/>
                    <a:p>
                      <a:pPr algn="ctr">
                        <a:buNone/>
                      </a:pPr>
                      <a:r>
                        <a:rPr lang="en-US" altLang="zh-CN"/>
                        <a:t>-1</a:t>
                      </a:r>
                      <a:endParaRPr lang="en-US" altLang="zh-CN"/>
                    </a:p>
                  </a:txBody>
                  <a:tcPr/>
                </a:tc>
                <a:tc>
                  <a:txBody>
                    <a:bodyPr/>
                    <a:p>
                      <a:pPr algn="ctr">
                        <a:buNone/>
                      </a:pPr>
                      <a:r>
                        <a:rPr lang="en-US" altLang="zh-CN">
                          <a:solidFill>
                            <a:schemeClr val="tx2"/>
                          </a:solidFill>
                        </a:rPr>
                        <a:t>4</a:t>
                      </a:r>
                      <a:endParaRPr lang="en-US" altLang="zh-CN">
                        <a:solidFill>
                          <a:schemeClr val="tx2"/>
                        </a:solidFill>
                      </a:endParaRPr>
                    </a:p>
                  </a:txBody>
                  <a:tcPr/>
                </a:tc>
                <a:tc>
                  <a:txBody>
                    <a:bodyPr/>
                    <a:p>
                      <a:pPr algn="ctr">
                        <a:buNone/>
                      </a:pPr>
                      <a:r>
                        <a:rPr lang="en-US" altLang="zh-CN">
                          <a:solidFill>
                            <a:schemeClr val="accent6"/>
                          </a:solidFill>
                        </a:rPr>
                        <a:t>3</a:t>
                      </a:r>
                      <a:endParaRPr lang="en-US" altLang="zh-CN">
                        <a:solidFill>
                          <a:schemeClr val="accent6"/>
                        </a:solidFill>
                      </a:endParaRPr>
                    </a:p>
                  </a:txBody>
                  <a:tcPr/>
                </a:tc>
                <a:tc>
                  <a:txBody>
                    <a:bodyPr/>
                    <a:p>
                      <a:pPr algn="ctr">
                        <a:buNone/>
                      </a:pPr>
                      <a:r>
                        <a:rPr lang="en-US" altLang="zh-CN">
                          <a:solidFill>
                            <a:schemeClr val="accent6"/>
                          </a:solidFill>
                        </a:rPr>
                        <a:t>5</a:t>
                      </a:r>
                      <a:endParaRPr lang="en-US" altLang="zh-CN">
                        <a:solidFill>
                          <a:schemeClr val="accent6"/>
                        </a:solidFill>
                      </a:endParaRPr>
                    </a:p>
                  </a:txBody>
                  <a:tcPr/>
                </a:tc>
                <a:tc>
                  <a:txBody>
                    <a:bodyPr/>
                    <a:p>
                      <a:pPr algn="ctr">
                        <a:buNone/>
                      </a:pPr>
                      <a:r>
                        <a:rPr lang="en-US" altLang="zh-CN">
                          <a:solidFill>
                            <a:schemeClr val="tx1"/>
                          </a:solidFill>
                        </a:rPr>
                        <a:t>x</a:t>
                      </a:r>
                      <a:endParaRPr lang="en-US" altLang="zh-CN">
                        <a:solidFill>
                          <a:schemeClr val="tx1"/>
                        </a:solidFill>
                      </a:endParaRPr>
                    </a:p>
                  </a:txBody>
                  <a:tcPr/>
                </a:tc>
                <a:tc>
                  <a:txBody>
                    <a:bodyPr/>
                    <a:p>
                      <a:pPr algn="ctr">
                        <a:buNone/>
                      </a:pPr>
                      <a:r>
                        <a:rPr lang="en-US" altLang="zh-CN">
                          <a:solidFill>
                            <a:schemeClr val="tx1"/>
                          </a:solidFill>
                        </a:rPr>
                        <a:t>x</a:t>
                      </a:r>
                      <a:endParaRPr lang="en-US" altLang="zh-CN">
                        <a:solidFill>
                          <a:schemeClr val="tx1"/>
                        </a:solidFill>
                      </a:endParaRPr>
                    </a:p>
                  </a:txBody>
                  <a:tcPr/>
                </a:tc>
                <a:tc>
                  <a:txBody>
                    <a:bodyPr/>
                    <a:p>
                      <a:pPr algn="ctr">
                        <a:buNone/>
                      </a:pPr>
                      <a:r>
                        <a:rPr lang="en-US" altLang="zh-CN">
                          <a:solidFill>
                            <a:schemeClr val="tx1"/>
                          </a:solidFill>
                        </a:rPr>
                        <a:t>x</a:t>
                      </a:r>
                      <a:endParaRPr lang="en-US" altLang="zh-CN">
                        <a:solidFill>
                          <a:schemeClr val="tx1"/>
                        </a:solidFill>
                      </a:endParaRPr>
                    </a:p>
                  </a:txBody>
                  <a:tcPr/>
                </a:tc>
                <a:tc>
                  <a:txBody>
                    <a:bodyPr/>
                    <a:p>
                      <a:pPr algn="ctr">
                        <a:buNone/>
                      </a:pPr>
                      <a:r>
                        <a:rPr lang="en-US" altLang="zh-CN">
                          <a:solidFill>
                            <a:srgbClr val="FFFF00"/>
                          </a:solidFill>
                        </a:rPr>
                        <a:t>0</a:t>
                      </a:r>
                      <a:endParaRPr lang="en-US" altLang="zh-CN">
                        <a:solidFill>
                          <a:srgbClr val="FFFF00"/>
                        </a:solidFill>
                      </a:endParaRPr>
                    </a:p>
                  </a:txBody>
                  <a:tcPr/>
                </a:tc>
              </a:tr>
            </a:tbl>
          </a:graphicData>
        </a:graphic>
      </p:graphicFrame>
      <p:cxnSp>
        <p:nvCxnSpPr>
          <p:cNvPr id="15" name="直接连接符 14"/>
          <p:cNvCxnSpPr/>
          <p:nvPr/>
        </p:nvCxnSpPr>
        <p:spPr>
          <a:xfrm flipH="1">
            <a:off x="3054350" y="3736340"/>
            <a:ext cx="520700" cy="0"/>
          </a:xfrm>
          <a:prstGeom prst="line">
            <a:avLst/>
          </a:prstGeom>
        </p:spPr>
        <p:style>
          <a:lnRef idx="3">
            <a:schemeClr val="accent6"/>
          </a:lnRef>
          <a:fillRef idx="0">
            <a:schemeClr val="accent6"/>
          </a:fillRef>
          <a:effectRef idx="2">
            <a:schemeClr val="accent6"/>
          </a:effectRef>
          <a:fontRef idx="minor">
            <a:schemeClr val="tx1"/>
          </a:fontRef>
        </p:style>
      </p:cxnSp>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par>
                                <p:cTn id="13" presetID="2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nodeType="clickEffect">
                                  <p:stCondLst>
                                    <p:cond delay="0"/>
                                  </p:stCondLst>
                                  <p:childTnLst>
                                    <p:animEffect transition="out" filter="wipe(down)">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par>
                                <p:cTn id="24" presetID="22" presetClass="entr" presetSubtype="4"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par>
                                <p:cTn id="27" presetID="22" presetClass="entr" presetSubtype="4"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nodeType="clickEffect">
                                  <p:stCondLst>
                                    <p:cond delay="0"/>
                                  </p:stCondLst>
                                  <p:childTnLst>
                                    <p:animEffect transition="out" filter="wipe(down)">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22" presetClass="entr" presetSubtype="4"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par>
                                <p:cTn id="38" presetID="22" presetClass="exit" presetSubtype="4" fill="hold" nodeType="withEffect">
                                  <p:stCondLst>
                                    <p:cond delay="0"/>
                                  </p:stCondLst>
                                  <p:childTnLst>
                                    <p:animEffect transition="out" filter="wipe(down)">
                                      <p:cBhvr>
                                        <p:cTn id="39" dur="500"/>
                                        <p:tgtEl>
                                          <p:spTgt spid="6"/>
                                        </p:tgtEl>
                                      </p:cBhvr>
                                    </p:animEffect>
                                    <p:set>
                                      <p:cBhvr>
                                        <p:cTn id="40" dur="1" fill="hold">
                                          <p:stCondLst>
                                            <p:cond delay="499"/>
                                          </p:stCondLst>
                                        </p:cTn>
                                        <p:tgtEl>
                                          <p:spTgt spid="6"/>
                                        </p:tgtEl>
                                        <p:attrNameLst>
                                          <p:attrName>style.visibility</p:attrName>
                                        </p:attrNameLst>
                                      </p:cBhvr>
                                      <p:to>
                                        <p:strVal val="hidden"/>
                                      </p:to>
                                    </p:set>
                                  </p:childTnLst>
                                </p:cTn>
                              </p:par>
                              <p:par>
                                <p:cTn id="41" presetID="22" presetClass="entr" presetSubtype="4"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par>
                                <p:cTn id="44" presetID="22" presetClass="entr" presetSubtype="4"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down)">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xit" presetSubtype="4" fill="hold" nodeType="clickEffect">
                                  <p:stCondLst>
                                    <p:cond delay="0"/>
                                  </p:stCondLst>
                                  <p:childTnLst>
                                    <p:animEffect transition="out" filter="wipe(down)">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par>
                                <p:cTn id="52" presetID="22" presetClass="entr" presetSubtype="4"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down)">
                                      <p:cBhvr>
                                        <p:cTn id="54" dur="500"/>
                                        <p:tgtEl>
                                          <p:spTgt spid="14"/>
                                        </p:tgtEl>
                                      </p:cBhvr>
                                    </p:animEffect>
                                  </p:childTnLst>
                                </p:cTn>
                              </p:par>
                              <p:par>
                                <p:cTn id="55" presetID="22" presetClass="exit" presetSubtype="4" fill="hold" nodeType="withEffect">
                                  <p:stCondLst>
                                    <p:cond delay="0"/>
                                  </p:stCondLst>
                                  <p:childTnLst>
                                    <p:animEffect transition="out" filter="wipe(down)">
                                      <p:cBhvr>
                                        <p:cTn id="56" dur="500"/>
                                        <p:tgtEl>
                                          <p:spTgt spid="8"/>
                                        </p:tgtEl>
                                      </p:cBhvr>
                                    </p:animEffect>
                                    <p:set>
                                      <p:cBhvr>
                                        <p:cTn id="57" dur="1" fill="hold">
                                          <p:stCondLst>
                                            <p:cond delay="499"/>
                                          </p:stCondLst>
                                        </p:cTn>
                                        <p:tgtEl>
                                          <p:spTgt spid="8"/>
                                        </p:tgtEl>
                                        <p:attrNameLst>
                                          <p:attrName>style.visibility</p:attrName>
                                        </p:attrNameLst>
                                      </p:cBhvr>
                                      <p:to>
                                        <p:strVal val="hidden"/>
                                      </p:to>
                                    </p:set>
                                  </p:childTnLst>
                                </p:cTn>
                              </p:par>
                              <p:par>
                                <p:cTn id="58" presetID="22" presetClass="exit" presetSubtype="4" fill="hold" nodeType="withEffect">
                                  <p:stCondLst>
                                    <p:cond delay="0"/>
                                  </p:stCondLst>
                                  <p:childTnLst>
                                    <p:animEffect transition="out" filter="wipe(down)">
                                      <p:cBhvr>
                                        <p:cTn id="59" dur="500"/>
                                        <p:tgtEl>
                                          <p:spTgt spid="12"/>
                                        </p:tgtEl>
                                      </p:cBhvr>
                                    </p:animEffect>
                                    <p:set>
                                      <p:cBhvr>
                                        <p:cTn id="60" dur="1" fill="hold">
                                          <p:stCondLst>
                                            <p:cond delay="499"/>
                                          </p:stCondLst>
                                        </p:cTn>
                                        <p:tgtEl>
                                          <p:spTgt spid="12"/>
                                        </p:tgtEl>
                                        <p:attrNameLst>
                                          <p:attrName>style.visibility</p:attrName>
                                        </p:attrNameLst>
                                      </p:cBhvr>
                                      <p:to>
                                        <p:strVal val="hidden"/>
                                      </p:to>
                                    </p:set>
                                  </p:childTnLst>
                                </p:cTn>
                              </p:par>
                              <p:par>
                                <p:cTn id="61" presetID="22" presetClass="entr" presetSubtype="4"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wipe(down)">
                                      <p:cBhvr>
                                        <p:cTn id="6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33375" y="142240"/>
            <a:ext cx="4689475" cy="460375"/>
          </a:xfrm>
          <a:prstGeom prst="rect">
            <a:avLst/>
          </a:prstGeom>
          <a:noFill/>
        </p:spPr>
        <p:txBody>
          <a:bodyPr wrap="square" rtlCol="0">
            <a:spAutoFit/>
          </a:bodyPr>
          <a:lstStyle/>
          <a:p>
            <a:r>
              <a:rPr lang="en-US" altLang="zh-CN" sz="2400" b="1"/>
              <a:t>Simulation results</a:t>
            </a:r>
            <a:endParaRPr lang="en-US" altLang="zh-CN" sz="2400" b="1"/>
          </a:p>
        </p:txBody>
      </p:sp>
      <p:pic>
        <p:nvPicPr>
          <p:cNvPr id="2" name="图片 1" descr="20_nodes_avgscore"/>
          <p:cNvPicPr>
            <a:picLocks noChangeAspect="1"/>
          </p:cNvPicPr>
          <p:nvPr>
            <p:custDataLst>
              <p:tags r:id="rId1"/>
            </p:custDataLst>
          </p:nvPr>
        </p:nvPicPr>
        <p:blipFill>
          <a:blip r:embed="rId2"/>
          <a:stretch>
            <a:fillRect/>
          </a:stretch>
        </p:blipFill>
        <p:spPr>
          <a:xfrm>
            <a:off x="333375" y="662305"/>
            <a:ext cx="6096000" cy="4572000"/>
          </a:xfrm>
          <a:prstGeom prst="rect">
            <a:avLst/>
          </a:prstGeom>
        </p:spPr>
      </p:pic>
      <p:sp>
        <p:nvSpPr>
          <p:cNvPr id="20" name="文本框 19"/>
          <p:cNvSpPr txBox="1"/>
          <p:nvPr/>
        </p:nvSpPr>
        <p:spPr>
          <a:xfrm>
            <a:off x="333375" y="5526405"/>
            <a:ext cx="5874385" cy="368300"/>
          </a:xfrm>
          <a:prstGeom prst="rect">
            <a:avLst/>
          </a:prstGeom>
          <a:noFill/>
        </p:spPr>
        <p:txBody>
          <a:bodyPr wrap="square" rtlCol="0">
            <a:spAutoFit/>
          </a:bodyPr>
          <a:lstStyle/>
          <a:p>
            <a:r>
              <a:rPr lang="en-US" altLang="zh-CN"/>
              <a:t>Fig. 5  Average Score of nodes in 20-node system</a:t>
            </a:r>
            <a:endParaRPr lang="en-US" altLang="zh-CN"/>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5940" y="208915"/>
            <a:ext cx="3414395" cy="460375"/>
          </a:xfrm>
          <a:prstGeom prst="rect">
            <a:avLst/>
          </a:prstGeom>
          <a:noFill/>
        </p:spPr>
        <p:txBody>
          <a:bodyPr wrap="square" rtlCol="0">
            <a:spAutoFit/>
          </a:bodyPr>
          <a:lstStyle/>
          <a:p>
            <a:r>
              <a:rPr lang="en-US" altLang="zh-CN" sz="2400"/>
              <a:t>References</a:t>
            </a:r>
            <a:endParaRPr lang="en-US" altLang="zh-CN" sz="2400"/>
          </a:p>
        </p:txBody>
      </p:sp>
      <p:sp>
        <p:nvSpPr>
          <p:cNvPr id="5" name="文本框 4"/>
          <p:cNvSpPr txBox="1"/>
          <p:nvPr/>
        </p:nvSpPr>
        <p:spPr>
          <a:xfrm>
            <a:off x="645795" y="786130"/>
            <a:ext cx="11187430" cy="3138170"/>
          </a:xfrm>
          <a:prstGeom prst="rect">
            <a:avLst/>
          </a:prstGeom>
          <a:noFill/>
        </p:spPr>
        <p:txBody>
          <a:bodyPr wrap="square" rtlCol="0">
            <a:spAutoFit/>
          </a:bodyPr>
          <a:lstStyle/>
          <a:p>
            <a:r>
              <a:rPr lang="en-US" altLang="zh-CN"/>
              <a:t>[1] </a:t>
            </a:r>
            <a:r>
              <a:rPr lang="zh-CN" altLang="en-US"/>
              <a:t>Stylianos  Gisdakis,  Thanassis  Giannetsos,  and  Panagiotis  Papadimi-tratos.  Security, privacy, and incentive provision for mobile crowd sens-ing systems.IEEE Internet of Things Journal, 3(5):839–853, 2016</a:t>
            </a:r>
            <a:endParaRPr lang="zh-CN" altLang="en-US"/>
          </a:p>
          <a:p>
            <a:r>
              <a:rPr lang="en-US" altLang="zh-CN"/>
              <a:t>[2] Jatesada Borsub and Panos Papadimitratos. Hardened registration process  for  participatory  sensing.   InProceedings of the 11th ACM Con-ference on Security &amp; Privacy in Wireless and Mobile Networks, pages281–282, 2018.</a:t>
            </a:r>
            <a:endParaRPr lang="en-US" altLang="zh-CN"/>
          </a:p>
          <a:p>
            <a:r>
              <a:rPr lang="en-US" altLang="zh-CN"/>
              <a:t>[3] Murat Demirbas and Youngwhan Song.  An rssi-based scheme for sybilattack detection in wireless sensor networks. In2006 International sym-posium on a world of wireless, mobile and multimedia networks (WoW-MoM’06), pages 5–pp. ieee, 2006.</a:t>
            </a:r>
            <a:endParaRPr lang="en-US" altLang="zh-CN"/>
          </a:p>
          <a:p>
            <a:r>
              <a:rPr lang="en-US" altLang="zh-CN"/>
              <a:t>[4] Xiao-Feng Xie &amp; Zun-Jing Wang. (2015). "An empirical study of combining participatory and physical sensing to better understand and improve urban mobility networks.". Transportation Research Board (TRB) Annual Meeting. Washington, DC, USA.</a:t>
            </a: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40715" y="318135"/>
            <a:ext cx="3911600" cy="460375"/>
          </a:xfrm>
          <a:prstGeom prst="rect">
            <a:avLst/>
          </a:prstGeom>
          <a:noFill/>
        </p:spPr>
        <p:txBody>
          <a:bodyPr wrap="square" rtlCol="0">
            <a:spAutoFit/>
          </a:bodyPr>
          <a:lstStyle/>
          <a:p>
            <a:r>
              <a:rPr lang="en-US" altLang="zh-CN" sz="2400" b="1"/>
              <a:t>Background</a:t>
            </a:r>
            <a:endParaRPr lang="en-US" altLang="zh-CN" sz="2400" b="1"/>
          </a:p>
        </p:txBody>
      </p:sp>
      <p:pic>
        <p:nvPicPr>
          <p:cNvPr id="6" name="图片 5" descr="ref_panos_system_overview"/>
          <p:cNvPicPr>
            <a:picLocks noChangeAspect="1"/>
          </p:cNvPicPr>
          <p:nvPr/>
        </p:nvPicPr>
        <p:blipFill>
          <a:blip r:embed="rId1"/>
          <a:stretch>
            <a:fillRect/>
          </a:stretch>
        </p:blipFill>
        <p:spPr>
          <a:xfrm>
            <a:off x="640715" y="1177925"/>
            <a:ext cx="7013575" cy="4057015"/>
          </a:xfrm>
          <a:prstGeom prst="rect">
            <a:avLst/>
          </a:prstGeom>
        </p:spPr>
      </p:pic>
      <p:sp>
        <p:nvSpPr>
          <p:cNvPr id="7" name="文本框 6"/>
          <p:cNvSpPr txBox="1"/>
          <p:nvPr/>
        </p:nvSpPr>
        <p:spPr>
          <a:xfrm>
            <a:off x="710565" y="5424170"/>
            <a:ext cx="6947535" cy="368300"/>
          </a:xfrm>
          <a:prstGeom prst="rect">
            <a:avLst/>
          </a:prstGeom>
          <a:noFill/>
        </p:spPr>
        <p:txBody>
          <a:bodyPr wrap="square" rtlCol="0">
            <a:spAutoFit/>
          </a:bodyPr>
          <a:lstStyle/>
          <a:p>
            <a:r>
              <a:rPr lang="en-US" altLang="zh-CN"/>
              <a:t>Figure 1. System design for Mobile crowdsoucing[1]</a:t>
            </a:r>
            <a:endParaRPr lang="en-US" altLang="zh-CN"/>
          </a:p>
        </p:txBody>
      </p:sp>
      <p:cxnSp>
        <p:nvCxnSpPr>
          <p:cNvPr id="8" name="直接箭头连接符 7"/>
          <p:cNvCxnSpPr/>
          <p:nvPr/>
        </p:nvCxnSpPr>
        <p:spPr>
          <a:xfrm flipH="1" flipV="1">
            <a:off x="5537835" y="2547620"/>
            <a:ext cx="3344545" cy="400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733155" y="2337435"/>
            <a:ext cx="1224280" cy="460375"/>
          </a:xfrm>
          <a:prstGeom prst="rect">
            <a:avLst/>
          </a:prstGeom>
          <a:noFill/>
        </p:spPr>
        <p:txBody>
          <a:bodyPr wrap="square" rtlCol="0">
            <a:spAutoFit/>
            <a:scene3d>
              <a:camera prst="orthographicFront"/>
              <a:lightRig rig="threePt" dir="t"/>
            </a:scene3d>
          </a:bodyPr>
          <a:lstStyle/>
          <a:p>
            <a:pPr algn="ctr"/>
            <a:r>
              <a:rPr lang="en-US" altLang="zh-CN" sz="2400">
                <a:solidFill>
                  <a:schemeClr val="accent1"/>
                </a:solidFill>
                <a:effectLst>
                  <a:outerShdw blurRad="38100" dist="25400" dir="5400000" algn="ctr" rotWithShape="0">
                    <a:srgbClr val="6E747A">
                      <a:alpha val="43000"/>
                    </a:srgbClr>
                  </a:outerShdw>
                </a:effectLst>
              </a:rPr>
              <a:t>HRP</a:t>
            </a:r>
            <a:endParaRPr lang="en-US" altLang="zh-CN" sz="2400">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710565" y="1177925"/>
            <a:ext cx="5699125" cy="2030095"/>
          </a:xfrm>
          <a:prstGeom prst="rect">
            <a:avLst/>
          </a:prstGeom>
          <a:noFill/>
        </p:spPr>
        <p:txBody>
          <a:bodyPr wrap="square" rtlCol="0">
            <a:spAutoFit/>
          </a:bodyPr>
          <a:lstStyle/>
          <a:p>
            <a:r>
              <a:rPr lang="en-US" altLang="zh-CN"/>
              <a:t>Mobile crowd sensing can be used to retrieve information about the environment, weather, urban mobility,[4] congestion as well as any other sensory information that collectively forms knowledge.</a:t>
            </a:r>
            <a:endParaRPr lang="en-US" altLang="zh-CN"/>
          </a:p>
          <a:p>
            <a:endParaRPr lang="en-US" altLang="zh-CN"/>
          </a:p>
          <a:p>
            <a:r>
              <a:rPr lang="en-US" altLang="zh-CN"/>
              <a:t>e.g. Google Maps, Air quality detection with vehicle sensors</a:t>
            </a:r>
            <a:endParaRPr lang="en-US" altLang="zh-CN"/>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2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1"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grpId="1"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4"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9" grpId="1"/>
      <p:bldP spid="3" grpId="0"/>
      <p:bldP spid="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1490" y="218440"/>
            <a:ext cx="3762375" cy="460375"/>
          </a:xfrm>
          <a:prstGeom prst="rect">
            <a:avLst/>
          </a:prstGeom>
          <a:noFill/>
        </p:spPr>
        <p:txBody>
          <a:bodyPr wrap="square" rtlCol="0">
            <a:spAutoFit/>
          </a:bodyPr>
          <a:lstStyle/>
          <a:p>
            <a:r>
              <a:rPr lang="en-US" altLang="zh-CN" sz="2400" b="1"/>
              <a:t>Previous HRP solution</a:t>
            </a:r>
            <a:endParaRPr lang="en-US" altLang="zh-CN" sz="2400" b="1"/>
          </a:p>
        </p:txBody>
      </p:sp>
      <p:sp>
        <p:nvSpPr>
          <p:cNvPr id="3" name="文本框 2"/>
          <p:cNvSpPr txBox="1"/>
          <p:nvPr/>
        </p:nvSpPr>
        <p:spPr>
          <a:xfrm>
            <a:off x="491490" y="1265555"/>
            <a:ext cx="7485380" cy="1476375"/>
          </a:xfrm>
          <a:prstGeom prst="rect">
            <a:avLst/>
          </a:prstGeom>
          <a:noFill/>
        </p:spPr>
        <p:txBody>
          <a:bodyPr wrap="square" rtlCol="0">
            <a:spAutoFit/>
          </a:bodyPr>
          <a:lstStyle/>
          <a:p>
            <a:pPr algn="l"/>
            <a:r>
              <a:rPr lang="en-US" altLang="zh-CN"/>
              <a:t>Previous HRP system proposed in [2]:</a:t>
            </a:r>
            <a:endParaRPr lang="en-US" altLang="zh-CN"/>
          </a:p>
          <a:p>
            <a:pPr marL="285750" indent="-285750" algn="l">
              <a:buFont typeface="Arial" panose="020B0604020202020204" pitchFamily="34" charset="0"/>
              <a:buChar char="•"/>
            </a:pPr>
            <a:r>
              <a:rPr lang="en-US" altLang="zh-CN"/>
              <a:t>Root Detection</a:t>
            </a:r>
            <a:endParaRPr lang="en-US" altLang="zh-CN"/>
          </a:p>
          <a:p>
            <a:pPr marL="285750" indent="-285750" algn="l">
              <a:buFont typeface="Arial" panose="020B0604020202020204" pitchFamily="34" charset="0"/>
              <a:buChar char="•"/>
            </a:pPr>
            <a:r>
              <a:rPr lang="en-US" altLang="zh-CN"/>
              <a:t>Emulator Detection</a:t>
            </a:r>
            <a:endParaRPr lang="en-US" altLang="zh-CN"/>
          </a:p>
          <a:p>
            <a:pPr marL="285750" indent="-285750" algn="l">
              <a:buFont typeface="Arial" panose="020B0604020202020204" pitchFamily="34" charset="0"/>
              <a:buChar char="•"/>
            </a:pPr>
            <a:r>
              <a:rPr lang="en-US" altLang="zh-CN"/>
              <a:t>IMEI Check</a:t>
            </a:r>
            <a:endParaRPr lang="en-US" altLang="zh-CN"/>
          </a:p>
          <a:p>
            <a:pPr marL="285750" indent="-285750" algn="l">
              <a:buFont typeface="Arial" panose="020B0604020202020204" pitchFamily="34" charset="0"/>
              <a:buChar char="•"/>
            </a:pPr>
            <a:r>
              <a:rPr lang="en-US" altLang="zh-CN"/>
              <a:t>Bot-net Detection with Mo-Captcha</a:t>
            </a:r>
            <a:endParaRPr lang="en-US" altLang="zh-CN"/>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1490" y="218440"/>
            <a:ext cx="3762375" cy="460375"/>
          </a:xfrm>
          <a:prstGeom prst="rect">
            <a:avLst/>
          </a:prstGeom>
          <a:noFill/>
        </p:spPr>
        <p:txBody>
          <a:bodyPr wrap="square" rtlCol="0">
            <a:spAutoFit/>
          </a:bodyPr>
          <a:lstStyle/>
          <a:p>
            <a:r>
              <a:rPr lang="en-US" altLang="zh-CN" sz="2400" dirty="0"/>
              <a:t>System Model</a:t>
            </a:r>
            <a:endParaRPr lang="en-US" altLang="zh-CN" sz="2400" dirty="0"/>
          </a:p>
        </p:txBody>
      </p:sp>
      <p:sp>
        <p:nvSpPr>
          <p:cNvPr id="5" name="文本框 4"/>
          <p:cNvSpPr txBox="1"/>
          <p:nvPr/>
        </p:nvSpPr>
        <p:spPr>
          <a:xfrm>
            <a:off x="491490" y="821690"/>
            <a:ext cx="6163945" cy="5754370"/>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Nodes: Registered devices</a:t>
            </a:r>
            <a:endParaRPr lang="en-US" altLang="zh-CN" sz="1600" dirty="0"/>
          </a:p>
          <a:p>
            <a:pPr marL="285750" indent="-285750">
              <a:buFont typeface="Arial" panose="020B0604020202020204" pitchFamily="34" charset="0"/>
              <a:buChar char="•"/>
            </a:pPr>
            <a:r>
              <a:rPr lang="en-US" altLang="zh-CN" sz="1600" dirty="0"/>
              <a:t>Normal nodes: legitimate devices controlled by normal users</a:t>
            </a:r>
            <a:endParaRPr lang="en-US" altLang="zh-CN" sz="1600" dirty="0"/>
          </a:p>
          <a:p>
            <a:pPr marL="285750" indent="-285750">
              <a:buFont typeface="Arial" panose="020B0604020202020204" pitchFamily="34" charset="0"/>
              <a:buChar char="•"/>
            </a:pPr>
            <a:r>
              <a:rPr lang="en-US" altLang="zh-CN" sz="1600" dirty="0"/>
              <a:t>Malicious nodes: root devices controlled by adversaries</a:t>
            </a:r>
            <a:endParaRPr lang="en-US" altLang="zh-CN" sz="1600" dirty="0"/>
          </a:p>
          <a:p>
            <a:pPr marL="285750" indent="-285750">
              <a:buFont typeface="Arial" panose="020B0604020202020204" pitchFamily="34" charset="0"/>
              <a:buChar char="•"/>
            </a:pPr>
            <a:r>
              <a:rPr lang="en-US" altLang="zh-CN" sz="1600" dirty="0"/>
              <a:t>Sybil nodes: emulated devices controlled by adversaries</a:t>
            </a:r>
            <a:endParaRPr lang="en-US" altLang="zh-CN" sz="1600" dirty="0"/>
          </a:p>
          <a:p>
            <a:pPr marL="285750" indent="-285750">
              <a:buFont typeface="Arial" panose="020B0604020202020204" pitchFamily="34" charset="0"/>
              <a:buChar char="•"/>
            </a:pPr>
            <a:r>
              <a:rPr lang="en-US" altLang="zh-CN" sz="1600" dirty="0"/>
              <a:t>Server: the server helps operate the Sybil detection process</a:t>
            </a:r>
            <a:endParaRPr lang="en-US" altLang="zh-CN" sz="1600" dirty="0"/>
          </a:p>
          <a:p>
            <a:pPr indent="0">
              <a:buFont typeface="Arial" panose="020B0604020202020204" pitchFamily="34" charset="0"/>
              <a:buNone/>
            </a:pPr>
            <a:endParaRPr lang="en-US" altLang="zh-CN" sz="1600" dirty="0"/>
          </a:p>
          <a:p>
            <a:pPr indent="0">
              <a:buFont typeface="Arial" panose="020B0604020202020204" pitchFamily="34" charset="0"/>
              <a:buNone/>
            </a:pPr>
            <a:r>
              <a:rPr lang="en-US" altLang="zh-CN" sz="1600" b="1" dirty="0"/>
              <a:t>Building blocks:</a:t>
            </a:r>
            <a:endParaRPr lang="en-US" altLang="zh-CN" sz="1600" b="1" dirty="0"/>
          </a:p>
          <a:p>
            <a:pPr marL="285750" indent="-285750">
              <a:buFont typeface="Arial" panose="020B0604020202020204" pitchFamily="34" charset="0"/>
              <a:buChar char="•"/>
            </a:pPr>
            <a:r>
              <a:rPr lang="en-US" altLang="zh-CN" sz="1600" dirty="0"/>
              <a:t>The whole system is based on the assumption that Sybil (emulated) devices running on computing platforms and depend on physical sensors to receive or transmit signals. </a:t>
            </a:r>
            <a:endParaRPr lang="en-US" altLang="zh-CN" sz="1600" dirty="0"/>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en-US" altLang="zh-CN" sz="1600" dirty="0"/>
              <a:t>Sybil devices controlled by the same attacker possibly share the access point; thus, their location is the same. </a:t>
            </a:r>
            <a:endParaRPr lang="en-US" altLang="zh-CN" sz="1600" dirty="0"/>
          </a:p>
          <a:p>
            <a:pPr indent="0">
              <a:buFont typeface="Arial" panose="020B0604020202020204" pitchFamily="34" charset="0"/>
              <a:buNone/>
            </a:pPr>
            <a:endParaRPr lang="en-US" altLang="zh-CN" sz="1600" dirty="0"/>
          </a:p>
          <a:p>
            <a:pPr marL="285750" indent="-285750">
              <a:buFont typeface="Arial" panose="020B0604020202020204" pitchFamily="34" charset="0"/>
              <a:buChar char="•"/>
            </a:pPr>
            <a:r>
              <a:rPr lang="en-US" altLang="zh-CN" sz="1600" dirty="0"/>
              <a:t>Based on this assumption, this poster uses the position-based Sybil detection method since this method detects Sybil nodes if they are in the same position.</a:t>
            </a:r>
            <a:endParaRPr lang="en-US" altLang="zh-CN" sz="1600" dirty="0"/>
          </a:p>
          <a:p>
            <a:pPr marL="285750" indent="-285750">
              <a:buFont typeface="Arial" panose="020B0604020202020204" pitchFamily="34" charset="0"/>
              <a:buChar char="•"/>
            </a:pPr>
            <a:endParaRPr lang="en-US" altLang="zh-CN" sz="1600" dirty="0"/>
          </a:p>
          <a:p>
            <a:pPr indent="0">
              <a:buFont typeface="Arial" panose="020B0604020202020204" pitchFamily="34" charset="0"/>
              <a:buNone/>
            </a:pPr>
            <a:r>
              <a:rPr lang="en-US" altLang="zh-CN" sz="1600" b="1" dirty="0"/>
              <a:t>General Idea:</a:t>
            </a:r>
            <a:endParaRPr lang="en-US" altLang="zh-CN" sz="1600" dirty="0"/>
          </a:p>
          <a:p>
            <a:pPr marL="285750" indent="-285750">
              <a:buFont typeface="Arial" panose="020B0604020202020204" pitchFamily="34" charset="0"/>
              <a:buChar char="•"/>
            </a:pPr>
            <a:r>
              <a:rPr lang="en-US" altLang="zh-CN" sz="1600" dirty="0"/>
              <a:t>Registered users adopts peer-to-peer interaction with Bluetooth Low Energy (BLE) 5 to corroborate the physical presence of each other.</a:t>
            </a:r>
            <a:endParaRPr lang="en-US" altLang="zh-CN" sz="1600" dirty="0"/>
          </a:p>
          <a:p>
            <a:pPr marL="285750" indent="-285750">
              <a:buFont typeface="Arial" panose="020B0604020202020204" pitchFamily="34" charset="0"/>
              <a:buChar char="•"/>
            </a:pPr>
            <a:endParaRPr lang="en-US" altLang="zh-CN" sz="1600"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1490" y="218440"/>
            <a:ext cx="3762375" cy="460375"/>
          </a:xfrm>
          <a:prstGeom prst="rect">
            <a:avLst/>
          </a:prstGeom>
          <a:noFill/>
        </p:spPr>
        <p:txBody>
          <a:bodyPr wrap="square" rtlCol="0">
            <a:spAutoFit/>
          </a:bodyPr>
          <a:lstStyle/>
          <a:p>
            <a:r>
              <a:rPr lang="en-US" altLang="zh-CN" sz="2400" dirty="0"/>
              <a:t>Threat Model</a:t>
            </a:r>
            <a:endParaRPr lang="en-US" altLang="zh-CN" sz="2400" dirty="0"/>
          </a:p>
        </p:txBody>
      </p:sp>
      <p:sp>
        <p:nvSpPr>
          <p:cNvPr id="5" name="文本框 4"/>
          <p:cNvSpPr txBox="1"/>
          <p:nvPr/>
        </p:nvSpPr>
        <p:spPr>
          <a:xfrm>
            <a:off x="491490" y="821690"/>
            <a:ext cx="6163945" cy="4030980"/>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This poster aims at </a:t>
            </a:r>
            <a:r>
              <a:rPr lang="zh-CN" altLang="en-US" sz="1600" dirty="0"/>
              <a:t>advanced adversaries</a:t>
            </a:r>
            <a:r>
              <a:rPr lang="en-US" altLang="zh-CN" sz="1600" dirty="0"/>
              <a:t> able to</a:t>
            </a:r>
            <a:r>
              <a:rPr lang="zh-CN" altLang="en-US" sz="1600" dirty="0"/>
              <a:t> bypass the previous HRP.</a:t>
            </a:r>
            <a:endParaRPr lang="zh-CN" altLang="en-US" sz="1600" dirty="0"/>
          </a:p>
          <a:p>
            <a:endParaRPr lang="en-US" altLang="zh-CN" sz="1600" dirty="0"/>
          </a:p>
          <a:p>
            <a:pPr marL="285750" indent="-285750">
              <a:buFont typeface="Arial" panose="020B0604020202020204" pitchFamily="34" charset="0"/>
              <a:buChar char="•"/>
            </a:pPr>
            <a:r>
              <a:rPr lang="en-US" altLang="zh-CN" sz="1600" dirty="0"/>
              <a:t>A</a:t>
            </a:r>
            <a:r>
              <a:rPr lang="zh-CN" altLang="en-US" sz="1600" dirty="0"/>
              <a:t>dversaries</a:t>
            </a:r>
            <a:r>
              <a:rPr lang="en-US" altLang="zh-CN" sz="1600" dirty="0"/>
              <a:t> with multiple virtual devices</a:t>
            </a:r>
            <a:r>
              <a:rPr lang="zh-CN" altLang="en-US" sz="1600" dirty="0"/>
              <a:t> would act independently</a:t>
            </a:r>
            <a:r>
              <a:rPr lang="en-US" altLang="zh-CN" sz="1600" dirty="0"/>
              <a:t>, considering on </a:t>
            </a:r>
            <a:r>
              <a:rPr lang="zh-CN" altLang="en-US" sz="1600" dirty="0"/>
              <a:t>colluding attacks in the future. </a:t>
            </a:r>
            <a:endParaRPr lang="zh-CN" altLang="en-US" sz="1600" dirty="0"/>
          </a:p>
          <a:p>
            <a:pPr marL="285750" indent="-285750">
              <a:buFont typeface="Arial" panose="020B0604020202020204" pitchFamily="34" charset="0"/>
              <a:buChar char="•"/>
            </a:pPr>
            <a:endParaRPr lang="zh-CN" altLang="en-US" sz="1600" dirty="0"/>
          </a:p>
          <a:p>
            <a:pPr marL="285750" indent="-285750">
              <a:buFont typeface="Arial" panose="020B0604020202020204" pitchFamily="34" charset="0"/>
              <a:buChar char="•"/>
            </a:pPr>
            <a:r>
              <a:rPr lang="en-US" altLang="zh-CN" sz="1600" dirty="0"/>
              <a:t>Adversaries</a:t>
            </a:r>
            <a:r>
              <a:rPr lang="zh-CN" altLang="en-US" sz="1600" dirty="0"/>
              <a:t> own a mobile device and/or computer to control the Sybil attackers/devices. </a:t>
            </a:r>
            <a:endParaRPr lang="zh-CN" altLang="en-US" sz="1600" dirty="0"/>
          </a:p>
          <a:p>
            <a:pPr marL="285750" indent="-285750">
              <a:buFont typeface="Arial" panose="020B0604020202020204" pitchFamily="34" charset="0"/>
              <a:buChar char="•"/>
            </a:pPr>
            <a:endParaRPr lang="zh-CN" altLang="en-US" sz="1600" dirty="0"/>
          </a:p>
          <a:p>
            <a:pPr marL="285750" indent="-285750">
              <a:buFont typeface="Arial" panose="020B0604020202020204" pitchFamily="34" charset="0"/>
              <a:buChar char="•"/>
            </a:pPr>
            <a:r>
              <a:rPr lang="en-US" altLang="zh-CN" sz="1600" dirty="0"/>
              <a:t>We consider various percentage of nodes </a:t>
            </a:r>
            <a:r>
              <a:rPr lang="zh-CN" altLang="en-US" sz="1600" dirty="0"/>
              <a:t>under adversaries control</a:t>
            </a:r>
            <a:r>
              <a:rPr lang="en-US" altLang="zh-CN" sz="1600" dirty="0"/>
              <a:t>, up to </a:t>
            </a:r>
            <a:r>
              <a:rPr lang="zh-CN" altLang="en-US" sz="1600" dirty="0"/>
              <a:t>40%</a:t>
            </a:r>
            <a:endParaRPr lang="zh-CN" altLang="en-US" sz="1600" dirty="0"/>
          </a:p>
          <a:p>
            <a:pPr marL="285750" indent="-285750">
              <a:buFont typeface="Arial" panose="020B0604020202020204" pitchFamily="34" charset="0"/>
              <a:buChar char="•"/>
            </a:pPr>
            <a:endParaRPr lang="zh-CN" altLang="en-US" sz="1600" dirty="0"/>
          </a:p>
          <a:p>
            <a:pPr marL="285750" indent="-285750">
              <a:buFont typeface="Arial" panose="020B0604020202020204" pitchFamily="34" charset="0"/>
              <a:buChar char="•"/>
            </a:pPr>
            <a:r>
              <a:rPr lang="en-US" altLang="zh-CN" sz="1600" dirty="0"/>
              <a:t>S</a:t>
            </a:r>
            <a:r>
              <a:rPr lang="zh-CN" altLang="en-US" sz="1600" dirty="0"/>
              <a:t>ituation that the adversaries deploy attacks with many physical devices, e.g., </a:t>
            </a:r>
            <a:r>
              <a:rPr lang="en-US" altLang="zh-CN" sz="1600" dirty="0"/>
              <a:t>many</a:t>
            </a:r>
            <a:r>
              <a:rPr lang="zh-CN" altLang="en-US" sz="1600" dirty="0"/>
              <a:t> rooted Android physical devices</a:t>
            </a:r>
            <a:r>
              <a:rPr lang="en-US" altLang="zh-CN" sz="1600" dirty="0"/>
              <a:t> are not within consideration</a:t>
            </a:r>
            <a:r>
              <a:rPr lang="zh-CN" altLang="en-US" sz="1600" dirty="0"/>
              <a:t>. </a:t>
            </a:r>
            <a:endParaRPr lang="zh-CN" altLang="en-US" sz="1600" dirty="0"/>
          </a:p>
          <a:p>
            <a:pPr marL="285750" indent="-285750">
              <a:buFont typeface="Arial" panose="020B0604020202020204" pitchFamily="34" charset="0"/>
              <a:buChar char="•"/>
            </a:pPr>
            <a:endParaRPr lang="zh-CN" altLang="en-US" sz="1600" dirty="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26390" y="197485"/>
            <a:ext cx="4498340" cy="460375"/>
          </a:xfrm>
          <a:prstGeom prst="rect">
            <a:avLst/>
          </a:prstGeom>
          <a:noFill/>
        </p:spPr>
        <p:txBody>
          <a:bodyPr wrap="square" rtlCol="0">
            <a:spAutoFit/>
          </a:bodyPr>
          <a:lstStyle/>
          <a:p>
            <a:r>
              <a:rPr lang="en-US" altLang="zh-CN" sz="2400" b="1"/>
              <a:t>Sybil Detection for HRP </a:t>
            </a:r>
            <a:endParaRPr lang="en-US" altLang="zh-CN" sz="2400" b="1"/>
          </a:p>
        </p:txBody>
      </p:sp>
      <p:sp>
        <p:nvSpPr>
          <p:cNvPr id="3" name="文本框 2"/>
          <p:cNvSpPr txBox="1"/>
          <p:nvPr/>
        </p:nvSpPr>
        <p:spPr>
          <a:xfrm>
            <a:off x="358775" y="5711190"/>
            <a:ext cx="6309360" cy="368300"/>
          </a:xfrm>
          <a:prstGeom prst="rect">
            <a:avLst/>
          </a:prstGeom>
          <a:noFill/>
        </p:spPr>
        <p:txBody>
          <a:bodyPr wrap="square" rtlCol="0">
            <a:spAutoFit/>
          </a:bodyPr>
          <a:lstStyle/>
          <a:p>
            <a:r>
              <a:rPr lang="en-US" altLang="zh-CN" dirty="0"/>
              <a:t>Fig. 2  Sybil detection mechanism for HRP</a:t>
            </a:r>
            <a:endParaRPr lang="en-US" altLang="zh-CN" dirty="0"/>
          </a:p>
        </p:txBody>
      </p:sp>
      <p:sp>
        <p:nvSpPr>
          <p:cNvPr id="5" name="文本框 4"/>
          <p:cNvSpPr txBox="1"/>
          <p:nvPr/>
        </p:nvSpPr>
        <p:spPr>
          <a:xfrm>
            <a:off x="6875145" y="930910"/>
            <a:ext cx="5202555" cy="1476375"/>
          </a:xfrm>
          <a:prstGeom prst="rect">
            <a:avLst/>
          </a:prstGeom>
          <a:noFill/>
        </p:spPr>
        <p:txBody>
          <a:bodyPr wrap="square" rtlCol="0">
            <a:spAutoFit/>
          </a:bodyPr>
          <a:lstStyle/>
          <a:p>
            <a:r>
              <a:rPr lang="en-US" altLang="zh-CN" dirty="0"/>
              <a:t>4 Phases:</a:t>
            </a:r>
            <a:endParaRPr lang="en-US" altLang="zh-CN" dirty="0"/>
          </a:p>
          <a:p>
            <a:pPr marL="285750" indent="-285750">
              <a:buFont typeface="Arial" panose="020B0604020202020204" pitchFamily="34" charset="0"/>
              <a:buChar char="•"/>
            </a:pPr>
            <a:r>
              <a:rPr lang="en-US" altLang="zh-CN" dirty="0"/>
              <a:t>Step </a:t>
            </a:r>
            <a:r>
              <a:rPr lang="en-US" altLang="zh-CN" b="1" dirty="0"/>
              <a:t>1, 2</a:t>
            </a:r>
            <a:r>
              <a:rPr lang="en-US" altLang="zh-CN" dirty="0"/>
              <a:t>: Registration phase (RP)</a:t>
            </a:r>
            <a:endParaRPr lang="en-US" altLang="zh-CN" dirty="0"/>
          </a:p>
          <a:p>
            <a:pPr marL="285750" indent="-285750">
              <a:buFont typeface="Arial" panose="020B0604020202020204" pitchFamily="34" charset="0"/>
              <a:buChar char="•"/>
            </a:pPr>
            <a:r>
              <a:rPr lang="en-US" altLang="zh-CN" dirty="0"/>
              <a:t>Step </a:t>
            </a:r>
            <a:r>
              <a:rPr lang="en-US" altLang="zh-CN" b="1" dirty="0"/>
              <a:t>3, 4</a:t>
            </a:r>
            <a:r>
              <a:rPr lang="en-US" altLang="zh-CN" dirty="0"/>
              <a:t>: Information Exchanging Phase (IEP)</a:t>
            </a:r>
            <a:endParaRPr lang="en-US" altLang="zh-CN" dirty="0"/>
          </a:p>
          <a:p>
            <a:pPr marL="285750" indent="-285750">
              <a:buFont typeface="Arial" panose="020B0604020202020204" pitchFamily="34" charset="0"/>
              <a:buChar char="•"/>
            </a:pPr>
            <a:r>
              <a:rPr lang="en-US" altLang="zh-CN" dirty="0"/>
              <a:t>Step </a:t>
            </a:r>
            <a:r>
              <a:rPr lang="en-US" altLang="zh-CN" b="1" dirty="0"/>
              <a:t>5</a:t>
            </a:r>
            <a:r>
              <a:rPr lang="en-US" altLang="zh-CN" dirty="0"/>
              <a:t>: Score Calculation Phase (SCP)</a:t>
            </a:r>
            <a:endParaRPr lang="en-US" altLang="zh-CN" dirty="0"/>
          </a:p>
          <a:p>
            <a:pPr marL="285750" indent="-285750">
              <a:buFont typeface="Arial" panose="020B0604020202020204" pitchFamily="34" charset="0"/>
              <a:buChar char="•"/>
            </a:pPr>
            <a:r>
              <a:rPr lang="en-US" altLang="zh-CN" dirty="0"/>
              <a:t>Step </a:t>
            </a:r>
            <a:r>
              <a:rPr lang="en-US" altLang="zh-CN" b="1" dirty="0"/>
              <a:t>6, 7</a:t>
            </a:r>
            <a:r>
              <a:rPr lang="en-US" altLang="zh-CN" dirty="0"/>
              <a:t>: Elimination Phase (EP)</a:t>
            </a:r>
            <a:endParaRPr lang="en-US" altLang="zh-CN" dirty="0"/>
          </a:p>
        </p:txBody>
      </p:sp>
      <p:sp>
        <p:nvSpPr>
          <p:cNvPr id="8" name="文本框 7"/>
          <p:cNvSpPr txBox="1"/>
          <p:nvPr/>
        </p:nvSpPr>
        <p:spPr>
          <a:xfrm>
            <a:off x="7579995" y="3658870"/>
            <a:ext cx="520065" cy="368300"/>
          </a:xfrm>
          <a:prstGeom prst="rect">
            <a:avLst/>
          </a:prstGeom>
          <a:noFill/>
        </p:spPr>
        <p:txBody>
          <a:bodyPr wrap="square" rtlCol="0">
            <a:spAutoFit/>
          </a:bodyPr>
          <a:lstStyle/>
          <a:p>
            <a:r>
              <a:rPr lang="en-US" altLang="zh-CN"/>
              <a:t>RP</a:t>
            </a:r>
            <a:endParaRPr lang="en-US" altLang="zh-CN"/>
          </a:p>
        </p:txBody>
      </p:sp>
      <p:sp>
        <p:nvSpPr>
          <p:cNvPr id="9" name="文本框 8"/>
          <p:cNvSpPr txBox="1"/>
          <p:nvPr/>
        </p:nvSpPr>
        <p:spPr>
          <a:xfrm>
            <a:off x="8512810" y="3658870"/>
            <a:ext cx="617855" cy="368300"/>
          </a:xfrm>
          <a:prstGeom prst="rect">
            <a:avLst/>
          </a:prstGeom>
          <a:noFill/>
        </p:spPr>
        <p:txBody>
          <a:bodyPr wrap="square" rtlCol="0">
            <a:spAutoFit/>
          </a:bodyPr>
          <a:lstStyle/>
          <a:p>
            <a:r>
              <a:rPr lang="en-US" altLang="zh-CN"/>
              <a:t>IEP</a:t>
            </a:r>
            <a:endParaRPr lang="en-US" altLang="zh-CN"/>
          </a:p>
        </p:txBody>
      </p:sp>
      <p:sp>
        <p:nvSpPr>
          <p:cNvPr id="10" name="文本框 9"/>
          <p:cNvSpPr txBox="1"/>
          <p:nvPr/>
        </p:nvSpPr>
        <p:spPr>
          <a:xfrm>
            <a:off x="9445625" y="3658870"/>
            <a:ext cx="659765" cy="368300"/>
          </a:xfrm>
          <a:prstGeom prst="rect">
            <a:avLst/>
          </a:prstGeom>
          <a:noFill/>
        </p:spPr>
        <p:txBody>
          <a:bodyPr wrap="square" rtlCol="0">
            <a:spAutoFit/>
          </a:bodyPr>
          <a:lstStyle/>
          <a:p>
            <a:r>
              <a:rPr lang="en-US" altLang="zh-CN"/>
              <a:t>SCP</a:t>
            </a:r>
            <a:endParaRPr lang="en-US" altLang="zh-CN"/>
          </a:p>
        </p:txBody>
      </p:sp>
      <p:sp>
        <p:nvSpPr>
          <p:cNvPr id="11" name="文本框 10"/>
          <p:cNvSpPr txBox="1"/>
          <p:nvPr/>
        </p:nvSpPr>
        <p:spPr>
          <a:xfrm>
            <a:off x="10501630" y="3658870"/>
            <a:ext cx="529590" cy="368300"/>
          </a:xfrm>
          <a:prstGeom prst="rect">
            <a:avLst/>
          </a:prstGeom>
          <a:noFill/>
        </p:spPr>
        <p:txBody>
          <a:bodyPr wrap="square" rtlCol="0">
            <a:spAutoFit/>
          </a:bodyPr>
          <a:lstStyle/>
          <a:p>
            <a:r>
              <a:rPr lang="en-US" altLang="zh-CN"/>
              <a:t>EP</a:t>
            </a:r>
            <a:endParaRPr lang="en-US" altLang="zh-CN"/>
          </a:p>
        </p:txBody>
      </p:sp>
      <p:cxnSp>
        <p:nvCxnSpPr>
          <p:cNvPr id="12" name="直接箭头连接符 11"/>
          <p:cNvCxnSpPr>
            <a:stCxn id="8" idx="3"/>
            <a:endCxn id="9" idx="1"/>
          </p:cNvCxnSpPr>
          <p:nvPr/>
        </p:nvCxnSpPr>
        <p:spPr>
          <a:xfrm>
            <a:off x="8100060" y="3843020"/>
            <a:ext cx="4127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9" idx="2"/>
            <a:endCxn id="10" idx="2"/>
          </p:cNvCxnSpPr>
          <p:nvPr/>
        </p:nvCxnSpPr>
        <p:spPr>
          <a:xfrm rot="5400000" flipV="1">
            <a:off x="9298940" y="3550285"/>
            <a:ext cx="3175" cy="953770"/>
          </a:xfrm>
          <a:prstGeom prst="curvedConnector3">
            <a:avLst>
              <a:gd name="adj1" fmla="val 128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10" idx="0"/>
            <a:endCxn id="9" idx="0"/>
          </p:cNvCxnSpPr>
          <p:nvPr/>
        </p:nvCxnSpPr>
        <p:spPr>
          <a:xfrm rot="16200000" flipV="1">
            <a:off x="9298940" y="3181985"/>
            <a:ext cx="3175" cy="953770"/>
          </a:xfrm>
          <a:prstGeom prst="curvedConnector3">
            <a:avLst>
              <a:gd name="adj1" fmla="val 1279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3"/>
            <a:endCxn id="11" idx="1"/>
          </p:cNvCxnSpPr>
          <p:nvPr/>
        </p:nvCxnSpPr>
        <p:spPr>
          <a:xfrm>
            <a:off x="10105390" y="3843020"/>
            <a:ext cx="3962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640320" y="4632960"/>
            <a:ext cx="3321685" cy="368300"/>
          </a:xfrm>
          <a:prstGeom prst="rect">
            <a:avLst/>
          </a:prstGeom>
          <a:noFill/>
        </p:spPr>
        <p:txBody>
          <a:bodyPr wrap="square" rtlCol="0">
            <a:spAutoFit/>
          </a:bodyPr>
          <a:lstStyle/>
          <a:p>
            <a:pPr algn="ctr"/>
            <a:r>
              <a:rPr lang="en-US" altLang="zh-CN" dirty="0"/>
              <a:t>Workflow of Sybil detection</a:t>
            </a:r>
            <a:endParaRPr lang="en-US" altLang="zh-CN" dirty="0"/>
          </a:p>
        </p:txBody>
      </p:sp>
      <p:sp>
        <p:nvSpPr>
          <p:cNvPr id="17" name="文本框 16"/>
          <p:cNvSpPr txBox="1"/>
          <p:nvPr/>
        </p:nvSpPr>
        <p:spPr>
          <a:xfrm>
            <a:off x="8270875" y="2879090"/>
            <a:ext cx="2059305" cy="306705"/>
          </a:xfrm>
          <a:prstGeom prst="rect">
            <a:avLst/>
          </a:prstGeom>
          <a:noFill/>
        </p:spPr>
        <p:txBody>
          <a:bodyPr wrap="square" rtlCol="0">
            <a:spAutoFit/>
          </a:bodyPr>
          <a:lstStyle/>
          <a:p>
            <a:pPr algn="ctr"/>
            <a:r>
              <a:rPr lang="en-US" altLang="zh-CN" sz="1400" dirty="0"/>
              <a:t>2*log</a:t>
            </a:r>
            <a:r>
              <a:rPr lang="en-US" altLang="zh-CN" sz="1400" baseline="-25000" dirty="0"/>
              <a:t>2</a:t>
            </a:r>
            <a:r>
              <a:rPr lang="en-US" altLang="zh-CN" sz="1400" dirty="0"/>
              <a:t>(n) Rounds</a:t>
            </a:r>
            <a:endParaRPr lang="en-US" altLang="zh-CN" sz="1400" dirty="0"/>
          </a:p>
        </p:txBody>
      </p:sp>
      <p:pic>
        <p:nvPicPr>
          <p:cNvPr id="6" name="图片 5" descr="SybilDetect"/>
          <p:cNvPicPr>
            <a:picLocks noChangeAspect="1"/>
          </p:cNvPicPr>
          <p:nvPr/>
        </p:nvPicPr>
        <p:blipFill>
          <a:blip r:embed="rId1"/>
          <a:stretch>
            <a:fillRect/>
          </a:stretch>
        </p:blipFill>
        <p:spPr>
          <a:xfrm>
            <a:off x="71755" y="790575"/>
            <a:ext cx="6376670" cy="4484370"/>
          </a:xfrm>
          <a:prstGeom prst="rect">
            <a:avLst/>
          </a:prstGeom>
        </p:spPr>
      </p:pic>
      <p:sp>
        <p:nvSpPr>
          <p:cNvPr id="2" name="文本框 1"/>
          <p:cNvSpPr txBox="1"/>
          <p:nvPr/>
        </p:nvSpPr>
        <p:spPr>
          <a:xfrm>
            <a:off x="5976620" y="5407660"/>
            <a:ext cx="3727450" cy="275590"/>
          </a:xfrm>
          <a:prstGeom prst="rect">
            <a:avLst/>
          </a:prstGeom>
          <a:noFill/>
        </p:spPr>
        <p:txBody>
          <a:bodyPr wrap="square" rtlCol="0">
            <a:spAutoFit/>
          </a:bodyPr>
          <a:p>
            <a:r>
              <a:rPr lang="en-US" altLang="zh-CN" sz="1200"/>
              <a:t> </a:t>
            </a:r>
            <a:endParaRPr lang="en-US" altLang="zh-CN" sz="1200"/>
          </a:p>
        </p:txBody>
      </p:sp>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5790" y="263525"/>
            <a:ext cx="8277225" cy="460375"/>
          </a:xfrm>
          <a:prstGeom prst="rect">
            <a:avLst/>
          </a:prstGeom>
          <a:noFill/>
        </p:spPr>
        <p:txBody>
          <a:bodyPr wrap="square" rtlCol="0">
            <a:spAutoFit/>
          </a:bodyPr>
          <a:lstStyle/>
          <a:p>
            <a:r>
              <a:rPr lang="en-US" altLang="zh-CN" sz="2400"/>
              <a:t>RSSI</a:t>
            </a:r>
            <a:r>
              <a:rPr lang="en-US" altLang="zh-CN" sz="2400" baseline="30000"/>
              <a:t>1 </a:t>
            </a:r>
            <a:r>
              <a:rPr lang="en-US" altLang="zh-CN" sz="2400"/>
              <a:t>ratio based Sybil detection method[3]</a:t>
            </a:r>
            <a:endParaRPr lang="en-US" altLang="zh-CN" sz="2400"/>
          </a:p>
        </p:txBody>
      </p:sp>
      <p:sp>
        <p:nvSpPr>
          <p:cNvPr id="11" name="文本框 10"/>
          <p:cNvSpPr txBox="1"/>
          <p:nvPr/>
        </p:nvSpPr>
        <p:spPr>
          <a:xfrm>
            <a:off x="797560" y="1082675"/>
            <a:ext cx="8947150" cy="368300"/>
          </a:xfrm>
          <a:prstGeom prst="rect">
            <a:avLst/>
          </a:prstGeom>
          <a:noFill/>
        </p:spPr>
        <p:txBody>
          <a:bodyPr wrap="square" rtlCol="0">
            <a:spAutoFit/>
          </a:bodyPr>
          <a:lstStyle/>
          <a:p>
            <a:r>
              <a:rPr lang="en-US" altLang="zh-CN"/>
              <a:t>The precondition is that: D1-D4 detection nodes are honest and trusted</a:t>
            </a:r>
            <a:endParaRPr lang="en-US" altLang="zh-CN"/>
          </a:p>
        </p:txBody>
      </p:sp>
      <p:sp>
        <p:nvSpPr>
          <p:cNvPr id="2" name="文本框 1"/>
          <p:cNvSpPr txBox="1"/>
          <p:nvPr/>
        </p:nvSpPr>
        <p:spPr>
          <a:xfrm>
            <a:off x="605790" y="6360795"/>
            <a:ext cx="6661785" cy="306705"/>
          </a:xfrm>
          <a:prstGeom prst="rect">
            <a:avLst/>
          </a:prstGeom>
          <a:noFill/>
        </p:spPr>
        <p:txBody>
          <a:bodyPr wrap="square" rtlCol="0">
            <a:spAutoFit/>
          </a:bodyPr>
          <a:lstStyle/>
          <a:p>
            <a:r>
              <a:rPr lang="en-US" altLang="zh-CN" sz="1400"/>
              <a:t>1. Received Signal Strength Indicator</a:t>
            </a:r>
            <a:endParaRPr lang="en-US" altLang="zh-CN" sz="1400"/>
          </a:p>
        </p:txBody>
      </p:sp>
      <p:pic>
        <p:nvPicPr>
          <p:cNvPr id="18" name="图片 17" descr="rssi_ratio_exp"/>
          <p:cNvPicPr>
            <a:picLocks noChangeAspect="1"/>
          </p:cNvPicPr>
          <p:nvPr>
            <p:custDataLst>
              <p:tags r:id="rId1"/>
            </p:custDataLst>
          </p:nvPr>
        </p:nvPicPr>
        <p:blipFill>
          <a:blip r:embed="rId2"/>
          <a:stretch>
            <a:fillRect/>
          </a:stretch>
        </p:blipFill>
        <p:spPr>
          <a:xfrm>
            <a:off x="797560" y="1749425"/>
            <a:ext cx="5944235" cy="2392045"/>
          </a:xfrm>
          <a:prstGeom prst="rect">
            <a:avLst/>
          </a:prstGeom>
        </p:spPr>
      </p:pic>
      <p:sp>
        <p:nvSpPr>
          <p:cNvPr id="19" name="文本框 18"/>
          <p:cNvSpPr txBox="1"/>
          <p:nvPr/>
        </p:nvSpPr>
        <p:spPr>
          <a:xfrm>
            <a:off x="848995" y="4339590"/>
            <a:ext cx="5603240" cy="368300"/>
          </a:xfrm>
          <a:prstGeom prst="rect">
            <a:avLst/>
          </a:prstGeom>
          <a:noFill/>
        </p:spPr>
        <p:txBody>
          <a:bodyPr wrap="square" rtlCol="0">
            <a:spAutoFit/>
          </a:bodyPr>
          <a:lstStyle/>
          <a:p>
            <a:r>
              <a:rPr lang="en-US" altLang="zh-CN"/>
              <a:t>Figure. 3  RSSI ratio method</a:t>
            </a:r>
            <a:endParaRPr lang="en-US" altLang="zh-CN"/>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09880" y="205105"/>
            <a:ext cx="4300855" cy="460375"/>
          </a:xfrm>
          <a:prstGeom prst="rect">
            <a:avLst/>
          </a:prstGeom>
          <a:noFill/>
        </p:spPr>
        <p:txBody>
          <a:bodyPr wrap="square" rtlCol="0">
            <a:spAutoFit/>
          </a:bodyPr>
          <a:lstStyle/>
          <a:p>
            <a:r>
              <a:rPr lang="en-US" altLang="zh-CN" sz="2400"/>
              <a:t>Registration Phase</a:t>
            </a:r>
            <a:endParaRPr lang="en-US" altLang="zh-CN" sz="2400"/>
          </a:p>
        </p:txBody>
      </p:sp>
      <p:sp>
        <p:nvSpPr>
          <p:cNvPr id="7" name="文本框 6"/>
          <p:cNvSpPr txBox="1"/>
          <p:nvPr/>
        </p:nvSpPr>
        <p:spPr>
          <a:xfrm>
            <a:off x="309880" y="1037590"/>
            <a:ext cx="4999355" cy="424624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256 bit ECDSA key pair will be generated by devices. Private keys will be used to sign data in BLE broadcasts to prevent impersonation.</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Public keys will be collected by the server and certificates are distributed to all registered devices. These can be used to authenticate the broadcasting data.</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Data authentication with signatures will also be used to prevent replay attacks in IEP. Without impersonation, replayed messages would mostly come later than original ones. (Triangular rule)</a:t>
            </a:r>
            <a:endParaRPr lang="en-US" altLang="zh-CN" dirty="0"/>
          </a:p>
        </p:txBody>
      </p:sp>
      <p:pic>
        <p:nvPicPr>
          <p:cNvPr id="2" name="图片 1" descr="SybilDetect"/>
          <p:cNvPicPr>
            <a:picLocks noChangeAspect="1"/>
          </p:cNvPicPr>
          <p:nvPr/>
        </p:nvPicPr>
        <p:blipFill>
          <a:blip r:embed="rId1"/>
          <a:stretch>
            <a:fillRect/>
          </a:stretch>
        </p:blipFill>
        <p:spPr>
          <a:xfrm>
            <a:off x="6295390" y="1248410"/>
            <a:ext cx="5439410" cy="382524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06070" y="225425"/>
            <a:ext cx="4741545" cy="460375"/>
          </a:xfrm>
          <a:prstGeom prst="rect">
            <a:avLst/>
          </a:prstGeom>
          <a:noFill/>
        </p:spPr>
        <p:txBody>
          <a:bodyPr wrap="square" rtlCol="0">
            <a:spAutoFit/>
          </a:bodyPr>
          <a:lstStyle/>
          <a:p>
            <a:r>
              <a:rPr lang="en-US" altLang="zh-CN" sz="2400"/>
              <a:t>Information Exchanging Phase</a:t>
            </a:r>
            <a:endParaRPr lang="en-US" altLang="zh-CN" sz="2400"/>
          </a:p>
        </p:txBody>
      </p:sp>
      <p:sp>
        <p:nvSpPr>
          <p:cNvPr id="8" name="文本框 7"/>
          <p:cNvSpPr txBox="1"/>
          <p:nvPr/>
        </p:nvSpPr>
        <p:spPr>
          <a:xfrm>
            <a:off x="696595" y="1312545"/>
            <a:ext cx="1616710" cy="368300"/>
          </a:xfrm>
          <a:prstGeom prst="rect">
            <a:avLst/>
          </a:prstGeom>
          <a:noFill/>
        </p:spPr>
        <p:txBody>
          <a:bodyPr wrap="square" rtlCol="0">
            <a:spAutoFit/>
          </a:bodyPr>
          <a:lstStyle/>
          <a:p>
            <a:r>
              <a:rPr lang="en-US" altLang="zh-CN"/>
              <a:t>Broadcasters</a:t>
            </a:r>
            <a:endParaRPr lang="en-US" altLang="zh-CN"/>
          </a:p>
        </p:txBody>
      </p:sp>
      <p:sp>
        <p:nvSpPr>
          <p:cNvPr id="9" name="文本框 8"/>
          <p:cNvSpPr txBox="1"/>
          <p:nvPr/>
        </p:nvSpPr>
        <p:spPr>
          <a:xfrm>
            <a:off x="3400425" y="1312545"/>
            <a:ext cx="1616710" cy="368300"/>
          </a:xfrm>
          <a:prstGeom prst="rect">
            <a:avLst/>
          </a:prstGeom>
          <a:noFill/>
        </p:spPr>
        <p:txBody>
          <a:bodyPr wrap="square" rtlCol="0">
            <a:spAutoFit/>
          </a:bodyPr>
          <a:lstStyle/>
          <a:p>
            <a:r>
              <a:rPr lang="en-US" altLang="zh-CN"/>
              <a:t>Detectors</a:t>
            </a:r>
            <a:endParaRPr lang="en-US" altLang="zh-CN"/>
          </a:p>
        </p:txBody>
      </p:sp>
      <p:cxnSp>
        <p:nvCxnSpPr>
          <p:cNvPr id="10" name="直接连接符 9"/>
          <p:cNvCxnSpPr>
            <a:stCxn id="8" idx="2"/>
          </p:cNvCxnSpPr>
          <p:nvPr/>
        </p:nvCxnSpPr>
        <p:spPr>
          <a:xfrm>
            <a:off x="1504950" y="1680845"/>
            <a:ext cx="5080" cy="2423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110990" y="1680845"/>
            <a:ext cx="5080" cy="2423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175125" y="2202815"/>
            <a:ext cx="1029335" cy="521970"/>
          </a:xfrm>
          <a:prstGeom prst="rect">
            <a:avLst/>
          </a:prstGeom>
          <a:noFill/>
        </p:spPr>
        <p:txBody>
          <a:bodyPr wrap="square" rtlCol="0">
            <a:spAutoFit/>
          </a:bodyPr>
          <a:lstStyle/>
          <a:p>
            <a:pPr algn="ctr"/>
            <a:r>
              <a:rPr lang="en-US" altLang="zh-CN" sz="1400"/>
              <a:t>Start </a:t>
            </a:r>
            <a:endParaRPr lang="en-US" altLang="zh-CN" sz="1400"/>
          </a:p>
          <a:p>
            <a:pPr algn="ctr"/>
            <a:r>
              <a:rPr lang="en-US" altLang="zh-CN" sz="1400"/>
              <a:t>detecting</a:t>
            </a:r>
            <a:endParaRPr lang="en-US" altLang="zh-CN" sz="1400"/>
          </a:p>
        </p:txBody>
      </p:sp>
      <p:sp>
        <p:nvSpPr>
          <p:cNvPr id="15" name="文本框 14"/>
          <p:cNvSpPr txBox="1"/>
          <p:nvPr/>
        </p:nvSpPr>
        <p:spPr>
          <a:xfrm>
            <a:off x="228600" y="2293620"/>
            <a:ext cx="1250950" cy="306705"/>
          </a:xfrm>
          <a:prstGeom prst="rect">
            <a:avLst/>
          </a:prstGeom>
          <a:noFill/>
        </p:spPr>
        <p:txBody>
          <a:bodyPr wrap="square" rtlCol="0">
            <a:spAutoFit/>
          </a:bodyPr>
          <a:lstStyle/>
          <a:p>
            <a:pPr algn="ctr"/>
            <a:r>
              <a:rPr lang="en-US" altLang="zh-CN" sz="1400" dirty="0"/>
              <a:t>Wait until t</a:t>
            </a:r>
            <a:r>
              <a:rPr lang="en-US" altLang="zh-CN" sz="1400" baseline="-25000" dirty="0"/>
              <a:t>2</a:t>
            </a:r>
            <a:endParaRPr lang="en-US" altLang="zh-CN" sz="1400" baseline="-25000" dirty="0"/>
          </a:p>
        </p:txBody>
      </p:sp>
      <p:cxnSp>
        <p:nvCxnSpPr>
          <p:cNvPr id="17" name="直接箭头连接符 16"/>
          <p:cNvCxnSpPr/>
          <p:nvPr/>
        </p:nvCxnSpPr>
        <p:spPr>
          <a:xfrm>
            <a:off x="1717040" y="3007360"/>
            <a:ext cx="220408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913890" y="2710180"/>
            <a:ext cx="1793240" cy="306705"/>
          </a:xfrm>
          <a:prstGeom prst="rect">
            <a:avLst/>
          </a:prstGeom>
          <a:noFill/>
        </p:spPr>
        <p:txBody>
          <a:bodyPr wrap="square" rtlCol="0">
            <a:spAutoFit/>
          </a:bodyPr>
          <a:lstStyle/>
          <a:p>
            <a:r>
              <a:rPr lang="en-US" altLang="zh-CN" sz="1400"/>
              <a:t>Start broadcasting</a:t>
            </a:r>
            <a:endParaRPr lang="en-US" altLang="zh-CN" sz="1400"/>
          </a:p>
        </p:txBody>
      </p:sp>
      <p:cxnSp>
        <p:nvCxnSpPr>
          <p:cNvPr id="19" name="直接箭头连接符 18"/>
          <p:cNvCxnSpPr/>
          <p:nvPr/>
        </p:nvCxnSpPr>
        <p:spPr>
          <a:xfrm>
            <a:off x="1656715" y="3154045"/>
            <a:ext cx="0" cy="793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06070" y="3213100"/>
            <a:ext cx="1096010" cy="521970"/>
          </a:xfrm>
          <a:prstGeom prst="rect">
            <a:avLst/>
          </a:prstGeom>
          <a:noFill/>
        </p:spPr>
        <p:txBody>
          <a:bodyPr wrap="square" rtlCol="0">
            <a:spAutoFit/>
          </a:bodyPr>
          <a:lstStyle/>
          <a:p>
            <a:pPr algn="ctr"/>
            <a:r>
              <a:rPr lang="en-US" altLang="zh-CN" sz="1400" dirty="0"/>
              <a:t>Wait until t</a:t>
            </a:r>
            <a:r>
              <a:rPr lang="en-US" altLang="zh-CN" sz="1400" baseline="-25000" dirty="0"/>
              <a:t>3</a:t>
            </a:r>
            <a:r>
              <a:rPr lang="en-US" altLang="zh-CN" sz="1400" dirty="0"/>
              <a:t> and stop</a:t>
            </a:r>
            <a:endParaRPr lang="en-US" altLang="zh-CN" sz="1400" dirty="0"/>
          </a:p>
        </p:txBody>
      </p:sp>
      <p:cxnSp>
        <p:nvCxnSpPr>
          <p:cNvPr id="21" name="直接连接符 20"/>
          <p:cNvCxnSpPr/>
          <p:nvPr/>
        </p:nvCxnSpPr>
        <p:spPr>
          <a:xfrm>
            <a:off x="1137920" y="4114165"/>
            <a:ext cx="3360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1637665" y="2268855"/>
            <a:ext cx="1905" cy="64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3970655" y="2047240"/>
            <a:ext cx="4445" cy="1939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222750" y="3064510"/>
            <a:ext cx="1176020" cy="953135"/>
          </a:xfrm>
          <a:prstGeom prst="rect">
            <a:avLst/>
          </a:prstGeom>
          <a:noFill/>
        </p:spPr>
        <p:txBody>
          <a:bodyPr wrap="square" rtlCol="0">
            <a:spAutoFit/>
          </a:bodyPr>
          <a:lstStyle/>
          <a:p>
            <a:pPr algn="ctr"/>
            <a:r>
              <a:rPr lang="en-US" altLang="zh-CN" sz="1400"/>
              <a:t>Detection finishes</a:t>
            </a:r>
            <a:endParaRPr lang="en-US" altLang="zh-CN" sz="1400"/>
          </a:p>
          <a:p>
            <a:pPr algn="ctr"/>
            <a:r>
              <a:rPr lang="en-US" altLang="zh-CN" sz="1400"/>
              <a:t>&amp;</a:t>
            </a:r>
            <a:endParaRPr lang="en-US" altLang="zh-CN" sz="1400"/>
          </a:p>
          <a:p>
            <a:pPr algn="ctr"/>
            <a:r>
              <a:rPr lang="en-US" altLang="zh-CN" sz="1400"/>
              <a:t>Upload data</a:t>
            </a:r>
            <a:endParaRPr lang="en-US" altLang="zh-CN" sz="1400"/>
          </a:p>
        </p:txBody>
      </p:sp>
      <p:sp>
        <p:nvSpPr>
          <p:cNvPr id="2" name="文本框 1"/>
          <p:cNvSpPr txBox="1"/>
          <p:nvPr/>
        </p:nvSpPr>
        <p:spPr>
          <a:xfrm>
            <a:off x="7015480" y="993140"/>
            <a:ext cx="4121150" cy="3753485"/>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The server assigns half of the nodes broadcasters and the rest as detectors. The server assigns time t</a:t>
            </a:r>
            <a:r>
              <a:rPr lang="en-US" altLang="zh-CN" sz="1400" baseline="-25000" dirty="0"/>
              <a:t>1</a:t>
            </a:r>
            <a:r>
              <a:rPr lang="en-US" altLang="zh-CN" sz="1400" dirty="0"/>
              <a:t> for detectors and t</a:t>
            </a:r>
            <a:r>
              <a:rPr lang="en-US" altLang="zh-CN" sz="1400" baseline="-25000" dirty="0"/>
              <a:t>2 </a:t>
            </a:r>
            <a:r>
              <a:rPr lang="en-US" altLang="zh-CN" sz="1400" dirty="0"/>
              <a:t>for broadcasters. t</a:t>
            </a:r>
            <a:r>
              <a:rPr lang="en-US" altLang="zh-CN" sz="1400" baseline="-25000" dirty="0"/>
              <a:t>1 </a:t>
            </a:r>
            <a:r>
              <a:rPr lang="en-US" altLang="zh-CN" sz="1400" dirty="0"/>
              <a:t>is earlier than t</a:t>
            </a:r>
            <a:r>
              <a:rPr lang="en-US" altLang="zh-CN" sz="1400" baseline="-25000" dirty="0"/>
              <a:t>2</a:t>
            </a:r>
            <a:r>
              <a:rPr lang="en-US" altLang="zh-CN" sz="1400" dirty="0"/>
              <a:t>. This round ends at t</a:t>
            </a:r>
            <a:r>
              <a:rPr lang="en-US" altLang="zh-CN" sz="1400" baseline="-25000" dirty="0"/>
              <a:t>3</a:t>
            </a:r>
            <a:r>
              <a:rPr lang="en-US" altLang="zh-CN" sz="1400" dirty="0"/>
              <a:t>.</a:t>
            </a:r>
            <a:endParaRPr lang="en-US" altLang="zh-CN" sz="1400" baseline="-250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dirty="0"/>
              <a:t>Detectors start listening at t</a:t>
            </a:r>
            <a:r>
              <a:rPr lang="en-US" altLang="zh-CN" sz="1400" baseline="-25000" dirty="0"/>
              <a:t>1</a:t>
            </a:r>
            <a:r>
              <a:rPr lang="en-US" altLang="zh-CN" sz="1400" dirty="0"/>
              <a:t> </a:t>
            </a:r>
            <a:r>
              <a:rPr lang="en-US" altLang="zh-CN" sz="1400" dirty="0">
                <a:sym typeface="+mn-ea"/>
              </a:rPr>
              <a:t>and wait for t</a:t>
            </a:r>
            <a:r>
              <a:rPr lang="en-US" altLang="zh-CN" sz="1400" baseline="-25000" dirty="0">
                <a:sym typeface="+mn-ea"/>
              </a:rPr>
              <a:t>3</a:t>
            </a:r>
            <a:r>
              <a:rPr lang="en-US" altLang="zh-CN" sz="1400" dirty="0">
                <a:sym typeface="+mn-ea"/>
              </a:rPr>
              <a:t>, broadcasters wait for t</a:t>
            </a:r>
            <a:r>
              <a:rPr lang="en-US" altLang="zh-CN" sz="1400" baseline="-25000" dirty="0">
                <a:sym typeface="+mn-ea"/>
              </a:rPr>
              <a:t>2</a:t>
            </a:r>
            <a:endParaRPr lang="en-US" altLang="zh-CN" sz="1400" baseline="-250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dirty="0"/>
              <a:t>Broadcasters start broadcasting at t</a:t>
            </a:r>
            <a:r>
              <a:rPr lang="en-US" altLang="zh-CN" sz="1400" baseline="-25000" dirty="0"/>
              <a:t>2</a:t>
            </a:r>
            <a:r>
              <a:rPr lang="en-US" altLang="zh-CN" sz="1400" dirty="0"/>
              <a:t> and wait for t</a:t>
            </a:r>
            <a:r>
              <a:rPr lang="en-US" altLang="zh-CN" sz="1400" baseline="-25000" dirty="0"/>
              <a:t>3</a:t>
            </a: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dirty="0"/>
              <a:t>detectors stop listening and upload RSSI data to the server</a:t>
            </a: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dirty="0"/>
              <a:t>The server prepares the next round</a:t>
            </a:r>
            <a:endParaRPr lang="en-US" altLang="zh-CN" sz="1400" dirty="0"/>
          </a:p>
          <a:p>
            <a:pPr marL="285750" indent="-285750">
              <a:buFont typeface="Arial" panose="020B0604020202020204" pitchFamily="34" charset="0"/>
              <a:buChar char="•"/>
            </a:pPr>
            <a:endParaRPr lang="en-US" altLang="zh-CN" sz="1400" dirty="0"/>
          </a:p>
        </p:txBody>
      </p:sp>
      <p:sp>
        <p:nvSpPr>
          <p:cNvPr id="3" name="文本框 2"/>
          <p:cNvSpPr txBox="1"/>
          <p:nvPr/>
        </p:nvSpPr>
        <p:spPr>
          <a:xfrm>
            <a:off x="920750" y="4200525"/>
            <a:ext cx="3805555" cy="306705"/>
          </a:xfrm>
          <a:prstGeom prst="rect">
            <a:avLst/>
          </a:prstGeom>
          <a:noFill/>
        </p:spPr>
        <p:txBody>
          <a:bodyPr wrap="square" rtlCol="0">
            <a:spAutoFit/>
          </a:bodyPr>
          <a:lstStyle/>
          <a:p>
            <a:pPr algn="ctr"/>
            <a:r>
              <a:rPr lang="en-US" altLang="zh-CN" sz="1400"/>
              <a:t>This round ends, next round starts</a:t>
            </a:r>
            <a:endParaRPr lang="en-US" altLang="zh-CN" sz="1400"/>
          </a:p>
        </p:txBody>
      </p:sp>
      <p:sp>
        <p:nvSpPr>
          <p:cNvPr id="6" name="文本框 5"/>
          <p:cNvSpPr txBox="1"/>
          <p:nvPr/>
        </p:nvSpPr>
        <p:spPr>
          <a:xfrm>
            <a:off x="3796030" y="1769745"/>
            <a:ext cx="353695" cy="306705"/>
          </a:xfrm>
          <a:prstGeom prst="rect">
            <a:avLst/>
          </a:prstGeom>
          <a:noFill/>
        </p:spPr>
        <p:txBody>
          <a:bodyPr wrap="square" rtlCol="0">
            <a:spAutoFit/>
          </a:bodyPr>
          <a:p>
            <a:r>
              <a:rPr lang="en-US" altLang="zh-CN" sz="1400"/>
              <a:t>t</a:t>
            </a:r>
            <a:r>
              <a:rPr lang="en-US" altLang="zh-CN" sz="1400" baseline="-25000"/>
              <a:t>1</a:t>
            </a:r>
            <a:endParaRPr lang="en-US" altLang="zh-CN" sz="1400" baseline="-25000"/>
          </a:p>
        </p:txBody>
      </p:sp>
      <p:sp>
        <p:nvSpPr>
          <p:cNvPr id="7" name="文本框 6"/>
          <p:cNvSpPr txBox="1"/>
          <p:nvPr/>
        </p:nvSpPr>
        <p:spPr>
          <a:xfrm>
            <a:off x="1480185" y="1962150"/>
            <a:ext cx="353695" cy="306705"/>
          </a:xfrm>
          <a:prstGeom prst="rect">
            <a:avLst/>
          </a:prstGeom>
          <a:noFill/>
        </p:spPr>
        <p:txBody>
          <a:bodyPr wrap="square" rtlCol="0">
            <a:spAutoFit/>
          </a:bodyPr>
          <a:p>
            <a:r>
              <a:rPr lang="en-US" altLang="zh-CN" sz="1400"/>
              <a:t>t</a:t>
            </a:r>
            <a:r>
              <a:rPr lang="en-US" altLang="zh-CN" sz="1400" baseline="-25000"/>
              <a:t>2</a:t>
            </a:r>
            <a:endParaRPr lang="en-US" altLang="zh-CN" sz="1400" baseline="-25000"/>
          </a:p>
        </p:txBody>
      </p:sp>
      <p:sp>
        <p:nvSpPr>
          <p:cNvPr id="23" name="文本框 22"/>
          <p:cNvSpPr txBox="1"/>
          <p:nvPr/>
        </p:nvSpPr>
        <p:spPr>
          <a:xfrm>
            <a:off x="747395" y="3893820"/>
            <a:ext cx="353695" cy="306705"/>
          </a:xfrm>
          <a:prstGeom prst="rect">
            <a:avLst/>
          </a:prstGeom>
          <a:noFill/>
        </p:spPr>
        <p:txBody>
          <a:bodyPr wrap="square" rtlCol="0">
            <a:spAutoFit/>
          </a:bodyPr>
          <a:p>
            <a:r>
              <a:rPr lang="en-US" altLang="zh-CN" sz="1400"/>
              <a:t>t</a:t>
            </a:r>
            <a:r>
              <a:rPr lang="en-US" altLang="zh-CN" sz="1400" baseline="-25000"/>
              <a:t>3</a:t>
            </a:r>
            <a:endParaRPr lang="en-US" altLang="zh-CN" sz="1400" baseline="-25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22" presetClass="entr" presetSubtype="4"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down)">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
                                            <p:txEl>
                                              <p:pRg st="2" end="2"/>
                                            </p:txEl>
                                          </p:spTgt>
                                        </p:tgtEl>
                                        <p:attrNameLst>
                                          <p:attrName>style.visibility</p:attrName>
                                        </p:attrNameLst>
                                      </p:cBhvr>
                                      <p:to>
                                        <p:strVal val="visible"/>
                                      </p:to>
                                    </p:set>
                                    <p:animEffect transition="in" filter="wipe(down)">
                                      <p:cBhvr>
                                        <p:cTn id="36" dur="500"/>
                                        <p:tgtEl>
                                          <p:spTgt spid="2">
                                            <p:txEl>
                                              <p:pRg st="2" end="2"/>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par>
                                <p:cTn id="40" presetID="22" presetClass="entr" presetSubtype="4"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down)">
                                      <p:cBhvr>
                                        <p:cTn id="42" dur="500"/>
                                        <p:tgtEl>
                                          <p:spTgt spid="25"/>
                                        </p:tgtEl>
                                      </p:cBhvr>
                                    </p:animEffect>
                                  </p:childTnLst>
                                </p:cTn>
                              </p:par>
                              <p:par>
                                <p:cTn id="43" presetID="22" presetClass="entr" presetSubtype="4"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down)">
                                      <p:cBhvr>
                                        <p:cTn id="45" dur="500"/>
                                        <p:tgtEl>
                                          <p:spTgt spid="24"/>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down)">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down)">
                                      <p:cBhvr>
                                        <p:cTn id="53" dur="500"/>
                                        <p:tgtEl>
                                          <p:spTgt spid="18"/>
                                        </p:tgtEl>
                                      </p:cBhvr>
                                    </p:animEffect>
                                  </p:childTnLst>
                                </p:cTn>
                              </p:par>
                              <p:par>
                                <p:cTn id="54" presetID="22" presetClass="entr" presetSubtype="4" fill="hold" nodeType="withEffect">
                                  <p:stCondLst>
                                    <p:cond delay="0"/>
                                  </p:stCondLst>
                                  <p:childTnLst>
                                    <p:set>
                                      <p:cBhvr>
                                        <p:cTn id="55" dur="1" fill="hold">
                                          <p:stCondLst>
                                            <p:cond delay="0"/>
                                          </p:stCondLst>
                                        </p:cTn>
                                        <p:tgtEl>
                                          <p:spTgt spid="2">
                                            <p:txEl>
                                              <p:pRg st="4" end="4"/>
                                            </p:txEl>
                                          </p:spTgt>
                                        </p:tgtEl>
                                        <p:attrNameLst>
                                          <p:attrName>style.visibility</p:attrName>
                                        </p:attrNameLst>
                                      </p:cBhvr>
                                      <p:to>
                                        <p:strVal val="visible"/>
                                      </p:to>
                                    </p:set>
                                    <p:animEffect transition="in" filter="wipe(down)">
                                      <p:cBhvr>
                                        <p:cTn id="56" dur="500"/>
                                        <p:tgtEl>
                                          <p:spTgt spid="2">
                                            <p:txEl>
                                              <p:pRg st="4" end="4"/>
                                            </p:txEl>
                                          </p:spTgt>
                                        </p:tgtEl>
                                      </p:cBhvr>
                                    </p:animEffect>
                                  </p:childTnLst>
                                </p:cTn>
                              </p:par>
                              <p:par>
                                <p:cTn id="57" presetID="22" presetClass="entr" presetSubtype="4"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down)">
                                      <p:cBhvr>
                                        <p:cTn id="59" dur="500"/>
                                        <p:tgtEl>
                                          <p:spTgt spid="17"/>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down)">
                                      <p:cBhvr>
                                        <p:cTn id="62" dur="500"/>
                                        <p:tgtEl>
                                          <p:spTgt spid="20"/>
                                        </p:tgtEl>
                                      </p:cBhvr>
                                    </p:animEffect>
                                  </p:childTnLst>
                                </p:cTn>
                              </p:par>
                              <p:par>
                                <p:cTn id="63" presetID="22" presetClass="entr" presetSubtype="4" fill="hold"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down)">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down)">
                                      <p:cBhvr>
                                        <p:cTn id="70" dur="500"/>
                                        <p:tgtEl>
                                          <p:spTgt spid="27"/>
                                        </p:tgtEl>
                                      </p:cBhvr>
                                    </p:animEffect>
                                  </p:childTnLst>
                                </p:cTn>
                              </p:par>
                              <p:par>
                                <p:cTn id="71" presetID="22" presetClass="entr" presetSubtype="4" fill="hold" nodeType="withEffect">
                                  <p:stCondLst>
                                    <p:cond delay="0"/>
                                  </p:stCondLst>
                                  <p:childTnLst>
                                    <p:set>
                                      <p:cBhvr>
                                        <p:cTn id="72" dur="1" fill="hold">
                                          <p:stCondLst>
                                            <p:cond delay="0"/>
                                          </p:stCondLst>
                                        </p:cTn>
                                        <p:tgtEl>
                                          <p:spTgt spid="2">
                                            <p:txEl>
                                              <p:pRg st="6" end="6"/>
                                            </p:txEl>
                                          </p:spTgt>
                                        </p:tgtEl>
                                        <p:attrNameLst>
                                          <p:attrName>style.visibility</p:attrName>
                                        </p:attrNameLst>
                                      </p:cBhvr>
                                      <p:to>
                                        <p:strVal val="visible"/>
                                      </p:to>
                                    </p:set>
                                    <p:animEffect transition="in" filter="wipe(down)">
                                      <p:cBhvr>
                                        <p:cTn id="73" dur="500"/>
                                        <p:tgtEl>
                                          <p:spTgt spid="2">
                                            <p:txEl>
                                              <p:pRg st="6" end="6"/>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wipe(down)">
                                      <p:cBhvr>
                                        <p:cTn id="78" dur="500"/>
                                        <p:tgtEl>
                                          <p:spTgt spid="3"/>
                                        </p:tgtEl>
                                      </p:cBhvr>
                                    </p:animEffect>
                                  </p:childTnLst>
                                </p:cTn>
                              </p:par>
                              <p:par>
                                <p:cTn id="79" presetID="22" presetClass="entr" presetSubtype="4" fill="hold" nodeType="withEffect">
                                  <p:stCondLst>
                                    <p:cond delay="0"/>
                                  </p:stCondLst>
                                  <p:childTnLst>
                                    <p:set>
                                      <p:cBhvr>
                                        <p:cTn id="80" dur="1" fill="hold">
                                          <p:stCondLst>
                                            <p:cond delay="0"/>
                                          </p:stCondLst>
                                        </p:cTn>
                                        <p:tgtEl>
                                          <p:spTgt spid="2">
                                            <p:txEl>
                                              <p:pRg st="8" end="8"/>
                                            </p:txEl>
                                          </p:spTgt>
                                        </p:tgtEl>
                                        <p:attrNameLst>
                                          <p:attrName>style.visibility</p:attrName>
                                        </p:attrNameLst>
                                      </p:cBhvr>
                                      <p:to>
                                        <p:strVal val="visible"/>
                                      </p:to>
                                    </p:set>
                                    <p:animEffect transition="in" filter="wipe(down)">
                                      <p:cBhvr>
                                        <p:cTn id="8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p:bldP spid="15" grpId="0"/>
      <p:bldP spid="18" grpId="0"/>
      <p:bldP spid="20" grpId="0"/>
      <p:bldP spid="27" grpId="0"/>
      <p:bldP spid="3" grpId="0"/>
      <p:bldP spid="6" grpId="0"/>
      <p:bldP spid="7" grpId="0"/>
      <p:bldP spid="23"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176"/>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UNIT_PLACING_PICTURE_USER_VIEWPORT" val="{&quot;height&quot;:5040,&quot;width&quot;:12525}"/>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UNIT_TABLE_BEAUTIFY" val="smartTable{aa3b5882-6b5e-47b7-a849-cb99225c4ce8}"/>
</p:tagLst>
</file>

<file path=ppt/tags/tag75.xml><?xml version="1.0" encoding="utf-8"?>
<p:tagLst xmlns:p="http://schemas.openxmlformats.org/presentationml/2006/main">
  <p:tag name="KSO_WM_UNIT_TABLE_BEAUTIFY" val="smartTable{aa3b5882-6b5e-47b7-a849-cb99225c4ce8}"/>
</p:tagLst>
</file>

<file path=ppt/tags/tag76.xml><?xml version="1.0" encoding="utf-8"?>
<p:tagLst xmlns:p="http://schemas.openxmlformats.org/presentationml/2006/main">
  <p:tag name="KSO_WM_UNIT_TABLE_BEAUTIFY" val="smartTable{aa3b5882-6b5e-47b7-a849-cb99225c4ce8}"/>
</p:tagLst>
</file>

<file path=ppt/tags/tag77.xml><?xml version="1.0" encoding="utf-8"?>
<p:tagLst xmlns:p="http://schemas.openxmlformats.org/presentationml/2006/main">
  <p:tag name="KSO_WM_UNIT_TABLE_BEAUTIFY" val="smartTable{aa3b5882-6b5e-47b7-a849-cb99225c4ce8}"/>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UNIT_PLACING_PICTURE_USER_VIEWPORT" val="{&quot;height&quot;:7200,&quot;width&quot;:960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4985</Words>
  <Application>WPS 演示</Application>
  <PresentationFormat>Widescreen</PresentationFormat>
  <Paragraphs>299</Paragraphs>
  <Slides>13</Slides>
  <Notes>8</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2" baseType="lpstr">
      <vt:lpstr>Arial</vt:lpstr>
      <vt:lpstr>宋体</vt:lpstr>
      <vt:lpstr>Wingdings</vt:lpstr>
      <vt:lpstr>微软雅黑</vt:lpstr>
      <vt:lpstr>Wingdings</vt:lpstr>
      <vt:lpstr>Arial Unicode MS</vt:lpstr>
      <vt:lpstr>Calibri</vt: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Typing...</cp:lastModifiedBy>
  <cp:revision>218</cp:revision>
  <dcterms:created xsi:type="dcterms:W3CDTF">2019-06-19T02:08:00Z</dcterms:created>
  <dcterms:modified xsi:type="dcterms:W3CDTF">2021-07-07T10:16:58Z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E449B006F72740D2A4DD35F044A0A917</vt:lpwstr>
  </property>
</Properties>
</file>