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09" r:id="rId3"/>
    <p:sldId id="410" r:id="rId4"/>
    <p:sldId id="411" r:id="rId6"/>
    <p:sldId id="443" r:id="rId7"/>
    <p:sldId id="434" r:id="rId8"/>
    <p:sldId id="416" r:id="rId9"/>
    <p:sldId id="419" r:id="rId10"/>
    <p:sldId id="427" r:id="rId11"/>
    <p:sldId id="418" r:id="rId12"/>
    <p:sldId id="428" r:id="rId13"/>
    <p:sldId id="429" r:id="rId14"/>
    <p:sldId id="432" r:id="rId15"/>
    <p:sldId id="41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GHUA LI" initials="R" lastIdx="2" clrIdx="0"/>
  <p:cmAuthor id="2" name="Cihan Eryonucu" initials="CE"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3" autoAdjust="0"/>
    <p:restoredTop sz="94660"/>
  </p:normalViewPr>
  <p:slideViewPr>
    <p:cSldViewPr snapToGrid="0">
      <p:cViewPr varScale="1">
        <p:scale>
          <a:sx n="93" d="100"/>
          <a:sy n="93" d="100"/>
        </p:scale>
        <p:origin x="224" y="544"/>
      </p:cViewPr>
      <p:guideLst>
        <p:guide orient="horz" pos="2218"/>
        <p:guide pos="382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Don’t explain too much</a:t>
            </a:r>
            <a:endParaRPr lang="en-US" altLang="zh-CN"/>
          </a:p>
          <a:p>
            <a:endParaRPr lang="en-US" altLang="zh-CN"/>
          </a:p>
          <a:p>
            <a:r>
              <a:rPr lang="en-US" altLang="zh-CN"/>
              <a:t>HRP can help prevent bad data sources from providing polluted data to the MSC system</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In the simulation, we assume that Sybil nodes would forge fake RSSI values to frame legitimate nodes. Legitimate nodes would upload real RSSI values. Adversaries own extra devices and can be used to broadcast BLE signals. Every node can receive the BLE broadcasts. Fig. \ref{fig:simu} displays the average score of legitimate nodes and Sybil nodes in a 20 node system. Even when 40\% of the nodes are Sybil nodes, the average score of legitimate nodes is still a lot lower. Under such circumstances, the success rate of Sybil elimination based on "whitewash and punishment" mechanism can reach 99\%.</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This HRP can prevent the majority of attackers from joining the sytem</a:t>
            </a:r>
            <a:endParaRPr lang="en-US" altLang="zh-CN"/>
          </a:p>
          <a:p>
            <a:endParaRPr lang="en-US" altLang="zh-CN"/>
          </a:p>
          <a:p>
            <a:r>
              <a:rPr lang="en-US" altLang="zh-CN"/>
              <a:t>the race between root detection and evasion is asymmetric, favoring evaders</a:t>
            </a:r>
            <a:endParaRPr lang="en-US" altLang="zh-CN"/>
          </a:p>
          <a:p>
            <a:endParaRPr lang="en-US" altLang="zh-CN"/>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order to strengthen the previous work, we proposed an Sybil detection process as a complementary work to help eliminate emulators controlled by advanced attackers</a:t>
            </a:r>
            <a:endParaRPr lang="en-US" altLang="zh-CN"/>
          </a:p>
          <a:p>
            <a:endParaRPr lang="en-US" altLang="zh-CN"/>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This is an overview of the system</a:t>
            </a:r>
            <a:endParaRPr lang="en-US" altLang="zh-CN"/>
          </a:p>
          <a:p>
            <a:endParaRPr lang="en-US" altLang="zh-CN"/>
          </a:p>
          <a:p>
            <a:r>
              <a:rPr lang="en-US" altLang="zh-CN"/>
              <a:t>1. devices register to the server</a:t>
            </a:r>
            <a:endParaRPr lang="en-US" altLang="zh-CN"/>
          </a:p>
          <a:p>
            <a:r>
              <a:rPr lang="en-US" altLang="zh-CN"/>
              <a:t>2. devices within a designated area start broadcasting and receiving BLE signals</a:t>
            </a:r>
            <a:endParaRPr lang="en-US" altLang="zh-CN"/>
          </a:p>
          <a:p>
            <a:r>
              <a:rPr lang="en-US" altLang="zh-CN"/>
              <a:t>3. receivers upload RSSI values of broadcasters to the server</a:t>
            </a:r>
            <a:endParaRPr lang="en-US" altLang="zh-CN"/>
          </a:p>
          <a:p>
            <a:r>
              <a:rPr lang="en-US" altLang="zh-CN"/>
              <a:t>4. server calculates RSSI ratio values -&gt; calculate scores -&gt; eliminate devices</a:t>
            </a:r>
            <a:endParaRPr lang="en-US" altLang="zh-CN"/>
          </a:p>
          <a:p>
            <a:endParaRPr lang="en-US" altLang="zh-CN"/>
          </a:p>
          <a:p>
            <a:r>
              <a:rPr lang="en-US" altLang="zh-CN">
                <a:sym typeface="+mn-ea"/>
              </a:rPr>
              <a:t>explain details later</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Before going to the four phases, first I’ll introduce the building blocks of our system</a:t>
            </a:r>
            <a:endParaRPr lang="en-US" altLang="zh-CN"/>
          </a:p>
          <a:p>
            <a:endParaRPr lang="en-US" altLang="zh-CN"/>
          </a:p>
          <a:p>
            <a:endParaRPr lang="en-US" altLang="zh-CN"/>
          </a:p>
          <a:p>
            <a:r>
              <a:rPr lang="en-US" altLang="zh-CN"/>
              <a:t>based on this, later we would use this method to help add scores to potential Sybil nodes</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During IEP contents are all authenticated by ECDSA private key signature, no impersonation</a:t>
            </a:r>
            <a:endParaRPr lang="en-US" altLang="zh-CN"/>
          </a:p>
          <a:p>
            <a:r>
              <a:rPr lang="en-US" altLang="zh-CN"/>
              <a:t>Detectors start first, replay come later</a:t>
            </a:r>
            <a:endParaRPr lang="en-US" altLang="zh-CN"/>
          </a:p>
          <a:p>
            <a:endParaRPr lang="en-US" altLang="zh-CN"/>
          </a:p>
          <a:p>
            <a:r>
              <a:rPr lang="en-US" altLang="zh-CN"/>
              <a:t>Detectors could simply negelect the replayed messages</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Workflow</a:t>
            </a:r>
            <a:endParaRPr lang="en-US" altLang="zh-CN"/>
          </a:p>
          <a:p>
            <a:endParaRPr lang="en-US" altLang="zh-CN"/>
          </a:p>
          <a:p>
            <a:r>
              <a:rPr lang="en-US" altLang="zh-CN"/>
              <a:t>explain RSSI values</a:t>
            </a:r>
            <a:endParaRPr lang="en-US" altLang="zh-CN"/>
          </a:p>
          <a:p>
            <a:r>
              <a:rPr lang="en-US" altLang="zh-CN"/>
              <a:t>null means missing signals NULL means null/null</a:t>
            </a:r>
            <a:endParaRPr lang="en-US" altLang="zh-CN"/>
          </a:p>
          <a:p>
            <a:endParaRPr lang="en-US" altLang="zh-CN"/>
          </a:p>
          <a:p>
            <a:r>
              <a:rPr lang="en-US" altLang="zh-CN"/>
              <a:t>how they give scores</a:t>
            </a:r>
            <a:endParaRPr lang="en-US" altLang="zh-CN"/>
          </a:p>
          <a:p>
            <a:endParaRPr lang="en-US" altLang="zh-CN"/>
          </a:p>
          <a:p>
            <a:r>
              <a:rPr lang="en-US" altLang="zh-CN"/>
              <a:t>However, the two detectors can be two Sybil nodes. Since the attackers we’re facing are advanced adversaries, we assume that they can exploit MCS app and upload forged identical RSSI values</a:t>
            </a:r>
            <a:endParaRPr lang="en-US" altLang="zh-CN"/>
          </a:p>
          <a:p>
            <a:r>
              <a:rPr lang="en-US" altLang="zh-CN"/>
              <a:t>for legitimate broadcasters. Therefore, the server would calculate the same ratio values for nodes. This kind of behavior would be called framing. Later in the elimination phase, we’ll introduce our solution to “framing”</a:t>
            </a:r>
            <a:endParaRPr lang="en-US" altLang="zh-CN"/>
          </a:p>
          <a:p>
            <a:endParaRPr lang="en-US" altLang="zh-CN"/>
          </a:p>
          <a:p>
            <a:r>
              <a:rPr lang="en-US" altLang="zh-CN">
                <a:sym typeface="+mn-ea"/>
              </a:rPr>
              <a:t>record: more than one points</a:t>
            </a:r>
            <a:endParaRPr lang="en-US" altLang="zh-CN"/>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First look at the workflow.:</a:t>
            </a:r>
            <a:endParaRPr lang="en-US" altLang="zh-CN"/>
          </a:p>
          <a:p>
            <a:r>
              <a:rPr lang="en-US" altLang="zh-CN"/>
              <a:t>whitewash xxxx process. some will be eliminated, some would get points, some would lose points</a:t>
            </a:r>
            <a:endParaRPr lang="en-US" altLang="zh-CN"/>
          </a:p>
          <a:p>
            <a:r>
              <a:rPr lang="en-US" altLang="zh-CN"/>
              <a:t>When all nodes score lower than the threshold -&gt; end</a:t>
            </a:r>
            <a:endParaRPr lang="en-US" altLang="zh-CN"/>
          </a:p>
          <a:p>
            <a:endParaRPr lang="en-US" altLang="zh-CN"/>
          </a:p>
          <a:p>
            <a:r>
              <a:rPr lang="en-US" altLang="zh-CN"/>
              <a:t>Suppose Node 1 is the Sybil node</a:t>
            </a:r>
            <a:endParaRPr lang="en-US" altLang="zh-CN"/>
          </a:p>
          <a:p>
            <a:r>
              <a:rPr lang="en-US" altLang="zh-CN">
                <a:sym typeface="+mn-ea"/>
              </a:rPr>
              <a:t>Companion node: the other node in the same combination</a:t>
            </a:r>
            <a:endParaRPr lang="en-US" altLang="zh-CN"/>
          </a:p>
          <a:p>
            <a:r>
              <a:rPr lang="en-US" altLang="zh-CN">
                <a:sym typeface="+mn-ea"/>
              </a:rPr>
              <a:t>Victims: </a:t>
            </a:r>
            <a:r>
              <a:rPr lang="en-US" altLang="zh-CN"/>
              <a:t>nodes get score</a:t>
            </a:r>
            <a:endParaRPr lang="en-US" altLang="zh-CN"/>
          </a:p>
          <a:p>
            <a:r>
              <a:rPr lang="en-US" altLang="zh-CN"/>
              <a:t>We whitewash victims and punish the companions by subtracting scores caused by these combinations from victims and adding them to the companions.</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media/image8.png"/><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6.png"/><Relationship Id="rId14" Type="http://schemas.openxmlformats.org/officeDocument/2006/relationships/notesSlide" Target="../notesSlides/notesSlide9.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tags" Target="../tags/tag78.xml"/><Relationship Id="rId10" Type="http://schemas.openxmlformats.org/officeDocument/2006/relationships/image" Target="../media/image9.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10.png"/><Relationship Id="rId1" Type="http://schemas.openxmlformats.org/officeDocument/2006/relationships/tags" Target="../tags/tag7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3.png"/><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0565" y="1372870"/>
            <a:ext cx="10481310" cy="1322070"/>
          </a:xfrm>
          <a:prstGeom prst="rect">
            <a:avLst/>
          </a:prstGeom>
          <a:noFill/>
        </p:spPr>
        <p:txBody>
          <a:bodyPr wrap="square" rtlCol="0">
            <a:spAutoFit/>
          </a:bodyPr>
          <a:lstStyle/>
          <a:p>
            <a:pPr algn="ctr"/>
            <a:r>
              <a:rPr lang="en-US" altLang="zh-CN" sz="4000" b="1"/>
              <a:t>Sybil Detection of Hardened Registration Process for Mobile Croudsourcing</a:t>
            </a:r>
            <a:endParaRPr lang="en-US" altLang="zh-CN" sz="4000" b="1"/>
          </a:p>
        </p:txBody>
      </p:sp>
      <p:sp>
        <p:nvSpPr>
          <p:cNvPr id="5" name="文本框 4"/>
          <p:cNvSpPr txBox="1"/>
          <p:nvPr/>
        </p:nvSpPr>
        <p:spPr>
          <a:xfrm>
            <a:off x="4154170" y="3314065"/>
            <a:ext cx="4200525" cy="645160"/>
          </a:xfrm>
          <a:prstGeom prst="rect">
            <a:avLst/>
          </a:prstGeom>
          <a:noFill/>
        </p:spPr>
        <p:txBody>
          <a:bodyPr wrap="square" rtlCol="0">
            <a:spAutoFit/>
          </a:bodyPr>
          <a:lstStyle/>
          <a:p>
            <a:r>
              <a:rPr lang="en-US" altLang="zh-CN"/>
              <a:t>Name: Ronghua Li</a:t>
            </a:r>
            <a:endParaRPr lang="en-US" altLang="zh-CN"/>
          </a:p>
          <a:p>
            <a:r>
              <a:rPr lang="en-US" altLang="zh-CN"/>
              <a:t>E-mail: ronghua@kth.se</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record"/>
          <p:cNvPicPr>
            <a:picLocks noChangeAspect="1"/>
          </p:cNvPicPr>
          <p:nvPr/>
        </p:nvPicPr>
        <p:blipFill>
          <a:blip r:embed="rId1"/>
          <a:stretch>
            <a:fillRect/>
          </a:stretch>
        </p:blipFill>
        <p:spPr>
          <a:xfrm>
            <a:off x="5013325" y="1511935"/>
            <a:ext cx="5337861" cy="3906000"/>
          </a:xfrm>
          <a:prstGeom prst="rect">
            <a:avLst/>
          </a:prstGeom>
        </p:spPr>
      </p:pic>
      <p:sp>
        <p:nvSpPr>
          <p:cNvPr id="35" name="文本框 34"/>
          <p:cNvSpPr txBox="1"/>
          <p:nvPr/>
        </p:nvSpPr>
        <p:spPr>
          <a:xfrm>
            <a:off x="271780" y="213995"/>
            <a:ext cx="4741545" cy="460375"/>
          </a:xfrm>
          <a:prstGeom prst="rect">
            <a:avLst/>
          </a:prstGeom>
          <a:noFill/>
        </p:spPr>
        <p:txBody>
          <a:bodyPr wrap="square" rtlCol="0">
            <a:spAutoFit/>
          </a:bodyPr>
          <a:lstStyle/>
          <a:p>
            <a:r>
              <a:rPr lang="en-US" altLang="zh-CN" sz="2400"/>
              <a:t>Score Calculation Phase</a:t>
            </a:r>
            <a:endParaRPr lang="en-US" altLang="zh-CN" sz="2400"/>
          </a:p>
        </p:txBody>
      </p:sp>
      <p:sp>
        <p:nvSpPr>
          <p:cNvPr id="4" name="文本框 3"/>
          <p:cNvSpPr txBox="1"/>
          <p:nvPr/>
        </p:nvSpPr>
        <p:spPr>
          <a:xfrm>
            <a:off x="5013325" y="1512570"/>
            <a:ext cx="4478020" cy="953135"/>
          </a:xfrm>
          <a:prstGeom prst="rect">
            <a:avLst/>
          </a:prstGeom>
          <a:noFill/>
        </p:spPr>
        <p:txBody>
          <a:bodyPr wrap="square" rtlCol="0">
            <a:spAutoFit/>
          </a:bodyPr>
          <a:lstStyle/>
          <a:p>
            <a:r>
              <a:rPr lang="en-US" altLang="zh-CN" sz="1400" dirty="0">
                <a:solidFill>
                  <a:schemeClr val="accent3"/>
                </a:solidFill>
              </a:rPr>
              <a:t>1</a:t>
            </a:r>
            <a:r>
              <a:rPr lang="en-US" altLang="zh-CN" sz="1400" dirty="0"/>
              <a:t> : { </a:t>
            </a:r>
            <a:r>
              <a:rPr lang="en-US" altLang="zh-CN" sz="1400" dirty="0">
                <a:solidFill>
                  <a:schemeClr val="accent1"/>
                </a:solidFill>
              </a:rPr>
              <a:t>5</a:t>
            </a:r>
            <a:r>
              <a:rPr lang="en-US" altLang="zh-CN" sz="1400" dirty="0"/>
              <a:t>: 1.0, </a:t>
            </a:r>
            <a:r>
              <a:rPr lang="en-US" altLang="zh-CN" sz="1400" dirty="0">
                <a:solidFill>
                  <a:schemeClr val="accent1"/>
                </a:solidFill>
              </a:rPr>
              <a:t>6</a:t>
            </a:r>
            <a:r>
              <a:rPr lang="en-US" altLang="zh-CN" sz="1400" dirty="0"/>
              <a:t>: 2.02, </a:t>
            </a:r>
            <a:r>
              <a:rPr lang="en-US" altLang="zh-CN" sz="1400" dirty="0">
                <a:solidFill>
                  <a:schemeClr val="accent1"/>
                </a:solidFill>
              </a:rPr>
              <a:t>7</a:t>
            </a:r>
            <a:r>
              <a:rPr lang="en-US" altLang="zh-CN" sz="1400" dirty="0"/>
              <a:t>: 3.0, </a:t>
            </a:r>
            <a:r>
              <a:rPr lang="en-US" altLang="zh-CN" sz="1400" dirty="0">
                <a:solidFill>
                  <a:schemeClr val="accent1"/>
                </a:solidFill>
              </a:rPr>
              <a:t>8</a:t>
            </a:r>
            <a:r>
              <a:rPr lang="en-US" altLang="zh-CN" sz="1400" dirty="0"/>
              <a:t>: null }</a:t>
            </a:r>
            <a:endParaRPr lang="en-US" altLang="zh-CN" sz="1400" dirty="0"/>
          </a:p>
          <a:p>
            <a:r>
              <a:rPr lang="en-US" altLang="zh-CN" sz="1400" dirty="0">
                <a:solidFill>
                  <a:schemeClr val="accent3"/>
                </a:solidFill>
                <a:sym typeface="+mn-ea"/>
              </a:rPr>
              <a:t>2</a:t>
            </a:r>
            <a:r>
              <a:rPr lang="en-US" altLang="zh-CN" sz="1400" dirty="0">
                <a:sym typeface="+mn-ea"/>
              </a:rPr>
              <a:t> : { </a:t>
            </a:r>
            <a:r>
              <a:rPr lang="en-US" altLang="zh-CN" sz="1400" dirty="0">
                <a:solidFill>
                  <a:schemeClr val="accent1"/>
                </a:solidFill>
                <a:sym typeface="+mn-ea"/>
              </a:rPr>
              <a:t>5</a:t>
            </a:r>
            <a:r>
              <a:rPr lang="en-US" altLang="zh-CN" sz="1400" dirty="0">
                <a:sym typeface="+mn-ea"/>
              </a:rPr>
              <a:t>: 2.0, </a:t>
            </a:r>
            <a:r>
              <a:rPr lang="en-US" altLang="zh-CN" sz="1400" dirty="0">
                <a:solidFill>
                  <a:schemeClr val="accent1"/>
                </a:solidFill>
                <a:sym typeface="+mn-ea"/>
              </a:rPr>
              <a:t>6</a:t>
            </a:r>
            <a:r>
              <a:rPr lang="en-US" altLang="zh-CN" sz="1400" dirty="0">
                <a:sym typeface="+mn-ea"/>
              </a:rPr>
              <a:t>: 4.0, </a:t>
            </a:r>
            <a:r>
              <a:rPr lang="en-US" altLang="zh-CN" sz="1400" dirty="0">
                <a:solidFill>
                  <a:schemeClr val="accent1"/>
                </a:solidFill>
                <a:sym typeface="+mn-ea"/>
              </a:rPr>
              <a:t>7</a:t>
            </a:r>
            <a:r>
              <a:rPr lang="en-US" altLang="zh-CN" sz="1400" dirty="0">
                <a:sym typeface="+mn-ea"/>
              </a:rPr>
              <a:t>: 5.0, </a:t>
            </a:r>
            <a:r>
              <a:rPr lang="en-US" altLang="zh-CN" sz="1400" dirty="0">
                <a:solidFill>
                  <a:schemeClr val="accent1"/>
                </a:solidFill>
                <a:sym typeface="+mn-ea"/>
              </a:rPr>
              <a:t>8</a:t>
            </a:r>
            <a:r>
              <a:rPr lang="en-US" altLang="zh-CN" sz="1400" dirty="0">
                <a:sym typeface="+mn-ea"/>
              </a:rPr>
              <a:t>: null }</a:t>
            </a:r>
            <a:endParaRPr lang="en-US" altLang="zh-CN" sz="1400" dirty="0"/>
          </a:p>
          <a:p>
            <a:r>
              <a:rPr lang="en-US" altLang="zh-CN" sz="1400" dirty="0">
                <a:solidFill>
                  <a:schemeClr val="accent3"/>
                </a:solidFill>
                <a:sym typeface="+mn-ea"/>
              </a:rPr>
              <a:t>3</a:t>
            </a:r>
            <a:r>
              <a:rPr lang="en-US" altLang="zh-CN" sz="1400" dirty="0"/>
              <a:t> : . . . . .</a:t>
            </a:r>
            <a:endParaRPr lang="en-US" altLang="zh-CN" sz="1400" dirty="0"/>
          </a:p>
          <a:p>
            <a:r>
              <a:rPr lang="en-US" altLang="zh-CN" sz="1400" dirty="0" err="1">
                <a:solidFill>
                  <a:schemeClr val="accent3"/>
                </a:solidFill>
              </a:rPr>
              <a:t>4</a:t>
            </a:r>
            <a:r>
              <a:rPr lang="en-US" altLang="zh-CN" sz="1400" dirty="0"/>
              <a:t> : . . . . . </a:t>
            </a:r>
            <a:endParaRPr lang="en-US" altLang="zh-CN" sz="1400" dirty="0"/>
          </a:p>
        </p:txBody>
      </p:sp>
      <p:sp>
        <p:nvSpPr>
          <p:cNvPr id="5" name="文本框 4"/>
          <p:cNvSpPr txBox="1"/>
          <p:nvPr/>
        </p:nvSpPr>
        <p:spPr>
          <a:xfrm>
            <a:off x="5013325" y="1123950"/>
            <a:ext cx="2928620"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a:t>RSSI values from IEP</a:t>
            </a:r>
            <a:endParaRPr lang="en-US" altLang="zh-CN" sz="1400"/>
          </a:p>
        </p:txBody>
      </p:sp>
      <p:sp>
        <p:nvSpPr>
          <p:cNvPr id="11" name="文本框 10"/>
          <p:cNvSpPr txBox="1"/>
          <p:nvPr/>
        </p:nvSpPr>
        <p:spPr>
          <a:xfrm>
            <a:off x="5013325" y="3021965"/>
            <a:ext cx="3908425"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Ratio values of detector combinations</a:t>
            </a:r>
            <a:endParaRPr lang="en-US" altLang="zh-CN" sz="1400" dirty="0"/>
          </a:p>
        </p:txBody>
      </p:sp>
      <p:sp>
        <p:nvSpPr>
          <p:cNvPr id="12" name="文本框 11"/>
          <p:cNvSpPr txBox="1"/>
          <p:nvPr/>
        </p:nvSpPr>
        <p:spPr>
          <a:xfrm>
            <a:off x="5013325" y="3328670"/>
            <a:ext cx="6985000" cy="1168400"/>
          </a:xfrm>
          <a:prstGeom prst="rect">
            <a:avLst/>
          </a:prstGeom>
          <a:noFill/>
        </p:spPr>
        <p:txBody>
          <a:bodyPr wrap="square" rtlCol="0">
            <a:spAutoFit/>
          </a:bodyPr>
          <a:lstStyle/>
          <a:p>
            <a:r>
              <a:rPr lang="en-US" altLang="zh-CN" sz="1400" dirty="0"/>
              <a:t>Combination of </a:t>
            </a:r>
            <a:r>
              <a:rPr lang="en-US" altLang="zh-CN" sz="1400" dirty="0">
                <a:solidFill>
                  <a:schemeClr val="accent3"/>
                </a:solidFill>
              </a:rPr>
              <a:t>1</a:t>
            </a:r>
            <a:r>
              <a:rPr lang="en-US" altLang="zh-CN" sz="1400" baseline="-25000" dirty="0"/>
              <a:t> </a:t>
            </a:r>
            <a:r>
              <a:rPr lang="en-US" altLang="zh-CN" sz="1400" dirty="0"/>
              <a:t>and </a:t>
            </a:r>
            <a:r>
              <a:rPr lang="en-US" altLang="zh-CN" sz="1400" dirty="0">
                <a:solidFill>
                  <a:schemeClr val="accent3"/>
                </a:solidFill>
              </a:rPr>
              <a:t>2</a:t>
            </a:r>
            <a:endParaRPr lang="en-US" altLang="zh-CN" sz="1400" dirty="0">
              <a:solidFill>
                <a:schemeClr val="accent3"/>
              </a:solidFill>
            </a:endParaRPr>
          </a:p>
          <a:p>
            <a:r>
              <a:rPr lang="en-US" altLang="zh-CN" sz="1400" dirty="0"/>
              <a:t>C(</a:t>
            </a:r>
            <a:r>
              <a:rPr lang="en-US" altLang="zh-CN" sz="1400" dirty="0">
                <a:solidFill>
                  <a:schemeClr val="accent3"/>
                </a:solidFill>
              </a:rPr>
              <a:t>1</a:t>
            </a:r>
            <a:r>
              <a:rPr lang="en-US" altLang="zh-CN" sz="1400" dirty="0"/>
              <a:t>, </a:t>
            </a:r>
            <a:r>
              <a:rPr lang="en-US" altLang="zh-CN" sz="1400" dirty="0">
                <a:solidFill>
                  <a:schemeClr val="accent3"/>
                </a:solidFill>
              </a:rPr>
              <a:t>2</a:t>
            </a:r>
            <a:r>
              <a:rPr lang="en-US" altLang="zh-CN" sz="1400" dirty="0"/>
              <a:t>): { </a:t>
            </a:r>
            <a:r>
              <a:rPr lang="en-US" altLang="zh-CN" sz="1400" dirty="0">
                <a:solidFill>
                  <a:schemeClr val="accent1"/>
                </a:solidFill>
                <a:sym typeface="+mn-ea"/>
              </a:rPr>
              <a:t>5</a:t>
            </a:r>
            <a:r>
              <a:rPr lang="en-US" altLang="zh-CN" sz="1400" dirty="0">
                <a:sym typeface="+mn-ea"/>
              </a:rPr>
              <a:t>: </a:t>
            </a:r>
            <a:r>
              <a:rPr lang="en-US" altLang="zh-CN" sz="1400" dirty="0">
                <a:solidFill>
                  <a:srgbClr val="FF0000"/>
                </a:solidFill>
                <a:sym typeface="+mn-ea"/>
              </a:rPr>
              <a:t>1.0/2.0</a:t>
            </a:r>
            <a:r>
              <a:rPr lang="en-US" altLang="zh-CN" sz="1400" dirty="0">
                <a:sym typeface="+mn-ea"/>
              </a:rPr>
              <a:t>, </a:t>
            </a:r>
            <a:r>
              <a:rPr lang="en-US" altLang="zh-CN" sz="1400" dirty="0">
                <a:solidFill>
                  <a:schemeClr val="accent1"/>
                </a:solidFill>
                <a:sym typeface="+mn-ea"/>
              </a:rPr>
              <a:t>6</a:t>
            </a:r>
            <a:r>
              <a:rPr lang="en-US" altLang="zh-CN" sz="1400" dirty="0">
                <a:sym typeface="+mn-ea"/>
              </a:rPr>
              <a:t>: </a:t>
            </a:r>
            <a:r>
              <a:rPr lang="en-US" altLang="zh-CN" sz="1400" dirty="0">
                <a:solidFill>
                  <a:srgbClr val="FF0000"/>
                </a:solidFill>
                <a:sym typeface="+mn-ea"/>
              </a:rPr>
              <a:t>2.02/4.0</a:t>
            </a:r>
            <a:r>
              <a:rPr lang="en-US" altLang="zh-CN" sz="1400" dirty="0">
                <a:sym typeface="+mn-ea"/>
              </a:rPr>
              <a:t>, </a:t>
            </a:r>
            <a:r>
              <a:rPr lang="en-US" altLang="zh-CN" sz="1400" dirty="0">
                <a:solidFill>
                  <a:schemeClr val="accent1"/>
                </a:solidFill>
                <a:sym typeface="+mn-ea"/>
              </a:rPr>
              <a:t>7</a:t>
            </a:r>
            <a:r>
              <a:rPr lang="en-US" altLang="zh-CN" sz="1400" dirty="0">
                <a:sym typeface="+mn-ea"/>
              </a:rPr>
              <a:t>: 3.0/5.0, </a:t>
            </a:r>
            <a:r>
              <a:rPr lang="en-US" altLang="zh-CN" sz="1400" dirty="0">
                <a:solidFill>
                  <a:schemeClr val="accent1"/>
                </a:solidFill>
                <a:sym typeface="+mn-ea"/>
              </a:rPr>
              <a:t>8</a:t>
            </a:r>
            <a:r>
              <a:rPr lang="en-US" altLang="zh-CN" sz="1400" dirty="0">
                <a:sym typeface="+mn-ea"/>
              </a:rPr>
              <a:t>: </a:t>
            </a:r>
            <a:r>
              <a:rPr lang="en-US" altLang="zh-CN" sz="1400" dirty="0">
                <a:solidFill>
                  <a:srgbClr val="FF0000"/>
                </a:solidFill>
                <a:sym typeface="+mn-ea"/>
              </a:rPr>
              <a:t>NULL(null/null)</a:t>
            </a:r>
            <a:r>
              <a:rPr lang="en-US" altLang="zh-CN" sz="1400" dirty="0"/>
              <a:t> }</a:t>
            </a:r>
            <a:endParaRPr lang="en-US" altLang="zh-CN" sz="1400" dirty="0"/>
          </a:p>
          <a:p>
            <a:r>
              <a:rPr lang="en-US" altLang="zh-CN" sz="1400" dirty="0">
                <a:sym typeface="+mn-ea"/>
              </a:rPr>
              <a:t>C(</a:t>
            </a:r>
            <a:r>
              <a:rPr lang="en-US" altLang="zh-CN" sz="1400" dirty="0">
                <a:solidFill>
                  <a:schemeClr val="accent3"/>
                </a:solidFill>
                <a:sym typeface="+mn-ea"/>
              </a:rPr>
              <a:t>1</a:t>
            </a:r>
            <a:r>
              <a:rPr lang="en-US" altLang="zh-CN" sz="1400" dirty="0">
                <a:sym typeface="+mn-ea"/>
              </a:rPr>
              <a:t>, </a:t>
            </a:r>
            <a:r>
              <a:rPr lang="en-US" altLang="zh-CN" sz="1400" dirty="0">
                <a:solidFill>
                  <a:schemeClr val="accent3"/>
                </a:solidFill>
                <a:sym typeface="+mn-ea"/>
              </a:rPr>
              <a:t>3</a:t>
            </a:r>
            <a:r>
              <a:rPr lang="en-US" altLang="zh-CN" sz="1400" dirty="0">
                <a:sym typeface="+mn-ea"/>
              </a:rPr>
              <a:t>): </a:t>
            </a:r>
            <a:r>
              <a:rPr lang="en-US" altLang="zh-CN" sz="1400" b="1" dirty="0">
                <a:sym typeface="+mn-ea"/>
              </a:rPr>
              <a:t>. . . . . .</a:t>
            </a:r>
            <a:endParaRPr lang="en-US" altLang="zh-CN" sz="1400" dirty="0">
              <a:sym typeface="+mn-ea"/>
            </a:endParaRPr>
          </a:p>
          <a:p>
            <a:r>
              <a:rPr lang="en-US" altLang="zh-CN" sz="1400" b="1" dirty="0">
                <a:sym typeface="+mn-ea"/>
              </a:rPr>
              <a:t>. . . . . . </a:t>
            </a:r>
            <a:r>
              <a:rPr lang="en-US" altLang="zh-CN" sz="1400" dirty="0">
                <a:sym typeface="+mn-ea"/>
              </a:rPr>
              <a:t>, </a:t>
            </a:r>
            <a:endParaRPr lang="en-US" altLang="zh-CN" sz="1400" dirty="0">
              <a:sym typeface="+mn-ea"/>
            </a:endParaRPr>
          </a:p>
          <a:p>
            <a:r>
              <a:rPr lang="en-US" altLang="zh-CN" sz="1400" dirty="0">
                <a:sym typeface="+mn-ea"/>
              </a:rPr>
              <a:t>C(</a:t>
            </a:r>
            <a:r>
              <a:rPr lang="en-US" altLang="zh-CN" sz="1400" dirty="0">
                <a:solidFill>
                  <a:schemeClr val="accent3"/>
                </a:solidFill>
                <a:sym typeface="+mn-ea"/>
              </a:rPr>
              <a:t>3</a:t>
            </a:r>
            <a:r>
              <a:rPr lang="en-US" altLang="zh-CN" sz="1400" dirty="0">
                <a:sym typeface="+mn-ea"/>
              </a:rPr>
              <a:t>, </a:t>
            </a:r>
            <a:r>
              <a:rPr lang="en-US" altLang="zh-CN" sz="1400" dirty="0" err="1">
                <a:solidFill>
                  <a:schemeClr val="accent3"/>
                </a:solidFill>
                <a:sym typeface="+mn-ea"/>
              </a:rPr>
              <a:t>4</a:t>
            </a:r>
            <a:r>
              <a:rPr lang="en-US" altLang="zh-CN" sz="1400" dirty="0">
                <a:sym typeface="+mn-ea"/>
              </a:rPr>
              <a:t>)</a:t>
            </a:r>
            <a:endParaRPr lang="en-US" altLang="zh-CN" sz="1400" dirty="0">
              <a:sym typeface="+mn-ea"/>
            </a:endParaRPr>
          </a:p>
        </p:txBody>
      </p:sp>
      <p:sp>
        <p:nvSpPr>
          <p:cNvPr id="13" name="文本框 12"/>
          <p:cNvSpPr txBox="1"/>
          <p:nvPr/>
        </p:nvSpPr>
        <p:spPr>
          <a:xfrm>
            <a:off x="5013325" y="674370"/>
            <a:ext cx="3628390" cy="368300"/>
          </a:xfrm>
          <a:prstGeom prst="rect">
            <a:avLst/>
          </a:prstGeom>
          <a:noFill/>
        </p:spPr>
        <p:txBody>
          <a:bodyPr wrap="square" rtlCol="0">
            <a:spAutoFit/>
          </a:bodyPr>
          <a:lstStyle/>
          <a:p>
            <a:r>
              <a:rPr lang="en-US" altLang="zh-CN" b="1" dirty="0"/>
              <a:t>Example of Score Calculation</a:t>
            </a:r>
            <a:endParaRPr lang="en-US" altLang="zh-CN" b="1" dirty="0"/>
          </a:p>
        </p:txBody>
      </p:sp>
      <p:sp>
        <p:nvSpPr>
          <p:cNvPr id="14" name="左大括号 13"/>
          <p:cNvSpPr/>
          <p:nvPr/>
        </p:nvSpPr>
        <p:spPr>
          <a:xfrm>
            <a:off x="4897755" y="1543685"/>
            <a:ext cx="99695" cy="922020"/>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a:off x="4897755" y="3611880"/>
            <a:ext cx="99695" cy="8026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6" name="图片 15" descr="SCPworkFlow"/>
          <p:cNvPicPr>
            <a:picLocks noChangeAspect="1"/>
          </p:cNvPicPr>
          <p:nvPr/>
        </p:nvPicPr>
        <p:blipFill>
          <a:blip r:embed="rId2"/>
          <a:stretch>
            <a:fillRect/>
          </a:stretch>
        </p:blipFill>
        <p:spPr>
          <a:xfrm>
            <a:off x="591820" y="1042670"/>
            <a:ext cx="2940050" cy="4959985"/>
          </a:xfrm>
          <a:prstGeom prst="rect">
            <a:avLst/>
          </a:prstGeom>
        </p:spPr>
      </p:pic>
      <p:sp>
        <p:nvSpPr>
          <p:cNvPr id="19" name="文本框 18"/>
          <p:cNvSpPr txBox="1"/>
          <p:nvPr/>
        </p:nvSpPr>
        <p:spPr>
          <a:xfrm>
            <a:off x="5013325" y="1123950"/>
            <a:ext cx="2459355"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8 nodes system record</a:t>
            </a:r>
            <a:endParaRPr lang="en-US" altLang="zh-CN" sz="1400" dirty="0"/>
          </a:p>
        </p:txBody>
      </p:sp>
      <p:sp>
        <p:nvSpPr>
          <p:cNvPr id="20" name="文本框 19"/>
          <p:cNvSpPr txBox="1"/>
          <p:nvPr/>
        </p:nvSpPr>
        <p:spPr>
          <a:xfrm>
            <a:off x="5013325" y="5634355"/>
            <a:ext cx="5874385" cy="368300"/>
          </a:xfrm>
          <a:prstGeom prst="rect">
            <a:avLst/>
          </a:prstGeom>
          <a:noFill/>
        </p:spPr>
        <p:txBody>
          <a:bodyPr wrap="square" rtlCol="0">
            <a:spAutoFit/>
          </a:bodyPr>
          <a:lstStyle/>
          <a:p>
            <a:r>
              <a:rPr lang="en-US" altLang="zh-CN"/>
              <a:t>Fig. 4  8 node system record structure example</a:t>
            </a: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22" presetClass="exit" presetSubtype="4" fill="hold" grpId="1" nodeType="withEffect">
                                  <p:stCondLst>
                                    <p:cond delay="0"/>
                                  </p:stCondLst>
                                  <p:childTnLst>
                                    <p:animEffect transition="out" filter="wipe(down)">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22" presetClass="exit" presetSubtype="4" fill="hold" grpId="1" nodeType="withEffect">
                                  <p:stCondLst>
                                    <p:cond delay="0"/>
                                  </p:stCondLst>
                                  <p:childTnLst>
                                    <p:animEffect transition="out" filter="wipe(down)">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22" presetClass="exit" presetSubtype="4" fill="hold" grpId="1" nodeType="withEffect">
                                  <p:stCondLst>
                                    <p:cond delay="0"/>
                                  </p:stCondLst>
                                  <p:childTnLst>
                                    <p:animEffect transition="out" filter="wipe(down)">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par>
                                <p:cTn id="42" presetID="22" presetClass="exit" presetSubtype="4" fill="hold" grpId="1" nodeType="withEffect">
                                  <p:stCondLst>
                                    <p:cond delay="0"/>
                                  </p:stCondLst>
                                  <p:childTnLst>
                                    <p:animEffect transition="out" filter="wipe(down)">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22" presetClass="exit" presetSubtype="4" fill="hold" grpId="1" nodeType="withEffect">
                                  <p:stCondLst>
                                    <p:cond delay="0"/>
                                  </p:stCondLst>
                                  <p:childTnLst>
                                    <p:animEffect transition="out" filter="wipe(down)">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11" grpId="0"/>
      <p:bldP spid="11" grpId="1"/>
      <p:bldP spid="12" grpId="0"/>
      <p:bldP spid="12" grpId="1"/>
      <p:bldP spid="13" grpId="0"/>
      <p:bldP spid="14" grpId="0" bldLvl="0" animBg="1"/>
      <p:bldP spid="14" grpId="1" bldLvl="0" animBg="1"/>
      <p:bldP spid="15" grpId="0" animBg="1"/>
      <p:bldP spid="15" grpId="1" animBg="1"/>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5425" y="142875"/>
            <a:ext cx="3531235" cy="460375"/>
          </a:xfrm>
          <a:prstGeom prst="rect">
            <a:avLst/>
          </a:prstGeom>
          <a:noFill/>
        </p:spPr>
        <p:txBody>
          <a:bodyPr wrap="square" rtlCol="0">
            <a:spAutoFit/>
          </a:bodyPr>
          <a:lstStyle/>
          <a:p>
            <a:r>
              <a:rPr lang="en-US" altLang="zh-CN" sz="2400"/>
              <a:t>Elimination Phase</a:t>
            </a:r>
            <a:endParaRPr lang="en-US" altLang="zh-CN" sz="2400"/>
          </a:p>
        </p:txBody>
      </p:sp>
      <p:pic>
        <p:nvPicPr>
          <p:cNvPr id="17" name="图片 16" descr="record"/>
          <p:cNvPicPr>
            <a:picLocks noChangeAspect="1"/>
          </p:cNvPicPr>
          <p:nvPr/>
        </p:nvPicPr>
        <p:blipFill>
          <a:blip r:embed="rId1"/>
          <a:stretch>
            <a:fillRect/>
          </a:stretch>
        </p:blipFill>
        <p:spPr>
          <a:xfrm>
            <a:off x="225425" y="952500"/>
            <a:ext cx="4970145" cy="3637280"/>
          </a:xfrm>
          <a:prstGeom prst="rect">
            <a:avLst/>
          </a:prstGeom>
        </p:spPr>
      </p:pic>
      <p:pic>
        <p:nvPicPr>
          <p:cNvPr id="7" name="图片 6" descr="record_red"/>
          <p:cNvPicPr>
            <a:picLocks noChangeAspect="1"/>
          </p:cNvPicPr>
          <p:nvPr/>
        </p:nvPicPr>
        <p:blipFill>
          <a:blip r:embed="rId2"/>
          <a:stretch>
            <a:fillRect/>
          </a:stretch>
        </p:blipFill>
        <p:spPr>
          <a:xfrm>
            <a:off x="225425" y="953135"/>
            <a:ext cx="4970145" cy="3636645"/>
          </a:xfrm>
          <a:prstGeom prst="rect">
            <a:avLst/>
          </a:prstGeom>
        </p:spPr>
      </p:pic>
      <p:graphicFrame>
        <p:nvGraphicFramePr>
          <p:cNvPr id="9" name="表格 8"/>
          <p:cNvGraphicFramePr/>
          <p:nvPr>
            <p:custDataLst>
              <p:tags r:id="rId3"/>
            </p:custDataLst>
          </p:nvPr>
        </p:nvGraphicFramePr>
        <p:xfrm>
          <a:off x="225425" y="5322570"/>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7</a:t>
                      </a:r>
                      <a:endParaRPr lang="en-US" altLang="zh-CN"/>
                    </a:p>
                  </a:txBody>
                  <a:tcPr/>
                </a:tc>
                <a:tc>
                  <a:txBody>
                    <a:bodyPr/>
                    <a:lstStyle/>
                    <a:p>
                      <a:pPr algn="ctr">
                        <a:buNone/>
                      </a:pPr>
                      <a:r>
                        <a:rPr lang="en-US" altLang="zh-CN"/>
                        <a:t>4</a:t>
                      </a:r>
                      <a:endParaRPr lang="en-US" altLang="zh-CN"/>
                    </a:p>
                  </a:txBody>
                  <a:tcPr/>
                </a:tc>
                <a:tc>
                  <a:txBody>
                    <a:bodyPr/>
                    <a:lstStyle/>
                    <a:p>
                      <a:pPr algn="ctr">
                        <a:buNone/>
                      </a:pPr>
                      <a:r>
                        <a:rPr lang="en-US" altLang="zh-CN"/>
                        <a:t>1</a:t>
                      </a:r>
                      <a:endParaRPr lang="en-US" altLang="zh-CN"/>
                    </a:p>
                  </a:txBody>
                  <a:tcPr/>
                </a:tc>
                <a:tc>
                  <a:txBody>
                    <a:bodyPr/>
                    <a:lstStyle/>
                    <a:p>
                      <a:pPr algn="ctr">
                        <a:buNone/>
                      </a:pPr>
                      <a:r>
                        <a:rPr lang="en-US" altLang="zh-CN"/>
                        <a:t>2</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5</a:t>
                      </a:r>
                      <a:endParaRPr lang="en-US" altLang="zh-CN"/>
                    </a:p>
                  </a:txBody>
                  <a:tcPr/>
                </a:tc>
              </a:tr>
            </a:tbl>
          </a:graphicData>
        </a:graphic>
      </p:graphicFrame>
      <p:graphicFrame>
        <p:nvGraphicFramePr>
          <p:cNvPr id="10" name="表格 9"/>
          <p:cNvGraphicFramePr/>
          <p:nvPr>
            <p:custDataLst>
              <p:tags r:id="rId4"/>
            </p:custDataLst>
          </p:nvPr>
        </p:nvGraphicFramePr>
        <p:xfrm>
          <a:off x="225425" y="5322570"/>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-1</a:t>
                      </a:r>
                      <a:endParaRPr lang="en-US" altLang="zh-CN"/>
                    </a:p>
                  </a:txBody>
                  <a:tcPr/>
                </a:tc>
                <a:tc>
                  <a:txBody>
                    <a:bodyPr/>
                    <a:lstStyle/>
                    <a:p>
                      <a:pPr algn="ctr">
                        <a:buNone/>
                      </a:pPr>
                      <a:r>
                        <a:rPr lang="en-US" altLang="zh-CN">
                          <a:solidFill>
                            <a:srgbClr val="FFFF00"/>
                          </a:solidFill>
                        </a:rPr>
                        <a:t>1</a:t>
                      </a:r>
                      <a:endParaRPr lang="en-US" altLang="zh-CN">
                        <a:solidFill>
                          <a:srgbClr val="FFFF00"/>
                        </a:solidFill>
                      </a:endParaRPr>
                    </a:p>
                  </a:txBody>
                  <a:tcPr/>
                </a:tc>
                <a:tc>
                  <a:txBody>
                    <a:bodyPr/>
                    <a:lstStyle/>
                    <a:p>
                      <a:pPr algn="ctr">
                        <a:buNone/>
                      </a:pPr>
                      <a:r>
                        <a:rPr lang="en-US" altLang="zh-CN">
                          <a:solidFill>
                            <a:schemeClr val="tx1"/>
                          </a:solidFill>
                        </a:rPr>
                        <a:t>1</a:t>
                      </a:r>
                      <a:endParaRPr lang="en-US" altLang="zh-CN">
                        <a:solidFill>
                          <a:schemeClr val="tx1"/>
                        </a:solidFill>
                      </a:endParaRPr>
                    </a:p>
                  </a:txBody>
                  <a:tcPr/>
                </a:tc>
                <a:tc>
                  <a:txBody>
                    <a:bodyPr/>
                    <a:lstStyle/>
                    <a:p>
                      <a:pPr algn="ctr">
                        <a:buNone/>
                      </a:pPr>
                      <a:r>
                        <a:rPr lang="en-US" altLang="zh-CN">
                          <a:solidFill>
                            <a:schemeClr val="accent6"/>
                          </a:solidFill>
                        </a:rPr>
                        <a:t>5</a:t>
                      </a:r>
                      <a:endParaRPr lang="en-US" altLang="zh-CN">
                        <a:solidFill>
                          <a:schemeClr val="accent6"/>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5</a:t>
                      </a:r>
                      <a:endParaRPr lang="en-US" altLang="zh-CN">
                        <a:solidFill>
                          <a:schemeClr val="tx1"/>
                        </a:solidFill>
                      </a:endParaRPr>
                    </a:p>
                  </a:txBody>
                  <a:tcPr/>
                </a:tc>
              </a:tr>
            </a:tbl>
          </a:graphicData>
        </a:graphic>
      </p:graphicFrame>
      <p:sp>
        <p:nvSpPr>
          <p:cNvPr id="11" name="文本框 10"/>
          <p:cNvSpPr txBox="1"/>
          <p:nvPr/>
        </p:nvSpPr>
        <p:spPr>
          <a:xfrm>
            <a:off x="5679440" y="809625"/>
            <a:ext cx="1256030" cy="368300"/>
          </a:xfrm>
          <a:prstGeom prst="rect">
            <a:avLst/>
          </a:prstGeom>
          <a:noFill/>
        </p:spPr>
        <p:txBody>
          <a:bodyPr wrap="square" rtlCol="0">
            <a:spAutoFit/>
          </a:bodyPr>
          <a:lstStyle/>
          <a:p>
            <a:r>
              <a:rPr lang="en-US" altLang="zh-CN"/>
              <a:t>Threshold:</a:t>
            </a:r>
            <a:endParaRPr lang="en-US" altLang="zh-CN" baseline="-25000"/>
          </a:p>
        </p:txBody>
      </p:sp>
      <p:graphicFrame>
        <p:nvGraphicFramePr>
          <p:cNvPr id="13" name="对象 12">
            <a:hlinkClick r:id="" action="ppaction://ole?verb=0"/>
          </p:cNvPr>
          <p:cNvGraphicFramePr>
            <a:graphicFrameLocks noChangeAspect="1"/>
          </p:cNvGraphicFramePr>
          <p:nvPr/>
        </p:nvGraphicFramePr>
        <p:xfrm>
          <a:off x="6935153" y="759460"/>
          <a:ext cx="2416175" cy="467995"/>
        </p:xfrm>
        <a:graphic>
          <a:graphicData uri="http://schemas.openxmlformats.org/presentationml/2006/ole">
            <mc:AlternateContent xmlns:mc="http://schemas.openxmlformats.org/markup-compatibility/2006">
              <mc:Choice xmlns:v="urn:schemas-microsoft-com:vml" Requires="v">
                <p:oleObj spid="_x0000_s1025" name="" r:id="rId5" imgW="1244600" imgH="241300" progId="Equation.KSEE3">
                  <p:embed/>
                </p:oleObj>
              </mc:Choice>
              <mc:Fallback>
                <p:oleObj name="" r:id="rId5" imgW="1244600" imgH="241300" progId="Equation.KSEE3">
                  <p:embed/>
                  <p:pic>
                    <p:nvPicPr>
                      <p:cNvPr id="0" name="对象 12">
                        <a:hlinkClick r:id="" action="ppaction://ole?verb=0"/>
                      </p:cNvPr>
                      <p:cNvPicPr/>
                      <p:nvPr/>
                    </p:nvPicPr>
                    <p:blipFill>
                      <a:blip r:embed="rId6"/>
                      <a:stretch>
                        <a:fillRect/>
                      </a:stretch>
                    </p:blipFill>
                    <p:spPr>
                      <a:xfrm>
                        <a:off x="6935153" y="759460"/>
                        <a:ext cx="2416175" cy="467995"/>
                      </a:xfrm>
                      <a:prstGeom prst="rect">
                        <a:avLst/>
                      </a:prstGeom>
                    </p:spPr>
                  </p:pic>
                </p:oleObj>
              </mc:Fallback>
            </mc:AlternateContent>
          </a:graphicData>
        </a:graphic>
      </p:graphicFrame>
      <p:pic>
        <p:nvPicPr>
          <p:cNvPr id="2" name="图片 1" descr="EPworkFlow"/>
          <p:cNvPicPr>
            <a:picLocks noChangeAspect="1"/>
          </p:cNvPicPr>
          <p:nvPr/>
        </p:nvPicPr>
        <p:blipFill>
          <a:blip r:embed="rId7"/>
          <a:stretch>
            <a:fillRect/>
          </a:stretch>
        </p:blipFill>
        <p:spPr>
          <a:xfrm>
            <a:off x="9738995" y="809625"/>
            <a:ext cx="1915795" cy="4573905"/>
          </a:xfrm>
          <a:prstGeom prst="rect">
            <a:avLst/>
          </a:prstGeom>
        </p:spPr>
      </p:pic>
      <p:graphicFrame>
        <p:nvGraphicFramePr>
          <p:cNvPr id="5" name="表格 4"/>
          <p:cNvGraphicFramePr/>
          <p:nvPr>
            <p:custDataLst>
              <p:tags r:id="rId8"/>
            </p:custDataLst>
          </p:nvPr>
        </p:nvGraphicFramePr>
        <p:xfrm>
          <a:off x="225425" y="5321935"/>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-1</a:t>
                      </a:r>
                      <a:endParaRPr lang="en-US" altLang="zh-CN"/>
                    </a:p>
                  </a:txBody>
                  <a:tcPr/>
                </a:tc>
                <a:tc>
                  <a:txBody>
                    <a:bodyPr/>
                    <a:lstStyle/>
                    <a:p>
                      <a:pPr algn="ctr">
                        <a:buNone/>
                      </a:pPr>
                      <a:r>
                        <a:rPr lang="en-US" altLang="zh-CN">
                          <a:solidFill>
                            <a:srgbClr val="FFFF00"/>
                          </a:solidFill>
                        </a:rPr>
                        <a:t>0</a:t>
                      </a:r>
                      <a:endParaRPr lang="en-US" altLang="zh-CN">
                        <a:solidFill>
                          <a:srgbClr val="FFFF00"/>
                        </a:solidFill>
                      </a:endParaRPr>
                    </a:p>
                  </a:txBody>
                  <a:tcPr/>
                </a:tc>
                <a:tc>
                  <a:txBody>
                    <a:bodyPr/>
                    <a:lstStyle/>
                    <a:p>
                      <a:pPr algn="ctr">
                        <a:buNone/>
                      </a:pPr>
                      <a:r>
                        <a:rPr lang="en-US" altLang="zh-CN">
                          <a:solidFill>
                            <a:schemeClr val="accent6"/>
                          </a:solidFill>
                        </a:rPr>
                        <a:t>3</a:t>
                      </a:r>
                      <a:endParaRPr lang="en-US" altLang="zh-CN">
                        <a:solidFill>
                          <a:schemeClr val="accent6"/>
                        </a:solidFill>
                      </a:endParaRPr>
                    </a:p>
                  </a:txBody>
                  <a:tcPr/>
                </a:tc>
                <a:tc>
                  <a:txBody>
                    <a:bodyPr/>
                    <a:lstStyle/>
                    <a:p>
                      <a:pPr algn="ctr">
                        <a:buNone/>
                      </a:pPr>
                      <a:r>
                        <a:rPr lang="en-US" altLang="zh-CN">
                          <a:solidFill>
                            <a:schemeClr val="accent6"/>
                          </a:solidFill>
                        </a:rPr>
                        <a:t>5</a:t>
                      </a:r>
                      <a:endParaRPr lang="en-US" altLang="zh-CN">
                        <a:solidFill>
                          <a:schemeClr val="accent6"/>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rgbClr val="FFFF00"/>
                          </a:solidFill>
                        </a:rPr>
                        <a:t>4</a:t>
                      </a:r>
                      <a:endParaRPr lang="en-US" altLang="zh-CN">
                        <a:solidFill>
                          <a:srgbClr val="FFFF00"/>
                        </a:solidFill>
                      </a:endParaRPr>
                    </a:p>
                  </a:txBody>
                  <a:tcPr/>
                </a:tc>
              </a:tr>
            </a:tbl>
          </a:graphicData>
        </a:graphic>
      </p:graphicFrame>
      <p:cxnSp>
        <p:nvCxnSpPr>
          <p:cNvPr id="6" name="直接连接符 5"/>
          <p:cNvCxnSpPr/>
          <p:nvPr/>
        </p:nvCxnSpPr>
        <p:spPr>
          <a:xfrm flipH="1">
            <a:off x="3054350" y="2681605"/>
            <a:ext cx="5207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直接连接符 7"/>
          <p:cNvCxnSpPr/>
          <p:nvPr/>
        </p:nvCxnSpPr>
        <p:spPr>
          <a:xfrm flipH="1">
            <a:off x="3054350" y="2474595"/>
            <a:ext cx="5207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直接连接符 11"/>
          <p:cNvCxnSpPr/>
          <p:nvPr/>
        </p:nvCxnSpPr>
        <p:spPr>
          <a:xfrm flipH="1">
            <a:off x="3054350" y="4001770"/>
            <a:ext cx="520700"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14" name="表格 13"/>
          <p:cNvGraphicFramePr/>
          <p:nvPr>
            <p:custDataLst>
              <p:tags r:id="rId9"/>
            </p:custDataLst>
          </p:nvPr>
        </p:nvGraphicFramePr>
        <p:xfrm>
          <a:off x="225425" y="5321935"/>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-1</a:t>
                      </a:r>
                      <a:endParaRPr lang="en-US" altLang="zh-CN"/>
                    </a:p>
                  </a:txBody>
                  <a:tcPr/>
                </a:tc>
                <a:tc>
                  <a:txBody>
                    <a:bodyPr/>
                    <a:lstStyle/>
                    <a:p>
                      <a:pPr algn="ctr">
                        <a:buNone/>
                      </a:pPr>
                      <a:r>
                        <a:rPr lang="en-US" altLang="zh-CN">
                          <a:solidFill>
                            <a:schemeClr val="tx2"/>
                          </a:solidFill>
                        </a:rPr>
                        <a:t>4</a:t>
                      </a:r>
                      <a:endParaRPr lang="en-US" altLang="zh-CN">
                        <a:solidFill>
                          <a:schemeClr val="tx2"/>
                        </a:solidFill>
                      </a:endParaRPr>
                    </a:p>
                  </a:txBody>
                  <a:tcPr/>
                </a:tc>
                <a:tc>
                  <a:txBody>
                    <a:bodyPr/>
                    <a:lstStyle/>
                    <a:p>
                      <a:pPr algn="ctr">
                        <a:buNone/>
                      </a:pPr>
                      <a:r>
                        <a:rPr lang="en-US" altLang="zh-CN">
                          <a:solidFill>
                            <a:schemeClr val="accent6"/>
                          </a:solidFill>
                        </a:rPr>
                        <a:t>3</a:t>
                      </a:r>
                      <a:endParaRPr lang="en-US" altLang="zh-CN">
                        <a:solidFill>
                          <a:schemeClr val="accent6"/>
                        </a:solidFill>
                      </a:endParaRPr>
                    </a:p>
                  </a:txBody>
                  <a:tcPr/>
                </a:tc>
                <a:tc>
                  <a:txBody>
                    <a:bodyPr/>
                    <a:lstStyle/>
                    <a:p>
                      <a:pPr algn="ctr">
                        <a:buNone/>
                      </a:pPr>
                      <a:r>
                        <a:rPr lang="en-US" altLang="zh-CN">
                          <a:solidFill>
                            <a:schemeClr val="accent6"/>
                          </a:solidFill>
                        </a:rPr>
                        <a:t>5</a:t>
                      </a:r>
                      <a:endParaRPr lang="en-US" altLang="zh-CN">
                        <a:solidFill>
                          <a:schemeClr val="accent6"/>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rgbClr val="FFFF00"/>
                          </a:solidFill>
                        </a:rPr>
                        <a:t>0</a:t>
                      </a:r>
                      <a:endParaRPr lang="en-US" altLang="zh-CN">
                        <a:solidFill>
                          <a:srgbClr val="FFFF00"/>
                        </a:solidFill>
                      </a:endParaRPr>
                    </a:p>
                  </a:txBody>
                  <a:tcPr/>
                </a:tc>
              </a:tr>
            </a:tbl>
          </a:graphicData>
        </a:graphic>
      </p:graphicFrame>
      <p:cxnSp>
        <p:nvCxnSpPr>
          <p:cNvPr id="15" name="直接连接符 14"/>
          <p:cNvCxnSpPr/>
          <p:nvPr/>
        </p:nvCxnSpPr>
        <p:spPr>
          <a:xfrm flipH="1">
            <a:off x="3054350" y="3736340"/>
            <a:ext cx="520700" cy="0"/>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3" name="TextBox 2"/>
              <p:cNvSpPr txBox="1"/>
              <p:nvPr/>
            </p:nvSpPr>
            <p:spPr>
              <a:xfrm>
                <a:off x="5679440" y="1398905"/>
                <a:ext cx="3773805" cy="1599565"/>
              </a:xfrm>
              <a:prstGeom prst="rect">
                <a:avLst/>
              </a:prstGeom>
              <a:noFill/>
            </p:spPr>
            <p:txBody>
              <a:bodyPr wrap="square" rtlCol="0">
                <a:spAutoFit/>
              </a:bodyPr>
              <a:lstStyle/>
              <a:p>
                <a:r>
                  <a:rPr lang="en-US" sz="1400" dirty="0"/>
                  <a:t>Assuming the Sybil rate is 40%, </a:t>
                </a:r>
                <a:r>
                  <a:rPr lang="en-GB" sz="1400" dirty="0"/>
                  <a:t>on average</a:t>
                </a:r>
                <a:r>
                  <a:rPr lang="en-US" sz="1400" dirty="0"/>
                  <a:t>:</a:t>
                </a:r>
                <a:endParaRPr lang="en-US" sz="1400" dirty="0"/>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m:t>
                    </m:r>
                    <m:r>
                      <a:rPr lang="en-US" sz="1400" b="0" i="1" smtClean="0">
                        <a:latin typeface="Cambria Math" panose="02040503050406030204" pitchFamily="18" charset="0"/>
                      </a:rPr>
                      <m:t>5</m:t>
                    </m:r>
                  </m:oMath>
                </a14:m>
                <a:r>
                  <a:rPr lang="en-US" sz="1400" dirty="0"/>
                  <a:t> is number of Sybil detectors</a:t>
                </a:r>
                <a:endParaRPr lang="en-US" sz="1400" dirty="0"/>
              </a:p>
              <a:p>
                <a:pPr marL="285750" indent="-285750">
                  <a:buFont typeface="Arial" panose="020B0604020202020204" pitchFamily="34" charset="0"/>
                  <a:buChar char="•"/>
                </a:pPr>
                <a:r>
                  <a:rPr lang="en-US" sz="1400" dirty="0"/>
                  <a:t>C(n/5, 2) different combinations of Sybil nodes. Each frame one point on honest nodes.</a:t>
                </a:r>
                <a:endParaRPr lang="en-US" sz="1400" dirty="0"/>
              </a:p>
              <a:p>
                <a:pPr marL="285750" indent="-285750">
                  <a:buFont typeface="Arial" panose="020B0604020202020204" pitchFamily="34" charset="0"/>
                  <a:buChar char="•"/>
                </a:pPr>
                <a:r>
                  <a:rPr lang="en-US" sz="1400" dirty="0"/>
                  <a:t>Honest nodes are expected to get            C(n/5, 2)*log</a:t>
                </a:r>
                <a:r>
                  <a:rPr lang="en-US" sz="1400" baseline="-25000" dirty="0"/>
                  <a:t>2</a:t>
                </a:r>
                <a:r>
                  <a:rPr lang="en-US" sz="1400" dirty="0"/>
                  <a:t>(n) points in all rounds.</a:t>
                </a:r>
                <a:endParaRPr lang="en-US" sz="1400" dirty="0"/>
              </a:p>
            </p:txBody>
          </p:sp>
        </mc:Choice>
        <mc:Fallback>
          <p:sp>
            <p:nvSpPr>
              <p:cNvPr id="3" name="TextBox 2"/>
              <p:cNvSpPr txBox="1">
                <a:spLocks noRot="1" noChangeAspect="1" noMove="1" noResize="1" noEditPoints="1" noAdjustHandles="1" noChangeArrowheads="1" noChangeShapeType="1" noTextEdit="1"/>
              </p:cNvSpPr>
              <p:nvPr/>
            </p:nvSpPr>
            <p:spPr>
              <a:xfrm>
                <a:off x="5679440" y="1398905"/>
                <a:ext cx="3773805" cy="1599565"/>
              </a:xfrm>
              <a:prstGeom prst="rect">
                <a:avLst/>
              </a:prstGeom>
              <a:blipFill rotWithShape="1">
                <a:blip r:embed="rId10"/>
                <a:stretch>
                  <a:fillRect/>
                </a:stretch>
              </a:blipFill>
            </p:spPr>
            <p:txBody>
              <a:bodyPr/>
              <a:lstStyle/>
              <a:p>
                <a:r>
                  <a:rPr lang="zh-CN" altLang="en-US">
                    <a:noFill/>
                  </a:rPr>
                  <a:t> </a:t>
                </a:r>
              </a:p>
            </p:txBody>
          </p:sp>
        </mc:Fallback>
      </mc:AlternateContent>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nodeType="clickEffect">
                                  <p:stCondLst>
                                    <p:cond delay="0"/>
                                  </p:stCondLst>
                                  <p:childTnLst>
                                    <p:animEffect transition="out" filter="wipe(down)">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22" presetClass="entr" presetSubtype="4"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22" presetClass="entr" presetSubtype="4"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nodeType="clickEffect">
                                  <p:stCondLst>
                                    <p:cond delay="0"/>
                                  </p:stCondLst>
                                  <p:childTnLst>
                                    <p:animEffect transition="out" filter="wipe(down)">
                                      <p:cBhvr>
                                        <p:cTn id="54" dur="500"/>
                                        <p:tgtEl>
                                          <p:spTgt spid="8"/>
                                        </p:tgtEl>
                                      </p:cBhvr>
                                    </p:animEffect>
                                    <p:set>
                                      <p:cBhvr>
                                        <p:cTn id="55" dur="1" fill="hold">
                                          <p:stCondLst>
                                            <p:cond delay="499"/>
                                          </p:stCondLst>
                                        </p:cTn>
                                        <p:tgtEl>
                                          <p:spTgt spid="8"/>
                                        </p:tgtEl>
                                        <p:attrNameLst>
                                          <p:attrName>style.visibility</p:attrName>
                                        </p:attrNameLst>
                                      </p:cBhvr>
                                      <p:to>
                                        <p:strVal val="hidden"/>
                                      </p:to>
                                    </p:set>
                                  </p:childTnLst>
                                </p:cTn>
                              </p:par>
                              <p:par>
                                <p:cTn id="56" presetID="22" presetClass="exit" presetSubtype="4" fill="hold" nodeType="withEffect">
                                  <p:stCondLst>
                                    <p:cond delay="0"/>
                                  </p:stCondLst>
                                  <p:childTnLst>
                                    <p:animEffect transition="out" filter="wipe(down)">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par>
                                <p:cTn id="59" presetID="22" presetClass="entr" presetSubtype="4"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down)">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5"/>
                                        </p:tgtEl>
                                      </p:cBhvr>
                                    </p:animEffect>
                                    <p:set>
                                      <p:cBhvr>
                                        <p:cTn id="66" dur="1" fill="hold">
                                          <p:stCondLst>
                                            <p:cond delay="499"/>
                                          </p:stCondLst>
                                        </p:cTn>
                                        <p:tgtEl>
                                          <p:spTgt spid="5"/>
                                        </p:tgtEl>
                                        <p:attrNameLst>
                                          <p:attrName>style.visibility</p:attrName>
                                        </p:attrNameLst>
                                      </p:cBhvr>
                                      <p:to>
                                        <p:strVal val="hidden"/>
                                      </p:to>
                                    </p:set>
                                  </p:childTnLst>
                                </p:cTn>
                              </p:par>
                              <p:par>
                                <p:cTn id="67" presetID="2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3375" y="132715"/>
            <a:ext cx="4689475" cy="460375"/>
          </a:xfrm>
          <a:prstGeom prst="rect">
            <a:avLst/>
          </a:prstGeom>
          <a:noFill/>
        </p:spPr>
        <p:txBody>
          <a:bodyPr wrap="square" rtlCol="0">
            <a:spAutoFit/>
          </a:bodyPr>
          <a:lstStyle/>
          <a:p>
            <a:r>
              <a:rPr lang="en-US" altLang="zh-CN" sz="2400"/>
              <a:t>Simulation results</a:t>
            </a:r>
            <a:endParaRPr lang="en-US" altLang="zh-CN" sz="2400"/>
          </a:p>
        </p:txBody>
      </p:sp>
      <p:pic>
        <p:nvPicPr>
          <p:cNvPr id="2" name="图片 1" descr="20_nodes_avgscore"/>
          <p:cNvPicPr>
            <a:picLocks noChangeAspect="1"/>
          </p:cNvPicPr>
          <p:nvPr>
            <p:custDataLst>
              <p:tags r:id="rId1"/>
            </p:custDataLst>
          </p:nvPr>
        </p:nvPicPr>
        <p:blipFill>
          <a:blip r:embed="rId2"/>
          <a:stretch>
            <a:fillRect/>
          </a:stretch>
        </p:blipFill>
        <p:spPr>
          <a:xfrm>
            <a:off x="333375" y="662305"/>
            <a:ext cx="6096000" cy="4572000"/>
          </a:xfrm>
          <a:prstGeom prst="rect">
            <a:avLst/>
          </a:prstGeom>
        </p:spPr>
      </p:pic>
      <p:sp>
        <p:nvSpPr>
          <p:cNvPr id="20" name="文本框 19"/>
          <p:cNvSpPr txBox="1"/>
          <p:nvPr/>
        </p:nvSpPr>
        <p:spPr>
          <a:xfrm>
            <a:off x="333375" y="5526405"/>
            <a:ext cx="5874385" cy="368300"/>
          </a:xfrm>
          <a:prstGeom prst="rect">
            <a:avLst/>
          </a:prstGeom>
          <a:noFill/>
        </p:spPr>
        <p:txBody>
          <a:bodyPr wrap="square" rtlCol="0">
            <a:spAutoFit/>
          </a:bodyPr>
          <a:lstStyle/>
          <a:p>
            <a:r>
              <a:rPr lang="en-US" altLang="zh-CN"/>
              <a:t>Fig. 5  Average Score of nodes in 20-node system</a:t>
            </a:r>
            <a:endParaRPr lang="en-US" altLang="zh-CN"/>
          </a:p>
        </p:txBody>
      </p:sp>
      <p:sp>
        <p:nvSpPr>
          <p:cNvPr id="3" name="椭圆 2"/>
          <p:cNvSpPr/>
          <p:nvPr/>
        </p:nvSpPr>
        <p:spPr>
          <a:xfrm>
            <a:off x="459740" y="1636395"/>
            <a:ext cx="297180" cy="306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5940" y="208915"/>
            <a:ext cx="3414395" cy="460375"/>
          </a:xfrm>
          <a:prstGeom prst="rect">
            <a:avLst/>
          </a:prstGeom>
          <a:noFill/>
        </p:spPr>
        <p:txBody>
          <a:bodyPr wrap="square" rtlCol="0">
            <a:spAutoFit/>
          </a:bodyPr>
          <a:lstStyle/>
          <a:p>
            <a:r>
              <a:rPr lang="en-US" altLang="zh-CN" sz="2400"/>
              <a:t>References</a:t>
            </a:r>
            <a:endParaRPr lang="en-US" altLang="zh-CN" sz="2400"/>
          </a:p>
        </p:txBody>
      </p:sp>
      <p:sp>
        <p:nvSpPr>
          <p:cNvPr id="5" name="文本框 4"/>
          <p:cNvSpPr txBox="1"/>
          <p:nvPr/>
        </p:nvSpPr>
        <p:spPr>
          <a:xfrm>
            <a:off x="645795" y="786130"/>
            <a:ext cx="11187430" cy="3138170"/>
          </a:xfrm>
          <a:prstGeom prst="rect">
            <a:avLst/>
          </a:prstGeom>
          <a:noFill/>
        </p:spPr>
        <p:txBody>
          <a:bodyPr wrap="square" rtlCol="0">
            <a:spAutoFit/>
          </a:bodyPr>
          <a:lstStyle/>
          <a:p>
            <a:r>
              <a:rPr lang="en-US" altLang="zh-CN"/>
              <a:t>[1] </a:t>
            </a:r>
            <a:r>
              <a:rPr lang="zh-CN" altLang="en-US"/>
              <a:t>Stylianos  Gisdakis,  Thanassis  Giannetsos,  and  Panagiotis  Papadimi-tratos.  Security, privacy, and incentive provision for mobile crowd sens-ing systems.IEEE Internet of Things Journal, 3(5):839–853, 2016</a:t>
            </a:r>
            <a:endParaRPr lang="zh-CN" altLang="en-US"/>
          </a:p>
          <a:p>
            <a:r>
              <a:rPr lang="en-US" altLang="zh-CN"/>
              <a:t>[2] Jatesada Borsub and Panos Papadimitratos. Hardened registration process  for  participatory  sensing.   InProceedings of the 11th ACM Con-ference on Security &amp; Privacy in Wireless and Mobile Networks, pages281–282, 2018.</a:t>
            </a:r>
            <a:endParaRPr lang="en-US" altLang="zh-CN"/>
          </a:p>
          <a:p>
            <a:r>
              <a:rPr lang="en-US" altLang="zh-CN"/>
              <a:t>[3] Murat Demirbas and Youngwhan Song.  An rssi-based scheme for sybilattack detection in wireless sensor networks. In2006 International sym-posium on a world of wireless, mobile and multimedia networks (WoW-MoM’06), pages 5–pp. ieee, 2006.</a:t>
            </a:r>
            <a:endParaRPr lang="en-US" altLang="zh-CN"/>
          </a:p>
          <a:p>
            <a:r>
              <a:rPr lang="en-US" altLang="zh-CN"/>
              <a:t>[4] Xiao-Feng Xie &amp; Zun-Jing Wang. (2015). "An empirical study of combining participatory and physical sensing to better understand and improve urban mobility networks.". Transportation Research Board (TRB) Annual Meeting. Washington, DC, USA.</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0715" y="318135"/>
            <a:ext cx="3911600" cy="460375"/>
          </a:xfrm>
          <a:prstGeom prst="rect">
            <a:avLst/>
          </a:prstGeom>
          <a:noFill/>
        </p:spPr>
        <p:txBody>
          <a:bodyPr wrap="square" rtlCol="0">
            <a:spAutoFit/>
          </a:bodyPr>
          <a:lstStyle/>
          <a:p>
            <a:r>
              <a:rPr lang="en-US" altLang="zh-CN" sz="2400" dirty="0"/>
              <a:t>Introduction</a:t>
            </a:r>
            <a:endParaRPr lang="en-US" altLang="zh-CN" sz="2400" dirty="0"/>
          </a:p>
        </p:txBody>
      </p:sp>
      <p:pic>
        <p:nvPicPr>
          <p:cNvPr id="6" name="图片 5" descr="ref_panos_system_overview"/>
          <p:cNvPicPr>
            <a:picLocks noChangeAspect="1"/>
          </p:cNvPicPr>
          <p:nvPr/>
        </p:nvPicPr>
        <p:blipFill>
          <a:blip r:embed="rId1"/>
          <a:stretch>
            <a:fillRect/>
          </a:stretch>
        </p:blipFill>
        <p:spPr>
          <a:xfrm>
            <a:off x="640715" y="1177925"/>
            <a:ext cx="7013575" cy="4057015"/>
          </a:xfrm>
          <a:prstGeom prst="rect">
            <a:avLst/>
          </a:prstGeom>
        </p:spPr>
      </p:pic>
      <p:sp>
        <p:nvSpPr>
          <p:cNvPr id="7" name="文本框 6"/>
          <p:cNvSpPr txBox="1"/>
          <p:nvPr/>
        </p:nvSpPr>
        <p:spPr>
          <a:xfrm>
            <a:off x="710565" y="5424170"/>
            <a:ext cx="6947535" cy="368300"/>
          </a:xfrm>
          <a:prstGeom prst="rect">
            <a:avLst/>
          </a:prstGeom>
          <a:noFill/>
        </p:spPr>
        <p:txBody>
          <a:bodyPr wrap="square" rtlCol="0">
            <a:spAutoFit/>
          </a:bodyPr>
          <a:lstStyle/>
          <a:p>
            <a:r>
              <a:rPr lang="en-US" altLang="zh-CN"/>
              <a:t>Figure 1. System design for Mobile crowdsoucing[1]</a:t>
            </a:r>
            <a:endParaRPr lang="en-US" altLang="zh-CN"/>
          </a:p>
        </p:txBody>
      </p:sp>
      <p:cxnSp>
        <p:nvCxnSpPr>
          <p:cNvPr id="8" name="直接箭头连接符 7"/>
          <p:cNvCxnSpPr/>
          <p:nvPr/>
        </p:nvCxnSpPr>
        <p:spPr>
          <a:xfrm flipH="1" flipV="1">
            <a:off x="5537835" y="2547620"/>
            <a:ext cx="3344545" cy="40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733155" y="2337435"/>
            <a:ext cx="1224280" cy="460375"/>
          </a:xfrm>
          <a:prstGeom prst="rect">
            <a:avLst/>
          </a:prstGeom>
          <a:noFill/>
        </p:spPr>
        <p:txBody>
          <a:bodyPr wrap="square" rtlCol="0">
            <a:spAutoFit/>
            <a:scene3d>
              <a:camera prst="orthographicFront"/>
              <a:lightRig rig="threePt" dir="t"/>
            </a:scene3d>
          </a:bodyPr>
          <a:lstStyle/>
          <a:p>
            <a:pPr algn="ctr"/>
            <a:r>
              <a:rPr lang="en-US" altLang="zh-CN" sz="2400">
                <a:solidFill>
                  <a:schemeClr val="accent1"/>
                </a:solidFill>
                <a:effectLst>
                  <a:outerShdw blurRad="38100" dist="25400" dir="5400000" algn="ctr" rotWithShape="0">
                    <a:srgbClr val="6E747A">
                      <a:alpha val="43000"/>
                    </a:srgbClr>
                  </a:outerShdw>
                </a:effectLst>
              </a:rPr>
              <a:t>HRP</a:t>
            </a:r>
            <a:endParaRPr lang="en-US" altLang="zh-CN" sz="24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710565" y="1177925"/>
            <a:ext cx="5699125" cy="2030095"/>
          </a:xfrm>
          <a:prstGeom prst="rect">
            <a:avLst/>
          </a:prstGeom>
          <a:noFill/>
        </p:spPr>
        <p:txBody>
          <a:bodyPr wrap="square" rtlCol="0">
            <a:spAutoFit/>
          </a:bodyPr>
          <a:lstStyle/>
          <a:p>
            <a:r>
              <a:rPr lang="en-US" altLang="zh-CN"/>
              <a:t>Mobile crowd sensing can be used to retrieve information about the environment, weather, urban mobility,[4] congestion as well as any other sensory information that collectively forms knowledge.</a:t>
            </a:r>
            <a:endParaRPr lang="en-US" altLang="zh-CN"/>
          </a:p>
          <a:p>
            <a:endParaRPr lang="en-US" altLang="zh-CN"/>
          </a:p>
          <a:p>
            <a:r>
              <a:rPr lang="en-US" altLang="zh-CN"/>
              <a:t>e.g. Google Maps, Air quality detection with vehicle sensors</a:t>
            </a:r>
            <a:endParaRPr lang="en-US" altLang="zh-CN"/>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1490" y="218440"/>
            <a:ext cx="3762375" cy="460375"/>
          </a:xfrm>
          <a:prstGeom prst="rect">
            <a:avLst/>
          </a:prstGeom>
          <a:noFill/>
        </p:spPr>
        <p:txBody>
          <a:bodyPr wrap="square" rtlCol="0">
            <a:spAutoFit/>
          </a:bodyPr>
          <a:lstStyle/>
          <a:p>
            <a:r>
              <a:rPr lang="en-US" altLang="zh-CN" sz="2400"/>
              <a:t>Previous HRP solution</a:t>
            </a:r>
            <a:endParaRPr lang="en-US" altLang="zh-CN" sz="2400"/>
          </a:p>
        </p:txBody>
      </p:sp>
      <p:sp>
        <p:nvSpPr>
          <p:cNvPr id="3" name="文本框 2"/>
          <p:cNvSpPr txBox="1"/>
          <p:nvPr/>
        </p:nvSpPr>
        <p:spPr>
          <a:xfrm>
            <a:off x="491490" y="1265555"/>
            <a:ext cx="7485380" cy="1322070"/>
          </a:xfrm>
          <a:prstGeom prst="rect">
            <a:avLst/>
          </a:prstGeom>
          <a:noFill/>
        </p:spPr>
        <p:txBody>
          <a:bodyPr wrap="square" rtlCol="0">
            <a:spAutoFit/>
          </a:bodyPr>
          <a:lstStyle/>
          <a:p>
            <a:pPr algn="l"/>
            <a:r>
              <a:rPr lang="en-US" altLang="zh-CN" sz="1600">
                <a:latin typeface="Arial" panose="020B0604020202020204" pitchFamily="34" charset="0"/>
                <a:cs typeface="Arial" panose="020B0604020202020204" pitchFamily="34" charset="0"/>
              </a:rPr>
              <a:t>Previous HRP system proposed in [2]:</a:t>
            </a:r>
            <a:endParaRPr lang="en-US" altLang="zh-CN" sz="160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altLang="zh-CN" sz="1600">
                <a:latin typeface="Arial" panose="020B0604020202020204" pitchFamily="34" charset="0"/>
                <a:cs typeface="Arial" panose="020B0604020202020204" pitchFamily="34" charset="0"/>
              </a:rPr>
              <a:t>Root Detection</a:t>
            </a:r>
            <a:endParaRPr lang="en-US" altLang="zh-CN" sz="160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altLang="zh-CN" sz="1600">
                <a:latin typeface="Arial" panose="020B0604020202020204" pitchFamily="34" charset="0"/>
                <a:cs typeface="Arial" panose="020B0604020202020204" pitchFamily="34" charset="0"/>
              </a:rPr>
              <a:t>Emulator Detection</a:t>
            </a:r>
            <a:endParaRPr lang="en-US" altLang="zh-CN" sz="160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altLang="zh-CN" sz="1600">
                <a:latin typeface="Arial" panose="020B0604020202020204" pitchFamily="34" charset="0"/>
                <a:cs typeface="Arial" panose="020B0604020202020204" pitchFamily="34" charset="0"/>
              </a:rPr>
              <a:t>IMEI Check</a:t>
            </a:r>
            <a:endParaRPr lang="en-US" altLang="zh-CN" sz="160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altLang="zh-CN" sz="1600">
                <a:latin typeface="Arial" panose="020B0604020202020204" pitchFamily="34" charset="0"/>
                <a:cs typeface="Arial" panose="020B0604020202020204" pitchFamily="34" charset="0"/>
              </a:rPr>
              <a:t>Bot-net Detection with Mo-Captcha</a:t>
            </a:r>
            <a:endParaRPr lang="en-US" altLang="zh-CN" sz="1600">
              <a:latin typeface="Arial" panose="020B0604020202020204" pitchFamily="34" charset="0"/>
              <a:cs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1490" y="218440"/>
            <a:ext cx="3762375" cy="460375"/>
          </a:xfrm>
          <a:prstGeom prst="rect">
            <a:avLst/>
          </a:prstGeom>
          <a:noFill/>
        </p:spPr>
        <p:txBody>
          <a:bodyPr wrap="square" rtlCol="0">
            <a:spAutoFit/>
          </a:bodyPr>
          <a:lstStyle/>
          <a:p>
            <a:r>
              <a:rPr lang="en-US" altLang="zh-CN" sz="2400" dirty="0"/>
              <a:t>System Model</a:t>
            </a:r>
            <a:endParaRPr lang="en-US" altLang="zh-CN" sz="2400" dirty="0"/>
          </a:p>
        </p:txBody>
      </p:sp>
      <p:sp>
        <p:nvSpPr>
          <p:cNvPr id="5" name="文本框 4"/>
          <p:cNvSpPr txBox="1"/>
          <p:nvPr/>
        </p:nvSpPr>
        <p:spPr>
          <a:xfrm>
            <a:off x="491489" y="821690"/>
            <a:ext cx="6554079" cy="5507990"/>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Nodes: Registered devices</a:t>
            </a:r>
            <a:endParaRPr lang="en-US" altLang="zh-CN" sz="1600" dirty="0"/>
          </a:p>
          <a:p>
            <a:pPr marL="285750" indent="-285750">
              <a:buFont typeface="Arial" panose="020B0604020202020204" pitchFamily="34" charset="0"/>
              <a:buChar char="•"/>
            </a:pPr>
            <a:r>
              <a:rPr lang="en-US" altLang="zh-CN" sz="1600" dirty="0"/>
              <a:t>Normal nodes: legitimate devices controlled by normal users</a:t>
            </a:r>
            <a:endParaRPr lang="en-US" altLang="zh-CN" sz="1600" dirty="0"/>
          </a:p>
          <a:p>
            <a:pPr marL="285750" indent="-285750">
              <a:buFont typeface="Arial" panose="020B0604020202020204" pitchFamily="34" charset="0"/>
              <a:buChar char="•"/>
            </a:pPr>
            <a:r>
              <a:rPr lang="en-US" altLang="zh-CN" sz="1600" dirty="0"/>
              <a:t>Malicious nodes: rooted physical devices controlled by adversaries</a:t>
            </a:r>
            <a:endParaRPr lang="en-US" altLang="zh-CN" sz="1600" dirty="0"/>
          </a:p>
          <a:p>
            <a:pPr marL="285750" indent="-285750">
              <a:buFont typeface="Arial" panose="020B0604020202020204" pitchFamily="34" charset="0"/>
              <a:buChar char="•"/>
            </a:pPr>
            <a:r>
              <a:rPr lang="en-US" altLang="zh-CN" sz="1600" dirty="0"/>
              <a:t>Sybil nodes: emulated devices controlled by adversaries</a:t>
            </a:r>
            <a:endParaRPr lang="en-US" altLang="zh-CN" sz="1600" dirty="0"/>
          </a:p>
          <a:p>
            <a:pPr marL="285750" indent="-285750">
              <a:buFont typeface="Arial" panose="020B0604020202020204" pitchFamily="34" charset="0"/>
              <a:buChar char="•"/>
            </a:pPr>
            <a:r>
              <a:rPr lang="en-US" altLang="zh-CN" sz="1600" dirty="0"/>
              <a:t>Server: the server helps operate the Sybil detection process</a:t>
            </a:r>
            <a:endParaRPr lang="en-US" altLang="zh-CN" sz="1600" dirty="0"/>
          </a:p>
          <a:p>
            <a:pPr indent="0">
              <a:buFont typeface="Arial" panose="020B0604020202020204" pitchFamily="34" charset="0"/>
              <a:buNone/>
            </a:pPr>
            <a:endParaRPr lang="en-US" altLang="zh-CN" sz="1600" dirty="0"/>
          </a:p>
          <a:p>
            <a:pPr indent="0">
              <a:buFont typeface="Arial" panose="020B0604020202020204" pitchFamily="34" charset="0"/>
              <a:buNone/>
            </a:pPr>
            <a:r>
              <a:rPr lang="en-US" altLang="zh-CN" sz="1600" b="1" dirty="0"/>
              <a:t>General Assumption</a:t>
            </a:r>
            <a:r>
              <a:rPr lang="en-US" altLang="zh-CN" sz="1600" b="1" dirty="0"/>
              <a:t>:</a:t>
            </a:r>
            <a:endParaRPr lang="en-US" altLang="zh-CN" sz="1600" b="1" dirty="0"/>
          </a:p>
          <a:p>
            <a:pPr marL="285750" indent="-285750">
              <a:buFont typeface="Arial" panose="020B0604020202020204" pitchFamily="34" charset="0"/>
              <a:buChar char="•"/>
            </a:pPr>
            <a:r>
              <a:rPr lang="en-US" altLang="zh-CN" sz="1600" dirty="0"/>
              <a:t>We assume that Sybil (emulated) devices running on computing platforms depend on physical sensors to receive or transmit signals.</a:t>
            </a:r>
            <a:endParaRPr lang="en-US" altLang="zh-CN" sz="1600" dirty="0"/>
          </a:p>
          <a:p>
            <a:r>
              <a:rPr lang="en-US" altLang="zh-CN" sz="1600" dirty="0"/>
              <a:t> </a:t>
            </a:r>
            <a:endParaRPr lang="en-US" altLang="zh-CN" sz="1600" dirty="0"/>
          </a:p>
          <a:p>
            <a:pPr marL="285750" indent="-285750">
              <a:buFont typeface="Arial" panose="020B0604020202020204" pitchFamily="34" charset="0"/>
              <a:buChar char="•"/>
            </a:pPr>
            <a:r>
              <a:rPr lang="en-US" altLang="zh-CN" sz="1600" dirty="0"/>
              <a:t>Sybil devices controlled by the same attacker possibly share the access point; thus, their location is the same. </a:t>
            </a:r>
            <a:endParaRPr lang="en-US" altLang="zh-CN" sz="1600" dirty="0"/>
          </a:p>
          <a:p>
            <a:endParaRPr lang="en-US" altLang="zh-CN" sz="1600" dirty="0"/>
          </a:p>
          <a:p>
            <a:pPr marL="285750" indent="-285750">
              <a:buFont typeface="Arial" panose="020B0604020202020204" pitchFamily="34" charset="0"/>
              <a:buChar char="•"/>
            </a:pPr>
            <a:r>
              <a:rPr lang="en-US" altLang="zh-CN" sz="1600" dirty="0"/>
              <a:t>Based on this assumption, this poster uses the position-based Sybil detection method since this method detects Sybil nodes if they are in the same position.</a:t>
            </a:r>
            <a:endParaRPr lang="en-US" altLang="zh-CN" sz="1600" dirty="0"/>
          </a:p>
          <a:p>
            <a:pPr marL="285750" indent="-285750">
              <a:buFont typeface="Arial" panose="020B0604020202020204" pitchFamily="34" charset="0"/>
              <a:buChar char="•"/>
            </a:pPr>
            <a:endParaRPr lang="en-US" altLang="zh-CN" sz="1600" dirty="0"/>
          </a:p>
          <a:p>
            <a:pPr indent="0">
              <a:buFont typeface="Arial" panose="020B0604020202020204" pitchFamily="34" charset="0"/>
              <a:buNone/>
            </a:pPr>
            <a:r>
              <a:rPr lang="en-US" altLang="zh-CN" sz="1600" b="1" dirty="0"/>
              <a:t>General Idea:</a:t>
            </a:r>
            <a:endParaRPr lang="en-US" altLang="zh-CN" sz="1600" dirty="0"/>
          </a:p>
          <a:p>
            <a:pPr marL="285750" indent="-285750">
              <a:buFont typeface="Arial" panose="020B0604020202020204" pitchFamily="34" charset="0"/>
              <a:buChar char="•"/>
            </a:pPr>
            <a:r>
              <a:rPr lang="en-US" altLang="zh-CN" sz="1600" dirty="0"/>
              <a:t>Registered users involve in peer-to-peer interactions with Bluetooth Low Energy (BLE) 5 to corroborate the physical presence of each other.</a:t>
            </a:r>
            <a:endParaRPr lang="en-US" altLang="zh-CN" sz="1600" dirty="0"/>
          </a:p>
          <a:p>
            <a:pPr marL="285750" indent="-285750">
              <a:buFont typeface="Arial" panose="020B0604020202020204" pitchFamily="34" charset="0"/>
              <a:buChar char="•"/>
            </a:pPr>
            <a:endParaRPr lang="en-US" altLang="zh-CN" sz="16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1490" y="218440"/>
            <a:ext cx="3762375" cy="460375"/>
          </a:xfrm>
          <a:prstGeom prst="rect">
            <a:avLst/>
          </a:prstGeom>
          <a:noFill/>
        </p:spPr>
        <p:txBody>
          <a:bodyPr wrap="square" rtlCol="0">
            <a:spAutoFit/>
          </a:bodyPr>
          <a:lstStyle/>
          <a:p>
            <a:r>
              <a:rPr lang="en-US" altLang="zh-CN" sz="2400" dirty="0"/>
              <a:t>Threat Model</a:t>
            </a:r>
            <a:endParaRPr lang="en-US" altLang="zh-CN" sz="2400" dirty="0"/>
          </a:p>
        </p:txBody>
      </p:sp>
      <p:sp>
        <p:nvSpPr>
          <p:cNvPr id="5" name="文本框 4"/>
          <p:cNvSpPr txBox="1"/>
          <p:nvPr/>
        </p:nvSpPr>
        <p:spPr>
          <a:xfrm>
            <a:off x="491490" y="821690"/>
            <a:ext cx="6163945" cy="4030980"/>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This poster aims at detecting </a:t>
            </a:r>
            <a:r>
              <a:rPr lang="zh-CN" altLang="en-US" sz="1600" dirty="0">
                <a:latin typeface="Arial" panose="020B0604020202020204" pitchFamily="34" charset="0"/>
                <a:cs typeface="Arial" panose="020B0604020202020204" pitchFamily="34" charset="0"/>
              </a:rPr>
              <a:t>advanced adversaries</a:t>
            </a:r>
            <a:r>
              <a:rPr lang="en-US" altLang="zh-CN" sz="1600" dirty="0">
                <a:latin typeface="Arial" panose="020B0604020202020204" pitchFamily="34" charset="0"/>
                <a:cs typeface="Arial" panose="020B0604020202020204" pitchFamily="34" charset="0"/>
              </a:rPr>
              <a:t> that are able to</a:t>
            </a:r>
            <a:r>
              <a:rPr lang="zh-CN" altLang="en-US" sz="1600" dirty="0">
                <a:latin typeface="Arial" panose="020B0604020202020204" pitchFamily="34" charset="0"/>
                <a:cs typeface="Arial" panose="020B0604020202020204" pitchFamily="34" charset="0"/>
              </a:rPr>
              <a:t> bypass the previous HRP.</a:t>
            </a:r>
            <a:endParaRPr lang="zh-CN" altLang="en-US" sz="1600" dirty="0">
              <a:latin typeface="Arial" panose="020B0604020202020204" pitchFamily="34" charset="0"/>
              <a:cs typeface="Arial" panose="020B0604020202020204" pitchFamily="34" charset="0"/>
            </a:endParaRPr>
          </a:p>
          <a:p>
            <a:endParaRPr lang="en-US" altLang="zh-C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dversaries</a:t>
            </a:r>
            <a:r>
              <a:rPr lang="en-US" altLang="zh-CN" sz="1600" dirty="0">
                <a:latin typeface="Arial" panose="020B0604020202020204" pitchFamily="34" charset="0"/>
                <a:cs typeface="Arial" panose="020B0604020202020204" pitchFamily="34" charset="0"/>
              </a:rPr>
              <a:t> with multiple virtual devices</a:t>
            </a:r>
            <a:r>
              <a:rPr lang="zh-CN" altLang="en-US" sz="1600" dirty="0">
                <a:latin typeface="Arial" panose="020B0604020202020204" pitchFamily="34" charset="0"/>
                <a:cs typeface="Arial" panose="020B0604020202020204" pitchFamily="34" charset="0"/>
              </a:rPr>
              <a:t> would act independently</a:t>
            </a:r>
            <a:r>
              <a:rPr lang="en-US" altLang="zh-CN" sz="1600" dirty="0">
                <a:latin typeface="Arial" panose="020B0604020202020204" pitchFamily="34" charset="0"/>
                <a:cs typeface="Arial" panose="020B0604020202020204" pitchFamily="34" charset="0"/>
              </a:rPr>
              <a:t>, considering on </a:t>
            </a:r>
            <a:r>
              <a:rPr lang="zh-CN" altLang="en-US" sz="1600" dirty="0">
                <a:latin typeface="Arial" panose="020B0604020202020204" pitchFamily="34" charset="0"/>
                <a:cs typeface="Arial" panose="020B0604020202020204" pitchFamily="34" charset="0"/>
              </a:rPr>
              <a:t>colluding attacks in the future. </a:t>
            </a:r>
            <a:endParaRPr lang="zh-CN" alt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zh-CN" alt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Adversaries</a:t>
            </a:r>
            <a:r>
              <a:rPr lang="zh-CN" altLang="en-US" sz="1600" dirty="0">
                <a:latin typeface="Arial" panose="020B0604020202020204" pitchFamily="34" charset="0"/>
                <a:cs typeface="Arial" panose="020B0604020202020204" pitchFamily="34" charset="0"/>
              </a:rPr>
              <a:t> own a mobile device and/or computer to control the Sybil attackers/devices. </a:t>
            </a:r>
            <a:endParaRPr lang="zh-CN" alt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zh-CN" alt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We consider various percentage of nodes </a:t>
            </a:r>
            <a:r>
              <a:rPr lang="zh-CN" altLang="en-US" sz="1600" dirty="0">
                <a:latin typeface="Arial" panose="020B0604020202020204" pitchFamily="34" charset="0"/>
                <a:cs typeface="Arial" panose="020B0604020202020204" pitchFamily="34" charset="0"/>
              </a:rPr>
              <a:t>under adversaries control</a:t>
            </a:r>
            <a:r>
              <a:rPr lang="en-US" altLang="zh-CN" sz="1600" dirty="0">
                <a:latin typeface="Arial" panose="020B0604020202020204" pitchFamily="34" charset="0"/>
                <a:cs typeface="Arial" panose="020B0604020202020204" pitchFamily="34" charset="0"/>
              </a:rPr>
              <a:t>, up to </a:t>
            </a:r>
            <a:r>
              <a:rPr lang="zh-CN" altLang="en-US" sz="1600" dirty="0">
                <a:latin typeface="Arial" panose="020B0604020202020204" pitchFamily="34" charset="0"/>
                <a:cs typeface="Arial" panose="020B0604020202020204" pitchFamily="34" charset="0"/>
              </a:rPr>
              <a:t>40%</a:t>
            </a:r>
            <a:endParaRPr lang="zh-CN" alt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zh-CN" alt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ituation that the adversaries deploy attacks with many physical devices, e.g., </a:t>
            </a:r>
            <a:r>
              <a:rPr lang="en-US" altLang="zh-CN" sz="1600" dirty="0">
                <a:latin typeface="Arial" panose="020B0604020202020204" pitchFamily="34" charset="0"/>
                <a:cs typeface="Arial" panose="020B0604020202020204" pitchFamily="34" charset="0"/>
              </a:rPr>
              <a:t>many</a:t>
            </a:r>
            <a:r>
              <a:rPr lang="zh-CN" altLang="en-US" sz="1600" dirty="0">
                <a:latin typeface="Arial" panose="020B0604020202020204" pitchFamily="34" charset="0"/>
                <a:cs typeface="Arial" panose="020B0604020202020204" pitchFamily="34" charset="0"/>
              </a:rPr>
              <a:t> rooted Android physical devices</a:t>
            </a:r>
            <a:r>
              <a:rPr lang="en-US" altLang="zh-CN" sz="1600" dirty="0">
                <a:latin typeface="Arial" panose="020B0604020202020204" pitchFamily="34" charset="0"/>
                <a:cs typeface="Arial" panose="020B0604020202020204" pitchFamily="34" charset="0"/>
              </a:rPr>
              <a:t>,  are not within consideration</a:t>
            </a:r>
            <a:r>
              <a:rPr lang="zh-CN" altLang="en-US" sz="1600" dirty="0">
                <a:latin typeface="Arial" panose="020B0604020202020204" pitchFamily="34" charset="0"/>
                <a:cs typeface="Arial" panose="020B0604020202020204" pitchFamily="34" charset="0"/>
              </a:rPr>
              <a:t>. </a:t>
            </a:r>
            <a:endParaRPr lang="zh-CN" alt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zh-CN" altLang="en-US" sz="1600" dirty="0">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6390" y="197485"/>
            <a:ext cx="4498340" cy="460375"/>
          </a:xfrm>
          <a:prstGeom prst="rect">
            <a:avLst/>
          </a:prstGeom>
          <a:noFill/>
        </p:spPr>
        <p:txBody>
          <a:bodyPr wrap="square" rtlCol="0">
            <a:spAutoFit/>
          </a:bodyPr>
          <a:lstStyle/>
          <a:p>
            <a:r>
              <a:rPr lang="en-US" altLang="zh-CN" sz="2400"/>
              <a:t>Sybil Detection for HRP </a:t>
            </a:r>
            <a:endParaRPr lang="en-US" altLang="zh-CN" sz="2400"/>
          </a:p>
        </p:txBody>
      </p:sp>
      <p:sp>
        <p:nvSpPr>
          <p:cNvPr id="3" name="文本框 2"/>
          <p:cNvSpPr txBox="1"/>
          <p:nvPr/>
        </p:nvSpPr>
        <p:spPr>
          <a:xfrm>
            <a:off x="358775" y="5711190"/>
            <a:ext cx="6309360" cy="368300"/>
          </a:xfrm>
          <a:prstGeom prst="rect">
            <a:avLst/>
          </a:prstGeom>
          <a:noFill/>
        </p:spPr>
        <p:txBody>
          <a:bodyPr wrap="square" rtlCol="0">
            <a:spAutoFit/>
          </a:bodyPr>
          <a:lstStyle/>
          <a:p>
            <a:r>
              <a:rPr lang="en-US" altLang="zh-CN" dirty="0"/>
              <a:t>Fig. 2  Sybil detection mechanism for HRP</a:t>
            </a:r>
            <a:endParaRPr lang="en-US" altLang="zh-CN" dirty="0"/>
          </a:p>
        </p:txBody>
      </p:sp>
      <p:sp>
        <p:nvSpPr>
          <p:cNvPr id="5" name="文本框 4"/>
          <p:cNvSpPr txBox="1"/>
          <p:nvPr/>
        </p:nvSpPr>
        <p:spPr>
          <a:xfrm>
            <a:off x="6875145" y="930910"/>
            <a:ext cx="5202555" cy="1476375"/>
          </a:xfrm>
          <a:prstGeom prst="rect">
            <a:avLst/>
          </a:prstGeom>
          <a:noFill/>
        </p:spPr>
        <p:txBody>
          <a:bodyPr wrap="square" rtlCol="0">
            <a:spAutoFit/>
          </a:bodyPr>
          <a:lstStyle/>
          <a:p>
            <a:r>
              <a:rPr lang="en-US" altLang="zh-CN" dirty="0"/>
              <a:t>4 Phases:</a:t>
            </a:r>
            <a:endParaRPr lang="en-US" altLang="zh-CN" dirty="0"/>
          </a:p>
          <a:p>
            <a:pPr marL="285750" indent="-285750">
              <a:buFont typeface="Arial" panose="020B0604020202020204" pitchFamily="34" charset="0"/>
              <a:buChar char="•"/>
            </a:pPr>
            <a:r>
              <a:rPr lang="en-US" altLang="zh-CN" dirty="0"/>
              <a:t>Step </a:t>
            </a:r>
            <a:r>
              <a:rPr lang="en-US" altLang="zh-CN" b="1" dirty="0"/>
              <a:t>1, 2</a:t>
            </a:r>
            <a:r>
              <a:rPr lang="en-US" altLang="zh-CN" dirty="0"/>
              <a:t>: Registration phase (RP)</a:t>
            </a:r>
            <a:endParaRPr lang="en-US" altLang="zh-CN" dirty="0"/>
          </a:p>
          <a:p>
            <a:pPr marL="285750" indent="-285750">
              <a:buFont typeface="Arial" panose="020B0604020202020204" pitchFamily="34" charset="0"/>
              <a:buChar char="•"/>
            </a:pPr>
            <a:r>
              <a:rPr lang="en-US" altLang="zh-CN" dirty="0"/>
              <a:t>Step </a:t>
            </a:r>
            <a:r>
              <a:rPr lang="en-US" altLang="zh-CN" b="1" dirty="0"/>
              <a:t>3, 4</a:t>
            </a:r>
            <a:r>
              <a:rPr lang="en-US" altLang="zh-CN" dirty="0"/>
              <a:t>: Information Exchanging Phase (IEP)</a:t>
            </a:r>
            <a:endParaRPr lang="en-US" altLang="zh-CN" dirty="0"/>
          </a:p>
          <a:p>
            <a:pPr marL="285750" indent="-285750">
              <a:buFont typeface="Arial" panose="020B0604020202020204" pitchFamily="34" charset="0"/>
              <a:buChar char="•"/>
            </a:pPr>
            <a:r>
              <a:rPr lang="en-US" altLang="zh-CN" dirty="0"/>
              <a:t>Step </a:t>
            </a:r>
            <a:r>
              <a:rPr lang="en-US" altLang="zh-CN" b="1" dirty="0"/>
              <a:t>5</a:t>
            </a:r>
            <a:r>
              <a:rPr lang="en-US" altLang="zh-CN" dirty="0"/>
              <a:t>: Score Calculation Phase (SCP)</a:t>
            </a:r>
            <a:endParaRPr lang="en-US" altLang="zh-CN" dirty="0"/>
          </a:p>
          <a:p>
            <a:pPr marL="285750" indent="-285750">
              <a:buFont typeface="Arial" panose="020B0604020202020204" pitchFamily="34" charset="0"/>
              <a:buChar char="•"/>
            </a:pPr>
            <a:r>
              <a:rPr lang="en-US" altLang="zh-CN" dirty="0"/>
              <a:t>Step </a:t>
            </a:r>
            <a:r>
              <a:rPr lang="en-US" altLang="zh-CN" b="1" dirty="0"/>
              <a:t>6, 7</a:t>
            </a:r>
            <a:r>
              <a:rPr lang="en-US" altLang="zh-CN" dirty="0"/>
              <a:t>: Elimination Phase (EP)</a:t>
            </a:r>
            <a:endParaRPr lang="en-US" altLang="zh-CN" dirty="0"/>
          </a:p>
        </p:txBody>
      </p:sp>
      <p:sp>
        <p:nvSpPr>
          <p:cNvPr id="8" name="文本框 7"/>
          <p:cNvSpPr txBox="1"/>
          <p:nvPr/>
        </p:nvSpPr>
        <p:spPr>
          <a:xfrm>
            <a:off x="7579995" y="3658870"/>
            <a:ext cx="520065" cy="368300"/>
          </a:xfrm>
          <a:prstGeom prst="rect">
            <a:avLst/>
          </a:prstGeom>
          <a:noFill/>
        </p:spPr>
        <p:txBody>
          <a:bodyPr wrap="square" rtlCol="0">
            <a:spAutoFit/>
          </a:bodyPr>
          <a:lstStyle/>
          <a:p>
            <a:r>
              <a:rPr lang="en-US" altLang="zh-CN"/>
              <a:t>RP</a:t>
            </a:r>
            <a:endParaRPr lang="en-US" altLang="zh-CN"/>
          </a:p>
        </p:txBody>
      </p:sp>
      <p:sp>
        <p:nvSpPr>
          <p:cNvPr id="9" name="文本框 8"/>
          <p:cNvSpPr txBox="1"/>
          <p:nvPr/>
        </p:nvSpPr>
        <p:spPr>
          <a:xfrm>
            <a:off x="8512810" y="3658870"/>
            <a:ext cx="617855" cy="368300"/>
          </a:xfrm>
          <a:prstGeom prst="rect">
            <a:avLst/>
          </a:prstGeom>
          <a:noFill/>
        </p:spPr>
        <p:txBody>
          <a:bodyPr wrap="square" rtlCol="0">
            <a:spAutoFit/>
          </a:bodyPr>
          <a:lstStyle/>
          <a:p>
            <a:r>
              <a:rPr lang="en-US" altLang="zh-CN"/>
              <a:t>IEP</a:t>
            </a:r>
            <a:endParaRPr lang="en-US" altLang="zh-CN"/>
          </a:p>
        </p:txBody>
      </p:sp>
      <p:sp>
        <p:nvSpPr>
          <p:cNvPr id="10" name="文本框 9"/>
          <p:cNvSpPr txBox="1"/>
          <p:nvPr/>
        </p:nvSpPr>
        <p:spPr>
          <a:xfrm>
            <a:off x="9445625" y="3658870"/>
            <a:ext cx="659765" cy="368300"/>
          </a:xfrm>
          <a:prstGeom prst="rect">
            <a:avLst/>
          </a:prstGeom>
          <a:noFill/>
        </p:spPr>
        <p:txBody>
          <a:bodyPr wrap="square" rtlCol="0">
            <a:spAutoFit/>
          </a:bodyPr>
          <a:lstStyle/>
          <a:p>
            <a:r>
              <a:rPr lang="en-US" altLang="zh-CN"/>
              <a:t>SCP</a:t>
            </a:r>
            <a:endParaRPr lang="en-US" altLang="zh-CN"/>
          </a:p>
        </p:txBody>
      </p:sp>
      <p:sp>
        <p:nvSpPr>
          <p:cNvPr id="11" name="文本框 10"/>
          <p:cNvSpPr txBox="1"/>
          <p:nvPr/>
        </p:nvSpPr>
        <p:spPr>
          <a:xfrm>
            <a:off x="10501630" y="3658870"/>
            <a:ext cx="529590" cy="368300"/>
          </a:xfrm>
          <a:prstGeom prst="rect">
            <a:avLst/>
          </a:prstGeom>
          <a:noFill/>
        </p:spPr>
        <p:txBody>
          <a:bodyPr wrap="square" rtlCol="0">
            <a:spAutoFit/>
          </a:bodyPr>
          <a:lstStyle/>
          <a:p>
            <a:r>
              <a:rPr lang="en-US" altLang="zh-CN"/>
              <a:t>EP</a:t>
            </a:r>
            <a:endParaRPr lang="en-US" altLang="zh-CN"/>
          </a:p>
        </p:txBody>
      </p:sp>
      <p:cxnSp>
        <p:nvCxnSpPr>
          <p:cNvPr id="12" name="直接箭头连接符 11"/>
          <p:cNvCxnSpPr>
            <a:stCxn id="8" idx="3"/>
            <a:endCxn id="9" idx="1"/>
          </p:cNvCxnSpPr>
          <p:nvPr/>
        </p:nvCxnSpPr>
        <p:spPr>
          <a:xfrm>
            <a:off x="8100060" y="3843020"/>
            <a:ext cx="412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9" idx="2"/>
            <a:endCxn id="10" idx="2"/>
          </p:cNvCxnSpPr>
          <p:nvPr/>
        </p:nvCxnSpPr>
        <p:spPr>
          <a:xfrm rot="5400000" flipV="1">
            <a:off x="9298940" y="3550285"/>
            <a:ext cx="3175" cy="953770"/>
          </a:xfrm>
          <a:prstGeom prst="curvedConnector3">
            <a:avLst>
              <a:gd name="adj1" fmla="val 128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10" idx="0"/>
            <a:endCxn id="9" idx="0"/>
          </p:cNvCxnSpPr>
          <p:nvPr/>
        </p:nvCxnSpPr>
        <p:spPr>
          <a:xfrm rot="16200000" flipV="1">
            <a:off x="9298940" y="3181985"/>
            <a:ext cx="3175" cy="953770"/>
          </a:xfrm>
          <a:prstGeom prst="curvedConnector3">
            <a:avLst>
              <a:gd name="adj1" fmla="val 1279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3"/>
            <a:endCxn id="11" idx="1"/>
          </p:cNvCxnSpPr>
          <p:nvPr/>
        </p:nvCxnSpPr>
        <p:spPr>
          <a:xfrm>
            <a:off x="10105390" y="3843020"/>
            <a:ext cx="396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640320" y="4632960"/>
            <a:ext cx="3321685" cy="368300"/>
          </a:xfrm>
          <a:prstGeom prst="rect">
            <a:avLst/>
          </a:prstGeom>
          <a:noFill/>
        </p:spPr>
        <p:txBody>
          <a:bodyPr wrap="square" rtlCol="0">
            <a:spAutoFit/>
          </a:bodyPr>
          <a:lstStyle/>
          <a:p>
            <a:pPr algn="ctr"/>
            <a:r>
              <a:rPr lang="en-US" altLang="zh-CN" dirty="0"/>
              <a:t>Workflow of Sybil detection</a:t>
            </a:r>
            <a:endParaRPr lang="en-US" altLang="zh-CN" dirty="0"/>
          </a:p>
        </p:txBody>
      </p:sp>
      <p:sp>
        <p:nvSpPr>
          <p:cNvPr id="17" name="文本框 16"/>
          <p:cNvSpPr txBox="1"/>
          <p:nvPr/>
        </p:nvSpPr>
        <p:spPr>
          <a:xfrm>
            <a:off x="8270875" y="2879090"/>
            <a:ext cx="2059305" cy="306705"/>
          </a:xfrm>
          <a:prstGeom prst="rect">
            <a:avLst/>
          </a:prstGeom>
          <a:noFill/>
        </p:spPr>
        <p:txBody>
          <a:bodyPr wrap="square" rtlCol="0">
            <a:spAutoFit/>
          </a:bodyPr>
          <a:lstStyle/>
          <a:p>
            <a:pPr algn="ctr"/>
            <a:r>
              <a:rPr lang="en-US" altLang="zh-CN" sz="1400" dirty="0"/>
              <a:t>2*log</a:t>
            </a:r>
            <a:r>
              <a:rPr lang="en-US" altLang="zh-CN" sz="1400" baseline="-25000" dirty="0"/>
              <a:t>2</a:t>
            </a:r>
            <a:r>
              <a:rPr lang="en-US" altLang="zh-CN" sz="1400" dirty="0"/>
              <a:t>(n) Rounds</a:t>
            </a:r>
            <a:endParaRPr lang="en-US" altLang="zh-CN" sz="1400" dirty="0"/>
          </a:p>
        </p:txBody>
      </p:sp>
      <p:pic>
        <p:nvPicPr>
          <p:cNvPr id="6" name="图片 5" descr="SybilDetect"/>
          <p:cNvPicPr>
            <a:picLocks noChangeAspect="1"/>
          </p:cNvPicPr>
          <p:nvPr/>
        </p:nvPicPr>
        <p:blipFill>
          <a:blip r:embed="rId1"/>
          <a:stretch>
            <a:fillRect/>
          </a:stretch>
        </p:blipFill>
        <p:spPr>
          <a:xfrm>
            <a:off x="71755" y="790575"/>
            <a:ext cx="6376670" cy="4484370"/>
          </a:xfrm>
          <a:prstGeom prst="rect">
            <a:avLst/>
          </a:prstGeom>
        </p:spPr>
      </p:pic>
      <p:sp>
        <p:nvSpPr>
          <p:cNvPr id="2" name="文本框 1"/>
          <p:cNvSpPr txBox="1"/>
          <p:nvPr/>
        </p:nvSpPr>
        <p:spPr>
          <a:xfrm>
            <a:off x="5976620" y="5407660"/>
            <a:ext cx="3727450" cy="275590"/>
          </a:xfrm>
          <a:prstGeom prst="rect">
            <a:avLst/>
          </a:prstGeom>
          <a:noFill/>
        </p:spPr>
        <p:txBody>
          <a:bodyPr wrap="square" rtlCol="0">
            <a:spAutoFit/>
          </a:bodyPr>
          <a:lstStyle/>
          <a:p>
            <a:r>
              <a:rPr lang="en-US" altLang="zh-CN" sz="1200"/>
              <a:t> </a:t>
            </a:r>
            <a:endParaRPr lang="en-US" altLang="zh-CN" sz="12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5790" y="263525"/>
            <a:ext cx="8277225" cy="460375"/>
          </a:xfrm>
          <a:prstGeom prst="rect">
            <a:avLst/>
          </a:prstGeom>
          <a:noFill/>
        </p:spPr>
        <p:txBody>
          <a:bodyPr wrap="square" rtlCol="0">
            <a:spAutoFit/>
          </a:bodyPr>
          <a:lstStyle/>
          <a:p>
            <a:r>
              <a:rPr lang="en-US" altLang="zh-CN" sz="2400"/>
              <a:t>RSSI</a:t>
            </a:r>
            <a:r>
              <a:rPr lang="en-US" altLang="zh-CN" sz="2400" baseline="30000"/>
              <a:t>1 </a:t>
            </a:r>
            <a:r>
              <a:rPr lang="en-US" altLang="zh-CN" sz="2400"/>
              <a:t>ratio based Sybil detection method[3]</a:t>
            </a:r>
            <a:endParaRPr lang="en-US" altLang="zh-CN" sz="2400"/>
          </a:p>
        </p:txBody>
      </p:sp>
      <p:sp>
        <p:nvSpPr>
          <p:cNvPr id="11" name="文本框 10"/>
          <p:cNvSpPr txBox="1"/>
          <p:nvPr/>
        </p:nvSpPr>
        <p:spPr>
          <a:xfrm>
            <a:off x="797560" y="1082675"/>
            <a:ext cx="8947150" cy="306705"/>
          </a:xfrm>
          <a:prstGeom prst="rect">
            <a:avLst/>
          </a:prstGeom>
          <a:noFill/>
        </p:spPr>
        <p:txBody>
          <a:bodyPr wrap="square" rtlCol="0">
            <a:spAutoFit/>
          </a:bodyPr>
          <a:lstStyle/>
          <a:p>
            <a:r>
              <a:rPr lang="en-US" altLang="zh-CN" sz="1400"/>
              <a:t>The precondition is that: D1-D4 detection nodes are honest and trusted</a:t>
            </a:r>
            <a:endParaRPr lang="en-US" altLang="zh-CN" sz="1400"/>
          </a:p>
        </p:txBody>
      </p:sp>
      <p:sp>
        <p:nvSpPr>
          <p:cNvPr id="2" name="文本框 1"/>
          <p:cNvSpPr txBox="1"/>
          <p:nvPr/>
        </p:nvSpPr>
        <p:spPr>
          <a:xfrm>
            <a:off x="605790" y="6360795"/>
            <a:ext cx="6661785" cy="306705"/>
          </a:xfrm>
          <a:prstGeom prst="rect">
            <a:avLst/>
          </a:prstGeom>
          <a:noFill/>
        </p:spPr>
        <p:txBody>
          <a:bodyPr wrap="square" rtlCol="0">
            <a:spAutoFit/>
          </a:bodyPr>
          <a:lstStyle/>
          <a:p>
            <a:r>
              <a:rPr lang="en-US" altLang="zh-CN" sz="1400"/>
              <a:t>1. Received Signal Strength Indicator</a:t>
            </a:r>
            <a:endParaRPr lang="en-US" altLang="zh-CN" sz="1400"/>
          </a:p>
        </p:txBody>
      </p:sp>
      <p:pic>
        <p:nvPicPr>
          <p:cNvPr id="18" name="图片 17" descr="rssi_ratio_exp"/>
          <p:cNvPicPr>
            <a:picLocks noChangeAspect="1"/>
          </p:cNvPicPr>
          <p:nvPr>
            <p:custDataLst>
              <p:tags r:id="rId1"/>
            </p:custDataLst>
          </p:nvPr>
        </p:nvPicPr>
        <p:blipFill>
          <a:blip r:embed="rId2"/>
          <a:stretch>
            <a:fillRect/>
          </a:stretch>
        </p:blipFill>
        <p:spPr>
          <a:xfrm>
            <a:off x="797560" y="1749425"/>
            <a:ext cx="5944235" cy="2392045"/>
          </a:xfrm>
          <a:prstGeom prst="rect">
            <a:avLst/>
          </a:prstGeom>
        </p:spPr>
      </p:pic>
      <p:sp>
        <p:nvSpPr>
          <p:cNvPr id="19" name="文本框 18"/>
          <p:cNvSpPr txBox="1"/>
          <p:nvPr/>
        </p:nvSpPr>
        <p:spPr>
          <a:xfrm>
            <a:off x="848995" y="4339590"/>
            <a:ext cx="5603240" cy="368300"/>
          </a:xfrm>
          <a:prstGeom prst="rect">
            <a:avLst/>
          </a:prstGeom>
          <a:noFill/>
        </p:spPr>
        <p:txBody>
          <a:bodyPr wrap="square" rtlCol="0">
            <a:spAutoFit/>
          </a:bodyPr>
          <a:lstStyle/>
          <a:p>
            <a:r>
              <a:rPr lang="en-US" altLang="zh-CN"/>
              <a:t>Figure. 3  RSSI ratio method</a:t>
            </a:r>
            <a:endParaRPr lang="en-US" altLang="zh-CN"/>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9880" y="205105"/>
            <a:ext cx="4300855" cy="460375"/>
          </a:xfrm>
          <a:prstGeom prst="rect">
            <a:avLst/>
          </a:prstGeom>
          <a:noFill/>
        </p:spPr>
        <p:txBody>
          <a:bodyPr wrap="square" rtlCol="0">
            <a:spAutoFit/>
          </a:bodyPr>
          <a:lstStyle/>
          <a:p>
            <a:r>
              <a:rPr lang="en-US" altLang="zh-CN" sz="2400"/>
              <a:t>Registration Phase</a:t>
            </a:r>
            <a:endParaRPr lang="en-US" altLang="zh-CN" sz="2400"/>
          </a:p>
        </p:txBody>
      </p:sp>
      <p:sp>
        <p:nvSpPr>
          <p:cNvPr id="7" name="文本框 6"/>
          <p:cNvSpPr txBox="1"/>
          <p:nvPr/>
        </p:nvSpPr>
        <p:spPr>
          <a:xfrm>
            <a:off x="309880" y="1037590"/>
            <a:ext cx="4999355" cy="286131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256 bit ECDSA key pair will be generated by devices. Private keys will be used to sign data in BLE broadcasts to prevent impersonation.</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Certificates will be collected by the server and signed certificates are distributed to all registered devices. These can be used to authenticate the broadcasting data.</a:t>
            </a:r>
            <a:endParaRPr lang="en-US" altLang="zh-CN" dirty="0"/>
          </a:p>
          <a:p>
            <a:pPr marL="285750" indent="-285750">
              <a:buFont typeface="Arial" panose="020B0604020202020204" pitchFamily="34" charset="0"/>
              <a:buChar char="•"/>
            </a:pPr>
            <a:endParaRPr lang="en-US" altLang="zh-CN" dirty="0"/>
          </a:p>
        </p:txBody>
      </p:sp>
      <p:pic>
        <p:nvPicPr>
          <p:cNvPr id="2" name="图片 1" descr="SybilDetect"/>
          <p:cNvPicPr>
            <a:picLocks noChangeAspect="1"/>
          </p:cNvPicPr>
          <p:nvPr/>
        </p:nvPicPr>
        <p:blipFill>
          <a:blip r:embed="rId1"/>
          <a:stretch>
            <a:fillRect/>
          </a:stretch>
        </p:blipFill>
        <p:spPr>
          <a:xfrm>
            <a:off x="6295390" y="1248410"/>
            <a:ext cx="5439410" cy="382524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6070" y="225425"/>
            <a:ext cx="4741545" cy="460375"/>
          </a:xfrm>
          <a:prstGeom prst="rect">
            <a:avLst/>
          </a:prstGeom>
          <a:noFill/>
        </p:spPr>
        <p:txBody>
          <a:bodyPr wrap="square" rtlCol="0">
            <a:spAutoFit/>
          </a:bodyPr>
          <a:lstStyle/>
          <a:p>
            <a:r>
              <a:rPr lang="en-US" altLang="zh-CN" sz="2400"/>
              <a:t>Information Exchanging Phase</a:t>
            </a:r>
            <a:endParaRPr lang="en-US" altLang="zh-CN" sz="2400"/>
          </a:p>
        </p:txBody>
      </p:sp>
      <p:sp>
        <p:nvSpPr>
          <p:cNvPr id="8" name="文本框 7"/>
          <p:cNvSpPr txBox="1"/>
          <p:nvPr/>
        </p:nvSpPr>
        <p:spPr>
          <a:xfrm>
            <a:off x="696595" y="1312545"/>
            <a:ext cx="1616710" cy="368300"/>
          </a:xfrm>
          <a:prstGeom prst="rect">
            <a:avLst/>
          </a:prstGeom>
          <a:noFill/>
        </p:spPr>
        <p:txBody>
          <a:bodyPr wrap="square" rtlCol="0">
            <a:spAutoFit/>
          </a:bodyPr>
          <a:lstStyle/>
          <a:p>
            <a:r>
              <a:rPr lang="en-US" altLang="zh-CN"/>
              <a:t>Broadcasters</a:t>
            </a:r>
            <a:endParaRPr lang="en-US" altLang="zh-CN"/>
          </a:p>
        </p:txBody>
      </p:sp>
      <p:sp>
        <p:nvSpPr>
          <p:cNvPr id="9" name="文本框 8"/>
          <p:cNvSpPr txBox="1"/>
          <p:nvPr/>
        </p:nvSpPr>
        <p:spPr>
          <a:xfrm>
            <a:off x="3400425" y="1312545"/>
            <a:ext cx="1616710" cy="368300"/>
          </a:xfrm>
          <a:prstGeom prst="rect">
            <a:avLst/>
          </a:prstGeom>
          <a:noFill/>
        </p:spPr>
        <p:txBody>
          <a:bodyPr wrap="square" rtlCol="0">
            <a:spAutoFit/>
          </a:bodyPr>
          <a:lstStyle/>
          <a:p>
            <a:r>
              <a:rPr lang="en-US" altLang="zh-CN"/>
              <a:t>Detectors</a:t>
            </a:r>
            <a:endParaRPr lang="en-US" altLang="zh-CN"/>
          </a:p>
        </p:txBody>
      </p:sp>
      <p:cxnSp>
        <p:nvCxnSpPr>
          <p:cNvPr id="10" name="直接连接符 9"/>
          <p:cNvCxnSpPr>
            <a:stCxn id="8" idx="2"/>
          </p:cNvCxnSpPr>
          <p:nvPr/>
        </p:nvCxnSpPr>
        <p:spPr>
          <a:xfrm>
            <a:off x="1504950" y="1680845"/>
            <a:ext cx="5080" cy="2423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110990" y="1680845"/>
            <a:ext cx="5080" cy="2423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175125" y="2202815"/>
            <a:ext cx="1029335" cy="521970"/>
          </a:xfrm>
          <a:prstGeom prst="rect">
            <a:avLst/>
          </a:prstGeom>
          <a:noFill/>
        </p:spPr>
        <p:txBody>
          <a:bodyPr wrap="square" rtlCol="0">
            <a:spAutoFit/>
          </a:bodyPr>
          <a:lstStyle/>
          <a:p>
            <a:pPr algn="ctr"/>
            <a:r>
              <a:rPr lang="en-US" altLang="zh-CN" sz="1400"/>
              <a:t>Start </a:t>
            </a:r>
            <a:endParaRPr lang="en-US" altLang="zh-CN" sz="1400"/>
          </a:p>
          <a:p>
            <a:pPr algn="ctr"/>
            <a:r>
              <a:rPr lang="en-US" altLang="zh-CN" sz="1400"/>
              <a:t>detecting</a:t>
            </a:r>
            <a:endParaRPr lang="en-US" altLang="zh-CN" sz="1400"/>
          </a:p>
        </p:txBody>
      </p:sp>
      <p:sp>
        <p:nvSpPr>
          <p:cNvPr id="15" name="文本框 14"/>
          <p:cNvSpPr txBox="1"/>
          <p:nvPr/>
        </p:nvSpPr>
        <p:spPr>
          <a:xfrm>
            <a:off x="228600" y="2293620"/>
            <a:ext cx="1250950" cy="306705"/>
          </a:xfrm>
          <a:prstGeom prst="rect">
            <a:avLst/>
          </a:prstGeom>
          <a:noFill/>
        </p:spPr>
        <p:txBody>
          <a:bodyPr wrap="square" rtlCol="0">
            <a:spAutoFit/>
          </a:bodyPr>
          <a:lstStyle/>
          <a:p>
            <a:pPr algn="ctr"/>
            <a:r>
              <a:rPr lang="en-US" altLang="zh-CN" sz="1400" dirty="0"/>
              <a:t>Wait until t</a:t>
            </a:r>
            <a:r>
              <a:rPr lang="en-US" altLang="zh-CN" sz="1400" baseline="-25000" dirty="0"/>
              <a:t>2</a:t>
            </a:r>
            <a:endParaRPr lang="en-US" altLang="zh-CN" sz="1400" baseline="-25000" dirty="0"/>
          </a:p>
        </p:txBody>
      </p:sp>
      <p:cxnSp>
        <p:nvCxnSpPr>
          <p:cNvPr id="17" name="直接箭头连接符 16"/>
          <p:cNvCxnSpPr/>
          <p:nvPr/>
        </p:nvCxnSpPr>
        <p:spPr>
          <a:xfrm>
            <a:off x="1717040" y="3007360"/>
            <a:ext cx="22040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913890" y="2710180"/>
            <a:ext cx="1793240" cy="306705"/>
          </a:xfrm>
          <a:prstGeom prst="rect">
            <a:avLst/>
          </a:prstGeom>
          <a:noFill/>
        </p:spPr>
        <p:txBody>
          <a:bodyPr wrap="square" rtlCol="0">
            <a:spAutoFit/>
          </a:bodyPr>
          <a:lstStyle/>
          <a:p>
            <a:r>
              <a:rPr lang="en-US" altLang="zh-CN" sz="1400"/>
              <a:t>Start broadcasting</a:t>
            </a:r>
            <a:endParaRPr lang="en-US" altLang="zh-CN" sz="1400"/>
          </a:p>
        </p:txBody>
      </p:sp>
      <p:cxnSp>
        <p:nvCxnSpPr>
          <p:cNvPr id="19" name="直接箭头连接符 18"/>
          <p:cNvCxnSpPr/>
          <p:nvPr/>
        </p:nvCxnSpPr>
        <p:spPr>
          <a:xfrm>
            <a:off x="1656715" y="3154045"/>
            <a:ext cx="0" cy="793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06070" y="3213100"/>
            <a:ext cx="1096010" cy="521970"/>
          </a:xfrm>
          <a:prstGeom prst="rect">
            <a:avLst/>
          </a:prstGeom>
          <a:noFill/>
        </p:spPr>
        <p:txBody>
          <a:bodyPr wrap="square" rtlCol="0">
            <a:spAutoFit/>
          </a:bodyPr>
          <a:lstStyle/>
          <a:p>
            <a:pPr algn="ctr"/>
            <a:r>
              <a:rPr lang="en-US" altLang="zh-CN" sz="1400" dirty="0"/>
              <a:t>Wait until t</a:t>
            </a:r>
            <a:r>
              <a:rPr lang="en-US" altLang="zh-CN" sz="1400" baseline="-25000" dirty="0"/>
              <a:t>3</a:t>
            </a:r>
            <a:r>
              <a:rPr lang="en-US" altLang="zh-CN" sz="1400" dirty="0"/>
              <a:t> and stop</a:t>
            </a:r>
            <a:endParaRPr lang="en-US" altLang="zh-CN" sz="1400" dirty="0"/>
          </a:p>
        </p:txBody>
      </p:sp>
      <p:cxnSp>
        <p:nvCxnSpPr>
          <p:cNvPr id="21" name="直接连接符 20"/>
          <p:cNvCxnSpPr/>
          <p:nvPr/>
        </p:nvCxnSpPr>
        <p:spPr>
          <a:xfrm>
            <a:off x="1137920" y="4114165"/>
            <a:ext cx="3360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637665" y="2268855"/>
            <a:ext cx="1905"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3970655" y="2047240"/>
            <a:ext cx="4445" cy="1939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222750" y="3064510"/>
            <a:ext cx="1176020" cy="953135"/>
          </a:xfrm>
          <a:prstGeom prst="rect">
            <a:avLst/>
          </a:prstGeom>
          <a:noFill/>
        </p:spPr>
        <p:txBody>
          <a:bodyPr wrap="square" rtlCol="0">
            <a:spAutoFit/>
          </a:bodyPr>
          <a:lstStyle/>
          <a:p>
            <a:pPr algn="ctr"/>
            <a:r>
              <a:rPr lang="en-US" altLang="zh-CN" sz="1400"/>
              <a:t>Detection finishes</a:t>
            </a:r>
            <a:endParaRPr lang="en-US" altLang="zh-CN" sz="1400"/>
          </a:p>
          <a:p>
            <a:pPr algn="ctr"/>
            <a:r>
              <a:rPr lang="en-US" altLang="zh-CN" sz="1400"/>
              <a:t>&amp;</a:t>
            </a:r>
            <a:endParaRPr lang="en-US" altLang="zh-CN" sz="1400"/>
          </a:p>
          <a:p>
            <a:pPr algn="ctr"/>
            <a:r>
              <a:rPr lang="en-US" altLang="zh-CN" sz="1400"/>
              <a:t>Upload data</a:t>
            </a:r>
            <a:endParaRPr lang="en-US" altLang="zh-CN" sz="1400"/>
          </a:p>
        </p:txBody>
      </p:sp>
      <p:sp>
        <p:nvSpPr>
          <p:cNvPr id="2" name="文本框 1"/>
          <p:cNvSpPr txBox="1"/>
          <p:nvPr/>
        </p:nvSpPr>
        <p:spPr>
          <a:xfrm>
            <a:off x="7015480" y="993140"/>
            <a:ext cx="4121150" cy="375348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The server assigns half of the nodes to be broadcasters and the rest to be detectors. The server assigns time t</a:t>
            </a:r>
            <a:r>
              <a:rPr lang="en-US" altLang="zh-CN" sz="1400" baseline="-25000" dirty="0"/>
              <a:t>1</a:t>
            </a:r>
            <a:r>
              <a:rPr lang="en-US" altLang="zh-CN" sz="1400" dirty="0"/>
              <a:t> for detectors and t</a:t>
            </a:r>
            <a:r>
              <a:rPr lang="en-US" altLang="zh-CN" sz="1400" baseline="-25000" dirty="0"/>
              <a:t>2 </a:t>
            </a:r>
            <a:r>
              <a:rPr lang="en-US" altLang="zh-CN" sz="1400" dirty="0"/>
              <a:t>for broadcasters. t</a:t>
            </a:r>
            <a:r>
              <a:rPr lang="en-US" altLang="zh-CN" sz="1400" baseline="-25000" dirty="0"/>
              <a:t>1 </a:t>
            </a:r>
            <a:r>
              <a:rPr lang="en-US" altLang="zh-CN" sz="1400" dirty="0"/>
              <a:t>is earlier than t</a:t>
            </a:r>
            <a:r>
              <a:rPr lang="en-US" altLang="zh-CN" sz="1400" baseline="-25000" dirty="0"/>
              <a:t>2</a:t>
            </a:r>
            <a:r>
              <a:rPr lang="en-US" altLang="zh-CN" sz="1400" dirty="0"/>
              <a:t>. This round ends at t</a:t>
            </a:r>
            <a:r>
              <a:rPr lang="en-US" altLang="zh-CN" sz="1400" baseline="-25000" dirty="0"/>
              <a:t>3</a:t>
            </a:r>
            <a:r>
              <a:rPr lang="en-US" altLang="zh-CN" sz="1400" dirty="0"/>
              <a:t>.</a:t>
            </a:r>
            <a:endParaRPr lang="en-US" altLang="zh-CN" sz="1400" baseline="-250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Detectors start detecting at t</a:t>
            </a:r>
            <a:r>
              <a:rPr lang="en-US" altLang="zh-CN" sz="1400" baseline="-25000" dirty="0"/>
              <a:t>1</a:t>
            </a:r>
            <a:r>
              <a:rPr lang="en-US" altLang="zh-CN" sz="1400" dirty="0"/>
              <a:t> </a:t>
            </a:r>
            <a:r>
              <a:rPr lang="en-US" altLang="zh-CN" sz="1400" dirty="0">
                <a:sym typeface="+mn-ea"/>
              </a:rPr>
              <a:t>and keep listening until t</a:t>
            </a:r>
            <a:r>
              <a:rPr lang="en-US" altLang="zh-CN" sz="1400" baseline="-25000" dirty="0">
                <a:sym typeface="+mn-ea"/>
              </a:rPr>
              <a:t>3</a:t>
            </a:r>
            <a:r>
              <a:rPr lang="en-US" altLang="zh-CN" sz="1400" dirty="0">
                <a:sym typeface="+mn-ea"/>
              </a:rPr>
              <a:t>, broadcasters wait until t</a:t>
            </a:r>
            <a:r>
              <a:rPr lang="en-US" altLang="zh-CN" sz="1400" baseline="-25000" dirty="0">
                <a:sym typeface="+mn-ea"/>
              </a:rPr>
              <a:t>2</a:t>
            </a:r>
            <a:endParaRPr lang="en-US" altLang="zh-CN" sz="1400" baseline="-250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Broadcasters start broadcasting at t</a:t>
            </a:r>
            <a:r>
              <a:rPr lang="en-US" altLang="zh-CN" sz="1400" baseline="-25000" dirty="0"/>
              <a:t>2</a:t>
            </a:r>
            <a:r>
              <a:rPr lang="en-US" altLang="zh-CN" sz="1400" dirty="0"/>
              <a:t> and keep broadcasting until t</a:t>
            </a:r>
            <a:r>
              <a:rPr lang="en-US" altLang="zh-CN" sz="1400" baseline="-25000" dirty="0"/>
              <a:t>3</a:t>
            </a: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Detectors stop listening and upload RSSI data to the server</a:t>
            </a: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The server prepares the next round</a:t>
            </a:r>
            <a:endParaRPr lang="en-US" altLang="zh-CN" sz="1400" dirty="0"/>
          </a:p>
          <a:p>
            <a:pPr marL="285750" indent="-285750">
              <a:buFont typeface="Arial" panose="020B0604020202020204" pitchFamily="34" charset="0"/>
              <a:buChar char="•"/>
            </a:pPr>
            <a:endParaRPr lang="en-US" altLang="zh-CN" sz="1400" dirty="0"/>
          </a:p>
        </p:txBody>
      </p:sp>
      <p:sp>
        <p:nvSpPr>
          <p:cNvPr id="3" name="文本框 2"/>
          <p:cNvSpPr txBox="1"/>
          <p:nvPr/>
        </p:nvSpPr>
        <p:spPr>
          <a:xfrm>
            <a:off x="920750" y="4200525"/>
            <a:ext cx="3805555" cy="306705"/>
          </a:xfrm>
          <a:prstGeom prst="rect">
            <a:avLst/>
          </a:prstGeom>
          <a:noFill/>
        </p:spPr>
        <p:txBody>
          <a:bodyPr wrap="square" rtlCol="0">
            <a:spAutoFit/>
          </a:bodyPr>
          <a:lstStyle/>
          <a:p>
            <a:pPr algn="ctr"/>
            <a:r>
              <a:rPr lang="en-US" altLang="zh-CN" sz="1400"/>
              <a:t>This round ends, next round starts</a:t>
            </a:r>
            <a:endParaRPr lang="en-US" altLang="zh-CN" sz="1400"/>
          </a:p>
        </p:txBody>
      </p:sp>
      <p:sp>
        <p:nvSpPr>
          <p:cNvPr id="6" name="文本框 5"/>
          <p:cNvSpPr txBox="1"/>
          <p:nvPr/>
        </p:nvSpPr>
        <p:spPr>
          <a:xfrm>
            <a:off x="3796030" y="1769745"/>
            <a:ext cx="353695" cy="306705"/>
          </a:xfrm>
          <a:prstGeom prst="rect">
            <a:avLst/>
          </a:prstGeom>
          <a:noFill/>
        </p:spPr>
        <p:txBody>
          <a:bodyPr wrap="square" rtlCol="0">
            <a:spAutoFit/>
          </a:bodyPr>
          <a:lstStyle/>
          <a:p>
            <a:r>
              <a:rPr lang="en-US" altLang="zh-CN" sz="1400"/>
              <a:t>t</a:t>
            </a:r>
            <a:r>
              <a:rPr lang="en-US" altLang="zh-CN" sz="1400" baseline="-25000"/>
              <a:t>1</a:t>
            </a:r>
            <a:endParaRPr lang="en-US" altLang="zh-CN" sz="1400" baseline="-25000"/>
          </a:p>
        </p:txBody>
      </p:sp>
      <p:sp>
        <p:nvSpPr>
          <p:cNvPr id="7" name="文本框 6"/>
          <p:cNvSpPr txBox="1"/>
          <p:nvPr/>
        </p:nvSpPr>
        <p:spPr>
          <a:xfrm>
            <a:off x="1480185" y="1962150"/>
            <a:ext cx="353695" cy="306705"/>
          </a:xfrm>
          <a:prstGeom prst="rect">
            <a:avLst/>
          </a:prstGeom>
          <a:noFill/>
        </p:spPr>
        <p:txBody>
          <a:bodyPr wrap="square" rtlCol="0">
            <a:spAutoFit/>
          </a:bodyPr>
          <a:lstStyle/>
          <a:p>
            <a:r>
              <a:rPr lang="en-US" altLang="zh-CN" sz="1400"/>
              <a:t>t</a:t>
            </a:r>
            <a:r>
              <a:rPr lang="en-US" altLang="zh-CN" sz="1400" baseline="-25000"/>
              <a:t>2</a:t>
            </a:r>
            <a:endParaRPr lang="en-US" altLang="zh-CN" sz="1400" baseline="-25000"/>
          </a:p>
        </p:txBody>
      </p:sp>
      <p:sp>
        <p:nvSpPr>
          <p:cNvPr id="23" name="文本框 22"/>
          <p:cNvSpPr txBox="1"/>
          <p:nvPr/>
        </p:nvSpPr>
        <p:spPr>
          <a:xfrm>
            <a:off x="747395" y="3893820"/>
            <a:ext cx="353695" cy="306705"/>
          </a:xfrm>
          <a:prstGeom prst="rect">
            <a:avLst/>
          </a:prstGeom>
          <a:noFill/>
        </p:spPr>
        <p:txBody>
          <a:bodyPr wrap="square" rtlCol="0">
            <a:spAutoFit/>
          </a:bodyPr>
          <a:lstStyle/>
          <a:p>
            <a:r>
              <a:rPr lang="en-US" altLang="zh-CN" sz="1400"/>
              <a:t>t</a:t>
            </a:r>
            <a:r>
              <a:rPr lang="en-US" altLang="zh-CN" sz="1400" baseline="-25000"/>
              <a:t>3</a:t>
            </a:r>
            <a:endParaRPr lang="en-US" altLang="zh-CN" sz="1400" baseline="-25000"/>
          </a:p>
        </p:txBody>
      </p:sp>
      <p:sp>
        <p:nvSpPr>
          <p:cNvPr id="4" name="文本框 3"/>
          <p:cNvSpPr txBox="1"/>
          <p:nvPr/>
        </p:nvSpPr>
        <p:spPr>
          <a:xfrm>
            <a:off x="549275" y="4899025"/>
            <a:ext cx="10639425" cy="953135"/>
          </a:xfrm>
          <a:prstGeom prst="rect">
            <a:avLst/>
          </a:prstGeom>
          <a:noFill/>
        </p:spPr>
        <p:txBody>
          <a:bodyPr wrap="square" rtlCol="0">
            <a:spAutoFit/>
          </a:bodyPr>
          <a:lstStyle/>
          <a:p>
            <a:r>
              <a:rPr lang="en-US" altLang="zh-CN" sz="1400"/>
              <a:t>Security analysis:</a:t>
            </a:r>
            <a:endParaRPr lang="en-US" altLang="zh-CN" sz="1400"/>
          </a:p>
          <a:p>
            <a:r>
              <a:rPr lang="en-US" altLang="zh-CN" sz="1400"/>
              <a:t>Impersonations: data signed with private keys and can be authenticated by certificates</a:t>
            </a:r>
            <a:endParaRPr lang="en-US" altLang="zh-CN" sz="1400"/>
          </a:p>
          <a:p>
            <a:r>
              <a:rPr lang="en-US" altLang="zh-CN" sz="1400"/>
              <a:t>Replay attacks:</a:t>
            </a:r>
            <a:r>
              <a:rPr lang="en-US" altLang="zh-CN" sz="1400">
                <a:sym typeface="+mn-ea"/>
              </a:rPr>
              <a:t> attackers cannot forge signatures, </a:t>
            </a:r>
            <a:r>
              <a:rPr lang="en-US" altLang="zh-CN" sz="1400"/>
              <a:t>detectors start detecting first; R</a:t>
            </a:r>
            <a:r>
              <a:rPr lang="en-US" altLang="zh-CN" sz="1400" dirty="0">
                <a:sym typeface="+mn-ea"/>
              </a:rPr>
              <a:t>eplayed messages would mostly come later than original ones. (Triangular rule)</a:t>
            </a:r>
            <a:endParaRPr lang="en-US" altLang="zh-CN" sz="1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wipe(down)">
                                      <p:cBhvr>
                                        <p:cTn id="36" dur="500"/>
                                        <p:tgtEl>
                                          <p:spTgt spid="2">
                                            <p:txEl>
                                              <p:pRg st="2" end="2"/>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par>
                                <p:cTn id="40" presetID="22" presetClass="entr" presetSubtype="4"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par>
                                <p:cTn id="43" presetID="22" presetClass="entr" presetSubtype="4"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par>
                                <p:cTn id="54" presetID="22" presetClass="entr" presetSubtype="4" fill="hold" nodeType="withEffect">
                                  <p:stCondLst>
                                    <p:cond delay="0"/>
                                  </p:stCondLst>
                                  <p:childTnLst>
                                    <p:set>
                                      <p:cBhvr>
                                        <p:cTn id="55" dur="1" fill="hold">
                                          <p:stCondLst>
                                            <p:cond delay="0"/>
                                          </p:stCondLst>
                                        </p:cTn>
                                        <p:tgtEl>
                                          <p:spTgt spid="2">
                                            <p:txEl>
                                              <p:pRg st="4" end="4"/>
                                            </p:txEl>
                                          </p:spTgt>
                                        </p:tgtEl>
                                        <p:attrNameLst>
                                          <p:attrName>style.visibility</p:attrName>
                                        </p:attrNameLst>
                                      </p:cBhvr>
                                      <p:to>
                                        <p:strVal val="visible"/>
                                      </p:to>
                                    </p:set>
                                    <p:animEffect transition="in" filter="wipe(down)">
                                      <p:cBhvr>
                                        <p:cTn id="56" dur="500"/>
                                        <p:tgtEl>
                                          <p:spTgt spid="2">
                                            <p:txEl>
                                              <p:pRg st="4" end="4"/>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down)">
                                      <p:cBhvr>
                                        <p:cTn id="59" dur="500"/>
                                        <p:tgtEl>
                                          <p:spTgt spid="1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par>
                                <p:cTn id="63" presetID="22" presetClass="entr" presetSubtype="4"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down)">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down)">
                                      <p:cBhvr>
                                        <p:cTn id="70" dur="500"/>
                                        <p:tgtEl>
                                          <p:spTgt spid="27"/>
                                        </p:tgtEl>
                                      </p:cBhvr>
                                    </p:animEffect>
                                  </p:childTnLst>
                                </p:cTn>
                              </p:par>
                              <p:par>
                                <p:cTn id="71" presetID="22" presetClass="entr" presetSubtype="4" fill="hold" nodeType="withEffect">
                                  <p:stCondLst>
                                    <p:cond delay="0"/>
                                  </p:stCondLst>
                                  <p:childTnLst>
                                    <p:set>
                                      <p:cBhvr>
                                        <p:cTn id="72" dur="1" fill="hold">
                                          <p:stCondLst>
                                            <p:cond delay="0"/>
                                          </p:stCondLst>
                                        </p:cTn>
                                        <p:tgtEl>
                                          <p:spTgt spid="2">
                                            <p:txEl>
                                              <p:pRg st="6" end="6"/>
                                            </p:txEl>
                                          </p:spTgt>
                                        </p:tgtEl>
                                        <p:attrNameLst>
                                          <p:attrName>style.visibility</p:attrName>
                                        </p:attrNameLst>
                                      </p:cBhvr>
                                      <p:to>
                                        <p:strVal val="visible"/>
                                      </p:to>
                                    </p:set>
                                    <p:animEffect transition="in" filter="wipe(down)">
                                      <p:cBhvr>
                                        <p:cTn id="73" dur="500"/>
                                        <p:tgtEl>
                                          <p:spTgt spid="2">
                                            <p:txEl>
                                              <p:pRg st="6" end="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wipe(down)">
                                      <p:cBhvr>
                                        <p:cTn id="78" dur="500"/>
                                        <p:tgtEl>
                                          <p:spTgt spid="3"/>
                                        </p:tgtEl>
                                      </p:cBhvr>
                                    </p:animEffect>
                                  </p:childTnLst>
                                </p:cTn>
                              </p:par>
                              <p:par>
                                <p:cTn id="79" presetID="22" presetClass="entr" presetSubtype="4" fill="hold" nodeType="withEffect">
                                  <p:stCondLst>
                                    <p:cond delay="0"/>
                                  </p:stCondLst>
                                  <p:childTnLst>
                                    <p:set>
                                      <p:cBhvr>
                                        <p:cTn id="80" dur="1" fill="hold">
                                          <p:stCondLst>
                                            <p:cond delay="0"/>
                                          </p:stCondLst>
                                        </p:cTn>
                                        <p:tgtEl>
                                          <p:spTgt spid="2">
                                            <p:txEl>
                                              <p:pRg st="8" end="8"/>
                                            </p:txEl>
                                          </p:spTgt>
                                        </p:tgtEl>
                                        <p:attrNameLst>
                                          <p:attrName>style.visibility</p:attrName>
                                        </p:attrNameLst>
                                      </p:cBhvr>
                                      <p:to>
                                        <p:strVal val="visible"/>
                                      </p:to>
                                    </p:set>
                                    <p:animEffect transition="in" filter="wipe(down)">
                                      <p:cBhvr>
                                        <p:cTn id="81" dur="500"/>
                                        <p:tgtEl>
                                          <p:spTgt spid="2">
                                            <p:txEl>
                                              <p:pRg st="8" end="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down)">
                                      <p:cBhvr>
                                        <p:cTn id="8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15" grpId="0"/>
      <p:bldP spid="18" grpId="0"/>
      <p:bldP spid="20" grpId="0"/>
      <p:bldP spid="27" grpId="0"/>
      <p:bldP spid="3" grpId="0"/>
      <p:bldP spid="6" grpId="0"/>
      <p:bldP spid="7" grpId="0"/>
      <p:bldP spid="23" grpId="0"/>
      <p:bldP spid="4"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176"/>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UNIT_PLACING_PICTURE_USER_VIEWPORT" val="{&quot;height&quot;:5040,&quot;width&quot;:1252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UNIT_TABLE_BEAUTIFY" val="smartTable{aa3b5882-6b5e-47b7-a849-cb99225c4ce8}"/>
</p:tagLst>
</file>

<file path=ppt/tags/tag75.xml><?xml version="1.0" encoding="utf-8"?>
<p:tagLst xmlns:p="http://schemas.openxmlformats.org/presentationml/2006/main">
  <p:tag name="KSO_WM_UNIT_TABLE_BEAUTIFY" val="smartTable{aa3b5882-6b5e-47b7-a849-cb99225c4ce8}"/>
</p:tagLst>
</file>

<file path=ppt/tags/tag76.xml><?xml version="1.0" encoding="utf-8"?>
<p:tagLst xmlns:p="http://schemas.openxmlformats.org/presentationml/2006/main">
  <p:tag name="KSO_WM_UNIT_TABLE_BEAUTIFY" val="smartTable{aa3b5882-6b5e-47b7-a849-cb99225c4ce8}"/>
</p:tagLst>
</file>

<file path=ppt/tags/tag77.xml><?xml version="1.0" encoding="utf-8"?>
<p:tagLst xmlns:p="http://schemas.openxmlformats.org/presentationml/2006/main">
  <p:tag name="KSO_WM_UNIT_TABLE_BEAUTIFY" val="smartTable{4966b6b6-4282-468f-959d-b876305e5bd0}"/>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UNIT_PLACING_PICTURE_USER_VIEWPORT" val="{&quot;height&quot;:7200,&quot;width&quot;:960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5363</Words>
  <Application>WPS 演示</Application>
  <PresentationFormat>Widescreen</PresentationFormat>
  <Paragraphs>307</Paragraphs>
  <Slides>13</Slides>
  <Notes>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3" baseType="lpstr">
      <vt:lpstr>Arial</vt:lpstr>
      <vt:lpstr>宋体</vt:lpstr>
      <vt:lpstr>Wingdings</vt:lpstr>
      <vt:lpstr>微软雅黑</vt:lpstr>
      <vt:lpstr>Wingdings</vt:lpstr>
      <vt:lpstr>Cambria Math</vt:lpstr>
      <vt:lpstr>Arial Unicode MS</vt:lpstr>
      <vt:lpstr>Calibri</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Typing...</cp:lastModifiedBy>
  <cp:revision>227</cp:revision>
  <dcterms:created xsi:type="dcterms:W3CDTF">2019-06-19T02:08:00Z</dcterms:created>
  <dcterms:modified xsi:type="dcterms:W3CDTF">2021-07-08T08:27:13Z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E449B006F72740D2A4DD35F044A0A917</vt:lpwstr>
  </property>
</Properties>
</file>