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2" r:id="rId6"/>
    <p:sldId id="411" r:id="rId7"/>
    <p:sldId id="414" r:id="rId8"/>
    <p:sldId id="416" r:id="rId9"/>
    <p:sldId id="419" r:id="rId10"/>
    <p:sldId id="418" r:id="rId11"/>
    <p:sldId id="423" r:id="rId12"/>
    <p:sldId id="422" r:id="rId13"/>
    <p:sldId id="424" r:id="rId14"/>
    <p:sldId id="41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HUA LI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need to explain what’s participatory sensing, what’s bad with the forged data.(Why we need hrp)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Clients passed the device self check, then they can spoofed the data as their will. (Software exploited)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Model: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we are going to build a score system. Nodes would get scores after some procedures. Elimination would be based on score.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There are some threats we have considered to such score system: Attacker could frame legitimate users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Devices in the system will be callled nodes later.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purpose of the server side is to find out Sybil(virtual) nodes.(explain the model)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There are 2*log(n) rounds in total.</a:t>
            </a:r>
            <a:endParaRPr lang="en-US" altLang="zh-CN"/>
          </a:p>
          <a:p>
            <a:r>
              <a:rPr lang="en-US" altLang="zh-CN">
                <a:sym typeface="+mn-ea"/>
              </a:rPr>
              <a:t>Each round, half of the node would broadcast and the rest would receive.</a:t>
            </a:r>
            <a:endParaRPr lang="en-US" altLang="zh-CN"/>
          </a:p>
          <a:p>
            <a:r>
              <a:rPr lang="en-US" altLang="zh-CN">
                <a:sym typeface="+mn-ea"/>
              </a:rPr>
              <a:t>Nodes in the system would broadcast in turn so that each node would get the secret keys from all other nodes.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With two nodes, we could determine whether there are nodes broadcasting with the same AP in the same round</a:t>
            </a:r>
            <a:endParaRPr lang="en-US" altLang="zh-CN"/>
          </a:p>
          <a:p>
            <a:r>
              <a:rPr lang="en-US" altLang="zh-CN"/>
              <a:t>Later, we are going to use node pairs to find out potential Sybil nodes.</a:t>
            </a:r>
            <a:endParaRPr lang="en-US" altLang="zh-CN"/>
          </a:p>
          <a:p>
            <a:r>
              <a:rPr lang="en-US" altLang="zh-CN"/>
              <a:t>These pairs would be called as sentry.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From listeners, nodes are randomly divided into pairs, each pair is called a sentry. </a:t>
            </a:r>
            <a:endParaRPr lang="en-US" altLang="zh-CN"/>
          </a:p>
          <a:p>
            <a:r>
              <a:rPr lang="en-US" altLang="zh-CN"/>
              <a:t>Since each sentry has two nodes, it can detect Sybil nodes with RSSI ratio value. </a:t>
            </a:r>
            <a:endParaRPr lang="en-US" altLang="zh-CN"/>
          </a:p>
          <a:p>
            <a:r>
              <a:rPr lang="en-US" altLang="zh-CN"/>
              <a:t>Aforementioned score system, every node would get a score in the end, explain how nodes get scores.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What’s colluders?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The node with the highest score doesn’t frame others.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0565" y="1372870"/>
            <a:ext cx="104813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Hardened Registration Process for Mobile Croudsourcing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4154170" y="3314065"/>
            <a:ext cx="4200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Name: Ronghua Li</a:t>
            </a:r>
            <a:endParaRPr lang="en-US" altLang="zh-CN"/>
          </a:p>
          <a:p>
            <a:r>
              <a:rPr lang="en-US" altLang="zh-CN"/>
              <a:t>E-mail: ronghua@kth.se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Supervisor: Cihan Eryonucu</a:t>
            </a:r>
            <a:endParaRPr lang="en-US" altLang="zh-CN"/>
          </a:p>
          <a:p>
            <a:r>
              <a:rPr lang="en-US" altLang="zh-CN"/>
              <a:t>Examinar: Panos Papadimitratos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3375" y="142240"/>
            <a:ext cx="4689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Simulation results</a:t>
            </a:r>
            <a:endParaRPr lang="en-US" altLang="zh-CN" sz="2400" b="1"/>
          </a:p>
        </p:txBody>
      </p:sp>
      <p:pic>
        <p:nvPicPr>
          <p:cNvPr id="5" name="图片 4" descr="16_nodes_distrib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978535"/>
            <a:ext cx="6421755" cy="4706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7085" y="978535"/>
            <a:ext cx="4053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Most of the cases, when honest nodes get high score, Sybil nodes would get even higher score. Sybil nodes nearly always get the highest score.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423785" y="2807335"/>
            <a:ext cx="44069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Elimination:</a:t>
            </a:r>
            <a:endParaRPr lang="en-US" altLang="zh-CN" sz="2000" b="1"/>
          </a:p>
          <a:p>
            <a:pPr marL="457200" indent="-457200">
              <a:buAutoNum type="arabicPeriod"/>
            </a:pPr>
            <a:r>
              <a:rPr lang="en-US" altLang="zh-CN" sz="2000"/>
              <a:t>the one with the highest score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Those honest nodes get framed would be whitewashed(subtract points from them).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This node’s sentry partner would get all the points causing by them.</a:t>
            </a:r>
            <a:endParaRPr lang="en-US" altLang="zh-CN" sz="20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880225" y="5801360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33730"/>
                <a:gridCol w="65405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8485" y="5944235"/>
            <a:ext cx="536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Avg Scores:  N</a:t>
            </a:r>
            <a:r>
              <a:rPr lang="zh-CN" altLang="en-US"/>
              <a:t>ormal</a:t>
            </a:r>
            <a:r>
              <a:rPr lang="en-US" altLang="zh-CN"/>
              <a:t>:</a:t>
            </a:r>
            <a:r>
              <a:rPr lang="zh-CN" altLang="en-US"/>
              <a:t> 2.2865 </a:t>
            </a:r>
            <a:r>
              <a:rPr lang="en-US" altLang="zh-CN"/>
              <a:t>  S</a:t>
            </a:r>
            <a:r>
              <a:rPr lang="zh-CN" altLang="en-US"/>
              <a:t>ybil: 5.5165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1785" y="151130"/>
            <a:ext cx="4204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Limitations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11785" y="992505"/>
            <a:ext cx="60369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Threshold: how to eliminate Sybil nodes when preventing false positive? Not determined yet.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If there are</a:t>
            </a:r>
            <a:r>
              <a:rPr lang="en-US" altLang="zh-CN" sz="2000">
                <a:solidFill>
                  <a:schemeClr val="accent6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too few nodes</a:t>
            </a:r>
            <a:r>
              <a:rPr lang="en-US" altLang="zh-CN" sz="2000"/>
              <a:t> in the system, FP and FN rate increase greatly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In some cases, Sybil nodes with high score accidentally don’t get the chance to frame others, thus elimination of these nodes won’t help find-ing their partners.  Even worse, honest nodes cannot get whitewashed(subtract points) and might be eliminated as well.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39750" y="5392420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iii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vii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viii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940" y="208915"/>
            <a:ext cx="3414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References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45795" y="786130"/>
            <a:ext cx="111874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</a:t>
            </a:r>
            <a:r>
              <a:rPr lang="zh-CN" altLang="en-US"/>
              <a:t>Stylianos  Gisdakis,  Thanassis  Giannetsos,  and  Panagiotis  Papadimi-tratos.  Security, privacy, and incentive provision for mobile crowd sens-ing systems.IEEE Internet of Things Journal, 3(5):839–853, 2016</a:t>
            </a:r>
            <a:endParaRPr lang="zh-CN" altLang="en-US"/>
          </a:p>
          <a:p>
            <a:r>
              <a:rPr lang="en-US" altLang="zh-CN"/>
              <a:t>[2] Haifeng  Yu,  Phillip  B  Gibbons,  Michael  Kaminsky,  and  Feng  Xiao.Sybillimit:  A near-optimal social network defense against sybil attacks.In2008 IEEE Symposium on Security and Privacy (sp 2008),  pages3–17. IEEE, 2008.</a:t>
            </a:r>
            <a:endParaRPr lang="en-US" altLang="zh-CN"/>
          </a:p>
          <a:p>
            <a:r>
              <a:rPr lang="en-US" altLang="zh-CN"/>
              <a:t>[3] Jatesada Borsub and Panos Papadimitratos. Hardened registration process  for  participatory  sensing.   InProceedings of the 11th ACM Con-ference on Security &amp; Privacy in Wireless and Mobile Networks, pages281–282, 2018.</a:t>
            </a:r>
            <a:endParaRPr lang="en-US" altLang="zh-CN"/>
          </a:p>
          <a:p>
            <a:r>
              <a:rPr lang="en-US" altLang="zh-CN"/>
              <a:t>[4] Nickolai  Verchok  and  Alex  Orailo ̆glu.   Hunting  sybils  in  participatorymobile consensus-based networks. InProceedings of the 15th ACM AsiaConference on Computer and Communications Security, pages 732–743,2020.</a:t>
            </a:r>
            <a:endParaRPr lang="en-US" altLang="zh-CN"/>
          </a:p>
          <a:p>
            <a:r>
              <a:rPr lang="en-US" altLang="zh-CN"/>
              <a:t>[5] Darvin.  Detecting magisk hide.https://darvincitech.wordpress.com/2019/11/04/detecting-magisk-hide/, April 2019.</a:t>
            </a:r>
            <a:endParaRPr lang="en-US" altLang="zh-CN"/>
          </a:p>
          <a:p>
            <a:r>
              <a:rPr lang="en-US" altLang="zh-CN"/>
              <a:t>[6] Murat Demirbas and Youngwhan Song.  An rssi-based scheme for sybilattack detection in wireless sensor networks. In2006 International sym-posium on a world of wireless, mobile and multimedia networks (WoW-MoM’06), pages 5–pp. ieee, 2006.</a:t>
            </a:r>
            <a:endParaRPr lang="en-US" altLang="zh-CN"/>
          </a:p>
          <a:p>
            <a:r>
              <a:rPr lang="en-US" altLang="zh-CN"/>
              <a:t>[7] Xiao-Feng Xie &amp; Zun-Jing Wang. (2015). "An empirical study of combining participatory and physical sensing to better understand and improve urban mobility networks.". Transportation Research Board (TRB) Annual Meeting. Washington, DC, USA.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0715" y="318135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Background</a:t>
            </a:r>
            <a:endParaRPr lang="en-US" altLang="zh-CN" sz="2400" b="1"/>
          </a:p>
        </p:txBody>
      </p:sp>
      <p:pic>
        <p:nvPicPr>
          <p:cNvPr id="6" name="图片 5" descr="ref_panos_system_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177925"/>
            <a:ext cx="7013575" cy="4057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0565" y="5424170"/>
            <a:ext cx="694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1. System design for Mobile crowdsoucing[1]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537835" y="2547620"/>
            <a:ext cx="3344545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33155" y="2337435"/>
            <a:ext cx="12242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1177925"/>
            <a:ext cx="56991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What’s Participatory Sensing or Mobile crowdsourcing?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Participatory sensing can be used to retrieve information about the environment, weather, urban mobility,[7] congestion as well as any other sensory information that collectively forms knowledge.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e.g. Google Map, Air quality detection with vehicle sensors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8465" y="433705"/>
            <a:ext cx="885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Possible information collection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86765" y="1327150"/>
            <a:ext cx="5755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1.Phone condition: sensors, root, IMEI number, real device or emulator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2.Scarce unique personal info: phone number, email addr, personal </a:t>
            </a:r>
            <a:r>
              <a:rPr lang="en-US" altLang="zh-CN" sz="2000"/>
              <a:t>ID( strong but double-edged sword[2])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3.Environment condition: IP, network condition, location</a:t>
            </a:r>
            <a:r>
              <a:rPr lang="en-US" altLang="zh-CN" sz="2000"/>
              <a:t>, surrounding devices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218440"/>
            <a:ext cx="376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solution</a:t>
            </a:r>
            <a:endParaRPr lang="en-US" altLang="zh-CN" sz="2400" b="1"/>
          </a:p>
        </p:txBody>
      </p:sp>
      <p:sp>
        <p:nvSpPr>
          <p:cNvPr id="5" name="左大括号 4"/>
          <p:cNvSpPr/>
          <p:nvPr/>
        </p:nvSpPr>
        <p:spPr>
          <a:xfrm>
            <a:off x="2392680" y="1070610"/>
            <a:ext cx="995680" cy="4717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8725" y="3199130"/>
            <a:ext cx="1035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HRP+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7420" y="1214120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Client[3]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517900" y="518604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Server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4849495" y="967740"/>
            <a:ext cx="380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Software will not be exploited</a:t>
            </a:r>
            <a:endParaRPr lang="en-US" altLang="zh-CN"/>
          </a:p>
        </p:txBody>
      </p:sp>
      <p:sp>
        <p:nvSpPr>
          <p:cNvPr id="11" name="左大括号 10"/>
          <p:cNvSpPr/>
          <p:nvPr/>
        </p:nvSpPr>
        <p:spPr>
          <a:xfrm>
            <a:off x="4531995" y="4360545"/>
            <a:ext cx="317500" cy="1821815"/>
          </a:xfrm>
          <a:prstGeom prst="leftBrace">
            <a:avLst>
              <a:gd name="adj1" fmla="val 8333"/>
              <a:gd name="adj2" fmla="val 5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13960" y="4469765"/>
            <a:ext cx="33147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Additional examination on bypassed nodes.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Clients vouch for each other and select accountable ones.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420" y="934085"/>
            <a:ext cx="7639050" cy="524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9645" y="6182360"/>
            <a:ext cx="748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Previous HRP system design in [3]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060190" y="1736090"/>
            <a:ext cx="2216785" cy="263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/>
          <p:cNvSpPr/>
          <p:nvPr/>
        </p:nvSpPr>
        <p:spPr>
          <a:xfrm>
            <a:off x="4531995" y="1070610"/>
            <a:ext cx="396875" cy="825500"/>
          </a:xfrm>
          <a:prstGeom prst="leftBrace">
            <a:avLst>
              <a:gd name="adj1" fmla="val 8400"/>
              <a:gd name="adj2" fmla="val 47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 bldLvl="0" animBg="1"/>
      <p:bldP spid="12" grpId="0"/>
      <p:bldP spid="3" grpId="0"/>
      <p:bldP spid="3" grpId="1"/>
      <p:bldP spid="16" grpId="0" bldLvl="0" animBg="1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870" y="228600"/>
            <a:ext cx="3513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system: Client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612775" y="5255895"/>
            <a:ext cx="6250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2. Root, emulator and hardware det</a:t>
            </a:r>
            <a:r>
              <a:rPr lang="en-US" altLang="zh-CN"/>
              <a:t>ection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139940" y="1753870"/>
            <a:ext cx="40709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Improvement on [3]:</a:t>
            </a:r>
            <a:endParaRPr lang="en-US" altLang="zh-CN" b="1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Native code are included to increase the cost for bypassing the detection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Isolated process is used to detect Magisk-Hide(most commonly used root evasion method)[5]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10" name="图片 9" descr="Clientside_det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475740"/>
            <a:ext cx="5641975" cy="3417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8765" y="1617345"/>
            <a:ext cx="42906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Why?</a:t>
            </a:r>
            <a:endParaRPr lang="en-US" altLang="zh-CN"/>
          </a:p>
          <a:p>
            <a:r>
              <a:rPr lang="en-US" altLang="zh-CN"/>
              <a:t>Rooted devices are too customized. Software can be exploited easily.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 is Magisk-Hide?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Magisk Hide is the feature that allows you to cloak root traits for certain apps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7500" y="188595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HRP system: Server </a:t>
            </a:r>
            <a:endParaRPr lang="en-US" altLang="zh-CN" sz="24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51485" y="967105"/>
          <a:ext cx="8359140" cy="364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35"/>
                <a:gridCol w="1194435"/>
                <a:gridCol w="1194435"/>
                <a:gridCol w="1192530"/>
                <a:gridCol w="1186815"/>
                <a:gridCol w="1209675"/>
                <a:gridCol w="118681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Round6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6100" y="4707890"/>
            <a:ext cx="721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 1. an example of the system.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285605" y="3393440"/>
            <a:ext cx="1990725" cy="2020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892665" y="374205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167620" y="411924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639300" y="419481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944100" y="44526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603230" y="38176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43185" y="481965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527665" y="436562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741660" y="48952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05240" y="5593715"/>
            <a:ext cx="275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3. 8-node system, </a:t>
            </a:r>
            <a:endParaRPr lang="en-US" altLang="zh-CN"/>
          </a:p>
          <a:p>
            <a:r>
              <a:rPr lang="en-US" altLang="zh-CN"/>
              <a:t>8 devices in the system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1485" y="967105"/>
            <a:ext cx="50806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Model:</a:t>
            </a:r>
            <a:endParaRPr lang="en-US" altLang="zh-CN"/>
          </a:p>
          <a:p>
            <a:r>
              <a:rPr lang="en-US" altLang="zh-CN"/>
              <a:t>Attacker with some malicious devices and Sybils bypassing client side detection.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they enter the system, they can upload forged or spoofed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Our goal is to detect these evil virtual deivices with WiFi signals.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Nodes would get scores based on their physical presence condition, elimination of Sybil nodes will be based on these scores.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Threats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Attacker would try to evade his evil devices as well as framing legitimate devices -&gt; evil devices stay, legitimate devices get eliminated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420" y="1309370"/>
            <a:ext cx="480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Old Threat model:</a:t>
            </a:r>
            <a:r>
              <a:rPr lang="en-US" altLang="zh-CN"/>
              <a:t> Sybil nodes need to rely on other nodes to broadcast.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Too strict</a:t>
            </a:r>
            <a:r>
              <a:rPr lang="en-US" altLang="zh-CN"/>
              <a:t>. In fact, attackers can use any other devices to broadcast signals on Sybil nodes behalf.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8" name="图片 17" descr="Attack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20" y="1309370"/>
            <a:ext cx="3827145" cy="366141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45605" y="5146675"/>
            <a:ext cx="432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6. Laptop help broadcast signals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9420" y="4220210"/>
            <a:ext cx="5077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New Threat model: </a:t>
            </a:r>
            <a:r>
              <a:rPr lang="en-US" altLang="zh-CN">
                <a:solidFill>
                  <a:schemeClr val="tx1"/>
                </a:solidFill>
              </a:rPr>
              <a:t>Attacker can use a laptop(more powerful CPU) to broadcast signals on Sybil nodes behalf.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  <p:bldP spid="17" grpId="1"/>
      <p:bldP spid="19" grpId="1"/>
      <p:bldP spid="20" grpId="1"/>
      <p:bldP spid="16" grpId="0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2"/>
      <p:bldP spid="20" grpId="2"/>
      <p:bldP spid="1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263525"/>
            <a:ext cx="8277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RSSI</a:t>
            </a:r>
            <a:r>
              <a:rPr lang="en-US" altLang="zh-CN" sz="2400" baseline="30000"/>
              <a:t>1 </a:t>
            </a:r>
            <a:r>
              <a:rPr lang="en-US" altLang="zh-CN" sz="2400"/>
              <a:t>ratio based Sybil detection method[6]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880235"/>
            <a:ext cx="4140200" cy="292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55" y="1880235"/>
            <a:ext cx="4614545" cy="939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30" y="3183255"/>
            <a:ext cx="316039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30" y="4455160"/>
            <a:ext cx="3159760" cy="1116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560" y="1082675"/>
            <a:ext cx="894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precondition is that: D1-D4 detection nodes are honest and trusted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96340" y="5572125"/>
            <a:ext cx="558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“two nodes are enough for detection”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05790" y="6360795"/>
            <a:ext cx="666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Received Signal Strength Indicator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1217295" y="4948555"/>
            <a:ext cx="409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Sybil detection method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532380" y="1796415"/>
            <a:ext cx="2651125" cy="216662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88835" y="2819400"/>
            <a:ext cx="884555" cy="31210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80075" y="5864225"/>
            <a:ext cx="4969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S1 S2 are two broadcasting nodes</a:t>
            </a:r>
            <a:endParaRPr lang="en-US" altLang="zh-CN"/>
          </a:p>
          <a:p>
            <a:r>
              <a:rPr lang="en-US" altLang="zh-CN"/>
              <a:t>D1 D2 are two listening nodes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2915" y="140970"/>
            <a:ext cx="570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The Sentry based score system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81660" y="906145"/>
            <a:ext cx="702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Precondition:</a:t>
            </a:r>
            <a:r>
              <a:rPr lang="en-US" altLang="zh-CN"/>
              <a:t> nodes are moving slowly in the system, therefore their position can be regarded as fixed in each round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592455" y="1681480"/>
          <a:ext cx="544639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/>
                <a:gridCol w="765810"/>
                <a:gridCol w="719801"/>
                <a:gridCol w="788647"/>
                <a:gridCol w="827405"/>
                <a:gridCol w="1322070"/>
              </a:tblGrid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2455" y="5567045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019415" y="1677035"/>
            <a:ext cx="3244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Supposing node 1 and 2 are Sybil nodes and using the same AP, there will be: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</a:t>
            </a:r>
            <a:r>
              <a:rPr lang="en-US" altLang="zh-CN" baseline="-25000"/>
              <a:t>5,2</a:t>
            </a:r>
            <a:r>
              <a:rPr lang="en-US" altLang="zh-CN"/>
              <a:t>/R</a:t>
            </a:r>
            <a:r>
              <a:rPr lang="en-US" altLang="zh-CN" baseline="-25000"/>
              <a:t>6,2</a:t>
            </a:r>
            <a:r>
              <a:rPr lang="en-US" altLang="zh-CN"/>
              <a:t>-R</a:t>
            </a:r>
            <a:r>
              <a:rPr lang="en-US" altLang="zh-CN" baseline="-25000"/>
              <a:t>5,1</a:t>
            </a:r>
            <a:r>
              <a:rPr lang="en-US" altLang="zh-CN"/>
              <a:t>/R</a:t>
            </a:r>
            <a:r>
              <a:rPr lang="en-US" altLang="zh-CN" baseline="-25000"/>
              <a:t>6,1</a:t>
            </a:r>
            <a:r>
              <a:rPr lang="en-US" altLang="zh-CN"/>
              <a:t> &lt;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7</a:t>
            </a:r>
            <a:r>
              <a:rPr lang="en-US" altLang="zh-CN" baseline="-25000">
                <a:sym typeface="+mn-ea"/>
              </a:rPr>
              <a:t>,2</a:t>
            </a:r>
            <a:r>
              <a:rPr lang="en-US" altLang="zh-CN">
                <a:sym typeface="+mn-ea"/>
              </a:rPr>
              <a:t>/R</a:t>
            </a:r>
            <a:r>
              <a:rPr lang="en-US" altLang="zh-CN" baseline="-25000">
                <a:sym typeface="+mn-ea"/>
              </a:rPr>
              <a:t>8,2</a:t>
            </a:r>
            <a:r>
              <a:rPr lang="en-US" altLang="zh-CN">
                <a:sym typeface="+mn-ea"/>
              </a:rPr>
              <a:t>-R</a:t>
            </a:r>
            <a:r>
              <a:rPr lang="en-US" altLang="zh-CN" baseline="-25000">
                <a:sym typeface="+mn-ea"/>
              </a:rPr>
              <a:t>7,1</a:t>
            </a:r>
            <a:r>
              <a:rPr lang="en-US" altLang="zh-CN">
                <a:sym typeface="+mn-ea"/>
              </a:rPr>
              <a:t>/R</a:t>
            </a:r>
            <a:r>
              <a:rPr lang="en-US" altLang="zh-CN" baseline="-25000">
                <a:sym typeface="+mn-ea"/>
              </a:rPr>
              <a:t>8,1</a:t>
            </a:r>
            <a:r>
              <a:rPr lang="en-US" altLang="zh-CN">
                <a:sym typeface="+mn-ea"/>
              </a:rPr>
              <a:t> &lt;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Node 1 and 2 would get 2 points each.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 the end, nodes with the highest score are Sybil nodes.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909435" y="174625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87995" y="1977390"/>
            <a:ext cx="34486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If two nodes in a sentry are both evil, they could collude and frame honest nodes(False positive)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If one evil node and one good node are in a Sentry, bad node can try to protect other broadcasting Sybil nodes(False negative).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9" name="图片 18" descr="broadcast2ratio_syb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1977390"/>
            <a:ext cx="5372100" cy="3295650"/>
          </a:xfrm>
          <a:prstGeom prst="rect">
            <a:avLst/>
          </a:prstGeom>
        </p:spPr>
      </p:pic>
      <p:pic>
        <p:nvPicPr>
          <p:cNvPr id="20" name="图片 19" descr="broadcast2ratio_F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" y="1797685"/>
            <a:ext cx="5314950" cy="35718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2455" y="5567045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92455" y="5567045"/>
            <a:ext cx="631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7. Sentry based voting system in round 1</a:t>
            </a:r>
            <a:endParaRPr lang="en-US" altLang="zh-CN"/>
          </a:p>
        </p:txBody>
      </p:sp>
      <p:pic>
        <p:nvPicPr>
          <p:cNvPr id="24" name="图片 23" descr="broadcast2ratio_F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5" y="2045335"/>
            <a:ext cx="5524500" cy="3324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14" grpId="1"/>
      <p:bldP spid="2" grpId="1"/>
      <p:bldP spid="22" grpId="2"/>
      <p:bldP spid="22" grpId="3"/>
      <p:bldP spid="23" grpId="4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350" y="259080"/>
            <a:ext cx="389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Simulation model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87350" y="845185"/>
            <a:ext cx="46564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are 16 nodes in total in the system. 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is only one attacker in the system. He owns one laptop and one exploited mobile device(malicious node). 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The malicious node will only help Sybil nodes broadcast when it's vacant. The laptop can broadcast on behalf of discretionary number of Sybil nodes.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When two evil nodes are paired as a sentry, they will definitely vote out broadcasting honest nodes.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There are 6 evil nodes in the system(one malicious node and five Sybil nodes).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 emulation runs 2000 times.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07f92b84-91b1-4e43-8716-d7ed4c3905b7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TABLE_BEAUTIFY" val="smartTable{07f92b84-91b1-4e43-8716-d7ed4c3905b7}"/>
</p:tagLst>
</file>

<file path=ppt/tags/tag72.xml><?xml version="1.0" encoding="utf-8"?>
<p:tagLst xmlns:p="http://schemas.openxmlformats.org/presentationml/2006/main">
  <p:tag name="KSO_WM_UNIT_TABLE_BEAUTIFY" val="smartTable{aa3b5882-6b5e-47b7-a849-cb99225c4ce8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TABLE_BEAUTIFY" val="smartTable{aa3b5882-6b5e-47b7-a849-cb99225c4ce8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TABLE_BEAUTIFY" val="smartTable{aa3b5882-6b5e-47b7-a849-cb99225c4ce8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6483</Words>
  <Application>WPS 演示</Application>
  <PresentationFormat>宽屏</PresentationFormat>
  <Paragraphs>501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Typing...</cp:lastModifiedBy>
  <cp:revision>188</cp:revision>
  <dcterms:created xsi:type="dcterms:W3CDTF">2019-06-19T02:08:00Z</dcterms:created>
  <dcterms:modified xsi:type="dcterms:W3CDTF">2021-03-29T05:56:38Z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9AB8B0D9210B49B3A0A696D3259EC143</vt:lpwstr>
  </property>
</Properties>
</file>