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53" r:id="rId6"/>
    <p:sldId id="411" r:id="rId7"/>
    <p:sldId id="434" r:id="rId8"/>
    <p:sldId id="454" r:id="rId9"/>
    <p:sldId id="455" r:id="rId10"/>
    <p:sldId id="456" r:id="rId11"/>
    <p:sldId id="419" r:id="rId12"/>
    <p:sldId id="416" r:id="rId13"/>
    <p:sldId id="427" r:id="rId14"/>
    <p:sldId id="418" r:id="rId15"/>
    <p:sldId id="428" r:id="rId16"/>
    <p:sldId id="429" r:id="rId17"/>
    <p:sldId id="466" r:id="rId18"/>
    <p:sldId id="467" r:id="rId19"/>
    <p:sldId id="468" r:id="rId20"/>
    <p:sldId id="470" r:id="rId21"/>
    <p:sldId id="472" r:id="rId22"/>
    <p:sldId id="471" r:id="rId23"/>
    <p:sldId id="473" r:id="rId24"/>
    <p:sldId id="41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HUA LI" initials="R" lastIdx="2" clrIdx="0"/>
  <p:cmAuthor id="2" name="Cihan Eryonucu" initials="CE"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3" autoAdjust="0"/>
    <p:restoredTop sz="94660"/>
  </p:normalViewPr>
  <p:slideViewPr>
    <p:cSldViewPr snapToGrid="0">
      <p:cViewPr varScale="1">
        <p:scale>
          <a:sx n="93" d="100"/>
          <a:sy n="93" d="100"/>
        </p:scale>
        <p:origin x="224" y="544"/>
      </p:cViewPr>
      <p:guideLst>
        <p:guide orient="horz" pos="2275"/>
        <p:guide pos="382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Don’t explain too much</a:t>
            </a:r>
            <a:endParaRPr lang="en-US" altLang="zh-CN"/>
          </a:p>
          <a:p>
            <a:endParaRPr lang="en-US" altLang="zh-CN"/>
          </a:p>
          <a:p>
            <a:r>
              <a:rPr lang="en-US" altLang="zh-CN"/>
              <a:t>the openness of the system -&gt; bad data collected</a:t>
            </a:r>
            <a:endParaRPr lang="en-US" altLang="zh-CN"/>
          </a:p>
          <a:p>
            <a:endParaRPr lang="en-US" altLang="zh-CN"/>
          </a:p>
          <a:p>
            <a:r>
              <a:rPr lang="en-US" altLang="zh-CN"/>
              <a:t>HRP can help prevent bad data sources from providing polluted data to the MSC system</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During IEP contents are all authenticated by ECDSA private key signature, no impersonation</a:t>
            </a:r>
            <a:endParaRPr lang="en-US" altLang="zh-CN"/>
          </a:p>
          <a:p>
            <a:r>
              <a:rPr lang="en-US" altLang="zh-CN"/>
              <a:t>Detectors start first, replay come later</a:t>
            </a:r>
            <a:endParaRPr lang="en-US" altLang="zh-CN"/>
          </a:p>
          <a:p>
            <a:endParaRPr lang="en-US" altLang="zh-CN"/>
          </a:p>
          <a:p>
            <a:r>
              <a:rPr lang="en-US" altLang="zh-CN"/>
              <a:t>Detectors could simply negelect the replayed messages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Workflow</a:t>
            </a:r>
            <a:endParaRPr lang="en-US" altLang="zh-CN"/>
          </a:p>
          <a:p>
            <a:endParaRPr lang="en-US" altLang="zh-CN"/>
          </a:p>
          <a:p>
            <a:r>
              <a:rPr lang="en-US" altLang="zh-CN"/>
              <a:t>explain RSSI values</a:t>
            </a:r>
            <a:endParaRPr lang="en-US" altLang="zh-CN"/>
          </a:p>
          <a:p>
            <a:r>
              <a:rPr lang="en-US" altLang="zh-CN"/>
              <a:t>null means missing signals NULL means null/null</a:t>
            </a:r>
            <a:endParaRPr lang="en-US" altLang="zh-CN"/>
          </a:p>
          <a:p>
            <a:endParaRPr lang="en-US" altLang="zh-CN"/>
          </a:p>
          <a:p>
            <a:r>
              <a:rPr lang="en-US" altLang="zh-CN"/>
              <a:t>how they give scores</a:t>
            </a:r>
            <a:endParaRPr lang="en-US" altLang="zh-CN"/>
          </a:p>
          <a:p>
            <a:endParaRPr lang="en-US" altLang="zh-CN"/>
          </a:p>
          <a:p>
            <a:r>
              <a:rPr lang="en-US" altLang="zh-CN"/>
              <a:t>I need to mention that Sybil nodes can upload forged data</a:t>
            </a:r>
            <a:endParaRPr lang="en-US" altLang="zh-CN"/>
          </a:p>
          <a:p>
            <a:endParaRPr lang="en-US" altLang="zh-CN"/>
          </a:p>
          <a:p>
            <a:r>
              <a:rPr lang="en-US" altLang="zh-CN"/>
              <a:t>However, the two detectors can be two Sybil nodes. Since the attackers we’re facing are advanced adversaries, we assume that they can exploit MCS app and upload forged identical RSSI values</a:t>
            </a:r>
            <a:endParaRPr lang="en-US" altLang="zh-CN"/>
          </a:p>
          <a:p>
            <a:r>
              <a:rPr lang="en-US" altLang="zh-CN"/>
              <a:t>for legitimate broadcasters. Therefore, the server would calculate the same ratio values for nodes. This kind of behavior would be called framing. Later in the elimination phase, we’ll introduce our solution to “framing”</a:t>
            </a:r>
            <a:endParaRPr lang="en-US" altLang="zh-CN"/>
          </a:p>
          <a:p>
            <a:endParaRPr lang="en-US" altLang="zh-CN"/>
          </a:p>
          <a:p>
            <a:r>
              <a:rPr lang="en-US" altLang="zh-CN">
                <a:sym typeface="+mn-ea"/>
              </a:rPr>
              <a:t>record: more than one points</a:t>
            </a:r>
            <a:endParaRPr lang="en-US" altLang="zh-CN"/>
          </a:p>
          <a:p>
            <a:endParaRPr lang="en-US" altLang="zh-CN"/>
          </a:p>
          <a:p>
            <a:r>
              <a:rPr lang="en-US" altLang="zh-CN"/>
              <a:t>two behavior patterns of Sybil nodes.</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First look at the workflow.:</a:t>
            </a:r>
            <a:endParaRPr lang="en-US" altLang="zh-CN"/>
          </a:p>
          <a:p>
            <a:r>
              <a:rPr lang="en-US" altLang="zh-CN"/>
              <a:t>whitewash xxxx process. some will be eliminated, some would get points, some would lose points</a:t>
            </a:r>
            <a:endParaRPr lang="en-US" altLang="zh-CN"/>
          </a:p>
          <a:p>
            <a:r>
              <a:rPr lang="en-US" altLang="zh-CN"/>
              <a:t>When all nodes score lower than the threshold -&gt; end</a:t>
            </a:r>
            <a:endParaRPr lang="en-US" altLang="zh-CN"/>
          </a:p>
          <a:p>
            <a:endParaRPr lang="en-US" altLang="zh-CN"/>
          </a:p>
          <a:p>
            <a:r>
              <a:rPr lang="en-US" altLang="zh-CN"/>
              <a:t>Suppose Node 1 is the Sybil node</a:t>
            </a:r>
            <a:endParaRPr lang="en-US" altLang="zh-CN"/>
          </a:p>
          <a:p>
            <a:r>
              <a:rPr lang="en-US" altLang="zh-CN">
                <a:sym typeface="+mn-ea"/>
              </a:rPr>
              <a:t>Companion node: the other node in the same combination</a:t>
            </a:r>
            <a:endParaRPr lang="en-US" altLang="zh-CN"/>
          </a:p>
          <a:p>
            <a:r>
              <a:rPr lang="en-US" altLang="zh-CN">
                <a:sym typeface="+mn-ea"/>
              </a:rPr>
              <a:t>Victims: </a:t>
            </a:r>
            <a:r>
              <a:rPr lang="en-US" altLang="zh-CN"/>
              <a:t>nodes get score</a:t>
            </a:r>
            <a:endParaRPr lang="en-US" altLang="zh-CN"/>
          </a:p>
          <a:p>
            <a:r>
              <a:rPr lang="en-US" altLang="zh-CN"/>
              <a:t>We whitewash victims and punish the companions by subtracting scores caused by these combinations from victims and adding them to the companions.</a:t>
            </a:r>
            <a:endParaRPr lang="en-US" altLang="zh-CN"/>
          </a:p>
          <a:p>
            <a:endParaRPr lang="en-US" altLang="zh-CN"/>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6 lines of root traits detection report -&gt; Magisk enabled -&gt; all reports related to su files and paths are missing, but we detect Magisk related files successfully with the isolated process</a:t>
            </a:r>
            <a:endParaRPr lang="en-US" altLang="zh-CN"/>
          </a:p>
          <a:p>
            <a:r>
              <a:rPr lang="en-US" altLang="zh-CN"/>
              <a:t>xxxx frame up Java level detection results with red rectangle -&gt; Xpoesd Java level hook enabled -&gt; all reports related to Java level are missing, but we detect these files with native coding</a:t>
            </a:r>
            <a:endParaRPr lang="en-US" altLang="zh-CN"/>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multiple computing platforms can be seen as colluding attacks. </a:t>
            </a:r>
            <a:endParaRPr lang="en-US" altLang="zh-CN"/>
          </a:p>
          <a:p>
            <a:endParaRPr lang="en-US" altLang="zh-CN"/>
          </a:p>
          <a:p>
            <a:r>
              <a:rPr lang="en-US" altLang="zh-CN"/>
              <a:t>When adversaries have multiple computing platforms, they can choose which one to use to broadcast signals for Sybil devices. Imagine if two Sybil devices are using two different laptops to broadcast signals, there’s no way for us to detect them.</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About the worst case, I have an idea of improving it, but itS’s a lot complicated so I don’t have time to implement the code and see the effect of it.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Proposed in 2015, this framework for Mobile crowd sensing system can guarantee that even when parts of the system are compromised, the privacy of users can still be protected. </a:t>
            </a:r>
            <a:endParaRPr lang="en-US" altLang="zh-CN"/>
          </a:p>
          <a:p>
            <a:r>
              <a:rPr lang="en-US" altLang="zh-CN"/>
              <a:t>Nonetheless, the main focus of the framework is on protecting the privacy of users, not the quality of sensing data.</a:t>
            </a:r>
            <a:endParaRPr lang="en-US" altLang="zh-CN"/>
          </a:p>
          <a:p>
            <a:endParaRPr lang="en-US" altLang="zh-CN"/>
          </a:p>
          <a:p>
            <a:r>
              <a:rPr lang="en-US" altLang="zh-CN"/>
              <a:t>A data guarding process : 2015 SHIELD can help identify and filter out faulty reports provided by adversaries</a:t>
            </a:r>
            <a:endParaRPr lang="en-US" altLang="zh-CN"/>
          </a:p>
          <a:p>
            <a:r>
              <a:rPr lang="en-US" altLang="zh-CN"/>
              <a:t>However, this data has already been accepted by the system.</a:t>
            </a:r>
            <a:endParaRPr lang="en-US" altLang="zh-CN"/>
          </a:p>
          <a:p>
            <a:endParaRPr lang="en-US" altLang="zh-CN"/>
          </a:p>
          <a:p>
            <a:r>
              <a:rPr lang="en-US" altLang="zh-CN"/>
              <a:t>Therefore, we want to design a work that can directly eliminate potential bad data sources from the beginning</a:t>
            </a:r>
            <a:endParaRPr lang="en-US" altLang="zh-CN"/>
          </a:p>
          <a:p>
            <a:r>
              <a:rPr lang="en-US" altLang="zh-CN"/>
              <a:t>-&gt; Hardened Registration Process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HRP can prevent the majority of attackers from joining the sytem</a:t>
            </a:r>
            <a:endParaRPr lang="en-US" altLang="zh-CN"/>
          </a:p>
          <a:p>
            <a:r>
              <a:rPr lang="en-US" altLang="zh-CN"/>
              <a:t>It focuses on device examination: meaning it checks the devices users use and analyze whether it’s a legitimate device or devices that are capable of contributing bad data.</a:t>
            </a:r>
            <a:endParaRPr lang="en-US" altLang="zh-CN"/>
          </a:p>
          <a:p>
            <a:endParaRPr lang="en-US" altLang="zh-CN"/>
          </a:p>
          <a:p>
            <a:r>
              <a:rPr lang="en-US" altLang="zh-CN"/>
              <a:t>the race between root detection and evasion is asymmetric, favoring evaders</a:t>
            </a:r>
            <a:endParaRPr lang="en-US" altLang="zh-CN"/>
          </a:p>
          <a:p>
            <a:endParaRPr lang="en-US" altLang="zh-CN"/>
          </a:p>
          <a:p>
            <a:r>
              <a:rPr lang="en-US" altLang="zh-CN"/>
              <a:t>Client would be like an enhanced version of the previous HRP</a:t>
            </a:r>
            <a:endParaRPr lang="en-US" altLang="zh-CN"/>
          </a:p>
          <a:p>
            <a:r>
              <a:rPr lang="en-US" altLang="zh-CN"/>
              <a:t>Server would be like complementary work on the client-side detection</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professional attackers have two different devices: rooted devcies and rooted emulators (We can do nothing about the rooted devices)</a:t>
            </a:r>
            <a:endParaRPr lang="en-US" altLang="zh-CN"/>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professional attackers can modify emulators and make them bypass the client-side detection</a:t>
            </a:r>
            <a:endParaRPr lang="en-US" altLang="zh-CN">
              <a:sym typeface="+mn-ea"/>
            </a:endParaRPr>
          </a:p>
          <a:p>
            <a:r>
              <a:rPr lang="en-US" altLang="zh-CN"/>
              <a:t>since emulator and cause Sybil attacks, great impact on the system -&gt; we need Sybil (emulator) detection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peer-to-peer interaction with Bluetooth Low Energy to corroborate the physical presence of the registered devices</a:t>
            </a:r>
            <a:endParaRPr lang="zh-CN" altLang="en-US"/>
          </a:p>
          <a:p>
            <a:r>
              <a:rPr lang="en-US" altLang="zh-CN"/>
              <a:t>Make it simple, during the process, nodes broadcast signals, as the evidence of their existence</a:t>
            </a:r>
            <a:endParaRPr lang="en-US" altLang="zh-CN"/>
          </a:p>
          <a:p>
            <a:endParaRPr lang="en-US" altLang="zh-CN"/>
          </a:p>
          <a:p>
            <a:r>
              <a:rPr lang="en-US" altLang="zh-CN"/>
              <a:t>The client-side detection, we are going to implement root and emulator detection with C(native code) to strengthen it, and implement Magisk detection to counter Magisk-Hide</a:t>
            </a:r>
            <a:endParaRPr lang="en-US" altLang="zh-CN"/>
          </a:p>
          <a:p>
            <a:r>
              <a:rPr lang="en-US" altLang="zh-CN"/>
              <a:t>This is the mandatory part of it. Every user has to join such process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Before going to the four phases, first I’ll introduce the building blocks of our system</a:t>
            </a:r>
            <a:endParaRPr lang="en-US" altLang="zh-CN"/>
          </a:p>
          <a:p>
            <a:endParaRPr lang="en-US" altLang="zh-CN"/>
          </a:p>
          <a:p>
            <a:endParaRPr lang="en-US" altLang="zh-CN"/>
          </a:p>
          <a:p>
            <a:r>
              <a:rPr lang="en-US" altLang="zh-CN"/>
              <a:t>based on this, later we would use this method to help add scores to potential Sybil nodes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This is an overview of the system</a:t>
            </a:r>
            <a:endParaRPr lang="en-US" altLang="zh-CN"/>
          </a:p>
          <a:p>
            <a:endParaRPr lang="en-US" altLang="zh-CN"/>
          </a:p>
          <a:p>
            <a:r>
              <a:rPr lang="en-US" altLang="zh-CN"/>
              <a:t>1. devices register to the server</a:t>
            </a:r>
            <a:endParaRPr lang="en-US" altLang="zh-CN"/>
          </a:p>
          <a:p>
            <a:r>
              <a:rPr lang="en-US" altLang="zh-CN"/>
              <a:t>2. devices within a designated area start broadcasting and receiving BLE signals</a:t>
            </a:r>
            <a:endParaRPr lang="en-US" altLang="zh-CN"/>
          </a:p>
          <a:p>
            <a:r>
              <a:rPr lang="en-US" altLang="zh-CN"/>
              <a:t>3. receivers upload RSSI values of broadcasters to the server</a:t>
            </a:r>
            <a:endParaRPr lang="en-US" altLang="zh-CN"/>
          </a:p>
          <a:p>
            <a:r>
              <a:rPr lang="en-US" altLang="zh-CN"/>
              <a:t>4. server calculates RSSI ratio values -&gt; calculate scores -&gt; eliminate devices</a:t>
            </a:r>
            <a:endParaRPr lang="en-US" altLang="zh-CN"/>
          </a:p>
          <a:p>
            <a:endParaRPr lang="en-US" altLang="zh-CN"/>
          </a:p>
          <a:p>
            <a:r>
              <a:rPr lang="en-US" altLang="zh-CN">
                <a:sym typeface="+mn-ea"/>
              </a:rPr>
              <a:t>explain details later</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image" Target="../media/image11.png"/><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image" Target="../media/image9.png"/><Relationship Id="rId16" Type="http://schemas.openxmlformats.org/officeDocument/2006/relationships/notesSlide" Target="../notesSlides/notesSlide12.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tags" Target="../tags/tag83.xml"/><Relationship Id="rId12" Type="http://schemas.openxmlformats.org/officeDocument/2006/relationships/image" Target="../media/image13.wmf"/><Relationship Id="rId11" Type="http://schemas.openxmlformats.org/officeDocument/2006/relationships/oleObject" Target="../embeddings/oleObject2.bin"/><Relationship Id="rId10" Type="http://schemas.openxmlformats.org/officeDocument/2006/relationships/image" Target="../media/image12.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4.png"/><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1372870"/>
            <a:ext cx="10481310" cy="1322070"/>
          </a:xfrm>
          <a:prstGeom prst="rect">
            <a:avLst/>
          </a:prstGeom>
          <a:noFill/>
        </p:spPr>
        <p:txBody>
          <a:bodyPr wrap="square" rtlCol="0">
            <a:spAutoFit/>
          </a:bodyPr>
          <a:lstStyle/>
          <a:p>
            <a:pPr algn="ctr"/>
            <a:r>
              <a:rPr lang="en-US" altLang="zh-CN" sz="4000" b="1"/>
              <a:t>Advanced Hardened Registration Process for Mobile Crowd Sensing</a:t>
            </a:r>
            <a:endParaRPr lang="en-US" altLang="zh-CN" sz="4000" b="1"/>
          </a:p>
        </p:txBody>
      </p:sp>
      <p:sp>
        <p:nvSpPr>
          <p:cNvPr id="5" name="文本框 4"/>
          <p:cNvSpPr txBox="1"/>
          <p:nvPr/>
        </p:nvSpPr>
        <p:spPr>
          <a:xfrm>
            <a:off x="4154170" y="3314065"/>
            <a:ext cx="4200525" cy="1476375"/>
          </a:xfrm>
          <a:prstGeom prst="rect">
            <a:avLst/>
          </a:prstGeom>
          <a:noFill/>
        </p:spPr>
        <p:txBody>
          <a:bodyPr wrap="square" rtlCol="0">
            <a:spAutoFit/>
          </a:bodyPr>
          <a:lstStyle/>
          <a:p>
            <a:r>
              <a:rPr lang="en-US" altLang="zh-CN"/>
              <a:t>Name: Ronghua Li</a:t>
            </a:r>
            <a:endParaRPr lang="en-US" altLang="zh-CN"/>
          </a:p>
          <a:p>
            <a:r>
              <a:rPr lang="en-US" altLang="zh-CN"/>
              <a:t>E-mail: ronghua@kth.se</a:t>
            </a:r>
            <a:endParaRPr lang="en-US" altLang="zh-CN"/>
          </a:p>
          <a:p>
            <a:endParaRPr lang="en-US" altLang="zh-CN"/>
          </a:p>
          <a:p>
            <a:r>
              <a:rPr lang="en-US" altLang="zh-CN"/>
              <a:t>Supervisor: Cihan Eryonucu</a:t>
            </a:r>
            <a:endParaRPr lang="en-US" altLang="zh-CN"/>
          </a:p>
          <a:p>
            <a:r>
              <a:rPr lang="en-US" altLang="zh-CN"/>
              <a:t>Examiner: Panos Papadimitratos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390" y="197485"/>
            <a:ext cx="4498340" cy="460375"/>
          </a:xfrm>
          <a:prstGeom prst="rect">
            <a:avLst/>
          </a:prstGeom>
          <a:noFill/>
        </p:spPr>
        <p:txBody>
          <a:bodyPr wrap="square" rtlCol="0">
            <a:spAutoFit/>
          </a:bodyPr>
          <a:lstStyle/>
          <a:p>
            <a:r>
              <a:rPr lang="en-US" altLang="zh-CN" sz="2400"/>
              <a:t>Server-side detection for HRP </a:t>
            </a:r>
            <a:endParaRPr lang="en-US" altLang="zh-CN" sz="2400"/>
          </a:p>
        </p:txBody>
      </p:sp>
      <p:sp>
        <p:nvSpPr>
          <p:cNvPr id="3" name="文本框 2"/>
          <p:cNvSpPr txBox="1"/>
          <p:nvPr/>
        </p:nvSpPr>
        <p:spPr>
          <a:xfrm>
            <a:off x="358775" y="5711190"/>
            <a:ext cx="6309360" cy="368300"/>
          </a:xfrm>
          <a:prstGeom prst="rect">
            <a:avLst/>
          </a:prstGeom>
          <a:noFill/>
        </p:spPr>
        <p:txBody>
          <a:bodyPr wrap="square" rtlCol="0">
            <a:spAutoFit/>
          </a:bodyPr>
          <a:lstStyle/>
          <a:p>
            <a:r>
              <a:rPr lang="en-US" altLang="zh-CN" dirty="0"/>
              <a:t>Fig. 2  Sybil detection mechanism for HRP</a:t>
            </a:r>
            <a:endParaRPr lang="en-US" altLang="zh-CN" dirty="0"/>
          </a:p>
        </p:txBody>
      </p:sp>
      <p:sp>
        <p:nvSpPr>
          <p:cNvPr id="5" name="文本框 4"/>
          <p:cNvSpPr txBox="1"/>
          <p:nvPr/>
        </p:nvSpPr>
        <p:spPr>
          <a:xfrm>
            <a:off x="6875145" y="930910"/>
            <a:ext cx="5202555" cy="1476375"/>
          </a:xfrm>
          <a:prstGeom prst="rect">
            <a:avLst/>
          </a:prstGeom>
          <a:noFill/>
        </p:spPr>
        <p:txBody>
          <a:bodyPr wrap="square" rtlCol="0">
            <a:spAutoFit/>
          </a:bodyPr>
          <a:lstStyle/>
          <a:p>
            <a:r>
              <a:rPr lang="en-US" altLang="zh-CN" dirty="0"/>
              <a:t>4 Phases:</a:t>
            </a:r>
            <a:endParaRPr lang="en-US" altLang="zh-CN" dirty="0"/>
          </a:p>
          <a:p>
            <a:pPr marL="285750" indent="-285750">
              <a:buFont typeface="Arial" panose="020B0604020202020204" pitchFamily="34" charset="0"/>
              <a:buChar char="•"/>
            </a:pPr>
            <a:r>
              <a:rPr lang="en-US" altLang="zh-CN" dirty="0"/>
              <a:t>Step </a:t>
            </a:r>
            <a:r>
              <a:rPr lang="en-US" altLang="zh-CN" b="1" dirty="0"/>
              <a:t>1, 2</a:t>
            </a:r>
            <a:r>
              <a:rPr lang="en-US" altLang="zh-CN" dirty="0"/>
              <a:t>: Registration phase (RP)</a:t>
            </a:r>
            <a:endParaRPr lang="en-US" altLang="zh-CN" dirty="0"/>
          </a:p>
          <a:p>
            <a:pPr marL="285750" indent="-285750">
              <a:buFont typeface="Arial" panose="020B0604020202020204" pitchFamily="34" charset="0"/>
              <a:buChar char="•"/>
            </a:pPr>
            <a:r>
              <a:rPr lang="en-US" altLang="zh-CN" dirty="0"/>
              <a:t>Step </a:t>
            </a:r>
            <a:r>
              <a:rPr lang="en-US" altLang="zh-CN" b="1" dirty="0"/>
              <a:t>3, 4</a:t>
            </a:r>
            <a:r>
              <a:rPr lang="en-US" altLang="zh-CN" dirty="0"/>
              <a:t>: Information Exchanging Phase (IEP)</a:t>
            </a:r>
            <a:endParaRPr lang="en-US" altLang="zh-CN" dirty="0"/>
          </a:p>
          <a:p>
            <a:pPr marL="285750" indent="-285750">
              <a:buFont typeface="Arial" panose="020B0604020202020204" pitchFamily="34" charset="0"/>
              <a:buChar char="•"/>
            </a:pPr>
            <a:r>
              <a:rPr lang="en-US" altLang="zh-CN" dirty="0"/>
              <a:t>Step </a:t>
            </a:r>
            <a:r>
              <a:rPr lang="en-US" altLang="zh-CN" b="1" dirty="0"/>
              <a:t>5</a:t>
            </a:r>
            <a:r>
              <a:rPr lang="en-US" altLang="zh-CN" dirty="0"/>
              <a:t>: Score Calculation Phase (SCP)</a:t>
            </a:r>
            <a:endParaRPr lang="en-US" altLang="zh-CN" dirty="0"/>
          </a:p>
          <a:p>
            <a:pPr marL="285750" indent="-285750">
              <a:buFont typeface="Arial" panose="020B0604020202020204" pitchFamily="34" charset="0"/>
              <a:buChar char="•"/>
            </a:pPr>
            <a:r>
              <a:rPr lang="en-US" altLang="zh-CN" dirty="0"/>
              <a:t>Step </a:t>
            </a:r>
            <a:r>
              <a:rPr lang="en-US" altLang="zh-CN" b="1" dirty="0"/>
              <a:t>6, 7</a:t>
            </a:r>
            <a:r>
              <a:rPr lang="en-US" altLang="zh-CN" dirty="0"/>
              <a:t>: Elimination Phase (EP)</a:t>
            </a:r>
            <a:endParaRPr lang="en-US" altLang="zh-CN" dirty="0"/>
          </a:p>
        </p:txBody>
      </p:sp>
      <p:sp>
        <p:nvSpPr>
          <p:cNvPr id="8" name="文本框 7"/>
          <p:cNvSpPr txBox="1"/>
          <p:nvPr/>
        </p:nvSpPr>
        <p:spPr>
          <a:xfrm>
            <a:off x="7579995" y="3658870"/>
            <a:ext cx="520065" cy="368300"/>
          </a:xfrm>
          <a:prstGeom prst="rect">
            <a:avLst/>
          </a:prstGeom>
          <a:noFill/>
        </p:spPr>
        <p:txBody>
          <a:bodyPr wrap="square" rtlCol="0">
            <a:spAutoFit/>
          </a:bodyPr>
          <a:lstStyle/>
          <a:p>
            <a:r>
              <a:rPr lang="en-US" altLang="zh-CN"/>
              <a:t>RP</a:t>
            </a:r>
            <a:endParaRPr lang="en-US" altLang="zh-CN"/>
          </a:p>
        </p:txBody>
      </p:sp>
      <p:sp>
        <p:nvSpPr>
          <p:cNvPr id="9" name="文本框 8"/>
          <p:cNvSpPr txBox="1"/>
          <p:nvPr/>
        </p:nvSpPr>
        <p:spPr>
          <a:xfrm>
            <a:off x="8512810" y="3658870"/>
            <a:ext cx="617855" cy="368300"/>
          </a:xfrm>
          <a:prstGeom prst="rect">
            <a:avLst/>
          </a:prstGeom>
          <a:noFill/>
        </p:spPr>
        <p:txBody>
          <a:bodyPr wrap="square" rtlCol="0">
            <a:spAutoFit/>
          </a:bodyPr>
          <a:lstStyle/>
          <a:p>
            <a:r>
              <a:rPr lang="en-US" altLang="zh-CN"/>
              <a:t>IEP</a:t>
            </a:r>
            <a:endParaRPr lang="en-US" altLang="zh-CN"/>
          </a:p>
        </p:txBody>
      </p:sp>
      <p:sp>
        <p:nvSpPr>
          <p:cNvPr id="10" name="文本框 9"/>
          <p:cNvSpPr txBox="1"/>
          <p:nvPr/>
        </p:nvSpPr>
        <p:spPr>
          <a:xfrm>
            <a:off x="9445625" y="3658870"/>
            <a:ext cx="659765" cy="368300"/>
          </a:xfrm>
          <a:prstGeom prst="rect">
            <a:avLst/>
          </a:prstGeom>
          <a:noFill/>
        </p:spPr>
        <p:txBody>
          <a:bodyPr wrap="square" rtlCol="0">
            <a:spAutoFit/>
          </a:bodyPr>
          <a:lstStyle/>
          <a:p>
            <a:r>
              <a:rPr lang="en-US" altLang="zh-CN"/>
              <a:t>SCP</a:t>
            </a:r>
            <a:endParaRPr lang="en-US" altLang="zh-CN"/>
          </a:p>
        </p:txBody>
      </p:sp>
      <p:sp>
        <p:nvSpPr>
          <p:cNvPr id="11" name="文本框 10"/>
          <p:cNvSpPr txBox="1"/>
          <p:nvPr/>
        </p:nvSpPr>
        <p:spPr>
          <a:xfrm>
            <a:off x="10501630" y="3658870"/>
            <a:ext cx="529590" cy="368300"/>
          </a:xfrm>
          <a:prstGeom prst="rect">
            <a:avLst/>
          </a:prstGeom>
          <a:noFill/>
        </p:spPr>
        <p:txBody>
          <a:bodyPr wrap="square" rtlCol="0">
            <a:spAutoFit/>
          </a:bodyPr>
          <a:lstStyle/>
          <a:p>
            <a:r>
              <a:rPr lang="en-US" altLang="zh-CN"/>
              <a:t>EP</a:t>
            </a:r>
            <a:endParaRPr lang="en-US" altLang="zh-CN"/>
          </a:p>
        </p:txBody>
      </p:sp>
      <p:cxnSp>
        <p:nvCxnSpPr>
          <p:cNvPr id="12" name="直接箭头连接符 11"/>
          <p:cNvCxnSpPr>
            <a:stCxn id="8" idx="3"/>
            <a:endCxn id="9" idx="1"/>
          </p:cNvCxnSpPr>
          <p:nvPr/>
        </p:nvCxnSpPr>
        <p:spPr>
          <a:xfrm>
            <a:off x="8100060" y="3843020"/>
            <a:ext cx="41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2"/>
            <a:endCxn id="10" idx="2"/>
          </p:cNvCxnSpPr>
          <p:nvPr/>
        </p:nvCxnSpPr>
        <p:spPr>
          <a:xfrm rot="5400000" flipV="1">
            <a:off x="9298940" y="3550285"/>
            <a:ext cx="3175" cy="953770"/>
          </a:xfrm>
          <a:prstGeom prst="curvedConnector3">
            <a:avLst>
              <a:gd name="adj1" fmla="val 12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10" idx="0"/>
            <a:endCxn id="9" idx="0"/>
          </p:cNvCxnSpPr>
          <p:nvPr/>
        </p:nvCxnSpPr>
        <p:spPr>
          <a:xfrm rot="16200000" flipV="1">
            <a:off x="9298940" y="3181985"/>
            <a:ext cx="3175" cy="953770"/>
          </a:xfrm>
          <a:prstGeom prst="curvedConnector3">
            <a:avLst>
              <a:gd name="adj1" fmla="val 127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1" idx="1"/>
          </p:cNvCxnSpPr>
          <p:nvPr/>
        </p:nvCxnSpPr>
        <p:spPr>
          <a:xfrm>
            <a:off x="10105390" y="3843020"/>
            <a:ext cx="396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640320" y="4632960"/>
            <a:ext cx="3321685" cy="368300"/>
          </a:xfrm>
          <a:prstGeom prst="rect">
            <a:avLst/>
          </a:prstGeom>
          <a:noFill/>
        </p:spPr>
        <p:txBody>
          <a:bodyPr wrap="square" rtlCol="0">
            <a:spAutoFit/>
          </a:bodyPr>
          <a:lstStyle/>
          <a:p>
            <a:pPr algn="ctr"/>
            <a:r>
              <a:rPr lang="en-US" altLang="zh-CN" dirty="0"/>
              <a:t>Workflow of Sybil detection</a:t>
            </a:r>
            <a:endParaRPr lang="en-US" altLang="zh-CN" dirty="0"/>
          </a:p>
        </p:txBody>
      </p:sp>
      <p:sp>
        <p:nvSpPr>
          <p:cNvPr id="17" name="文本框 16"/>
          <p:cNvSpPr txBox="1"/>
          <p:nvPr/>
        </p:nvSpPr>
        <p:spPr>
          <a:xfrm>
            <a:off x="8270875" y="2879090"/>
            <a:ext cx="2059305" cy="306705"/>
          </a:xfrm>
          <a:prstGeom prst="rect">
            <a:avLst/>
          </a:prstGeom>
          <a:noFill/>
        </p:spPr>
        <p:txBody>
          <a:bodyPr wrap="square" rtlCol="0">
            <a:spAutoFit/>
          </a:bodyPr>
          <a:lstStyle/>
          <a:p>
            <a:pPr algn="ctr"/>
            <a:r>
              <a:rPr lang="en-US" altLang="zh-CN" sz="1400" dirty="0"/>
              <a:t>2*log</a:t>
            </a:r>
            <a:r>
              <a:rPr lang="en-US" altLang="zh-CN" sz="1400" baseline="-25000" dirty="0"/>
              <a:t>2</a:t>
            </a:r>
            <a:r>
              <a:rPr lang="en-US" altLang="zh-CN" sz="1400" dirty="0"/>
              <a:t>(n) Rounds</a:t>
            </a:r>
            <a:endParaRPr lang="en-US" altLang="zh-CN" sz="1400" dirty="0"/>
          </a:p>
        </p:txBody>
      </p:sp>
      <p:pic>
        <p:nvPicPr>
          <p:cNvPr id="6" name="图片 5" descr="SybilDetect"/>
          <p:cNvPicPr>
            <a:picLocks noChangeAspect="1"/>
          </p:cNvPicPr>
          <p:nvPr/>
        </p:nvPicPr>
        <p:blipFill>
          <a:blip r:embed="rId1"/>
          <a:stretch>
            <a:fillRect/>
          </a:stretch>
        </p:blipFill>
        <p:spPr>
          <a:xfrm>
            <a:off x="71755" y="790575"/>
            <a:ext cx="6376670" cy="4484370"/>
          </a:xfrm>
          <a:prstGeom prst="rect">
            <a:avLst/>
          </a:prstGeom>
        </p:spPr>
      </p:pic>
      <p:sp>
        <p:nvSpPr>
          <p:cNvPr id="2" name="文本框 1"/>
          <p:cNvSpPr txBox="1"/>
          <p:nvPr/>
        </p:nvSpPr>
        <p:spPr>
          <a:xfrm>
            <a:off x="5976620" y="5407660"/>
            <a:ext cx="3727450" cy="275590"/>
          </a:xfrm>
          <a:prstGeom prst="rect">
            <a:avLst/>
          </a:prstGeom>
          <a:noFill/>
        </p:spPr>
        <p:txBody>
          <a:bodyPr wrap="square" rtlCol="0">
            <a:spAutoFit/>
          </a:bodyPr>
          <a:lstStyle/>
          <a:p>
            <a:r>
              <a:rPr lang="en-US" altLang="zh-CN" sz="1200"/>
              <a:t> </a:t>
            </a:r>
            <a:endParaRPr lang="en-US" altLang="zh-CN" sz="12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0" grpId="0"/>
      <p:bldP spid="17"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9880" y="205105"/>
            <a:ext cx="4300855" cy="460375"/>
          </a:xfrm>
          <a:prstGeom prst="rect">
            <a:avLst/>
          </a:prstGeom>
          <a:noFill/>
        </p:spPr>
        <p:txBody>
          <a:bodyPr wrap="square" rtlCol="0">
            <a:spAutoFit/>
          </a:bodyPr>
          <a:lstStyle/>
          <a:p>
            <a:r>
              <a:rPr lang="en-US" altLang="zh-CN" sz="2400"/>
              <a:t>Registration Phase</a:t>
            </a:r>
            <a:endParaRPr lang="en-US" altLang="zh-CN" sz="2400"/>
          </a:p>
        </p:txBody>
      </p:sp>
      <p:sp>
        <p:nvSpPr>
          <p:cNvPr id="7" name="文本框 6"/>
          <p:cNvSpPr txBox="1"/>
          <p:nvPr/>
        </p:nvSpPr>
        <p:spPr>
          <a:xfrm>
            <a:off x="309880" y="1037590"/>
            <a:ext cx="4999355" cy="286131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256 bit ECDSA key pair will be generated by devices. Private keys will be used to sign data in BLE broadcasts to prevent impersonation.</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Certificates will be collected by the server and signed certificates are distributed to all registered devices. These can be used to authenticate the broadcasting data.</a:t>
            </a:r>
            <a:endParaRPr lang="en-US" altLang="zh-CN" dirty="0"/>
          </a:p>
          <a:p>
            <a:pPr marL="285750" indent="-285750">
              <a:buFont typeface="Arial" panose="020B0604020202020204" pitchFamily="34" charset="0"/>
              <a:buChar char="•"/>
            </a:pPr>
            <a:endParaRPr lang="en-US" altLang="zh-CN" dirty="0"/>
          </a:p>
        </p:txBody>
      </p:sp>
      <p:pic>
        <p:nvPicPr>
          <p:cNvPr id="2" name="图片 1" descr="SybilDetect"/>
          <p:cNvPicPr>
            <a:picLocks noChangeAspect="1"/>
          </p:cNvPicPr>
          <p:nvPr/>
        </p:nvPicPr>
        <p:blipFill>
          <a:blip r:embed="rId1"/>
          <a:stretch>
            <a:fillRect/>
          </a:stretch>
        </p:blipFill>
        <p:spPr>
          <a:xfrm>
            <a:off x="6295390" y="1248410"/>
            <a:ext cx="5439410" cy="382524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6070" y="225425"/>
            <a:ext cx="4741545" cy="460375"/>
          </a:xfrm>
          <a:prstGeom prst="rect">
            <a:avLst/>
          </a:prstGeom>
          <a:noFill/>
        </p:spPr>
        <p:txBody>
          <a:bodyPr wrap="square" rtlCol="0">
            <a:spAutoFit/>
          </a:bodyPr>
          <a:lstStyle/>
          <a:p>
            <a:r>
              <a:rPr lang="en-US" altLang="zh-CN" sz="2400"/>
              <a:t>Information Exchanging Phase</a:t>
            </a:r>
            <a:endParaRPr lang="en-US" altLang="zh-CN" sz="2400"/>
          </a:p>
        </p:txBody>
      </p:sp>
      <p:sp>
        <p:nvSpPr>
          <p:cNvPr id="8" name="文本框 7"/>
          <p:cNvSpPr txBox="1"/>
          <p:nvPr/>
        </p:nvSpPr>
        <p:spPr>
          <a:xfrm>
            <a:off x="696595" y="1312545"/>
            <a:ext cx="1616710" cy="368300"/>
          </a:xfrm>
          <a:prstGeom prst="rect">
            <a:avLst/>
          </a:prstGeom>
          <a:noFill/>
        </p:spPr>
        <p:txBody>
          <a:bodyPr wrap="square" rtlCol="0">
            <a:spAutoFit/>
          </a:bodyPr>
          <a:lstStyle/>
          <a:p>
            <a:r>
              <a:rPr lang="en-US" altLang="zh-CN"/>
              <a:t>Broadcasters</a:t>
            </a:r>
            <a:endParaRPr lang="en-US" altLang="zh-CN"/>
          </a:p>
        </p:txBody>
      </p:sp>
      <p:sp>
        <p:nvSpPr>
          <p:cNvPr id="9" name="文本框 8"/>
          <p:cNvSpPr txBox="1"/>
          <p:nvPr/>
        </p:nvSpPr>
        <p:spPr>
          <a:xfrm>
            <a:off x="3400425" y="1312545"/>
            <a:ext cx="1616710" cy="368300"/>
          </a:xfrm>
          <a:prstGeom prst="rect">
            <a:avLst/>
          </a:prstGeom>
          <a:noFill/>
        </p:spPr>
        <p:txBody>
          <a:bodyPr wrap="square" rtlCol="0">
            <a:spAutoFit/>
          </a:bodyPr>
          <a:lstStyle/>
          <a:p>
            <a:r>
              <a:rPr lang="en-US" altLang="zh-CN"/>
              <a:t>Detectors</a:t>
            </a:r>
            <a:endParaRPr lang="en-US" altLang="zh-CN"/>
          </a:p>
        </p:txBody>
      </p:sp>
      <p:cxnSp>
        <p:nvCxnSpPr>
          <p:cNvPr id="10" name="直接连接符 9"/>
          <p:cNvCxnSpPr>
            <a:stCxn id="8" idx="2"/>
          </p:cNvCxnSpPr>
          <p:nvPr/>
        </p:nvCxnSpPr>
        <p:spPr>
          <a:xfrm>
            <a:off x="150495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1099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175125" y="2202815"/>
            <a:ext cx="1029335" cy="521970"/>
          </a:xfrm>
          <a:prstGeom prst="rect">
            <a:avLst/>
          </a:prstGeom>
          <a:noFill/>
        </p:spPr>
        <p:txBody>
          <a:bodyPr wrap="square" rtlCol="0">
            <a:spAutoFit/>
          </a:bodyPr>
          <a:lstStyle/>
          <a:p>
            <a:pPr algn="ctr"/>
            <a:r>
              <a:rPr lang="en-US" altLang="zh-CN" sz="1400"/>
              <a:t>Start </a:t>
            </a:r>
            <a:endParaRPr lang="en-US" altLang="zh-CN" sz="1400"/>
          </a:p>
          <a:p>
            <a:pPr algn="ctr"/>
            <a:r>
              <a:rPr lang="en-US" altLang="zh-CN" sz="1400"/>
              <a:t>detecting</a:t>
            </a:r>
            <a:endParaRPr lang="en-US" altLang="zh-CN" sz="1400"/>
          </a:p>
        </p:txBody>
      </p:sp>
      <p:sp>
        <p:nvSpPr>
          <p:cNvPr id="15" name="文本框 14"/>
          <p:cNvSpPr txBox="1"/>
          <p:nvPr/>
        </p:nvSpPr>
        <p:spPr>
          <a:xfrm>
            <a:off x="228600" y="2293620"/>
            <a:ext cx="1250950" cy="306705"/>
          </a:xfrm>
          <a:prstGeom prst="rect">
            <a:avLst/>
          </a:prstGeom>
          <a:noFill/>
        </p:spPr>
        <p:txBody>
          <a:bodyPr wrap="square" rtlCol="0">
            <a:spAutoFit/>
          </a:bodyPr>
          <a:lstStyle/>
          <a:p>
            <a:pPr algn="ctr"/>
            <a:r>
              <a:rPr lang="en-US" altLang="zh-CN" sz="1400" dirty="0"/>
              <a:t>Wait until t</a:t>
            </a:r>
            <a:r>
              <a:rPr lang="en-US" altLang="zh-CN" sz="1400" baseline="-25000" dirty="0"/>
              <a:t>2</a:t>
            </a:r>
            <a:endParaRPr lang="en-US" altLang="zh-CN" sz="1400" baseline="-25000" dirty="0"/>
          </a:p>
        </p:txBody>
      </p:sp>
      <p:cxnSp>
        <p:nvCxnSpPr>
          <p:cNvPr id="17" name="直接箭头连接符 16"/>
          <p:cNvCxnSpPr/>
          <p:nvPr/>
        </p:nvCxnSpPr>
        <p:spPr>
          <a:xfrm>
            <a:off x="1717040" y="3007360"/>
            <a:ext cx="2204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13890" y="2710180"/>
            <a:ext cx="1793240" cy="306705"/>
          </a:xfrm>
          <a:prstGeom prst="rect">
            <a:avLst/>
          </a:prstGeom>
          <a:noFill/>
        </p:spPr>
        <p:txBody>
          <a:bodyPr wrap="square" rtlCol="0">
            <a:spAutoFit/>
          </a:bodyPr>
          <a:lstStyle/>
          <a:p>
            <a:r>
              <a:rPr lang="en-US" altLang="zh-CN" sz="1400"/>
              <a:t>Start broadcasting</a:t>
            </a:r>
            <a:endParaRPr lang="en-US" altLang="zh-CN" sz="1400"/>
          </a:p>
        </p:txBody>
      </p:sp>
      <p:cxnSp>
        <p:nvCxnSpPr>
          <p:cNvPr id="19" name="直接箭头连接符 18"/>
          <p:cNvCxnSpPr/>
          <p:nvPr/>
        </p:nvCxnSpPr>
        <p:spPr>
          <a:xfrm>
            <a:off x="1656715" y="3154045"/>
            <a:ext cx="0" cy="793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6070" y="3213100"/>
            <a:ext cx="1096010" cy="521970"/>
          </a:xfrm>
          <a:prstGeom prst="rect">
            <a:avLst/>
          </a:prstGeom>
          <a:noFill/>
        </p:spPr>
        <p:txBody>
          <a:bodyPr wrap="square" rtlCol="0">
            <a:spAutoFit/>
          </a:bodyPr>
          <a:lstStyle/>
          <a:p>
            <a:pPr algn="ctr"/>
            <a:r>
              <a:rPr lang="en-US" altLang="zh-CN" sz="1400" dirty="0"/>
              <a:t>Wait until t</a:t>
            </a:r>
            <a:r>
              <a:rPr lang="en-US" altLang="zh-CN" sz="1400" baseline="-25000" dirty="0"/>
              <a:t>3</a:t>
            </a:r>
            <a:r>
              <a:rPr lang="en-US" altLang="zh-CN" sz="1400" dirty="0"/>
              <a:t> and stop</a:t>
            </a:r>
            <a:endParaRPr lang="en-US" altLang="zh-CN" sz="1400" dirty="0"/>
          </a:p>
        </p:txBody>
      </p:sp>
      <p:cxnSp>
        <p:nvCxnSpPr>
          <p:cNvPr id="21" name="直接连接符 20"/>
          <p:cNvCxnSpPr/>
          <p:nvPr/>
        </p:nvCxnSpPr>
        <p:spPr>
          <a:xfrm>
            <a:off x="1137920" y="4114165"/>
            <a:ext cx="3360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637665" y="2268855"/>
            <a:ext cx="1905"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0655" y="2047240"/>
            <a:ext cx="4445" cy="193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2750" y="3064510"/>
            <a:ext cx="1176020" cy="953135"/>
          </a:xfrm>
          <a:prstGeom prst="rect">
            <a:avLst/>
          </a:prstGeom>
          <a:noFill/>
        </p:spPr>
        <p:txBody>
          <a:bodyPr wrap="square" rtlCol="0">
            <a:spAutoFit/>
          </a:bodyPr>
          <a:lstStyle/>
          <a:p>
            <a:pPr algn="ctr"/>
            <a:r>
              <a:rPr lang="en-US" altLang="zh-CN" sz="1400"/>
              <a:t>Detection finishes</a:t>
            </a:r>
            <a:endParaRPr lang="en-US" altLang="zh-CN" sz="1400"/>
          </a:p>
          <a:p>
            <a:pPr algn="ctr"/>
            <a:r>
              <a:rPr lang="en-US" altLang="zh-CN" sz="1400"/>
              <a:t>&amp;</a:t>
            </a:r>
            <a:endParaRPr lang="en-US" altLang="zh-CN" sz="1400"/>
          </a:p>
          <a:p>
            <a:pPr algn="ctr"/>
            <a:r>
              <a:rPr lang="en-US" altLang="zh-CN" sz="1400"/>
              <a:t>Upload data</a:t>
            </a:r>
            <a:endParaRPr lang="en-US" altLang="zh-CN" sz="1400"/>
          </a:p>
        </p:txBody>
      </p:sp>
      <p:sp>
        <p:nvSpPr>
          <p:cNvPr id="2" name="文本框 1"/>
          <p:cNvSpPr txBox="1"/>
          <p:nvPr/>
        </p:nvSpPr>
        <p:spPr>
          <a:xfrm>
            <a:off x="7015480" y="993140"/>
            <a:ext cx="4121150" cy="375348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server assigns half of the nodes to be broadcasters and the rest to be detectors. The server assigns time t</a:t>
            </a:r>
            <a:r>
              <a:rPr lang="en-US" altLang="zh-CN" sz="1400" baseline="-25000" dirty="0"/>
              <a:t>1</a:t>
            </a:r>
            <a:r>
              <a:rPr lang="en-US" altLang="zh-CN" sz="1400" dirty="0"/>
              <a:t> for detectors and t</a:t>
            </a:r>
            <a:r>
              <a:rPr lang="en-US" altLang="zh-CN" sz="1400" baseline="-25000" dirty="0"/>
              <a:t>2 </a:t>
            </a:r>
            <a:r>
              <a:rPr lang="en-US" altLang="zh-CN" sz="1400" dirty="0"/>
              <a:t>for broadcasters. t</a:t>
            </a:r>
            <a:r>
              <a:rPr lang="en-US" altLang="zh-CN" sz="1400" baseline="-25000" dirty="0"/>
              <a:t>1 </a:t>
            </a:r>
            <a:r>
              <a:rPr lang="en-US" altLang="zh-CN" sz="1400" dirty="0"/>
              <a:t>is earlier than t</a:t>
            </a:r>
            <a:r>
              <a:rPr lang="en-US" altLang="zh-CN" sz="1400" baseline="-25000" dirty="0"/>
              <a:t>2</a:t>
            </a:r>
            <a:r>
              <a:rPr lang="en-US" altLang="zh-CN" sz="1400" dirty="0"/>
              <a:t>. This round ends at t</a:t>
            </a:r>
            <a:r>
              <a:rPr lang="en-US" altLang="zh-CN" sz="1400" baseline="-25000" dirty="0"/>
              <a:t>3</a:t>
            </a:r>
            <a:r>
              <a:rPr lang="en-US" altLang="zh-CN" sz="1400" dirty="0"/>
              <a:t>.</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start detecting at t</a:t>
            </a:r>
            <a:r>
              <a:rPr lang="en-US" altLang="zh-CN" sz="1400" baseline="-25000" dirty="0"/>
              <a:t>1</a:t>
            </a:r>
            <a:r>
              <a:rPr lang="en-US" altLang="zh-CN" sz="1400" dirty="0"/>
              <a:t> </a:t>
            </a:r>
            <a:r>
              <a:rPr lang="en-US" altLang="zh-CN" sz="1400" dirty="0">
                <a:sym typeface="+mn-ea"/>
              </a:rPr>
              <a:t>and keep listening until t</a:t>
            </a:r>
            <a:r>
              <a:rPr lang="en-US" altLang="zh-CN" sz="1400" baseline="-25000" dirty="0">
                <a:sym typeface="+mn-ea"/>
              </a:rPr>
              <a:t>3</a:t>
            </a:r>
            <a:r>
              <a:rPr lang="en-US" altLang="zh-CN" sz="1400" dirty="0">
                <a:sym typeface="+mn-ea"/>
              </a:rPr>
              <a:t>, broadcasters wait until t</a:t>
            </a:r>
            <a:r>
              <a:rPr lang="en-US" altLang="zh-CN" sz="1400" baseline="-25000" dirty="0">
                <a:sym typeface="+mn-ea"/>
              </a:rPr>
              <a:t>2</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Broadcasters start broadcasting at t</a:t>
            </a:r>
            <a:r>
              <a:rPr lang="en-US" altLang="zh-CN" sz="1400" baseline="-25000" dirty="0"/>
              <a:t>2</a:t>
            </a:r>
            <a:r>
              <a:rPr lang="en-US" altLang="zh-CN" sz="1400" dirty="0"/>
              <a:t> and keep broadcasting until t</a:t>
            </a:r>
            <a:r>
              <a:rPr lang="en-US" altLang="zh-CN" sz="1400" baseline="-25000" dirty="0"/>
              <a:t>3</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stop listening and upload RSSI data to the server</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The server prepares the next round</a:t>
            </a:r>
            <a:endParaRPr lang="en-US" altLang="zh-CN" sz="1400" dirty="0"/>
          </a:p>
          <a:p>
            <a:pPr marL="285750" indent="-285750">
              <a:buFont typeface="Arial" panose="020B0604020202020204" pitchFamily="34" charset="0"/>
              <a:buChar char="•"/>
            </a:pPr>
            <a:endParaRPr lang="en-US" altLang="zh-CN" sz="1400" dirty="0"/>
          </a:p>
        </p:txBody>
      </p:sp>
      <p:sp>
        <p:nvSpPr>
          <p:cNvPr id="3" name="文本框 2"/>
          <p:cNvSpPr txBox="1"/>
          <p:nvPr/>
        </p:nvSpPr>
        <p:spPr>
          <a:xfrm>
            <a:off x="920750" y="4200525"/>
            <a:ext cx="3805555" cy="306705"/>
          </a:xfrm>
          <a:prstGeom prst="rect">
            <a:avLst/>
          </a:prstGeom>
          <a:noFill/>
        </p:spPr>
        <p:txBody>
          <a:bodyPr wrap="square" rtlCol="0">
            <a:spAutoFit/>
          </a:bodyPr>
          <a:lstStyle/>
          <a:p>
            <a:pPr algn="ctr"/>
            <a:r>
              <a:rPr lang="en-US" altLang="zh-CN" sz="1400"/>
              <a:t>This round ends, next round starts</a:t>
            </a:r>
            <a:endParaRPr lang="en-US" altLang="zh-CN" sz="1400"/>
          </a:p>
        </p:txBody>
      </p:sp>
      <p:sp>
        <p:nvSpPr>
          <p:cNvPr id="6" name="文本框 5"/>
          <p:cNvSpPr txBox="1"/>
          <p:nvPr/>
        </p:nvSpPr>
        <p:spPr>
          <a:xfrm>
            <a:off x="3796030" y="1769745"/>
            <a:ext cx="353695" cy="306705"/>
          </a:xfrm>
          <a:prstGeom prst="rect">
            <a:avLst/>
          </a:prstGeom>
          <a:noFill/>
        </p:spPr>
        <p:txBody>
          <a:bodyPr wrap="square" rtlCol="0">
            <a:spAutoFit/>
          </a:bodyPr>
          <a:lstStyle/>
          <a:p>
            <a:r>
              <a:rPr lang="en-US" altLang="zh-CN" sz="1400"/>
              <a:t>t</a:t>
            </a:r>
            <a:r>
              <a:rPr lang="en-US" altLang="zh-CN" sz="1400" baseline="-25000"/>
              <a:t>1</a:t>
            </a:r>
            <a:endParaRPr lang="en-US" altLang="zh-CN" sz="1400" baseline="-25000"/>
          </a:p>
        </p:txBody>
      </p:sp>
      <p:sp>
        <p:nvSpPr>
          <p:cNvPr id="7" name="文本框 6"/>
          <p:cNvSpPr txBox="1"/>
          <p:nvPr/>
        </p:nvSpPr>
        <p:spPr>
          <a:xfrm>
            <a:off x="1480185" y="1962150"/>
            <a:ext cx="353695" cy="306705"/>
          </a:xfrm>
          <a:prstGeom prst="rect">
            <a:avLst/>
          </a:prstGeom>
          <a:noFill/>
        </p:spPr>
        <p:txBody>
          <a:bodyPr wrap="square" rtlCol="0">
            <a:spAutoFit/>
          </a:bodyPr>
          <a:lstStyle/>
          <a:p>
            <a:r>
              <a:rPr lang="en-US" altLang="zh-CN" sz="1400"/>
              <a:t>t</a:t>
            </a:r>
            <a:r>
              <a:rPr lang="en-US" altLang="zh-CN" sz="1400" baseline="-25000"/>
              <a:t>2</a:t>
            </a:r>
            <a:endParaRPr lang="en-US" altLang="zh-CN" sz="1400" baseline="-25000"/>
          </a:p>
        </p:txBody>
      </p:sp>
      <p:sp>
        <p:nvSpPr>
          <p:cNvPr id="23" name="文本框 22"/>
          <p:cNvSpPr txBox="1"/>
          <p:nvPr/>
        </p:nvSpPr>
        <p:spPr>
          <a:xfrm>
            <a:off x="747395" y="3893820"/>
            <a:ext cx="353695" cy="306705"/>
          </a:xfrm>
          <a:prstGeom prst="rect">
            <a:avLst/>
          </a:prstGeom>
          <a:noFill/>
        </p:spPr>
        <p:txBody>
          <a:bodyPr wrap="square" rtlCol="0">
            <a:spAutoFit/>
          </a:bodyPr>
          <a:lstStyle/>
          <a:p>
            <a:r>
              <a:rPr lang="en-US" altLang="zh-CN" sz="1400"/>
              <a:t>t</a:t>
            </a:r>
            <a:r>
              <a:rPr lang="en-US" altLang="zh-CN" sz="1400" baseline="-25000"/>
              <a:t>3</a:t>
            </a:r>
            <a:endParaRPr lang="en-US" altLang="zh-CN" sz="1400" baseline="-25000"/>
          </a:p>
        </p:txBody>
      </p:sp>
      <p:sp>
        <p:nvSpPr>
          <p:cNvPr id="4" name="文本框 3"/>
          <p:cNvSpPr txBox="1"/>
          <p:nvPr/>
        </p:nvSpPr>
        <p:spPr>
          <a:xfrm>
            <a:off x="549275" y="4899025"/>
            <a:ext cx="10639425" cy="953135"/>
          </a:xfrm>
          <a:prstGeom prst="rect">
            <a:avLst/>
          </a:prstGeom>
          <a:noFill/>
        </p:spPr>
        <p:txBody>
          <a:bodyPr wrap="square" rtlCol="0">
            <a:spAutoFit/>
          </a:bodyPr>
          <a:lstStyle/>
          <a:p>
            <a:r>
              <a:rPr lang="en-US" altLang="zh-CN" sz="1400"/>
              <a:t>Security analysis:</a:t>
            </a:r>
            <a:endParaRPr lang="en-US" altLang="zh-CN" sz="1400"/>
          </a:p>
          <a:p>
            <a:r>
              <a:rPr lang="en-US" altLang="zh-CN" sz="1400"/>
              <a:t>Impersonations: data signed with private keys and can be authenticated by certificates</a:t>
            </a:r>
            <a:endParaRPr lang="en-US" altLang="zh-CN" sz="1400"/>
          </a:p>
          <a:p>
            <a:r>
              <a:rPr lang="en-US" altLang="zh-CN" sz="1400"/>
              <a:t>Replay attacks:</a:t>
            </a:r>
            <a:r>
              <a:rPr lang="en-US" altLang="zh-CN" sz="1400">
                <a:sym typeface="+mn-ea"/>
              </a:rPr>
              <a:t> attackers cannot forge signatures, </a:t>
            </a:r>
            <a:r>
              <a:rPr lang="en-US" altLang="zh-CN" sz="1400"/>
              <a:t>detectors start detecting first; R</a:t>
            </a:r>
            <a:r>
              <a:rPr lang="en-US" altLang="zh-CN" sz="1400" dirty="0">
                <a:sym typeface="+mn-ea"/>
              </a:rPr>
              <a:t>eplayed messages would mostly come later than original ones. (Triangular rule)</a:t>
            </a:r>
            <a:endParaRPr lang="en-US" altLang="zh-CN" sz="1400"/>
          </a:p>
        </p:txBody>
      </p:sp>
      <p:pic>
        <p:nvPicPr>
          <p:cNvPr id="12" name="图片 11"/>
          <p:cNvPicPr>
            <a:picLocks noChangeAspect="1"/>
          </p:cNvPicPr>
          <p:nvPr/>
        </p:nvPicPr>
        <p:blipFill>
          <a:blip r:embed="rId1"/>
          <a:stretch>
            <a:fillRect/>
          </a:stretch>
        </p:blipFill>
        <p:spPr>
          <a:xfrm>
            <a:off x="549275" y="5959475"/>
            <a:ext cx="6499225" cy="71247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down)">
                                      <p:cBhvr>
                                        <p:cTn id="36" dur="500"/>
                                        <p:tgtEl>
                                          <p:spTgt spid="2">
                                            <p:txEl>
                                              <p:pRg st="2" end="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nodeType="with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wipe(down)">
                                      <p:cBhvr>
                                        <p:cTn id="56" dur="500"/>
                                        <p:tgtEl>
                                          <p:spTgt spid="2">
                                            <p:txEl>
                                              <p:pRg st="4" end="4"/>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6" end="6"/>
                                            </p:txEl>
                                          </p:spTgt>
                                        </p:tgtEl>
                                        <p:attrNameLst>
                                          <p:attrName>style.visibility</p:attrName>
                                        </p:attrNameLst>
                                      </p:cBhvr>
                                      <p:to>
                                        <p:strVal val="visible"/>
                                      </p:to>
                                    </p:set>
                                    <p:animEffect transition="in" filter="wipe(down)">
                                      <p:cBhvr>
                                        <p:cTn id="73" dur="500"/>
                                        <p:tgtEl>
                                          <p:spTgt spid="2">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2">
                                            <p:txEl>
                                              <p:pRg st="8" end="8"/>
                                            </p:txEl>
                                          </p:spTgt>
                                        </p:tgtEl>
                                        <p:attrNameLst>
                                          <p:attrName>style.visibility</p:attrName>
                                        </p:attrNameLst>
                                      </p:cBhvr>
                                      <p:to>
                                        <p:strVal val="visible"/>
                                      </p:to>
                                    </p:set>
                                    <p:animEffect transition="in" filter="wipe(down)">
                                      <p:cBhvr>
                                        <p:cTn id="81" dur="500"/>
                                        <p:tgtEl>
                                          <p:spTgt spid="2">
                                            <p:txEl>
                                              <p:pRg st="8" end="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par>
                                <p:cTn id="87" presetID="22" presetClass="entr" presetSubtype="4"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down)">
                                      <p:cBhvr>
                                        <p:cTn id="8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8" grpId="0"/>
      <p:bldP spid="20" grpId="0"/>
      <p:bldP spid="27" grpId="0"/>
      <p:bldP spid="3" grpId="0"/>
      <p:bldP spid="6" grpId="0"/>
      <p:bldP spid="7" grpId="0"/>
      <p:bldP spid="2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ecord"/>
          <p:cNvPicPr>
            <a:picLocks noChangeAspect="1"/>
          </p:cNvPicPr>
          <p:nvPr/>
        </p:nvPicPr>
        <p:blipFill>
          <a:blip r:embed="rId1"/>
          <a:stretch>
            <a:fillRect/>
          </a:stretch>
        </p:blipFill>
        <p:spPr>
          <a:xfrm>
            <a:off x="5013325" y="1511935"/>
            <a:ext cx="5337861" cy="3906000"/>
          </a:xfrm>
          <a:prstGeom prst="rect">
            <a:avLst/>
          </a:prstGeom>
        </p:spPr>
      </p:pic>
      <p:sp>
        <p:nvSpPr>
          <p:cNvPr id="35" name="文本框 34"/>
          <p:cNvSpPr txBox="1"/>
          <p:nvPr/>
        </p:nvSpPr>
        <p:spPr>
          <a:xfrm>
            <a:off x="271780" y="213995"/>
            <a:ext cx="4741545" cy="460375"/>
          </a:xfrm>
          <a:prstGeom prst="rect">
            <a:avLst/>
          </a:prstGeom>
          <a:noFill/>
        </p:spPr>
        <p:txBody>
          <a:bodyPr wrap="square" rtlCol="0">
            <a:spAutoFit/>
          </a:bodyPr>
          <a:lstStyle/>
          <a:p>
            <a:r>
              <a:rPr lang="en-US" altLang="zh-CN" sz="2400"/>
              <a:t>Score Calculation Phase</a:t>
            </a:r>
            <a:endParaRPr lang="en-US" altLang="zh-CN" sz="2400"/>
          </a:p>
        </p:txBody>
      </p:sp>
      <p:sp>
        <p:nvSpPr>
          <p:cNvPr id="4" name="文本框 3"/>
          <p:cNvSpPr txBox="1"/>
          <p:nvPr/>
        </p:nvSpPr>
        <p:spPr>
          <a:xfrm>
            <a:off x="5013325" y="1512570"/>
            <a:ext cx="4478020" cy="953135"/>
          </a:xfrm>
          <a:prstGeom prst="rect">
            <a:avLst/>
          </a:prstGeom>
          <a:noFill/>
        </p:spPr>
        <p:txBody>
          <a:bodyPr wrap="square" rtlCol="0">
            <a:spAutoFit/>
          </a:bodyPr>
          <a:lstStyle/>
          <a:p>
            <a:r>
              <a:rPr lang="en-US" altLang="zh-CN" sz="1400" dirty="0">
                <a:solidFill>
                  <a:schemeClr val="accent3"/>
                </a:solidFill>
              </a:rPr>
              <a:t>1</a:t>
            </a:r>
            <a:r>
              <a:rPr lang="en-US" altLang="zh-CN" sz="1400" dirty="0"/>
              <a:t> : { </a:t>
            </a:r>
            <a:r>
              <a:rPr lang="en-US" altLang="zh-CN" sz="1400" dirty="0">
                <a:solidFill>
                  <a:schemeClr val="accent1"/>
                </a:solidFill>
              </a:rPr>
              <a:t>5</a:t>
            </a:r>
            <a:r>
              <a:rPr lang="en-US" altLang="zh-CN" sz="1400" dirty="0"/>
              <a:t>: 1.0, </a:t>
            </a:r>
            <a:r>
              <a:rPr lang="en-US" altLang="zh-CN" sz="1400" dirty="0">
                <a:solidFill>
                  <a:schemeClr val="accent1"/>
                </a:solidFill>
              </a:rPr>
              <a:t>6</a:t>
            </a:r>
            <a:r>
              <a:rPr lang="en-US" altLang="zh-CN" sz="1400" dirty="0"/>
              <a:t>: 2.02, </a:t>
            </a:r>
            <a:r>
              <a:rPr lang="en-US" altLang="zh-CN" sz="1400" dirty="0">
                <a:solidFill>
                  <a:schemeClr val="accent1"/>
                </a:solidFill>
              </a:rPr>
              <a:t>7</a:t>
            </a:r>
            <a:r>
              <a:rPr lang="en-US" altLang="zh-CN" sz="1400" dirty="0"/>
              <a:t>: 3.0, </a:t>
            </a:r>
            <a:r>
              <a:rPr lang="en-US" altLang="zh-CN" sz="1400" dirty="0">
                <a:solidFill>
                  <a:schemeClr val="accent1"/>
                </a:solidFill>
              </a:rPr>
              <a:t>8</a:t>
            </a:r>
            <a:r>
              <a:rPr lang="en-US" altLang="zh-CN" sz="1400" dirty="0"/>
              <a:t>: null }</a:t>
            </a:r>
            <a:endParaRPr lang="en-US" altLang="zh-CN" sz="1400" dirty="0"/>
          </a:p>
          <a:p>
            <a:r>
              <a:rPr lang="en-US" altLang="zh-CN" sz="1400" dirty="0">
                <a:solidFill>
                  <a:schemeClr val="accent3"/>
                </a:solidFill>
                <a:sym typeface="+mn-ea"/>
              </a:rPr>
              <a:t>2</a:t>
            </a:r>
            <a:r>
              <a:rPr lang="en-US" altLang="zh-CN" sz="1400" dirty="0">
                <a:sym typeface="+mn-ea"/>
              </a:rPr>
              <a:t> : { </a:t>
            </a:r>
            <a:r>
              <a:rPr lang="en-US" altLang="zh-CN" sz="1400" dirty="0">
                <a:solidFill>
                  <a:schemeClr val="accent1"/>
                </a:solidFill>
                <a:sym typeface="+mn-ea"/>
              </a:rPr>
              <a:t>5</a:t>
            </a:r>
            <a:r>
              <a:rPr lang="en-US" altLang="zh-CN" sz="1400" dirty="0">
                <a:sym typeface="+mn-ea"/>
              </a:rPr>
              <a:t>: 2.0, </a:t>
            </a:r>
            <a:r>
              <a:rPr lang="en-US" altLang="zh-CN" sz="1400" dirty="0">
                <a:solidFill>
                  <a:schemeClr val="accent1"/>
                </a:solidFill>
                <a:sym typeface="+mn-ea"/>
              </a:rPr>
              <a:t>6</a:t>
            </a:r>
            <a:r>
              <a:rPr lang="en-US" altLang="zh-CN" sz="1400" dirty="0">
                <a:sym typeface="+mn-ea"/>
              </a:rPr>
              <a:t>: 4.0, </a:t>
            </a:r>
            <a:r>
              <a:rPr lang="en-US" altLang="zh-CN" sz="1400" dirty="0">
                <a:solidFill>
                  <a:schemeClr val="accent1"/>
                </a:solidFill>
                <a:sym typeface="+mn-ea"/>
              </a:rPr>
              <a:t>7</a:t>
            </a:r>
            <a:r>
              <a:rPr lang="en-US" altLang="zh-CN" sz="1400" dirty="0">
                <a:sym typeface="+mn-ea"/>
              </a:rPr>
              <a:t>: 5.0, </a:t>
            </a:r>
            <a:r>
              <a:rPr lang="en-US" altLang="zh-CN" sz="1400" dirty="0">
                <a:solidFill>
                  <a:schemeClr val="accent1"/>
                </a:solidFill>
                <a:sym typeface="+mn-ea"/>
              </a:rPr>
              <a:t>8</a:t>
            </a:r>
            <a:r>
              <a:rPr lang="en-US" altLang="zh-CN" sz="1400" dirty="0">
                <a:sym typeface="+mn-ea"/>
              </a:rPr>
              <a:t>: null }</a:t>
            </a:r>
            <a:endParaRPr lang="en-US" altLang="zh-CN" sz="1400" dirty="0"/>
          </a:p>
          <a:p>
            <a:r>
              <a:rPr lang="en-US" altLang="zh-CN" sz="1400" dirty="0">
                <a:solidFill>
                  <a:schemeClr val="accent3"/>
                </a:solidFill>
                <a:sym typeface="+mn-ea"/>
              </a:rPr>
              <a:t>3</a:t>
            </a:r>
            <a:r>
              <a:rPr lang="en-US" altLang="zh-CN" sz="1400" dirty="0"/>
              <a:t> : . . . . .</a:t>
            </a:r>
            <a:endParaRPr lang="en-US" altLang="zh-CN" sz="1400" dirty="0"/>
          </a:p>
          <a:p>
            <a:r>
              <a:rPr lang="en-US" altLang="zh-CN" sz="1400" dirty="0" err="1">
                <a:solidFill>
                  <a:schemeClr val="accent3"/>
                </a:solidFill>
              </a:rPr>
              <a:t>4</a:t>
            </a:r>
            <a:r>
              <a:rPr lang="en-US" altLang="zh-CN" sz="1400" dirty="0"/>
              <a:t> : . . . . . </a:t>
            </a:r>
            <a:endParaRPr lang="en-US" altLang="zh-CN" sz="1400" dirty="0"/>
          </a:p>
        </p:txBody>
      </p:sp>
      <p:sp>
        <p:nvSpPr>
          <p:cNvPr id="5" name="文本框 4"/>
          <p:cNvSpPr txBox="1"/>
          <p:nvPr/>
        </p:nvSpPr>
        <p:spPr>
          <a:xfrm>
            <a:off x="5013325" y="1123950"/>
            <a:ext cx="2928620"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RSSI values from IEP</a:t>
            </a:r>
            <a:endParaRPr lang="en-US" altLang="zh-CN" sz="1400"/>
          </a:p>
        </p:txBody>
      </p:sp>
      <p:sp>
        <p:nvSpPr>
          <p:cNvPr id="11" name="文本框 10"/>
          <p:cNvSpPr txBox="1"/>
          <p:nvPr/>
        </p:nvSpPr>
        <p:spPr>
          <a:xfrm>
            <a:off x="5013325" y="3021965"/>
            <a:ext cx="390842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Ratio values of detector combinations</a:t>
            </a:r>
            <a:endParaRPr lang="en-US" altLang="zh-CN" sz="1400" dirty="0"/>
          </a:p>
        </p:txBody>
      </p:sp>
      <p:sp>
        <p:nvSpPr>
          <p:cNvPr id="12" name="文本框 11"/>
          <p:cNvSpPr txBox="1"/>
          <p:nvPr/>
        </p:nvSpPr>
        <p:spPr>
          <a:xfrm>
            <a:off x="5013325" y="3328670"/>
            <a:ext cx="6985000" cy="1168400"/>
          </a:xfrm>
          <a:prstGeom prst="rect">
            <a:avLst/>
          </a:prstGeom>
          <a:noFill/>
        </p:spPr>
        <p:txBody>
          <a:bodyPr wrap="square" rtlCol="0">
            <a:spAutoFit/>
          </a:bodyPr>
          <a:lstStyle/>
          <a:p>
            <a:r>
              <a:rPr lang="en-US" altLang="zh-CN" sz="1400" dirty="0"/>
              <a:t>Combination of </a:t>
            </a:r>
            <a:r>
              <a:rPr lang="en-US" altLang="zh-CN" sz="1400" dirty="0">
                <a:solidFill>
                  <a:schemeClr val="accent3"/>
                </a:solidFill>
              </a:rPr>
              <a:t>1</a:t>
            </a:r>
            <a:r>
              <a:rPr lang="en-US" altLang="zh-CN" sz="1400" baseline="-25000" dirty="0"/>
              <a:t> </a:t>
            </a:r>
            <a:r>
              <a:rPr lang="en-US" altLang="zh-CN" sz="1400" dirty="0"/>
              <a:t>and </a:t>
            </a:r>
            <a:r>
              <a:rPr lang="en-US" altLang="zh-CN" sz="1400" dirty="0">
                <a:solidFill>
                  <a:schemeClr val="accent3"/>
                </a:solidFill>
              </a:rPr>
              <a:t>2</a:t>
            </a:r>
            <a:endParaRPr lang="en-US" altLang="zh-CN" sz="1400" dirty="0">
              <a:solidFill>
                <a:schemeClr val="accent3"/>
              </a:solidFill>
            </a:endParaRPr>
          </a:p>
          <a:p>
            <a:r>
              <a:rPr lang="en-US" altLang="zh-CN" sz="1400" dirty="0"/>
              <a:t>C(</a:t>
            </a:r>
            <a:r>
              <a:rPr lang="en-US" altLang="zh-CN" sz="1400" dirty="0">
                <a:solidFill>
                  <a:schemeClr val="accent3"/>
                </a:solidFill>
              </a:rPr>
              <a:t>1</a:t>
            </a:r>
            <a:r>
              <a:rPr lang="en-US" altLang="zh-CN" sz="1400" dirty="0"/>
              <a:t>, </a:t>
            </a:r>
            <a:r>
              <a:rPr lang="en-US" altLang="zh-CN" sz="1400" dirty="0">
                <a:solidFill>
                  <a:schemeClr val="accent3"/>
                </a:solidFill>
              </a:rPr>
              <a:t>2</a:t>
            </a:r>
            <a:r>
              <a:rPr lang="en-US" altLang="zh-CN" sz="1400" dirty="0"/>
              <a:t>): { </a:t>
            </a:r>
            <a:r>
              <a:rPr lang="en-US" altLang="zh-CN" sz="1400" dirty="0">
                <a:solidFill>
                  <a:schemeClr val="accent1"/>
                </a:solidFill>
                <a:sym typeface="+mn-ea"/>
              </a:rPr>
              <a:t>5</a:t>
            </a:r>
            <a:r>
              <a:rPr lang="en-US" altLang="zh-CN" sz="1400" dirty="0">
                <a:sym typeface="+mn-ea"/>
              </a:rPr>
              <a:t>: </a:t>
            </a:r>
            <a:r>
              <a:rPr lang="en-US" altLang="zh-CN" sz="1400" dirty="0">
                <a:solidFill>
                  <a:srgbClr val="FF0000"/>
                </a:solidFill>
                <a:sym typeface="+mn-ea"/>
              </a:rPr>
              <a:t>1.0/2.0</a:t>
            </a:r>
            <a:r>
              <a:rPr lang="en-US" altLang="zh-CN" sz="1400" dirty="0">
                <a:sym typeface="+mn-ea"/>
              </a:rPr>
              <a:t>, </a:t>
            </a:r>
            <a:r>
              <a:rPr lang="en-US" altLang="zh-CN" sz="1400" dirty="0">
                <a:solidFill>
                  <a:schemeClr val="accent1"/>
                </a:solidFill>
                <a:sym typeface="+mn-ea"/>
              </a:rPr>
              <a:t>6</a:t>
            </a:r>
            <a:r>
              <a:rPr lang="en-US" altLang="zh-CN" sz="1400" dirty="0">
                <a:sym typeface="+mn-ea"/>
              </a:rPr>
              <a:t>: </a:t>
            </a:r>
            <a:r>
              <a:rPr lang="en-US" altLang="zh-CN" sz="1400" dirty="0">
                <a:solidFill>
                  <a:srgbClr val="FF0000"/>
                </a:solidFill>
                <a:sym typeface="+mn-ea"/>
              </a:rPr>
              <a:t>2.02/4.0</a:t>
            </a:r>
            <a:r>
              <a:rPr lang="en-US" altLang="zh-CN" sz="1400" dirty="0">
                <a:sym typeface="+mn-ea"/>
              </a:rPr>
              <a:t>, </a:t>
            </a:r>
            <a:r>
              <a:rPr lang="en-US" altLang="zh-CN" sz="1400" dirty="0">
                <a:solidFill>
                  <a:schemeClr val="accent1"/>
                </a:solidFill>
                <a:sym typeface="+mn-ea"/>
              </a:rPr>
              <a:t>7</a:t>
            </a:r>
            <a:r>
              <a:rPr lang="en-US" altLang="zh-CN" sz="1400" dirty="0">
                <a:sym typeface="+mn-ea"/>
              </a:rPr>
              <a:t>: 3.0/5.0, </a:t>
            </a:r>
            <a:r>
              <a:rPr lang="en-US" altLang="zh-CN" sz="1400" dirty="0">
                <a:solidFill>
                  <a:schemeClr val="accent1"/>
                </a:solidFill>
                <a:sym typeface="+mn-ea"/>
              </a:rPr>
              <a:t>8</a:t>
            </a:r>
            <a:r>
              <a:rPr lang="en-US" altLang="zh-CN" sz="1400" dirty="0">
                <a:sym typeface="+mn-ea"/>
              </a:rPr>
              <a:t>: </a:t>
            </a:r>
            <a:r>
              <a:rPr lang="en-US" altLang="zh-CN" sz="1400" dirty="0">
                <a:solidFill>
                  <a:srgbClr val="FF0000"/>
                </a:solidFill>
                <a:sym typeface="+mn-ea"/>
              </a:rPr>
              <a:t>NULL(null/null)</a:t>
            </a:r>
            <a:r>
              <a:rPr lang="en-US" altLang="zh-CN" sz="1400" dirty="0"/>
              <a:t> }</a:t>
            </a:r>
            <a:endParaRPr lang="en-US" altLang="zh-CN" sz="1400" dirty="0"/>
          </a:p>
          <a:p>
            <a:r>
              <a:rPr lang="en-US" altLang="zh-CN" sz="1400" dirty="0">
                <a:sym typeface="+mn-ea"/>
              </a:rPr>
              <a:t>C(</a:t>
            </a:r>
            <a:r>
              <a:rPr lang="en-US" altLang="zh-CN" sz="1400" dirty="0">
                <a:solidFill>
                  <a:schemeClr val="accent3"/>
                </a:solidFill>
                <a:sym typeface="+mn-ea"/>
              </a:rPr>
              <a:t>1</a:t>
            </a:r>
            <a:r>
              <a:rPr lang="en-US" altLang="zh-CN" sz="1400" dirty="0">
                <a:sym typeface="+mn-ea"/>
              </a:rPr>
              <a:t>, </a:t>
            </a:r>
            <a:r>
              <a:rPr lang="en-US" altLang="zh-CN" sz="1400" dirty="0">
                <a:solidFill>
                  <a:schemeClr val="accent3"/>
                </a:solidFill>
                <a:sym typeface="+mn-ea"/>
              </a:rPr>
              <a:t>3</a:t>
            </a:r>
            <a:r>
              <a:rPr lang="en-US" altLang="zh-CN" sz="1400" dirty="0">
                <a:sym typeface="+mn-ea"/>
              </a:rPr>
              <a:t>): </a:t>
            </a:r>
            <a:r>
              <a:rPr lang="en-US" altLang="zh-CN" sz="1400" b="1" dirty="0">
                <a:sym typeface="+mn-ea"/>
              </a:rPr>
              <a:t>. . . . . .</a:t>
            </a:r>
            <a:endParaRPr lang="en-US" altLang="zh-CN" sz="1400" dirty="0">
              <a:sym typeface="+mn-ea"/>
            </a:endParaRPr>
          </a:p>
          <a:p>
            <a:r>
              <a:rPr lang="en-US" altLang="zh-CN" sz="1400" b="1" dirty="0">
                <a:sym typeface="+mn-ea"/>
              </a:rPr>
              <a:t>. . . . . . </a:t>
            </a:r>
            <a:r>
              <a:rPr lang="en-US" altLang="zh-CN" sz="1400" dirty="0">
                <a:sym typeface="+mn-ea"/>
              </a:rPr>
              <a:t>, </a:t>
            </a:r>
            <a:endParaRPr lang="en-US" altLang="zh-CN" sz="1400" dirty="0">
              <a:sym typeface="+mn-ea"/>
            </a:endParaRPr>
          </a:p>
          <a:p>
            <a:r>
              <a:rPr lang="en-US" altLang="zh-CN" sz="1400" dirty="0">
                <a:sym typeface="+mn-ea"/>
              </a:rPr>
              <a:t>C(</a:t>
            </a:r>
            <a:r>
              <a:rPr lang="en-US" altLang="zh-CN" sz="1400" dirty="0">
                <a:solidFill>
                  <a:schemeClr val="accent3"/>
                </a:solidFill>
                <a:sym typeface="+mn-ea"/>
              </a:rPr>
              <a:t>3</a:t>
            </a:r>
            <a:r>
              <a:rPr lang="en-US" altLang="zh-CN" sz="1400" dirty="0">
                <a:sym typeface="+mn-ea"/>
              </a:rPr>
              <a:t>, </a:t>
            </a:r>
            <a:r>
              <a:rPr lang="en-US" altLang="zh-CN" sz="1400" dirty="0" err="1">
                <a:solidFill>
                  <a:schemeClr val="accent3"/>
                </a:solidFill>
                <a:sym typeface="+mn-ea"/>
              </a:rPr>
              <a:t>4</a:t>
            </a:r>
            <a:r>
              <a:rPr lang="en-US" altLang="zh-CN" sz="1400" dirty="0">
                <a:sym typeface="+mn-ea"/>
              </a:rPr>
              <a:t>)</a:t>
            </a:r>
            <a:endParaRPr lang="en-US" altLang="zh-CN" sz="1400" dirty="0">
              <a:sym typeface="+mn-ea"/>
            </a:endParaRPr>
          </a:p>
        </p:txBody>
      </p:sp>
      <p:sp>
        <p:nvSpPr>
          <p:cNvPr id="13" name="文本框 12"/>
          <p:cNvSpPr txBox="1"/>
          <p:nvPr/>
        </p:nvSpPr>
        <p:spPr>
          <a:xfrm>
            <a:off x="5013325" y="674370"/>
            <a:ext cx="3628390" cy="368300"/>
          </a:xfrm>
          <a:prstGeom prst="rect">
            <a:avLst/>
          </a:prstGeom>
          <a:noFill/>
        </p:spPr>
        <p:txBody>
          <a:bodyPr wrap="square" rtlCol="0">
            <a:spAutoFit/>
          </a:bodyPr>
          <a:lstStyle/>
          <a:p>
            <a:r>
              <a:rPr lang="en-US" altLang="zh-CN" b="1" dirty="0"/>
              <a:t>Example of Score Calculation</a:t>
            </a:r>
            <a:endParaRPr lang="en-US" altLang="zh-CN" b="1" dirty="0"/>
          </a:p>
        </p:txBody>
      </p:sp>
      <p:sp>
        <p:nvSpPr>
          <p:cNvPr id="14" name="左大括号 13"/>
          <p:cNvSpPr/>
          <p:nvPr/>
        </p:nvSpPr>
        <p:spPr>
          <a:xfrm>
            <a:off x="4897755" y="1543685"/>
            <a:ext cx="99695" cy="9220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4897755" y="3611880"/>
            <a:ext cx="99695" cy="802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SCPworkFlow"/>
          <p:cNvPicPr>
            <a:picLocks noChangeAspect="1"/>
          </p:cNvPicPr>
          <p:nvPr/>
        </p:nvPicPr>
        <p:blipFill>
          <a:blip r:embed="rId2"/>
          <a:stretch>
            <a:fillRect/>
          </a:stretch>
        </p:blipFill>
        <p:spPr>
          <a:xfrm>
            <a:off x="591820" y="1042670"/>
            <a:ext cx="2940050" cy="4959985"/>
          </a:xfrm>
          <a:prstGeom prst="rect">
            <a:avLst/>
          </a:prstGeom>
        </p:spPr>
      </p:pic>
      <p:sp>
        <p:nvSpPr>
          <p:cNvPr id="19" name="文本框 18"/>
          <p:cNvSpPr txBox="1"/>
          <p:nvPr/>
        </p:nvSpPr>
        <p:spPr>
          <a:xfrm>
            <a:off x="5013325" y="1123950"/>
            <a:ext cx="245935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8 nodes system record</a:t>
            </a:r>
            <a:endParaRPr lang="en-US" altLang="zh-CN" sz="1400" dirty="0"/>
          </a:p>
        </p:txBody>
      </p:sp>
      <p:sp>
        <p:nvSpPr>
          <p:cNvPr id="20" name="文本框 19"/>
          <p:cNvSpPr txBox="1"/>
          <p:nvPr/>
        </p:nvSpPr>
        <p:spPr>
          <a:xfrm>
            <a:off x="5013325" y="5634355"/>
            <a:ext cx="5874385" cy="368300"/>
          </a:xfrm>
          <a:prstGeom prst="rect">
            <a:avLst/>
          </a:prstGeom>
          <a:noFill/>
        </p:spPr>
        <p:txBody>
          <a:bodyPr wrap="square" rtlCol="0">
            <a:spAutoFit/>
          </a:bodyPr>
          <a:lstStyle/>
          <a:p>
            <a:r>
              <a:rPr lang="en-US" altLang="zh-CN"/>
              <a:t>Fig. 4  8 node system record structure example</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12" grpId="0"/>
      <p:bldP spid="12" grpId="1"/>
      <p:bldP spid="13" grpId="0"/>
      <p:bldP spid="14" grpId="0" bldLvl="0" animBg="1"/>
      <p:bldP spid="14" grpId="1" bldLvl="0" animBg="1"/>
      <p:bldP spid="15" grpId="0" animBg="1"/>
      <p:bldP spid="15" grpId="1" animBg="1"/>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425" y="142875"/>
            <a:ext cx="3531235" cy="460375"/>
          </a:xfrm>
          <a:prstGeom prst="rect">
            <a:avLst/>
          </a:prstGeom>
          <a:noFill/>
        </p:spPr>
        <p:txBody>
          <a:bodyPr wrap="square" rtlCol="0">
            <a:spAutoFit/>
          </a:bodyPr>
          <a:lstStyle/>
          <a:p>
            <a:r>
              <a:rPr lang="en-US" altLang="zh-CN" sz="2400"/>
              <a:t>Elimination Phase</a:t>
            </a:r>
            <a:endParaRPr lang="en-US" altLang="zh-CN" sz="2400"/>
          </a:p>
        </p:txBody>
      </p:sp>
      <p:pic>
        <p:nvPicPr>
          <p:cNvPr id="17" name="图片 16" descr="record"/>
          <p:cNvPicPr>
            <a:picLocks noChangeAspect="1"/>
          </p:cNvPicPr>
          <p:nvPr/>
        </p:nvPicPr>
        <p:blipFill>
          <a:blip r:embed="rId1"/>
          <a:stretch>
            <a:fillRect/>
          </a:stretch>
        </p:blipFill>
        <p:spPr>
          <a:xfrm>
            <a:off x="225425" y="952500"/>
            <a:ext cx="4970145" cy="3637280"/>
          </a:xfrm>
          <a:prstGeom prst="rect">
            <a:avLst/>
          </a:prstGeom>
        </p:spPr>
      </p:pic>
      <p:pic>
        <p:nvPicPr>
          <p:cNvPr id="7" name="图片 6" descr="record_red"/>
          <p:cNvPicPr>
            <a:picLocks noChangeAspect="1"/>
          </p:cNvPicPr>
          <p:nvPr/>
        </p:nvPicPr>
        <p:blipFill>
          <a:blip r:embed="rId2"/>
          <a:stretch>
            <a:fillRect/>
          </a:stretch>
        </p:blipFill>
        <p:spPr>
          <a:xfrm>
            <a:off x="225425" y="953135"/>
            <a:ext cx="4970145" cy="3636645"/>
          </a:xfrm>
          <a:prstGeom prst="rect">
            <a:avLst/>
          </a:prstGeom>
        </p:spPr>
      </p:pic>
      <p:graphicFrame>
        <p:nvGraphicFramePr>
          <p:cNvPr id="9" name="表格 8"/>
          <p:cNvGraphicFramePr/>
          <p:nvPr>
            <p:custDataLst>
              <p:tags r:id="rId3"/>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7</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5</a:t>
                      </a:r>
                      <a:endParaRPr lang="en-US" altLang="zh-CN"/>
                    </a:p>
                  </a:txBody>
                  <a:tcPr/>
                </a:tc>
              </a:tr>
            </a:tbl>
          </a:graphicData>
        </a:graphic>
      </p:graphicFrame>
      <p:graphicFrame>
        <p:nvGraphicFramePr>
          <p:cNvPr id="10" name="表格 9"/>
          <p:cNvGraphicFramePr/>
          <p:nvPr>
            <p:custDataLst>
              <p:tags r:id="rId4"/>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FFFF00"/>
                          </a:solidFill>
                        </a:rPr>
                        <a:t>1</a:t>
                      </a:r>
                      <a:endParaRPr lang="en-US" altLang="zh-CN">
                        <a:solidFill>
                          <a:srgbClr val="FFFF00"/>
                        </a:solidFill>
                      </a:endParaRPr>
                    </a:p>
                  </a:txBody>
                  <a:tcPr/>
                </a:tc>
                <a:tc>
                  <a:txBody>
                    <a:bodyPr/>
                    <a:lstStyle/>
                    <a:p>
                      <a:pPr algn="ctr">
                        <a:buNone/>
                      </a:pPr>
                      <a:r>
                        <a:rPr lang="en-US" altLang="zh-CN">
                          <a:solidFill>
                            <a:schemeClr val="tx1"/>
                          </a:solidFill>
                        </a:rPr>
                        <a:t>1</a:t>
                      </a:r>
                      <a:endParaRPr lang="en-US" altLang="zh-CN">
                        <a:solidFill>
                          <a:schemeClr val="tx1"/>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5</a:t>
                      </a:r>
                      <a:endParaRPr lang="en-US" altLang="zh-CN">
                        <a:solidFill>
                          <a:schemeClr val="tx1"/>
                        </a:solidFill>
                      </a:endParaRPr>
                    </a:p>
                  </a:txBody>
                  <a:tcPr/>
                </a:tc>
              </a:tr>
            </a:tbl>
          </a:graphicData>
        </a:graphic>
      </p:graphicFrame>
      <p:sp>
        <p:nvSpPr>
          <p:cNvPr id="11" name="文本框 10"/>
          <p:cNvSpPr txBox="1"/>
          <p:nvPr/>
        </p:nvSpPr>
        <p:spPr>
          <a:xfrm>
            <a:off x="5679440" y="809625"/>
            <a:ext cx="1256030" cy="368300"/>
          </a:xfrm>
          <a:prstGeom prst="rect">
            <a:avLst/>
          </a:prstGeom>
          <a:noFill/>
        </p:spPr>
        <p:txBody>
          <a:bodyPr wrap="square" rtlCol="0">
            <a:spAutoFit/>
          </a:bodyPr>
          <a:lstStyle/>
          <a:p>
            <a:r>
              <a:rPr lang="en-US" altLang="zh-CN"/>
              <a:t>Threshold:</a:t>
            </a:r>
            <a:endParaRPr lang="en-US" altLang="zh-CN" baseline="-25000"/>
          </a:p>
        </p:txBody>
      </p:sp>
      <p:graphicFrame>
        <p:nvGraphicFramePr>
          <p:cNvPr id="13" name="对象 12">
            <a:hlinkClick r:id="" action="ppaction://ole?verb=0"/>
          </p:cNvPr>
          <p:cNvGraphicFramePr>
            <a:graphicFrameLocks noChangeAspect="1"/>
          </p:cNvGraphicFramePr>
          <p:nvPr/>
        </p:nvGraphicFramePr>
        <p:xfrm>
          <a:off x="6935153" y="759460"/>
          <a:ext cx="2416175" cy="467995"/>
        </p:xfrm>
        <a:graphic>
          <a:graphicData uri="http://schemas.openxmlformats.org/presentationml/2006/ole">
            <mc:AlternateContent xmlns:mc="http://schemas.openxmlformats.org/markup-compatibility/2006">
              <mc:Choice xmlns:v="urn:schemas-microsoft-com:vml" Requires="v">
                <p:oleObj spid="_x0000_s1025" name="" r:id="rId5" imgW="1244600" imgH="241300" progId="Equation.KSEE3">
                  <p:embed/>
                </p:oleObj>
              </mc:Choice>
              <mc:Fallback>
                <p:oleObj name="" r:id="rId5" imgW="1244600" imgH="241300" progId="Equation.KSEE3">
                  <p:embed/>
                  <p:pic>
                    <p:nvPicPr>
                      <p:cNvPr id="0" name="对象 12">
                        <a:hlinkClick r:id="" action="ppaction://ole?verb=0"/>
                      </p:cNvPr>
                      <p:cNvPicPr/>
                      <p:nvPr/>
                    </p:nvPicPr>
                    <p:blipFill>
                      <a:blip r:embed="rId6"/>
                      <a:stretch>
                        <a:fillRect/>
                      </a:stretch>
                    </p:blipFill>
                    <p:spPr>
                      <a:xfrm>
                        <a:off x="6935153" y="759460"/>
                        <a:ext cx="2416175" cy="467995"/>
                      </a:xfrm>
                      <a:prstGeom prst="rect">
                        <a:avLst/>
                      </a:prstGeom>
                    </p:spPr>
                  </p:pic>
                </p:oleObj>
              </mc:Fallback>
            </mc:AlternateContent>
          </a:graphicData>
        </a:graphic>
      </p:graphicFrame>
      <p:pic>
        <p:nvPicPr>
          <p:cNvPr id="2" name="图片 1" descr="EPworkFlow"/>
          <p:cNvPicPr>
            <a:picLocks noChangeAspect="1"/>
          </p:cNvPicPr>
          <p:nvPr/>
        </p:nvPicPr>
        <p:blipFill>
          <a:blip r:embed="rId7"/>
          <a:stretch>
            <a:fillRect/>
          </a:stretch>
        </p:blipFill>
        <p:spPr>
          <a:xfrm>
            <a:off x="9738995" y="809625"/>
            <a:ext cx="1915795" cy="4573905"/>
          </a:xfrm>
          <a:prstGeom prst="rect">
            <a:avLst/>
          </a:prstGeom>
        </p:spPr>
      </p:pic>
      <p:graphicFrame>
        <p:nvGraphicFramePr>
          <p:cNvPr id="5" name="表格 4"/>
          <p:cNvGraphicFramePr/>
          <p:nvPr>
            <p:custDataLst>
              <p:tags r:id="rId8"/>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FFFF00"/>
                          </a:solidFill>
                        </a:rPr>
                        <a:t>0</a:t>
                      </a:r>
                      <a:endParaRPr lang="en-US" altLang="zh-CN">
                        <a:solidFill>
                          <a:srgbClr val="FFFF00"/>
                        </a:solidFill>
                      </a:endParaRPr>
                    </a:p>
                  </a:txBody>
                  <a:tcPr/>
                </a:tc>
                <a:tc>
                  <a:txBody>
                    <a:bodyPr/>
                    <a:lstStyle/>
                    <a:p>
                      <a:pPr algn="ctr">
                        <a:buNone/>
                      </a:pPr>
                      <a:r>
                        <a:rPr lang="en-US" altLang="zh-CN">
                          <a:solidFill>
                            <a:schemeClr val="accent6"/>
                          </a:solidFill>
                        </a:rPr>
                        <a:t>3</a:t>
                      </a:r>
                      <a:endParaRPr lang="en-US" altLang="zh-CN">
                        <a:solidFill>
                          <a:schemeClr val="accent6"/>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rgbClr val="FFFF00"/>
                          </a:solidFill>
                        </a:rPr>
                        <a:t>4</a:t>
                      </a:r>
                      <a:endParaRPr lang="en-US" altLang="zh-CN">
                        <a:solidFill>
                          <a:srgbClr val="FFFF00"/>
                        </a:solidFill>
                      </a:endParaRPr>
                    </a:p>
                  </a:txBody>
                  <a:tcPr/>
                </a:tc>
              </a:tr>
            </a:tbl>
          </a:graphicData>
        </a:graphic>
      </p:graphicFrame>
      <p:cxnSp>
        <p:nvCxnSpPr>
          <p:cNvPr id="6" name="直接连接符 5"/>
          <p:cNvCxnSpPr/>
          <p:nvPr/>
        </p:nvCxnSpPr>
        <p:spPr>
          <a:xfrm flipH="1">
            <a:off x="3054350" y="268160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flipH="1">
            <a:off x="3054350" y="247459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flipH="1">
            <a:off x="3054350" y="4001770"/>
            <a:ext cx="520700"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4" name="表格 13"/>
          <p:cNvGraphicFramePr/>
          <p:nvPr>
            <p:custDataLst>
              <p:tags r:id="rId9"/>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chemeClr val="tx2"/>
                          </a:solidFill>
                        </a:rPr>
                        <a:t>4</a:t>
                      </a:r>
                      <a:endParaRPr lang="en-US" altLang="zh-CN">
                        <a:solidFill>
                          <a:schemeClr val="tx2"/>
                        </a:solidFill>
                      </a:endParaRPr>
                    </a:p>
                  </a:txBody>
                  <a:tcPr/>
                </a:tc>
                <a:tc>
                  <a:txBody>
                    <a:bodyPr/>
                    <a:lstStyle/>
                    <a:p>
                      <a:pPr algn="ctr">
                        <a:buNone/>
                      </a:pPr>
                      <a:r>
                        <a:rPr lang="en-US" altLang="zh-CN">
                          <a:solidFill>
                            <a:schemeClr val="accent6"/>
                          </a:solidFill>
                        </a:rPr>
                        <a:t>3</a:t>
                      </a:r>
                      <a:endParaRPr lang="en-US" altLang="zh-CN">
                        <a:solidFill>
                          <a:schemeClr val="accent6"/>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rgbClr val="FFFF00"/>
                          </a:solidFill>
                        </a:rPr>
                        <a:t>0</a:t>
                      </a:r>
                      <a:endParaRPr lang="en-US" altLang="zh-CN">
                        <a:solidFill>
                          <a:srgbClr val="FFFF00"/>
                        </a:solidFill>
                      </a:endParaRPr>
                    </a:p>
                  </a:txBody>
                  <a:tcPr/>
                </a:tc>
              </a:tr>
            </a:tbl>
          </a:graphicData>
        </a:graphic>
      </p:graphicFrame>
      <p:cxnSp>
        <p:nvCxnSpPr>
          <p:cNvPr id="15" name="直接连接符 14"/>
          <p:cNvCxnSpPr/>
          <p:nvPr/>
        </p:nvCxnSpPr>
        <p:spPr>
          <a:xfrm flipH="1">
            <a:off x="3054350" y="3736340"/>
            <a:ext cx="520700" cy="0"/>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3" name="TextBox 2"/>
              <p:cNvSpPr txBox="1"/>
              <p:nvPr/>
            </p:nvSpPr>
            <p:spPr>
              <a:xfrm>
                <a:off x="5679440" y="1381760"/>
                <a:ext cx="3773805" cy="1599565"/>
              </a:xfrm>
              <a:prstGeom prst="rect">
                <a:avLst/>
              </a:prstGeom>
              <a:noFill/>
            </p:spPr>
            <p:txBody>
              <a:bodyPr wrap="square" rtlCol="0">
                <a:spAutoFit/>
              </a:bodyPr>
              <a:lstStyle/>
              <a:p>
                <a:r>
                  <a:rPr lang="en-US" sz="1400" dirty="0"/>
                  <a:t>Assuming the Sybil rate is 40%, </a:t>
                </a:r>
                <a:r>
                  <a:rPr lang="en-GB" sz="1400" dirty="0"/>
                  <a:t>on average</a:t>
                </a:r>
                <a:r>
                  <a:rPr lang="en-US" sz="1400" dirty="0"/>
                  <a:t>:</a:t>
                </a:r>
                <a:endParaRPr lang="en-US" sz="1400" dirty="0"/>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5</m:t>
                    </m:r>
                  </m:oMath>
                </a14:m>
                <a:r>
                  <a:rPr lang="en-US" sz="1400" dirty="0"/>
                  <a:t> is number of Sybil detectors</a:t>
                </a:r>
                <a:endParaRPr lang="en-US" sz="1400" dirty="0"/>
              </a:p>
              <a:p>
                <a:pPr marL="285750" indent="-285750">
                  <a:buFont typeface="Arial" panose="020B0604020202020204" pitchFamily="34" charset="0"/>
                  <a:buChar char="•"/>
                </a:pPr>
                <a:r>
                  <a:rPr lang="en-US" sz="1400" dirty="0"/>
                  <a:t>C(n/5, 2) different combinations of Sybil nodes. Each frame one point on honest nodes.</a:t>
                </a:r>
                <a:endParaRPr lang="en-US" sz="1400" dirty="0"/>
              </a:p>
              <a:p>
                <a:pPr marL="285750" indent="-285750">
                  <a:buFont typeface="Arial" panose="020B0604020202020204" pitchFamily="34" charset="0"/>
                  <a:buChar char="•"/>
                </a:pPr>
                <a:r>
                  <a:rPr lang="en-US" sz="1400" dirty="0"/>
                  <a:t>Honest nodes are expected to get            C(n/5, 2)*log</a:t>
                </a:r>
                <a:r>
                  <a:rPr lang="en-US" sz="1400" baseline="-25000" dirty="0"/>
                  <a:t>2</a:t>
                </a:r>
                <a:r>
                  <a:rPr lang="en-US" sz="1400" dirty="0"/>
                  <a:t>(n) points in all rounds.</a:t>
                </a:r>
                <a:endParaRPr lang="en-US" sz="1400" dirty="0"/>
              </a:p>
            </p:txBody>
          </p:sp>
        </mc:Choice>
        <mc:Fallback>
          <p:sp>
            <p:nvSpPr>
              <p:cNvPr id="3" name="TextBox 2"/>
              <p:cNvSpPr txBox="1">
                <a:spLocks noRot="1" noChangeAspect="1" noMove="1" noResize="1" noEditPoints="1" noAdjustHandles="1" noChangeArrowheads="1" noChangeShapeType="1" noTextEdit="1"/>
              </p:cNvSpPr>
              <p:nvPr/>
            </p:nvSpPr>
            <p:spPr>
              <a:xfrm>
                <a:off x="5679440" y="1381760"/>
                <a:ext cx="3773805" cy="1599565"/>
              </a:xfrm>
              <a:prstGeom prst="rect">
                <a:avLst/>
              </a:prstGeom>
              <a:blipFill rotWithShape="1">
                <a:blip r:embed="rId10"/>
                <a:stretch>
                  <a:fillRect/>
                </a:stretch>
              </a:blipFill>
            </p:spPr>
            <p:txBody>
              <a:bodyPr/>
              <a:lstStyle/>
              <a:p>
                <a:r>
                  <a:rPr lang="zh-CN" altLang="en-US">
                    <a:noFill/>
                  </a:rPr>
                  <a:t> </a:t>
                </a:r>
              </a:p>
            </p:txBody>
          </p:sp>
        </mc:Fallback>
      </mc:AlternateContent>
      <p:graphicFrame>
        <p:nvGraphicFramePr>
          <p:cNvPr id="16" name="对象 15">
            <a:hlinkClick r:id="" action="ppaction://ole?verb=0"/>
          </p:cNvPr>
          <p:cNvGraphicFramePr>
            <a:graphicFrameLocks noChangeAspect="1"/>
          </p:cNvGraphicFramePr>
          <p:nvPr/>
        </p:nvGraphicFramePr>
        <p:xfrm>
          <a:off x="6172518" y="4121785"/>
          <a:ext cx="2588895" cy="467995"/>
        </p:xfrm>
        <a:graphic>
          <a:graphicData uri="http://schemas.openxmlformats.org/presentationml/2006/ole">
            <mc:AlternateContent xmlns:mc="http://schemas.openxmlformats.org/markup-compatibility/2006">
              <mc:Choice xmlns:v="urn:schemas-microsoft-com:vml" Requires="v">
                <p:oleObj spid="_x0000_s18" name="" r:id="rId11" imgW="1333500" imgH="241300" progId="Equation.KSEE3">
                  <p:embed/>
                </p:oleObj>
              </mc:Choice>
              <mc:Fallback>
                <p:oleObj name="" r:id="rId11" imgW="1333500" imgH="241300" progId="Equation.KSEE3">
                  <p:embed/>
                  <p:pic>
                    <p:nvPicPr>
                      <p:cNvPr id="0" name="对象 12">
                        <a:hlinkClick r:id="" action="ppaction://ole?verb=0"/>
                      </p:cNvPr>
                      <p:cNvPicPr/>
                      <p:nvPr/>
                    </p:nvPicPr>
                    <p:blipFill>
                      <a:blip r:embed="rId12"/>
                      <a:stretch>
                        <a:fillRect/>
                      </a:stretch>
                    </p:blipFill>
                    <p:spPr>
                      <a:xfrm>
                        <a:off x="6172518" y="4121785"/>
                        <a:ext cx="2588895" cy="467995"/>
                      </a:xfrm>
                      <a:prstGeom prst="rect">
                        <a:avLst/>
                      </a:prstGeom>
                    </p:spPr>
                  </p:pic>
                </p:oleObj>
              </mc:Fallback>
            </mc:AlternateContent>
          </a:graphicData>
        </a:graphic>
      </p:graphicFrame>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2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22" presetClass="entr" presetSubtype="4"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nodeType="clickEffect">
                                  <p:stCondLst>
                                    <p:cond delay="0"/>
                                  </p:stCondLst>
                                  <p:childTnLst>
                                    <p:animEffect transition="out" filter="wipe(down)">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par>
                                <p:cTn id="67" presetID="2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Client-side</a:t>
            </a:r>
            <a:endParaRPr lang="en-US" altLang="zh-CN" sz="2400"/>
          </a:p>
        </p:txBody>
      </p:sp>
      <p:pic>
        <p:nvPicPr>
          <p:cNvPr id="6" name="图片 5" descr="InstalledApps"/>
          <p:cNvPicPr>
            <a:picLocks noChangeAspect="1"/>
          </p:cNvPicPr>
          <p:nvPr/>
        </p:nvPicPr>
        <p:blipFill>
          <a:blip r:embed="rId1"/>
          <a:stretch>
            <a:fillRect/>
          </a:stretch>
        </p:blipFill>
        <p:spPr>
          <a:xfrm>
            <a:off x="8334375" y="0"/>
            <a:ext cx="3857625" cy="6858000"/>
          </a:xfrm>
          <a:prstGeom prst="rect">
            <a:avLst/>
          </a:prstGeom>
        </p:spPr>
      </p:pic>
      <p:pic>
        <p:nvPicPr>
          <p:cNvPr id="7" name="图片 6" descr="MagiskDetection"/>
          <p:cNvPicPr>
            <a:picLocks noChangeAspect="1"/>
          </p:cNvPicPr>
          <p:nvPr/>
        </p:nvPicPr>
        <p:blipFill>
          <a:blip r:embed="rId2"/>
          <a:stretch>
            <a:fillRect/>
          </a:stretch>
        </p:blipFill>
        <p:spPr>
          <a:xfrm>
            <a:off x="225425" y="783590"/>
            <a:ext cx="9473565" cy="5782945"/>
          </a:xfrm>
          <a:prstGeom prst="rect">
            <a:avLst/>
          </a:prstGeom>
        </p:spPr>
      </p:pic>
      <p:pic>
        <p:nvPicPr>
          <p:cNvPr id="8" name="图片 7" descr="XposedDetection"/>
          <p:cNvPicPr>
            <a:picLocks noChangeAspect="1"/>
          </p:cNvPicPr>
          <p:nvPr/>
        </p:nvPicPr>
        <p:blipFill>
          <a:blip r:embed="rId3"/>
          <a:stretch>
            <a:fillRect/>
          </a:stretch>
        </p:blipFill>
        <p:spPr>
          <a:xfrm>
            <a:off x="225425" y="783590"/>
            <a:ext cx="9474200" cy="56832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Server-side</a:t>
            </a:r>
            <a:endParaRPr lang="en-US" altLang="zh-CN" sz="2400"/>
          </a:p>
        </p:txBody>
      </p:sp>
      <p:pic>
        <p:nvPicPr>
          <p:cNvPr id="5" name="图片 4" descr="avg_score_1"/>
          <p:cNvPicPr>
            <a:picLocks noChangeAspect="1"/>
          </p:cNvPicPr>
          <p:nvPr/>
        </p:nvPicPr>
        <p:blipFill>
          <a:blip r:embed="rId1"/>
          <a:stretch>
            <a:fillRect/>
          </a:stretch>
        </p:blipFill>
        <p:spPr>
          <a:xfrm>
            <a:off x="225425" y="1546860"/>
            <a:ext cx="4512310" cy="3384550"/>
          </a:xfrm>
          <a:prstGeom prst="rect">
            <a:avLst/>
          </a:prstGeom>
        </p:spPr>
      </p:pic>
      <p:pic>
        <p:nvPicPr>
          <p:cNvPr id="6" name="图片 5" descr="avg_score_2"/>
          <p:cNvPicPr>
            <a:picLocks noChangeAspect="1"/>
          </p:cNvPicPr>
          <p:nvPr/>
        </p:nvPicPr>
        <p:blipFill>
          <a:blip r:embed="rId2"/>
          <a:stretch>
            <a:fillRect/>
          </a:stretch>
        </p:blipFill>
        <p:spPr>
          <a:xfrm>
            <a:off x="5488305" y="0"/>
            <a:ext cx="4521200" cy="3392170"/>
          </a:xfrm>
          <a:prstGeom prst="rect">
            <a:avLst/>
          </a:prstGeom>
        </p:spPr>
      </p:pic>
      <p:pic>
        <p:nvPicPr>
          <p:cNvPr id="7" name="图片 6" descr="avg_score_3"/>
          <p:cNvPicPr>
            <a:picLocks noChangeAspect="1"/>
          </p:cNvPicPr>
          <p:nvPr/>
        </p:nvPicPr>
        <p:blipFill>
          <a:blip r:embed="rId3"/>
          <a:stretch>
            <a:fillRect/>
          </a:stretch>
        </p:blipFill>
        <p:spPr>
          <a:xfrm>
            <a:off x="6219190" y="3474085"/>
            <a:ext cx="4511675" cy="3383915"/>
          </a:xfrm>
          <a:prstGeom prst="rect">
            <a:avLst/>
          </a:prstGeom>
        </p:spPr>
      </p:pic>
      <p:sp>
        <p:nvSpPr>
          <p:cNvPr id="8" name="椭圆 7"/>
          <p:cNvSpPr/>
          <p:nvPr/>
        </p:nvSpPr>
        <p:spPr>
          <a:xfrm>
            <a:off x="2058035"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 name="椭圆 8"/>
          <p:cNvSpPr/>
          <p:nvPr/>
        </p:nvSpPr>
        <p:spPr>
          <a:xfrm>
            <a:off x="10255885" y="10598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椭圆 9"/>
          <p:cNvSpPr/>
          <p:nvPr/>
        </p:nvSpPr>
        <p:spPr>
          <a:xfrm>
            <a:off x="5488305" y="53524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文本框 10"/>
          <p:cNvSpPr txBox="1"/>
          <p:nvPr/>
        </p:nvSpPr>
        <p:spPr>
          <a:xfrm>
            <a:off x="225425" y="845185"/>
            <a:ext cx="4151630" cy="398780"/>
          </a:xfrm>
          <a:prstGeom prst="rect">
            <a:avLst/>
          </a:prstGeom>
          <a:noFill/>
        </p:spPr>
        <p:txBody>
          <a:bodyPr wrap="square" rtlCol="0">
            <a:spAutoFit/>
          </a:bodyPr>
          <a:p>
            <a:r>
              <a:rPr lang="en-US" altLang="zh-CN" sz="2000"/>
              <a:t>Average scores of nodes</a:t>
            </a:r>
            <a:endParaRPr lang="en-US" altLang="zh-CN" sz="200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Server-side</a:t>
            </a:r>
            <a:endParaRPr lang="en-US" altLang="zh-CN" sz="2400"/>
          </a:p>
        </p:txBody>
      </p:sp>
      <p:pic>
        <p:nvPicPr>
          <p:cNvPr id="5" name="图片 4" descr="elimination_rate_1"/>
          <p:cNvPicPr>
            <a:picLocks noChangeAspect="1"/>
          </p:cNvPicPr>
          <p:nvPr/>
        </p:nvPicPr>
        <p:blipFill>
          <a:blip r:embed="rId1"/>
          <a:stretch>
            <a:fillRect/>
          </a:stretch>
        </p:blipFill>
        <p:spPr>
          <a:xfrm>
            <a:off x="712470" y="2679065"/>
            <a:ext cx="4293870" cy="3220720"/>
          </a:xfrm>
          <a:prstGeom prst="rect">
            <a:avLst/>
          </a:prstGeom>
        </p:spPr>
      </p:pic>
      <p:pic>
        <p:nvPicPr>
          <p:cNvPr id="6" name="图片 5" descr="elimination_rate_2"/>
          <p:cNvPicPr>
            <a:picLocks noChangeAspect="1"/>
          </p:cNvPicPr>
          <p:nvPr/>
        </p:nvPicPr>
        <p:blipFill>
          <a:blip r:embed="rId2"/>
          <a:stretch>
            <a:fillRect/>
          </a:stretch>
        </p:blipFill>
        <p:spPr>
          <a:xfrm>
            <a:off x="6629400" y="142875"/>
            <a:ext cx="4086225" cy="3064510"/>
          </a:xfrm>
          <a:prstGeom prst="rect">
            <a:avLst/>
          </a:prstGeom>
        </p:spPr>
      </p:pic>
      <p:pic>
        <p:nvPicPr>
          <p:cNvPr id="7" name="图片 6" descr="elimination_rate_3"/>
          <p:cNvPicPr>
            <a:picLocks noChangeAspect="1"/>
          </p:cNvPicPr>
          <p:nvPr/>
        </p:nvPicPr>
        <p:blipFill>
          <a:blip r:embed="rId3"/>
          <a:stretch>
            <a:fillRect/>
          </a:stretch>
        </p:blipFill>
        <p:spPr>
          <a:xfrm>
            <a:off x="6629400" y="3704590"/>
            <a:ext cx="4074160" cy="3055620"/>
          </a:xfrm>
          <a:prstGeom prst="rect">
            <a:avLst/>
          </a:prstGeom>
        </p:spPr>
      </p:pic>
      <p:sp>
        <p:nvSpPr>
          <p:cNvPr id="8" name="椭圆 7"/>
          <p:cNvSpPr/>
          <p:nvPr/>
        </p:nvSpPr>
        <p:spPr>
          <a:xfrm>
            <a:off x="2110740" y="6134100"/>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 name="椭圆 8"/>
          <p:cNvSpPr/>
          <p:nvPr/>
        </p:nvSpPr>
        <p:spPr>
          <a:xfrm>
            <a:off x="5858510" y="16440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椭圆 9"/>
          <p:cNvSpPr/>
          <p:nvPr/>
        </p:nvSpPr>
        <p:spPr>
          <a:xfrm>
            <a:off x="5858510"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文本框 10"/>
          <p:cNvSpPr txBox="1"/>
          <p:nvPr/>
        </p:nvSpPr>
        <p:spPr>
          <a:xfrm>
            <a:off x="225425" y="973455"/>
            <a:ext cx="3190875" cy="1322070"/>
          </a:xfrm>
          <a:prstGeom prst="rect">
            <a:avLst/>
          </a:prstGeom>
          <a:noFill/>
        </p:spPr>
        <p:txBody>
          <a:bodyPr wrap="square" rtlCol="0">
            <a:spAutoFit/>
          </a:bodyPr>
          <a:p>
            <a:r>
              <a:rPr lang="en-US" altLang="zh-CN" sz="2000"/>
              <a:t>Elimination Rate</a:t>
            </a:r>
            <a:endParaRPr lang="en-US" altLang="zh-CN" sz="2000"/>
          </a:p>
          <a:p>
            <a:endParaRPr lang="en-US" altLang="zh-CN" sz="2000"/>
          </a:p>
          <a:p>
            <a:r>
              <a:rPr lang="en-US" altLang="zh-CN" sz="2000"/>
              <a:t>Sybil nodes only upload forged data</a:t>
            </a:r>
            <a:endParaRPr lang="en-US" altLang="zh-CN" sz="2000"/>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Server-side</a:t>
            </a:r>
            <a:endParaRPr lang="en-US" altLang="zh-CN" sz="2400"/>
          </a:p>
        </p:txBody>
      </p:sp>
      <p:sp>
        <p:nvSpPr>
          <p:cNvPr id="8" name="椭圆 7"/>
          <p:cNvSpPr/>
          <p:nvPr/>
        </p:nvSpPr>
        <p:spPr>
          <a:xfrm>
            <a:off x="2058035"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 name="椭圆 8"/>
          <p:cNvSpPr/>
          <p:nvPr/>
        </p:nvSpPr>
        <p:spPr>
          <a:xfrm>
            <a:off x="5858510" y="16440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椭圆 9"/>
          <p:cNvSpPr/>
          <p:nvPr/>
        </p:nvSpPr>
        <p:spPr>
          <a:xfrm>
            <a:off x="5858510"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文本框 10"/>
          <p:cNvSpPr txBox="1"/>
          <p:nvPr/>
        </p:nvSpPr>
        <p:spPr>
          <a:xfrm>
            <a:off x="225425" y="973455"/>
            <a:ext cx="3190875" cy="706755"/>
          </a:xfrm>
          <a:prstGeom prst="rect">
            <a:avLst/>
          </a:prstGeom>
          <a:noFill/>
        </p:spPr>
        <p:txBody>
          <a:bodyPr wrap="square" rtlCol="0">
            <a:spAutoFit/>
          </a:bodyPr>
          <a:p>
            <a:r>
              <a:rPr lang="en-US" altLang="zh-CN" sz="2000"/>
              <a:t>Elimination Rate</a:t>
            </a:r>
            <a:endParaRPr lang="en-US" altLang="zh-CN" sz="2000"/>
          </a:p>
          <a:p>
            <a:r>
              <a:rPr lang="en-US" altLang="zh-CN" sz="2000"/>
              <a:t>Change misbehavior ratio</a:t>
            </a:r>
            <a:endParaRPr lang="en-US" altLang="zh-CN" sz="2000"/>
          </a:p>
        </p:txBody>
      </p:sp>
      <p:pic>
        <p:nvPicPr>
          <p:cNvPr id="2" name="图片 1" descr="misbehavior1"/>
          <p:cNvPicPr>
            <a:picLocks noChangeAspect="1"/>
          </p:cNvPicPr>
          <p:nvPr/>
        </p:nvPicPr>
        <p:blipFill>
          <a:blip r:embed="rId1"/>
          <a:stretch>
            <a:fillRect/>
          </a:stretch>
        </p:blipFill>
        <p:spPr>
          <a:xfrm>
            <a:off x="225425" y="1742440"/>
            <a:ext cx="4392295" cy="3294380"/>
          </a:xfrm>
          <a:prstGeom prst="rect">
            <a:avLst/>
          </a:prstGeom>
        </p:spPr>
      </p:pic>
      <p:pic>
        <p:nvPicPr>
          <p:cNvPr id="3" name="图片 2" descr="misbehavior2"/>
          <p:cNvPicPr>
            <a:picLocks noChangeAspect="1"/>
          </p:cNvPicPr>
          <p:nvPr/>
        </p:nvPicPr>
        <p:blipFill>
          <a:blip r:embed="rId2"/>
          <a:stretch>
            <a:fillRect/>
          </a:stretch>
        </p:blipFill>
        <p:spPr>
          <a:xfrm>
            <a:off x="6470650" y="269240"/>
            <a:ext cx="4246245" cy="3185160"/>
          </a:xfrm>
          <a:prstGeom prst="rect">
            <a:avLst/>
          </a:prstGeom>
        </p:spPr>
      </p:pic>
      <p:pic>
        <p:nvPicPr>
          <p:cNvPr id="12" name="图片 11" descr="misbehavior3"/>
          <p:cNvPicPr>
            <a:picLocks noChangeAspect="1"/>
          </p:cNvPicPr>
          <p:nvPr/>
        </p:nvPicPr>
        <p:blipFill>
          <a:blip r:embed="rId3"/>
          <a:stretch>
            <a:fillRect/>
          </a:stretch>
        </p:blipFill>
        <p:spPr>
          <a:xfrm>
            <a:off x="6470650" y="3672840"/>
            <a:ext cx="4246245" cy="318516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Server-side</a:t>
            </a:r>
            <a:endParaRPr lang="en-US" altLang="zh-CN" sz="2400"/>
          </a:p>
        </p:txBody>
      </p:sp>
      <p:sp>
        <p:nvSpPr>
          <p:cNvPr id="8" name="椭圆 7"/>
          <p:cNvSpPr/>
          <p:nvPr/>
        </p:nvSpPr>
        <p:spPr>
          <a:xfrm>
            <a:off x="2058035"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 name="椭圆 8"/>
          <p:cNvSpPr/>
          <p:nvPr/>
        </p:nvSpPr>
        <p:spPr>
          <a:xfrm>
            <a:off x="5858510" y="16440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椭圆 9"/>
          <p:cNvSpPr/>
          <p:nvPr/>
        </p:nvSpPr>
        <p:spPr>
          <a:xfrm>
            <a:off x="5858510"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文本框 10"/>
          <p:cNvSpPr txBox="1"/>
          <p:nvPr/>
        </p:nvSpPr>
        <p:spPr>
          <a:xfrm>
            <a:off x="225425" y="973455"/>
            <a:ext cx="5431790" cy="398780"/>
          </a:xfrm>
          <a:prstGeom prst="rect">
            <a:avLst/>
          </a:prstGeom>
          <a:noFill/>
        </p:spPr>
        <p:txBody>
          <a:bodyPr wrap="square" rtlCol="0">
            <a:spAutoFit/>
          </a:bodyPr>
          <a:p>
            <a:r>
              <a:rPr lang="en-US" altLang="zh-CN" sz="2000"/>
              <a:t>Effect of Reply attacks </a:t>
            </a:r>
            <a:endParaRPr lang="en-US" altLang="zh-CN" sz="2000"/>
          </a:p>
        </p:txBody>
      </p:sp>
      <p:pic>
        <p:nvPicPr>
          <p:cNvPr id="2" name="图片 1" descr="impersonation_FN_FP_rate1"/>
          <p:cNvPicPr>
            <a:picLocks noChangeAspect="1"/>
          </p:cNvPicPr>
          <p:nvPr/>
        </p:nvPicPr>
        <p:blipFill>
          <a:blip r:embed="rId1"/>
          <a:stretch>
            <a:fillRect/>
          </a:stretch>
        </p:blipFill>
        <p:spPr>
          <a:xfrm>
            <a:off x="148590" y="1644015"/>
            <a:ext cx="4293870" cy="3220720"/>
          </a:xfrm>
          <a:prstGeom prst="rect">
            <a:avLst/>
          </a:prstGeom>
        </p:spPr>
      </p:pic>
      <p:pic>
        <p:nvPicPr>
          <p:cNvPr id="3" name="图片 2" descr="impersonation_FN_FP_rate2"/>
          <p:cNvPicPr>
            <a:picLocks noChangeAspect="1"/>
          </p:cNvPicPr>
          <p:nvPr/>
        </p:nvPicPr>
        <p:blipFill>
          <a:blip r:embed="rId2"/>
          <a:stretch>
            <a:fillRect/>
          </a:stretch>
        </p:blipFill>
        <p:spPr>
          <a:xfrm>
            <a:off x="6438265" y="142875"/>
            <a:ext cx="4112895" cy="3085465"/>
          </a:xfrm>
          <a:prstGeom prst="rect">
            <a:avLst/>
          </a:prstGeom>
        </p:spPr>
      </p:pic>
      <p:pic>
        <p:nvPicPr>
          <p:cNvPr id="12" name="图片 11" descr="impersonation_FN_FP_rate3"/>
          <p:cNvPicPr>
            <a:picLocks noChangeAspect="1"/>
          </p:cNvPicPr>
          <p:nvPr/>
        </p:nvPicPr>
        <p:blipFill>
          <a:blip r:embed="rId3"/>
          <a:stretch>
            <a:fillRect/>
          </a:stretch>
        </p:blipFill>
        <p:spPr>
          <a:xfrm>
            <a:off x="6438265" y="3634740"/>
            <a:ext cx="4143375" cy="3107690"/>
          </a:xfrm>
          <a:prstGeom prst="rect">
            <a:avLst/>
          </a:prstGeom>
        </p:spPr>
      </p:pic>
      <p:sp>
        <p:nvSpPr>
          <p:cNvPr id="5" name="文本框 4"/>
          <p:cNvSpPr txBox="1"/>
          <p:nvPr/>
        </p:nvSpPr>
        <p:spPr>
          <a:xfrm>
            <a:off x="10669270" y="952500"/>
            <a:ext cx="1363980" cy="645160"/>
          </a:xfrm>
          <a:prstGeom prst="rect">
            <a:avLst/>
          </a:prstGeom>
          <a:noFill/>
        </p:spPr>
        <p:txBody>
          <a:bodyPr wrap="square" rtlCol="0">
            <a:spAutoFit/>
          </a:bodyPr>
          <a:p>
            <a:r>
              <a:rPr lang="en-US" altLang="zh-CN"/>
              <a:t>change it to 10%</a:t>
            </a:r>
            <a:endParaRPr lang="en-US" altLang="zh-CN"/>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715" y="318135"/>
            <a:ext cx="3911600" cy="460375"/>
          </a:xfrm>
          <a:prstGeom prst="rect">
            <a:avLst/>
          </a:prstGeom>
          <a:noFill/>
        </p:spPr>
        <p:txBody>
          <a:bodyPr wrap="square" rtlCol="0">
            <a:spAutoFit/>
          </a:bodyPr>
          <a:lstStyle/>
          <a:p>
            <a:r>
              <a:rPr lang="en-US" altLang="zh-CN" sz="2400" dirty="0"/>
              <a:t>Introduction</a:t>
            </a:r>
            <a:endParaRPr lang="en-US" altLang="zh-CN" sz="2400" dirty="0"/>
          </a:p>
        </p:txBody>
      </p:sp>
      <p:sp>
        <p:nvSpPr>
          <p:cNvPr id="3" name="文本框 2"/>
          <p:cNvSpPr txBox="1"/>
          <p:nvPr/>
        </p:nvSpPr>
        <p:spPr>
          <a:xfrm>
            <a:off x="710565" y="1177925"/>
            <a:ext cx="5699125" cy="1753235"/>
          </a:xfrm>
          <a:prstGeom prst="rect">
            <a:avLst/>
          </a:prstGeom>
          <a:noFill/>
        </p:spPr>
        <p:txBody>
          <a:bodyPr wrap="square" rtlCol="0">
            <a:spAutoFit/>
          </a:bodyPr>
          <a:lstStyle/>
          <a:p>
            <a:r>
              <a:rPr lang="en-US" altLang="zh-CN"/>
              <a:t>Mobile crowd sensing can be used to retrieve information about the environment, weather, urban mobility,[4] congestion as well as any other sensory information that collectively forms knowledge.</a:t>
            </a:r>
            <a:endParaRPr lang="en-US" altLang="zh-CN"/>
          </a:p>
          <a:p>
            <a:endParaRPr lang="en-US" altLang="zh-CN"/>
          </a:p>
          <a:p>
            <a:r>
              <a:rPr lang="en-US" altLang="zh-CN"/>
              <a:t>e.g. the Google Maps, Noise condition detection</a:t>
            </a:r>
            <a:endParaRPr lang="en-US" altLang="zh-CN"/>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142875"/>
            <a:ext cx="3531235" cy="460375"/>
          </a:xfrm>
          <a:prstGeom prst="rect">
            <a:avLst/>
          </a:prstGeom>
          <a:noFill/>
        </p:spPr>
        <p:txBody>
          <a:bodyPr wrap="square" rtlCol="0">
            <a:spAutoFit/>
          </a:bodyPr>
          <a:p>
            <a:r>
              <a:rPr lang="en-US" altLang="zh-CN" sz="2400"/>
              <a:t>Results: Server-side</a:t>
            </a:r>
            <a:endParaRPr lang="en-US" altLang="zh-CN" sz="2400"/>
          </a:p>
        </p:txBody>
      </p:sp>
      <p:sp>
        <p:nvSpPr>
          <p:cNvPr id="8" name="椭圆 7"/>
          <p:cNvSpPr/>
          <p:nvPr/>
        </p:nvSpPr>
        <p:spPr>
          <a:xfrm>
            <a:off x="2058035"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 name="椭圆 8"/>
          <p:cNvSpPr/>
          <p:nvPr/>
        </p:nvSpPr>
        <p:spPr>
          <a:xfrm>
            <a:off x="5858510" y="164401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椭圆 9"/>
          <p:cNvSpPr/>
          <p:nvPr/>
        </p:nvSpPr>
        <p:spPr>
          <a:xfrm>
            <a:off x="5858510" y="5273675"/>
            <a:ext cx="474980" cy="48704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文本框 10"/>
          <p:cNvSpPr txBox="1"/>
          <p:nvPr/>
        </p:nvSpPr>
        <p:spPr>
          <a:xfrm>
            <a:off x="225425" y="973455"/>
            <a:ext cx="5431790" cy="398780"/>
          </a:xfrm>
          <a:prstGeom prst="rect">
            <a:avLst/>
          </a:prstGeom>
          <a:noFill/>
        </p:spPr>
        <p:txBody>
          <a:bodyPr wrap="square" rtlCol="0">
            <a:spAutoFit/>
          </a:bodyPr>
          <a:p>
            <a:r>
              <a:rPr lang="en-US" altLang="zh-CN" sz="2000"/>
              <a:t>10% Reply attacks &amp; random behavior</a:t>
            </a:r>
            <a:endParaRPr lang="en-US" altLang="zh-CN" sz="2000"/>
          </a:p>
        </p:txBody>
      </p:sp>
      <p:pic>
        <p:nvPicPr>
          <p:cNvPr id="5" name="图片 4" descr="worst1"/>
          <p:cNvPicPr>
            <a:picLocks noChangeAspect="1"/>
          </p:cNvPicPr>
          <p:nvPr/>
        </p:nvPicPr>
        <p:blipFill>
          <a:blip r:embed="rId1"/>
          <a:stretch>
            <a:fillRect/>
          </a:stretch>
        </p:blipFill>
        <p:spPr>
          <a:xfrm>
            <a:off x="112395" y="1663700"/>
            <a:ext cx="4425315" cy="3319145"/>
          </a:xfrm>
          <a:prstGeom prst="rect">
            <a:avLst/>
          </a:prstGeom>
        </p:spPr>
      </p:pic>
      <p:pic>
        <p:nvPicPr>
          <p:cNvPr id="6" name="图片 5" descr="worst2"/>
          <p:cNvPicPr>
            <a:picLocks noChangeAspect="1"/>
          </p:cNvPicPr>
          <p:nvPr/>
        </p:nvPicPr>
        <p:blipFill>
          <a:blip r:embed="rId2"/>
          <a:stretch>
            <a:fillRect/>
          </a:stretch>
        </p:blipFill>
        <p:spPr>
          <a:xfrm>
            <a:off x="6717665" y="142875"/>
            <a:ext cx="4137660" cy="3103245"/>
          </a:xfrm>
          <a:prstGeom prst="rect">
            <a:avLst/>
          </a:prstGeom>
        </p:spPr>
      </p:pic>
      <p:pic>
        <p:nvPicPr>
          <p:cNvPr id="7" name="图片 6" descr="worst3"/>
          <p:cNvPicPr>
            <a:picLocks noChangeAspect="1"/>
          </p:cNvPicPr>
          <p:nvPr/>
        </p:nvPicPr>
        <p:blipFill>
          <a:blip r:embed="rId3"/>
          <a:stretch>
            <a:fillRect/>
          </a:stretch>
        </p:blipFill>
        <p:spPr>
          <a:xfrm>
            <a:off x="6717665" y="3561715"/>
            <a:ext cx="4154170" cy="311594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7490" y="142875"/>
            <a:ext cx="5029200" cy="460375"/>
          </a:xfrm>
          <a:prstGeom prst="rect">
            <a:avLst/>
          </a:prstGeom>
          <a:noFill/>
        </p:spPr>
        <p:txBody>
          <a:bodyPr wrap="square" rtlCol="0">
            <a:spAutoFit/>
          </a:bodyPr>
          <a:p>
            <a:r>
              <a:rPr lang="en-US" altLang="zh-CN" sz="2400"/>
              <a:t>Conclusions &amp; Future Work</a:t>
            </a:r>
            <a:endParaRPr lang="en-US" altLang="zh-CN" sz="2400"/>
          </a:p>
        </p:txBody>
      </p:sp>
      <p:sp>
        <p:nvSpPr>
          <p:cNvPr id="5" name="文本框 4"/>
          <p:cNvSpPr txBox="1"/>
          <p:nvPr/>
        </p:nvSpPr>
        <p:spPr>
          <a:xfrm>
            <a:off x="425450" y="912495"/>
            <a:ext cx="3763645" cy="3169285"/>
          </a:xfrm>
          <a:prstGeom prst="rect">
            <a:avLst/>
          </a:prstGeom>
          <a:noFill/>
        </p:spPr>
        <p:txBody>
          <a:bodyPr wrap="square" rtlCol="0">
            <a:spAutoFit/>
          </a:bodyPr>
          <a:p>
            <a:pPr marL="342900" indent="-342900">
              <a:buFont typeface="Arial" panose="020B0604020202020204" pitchFamily="34" charset="0"/>
              <a:buChar char="•"/>
            </a:pPr>
            <a:r>
              <a:rPr lang="en-US" altLang="zh-CN" sz="2000"/>
              <a:t>Can pre-eliminate the majority of the adversaries</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The server-side detection works properly in most of the cases</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In the worst cases, false negative rate (elimination of normal nodes) is too high.</a:t>
            </a:r>
            <a:endParaRPr lang="en-US" altLang="zh-CN" sz="2000"/>
          </a:p>
        </p:txBody>
      </p:sp>
      <p:sp>
        <p:nvSpPr>
          <p:cNvPr id="6" name="文本框 5"/>
          <p:cNvSpPr txBox="1"/>
          <p:nvPr/>
        </p:nvSpPr>
        <p:spPr>
          <a:xfrm>
            <a:off x="7106285" y="912495"/>
            <a:ext cx="3763645" cy="5323205"/>
          </a:xfrm>
          <a:prstGeom prst="rect">
            <a:avLst/>
          </a:prstGeom>
          <a:noFill/>
        </p:spPr>
        <p:txBody>
          <a:bodyPr wrap="square" rtlCol="0">
            <a:spAutoFit/>
          </a:bodyPr>
          <a:p>
            <a:pPr marL="342900" indent="-342900">
              <a:buFont typeface="Arial" panose="020B0604020202020204" pitchFamily="34" charset="0"/>
              <a:buChar char="•"/>
            </a:pPr>
            <a:r>
              <a:rPr lang="en-US" altLang="zh-CN" sz="2000"/>
              <a:t>Strengthen the client-side detection. Try to even prevent hooking from native level</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Deploy the system in real environments and validate the replay-attack prevention mechanism</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Improve the server-side detection, especially the EP</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Elaborate the system operation with other infrastructures (e.g. base stations, WiFi transmitter)</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940" y="208915"/>
            <a:ext cx="3414395" cy="460375"/>
          </a:xfrm>
          <a:prstGeom prst="rect">
            <a:avLst/>
          </a:prstGeom>
          <a:noFill/>
        </p:spPr>
        <p:txBody>
          <a:bodyPr wrap="square" rtlCol="0">
            <a:spAutoFit/>
          </a:bodyPr>
          <a:lstStyle/>
          <a:p>
            <a:r>
              <a:rPr lang="en-US" altLang="zh-CN" sz="2400"/>
              <a:t>References</a:t>
            </a:r>
            <a:endParaRPr lang="en-US" altLang="zh-CN" sz="2400"/>
          </a:p>
        </p:txBody>
      </p:sp>
      <p:sp>
        <p:nvSpPr>
          <p:cNvPr id="5" name="文本框 4"/>
          <p:cNvSpPr txBox="1"/>
          <p:nvPr/>
        </p:nvSpPr>
        <p:spPr>
          <a:xfrm>
            <a:off x="645795" y="786130"/>
            <a:ext cx="11187430" cy="3138170"/>
          </a:xfrm>
          <a:prstGeom prst="rect">
            <a:avLst/>
          </a:prstGeom>
          <a:noFill/>
        </p:spPr>
        <p:txBody>
          <a:bodyPr wrap="square" rtlCol="0">
            <a:spAutoFit/>
          </a:bodyPr>
          <a:lstStyle/>
          <a:p>
            <a:r>
              <a:rPr lang="en-US" altLang="zh-CN"/>
              <a:t>[1] </a:t>
            </a:r>
            <a:r>
              <a:rPr lang="zh-CN" altLang="en-US"/>
              <a:t>Stylianos  Gisdakis,  Thanassis  Giannetsos,  and  Panagiotis  Papadimi-tratos.  Security, privacy, and incentive provision for mobile crowd sens-ing systems.IEEE Internet of Things Journal, 3(5):839–853, 2016</a:t>
            </a:r>
            <a:endParaRPr lang="zh-CN" altLang="en-US"/>
          </a:p>
          <a:p>
            <a:r>
              <a:rPr lang="en-US" altLang="zh-CN"/>
              <a:t>[2] Jatesada Borsub and Panos Papadimitratos. Hardened registration process  for  participatory  sensing.   InProceedings of the 11th ACM Con-ference on Security &amp; Privacy in Wireless and Mobile Networks, pages281–282, 2018.</a:t>
            </a:r>
            <a:endParaRPr lang="en-US" altLang="zh-CN"/>
          </a:p>
          <a:p>
            <a:r>
              <a:rPr lang="en-US" altLang="zh-CN"/>
              <a:t>[3] Murat Demirbas and Youngwhan Song.  An rssi-based scheme for sybilattack detection in wireless sensor networks. In2006 International sym-posium on a world of wireless, mobile and multimedia networks (WoW-MoM’06), pages 5–pp. ieee, 2006.</a:t>
            </a:r>
            <a:endParaRPr lang="en-US" altLang="zh-CN"/>
          </a:p>
          <a:p>
            <a:r>
              <a:rPr lang="en-US" altLang="zh-CN"/>
              <a:t>[4] Xiao-Feng Xie &amp; Zun-Jing Wang. (2015). "An empirical study of combining participatory and physical sensing to better understand and improve urban mobility networks.". Transportation Research Board (TRB) Annual Meeting. Washington, DC, USA.</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ref_panos_system_overview"/>
          <p:cNvPicPr>
            <a:picLocks noChangeAspect="1"/>
          </p:cNvPicPr>
          <p:nvPr>
            <p:custDataLst>
              <p:tags r:id="rId1"/>
            </p:custDataLst>
          </p:nvPr>
        </p:nvPicPr>
        <p:blipFill>
          <a:blip r:embed="rId2"/>
          <a:stretch>
            <a:fillRect/>
          </a:stretch>
        </p:blipFill>
        <p:spPr>
          <a:xfrm>
            <a:off x="640715" y="1177925"/>
            <a:ext cx="7013575" cy="4057015"/>
          </a:xfrm>
          <a:prstGeom prst="rect">
            <a:avLst/>
          </a:prstGeom>
        </p:spPr>
      </p:pic>
      <p:sp>
        <p:nvSpPr>
          <p:cNvPr id="7" name="文本框 6"/>
          <p:cNvSpPr txBox="1"/>
          <p:nvPr/>
        </p:nvSpPr>
        <p:spPr>
          <a:xfrm>
            <a:off x="710565" y="5424170"/>
            <a:ext cx="6947535" cy="368300"/>
          </a:xfrm>
          <a:prstGeom prst="rect">
            <a:avLst/>
          </a:prstGeom>
          <a:noFill/>
        </p:spPr>
        <p:txBody>
          <a:bodyPr wrap="square" rtlCol="0">
            <a:spAutoFit/>
          </a:bodyPr>
          <a:p>
            <a:r>
              <a:rPr lang="en-US" altLang="zh-CN"/>
              <a:t>Figure 1. System design for Mobile crowd sensing [1]</a:t>
            </a:r>
            <a:endParaRPr lang="en-US" altLang="zh-CN"/>
          </a:p>
        </p:txBody>
      </p:sp>
      <p:cxnSp>
        <p:nvCxnSpPr>
          <p:cNvPr id="8" name="直接箭头连接符 7"/>
          <p:cNvCxnSpPr/>
          <p:nvPr/>
        </p:nvCxnSpPr>
        <p:spPr>
          <a:xfrm flipH="1" flipV="1">
            <a:off x="5537835" y="2547620"/>
            <a:ext cx="334454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33155" y="2337435"/>
            <a:ext cx="1224280" cy="460375"/>
          </a:xfrm>
          <a:prstGeom prst="rect">
            <a:avLst/>
          </a:prstGeom>
          <a:noFill/>
        </p:spPr>
        <p:txBody>
          <a:bodyPr wrap="square" rtlCol="0">
            <a:spAutoFit/>
            <a:scene3d>
              <a:camera prst="orthographicFront"/>
              <a:lightRig rig="threePt" dir="t"/>
            </a:scene3d>
          </a:bodyPr>
          <a:p>
            <a:pPr algn="ctr"/>
            <a:r>
              <a:rPr lang="en-US" altLang="zh-CN" sz="2400">
                <a:solidFill>
                  <a:schemeClr val="accent1"/>
                </a:solidFill>
                <a:effectLst>
                  <a:outerShdw blurRad="38100" dist="25400" dir="5400000" algn="ctr" rotWithShape="0">
                    <a:srgbClr val="6E747A">
                      <a:alpha val="43000"/>
                    </a:srgbClr>
                  </a:outerShdw>
                </a:effectLst>
              </a:rPr>
              <a:t>HRP</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640715" y="318135"/>
            <a:ext cx="5181600" cy="460375"/>
          </a:xfrm>
          <a:prstGeom prst="rect">
            <a:avLst/>
          </a:prstGeom>
          <a:noFill/>
        </p:spPr>
        <p:txBody>
          <a:bodyPr wrap="square" rtlCol="0">
            <a:spAutoFit/>
          </a:bodyPr>
          <a:p>
            <a:r>
              <a:rPr lang="en-US" altLang="zh-CN" sz="2400" dirty="0"/>
              <a:t>Secured Architecture for MCS</a:t>
            </a:r>
            <a:endParaRPr lang="en-US" altLang="zh-CN" sz="2400"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a:t>Previous HRP solution</a:t>
            </a:r>
            <a:endParaRPr lang="en-US" altLang="zh-CN" sz="2400"/>
          </a:p>
        </p:txBody>
      </p:sp>
      <p:sp>
        <p:nvSpPr>
          <p:cNvPr id="3" name="文本框 2"/>
          <p:cNvSpPr txBox="1"/>
          <p:nvPr/>
        </p:nvSpPr>
        <p:spPr>
          <a:xfrm>
            <a:off x="491490" y="1265555"/>
            <a:ext cx="7485380" cy="1322070"/>
          </a:xfrm>
          <a:prstGeom prst="rect">
            <a:avLst/>
          </a:prstGeom>
          <a:noFill/>
        </p:spPr>
        <p:txBody>
          <a:bodyPr wrap="square" rtlCol="0">
            <a:spAutoFit/>
          </a:bodyPr>
          <a:lstStyle/>
          <a:p>
            <a:pPr algn="l"/>
            <a:r>
              <a:rPr lang="en-US" altLang="zh-CN" sz="1600">
                <a:latin typeface="Arial" panose="020B0604020202020204" pitchFamily="34" charset="0"/>
                <a:cs typeface="Arial" panose="020B0604020202020204" pitchFamily="34" charset="0"/>
              </a:rPr>
              <a:t>Previous HRP system proposed in [2]:</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Root Detection</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Emulator Detection</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IMEI Check</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Bot-net Detection with Mo-Captcha</a:t>
            </a:r>
            <a:endParaRPr lang="en-US" altLang="zh-CN" sz="1600">
              <a:latin typeface="Arial" panose="020B0604020202020204" pitchFamily="34" charset="0"/>
              <a:cs typeface="Arial" panose="020B0604020202020204" pitchFamily="34" charset="0"/>
            </a:endParaRPr>
          </a:p>
        </p:txBody>
      </p:sp>
      <p:sp>
        <p:nvSpPr>
          <p:cNvPr id="2" name="文本框 1"/>
          <p:cNvSpPr txBox="1"/>
          <p:nvPr/>
        </p:nvSpPr>
        <p:spPr>
          <a:xfrm>
            <a:off x="491490" y="3444240"/>
            <a:ext cx="3762375" cy="460375"/>
          </a:xfrm>
          <a:prstGeom prst="rect">
            <a:avLst/>
          </a:prstGeom>
          <a:noFill/>
        </p:spPr>
        <p:txBody>
          <a:bodyPr wrap="square" rtlCol="0">
            <a:spAutoFit/>
          </a:bodyPr>
          <a:p>
            <a:r>
              <a:rPr lang="en-US" altLang="zh-CN" sz="2400"/>
              <a:t>Enhanced HRP solution</a:t>
            </a:r>
            <a:endParaRPr lang="en-US" altLang="zh-CN" sz="2400"/>
          </a:p>
        </p:txBody>
      </p:sp>
      <p:sp>
        <p:nvSpPr>
          <p:cNvPr id="5" name="文本框 4"/>
          <p:cNvSpPr txBox="1"/>
          <p:nvPr/>
        </p:nvSpPr>
        <p:spPr>
          <a:xfrm>
            <a:off x="491490" y="4330065"/>
            <a:ext cx="7485380" cy="583565"/>
          </a:xfrm>
          <a:prstGeom prst="rect">
            <a:avLst/>
          </a:prstGeom>
          <a:noFill/>
        </p:spPr>
        <p:txBody>
          <a:bodyPr wrap="square" rtlCol="0">
            <a:spAutoFit/>
          </a:bodyPr>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Client-side detection</a:t>
            </a:r>
            <a:endParaRPr lang="en-US" altLang="zh-CN" sz="160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sz="1600">
                <a:latin typeface="Arial" panose="020B0604020202020204" pitchFamily="34" charset="0"/>
                <a:cs typeface="Arial" panose="020B0604020202020204" pitchFamily="34" charset="0"/>
              </a:rPr>
              <a:t>Server-side detection</a:t>
            </a:r>
            <a:endParaRPr lang="en-US" altLang="zh-CN" sz="1600">
              <a:latin typeface="Arial" panose="020B0604020202020204" pitchFamily="34" charset="0"/>
              <a:cs typeface="Arial" panose="020B0604020202020204" pitchFamily="34" charset="0"/>
            </a:endParaRPr>
          </a:p>
        </p:txBody>
      </p:sp>
      <p:sp>
        <p:nvSpPr>
          <p:cNvPr id="6" name="文本框 5"/>
          <p:cNvSpPr txBox="1"/>
          <p:nvPr/>
        </p:nvSpPr>
        <p:spPr>
          <a:xfrm>
            <a:off x="5188585" y="1727200"/>
            <a:ext cx="3799205" cy="398780"/>
          </a:xfrm>
          <a:prstGeom prst="rect">
            <a:avLst/>
          </a:prstGeom>
          <a:noFill/>
        </p:spPr>
        <p:txBody>
          <a:bodyPr wrap="square" rtlCol="0">
            <a:spAutoFit/>
          </a:bodyPr>
          <a:p>
            <a:r>
              <a:rPr lang="en-US" altLang="zh-CN" sz="2000" b="1"/>
              <a:t>Java level coding only!</a:t>
            </a:r>
            <a:endParaRPr lang="en-US" altLang="zh-CN" sz="2000" b="1"/>
          </a:p>
        </p:txBody>
      </p:sp>
      <p:cxnSp>
        <p:nvCxnSpPr>
          <p:cNvPr id="7" name="直接箭头连接符 6"/>
          <p:cNvCxnSpPr>
            <a:endCxn id="8" idx="0"/>
          </p:cNvCxnSpPr>
          <p:nvPr/>
        </p:nvCxnSpPr>
        <p:spPr>
          <a:xfrm flipH="1">
            <a:off x="6473190" y="2230120"/>
            <a:ext cx="5080" cy="209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88585" y="4330065"/>
            <a:ext cx="2568575" cy="645160"/>
          </a:xfrm>
          <a:prstGeom prst="rect">
            <a:avLst/>
          </a:prstGeom>
          <a:noFill/>
        </p:spPr>
        <p:txBody>
          <a:bodyPr wrap="square" rtlCol="0">
            <a:spAutoFit/>
          </a:bodyPr>
          <a:p>
            <a:pPr marL="285750" indent="-285750">
              <a:buFont typeface="Arial" panose="020B0604020202020204" pitchFamily="34" charset="0"/>
              <a:buChar char="•"/>
            </a:pPr>
            <a:r>
              <a:rPr lang="en-US" altLang="zh-CN" b="1"/>
              <a:t>Native Acoding</a:t>
            </a:r>
            <a:endParaRPr lang="en-US" altLang="zh-CN" b="1"/>
          </a:p>
          <a:p>
            <a:pPr marL="285750" indent="-285750">
              <a:buFont typeface="Arial" panose="020B0604020202020204" pitchFamily="34" charset="0"/>
              <a:buChar char="•"/>
            </a:pPr>
            <a:r>
              <a:rPr lang="en-US" altLang="zh-CN" b="1"/>
              <a:t>Magisk Detection</a:t>
            </a:r>
            <a:endParaRPr lang="en-US" altLang="zh-CN"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Threat Model</a:t>
            </a:r>
            <a:endParaRPr lang="en-US" altLang="zh-CN" sz="2400" dirty="0"/>
          </a:p>
        </p:txBody>
      </p:sp>
      <p:pic>
        <p:nvPicPr>
          <p:cNvPr id="5" name="图片 4" descr="ThreatModel"/>
          <p:cNvPicPr>
            <a:picLocks noChangeAspect="1"/>
          </p:cNvPicPr>
          <p:nvPr>
            <p:custDataLst>
              <p:tags r:id="rId1"/>
            </p:custDataLst>
          </p:nvPr>
        </p:nvPicPr>
        <p:blipFill>
          <a:blip r:embed="rId2"/>
          <a:stretch>
            <a:fillRect/>
          </a:stretch>
        </p:blipFill>
        <p:spPr>
          <a:xfrm>
            <a:off x="3228975" y="944880"/>
            <a:ext cx="6086475" cy="5332730"/>
          </a:xfrm>
          <a:prstGeom prst="rect">
            <a:avLst/>
          </a:prstGeom>
        </p:spPr>
      </p:pic>
      <p:sp>
        <p:nvSpPr>
          <p:cNvPr id="6" name="左大括号 5"/>
          <p:cNvSpPr/>
          <p:nvPr/>
        </p:nvSpPr>
        <p:spPr>
          <a:xfrm>
            <a:off x="2618740" y="2226310"/>
            <a:ext cx="323215" cy="3933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右大括号 6"/>
          <p:cNvSpPr/>
          <p:nvPr/>
        </p:nvSpPr>
        <p:spPr>
          <a:xfrm>
            <a:off x="7385050" y="1055370"/>
            <a:ext cx="225425" cy="8235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1268095" y="4008755"/>
            <a:ext cx="1291590" cy="368300"/>
          </a:xfrm>
          <a:prstGeom prst="rect">
            <a:avLst/>
          </a:prstGeom>
          <a:noFill/>
        </p:spPr>
        <p:txBody>
          <a:bodyPr wrap="square" rtlCol="0">
            <a:spAutoFit/>
          </a:bodyPr>
          <a:p>
            <a:r>
              <a:rPr lang="en-US" altLang="zh-CN"/>
              <a:t>Client-side</a:t>
            </a:r>
            <a:endParaRPr lang="en-US" altLang="zh-CN"/>
          </a:p>
        </p:txBody>
      </p:sp>
      <p:sp>
        <p:nvSpPr>
          <p:cNvPr id="9" name="文本框 8"/>
          <p:cNvSpPr txBox="1"/>
          <p:nvPr/>
        </p:nvSpPr>
        <p:spPr>
          <a:xfrm>
            <a:off x="7610475" y="1282700"/>
            <a:ext cx="1526540" cy="368300"/>
          </a:xfrm>
          <a:prstGeom prst="rect">
            <a:avLst/>
          </a:prstGeom>
          <a:noFill/>
        </p:spPr>
        <p:txBody>
          <a:bodyPr wrap="square" rtlCol="0">
            <a:spAutoFit/>
          </a:bodyPr>
          <a:p>
            <a:r>
              <a:rPr lang="en-US" altLang="zh-CN"/>
              <a:t>Server-side</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1490" y="218440"/>
            <a:ext cx="3762375" cy="460375"/>
          </a:xfrm>
          <a:prstGeom prst="rect">
            <a:avLst/>
          </a:prstGeom>
          <a:noFill/>
        </p:spPr>
        <p:txBody>
          <a:bodyPr wrap="square" rtlCol="0">
            <a:spAutoFit/>
          </a:bodyPr>
          <a:p>
            <a:r>
              <a:rPr lang="en-US" altLang="zh-CN" sz="2400" dirty="0"/>
              <a:t>Threat Model Cont’d</a:t>
            </a:r>
            <a:endParaRPr lang="en-US" altLang="zh-CN" sz="2400" dirty="0"/>
          </a:p>
        </p:txBody>
      </p:sp>
      <p:sp>
        <p:nvSpPr>
          <p:cNvPr id="5" name="文本框 4"/>
          <p:cNvSpPr txBox="1"/>
          <p:nvPr/>
        </p:nvSpPr>
        <p:spPr>
          <a:xfrm>
            <a:off x="515620" y="1109980"/>
            <a:ext cx="8257540" cy="3969385"/>
          </a:xfrm>
          <a:prstGeom prst="rect">
            <a:avLst/>
          </a:prstGeom>
          <a:noFill/>
        </p:spPr>
        <p:txBody>
          <a:bodyPr wrap="square" rtlCol="0">
            <a:spAutoFit/>
          </a:bodyPr>
          <a:p>
            <a:pPr marL="285750" indent="-285750">
              <a:buFont typeface="Arial" panose="020B0604020202020204" pitchFamily="34" charset="0"/>
              <a:buChar char="•"/>
            </a:pPr>
            <a:r>
              <a:rPr lang="en-US" altLang="zh-CN"/>
              <a:t>The professional adversaries have multiple Sybil (emulated) devices and seek to register them to the system</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They have at most three computing platforms to run these Sybil devices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These computing platforms have sensors and antenne to help Sybil devices receive and broadcaster wireless signals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At most 40% of the devices are Sybil devices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They somehow know the exact mechanisms of our detection process and deploy mechanism-specific attacks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p:txBody>
      </p:sp>
      <p:pic>
        <p:nvPicPr>
          <p:cNvPr id="3" name="图片 2" descr="ThreatModel"/>
          <p:cNvPicPr>
            <a:picLocks noChangeAspect="1"/>
          </p:cNvPicPr>
          <p:nvPr/>
        </p:nvPicPr>
        <p:blipFill>
          <a:blip r:embed="rId1"/>
          <a:stretch>
            <a:fillRect/>
          </a:stretch>
        </p:blipFill>
        <p:spPr>
          <a:xfrm>
            <a:off x="8773160" y="3862705"/>
            <a:ext cx="3418840" cy="299529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6390" y="197485"/>
            <a:ext cx="5584825" cy="460375"/>
          </a:xfrm>
          <a:prstGeom prst="rect">
            <a:avLst/>
          </a:prstGeom>
          <a:noFill/>
        </p:spPr>
        <p:txBody>
          <a:bodyPr wrap="square" rtlCol="0">
            <a:spAutoFit/>
          </a:bodyPr>
          <a:p>
            <a:r>
              <a:rPr lang="en-US" altLang="zh-CN" sz="2400"/>
              <a:t>Hardened Registration Process Plus </a:t>
            </a:r>
            <a:endParaRPr lang="en-US" altLang="zh-CN" sz="2400"/>
          </a:p>
        </p:txBody>
      </p:sp>
      <p:pic>
        <p:nvPicPr>
          <p:cNvPr id="6" name="图片 5" descr="HRP_plus"/>
          <p:cNvPicPr>
            <a:picLocks noChangeAspect="1"/>
          </p:cNvPicPr>
          <p:nvPr/>
        </p:nvPicPr>
        <p:blipFill>
          <a:blip r:embed="rId1"/>
          <a:stretch>
            <a:fillRect/>
          </a:stretch>
        </p:blipFill>
        <p:spPr>
          <a:xfrm>
            <a:off x="326390" y="970280"/>
            <a:ext cx="5719445" cy="5544820"/>
          </a:xfrm>
          <a:prstGeom prst="rect">
            <a:avLst/>
          </a:prstGeom>
        </p:spPr>
      </p:pic>
      <p:sp>
        <p:nvSpPr>
          <p:cNvPr id="8" name="文本框 7"/>
          <p:cNvSpPr txBox="1"/>
          <p:nvPr/>
        </p:nvSpPr>
        <p:spPr>
          <a:xfrm>
            <a:off x="6922770" y="1317625"/>
            <a:ext cx="4671695" cy="2245360"/>
          </a:xfrm>
          <a:prstGeom prst="rect">
            <a:avLst/>
          </a:prstGeom>
          <a:noFill/>
        </p:spPr>
        <p:txBody>
          <a:bodyPr wrap="square" rtlCol="0">
            <a:spAutoFit/>
          </a:bodyPr>
          <a:p>
            <a:pPr marL="457200" indent="-457200">
              <a:buFont typeface="Arial" panose="020B0604020202020204" pitchFamily="34" charset="0"/>
              <a:buChar char="•"/>
            </a:pPr>
            <a:r>
              <a:rPr lang="en-US" altLang="zh-CN" sz="2800"/>
              <a:t>Client-side detection: Device Examination</a:t>
            </a:r>
            <a:endParaRPr lang="en-US" altLang="zh-CN" sz="2800"/>
          </a:p>
          <a:p>
            <a:pPr marL="457200" indent="-457200">
              <a:buFont typeface="Arial" panose="020B0604020202020204" pitchFamily="34" charset="0"/>
              <a:buChar char="•"/>
            </a:pPr>
            <a:endParaRPr lang="en-US" altLang="zh-CN" sz="2800"/>
          </a:p>
          <a:p>
            <a:pPr marL="457200" indent="-457200">
              <a:buFont typeface="Arial" panose="020B0604020202020204" pitchFamily="34" charset="0"/>
              <a:buChar char="•"/>
            </a:pPr>
            <a:r>
              <a:rPr lang="en-US" altLang="zh-CN" sz="2800"/>
              <a:t>Server-side detection: Sybil Detection</a:t>
            </a:r>
            <a:endParaRPr lang="en-US" altLang="zh-CN" sz="28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5790" y="263525"/>
            <a:ext cx="8277225" cy="460375"/>
          </a:xfrm>
          <a:prstGeom prst="rect">
            <a:avLst/>
          </a:prstGeom>
          <a:noFill/>
        </p:spPr>
        <p:txBody>
          <a:bodyPr wrap="square" rtlCol="0">
            <a:spAutoFit/>
          </a:bodyPr>
          <a:p>
            <a:r>
              <a:rPr lang="en-US" altLang="zh-CN" sz="2400"/>
              <a:t>Server-side detection Setups</a:t>
            </a:r>
            <a:endParaRPr lang="en-US" altLang="zh-CN" sz="2400"/>
          </a:p>
        </p:txBody>
      </p:sp>
      <p:sp>
        <p:nvSpPr>
          <p:cNvPr id="5" name="椭圆 4"/>
          <p:cNvSpPr/>
          <p:nvPr/>
        </p:nvSpPr>
        <p:spPr>
          <a:xfrm>
            <a:off x="570865" y="1167765"/>
            <a:ext cx="6533515" cy="475234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10285" y="2422525"/>
            <a:ext cx="2047240" cy="207010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195955" y="1421765"/>
            <a:ext cx="2092960" cy="152654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589655" y="3145790"/>
            <a:ext cx="2740025" cy="2334260"/>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连接符 8"/>
          <p:cNvCxnSpPr>
            <a:endCxn id="8" idx="6"/>
          </p:cNvCxnSpPr>
          <p:nvPr/>
        </p:nvCxnSpPr>
        <p:spPr>
          <a:xfrm flipV="1">
            <a:off x="4965700" y="4312920"/>
            <a:ext cx="1363980" cy="1206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00980" y="3989705"/>
            <a:ext cx="671195" cy="368300"/>
          </a:xfrm>
          <a:prstGeom prst="rect">
            <a:avLst/>
          </a:prstGeom>
          <a:noFill/>
        </p:spPr>
        <p:txBody>
          <a:bodyPr wrap="square" rtlCol="0">
            <a:spAutoFit/>
          </a:bodyPr>
          <a:p>
            <a:r>
              <a:rPr lang="en-US" altLang="zh-CN"/>
              <a:t>50m</a:t>
            </a:r>
            <a:endParaRPr lang="en-US" altLang="zh-CN"/>
          </a:p>
        </p:txBody>
      </p:sp>
      <p:sp>
        <p:nvSpPr>
          <p:cNvPr id="11" name="文本框 10"/>
          <p:cNvSpPr txBox="1"/>
          <p:nvPr/>
        </p:nvSpPr>
        <p:spPr>
          <a:xfrm>
            <a:off x="8078470" y="959485"/>
            <a:ext cx="3538855" cy="4092575"/>
          </a:xfrm>
          <a:prstGeom prst="rect">
            <a:avLst/>
          </a:prstGeom>
          <a:noFill/>
        </p:spPr>
        <p:txBody>
          <a:bodyPr wrap="square" rtlCol="0">
            <a:spAutoFit/>
          </a:bodyPr>
          <a:p>
            <a:pPr marL="342900" indent="-342900">
              <a:buFont typeface="Arial" panose="020B0604020202020204" pitchFamily="34" charset="0"/>
              <a:buChar char="•"/>
            </a:pPr>
            <a:r>
              <a:rPr lang="en-US" altLang="zh-CN" sz="2000"/>
              <a:t>Large region where we need MCS</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16 nodes in the waiting list, assign small sub-regions</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Each sub-region contains a group of nodes to start the server-side detection</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All data used during the server-side detection is only valid within the group</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down)">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wipe(down)">
                                      <p:cBhvr>
                                        <p:cTn id="24" dur="500"/>
                                        <p:tgtEl>
                                          <p:spTgt spid="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wipe(down)">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wipe(down)">
                                      <p:cBhvr>
                                        <p:cTn id="4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263525"/>
            <a:ext cx="8277225" cy="460375"/>
          </a:xfrm>
          <a:prstGeom prst="rect">
            <a:avLst/>
          </a:prstGeom>
          <a:noFill/>
        </p:spPr>
        <p:txBody>
          <a:bodyPr wrap="square" rtlCol="0">
            <a:spAutoFit/>
          </a:bodyPr>
          <a:lstStyle/>
          <a:p>
            <a:r>
              <a:rPr lang="en-US" altLang="zh-CN" sz="2400"/>
              <a:t>RSSI</a:t>
            </a:r>
            <a:r>
              <a:rPr lang="en-US" altLang="zh-CN" sz="2400" baseline="30000"/>
              <a:t>1 </a:t>
            </a:r>
            <a:r>
              <a:rPr lang="en-US" altLang="zh-CN" sz="2400"/>
              <a:t>ratio based Sybil detection method[3]</a:t>
            </a:r>
            <a:endParaRPr lang="en-US" altLang="zh-CN" sz="2400"/>
          </a:p>
        </p:txBody>
      </p:sp>
      <p:sp>
        <p:nvSpPr>
          <p:cNvPr id="11" name="文本框 10"/>
          <p:cNvSpPr txBox="1"/>
          <p:nvPr/>
        </p:nvSpPr>
        <p:spPr>
          <a:xfrm>
            <a:off x="797560" y="1082675"/>
            <a:ext cx="8947150" cy="306705"/>
          </a:xfrm>
          <a:prstGeom prst="rect">
            <a:avLst/>
          </a:prstGeom>
          <a:noFill/>
        </p:spPr>
        <p:txBody>
          <a:bodyPr wrap="square" rtlCol="0">
            <a:spAutoFit/>
          </a:bodyPr>
          <a:lstStyle/>
          <a:p>
            <a:r>
              <a:rPr lang="en-US" altLang="zh-CN" sz="1400"/>
              <a:t>The precondition is that: D1, D2 detection nodes are honest and trusted</a:t>
            </a:r>
            <a:endParaRPr lang="en-US" altLang="zh-CN" sz="1400"/>
          </a:p>
        </p:txBody>
      </p:sp>
      <p:sp>
        <p:nvSpPr>
          <p:cNvPr id="2" name="文本框 1"/>
          <p:cNvSpPr txBox="1"/>
          <p:nvPr/>
        </p:nvSpPr>
        <p:spPr>
          <a:xfrm>
            <a:off x="605790" y="6360795"/>
            <a:ext cx="6661785" cy="306705"/>
          </a:xfrm>
          <a:prstGeom prst="rect">
            <a:avLst/>
          </a:prstGeom>
          <a:noFill/>
        </p:spPr>
        <p:txBody>
          <a:bodyPr wrap="square" rtlCol="0">
            <a:spAutoFit/>
          </a:bodyPr>
          <a:lstStyle/>
          <a:p>
            <a:r>
              <a:rPr lang="en-US" altLang="zh-CN" sz="1400"/>
              <a:t>1. Received Signal Strength Indicator</a:t>
            </a:r>
            <a:endParaRPr lang="en-US" altLang="zh-CN" sz="1400"/>
          </a:p>
        </p:txBody>
      </p:sp>
      <p:pic>
        <p:nvPicPr>
          <p:cNvPr id="18" name="图片 17" descr="rssi_ratio_exp"/>
          <p:cNvPicPr>
            <a:picLocks noChangeAspect="1"/>
          </p:cNvPicPr>
          <p:nvPr>
            <p:custDataLst>
              <p:tags r:id="rId1"/>
            </p:custDataLst>
          </p:nvPr>
        </p:nvPicPr>
        <p:blipFill>
          <a:blip r:embed="rId2"/>
          <a:stretch>
            <a:fillRect/>
          </a:stretch>
        </p:blipFill>
        <p:spPr>
          <a:xfrm>
            <a:off x="797560" y="1749425"/>
            <a:ext cx="5944235" cy="2392045"/>
          </a:xfrm>
          <a:prstGeom prst="rect">
            <a:avLst/>
          </a:prstGeom>
        </p:spPr>
      </p:pic>
      <p:sp>
        <p:nvSpPr>
          <p:cNvPr id="19" name="文本框 18"/>
          <p:cNvSpPr txBox="1"/>
          <p:nvPr/>
        </p:nvSpPr>
        <p:spPr>
          <a:xfrm>
            <a:off x="848995" y="4339590"/>
            <a:ext cx="5603240" cy="368300"/>
          </a:xfrm>
          <a:prstGeom prst="rect">
            <a:avLst/>
          </a:prstGeom>
          <a:noFill/>
        </p:spPr>
        <p:txBody>
          <a:bodyPr wrap="square" rtlCol="0">
            <a:spAutoFit/>
          </a:bodyPr>
          <a:lstStyle/>
          <a:p>
            <a:r>
              <a:rPr lang="en-US" altLang="zh-CN"/>
              <a:t>Figure. 3  RSSI ratio method</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UNIT_PLACING_PICTURE_USER_VIEWPORT" val="{&quot;height&quot;:6389,&quot;width&quot;:11045}"/>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PLACING_PICTURE_USER_VIEWPORT" val="{&quot;height&quot;:7425,&quot;width&quot;:8475}"/>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PLACING_PICTURE_USER_VIEWPORT" val="{&quot;height&quot;:5040,&quot;width&quot;:12525}"/>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UNIT_TABLE_BEAUTIFY" val="smartTable{aa3b5882-6b5e-47b7-a849-cb99225c4ce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ABLE_BEAUTIFY" val="smartTable{aa3b5882-6b5e-47b7-a849-cb99225c4ce8}"/>
</p:tagLst>
</file>

<file path=ppt/tags/tag81.xml><?xml version="1.0" encoding="utf-8"?>
<p:tagLst xmlns:p="http://schemas.openxmlformats.org/presentationml/2006/main">
  <p:tag name="KSO_WM_UNIT_TABLE_BEAUTIFY" val="smartTable{aa3b5882-6b5e-47b7-a849-cb99225c4ce8}"/>
</p:tagLst>
</file>

<file path=ppt/tags/tag82.xml><?xml version="1.0" encoding="utf-8"?>
<p:tagLst xmlns:p="http://schemas.openxmlformats.org/presentationml/2006/main">
  <p:tag name="KSO_WM_UNIT_TABLE_BEAUTIFY" val="smartTable{4966b6b6-4282-468f-959d-b876305e5bd0}"/>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5836</Words>
  <Application>WPS 演示</Application>
  <PresentationFormat>Widescreen</PresentationFormat>
  <Paragraphs>397</Paragraphs>
  <Slides>22</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3" baseType="lpstr">
      <vt:lpstr>Arial</vt:lpstr>
      <vt:lpstr>宋体</vt:lpstr>
      <vt:lpstr>Wingdings</vt:lpstr>
      <vt:lpstr>微软雅黑</vt:lpstr>
      <vt:lpstr>Wingdings</vt:lpstr>
      <vt:lpstr>Arial Unicode MS</vt:lpstr>
      <vt:lpstr>Calibri</vt:lpstr>
      <vt:lpstr>Cambria Math</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Typing...</cp:lastModifiedBy>
  <cp:revision>242</cp:revision>
  <dcterms:created xsi:type="dcterms:W3CDTF">2019-06-19T02:08:00Z</dcterms:created>
  <dcterms:modified xsi:type="dcterms:W3CDTF">2021-09-29T02:23:17Z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29372883942044B9AFFF8B5997A1A133</vt:lpwstr>
  </property>
</Properties>
</file>