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HUA LI" initials="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7380" y="273685"/>
            <a:ext cx="7222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Hunting Sybils in Consensus-Based Network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55015" y="1252855"/>
            <a:ext cx="68091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To make the system work properly, we should make sure malicious nodes and sybils function according to the rule: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1. There are malicious nodes in the sensing network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2. Malicious devices cannot impersonate sybils while it has to broadcast itself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3. Sybils have to rely on malicious as access point to broadcast its signal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If nodes obey to the rule, then we could eliminate sybils based on </a:t>
            </a:r>
            <a:r>
              <a:rPr lang="en-US" altLang="zh-CN" sz="2000" i="1"/>
              <a:t>l </a:t>
            </a:r>
            <a:r>
              <a:rPr lang="en-US" altLang="zh-CN" sz="2000"/>
              <a:t>value</a:t>
            </a:r>
            <a:endParaRPr lang="en-US" altLang="zh-CN" sz="2000"/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43205"/>
            <a:ext cx="6478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Possible extreme occasion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581660" y="911225"/>
            <a:ext cx="64458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What if all scores are less than the threshold, and l values are high?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According to simple statistic results, when sybils expose themselves but get low score, honest nodes would get even lower score. We could eliminate node with the highest score first.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53745" y="4371975"/>
            <a:ext cx="1466215" cy="84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Sybil</a:t>
            </a:r>
            <a:endParaRPr lang="en-US" altLang="zh-CN"/>
          </a:p>
          <a:p>
            <a:pPr algn="ctr"/>
            <a:r>
              <a:rPr lang="en-US" altLang="zh-CN"/>
              <a:t>low</a:t>
            </a:r>
            <a:endParaRPr lang="en-US" altLang="zh-CN"/>
          </a:p>
          <a:p>
            <a:pPr algn="ctr"/>
            <a:r>
              <a:rPr lang="en-US" altLang="zh-CN"/>
              <a:t>score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27910" y="3876040"/>
            <a:ext cx="86233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19780" y="3380105"/>
            <a:ext cx="1854200" cy="97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APs are always enough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81885" y="5093970"/>
            <a:ext cx="948690" cy="66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60115" y="5212715"/>
            <a:ext cx="1875155" cy="133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They hide themselves when APs are not enough 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027545" y="3321050"/>
            <a:ext cx="3935095" cy="108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sybil receivers is very hard </a:t>
            </a:r>
            <a:endParaRPr lang="en-US" altLang="zh-CN"/>
          </a:p>
          <a:p>
            <a:pPr algn="ctr"/>
            <a:r>
              <a:rPr lang="en-US" altLang="zh-CN"/>
              <a:t>to be a pair, thus honest nodes get even lower score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335270" y="3822065"/>
            <a:ext cx="1477010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529580" y="5837555"/>
            <a:ext cx="126111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78675" y="5406390"/>
            <a:ext cx="3805555" cy="12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i="1"/>
              <a:t>Hunting</a:t>
            </a:r>
            <a:r>
              <a:rPr lang="en-US" altLang="zh-CN"/>
              <a:t> method would find out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0085" y="220980"/>
            <a:ext cx="3042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Attack Model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1045845"/>
            <a:ext cx="6134100" cy="5146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9295" y="1007745"/>
            <a:ext cx="33407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Assume two nodes are going to broadcast in the same round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laptop can be a powerful processing and AP(access point) which allows a laptop to transmit on behalf of two nodes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Most importantly, almost everyone owns a laptop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We want to prevent this kind of individual attack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5790" y="263525"/>
            <a:ext cx="8277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RSSI ratio based Sybil detection method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1880235"/>
            <a:ext cx="4140200" cy="292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55" y="1880235"/>
            <a:ext cx="4614545" cy="9391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790" y="6199505"/>
            <a:ext cx="808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(These four screenshots are from the paper, reference here)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30" y="3183255"/>
            <a:ext cx="3160395" cy="99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430" y="4455160"/>
            <a:ext cx="3159760" cy="11169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7560" y="1082675"/>
            <a:ext cx="894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precondition is that: D1-D4 detection nodes are honest and trusted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236345" y="5319395"/>
            <a:ext cx="558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“two nodes are enough for detection”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30860" y="798195"/>
          <a:ext cx="731139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Rounds1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Rounds2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Rounds3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Rounds4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6225" y="103505"/>
            <a:ext cx="6723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Data Collection Procedure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8127365" y="476250"/>
            <a:ext cx="35217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Reporters in each round: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first round:</a:t>
            </a:r>
            <a:endParaRPr lang="en-US" altLang="zh-CN"/>
          </a:p>
          <a:p>
            <a:r>
              <a:rPr lang="en-US" altLang="zh-CN">
                <a:sym typeface="+mn-ea"/>
              </a:rPr>
              <a:t>1-2, 3-4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Second round:</a:t>
            </a:r>
            <a:endParaRPr lang="en-US" altLang="zh-CN"/>
          </a:p>
          <a:p>
            <a:r>
              <a:rPr lang="en-US" altLang="zh-CN">
                <a:sym typeface="+mn-ea"/>
              </a:rPr>
              <a:t>5-6, 7-8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Third round:</a:t>
            </a:r>
            <a:endParaRPr lang="en-US" altLang="zh-CN"/>
          </a:p>
          <a:p>
            <a:r>
              <a:rPr lang="en-US" altLang="zh-CN"/>
              <a:t>1-2, </a:t>
            </a:r>
            <a:r>
              <a:rPr lang="en-US" altLang="zh-CN">
                <a:sym typeface="+mn-ea"/>
              </a:rPr>
              <a:t>5-6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Fourth round:</a:t>
            </a:r>
            <a:endParaRPr lang="en-US" altLang="zh-CN"/>
          </a:p>
          <a:p>
            <a:r>
              <a:rPr lang="en-US" altLang="zh-CN"/>
              <a:t>3-4, </a:t>
            </a:r>
            <a:r>
              <a:rPr lang="en-US" altLang="zh-CN">
                <a:sym typeface="+mn-ea"/>
              </a:rPr>
              <a:t> 7-8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0530" y="4716780"/>
            <a:ext cx="10855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Once two or more nodes found broadcasting at the same AP, they would get 1 point</a:t>
            </a:r>
            <a:endParaRPr lang="en-US" altLang="zh-CN"/>
          </a:p>
          <a:p>
            <a:r>
              <a:rPr lang="en-US" altLang="zh-CN"/>
              <a:t>In the end, we analyse the score result, and try to find out all sybils if they try to use the same 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1325" y="210820"/>
            <a:ext cx="6403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Tradeoff for Sybils in the model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03250" y="3876040"/>
            <a:ext cx="60801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Two occasion:</a:t>
            </a:r>
            <a:endParaRPr lang="en-US" altLang="zh-CN"/>
          </a:p>
          <a:p>
            <a:r>
              <a:rPr lang="en-US" altLang="zh-CN"/>
              <a:t>sybils broadcast on the same AP in the same round</a:t>
            </a:r>
            <a:endParaRPr lang="en-US" altLang="zh-CN"/>
          </a:p>
          <a:p>
            <a:pPr algn="l"/>
            <a:r>
              <a:rPr lang="en-US" altLang="zh-CN"/>
              <a:t>being detected, however increase </a:t>
            </a:r>
            <a:r>
              <a:rPr lang="en-US" altLang="zh-CN" i="1"/>
              <a:t>l</a:t>
            </a:r>
            <a:r>
              <a:rPr lang="en-US" altLang="zh-CN"/>
              <a:t> value.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sybils try not to be reported by honest nodes:</a:t>
            </a:r>
            <a:endParaRPr lang="en-US" altLang="zh-CN"/>
          </a:p>
          <a:p>
            <a:pPr algn="l"/>
            <a:r>
              <a:rPr lang="en-US" altLang="zh-CN"/>
              <a:t>not being detected, however get low </a:t>
            </a:r>
            <a:r>
              <a:rPr lang="en-US" altLang="zh-CN" i="1"/>
              <a:t>l</a:t>
            </a:r>
            <a:r>
              <a:rPr lang="en-US" altLang="zh-CN"/>
              <a:t> value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231390" y="1528445"/>
            <a:ext cx="927100" cy="862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任意多边形 8"/>
          <p:cNvSpPr/>
          <p:nvPr/>
        </p:nvSpPr>
        <p:spPr>
          <a:xfrm>
            <a:off x="3295650" y="1517650"/>
            <a:ext cx="240030" cy="925195"/>
          </a:xfrm>
          <a:custGeom>
            <a:avLst/>
            <a:gdLst>
              <a:gd name="connisteX0" fmla="*/ 13033 w 239744"/>
              <a:gd name="connsiteY0" fmla="*/ 0 h 925200"/>
              <a:gd name="connisteX1" fmla="*/ 239728 w 239744"/>
              <a:gd name="connsiteY1" fmla="*/ 441960 h 925200"/>
              <a:gd name="connisteX2" fmla="*/ 23828 w 239744"/>
              <a:gd name="connsiteY2" fmla="*/ 883920 h 925200"/>
              <a:gd name="connisteX3" fmla="*/ 13033 w 239744"/>
              <a:gd name="connsiteY3" fmla="*/ 883920 h 925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39744" h="925200">
                <a:moveTo>
                  <a:pt x="13033" y="0"/>
                </a:moveTo>
                <a:cubicBezTo>
                  <a:pt x="62563" y="79375"/>
                  <a:pt x="237823" y="265430"/>
                  <a:pt x="239728" y="441960"/>
                </a:cubicBezTo>
                <a:cubicBezTo>
                  <a:pt x="241633" y="618490"/>
                  <a:pt x="68913" y="795655"/>
                  <a:pt x="23828" y="883920"/>
                </a:cubicBezTo>
                <a:cubicBezTo>
                  <a:pt x="-21257" y="972185"/>
                  <a:pt x="11128" y="892810"/>
                  <a:pt x="13033" y="883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557270" y="1323340"/>
            <a:ext cx="335915" cy="1390650"/>
          </a:xfrm>
          <a:custGeom>
            <a:avLst/>
            <a:gdLst>
              <a:gd name="connisteX0" fmla="*/ 0 w 336055"/>
              <a:gd name="connsiteY0" fmla="*/ 0 h 1390650"/>
              <a:gd name="connisteX1" fmla="*/ 193675 w 336055"/>
              <a:gd name="connsiteY1" fmla="*/ 215900 h 1390650"/>
              <a:gd name="connisteX2" fmla="*/ 334010 w 336055"/>
              <a:gd name="connsiteY2" fmla="*/ 582295 h 1390650"/>
              <a:gd name="connisteX3" fmla="*/ 247650 w 336055"/>
              <a:gd name="connsiteY3" fmla="*/ 1013460 h 1390650"/>
              <a:gd name="connisteX4" fmla="*/ 10795 w 336055"/>
              <a:gd name="connsiteY4" fmla="*/ 1390650 h 13906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36056" h="1390650">
                <a:moveTo>
                  <a:pt x="0" y="0"/>
                </a:moveTo>
                <a:cubicBezTo>
                  <a:pt x="36195" y="35560"/>
                  <a:pt x="127000" y="99695"/>
                  <a:pt x="193675" y="215900"/>
                </a:cubicBezTo>
                <a:cubicBezTo>
                  <a:pt x="260350" y="332105"/>
                  <a:pt x="323215" y="422910"/>
                  <a:pt x="334010" y="582295"/>
                </a:cubicBezTo>
                <a:cubicBezTo>
                  <a:pt x="344805" y="741680"/>
                  <a:pt x="312420" y="851535"/>
                  <a:pt x="247650" y="1013460"/>
                </a:cubicBezTo>
                <a:cubicBezTo>
                  <a:pt x="182880" y="1175385"/>
                  <a:pt x="56515" y="1323975"/>
                  <a:pt x="10795" y="1390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675380" y="1108075"/>
            <a:ext cx="573405" cy="1972310"/>
          </a:xfrm>
          <a:custGeom>
            <a:avLst/>
            <a:gdLst>
              <a:gd name="connisteX0" fmla="*/ 226695 w 573719"/>
              <a:gd name="connsiteY0" fmla="*/ 0 h 1972310"/>
              <a:gd name="connisteX1" fmla="*/ 377825 w 573719"/>
              <a:gd name="connsiteY1" fmla="*/ 150495 h 1972310"/>
              <a:gd name="connisteX2" fmla="*/ 452755 w 573719"/>
              <a:gd name="connsiteY2" fmla="*/ 344805 h 1972310"/>
              <a:gd name="connisteX3" fmla="*/ 528320 w 573719"/>
              <a:gd name="connsiteY3" fmla="*/ 570865 h 1972310"/>
              <a:gd name="connisteX4" fmla="*/ 571500 w 573719"/>
              <a:gd name="connsiteY4" fmla="*/ 915670 h 1972310"/>
              <a:gd name="connisteX5" fmla="*/ 549910 w 573719"/>
              <a:gd name="connsiteY5" fmla="*/ 1261110 h 1972310"/>
              <a:gd name="connisteX6" fmla="*/ 441960 w 573719"/>
              <a:gd name="connsiteY6" fmla="*/ 1551940 h 1972310"/>
              <a:gd name="connisteX7" fmla="*/ 237490 w 573719"/>
              <a:gd name="connsiteY7" fmla="*/ 1800225 h 1972310"/>
              <a:gd name="connisteX8" fmla="*/ 0 w 573719"/>
              <a:gd name="connsiteY8" fmla="*/ 1972310 h 19723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73719" h="1972310">
                <a:moveTo>
                  <a:pt x="226695" y="0"/>
                </a:moveTo>
                <a:cubicBezTo>
                  <a:pt x="255270" y="26035"/>
                  <a:pt x="332740" y="81280"/>
                  <a:pt x="377825" y="150495"/>
                </a:cubicBezTo>
                <a:cubicBezTo>
                  <a:pt x="422910" y="219710"/>
                  <a:pt x="422910" y="260985"/>
                  <a:pt x="452755" y="344805"/>
                </a:cubicBezTo>
                <a:cubicBezTo>
                  <a:pt x="482600" y="428625"/>
                  <a:pt x="504825" y="456565"/>
                  <a:pt x="528320" y="570865"/>
                </a:cubicBezTo>
                <a:cubicBezTo>
                  <a:pt x="551815" y="685165"/>
                  <a:pt x="567055" y="777875"/>
                  <a:pt x="571500" y="915670"/>
                </a:cubicBezTo>
                <a:cubicBezTo>
                  <a:pt x="575945" y="1053465"/>
                  <a:pt x="575945" y="1134110"/>
                  <a:pt x="549910" y="1261110"/>
                </a:cubicBezTo>
                <a:cubicBezTo>
                  <a:pt x="523875" y="1388110"/>
                  <a:pt x="504190" y="1443990"/>
                  <a:pt x="441960" y="1551940"/>
                </a:cubicBezTo>
                <a:cubicBezTo>
                  <a:pt x="379730" y="1659890"/>
                  <a:pt x="325755" y="1716405"/>
                  <a:pt x="237490" y="1800225"/>
                </a:cubicBezTo>
                <a:cubicBezTo>
                  <a:pt x="149225" y="1884045"/>
                  <a:pt x="43180" y="1943100"/>
                  <a:pt x="0" y="1972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29760" y="782320"/>
            <a:ext cx="991870" cy="96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4429760" y="2329180"/>
            <a:ext cx="991870" cy="96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844665" y="1082675"/>
            <a:ext cx="4591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BC report A(find A as a sybil):</a:t>
            </a:r>
            <a:endParaRPr lang="en-US" altLang="zh-CN"/>
          </a:p>
          <a:p>
            <a:pPr algn="l"/>
            <a:r>
              <a:rPr lang="en-US" altLang="zh-CN"/>
              <a:t>A get higher </a:t>
            </a:r>
            <a:r>
              <a:rPr lang="en-US" altLang="zh-CN" i="1"/>
              <a:t>l </a:t>
            </a:r>
            <a:r>
              <a:rPr lang="en-US" altLang="zh-CN"/>
              <a:t>value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BC don't report A or miss the signal:</a:t>
            </a:r>
            <a:endParaRPr lang="en-US" altLang="zh-CN"/>
          </a:p>
          <a:p>
            <a:pPr algn="l"/>
            <a:r>
              <a:rPr lang="en-US" altLang="zh-CN"/>
              <a:t>A get lower </a:t>
            </a:r>
            <a:r>
              <a:rPr lang="en-US" altLang="zh-CN" i="1"/>
              <a:t>l</a:t>
            </a:r>
            <a:r>
              <a:rPr lang="en-US" altLang="zh-CN"/>
              <a:t> value, but would't be taken as a sybil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2120" y="200025"/>
            <a:ext cx="5292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Problems in the Model(Attack Model)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88975" y="1062355"/>
            <a:ext cx="7706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Assumption: FP(fame up honest nodes)  FN(protect detected sybils)</a:t>
            </a:r>
            <a:endParaRPr lang="en-US" altLang="zh-CN"/>
          </a:p>
          <a:p>
            <a:r>
              <a:rPr lang="en-US" altLang="zh-CN"/>
              <a:t>If the pair contains: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 Sybils: They can upload false positive data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1 Sybil and 1 honest: can only upload false negative data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 honest: can only upload true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7385" y="3412490"/>
            <a:ext cx="7373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Extreme cases:</a:t>
            </a:r>
            <a:endParaRPr lang="en-US" altLang="zh-CN"/>
          </a:p>
          <a:p>
            <a:r>
              <a:rPr lang="en-US" altLang="zh-CN"/>
              <a:t>1. Sybils try not to be detected by other honest nodes, but whenever they have a chance, they would frame honest nodes.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Sybils expose themselves in the network, try to get higher </a:t>
            </a:r>
            <a:r>
              <a:rPr lang="en-US" altLang="zh-CN" i="1"/>
              <a:t>l</a:t>
            </a:r>
            <a:r>
              <a:rPr lang="en-US" altLang="zh-CN"/>
              <a:t> value, and frame no honest node.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210820"/>
            <a:ext cx="4139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Model simulation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14045" y="846455"/>
            <a:ext cx="5228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 individual attacker can have a laptop as powerful AP, and a mobile as malicious node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2274570"/>
            <a:ext cx="4239260" cy="31762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24295" y="835660"/>
            <a:ext cx="51415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16 randomly chosen nodes from an area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They can broadcast WiFi signals strong enough for every node to receive theoretically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4, 5 or 6 nodes can belong to the malicious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Sybils would frame the honest whenever they have a chance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Two honest nodes pair must report sybils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If the broadcasting sybil number is greater than vacant malicious node + AP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sybils &gt; vacant + 1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Sybils would be detected this round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95300" y="5751830"/>
            <a:ext cx="434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35% means 5 bad nodes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0"/>
            <a:ext cx="4422140" cy="3268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40" y="111760"/>
            <a:ext cx="4237990" cy="3157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40" y="3465830"/>
            <a:ext cx="4341495" cy="3198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" y="3465830"/>
            <a:ext cx="4431030" cy="33070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008235" y="636905"/>
            <a:ext cx="20447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Threshold selection 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dynamically add points to colluders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Leave the area, punishments, maybe elimated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graph label: percentage</a:t>
            </a:r>
            <a:endParaRPr lang="en-US" altLang="zh-CN" sz="140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7685" y="135255"/>
            <a:ext cx="5389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Detection Method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14045" y="825500"/>
            <a:ext cx="80314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 Nodes: 1 Malicious node as example: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Whenever there is a non-zero score in the list, there are sybils in the system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An honest node would hardly get 6 or more scores. If so, such node would highly likey to be a sybil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When a node get 6 score or more, all of its company would be regarded as sybils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When there is no node get 6 or more score, we need to check the </a:t>
            </a:r>
            <a:r>
              <a:rPr lang="en-US" altLang="zh-CN" i="1"/>
              <a:t>l </a:t>
            </a:r>
            <a:r>
              <a:rPr lang="en-US" altLang="zh-CN"/>
              <a:t>value distribution.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1. All </a:t>
            </a:r>
            <a:r>
              <a:rPr lang="en-US" altLang="zh-CN" i="1"/>
              <a:t>l </a:t>
            </a:r>
            <a:r>
              <a:rPr lang="en-US" altLang="zh-CN"/>
              <a:t>values are high: Sybils must have exposed themselves, we eliminate node with the highest score and all of its company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2. </a:t>
            </a:r>
            <a:r>
              <a:rPr lang="en-US" altLang="zh-CN" i="1"/>
              <a:t>l </a:t>
            </a:r>
            <a:r>
              <a:rPr lang="en-US" altLang="zh-CN"/>
              <a:t>value distribution is normal: We could possibily find a Sybil and eliminate it. At the same time, we subtract points from the framed victims.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07f92b84-91b1-4e43-8716-d7ed4c3905b7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4015</Words>
  <Application>WPS 演示</Application>
  <PresentationFormat>宽屏</PresentationFormat>
  <Paragraphs>259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RONGHUA LI</cp:lastModifiedBy>
  <cp:revision>173</cp:revision>
  <dcterms:created xsi:type="dcterms:W3CDTF">2019-06-19T02:08:00Z</dcterms:created>
  <dcterms:modified xsi:type="dcterms:W3CDTF">2021-02-08T02:29:49Z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