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9" r:id="rId3"/>
    <p:sldId id="410" r:id="rId4"/>
    <p:sldId id="412" r:id="rId6"/>
    <p:sldId id="411" r:id="rId7"/>
    <p:sldId id="414" r:id="rId8"/>
    <p:sldId id="416" r:id="rId9"/>
    <p:sldId id="419" r:id="rId10"/>
    <p:sldId id="418" r:id="rId11"/>
    <p:sldId id="423" r:id="rId12"/>
    <p:sldId id="422" r:id="rId13"/>
    <p:sldId id="424" r:id="rId14"/>
    <p:sldId id="41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GHUA LI" initials="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0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need to explain what’s participatory sensing, what’s bad with the forged data.(Why we need hrp)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Allow users to contribute the data.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There are some mostly common exmp. of PS and MC. Google Maps -&gt; crowdness in the street; Collect air quality or noise condition in urban area.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However,  users to contribute data, the openess of system brings in hazard. Malicious adversary could contribute fake or forged data to pollute the database.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Prevent the system from corrupted data attack, we hope to eliminate bad data sources at the very beginning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This is one of the published system design for PS.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This project mainly focus on mobile devices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need info to determine whether a data source is bad or not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prototype published in 2018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There are lots of flaws in the system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Clients : refered to previous, some improvements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 race between root detection and evasion is asymmetric, favoring evaders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Magisk hide hides root traits by unmounting them in the filesystem for certain apps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Model: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The adversaries the system protecting from are those xxxxxx     Malicious devices: rooted devices   Sybils: Emulators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we are going to build a score system. Nodes would get scores after some procedures. Elimination would be based on score.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With a few rooted devices are not enough to deploy attack in a large scale. Main focus: detect Sybils    Method: wiFi signals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If a node is real and physically presents in some location, the node would get low or zero score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if a node is virtual and not physically presents, the node would get high score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Threats: if adversary try to raise the score of legitimate nodes and lower the score of bad nodes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Improvements: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In paper 4, the auther make the assumption:   xxxxxx   with our new model, the hunting method in paper 4 would certainly fail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this server model  more general, more similar to real circumstances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With two nodes, we could determine whether there are nodes broadcasting with the same AP in the same round</a:t>
            </a:r>
            <a:endParaRPr lang="en-US" altLang="zh-CN"/>
          </a:p>
          <a:p>
            <a:r>
              <a:rPr lang="en-US" altLang="zh-CN"/>
              <a:t>Later, we are going to use node pairs to find out potential Sybil nodes.</a:t>
            </a:r>
            <a:endParaRPr lang="en-US" altLang="zh-CN"/>
          </a:p>
          <a:p>
            <a:r>
              <a:rPr lang="en-US" altLang="zh-CN"/>
              <a:t>These pairs would be called as sentry.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From listeners, nodes are randomly divided into pairs, each pair is called a sentry. </a:t>
            </a:r>
            <a:endParaRPr lang="en-US" altLang="zh-CN"/>
          </a:p>
          <a:p>
            <a:r>
              <a:rPr lang="en-US" altLang="zh-CN"/>
              <a:t>Since each sentry has two nodes, it can detect Sybil nodes with RSSI ratio value. </a:t>
            </a:r>
            <a:endParaRPr lang="en-US" altLang="zh-CN"/>
          </a:p>
          <a:p>
            <a:r>
              <a:rPr lang="en-US" altLang="zh-CN"/>
              <a:t>Aforementioned score system, every node would get a score in the end, explain how nodes get scores.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Then I’m going to introduce how the nodes get score, what are the threats in the system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randomly put listeners into pairs, called sentry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What’s colluders?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Red is the score distribution of Sybil nodes</a:t>
            </a:r>
            <a:endParaRPr lang="en-US" altLang="zh-CN"/>
          </a:p>
          <a:p>
            <a:r>
              <a:rPr lang="en-US" altLang="zh-CN"/>
              <a:t>Blue is the score distribution of normal nodes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nodes’score would follow the  these distributions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Every normal nodes in such system get 2.3 avg, sybils get 5.5 avg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The node with the highest score doesn’t frame others.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Sometimes all nodes get low score: maybe two few sybils inthe system or just normal nodes also happen to miss some signals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7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0565" y="1372870"/>
            <a:ext cx="104813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/>
              <a:t>Hardened Registration Process for Mobile Croudsourcing</a:t>
            </a:r>
            <a:endParaRPr lang="en-US" altLang="zh-CN" sz="4000" b="1"/>
          </a:p>
        </p:txBody>
      </p:sp>
      <p:sp>
        <p:nvSpPr>
          <p:cNvPr id="5" name="文本框 4"/>
          <p:cNvSpPr txBox="1"/>
          <p:nvPr/>
        </p:nvSpPr>
        <p:spPr>
          <a:xfrm>
            <a:off x="4154170" y="3314065"/>
            <a:ext cx="42005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Name: Ronghua Li</a:t>
            </a:r>
            <a:endParaRPr lang="en-US" altLang="zh-CN"/>
          </a:p>
          <a:p>
            <a:r>
              <a:rPr lang="en-US" altLang="zh-CN"/>
              <a:t>E-mail: ronghua@kth.se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Supervisor: Cihan Eryonucu</a:t>
            </a:r>
            <a:endParaRPr lang="en-US" altLang="zh-CN"/>
          </a:p>
          <a:p>
            <a:r>
              <a:rPr lang="en-US" altLang="zh-CN"/>
              <a:t>Examinar: Panos Papadimitratos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3375" y="142240"/>
            <a:ext cx="4689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Simulation results</a:t>
            </a:r>
            <a:endParaRPr lang="en-US" altLang="zh-CN" sz="2400" b="1"/>
          </a:p>
        </p:txBody>
      </p:sp>
      <p:pic>
        <p:nvPicPr>
          <p:cNvPr id="5" name="图片 4" descr="16_nodes_distribu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" y="978535"/>
            <a:ext cx="6421755" cy="47066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57085" y="978535"/>
            <a:ext cx="40532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Most of the cases, when honest nodes get high score, Sybil nodes would get even higher score. Sybil nodes nearly always get the highest score.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1536700" y="978535"/>
            <a:ext cx="44069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Elimination:</a:t>
            </a:r>
            <a:endParaRPr lang="en-US" altLang="zh-CN" sz="2000" b="1"/>
          </a:p>
          <a:p>
            <a:pPr marL="457200" indent="-457200">
              <a:buAutoNum type="arabicPeriod"/>
            </a:pPr>
            <a:r>
              <a:rPr lang="en-US" altLang="zh-CN" sz="2000"/>
              <a:t>the one with the highest score</a:t>
            </a:r>
            <a:endParaRPr lang="en-US" altLang="zh-CN" sz="2000"/>
          </a:p>
          <a:p>
            <a:pPr marL="457200" indent="-457200">
              <a:buAutoNum type="arabicPeriod"/>
            </a:pPr>
            <a:r>
              <a:rPr lang="en-US" altLang="zh-CN" sz="2000">
                <a:sym typeface="+mn-ea"/>
              </a:rPr>
              <a:t>Those honest nodes get framed would be whitewashed(subtract points from them).</a:t>
            </a:r>
            <a:endParaRPr lang="en-US" altLang="zh-CN" sz="2000"/>
          </a:p>
          <a:p>
            <a:pPr marL="457200" indent="-457200">
              <a:buAutoNum type="arabicPeriod"/>
            </a:pPr>
            <a:r>
              <a:rPr lang="en-US" altLang="zh-CN" sz="2000">
                <a:sym typeface="+mn-ea"/>
              </a:rPr>
              <a:t>This node’s sentry partner would get all the points causing by them.</a:t>
            </a:r>
            <a:endParaRPr lang="en-US" altLang="zh-CN" sz="2000"/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1536700" y="4624705"/>
          <a:ext cx="858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72"/>
                <a:gridCol w="480203"/>
                <a:gridCol w="496489"/>
                <a:gridCol w="508598"/>
                <a:gridCol w="518619"/>
                <a:gridCol w="497323"/>
                <a:gridCol w="488973"/>
                <a:gridCol w="499410"/>
                <a:gridCol w="538246"/>
                <a:gridCol w="540750"/>
                <a:gridCol w="587936"/>
                <a:gridCol w="587936"/>
                <a:gridCol w="587935"/>
                <a:gridCol w="587937"/>
                <a:gridCol w="587936"/>
                <a:gridCol w="587937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78485" y="5944235"/>
            <a:ext cx="536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Avg Scores:  N</a:t>
            </a:r>
            <a:r>
              <a:rPr lang="zh-CN" altLang="en-US"/>
              <a:t>ormal</a:t>
            </a:r>
            <a:r>
              <a:rPr lang="en-US" altLang="zh-CN"/>
              <a:t>:</a:t>
            </a:r>
            <a:r>
              <a:rPr lang="zh-CN" altLang="en-US"/>
              <a:t> 2.2865 </a:t>
            </a:r>
            <a:r>
              <a:rPr lang="en-US" altLang="zh-CN"/>
              <a:t>  S</a:t>
            </a:r>
            <a:r>
              <a:rPr lang="zh-CN" altLang="en-US"/>
              <a:t>ybil: 5.5165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7" grpId="0"/>
      <p:bldP spid="7" grpId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11785" y="151130"/>
            <a:ext cx="4204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Limitations</a:t>
            </a:r>
            <a:endParaRPr lang="en-US" altLang="zh-CN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311785" y="992505"/>
            <a:ext cx="603694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Threshold: how to eliminate Sybil nodes when preventing false positive? Not determined yet.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If there are</a:t>
            </a:r>
            <a:r>
              <a:rPr lang="en-US" altLang="zh-CN" sz="2000">
                <a:solidFill>
                  <a:schemeClr val="accent6"/>
                </a:solidFill>
              </a:rPr>
              <a:t> </a:t>
            </a:r>
            <a:r>
              <a:rPr lang="en-US" altLang="zh-CN" sz="2000">
                <a:solidFill>
                  <a:srgbClr val="FF0000"/>
                </a:solidFill>
              </a:rPr>
              <a:t>too few nodes</a:t>
            </a:r>
            <a:r>
              <a:rPr lang="en-US" altLang="zh-CN" sz="2000"/>
              <a:t> in the system, FP and FN rate increase greatly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In some cases, Sybil nodes with high score accidentally don’t get the chance to frame others, thus elimination of these nodes won’t help find-ing their partners.  Even worse, honest nodes cannot get whitewashed(subtract points) and might be eliminated as well.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75640" y="5392420"/>
          <a:ext cx="858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72"/>
                <a:gridCol w="480203"/>
                <a:gridCol w="496489"/>
                <a:gridCol w="508598"/>
                <a:gridCol w="518619"/>
                <a:gridCol w="497323"/>
                <a:gridCol w="488973"/>
                <a:gridCol w="499410"/>
                <a:gridCol w="538246"/>
                <a:gridCol w="540750"/>
                <a:gridCol w="587936"/>
                <a:gridCol w="587936"/>
                <a:gridCol w="587935"/>
                <a:gridCol w="587937"/>
                <a:gridCol w="587936"/>
                <a:gridCol w="587937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053955" y="5417820"/>
            <a:ext cx="2060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change another example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5940" y="208915"/>
            <a:ext cx="3414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References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645795" y="786130"/>
            <a:ext cx="1118743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[1] </a:t>
            </a:r>
            <a:r>
              <a:rPr lang="zh-CN" altLang="en-US"/>
              <a:t>Stylianos  Gisdakis,  Thanassis  Giannetsos,  and  Panagiotis  Papadimi-tratos.  Security, privacy, and incentive provision for mobile crowd sens-ing systems.IEEE Internet of Things Journal, 3(5):839–853, 2016</a:t>
            </a:r>
            <a:endParaRPr lang="zh-CN" altLang="en-US"/>
          </a:p>
          <a:p>
            <a:r>
              <a:rPr lang="en-US" altLang="zh-CN"/>
              <a:t>[2] Haifeng  Yu,  Phillip  B  Gibbons,  Michael  Kaminsky,  and  Feng  Xiao.Sybillimit:  A near-optimal social network defense against sybil attacks.In2008 IEEE Symposium on Security and Privacy (sp 2008),  pages3–17. IEEE, 2008.</a:t>
            </a:r>
            <a:endParaRPr lang="en-US" altLang="zh-CN"/>
          </a:p>
          <a:p>
            <a:r>
              <a:rPr lang="en-US" altLang="zh-CN"/>
              <a:t>[3] Jatesada Borsub and Panos Papadimitratos. Hardened registration process  for  participatory  sensing.   InProceedings of the 11th ACM Con-ference on Security &amp; Privacy in Wireless and Mobile Networks, pages281–282, 2018.</a:t>
            </a:r>
            <a:endParaRPr lang="en-US" altLang="zh-CN"/>
          </a:p>
          <a:p>
            <a:r>
              <a:rPr lang="en-US" altLang="zh-CN"/>
              <a:t>[4] Nickolai  Verchok  and  Alex  Orailo ̆glu.   Hunting  sybils  in  participatorymobile consensus-based networks. InProceedings of the 15th ACM AsiaConference on Computer and Communications Security, pages 732–743,2020.</a:t>
            </a:r>
            <a:endParaRPr lang="en-US" altLang="zh-CN"/>
          </a:p>
          <a:p>
            <a:r>
              <a:rPr lang="en-US" altLang="zh-CN"/>
              <a:t>[5] Darvin.  Detecting magisk hide.https://darvincitech.wordpress.com/2019/11/04/detecting-magisk-hide/, April 2019.</a:t>
            </a:r>
            <a:endParaRPr lang="en-US" altLang="zh-CN"/>
          </a:p>
          <a:p>
            <a:r>
              <a:rPr lang="en-US" altLang="zh-CN"/>
              <a:t>[6] Murat Demirbas and Youngwhan Song.  An rssi-based scheme for sybilattack detection in wireless sensor networks. In2006 International sym-posium on a world of wireless, mobile and multimedia networks (WoW-MoM’06), pages 5–pp. ieee, 2006.</a:t>
            </a:r>
            <a:endParaRPr lang="en-US" altLang="zh-CN"/>
          </a:p>
          <a:p>
            <a:r>
              <a:rPr lang="en-US" altLang="zh-CN"/>
              <a:t>[7] Xiao-Feng Xie &amp; Zun-Jing Wang. (2015). "An empirical study of combining participatory and physical sensing to better understand and improve urban mobility networks.". Transportation Research Board (TRB) Annual Meeting. Washington, DC, USA.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40715" y="318135"/>
            <a:ext cx="3911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Background</a:t>
            </a:r>
            <a:endParaRPr lang="en-US" altLang="zh-CN" sz="2400" b="1"/>
          </a:p>
        </p:txBody>
      </p:sp>
      <p:pic>
        <p:nvPicPr>
          <p:cNvPr id="6" name="图片 5" descr="ref_panos_system_over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715" y="1177925"/>
            <a:ext cx="7013575" cy="40570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0565" y="5424170"/>
            <a:ext cx="694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 1. System design for Mobile crowdsoucing[1]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5537835" y="2547620"/>
            <a:ext cx="3344545" cy="40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733155" y="2337435"/>
            <a:ext cx="122428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HRP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0565" y="1177925"/>
            <a:ext cx="56991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Participatory sensing can be used to retrieve information about the environment, weather, urban mobility,[7] congestion as well as any other sensory information that collectively forms knowledge.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e.g. Google Maps, Air quality detection with vehicle sensors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9" grpId="1"/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8465" y="433705"/>
            <a:ext cx="8851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Possible information collection</a:t>
            </a:r>
            <a:endParaRPr lang="en-US" altLang="zh-CN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786765" y="1327150"/>
            <a:ext cx="57550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1.</a:t>
            </a:r>
            <a:r>
              <a:rPr lang="en-US" altLang="zh-CN" sz="2000"/>
              <a:t>Phone </a:t>
            </a:r>
            <a:r>
              <a:rPr lang="zh-CN" altLang="en-US" sz="2000"/>
              <a:t>condition: sensors, root, real device or emulator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2.Scarce unique personal info: phone number, email addr, personal </a:t>
            </a:r>
            <a:r>
              <a:rPr lang="en-US" altLang="zh-CN" sz="2000"/>
              <a:t>ID( strong but double-edged sword[2])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3.Environment condition: IP, network condition, location</a:t>
            </a:r>
            <a:r>
              <a:rPr lang="en-US" altLang="zh-CN" sz="2000"/>
              <a:t>, surrounding devices</a:t>
            </a:r>
            <a:endParaRPr lang="en-US" altLang="zh-CN" sz="20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1490" y="218440"/>
            <a:ext cx="3762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HRP solution</a:t>
            </a:r>
            <a:endParaRPr lang="en-US" altLang="zh-CN" sz="2400" b="1"/>
          </a:p>
        </p:txBody>
      </p:sp>
      <p:sp>
        <p:nvSpPr>
          <p:cNvPr id="5" name="左大括号 4"/>
          <p:cNvSpPr/>
          <p:nvPr/>
        </p:nvSpPr>
        <p:spPr>
          <a:xfrm>
            <a:off x="2392680" y="1070610"/>
            <a:ext cx="995680" cy="47174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28725" y="3199130"/>
            <a:ext cx="103505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HRP+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87420" y="1214120"/>
            <a:ext cx="1274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Client[3]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3517900" y="5186045"/>
            <a:ext cx="1243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Server</a:t>
            </a:r>
            <a:endParaRPr lang="en-US" altLang="zh-CN" sz="2000"/>
          </a:p>
        </p:txBody>
      </p:sp>
      <p:sp>
        <p:nvSpPr>
          <p:cNvPr id="10" name="文本框 9"/>
          <p:cNvSpPr txBox="1"/>
          <p:nvPr/>
        </p:nvSpPr>
        <p:spPr>
          <a:xfrm>
            <a:off x="4849495" y="967740"/>
            <a:ext cx="3801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Software will not be exploited</a:t>
            </a:r>
            <a:endParaRPr lang="en-US" altLang="zh-CN"/>
          </a:p>
        </p:txBody>
      </p:sp>
      <p:sp>
        <p:nvSpPr>
          <p:cNvPr id="11" name="左大括号 10"/>
          <p:cNvSpPr/>
          <p:nvPr/>
        </p:nvSpPr>
        <p:spPr>
          <a:xfrm>
            <a:off x="4531995" y="4360545"/>
            <a:ext cx="317500" cy="1821815"/>
          </a:xfrm>
          <a:prstGeom prst="leftBrace">
            <a:avLst>
              <a:gd name="adj1" fmla="val 8333"/>
              <a:gd name="adj2" fmla="val 57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013960" y="4469765"/>
            <a:ext cx="33147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Additional examination on bypassed nodes. 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Clients vouch for each other and select accountable ones.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7420" y="934085"/>
            <a:ext cx="7639050" cy="52482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09645" y="6182360"/>
            <a:ext cx="7485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Previous HRP system design in [3]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4060190" y="1736090"/>
            <a:ext cx="2216785" cy="263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左大括号 15"/>
          <p:cNvSpPr/>
          <p:nvPr/>
        </p:nvSpPr>
        <p:spPr>
          <a:xfrm>
            <a:off x="4531995" y="1070610"/>
            <a:ext cx="396875" cy="825500"/>
          </a:xfrm>
          <a:prstGeom prst="leftBrace">
            <a:avLst>
              <a:gd name="adj1" fmla="val 8400"/>
              <a:gd name="adj2" fmla="val 47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/>
      <p:bldP spid="11" grpId="0" bldLvl="0" animBg="1"/>
      <p:bldP spid="12" grpId="0"/>
      <p:bldP spid="3" grpId="0"/>
      <p:bldP spid="3" grpId="1"/>
      <p:bldP spid="16" grpId="0" bldLvl="0" animBg="1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6870" y="228600"/>
            <a:ext cx="3513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HRP system: Client</a:t>
            </a:r>
            <a:endParaRPr lang="en-US" altLang="zh-CN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612775" y="5255895"/>
            <a:ext cx="6250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 2. Root, emulator and hardware det</a:t>
            </a:r>
            <a:r>
              <a:rPr lang="en-US" altLang="zh-CN"/>
              <a:t>ection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139940" y="1753870"/>
            <a:ext cx="40709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Improvement on [3]:</a:t>
            </a:r>
            <a:endParaRPr lang="en-US" altLang="zh-CN" b="1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Native code are included to increase the cost for bypassing the detection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Isolated process is used to detect Magisk-Hide(most commonly used root evasion method)[5]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10" name="图片 9" descr="Clientside_dete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1475740"/>
            <a:ext cx="5641975" cy="34175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628765" y="1617345"/>
            <a:ext cx="429069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Why?</a:t>
            </a:r>
            <a:endParaRPr lang="en-US" altLang="zh-CN"/>
          </a:p>
          <a:p>
            <a:r>
              <a:rPr lang="en-US" altLang="zh-CN"/>
              <a:t>Rooted devices are too customized. Software can be exploited easily.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What is Magisk-Hide?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Magisk Hide is the feature that allows you to cloak root traits for certain apps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/>
      <p:bldP spid="8" grpId="1"/>
      <p:bldP spid="2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17500" y="188595"/>
            <a:ext cx="4498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HRP system: Server </a:t>
            </a:r>
            <a:endParaRPr lang="en-US" altLang="zh-CN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439420" y="991870"/>
            <a:ext cx="50806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Model:</a:t>
            </a:r>
            <a:endParaRPr lang="en-US" altLang="zh-CN"/>
          </a:p>
          <a:p>
            <a:r>
              <a:rPr lang="en-US" altLang="zh-CN"/>
              <a:t>Attacker with some malicious devices and Sybils bypass client side detection.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Goal: Detect these sybil virtual deivices  </a:t>
            </a:r>
            <a:endParaRPr lang="en-US" altLang="zh-CN"/>
          </a:p>
          <a:p>
            <a:r>
              <a:rPr lang="en-US" altLang="zh-CN"/>
              <a:t>Method: Broadcasting/ Receiving WiFi signals.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Nodes would get scores based on their physical presence condition, elimination of Sybil nodes will be based on these scores.</a:t>
            </a:r>
            <a:endParaRPr lang="en-US" altLang="zh-CN"/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Threats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Attacker would try to evade his bad nodes as well as framing legitimate nodes -&gt; bad nodes stay, legitimate nodes get eliminated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9420" y="1309370"/>
            <a:ext cx="48075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Old Threat model in [4]:</a:t>
            </a:r>
            <a:r>
              <a:rPr lang="en-US" altLang="zh-CN"/>
              <a:t> Sybil nodes need to rely on other bad nodes to broadcast.</a:t>
            </a:r>
            <a:endParaRPr lang="en-US" altLang="zh-CN"/>
          </a:p>
          <a:p>
            <a:endParaRPr lang="en-US" altLang="zh-CN"/>
          </a:p>
          <a:p>
            <a:r>
              <a:rPr lang="en-US" altLang="zh-CN" b="1">
                <a:solidFill>
                  <a:srgbClr val="FF0000"/>
                </a:solidFill>
              </a:rPr>
              <a:t>Too strict</a:t>
            </a:r>
            <a:r>
              <a:rPr lang="en-US" altLang="zh-CN"/>
              <a:t>. In fact, attackers can use any other devices to broadcast signals on Sybil nodes behalf.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18" name="图片 17" descr="Attack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0520" y="1309370"/>
            <a:ext cx="3827145" cy="366141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745605" y="5146675"/>
            <a:ext cx="4323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 6. Laptop help broadcast signals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439420" y="3771900"/>
            <a:ext cx="50774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New Threat model: </a:t>
            </a:r>
            <a:r>
              <a:rPr lang="en-US" altLang="zh-CN">
                <a:solidFill>
                  <a:schemeClr val="tx1"/>
                </a:solidFill>
              </a:rPr>
              <a:t>Attacker can use any other devices to broadcast signals on Sybil nodes behalf.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7" grpId="1"/>
      <p:bldP spid="19" grpId="1"/>
      <p:bldP spid="2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5790" y="263525"/>
            <a:ext cx="8277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RSSI</a:t>
            </a:r>
            <a:r>
              <a:rPr lang="en-US" altLang="zh-CN" sz="2400" baseline="30000"/>
              <a:t>1 </a:t>
            </a:r>
            <a:r>
              <a:rPr lang="en-US" altLang="zh-CN" sz="2400"/>
              <a:t>ratio based Sybil detection method[6]</a:t>
            </a:r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295" y="1880235"/>
            <a:ext cx="4140200" cy="2927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355" y="1880235"/>
            <a:ext cx="4614545" cy="9391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430" y="3183255"/>
            <a:ext cx="3160395" cy="990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430" y="4455160"/>
            <a:ext cx="3159760" cy="11169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97560" y="1082675"/>
            <a:ext cx="8947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precondition is that: D1-D4 detection nodes are honest and trusted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196340" y="5572125"/>
            <a:ext cx="5581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“two nodes are enough for detection”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605790" y="6360795"/>
            <a:ext cx="6661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1. Received Signal Strength Indicator</a:t>
            </a:r>
            <a:endParaRPr lang="en-US" altLang="zh-CN" sz="1400"/>
          </a:p>
        </p:txBody>
      </p:sp>
      <p:sp>
        <p:nvSpPr>
          <p:cNvPr id="3" name="文本框 2"/>
          <p:cNvSpPr txBox="1"/>
          <p:nvPr/>
        </p:nvSpPr>
        <p:spPr>
          <a:xfrm>
            <a:off x="1217295" y="4948555"/>
            <a:ext cx="4096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 7. Sybil detection method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532380" y="1796415"/>
            <a:ext cx="2651125" cy="216662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188835" y="2819400"/>
            <a:ext cx="884555" cy="312102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80075" y="5864225"/>
            <a:ext cx="4969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Broadcasting nodes are examined</a:t>
            </a:r>
            <a:endParaRPr lang="en-US" altLang="zh-CN"/>
          </a:p>
          <a:p>
            <a:r>
              <a:rPr lang="en-US" altLang="zh-CN"/>
              <a:t>Listening nodes are examiner</a:t>
            </a:r>
            <a:endParaRPr lang="en-US" altLang="zh-CN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3148330" y="2668270"/>
            <a:ext cx="29210" cy="401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256280" y="2726690"/>
            <a:ext cx="4419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</a:t>
            </a:r>
            <a:r>
              <a:rPr lang="en-US" altLang="zh-CN" sz="1400" baseline="-25000"/>
              <a:t>i</a:t>
            </a:r>
            <a:endParaRPr lang="en-US" altLang="zh-CN" sz="1400" baseline="-25000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3462020" y="3383915"/>
            <a:ext cx="85344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658235" y="3109595"/>
            <a:ext cx="431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</a:t>
            </a:r>
            <a:r>
              <a:rPr lang="en-US" altLang="zh-CN" sz="1400" baseline="-25000"/>
              <a:t>j</a:t>
            </a:r>
            <a:endParaRPr lang="en-US" altLang="zh-CN" sz="1400" baseline="-2500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3" grpId="0"/>
      <p:bldP spid="15" grpId="0"/>
      <p:bldP spid="15" grpId="1"/>
      <p:bldP spid="17" grpId="0"/>
      <p:bldP spid="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62915" y="140970"/>
            <a:ext cx="5702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The Sentry based score system</a:t>
            </a:r>
            <a:endParaRPr lang="en-US" altLang="zh-CN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581660" y="906145"/>
            <a:ext cx="7027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Precondition:</a:t>
            </a:r>
            <a:r>
              <a:rPr lang="en-US" altLang="zh-CN"/>
              <a:t> nodes are moving slowly in the system, therefore their position can be regarded as fixed in each round</a:t>
            </a:r>
            <a:endParaRPr lang="en-US" altLang="zh-CN"/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592455" y="1681480"/>
          <a:ext cx="544639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350"/>
                <a:gridCol w="765810"/>
                <a:gridCol w="719801"/>
                <a:gridCol w="788647"/>
                <a:gridCol w="827405"/>
                <a:gridCol w="1322070"/>
              </a:tblGrid>
              <a:tr h="402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Round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2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Node3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Node6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Node7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92455" y="5567045"/>
            <a:ext cx="6316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 7. Sentry based voting system in round 1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019415" y="1677035"/>
            <a:ext cx="324485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Supposing node 1 and 2 are Sybil nodes and using the same AP, there will be: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</a:t>
            </a:r>
            <a:r>
              <a:rPr lang="en-US" altLang="zh-CN" baseline="-25000"/>
              <a:t>5,2</a:t>
            </a:r>
            <a:r>
              <a:rPr lang="en-US" altLang="zh-CN"/>
              <a:t>/R</a:t>
            </a:r>
            <a:r>
              <a:rPr lang="en-US" altLang="zh-CN" baseline="-25000"/>
              <a:t>6,2</a:t>
            </a:r>
            <a:r>
              <a:rPr lang="en-US" altLang="zh-CN"/>
              <a:t>-R</a:t>
            </a:r>
            <a:r>
              <a:rPr lang="en-US" altLang="zh-CN" baseline="-25000"/>
              <a:t>5,1</a:t>
            </a:r>
            <a:r>
              <a:rPr lang="en-US" altLang="zh-CN"/>
              <a:t>/R</a:t>
            </a:r>
            <a:r>
              <a:rPr lang="en-US" altLang="zh-CN" baseline="-25000"/>
              <a:t>6,1</a:t>
            </a:r>
            <a:r>
              <a:rPr lang="en-US" altLang="zh-CN"/>
              <a:t> &lt;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ym typeface="+mn-ea"/>
              </a:rPr>
              <a:t>R</a:t>
            </a:r>
            <a:r>
              <a:rPr lang="en-US" altLang="zh-CN" baseline="-25000">
                <a:sym typeface="+mn-ea"/>
              </a:rPr>
              <a:t>7</a:t>
            </a:r>
            <a:r>
              <a:rPr lang="en-US" altLang="zh-CN" baseline="-25000">
                <a:sym typeface="+mn-ea"/>
              </a:rPr>
              <a:t>,2</a:t>
            </a:r>
            <a:r>
              <a:rPr lang="en-US" altLang="zh-CN">
                <a:sym typeface="+mn-ea"/>
              </a:rPr>
              <a:t>/R</a:t>
            </a:r>
            <a:r>
              <a:rPr lang="en-US" altLang="zh-CN" baseline="-25000">
                <a:sym typeface="+mn-ea"/>
              </a:rPr>
              <a:t>8,2</a:t>
            </a:r>
            <a:r>
              <a:rPr lang="en-US" altLang="zh-CN">
                <a:sym typeface="+mn-ea"/>
              </a:rPr>
              <a:t>-R</a:t>
            </a:r>
            <a:r>
              <a:rPr lang="en-US" altLang="zh-CN" baseline="-25000">
                <a:sym typeface="+mn-ea"/>
              </a:rPr>
              <a:t>7,1</a:t>
            </a:r>
            <a:r>
              <a:rPr lang="en-US" altLang="zh-CN">
                <a:sym typeface="+mn-ea"/>
              </a:rPr>
              <a:t>/R</a:t>
            </a:r>
            <a:r>
              <a:rPr lang="en-US" altLang="zh-CN" baseline="-25000">
                <a:sym typeface="+mn-ea"/>
              </a:rPr>
              <a:t>8,1</a:t>
            </a:r>
            <a:r>
              <a:rPr lang="en-US" altLang="zh-CN">
                <a:sym typeface="+mn-ea"/>
              </a:rPr>
              <a:t> &lt;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σ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Node 1 and 2 would get 2 points each.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 the end, nodes with the highest score are Sybil nodes.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6909435" y="174625"/>
          <a:ext cx="51511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890"/>
                <a:gridCol w="643890"/>
                <a:gridCol w="643890"/>
                <a:gridCol w="643890"/>
                <a:gridCol w="643890"/>
                <a:gridCol w="643890"/>
                <a:gridCol w="643890"/>
                <a:gridCol w="6438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760970" y="1977390"/>
            <a:ext cx="344868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If two nodes in a sentry are both bad, they could collude and frame honest nodes(False positive)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If one bad node and one good node are in a Sentry, bad node can try to protect other broadcasting Sybil nodes(False negative).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19" name="图片 18" descr="broadcast2ratio_sybi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" y="1977390"/>
            <a:ext cx="5372100" cy="329565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92455" y="5567045"/>
            <a:ext cx="6316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 7. Sentry based voting system in round 2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592455" y="5567045"/>
            <a:ext cx="6316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 7. Sentry based voting system in round 1</a:t>
            </a:r>
            <a:endParaRPr lang="en-US" altLang="zh-CN"/>
          </a:p>
        </p:txBody>
      </p:sp>
      <p:pic>
        <p:nvPicPr>
          <p:cNvPr id="24" name="图片 23" descr="broadcast2ratio_F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15" y="1948815"/>
            <a:ext cx="5524500" cy="3324225"/>
          </a:xfrm>
          <a:prstGeom prst="rect">
            <a:avLst/>
          </a:prstGeom>
        </p:spPr>
      </p:pic>
      <p:pic>
        <p:nvPicPr>
          <p:cNvPr id="3" name="图片 2" descr="broadcast2ratio_F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15" y="1830070"/>
            <a:ext cx="5524500" cy="3590925"/>
          </a:xfrm>
          <a:prstGeom prst="rect">
            <a:avLst/>
          </a:prstGeom>
        </p:spPr>
      </p:pic>
      <p:pic>
        <p:nvPicPr>
          <p:cNvPr id="4" name="图片 3" descr="broadcast2ratio_missi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190" y="1977390"/>
            <a:ext cx="5619750" cy="33432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2455" y="5567045"/>
            <a:ext cx="5041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Figure 7. Sentry based voting system in round 1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14" grpId="1"/>
      <p:bldP spid="2" grpId="1"/>
      <p:bldP spid="22" grpId="2"/>
      <p:bldP spid="22" grpId="3"/>
      <p:bldP spid="23" grpId="4"/>
      <p:bldP spid="8" grpId="0"/>
      <p:bldP spid="23" grpId="5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7350" y="259080"/>
            <a:ext cx="3891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Simulation model</a:t>
            </a:r>
            <a:endParaRPr lang="en-US" altLang="zh-CN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387350" y="845185"/>
            <a:ext cx="465645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There are 16 nodes in total in the system. 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There is only one attacker in the system. He owns one laptop and one exploited mobile device(malicious node). 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FF0000"/>
                </a:solidFill>
              </a:rPr>
              <a:t>The malicious node will only help Sybil nodes broadcast when it's vacant. The laptop can broadcast on behalf of discretionary number of Sybil nodes.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When two bad nodes are paired as a sentry, they will definitely vote out broadcasting honest nodes.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There are 6 bad nodes in the system(one malicious node and five Sybil nodes).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The emulation runs 2000 times.</a:t>
            </a:r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ABLE_BEAUTIFY" val="smartTable{07f92b84-91b1-4e43-8716-d7ed4c3905b7}"/>
</p:tagLst>
</file>

<file path=ppt/tags/tag71.xml><?xml version="1.0" encoding="utf-8"?>
<p:tagLst xmlns:p="http://schemas.openxmlformats.org/presentationml/2006/main">
  <p:tag name="KSO_WM_UNIT_TABLE_BEAUTIFY" val="smartTable{aa3b5882-6b5e-47b7-a849-cb99225c4ce8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UNIT_TABLE_BEAUTIFY" val="smartTable{aa3b5882-6b5e-47b7-a849-cb99225c4ce8}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UNIT_TABLE_BEAUTIFY" val="smartTable{aa3b5882-6b5e-47b7-a849-cb99225c4ce8}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6258</Words>
  <Application>WPS 演示</Application>
  <PresentationFormat>宽屏</PresentationFormat>
  <Paragraphs>443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Typing...</cp:lastModifiedBy>
  <cp:revision>198</cp:revision>
  <dcterms:created xsi:type="dcterms:W3CDTF">2019-06-19T02:08:00Z</dcterms:created>
  <dcterms:modified xsi:type="dcterms:W3CDTF">2021-04-04T03:23:59Z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2052-11.1.0.10446</vt:lpwstr>
  </property>
  <property fmtid="{D5CDD505-2E9C-101B-9397-08002B2CF9AE}" pid="3" name="ICV">
    <vt:lpwstr>9AB8B0D9210B49B3A0A696D3259EC143</vt:lpwstr>
  </property>
</Properties>
</file>