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0" r:id="rId2"/>
    <p:sldId id="272" r:id="rId3"/>
    <p:sldId id="257" r:id="rId4"/>
    <p:sldId id="281" r:id="rId5"/>
    <p:sldId id="282" r:id="rId6"/>
    <p:sldId id="283" r:id="rId7"/>
    <p:sldId id="288" r:id="rId8"/>
    <p:sldId id="284" r:id="rId9"/>
    <p:sldId id="285" r:id="rId10"/>
    <p:sldId id="287" r:id="rId11"/>
    <p:sldId id="286"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DD9E39-3F72-4331-AFDE-D29FB47E598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DD9E39-3F72-4331-AFDE-D29FB47E598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DD9E39-3F72-4331-AFDE-D29FB47E598C}"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DD9E39-3F72-4331-AFDE-D29FB47E598C}"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D9E39-3F72-4331-AFDE-D29FB47E598C}"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D9E39-3F72-4331-AFDE-D29FB47E598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D9E39-3F72-4331-AFDE-D29FB47E598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D9E39-3F72-4331-AFDE-D29FB47E598C}"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AFA78-45DD-4409-AC17-6F7F0D9A42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ournals.elsevier.com/computers-in-human-behavior" TargetMode="External"/><Relationship Id="rId7" Type="http://schemas.openxmlformats.org/officeDocument/2006/relationships/hyperlink" Target="http://studentlife.cs.dartmouth.edu/" TargetMode="External"/><Relationship Id="rId2" Type="http://schemas.openxmlformats.org/officeDocument/2006/relationships/hyperlink" Target="http://dx.doi.org/10.1016/j.cobeha.2017.07.018" TargetMode="External"/><Relationship Id="rId1" Type="http://schemas.openxmlformats.org/officeDocument/2006/relationships/slideLayout" Target="../slideLayouts/slideLayout2.xml"/><Relationship Id="rId6" Type="http://schemas.openxmlformats.org/officeDocument/2006/relationships/hyperlink" Target="https://journals.plos.org/plosone/article?id=10.1371/journal.pone.0182239" TargetMode="External"/><Relationship Id="rId5" Type="http://schemas.openxmlformats.org/officeDocument/2006/relationships/hyperlink" Target="https://www.journals.elsevier.com/pervasive-and-mobile-computing" TargetMode="External"/><Relationship Id="rId4" Type="http://schemas.openxmlformats.org/officeDocument/2006/relationships/hyperlink" Target="https://dl.acm.org/doi/10.1145/3038912.305267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ata.mendeley.com/datasets/gdyw68pbs5/1"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file:///C:\Users\Asus\Desktop\SIRE\IIT%20Jodhpur%20Internship\latest%20dataset%20Smartphone%20addiction\S1Dataset.csv"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9072"/>
          </a:xfrm>
        </p:spPr>
        <p:txBody>
          <a:bodyPr numCol="1">
            <a:noAutofit/>
          </a:bodyPr>
          <a:lstStyle/>
          <a:p>
            <a:r>
              <a:rPr lang="en-IN" sz="1600" smtClean="0">
                <a:solidFill>
                  <a:schemeClr val="bg1"/>
                </a:solidFill>
                <a:latin typeface="Times New Roman" pitchFamily="18" charset="0"/>
                <a:cs typeface="Times New Roman" pitchFamily="18" charset="0"/>
              </a:rPr>
              <a:t>B.Tech Short Term Industrial/Research Experience Report </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On</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800" b="1" u="sng" smtClean="0">
                <a:solidFill>
                  <a:schemeClr val="bg1"/>
                </a:solidFill>
                <a:latin typeface="Times New Roman" pitchFamily="18" charset="0"/>
                <a:cs typeface="Times New Roman" pitchFamily="18" charset="0"/>
              </a:rPr>
              <a:t>Exploratory Multimodal Data Analysis for Understanding the Mental Health Behavioural Pattern</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By</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Aditya Sharma</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(118EI0714)</a:t>
            </a:r>
            <a:br>
              <a:rPr lang="en-IN" sz="1600" b="1" smtClean="0">
                <a:solidFill>
                  <a:schemeClr val="bg1"/>
                </a:solidFill>
                <a:latin typeface="Times New Roman" pitchFamily="18" charset="0"/>
                <a:cs typeface="Times New Roman" pitchFamily="18" charset="0"/>
              </a:rPr>
            </a:b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Under the supervision of</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Dr. Suchetana Chakraborty</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At the Department of CSE,</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IIT Jodhpur </a:t>
            </a: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
            </a:r>
            <a:br>
              <a:rPr lang="en-IN"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Submitted to</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Dept. of Electronics and Communication Engineering,</a:t>
            </a: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r>
              <a:rPr lang="en-IN" sz="1600" smtClean="0">
                <a:solidFill>
                  <a:schemeClr val="bg1"/>
                </a:solidFill>
                <a:latin typeface="Times New Roman" pitchFamily="18" charset="0"/>
                <a:cs typeface="Times New Roman" pitchFamily="18" charset="0"/>
              </a:rPr>
              <a:t>National Institute of Technology, Rourkela</a:t>
            </a: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IN" sz="1600" b="1" smtClean="0">
                <a:solidFill>
                  <a:schemeClr val="bg1"/>
                </a:solidFill>
                <a:latin typeface="Times New Roman" pitchFamily="18" charset="0"/>
                <a:cs typeface="Times New Roman" pitchFamily="18" charset="0"/>
              </a:rPr>
              <a:t/>
            </a:r>
            <a:br>
              <a:rPr lang="en-IN" sz="1600" b="1" smtClean="0">
                <a:solidFill>
                  <a:schemeClr val="bg1"/>
                </a:solidFill>
                <a:latin typeface="Times New Roman" pitchFamily="18" charset="0"/>
                <a:cs typeface="Times New Roman" pitchFamily="18" charset="0"/>
              </a:rPr>
            </a:br>
            <a:r>
              <a:rPr lang="en-US" sz="1600" smtClean="0">
                <a:latin typeface="Times New Roman" pitchFamily="18" charset="0"/>
                <a:cs typeface="Times New Roman" pitchFamily="18" charset="0"/>
              </a:rPr>
              <a:t/>
            </a:r>
            <a:br>
              <a:rPr lang="en-US" sz="1600" smtClean="0">
                <a:latin typeface="Times New Roman" pitchFamily="18" charset="0"/>
                <a:cs typeface="Times New Roman" pitchFamily="18" charset="0"/>
              </a:rPr>
            </a:br>
            <a:r>
              <a:rPr lang="en-US" sz="1600" smtClean="0">
                <a:solidFill>
                  <a:schemeClr val="bg1"/>
                </a:solidFill>
                <a:latin typeface="Times New Roman" pitchFamily="18" charset="0"/>
                <a:cs typeface="Times New Roman" pitchFamily="18" charset="0"/>
              </a:rPr>
              <a:t/>
            </a:r>
            <a:br>
              <a:rPr lang="en-US" sz="1600" smtClean="0">
                <a:solidFill>
                  <a:schemeClr val="bg1"/>
                </a:solidFill>
                <a:latin typeface="Times New Roman" pitchFamily="18" charset="0"/>
                <a:cs typeface="Times New Roman" pitchFamily="18" charset="0"/>
              </a:rPr>
            </a:br>
            <a:endParaRPr lang="en-US" sz="1600">
              <a:solidFill>
                <a:schemeClr val="bg1"/>
              </a:soli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3643306" y="3143248"/>
            <a:ext cx="2023745" cy="1236345"/>
          </a:xfrm>
          <a:prstGeom prst="rect">
            <a:avLst/>
          </a:prstGeom>
          <a:noFill/>
          <a:ln w="9525">
            <a:noFill/>
            <a:miter lim="800000"/>
            <a:headEnd/>
            <a:tailEnd/>
          </a:ln>
        </p:spPr>
      </p:pic>
      <p:pic>
        <p:nvPicPr>
          <p:cNvPr id="5" name="Picture 4" descr="logo.JPG"/>
          <p:cNvPicPr/>
          <p:nvPr/>
        </p:nvPicPr>
        <p:blipFill rotWithShape="1">
          <a:blip r:embed="rId3" cstate="print"/>
          <a:srcRect l="8807"/>
          <a:stretch/>
        </p:blipFill>
        <p:spPr bwMode="auto">
          <a:xfrm>
            <a:off x="4071934" y="5429264"/>
            <a:ext cx="1160144" cy="1214446"/>
          </a:xfrm>
          <a:prstGeom prst="rect">
            <a:avLst/>
          </a:prstGeom>
          <a:ln>
            <a:noFill/>
          </a:ln>
          <a:extLst>
            <a:ext uri="{53640926-AAD7-44D8-BBD7-CCE9431645EC}">
              <a14:shadowObscured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smtClean="0">
                <a:solidFill>
                  <a:schemeClr val="bg1"/>
                </a:solidFill>
                <a:latin typeface="Times New Roman" pitchFamily="18" charset="0"/>
                <a:cs typeface="Times New Roman" pitchFamily="18" charset="0"/>
              </a:rPr>
              <a:t>V. Conclusion</a:t>
            </a:r>
            <a:endParaRPr lang="en-US" sz="3600" b="1"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000" smtClean="0">
                <a:solidFill>
                  <a:schemeClr val="bg1"/>
                </a:solidFill>
                <a:latin typeface="Times New Roman" pitchFamily="18" charset="0"/>
                <a:cs typeface="Times New Roman" pitchFamily="18" charset="0"/>
              </a:rPr>
              <a:t>Smartphones may provide a one-of-a-kind opportunity to bypass some of these constraints. Smartphones, which are equipped with a variety of sensors, give an unobtrusive stream of data on an individual's mental health, such as location, smartphone usage habit, physical activity, and social interactions</a:t>
            </a:r>
            <a:r>
              <a:rPr lang="en-US" sz="2000" smtClean="0">
                <a:solidFill>
                  <a:schemeClr val="bg1"/>
                </a:solidFill>
                <a:latin typeface="Times New Roman" pitchFamily="18" charset="0"/>
                <a:cs typeface="Times New Roman" pitchFamily="18" charset="0"/>
              </a:rPr>
              <a:t>. </a:t>
            </a:r>
            <a:endParaRPr lang="en-US" sz="2000" smtClean="0">
              <a:solidFill>
                <a:schemeClr val="bg1"/>
              </a:solidFill>
              <a:latin typeface="Times New Roman" pitchFamily="18" charset="0"/>
              <a:cs typeface="Times New Roman" pitchFamily="18" charset="0"/>
            </a:endParaRPr>
          </a:p>
          <a:p>
            <a:pPr algn="just"/>
            <a:r>
              <a:rPr lang="en-US" sz="2000" smtClean="0">
                <a:solidFill>
                  <a:schemeClr val="bg1"/>
                </a:solidFill>
              </a:rPr>
              <a:t>During this study we performed data analysis on various datasets and found out that GPS data (location variance on depression), sleep time, accelerometer data (physical activity), heart rate, sociability were able to predict symptoms of depression and </a:t>
            </a:r>
            <a:r>
              <a:rPr lang="en-US" sz="2000" smtClean="0">
                <a:solidFill>
                  <a:schemeClr val="bg1"/>
                </a:solidFill>
              </a:rPr>
              <a:t>anxiety</a:t>
            </a:r>
            <a:r>
              <a:rPr lang="en-US" sz="2000" smtClean="0">
                <a:solidFill>
                  <a:schemeClr val="bg1"/>
                </a:solidFill>
              </a:rPr>
              <a:t>.</a:t>
            </a:r>
          </a:p>
          <a:p>
            <a:pPr algn="just"/>
            <a:r>
              <a:rPr lang="en-US" sz="2000" smtClean="0">
                <a:solidFill>
                  <a:schemeClr val="bg1"/>
                </a:solidFill>
              </a:rPr>
              <a:t>By analyzing different datasets we found that GPS data, sociability, sleep time, physical activity have some negative correlation with depression which means the more a person do these activities the less depressed he/she tends to be</a:t>
            </a:r>
            <a:r>
              <a:rPr lang="en-US" sz="2000" smtClean="0">
                <a:solidFill>
                  <a:schemeClr val="bg1"/>
                </a:solidFill>
              </a:rPr>
              <a:t>. </a:t>
            </a:r>
            <a:endParaRPr lang="en-US" sz="2000" smtClean="0">
              <a:solidFill>
                <a:schemeClr val="bg1"/>
              </a:solidFill>
            </a:endParaRPr>
          </a:p>
          <a:p>
            <a:pPr algn="just"/>
            <a:r>
              <a:rPr lang="en-US" sz="2000" smtClean="0">
                <a:solidFill>
                  <a:schemeClr val="bg1"/>
                </a:solidFill>
              </a:rPr>
              <a:t>Based </a:t>
            </a:r>
            <a:r>
              <a:rPr lang="en-US" sz="2000" smtClean="0">
                <a:solidFill>
                  <a:schemeClr val="bg1"/>
                </a:solidFill>
              </a:rPr>
              <a:t>on the features found, a smartphone application was designed for data collection.</a:t>
            </a:r>
          </a:p>
          <a:p>
            <a:pPr algn="just"/>
            <a:endParaRPr lang="en-US" sz="2000">
              <a:solidFill>
                <a:schemeClr val="bg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smtClean="0">
                <a:solidFill>
                  <a:schemeClr val="bg1"/>
                </a:solidFill>
                <a:latin typeface="Times New Roman" pitchFamily="18" charset="0"/>
                <a:cs typeface="Times New Roman" pitchFamily="18" charset="0"/>
              </a:rPr>
              <a:t>VI. References</a:t>
            </a:r>
            <a:endParaRPr lang="en-US" sz="3600" b="1"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5000660"/>
          </a:xfrm>
        </p:spPr>
        <p:txBody>
          <a:bodyPr>
            <a:normAutofit fontScale="25000" lnSpcReduction="20000"/>
          </a:bodyPr>
          <a:lstStyle/>
          <a:p>
            <a:pPr lvl="0"/>
            <a:r>
              <a:rPr lang="en-US" sz="4800" smtClean="0">
                <a:solidFill>
                  <a:schemeClr val="bg1"/>
                </a:solidFill>
              </a:rPr>
              <a:t>World Health Organization. Depression and Other Common Mental Disorders: Global Health Estimates. Geneva(2017).Available online at: https://www.who.int/mental_health/management/depression/prevalence_global_health_estimates/en/ (accessed April 12, 2020).</a:t>
            </a:r>
          </a:p>
          <a:p>
            <a:pPr lvl="0"/>
            <a:r>
              <a:rPr lang="en-US" sz="4800" smtClean="0">
                <a:solidFill>
                  <a:schemeClr val="bg1"/>
                </a:solidFill>
              </a:rPr>
              <a:t>Mental Health - Household Pulse Survey - COVID-19. (2020). Available online at: https://www.cdc.gov/nchs/covid19/pulse/mental-health.htm </a:t>
            </a:r>
          </a:p>
          <a:p>
            <a:pPr lvl="0"/>
            <a:r>
              <a:rPr lang="en-US" sz="4800" smtClean="0">
                <a:solidFill>
                  <a:schemeClr val="bg1"/>
                </a:solidFill>
              </a:rPr>
              <a:t>Smartphone sensing methods for studying behavior in everyday life (2017) available at: </a:t>
            </a:r>
            <a:r>
              <a:rPr lang="en-US" sz="4800" u="sng" smtClean="0">
                <a:solidFill>
                  <a:schemeClr val="bg1"/>
                </a:solidFill>
                <a:hlinkClick r:id="rId2"/>
              </a:rPr>
              <a:t>http://dx.doi.org/10.1016/j.cobeha.2017.07.018</a:t>
            </a:r>
            <a:endParaRPr lang="en-US" sz="4800" smtClean="0">
              <a:solidFill>
                <a:schemeClr val="bg1"/>
              </a:solidFill>
            </a:endParaRPr>
          </a:p>
          <a:p>
            <a:pPr lvl="0"/>
            <a:r>
              <a:rPr lang="en-US" sz="4800" smtClean="0">
                <a:solidFill>
                  <a:schemeClr val="bg1"/>
                </a:solidFill>
              </a:rPr>
              <a:t>Patterns of behavior change in students over an academic term: A preliminary study of activity and sociability behaviors using smartphone sensing methods (2016) available at: </a:t>
            </a:r>
            <a:r>
              <a:rPr lang="en-US" sz="4800" u="sng" smtClean="0">
                <a:solidFill>
                  <a:schemeClr val="bg1"/>
                </a:solidFill>
                <a:hlinkClick r:id="rId3"/>
              </a:rPr>
              <a:t>https://www.journals.elsevier.com/computers-in-human-behavior</a:t>
            </a:r>
            <a:endParaRPr lang="en-US" sz="4800" smtClean="0">
              <a:solidFill>
                <a:schemeClr val="bg1"/>
              </a:solidFill>
            </a:endParaRPr>
          </a:p>
          <a:p>
            <a:pPr lvl="0"/>
            <a:r>
              <a:rPr lang="en-US" sz="4800" smtClean="0">
                <a:solidFill>
                  <a:schemeClr val="bg1"/>
                </a:solidFill>
              </a:rPr>
              <a:t>DeepMood: Forecasting Depressed Mood Based on Self-Reported Histories via Recurrent Neural Networks (2017) available at: </a:t>
            </a:r>
            <a:r>
              <a:rPr lang="en-US" sz="4800" u="sng" smtClean="0">
                <a:solidFill>
                  <a:schemeClr val="bg1"/>
                </a:solidFill>
                <a:hlinkClick r:id="rId4"/>
              </a:rPr>
              <a:t>https://dl.acm.org/doi/10.1145/3038912.3052676</a:t>
            </a:r>
            <a:endParaRPr lang="en-US" sz="4800" smtClean="0">
              <a:solidFill>
                <a:schemeClr val="bg1"/>
              </a:solidFill>
            </a:endParaRPr>
          </a:p>
          <a:p>
            <a:pPr lvl="0"/>
            <a:r>
              <a:rPr lang="en-US" sz="4800" smtClean="0">
                <a:solidFill>
                  <a:schemeClr val="bg1"/>
                </a:solidFill>
              </a:rPr>
              <a:t>Mental health monitoring with multimodal sensing and machine learning: A survey (2018) available at: </a:t>
            </a:r>
            <a:r>
              <a:rPr lang="en-US" sz="4800" u="sng" smtClean="0">
                <a:solidFill>
                  <a:schemeClr val="bg1"/>
                </a:solidFill>
                <a:hlinkClick r:id="rId5"/>
              </a:rPr>
              <a:t>https://www.journals.elsevier.com/pervasive-and-mobile-computing</a:t>
            </a:r>
            <a:endParaRPr lang="en-US" sz="4800" smtClean="0">
              <a:solidFill>
                <a:schemeClr val="bg1"/>
              </a:solidFill>
            </a:endParaRPr>
          </a:p>
          <a:p>
            <a:pPr lvl="0"/>
            <a:r>
              <a:rPr lang="en-US" sz="4800" smtClean="0">
                <a:solidFill>
                  <a:schemeClr val="bg1"/>
                </a:solidFill>
              </a:rPr>
              <a:t>The Jigsaw Continuous Sensing Engine for Mobile Phone Applications (2010)</a:t>
            </a:r>
          </a:p>
          <a:p>
            <a:pPr lvl="0"/>
            <a:r>
              <a:rPr lang="en-US" sz="4800" smtClean="0">
                <a:solidFill>
                  <a:schemeClr val="bg1"/>
                </a:solidFill>
              </a:rPr>
              <a:t>Depression, anxiety, and smartphone addiction in university students- A cross sectional study (2017) available at: </a:t>
            </a:r>
            <a:r>
              <a:rPr lang="en-US" sz="4800" u="sng" smtClean="0">
                <a:solidFill>
                  <a:schemeClr val="bg1"/>
                </a:solidFill>
                <a:hlinkClick r:id="rId6"/>
              </a:rPr>
              <a:t>https://journals.plos.org/plosone/article?id=10.1371/journal.pone.0182239</a:t>
            </a:r>
            <a:endParaRPr lang="en-US" sz="4800" smtClean="0">
              <a:solidFill>
                <a:schemeClr val="bg1"/>
              </a:solidFill>
            </a:endParaRPr>
          </a:p>
          <a:p>
            <a:pPr lvl="0"/>
            <a:r>
              <a:rPr lang="en-US" sz="4800" smtClean="0">
                <a:solidFill>
                  <a:schemeClr val="bg1"/>
                </a:solidFill>
              </a:rPr>
              <a:t>StudentLife: Assessing Mental Health, Academic Performance and Behavioral Trends of College Students using Smartphones and StudentLife Dataset 2014. </a:t>
            </a:r>
            <a:r>
              <a:rPr lang="en-US" sz="4800" u="sng" smtClean="0">
                <a:solidFill>
                  <a:schemeClr val="bg1"/>
                </a:solidFill>
                <a:hlinkClick r:id="rId7"/>
              </a:rPr>
              <a:t>http://studentlife.cs.dartmouth.edu/</a:t>
            </a:r>
            <a:r>
              <a:rPr lang="en-US" sz="4800" smtClean="0">
                <a:solidFill>
                  <a:schemeClr val="bg1"/>
                </a:solidFill>
              </a:rPr>
              <a:t>.</a:t>
            </a:r>
          </a:p>
          <a:p>
            <a:pPr lvl="0"/>
            <a:r>
              <a:rPr lang="en-US" sz="4800" smtClean="0">
                <a:solidFill>
                  <a:schemeClr val="bg1"/>
                </a:solidFill>
              </a:rPr>
              <a:t>SmartGPA: How Smartphones Can Assess and Predict Academic Performance of College Students</a:t>
            </a:r>
          </a:p>
          <a:p>
            <a:pPr lvl="0"/>
            <a:r>
              <a:rPr lang="en-US" sz="4800" smtClean="0">
                <a:solidFill>
                  <a:schemeClr val="bg1"/>
                </a:solidFill>
              </a:rPr>
              <a:t>Vallance JK, Winkler EAH, Gardiner PA, Healy GN, Lynch BM, Owen N. Associations of objectively-assessed physical activity and sedentary time with depression: NHANES (2005-2006). </a:t>
            </a:r>
          </a:p>
          <a:p>
            <a:pPr lvl="0"/>
            <a:r>
              <a:rPr lang="en-US" sz="4800" smtClean="0">
                <a:solidFill>
                  <a:schemeClr val="bg1"/>
                </a:solidFill>
              </a:rPr>
              <a:t>O’Brien JT, Gallagher P, Stow D, Hammerla N, Ploetz T, Firbank M, et al. A study of wrist-worn activity measurement as a potential realworld biomarker for late-life depression. Psychol Med. (2017) 47:93–102. doi</a:t>
            </a:r>
            <a:r>
              <a:rPr lang="en-US" sz="4800" smtClean="0">
                <a:solidFill>
                  <a:schemeClr val="bg1"/>
                </a:solidFill>
              </a:rPr>
              <a:t>: </a:t>
            </a:r>
            <a:r>
              <a:rPr lang="en-US" sz="4800" smtClean="0">
                <a:solidFill>
                  <a:schemeClr val="bg1"/>
                </a:solidFill>
              </a:rPr>
              <a:t>10.1017/S0033291716002166</a:t>
            </a:r>
          </a:p>
          <a:p>
            <a:pPr lvl="0"/>
            <a:r>
              <a:rPr lang="en-US" sz="4800" smtClean="0">
                <a:solidFill>
                  <a:schemeClr val="bg1"/>
                </a:solidFill>
              </a:rPr>
              <a:t> Saeb S, Zhang M, Karr CJ, Schueller SM, Corden ME, Kording KP, et al. Mobile phone sensor correlates of depressive symptom </a:t>
            </a:r>
            <a:r>
              <a:rPr lang="en-US" sz="4800" smtClean="0">
                <a:solidFill>
                  <a:schemeClr val="bg1"/>
                </a:solidFill>
              </a:rPr>
              <a:t>severity </a:t>
            </a:r>
            <a:r>
              <a:rPr lang="en-US" sz="4800" smtClean="0">
                <a:solidFill>
                  <a:schemeClr val="bg1"/>
                </a:solidFill>
              </a:rPr>
              <a:t>in daily-life </a:t>
            </a:r>
            <a:r>
              <a:rPr lang="en-US" sz="4800" smtClean="0">
                <a:solidFill>
                  <a:schemeClr val="bg1"/>
                </a:solidFill>
              </a:rPr>
              <a:t>behavior: An exploratory study. J Med Internet Res. (2015) 17:1–11. doi: 10.2196/jmir.4273</a:t>
            </a:r>
          </a:p>
          <a:p>
            <a:pPr>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solidFill>
                  <a:schemeClr val="bg1"/>
                </a:solidFill>
              </a:rPr>
              <a:t>Thank You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smtClean="0">
                <a:solidFill>
                  <a:schemeClr val="bg1"/>
                </a:solidFill>
                <a:latin typeface="Times New Roman" pitchFamily="18" charset="0"/>
                <a:cs typeface="Times New Roman" pitchFamily="18" charset="0"/>
              </a:rPr>
              <a:t>Certificate of Internship</a:t>
            </a:r>
            <a:endParaRPr lang="en-US" sz="3200" u="sng">
              <a:solidFill>
                <a:schemeClr val="bg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071670" y="1500174"/>
            <a:ext cx="5357849" cy="4929222"/>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00132"/>
          </a:xfrm>
        </p:spPr>
        <p:txBody>
          <a:bodyPr>
            <a:normAutofit/>
          </a:bodyPr>
          <a:lstStyle/>
          <a:p>
            <a:r>
              <a:rPr lang="en-IN" sz="3200" smtClean="0">
                <a:solidFill>
                  <a:schemeClr val="bg1"/>
                </a:solidFill>
                <a:latin typeface="Times New Roman" pitchFamily="18" charset="0"/>
                <a:cs typeface="Times New Roman" pitchFamily="18" charset="0"/>
              </a:rPr>
              <a:t>I</a:t>
            </a:r>
            <a:r>
              <a:rPr lang="en-IN" sz="3600" b="1" smtClean="0">
                <a:solidFill>
                  <a:schemeClr val="bg1"/>
                </a:solidFill>
                <a:latin typeface="Times New Roman" pitchFamily="18" charset="0"/>
                <a:cs typeface="Times New Roman" pitchFamily="18" charset="0"/>
              </a:rPr>
              <a:t>.  </a:t>
            </a:r>
            <a:r>
              <a:rPr lang="en-IN" sz="3600" b="1" u="sng" smtClean="0">
                <a:solidFill>
                  <a:schemeClr val="bg1"/>
                </a:solidFill>
                <a:latin typeface="Times New Roman" pitchFamily="18" charset="0"/>
                <a:cs typeface="Times New Roman" pitchFamily="18" charset="0"/>
              </a:rPr>
              <a:t>Introduction</a:t>
            </a:r>
            <a:endParaRPr lang="en-US" sz="3600" b="1" u="sng"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214422"/>
            <a:ext cx="8229600" cy="4857784"/>
          </a:xfrm>
        </p:spPr>
        <p:txBody>
          <a:bodyPr>
            <a:normAutofit/>
          </a:bodyPr>
          <a:lstStyle/>
          <a:p>
            <a:pPr algn="just"/>
            <a:r>
              <a:rPr lang="en-US" sz="2400" smtClean="0">
                <a:solidFill>
                  <a:schemeClr val="bg1"/>
                </a:solidFill>
                <a:latin typeface="Times New Roman" pitchFamily="18" charset="0"/>
                <a:cs typeface="Times New Roman" pitchFamily="18" charset="0"/>
              </a:rPr>
              <a:t>Depression and anxiety are leading causes of disability worldwide but often remain undetected and untreated. </a:t>
            </a:r>
          </a:p>
          <a:p>
            <a:pPr algn="just"/>
            <a:r>
              <a:rPr lang="en-US" sz="2400" smtClean="0">
                <a:solidFill>
                  <a:schemeClr val="bg1"/>
                </a:solidFill>
                <a:latin typeface="Times New Roman" pitchFamily="18" charset="0"/>
                <a:cs typeface="Times New Roman" pitchFamily="18" charset="0"/>
              </a:rPr>
              <a:t>To assess an individual's mental health, researchers have traditionally relied on questionnaire data delivered by a doctor or self-reported data.</a:t>
            </a:r>
          </a:p>
          <a:p>
            <a:pPr algn="just"/>
            <a:r>
              <a:rPr lang="en-US" sz="2400" smtClean="0">
                <a:solidFill>
                  <a:schemeClr val="bg1"/>
                </a:solidFill>
                <a:latin typeface="Times New Roman" pitchFamily="18" charset="0"/>
                <a:cs typeface="Times New Roman" pitchFamily="18" charset="0"/>
              </a:rPr>
              <a:t>Smartphones, which are equipped with a variety of sensors, give an unobtrusive stream of data on an individual's mental health, such as location, smartphone usage habit, physical activity, and social interactions.</a:t>
            </a:r>
          </a:p>
          <a:p>
            <a:pPr algn="just"/>
            <a:r>
              <a:rPr lang="en-US" sz="2400" smtClean="0">
                <a:solidFill>
                  <a:schemeClr val="bg1"/>
                </a:solidFill>
                <a:latin typeface="Times New Roman" pitchFamily="18" charset="0"/>
                <a:cs typeface="Times New Roman" pitchFamily="18" charset="0"/>
              </a:rPr>
              <a:t>The current research study aimed to explore the extent to which data from smartphone could predict symptoms of depression and anxiety. </a:t>
            </a:r>
          </a:p>
          <a:p>
            <a:endParaRPr lang="en-US" sz="16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smtClean="0">
                <a:solidFill>
                  <a:schemeClr val="bg1"/>
                </a:solidFill>
                <a:latin typeface="Times New Roman" pitchFamily="18" charset="0"/>
                <a:cs typeface="Times New Roman" pitchFamily="18" charset="0"/>
              </a:rPr>
              <a:t>II. Assigned Tasks</a:t>
            </a:r>
            <a:endParaRPr lang="en-US" sz="3600" b="1"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sz="2400" smtClean="0">
                <a:solidFill>
                  <a:schemeClr val="bg1"/>
                </a:solidFill>
                <a:latin typeface="Times New Roman" pitchFamily="18" charset="0"/>
                <a:cs typeface="Times New Roman" pitchFamily="18" charset="0"/>
              </a:rPr>
              <a:t>To explore existing datasets and research studies available online and perform analysis on them for establishing the proposed hypothesis and developing a research model. Perform exploratory data analysis to find out the features and ground truths for the study. </a:t>
            </a:r>
          </a:p>
          <a:p>
            <a:pPr lvl="0" algn="just"/>
            <a:r>
              <a:rPr lang="en-US" sz="2400" smtClean="0">
                <a:solidFill>
                  <a:schemeClr val="bg1"/>
                </a:solidFill>
                <a:latin typeface="Times New Roman" pitchFamily="18" charset="0"/>
                <a:cs typeface="Times New Roman" pitchFamily="18" charset="0"/>
              </a:rPr>
              <a:t>Design and develop a smartphone app for data collection. </a:t>
            </a:r>
          </a:p>
          <a:p>
            <a:pPr>
              <a:buNone/>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smtClean="0">
                <a:solidFill>
                  <a:schemeClr val="bg1"/>
                </a:solidFill>
                <a:latin typeface="Times New Roman" pitchFamily="18" charset="0"/>
                <a:cs typeface="Times New Roman" pitchFamily="18" charset="0"/>
              </a:rPr>
              <a:t>III. Data Analysis Part</a:t>
            </a:r>
            <a:endParaRPr lang="en-US" sz="3600" b="1"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smtClean="0">
                <a:solidFill>
                  <a:schemeClr val="bg1"/>
                </a:solidFill>
              </a:rPr>
              <a:t>I was given the task to analyze existing datasets available to find the features that can be measured using smartphone sensors and which have strongest correlation with mental health </a:t>
            </a:r>
            <a:r>
              <a:rPr lang="en-US" smtClean="0">
                <a:solidFill>
                  <a:schemeClr val="bg1"/>
                </a:solidFill>
              </a:rPr>
              <a:t>parameters</a:t>
            </a:r>
            <a:r>
              <a:rPr lang="en-US" smtClean="0">
                <a:solidFill>
                  <a:schemeClr val="bg1"/>
                </a:solidFill>
              </a:rPr>
              <a:t>.</a:t>
            </a:r>
          </a:p>
          <a:p>
            <a:r>
              <a:rPr lang="en-US" smtClean="0">
                <a:solidFill>
                  <a:schemeClr val="bg1"/>
                </a:solidFill>
              </a:rPr>
              <a:t>U</a:t>
            </a:r>
            <a:r>
              <a:rPr lang="en-US" smtClean="0">
                <a:solidFill>
                  <a:schemeClr val="bg1"/>
                </a:solidFill>
              </a:rPr>
              <a:t>sed </a:t>
            </a:r>
            <a:r>
              <a:rPr lang="en-US" smtClean="0">
                <a:solidFill>
                  <a:schemeClr val="bg1"/>
                </a:solidFill>
              </a:rPr>
              <a:t>python language and various python libraries like Numpy, Pandas, SciPy, Matplotlib, Scikit-learn etc for importing the datasets, cleaning and preparing the data, summarizing the data frame and finding correlation between different features, model development and model </a:t>
            </a:r>
            <a:r>
              <a:rPr lang="en-US" smtClean="0">
                <a:solidFill>
                  <a:schemeClr val="bg1"/>
                </a:solidFill>
              </a:rPr>
              <a:t>evaluation</a:t>
            </a:r>
            <a:r>
              <a:rPr lang="en-US" smtClean="0">
                <a:solidFill>
                  <a:schemeClr val="bg1"/>
                </a:solidFill>
              </a:rPr>
              <a:t>.</a:t>
            </a:r>
          </a:p>
          <a:p>
            <a:r>
              <a:rPr lang="en-US" smtClean="0">
                <a:solidFill>
                  <a:schemeClr val="bg1"/>
                </a:solidFill>
              </a:rPr>
              <a:t>Some of the analyzed datasets with the results obtained are </a:t>
            </a:r>
            <a:r>
              <a:rPr lang="en-US" smtClean="0">
                <a:solidFill>
                  <a:schemeClr val="bg1"/>
                </a:solidFill>
              </a:rPr>
              <a:t>shown </a:t>
            </a:r>
            <a:r>
              <a:rPr lang="en-US" smtClean="0">
                <a:solidFill>
                  <a:schemeClr val="bg1"/>
                </a:solidFill>
              </a:rPr>
              <a:t>in the next few slides:</a:t>
            </a:r>
            <a:endParaRPr lang="en-US" smtClean="0">
              <a:solidFill>
                <a:schemeClr val="bg1"/>
              </a:solidFill>
            </a:endParaRPr>
          </a:p>
          <a:p>
            <a:endParaRPr lang="en-US" smtClean="0">
              <a:solidFill>
                <a:schemeClr val="bg1"/>
              </a:solidFill>
            </a:endParaRPr>
          </a:p>
          <a:p>
            <a:endParaRPr lang="en-US">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a:bodyPr>
          <a:lstStyle/>
          <a:p>
            <a:pPr marL="514350" lvl="0" indent="-514350">
              <a:buFont typeface="+mj-lt"/>
              <a:buAutoNum type="arabicPeriod"/>
            </a:pPr>
            <a:r>
              <a:rPr lang="en-US" sz="1600" b="1" smtClean="0">
                <a:solidFill>
                  <a:schemeClr val="bg1"/>
                </a:solidFill>
              </a:rPr>
              <a:t>Academic Stress and Smartphone Dependence (</a:t>
            </a:r>
            <a:r>
              <a:rPr lang="en-US" sz="1600" b="1" u="sng" smtClean="0">
                <a:solidFill>
                  <a:schemeClr val="bg1"/>
                </a:solidFill>
                <a:hlinkClick r:id="rId2"/>
              </a:rPr>
              <a:t>link</a:t>
            </a:r>
            <a:r>
              <a:rPr lang="en-US" sz="1600" b="1" smtClean="0">
                <a:solidFill>
                  <a:schemeClr val="bg1"/>
                </a:solidFill>
              </a:rPr>
              <a:t>):</a:t>
            </a:r>
            <a:endParaRPr lang="en-US" sz="1600" smtClean="0">
              <a:solidFill>
                <a:schemeClr val="bg1"/>
              </a:solidFill>
            </a:endParaRPr>
          </a:p>
          <a:p>
            <a:pPr marL="514350" indent="-514350" algn="just"/>
            <a:r>
              <a:rPr lang="en-US" sz="1200" smtClean="0">
                <a:solidFill>
                  <a:schemeClr val="bg1"/>
                </a:solidFill>
                <a:latin typeface="Times New Roman" pitchFamily="18" charset="0"/>
                <a:cs typeface="Times New Roman" pitchFamily="18" charset="0"/>
              </a:rPr>
              <a:t>Linear </a:t>
            </a:r>
            <a:r>
              <a:rPr lang="en-US" sz="1200" smtClean="0">
                <a:solidFill>
                  <a:schemeClr val="bg1"/>
                </a:solidFill>
                <a:latin typeface="Times New Roman" pitchFamily="18" charset="0"/>
                <a:cs typeface="Times New Roman" pitchFamily="18" charset="0"/>
              </a:rPr>
              <a:t>regression analysis was used to investigate the relationship among the variables. The results showed that academic stress was positively related to psychological distress, which may further lead to severe smartphone dependence. Psychological distress partially mediated the relationship between academic stress and smartphone dependence. The mediating effect of psychological distress between academic stress and smartphone dependence was moderated by academic resilience. Specifically, academic resilience weakened the indirect relationship between academic stress and smartphone dependence that was mediated by psychological </a:t>
            </a:r>
            <a:r>
              <a:rPr lang="en-US" sz="1200" smtClean="0">
                <a:solidFill>
                  <a:schemeClr val="bg1"/>
                </a:solidFill>
                <a:latin typeface="Times New Roman" pitchFamily="18" charset="0"/>
                <a:cs typeface="Times New Roman" pitchFamily="18" charset="0"/>
              </a:rPr>
              <a:t>distress</a:t>
            </a:r>
            <a:r>
              <a:rPr lang="en-US" sz="1200" smtClean="0">
                <a:solidFill>
                  <a:schemeClr val="bg1"/>
                </a:solidFill>
                <a:latin typeface="Times New Roman" pitchFamily="18" charset="0"/>
                <a:cs typeface="Times New Roman" pitchFamily="18" charset="0"/>
              </a:rPr>
              <a:t>.</a:t>
            </a:r>
          </a:p>
          <a:p>
            <a:pPr marL="514350" lvl="0" indent="-514350" algn="just"/>
            <a:r>
              <a:rPr lang="en-US" sz="1200" b="1" smtClean="0">
                <a:solidFill>
                  <a:schemeClr val="bg1"/>
                </a:solidFill>
              </a:rPr>
              <a:t>Observations: </a:t>
            </a:r>
            <a:r>
              <a:rPr lang="en-US" sz="1200" smtClean="0">
                <a:solidFill>
                  <a:schemeClr val="bg1"/>
                </a:solidFill>
              </a:rPr>
              <a:t>The results showed that academic stress was positively related to psychological distress, which may further lead to severe smartphone dependence. Psychological distress partially mediated the relationship between academic stress and smartphone dependence. The mediating effect of psychological distress between academic stress and smartphone dependence was moderated by academic resilience. Specifically, academic resilience weakened the indirect relationship between academic stress and smartphone dependence that was mediated by psychological distress.</a:t>
            </a:r>
          </a:p>
          <a:p>
            <a:pPr marL="514350" indent="-514350" algn="just"/>
            <a:endParaRPr lang="en-US" sz="1100" smtClean="0">
              <a:solidFill>
                <a:schemeClr val="bg1"/>
              </a:solidFill>
              <a:latin typeface="Times New Roman" pitchFamily="18" charset="0"/>
              <a:cs typeface="Times New Roman" pitchFamily="18" charset="0"/>
            </a:endParaRPr>
          </a:p>
        </p:txBody>
      </p:sp>
      <p:pic>
        <p:nvPicPr>
          <p:cNvPr id="4" name="Picture 3"/>
          <p:cNvPicPr/>
          <p:nvPr/>
        </p:nvPicPr>
        <p:blipFill>
          <a:blip r:embed="rId3"/>
          <a:srcRect/>
          <a:stretch>
            <a:fillRect/>
          </a:stretch>
        </p:blipFill>
        <p:spPr bwMode="auto">
          <a:xfrm>
            <a:off x="571472" y="3000372"/>
            <a:ext cx="2446867" cy="3435368"/>
          </a:xfrm>
          <a:prstGeom prst="rect">
            <a:avLst/>
          </a:prstGeom>
          <a:noFill/>
          <a:ln w="12700">
            <a:solidFill>
              <a:schemeClr val="tx1"/>
            </a:solidFill>
            <a:miter lim="800000"/>
            <a:headEnd/>
            <a:tailEnd/>
          </a:ln>
        </p:spPr>
      </p:pic>
      <p:pic>
        <p:nvPicPr>
          <p:cNvPr id="5" name="Picture 4"/>
          <p:cNvPicPr/>
          <p:nvPr/>
        </p:nvPicPr>
        <p:blipFill>
          <a:blip r:embed="rId4"/>
          <a:srcRect/>
          <a:stretch>
            <a:fillRect/>
          </a:stretch>
        </p:blipFill>
        <p:spPr bwMode="auto">
          <a:xfrm>
            <a:off x="3357554" y="3000372"/>
            <a:ext cx="2417657" cy="3444449"/>
          </a:xfrm>
          <a:prstGeom prst="rect">
            <a:avLst/>
          </a:prstGeom>
          <a:noFill/>
          <a:ln w="12700">
            <a:solidFill>
              <a:schemeClr val="tx1"/>
            </a:solidFill>
            <a:miter lim="800000"/>
            <a:headEnd/>
            <a:tailEnd/>
          </a:ln>
        </p:spPr>
      </p:pic>
      <p:pic>
        <p:nvPicPr>
          <p:cNvPr id="6" name="Picture 5"/>
          <p:cNvPicPr/>
          <p:nvPr/>
        </p:nvPicPr>
        <p:blipFill>
          <a:blip r:embed="rId5"/>
          <a:stretch>
            <a:fillRect/>
          </a:stretch>
        </p:blipFill>
        <p:spPr bwMode="auto">
          <a:xfrm>
            <a:off x="6072198" y="3000372"/>
            <a:ext cx="2400300" cy="3409738"/>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a:bodyPr>
          <a:lstStyle/>
          <a:p>
            <a:pPr marL="514350" lvl="0" indent="-514350">
              <a:buNone/>
            </a:pPr>
            <a:r>
              <a:rPr lang="en-IN" sz="1600" smtClean="0">
                <a:solidFill>
                  <a:schemeClr val="bg1"/>
                </a:solidFill>
                <a:latin typeface="Times New Roman" pitchFamily="18" charset="0"/>
                <a:cs typeface="Times New Roman" pitchFamily="18" charset="0"/>
              </a:rPr>
              <a:t>2. </a:t>
            </a:r>
            <a:r>
              <a:rPr lang="en-US" sz="1600" b="1" smtClean="0">
                <a:solidFill>
                  <a:schemeClr val="bg1"/>
                </a:solidFill>
                <a:latin typeface="Times New Roman" pitchFamily="18" charset="0"/>
                <a:cs typeface="Times New Roman" pitchFamily="18" charset="0"/>
              </a:rPr>
              <a:t>Depression, anxiety, and smartphone addiction in university students- A cross sectional study (</a:t>
            </a:r>
            <a:r>
              <a:rPr lang="en-US" sz="1600" b="1" u="sng" smtClean="0">
                <a:solidFill>
                  <a:schemeClr val="bg1"/>
                </a:solidFill>
                <a:latin typeface="Times New Roman" pitchFamily="18" charset="0"/>
                <a:cs typeface="Times New Roman" pitchFamily="18" charset="0"/>
                <a:hlinkClick r:id="rId2" action="ppaction://hlinkfile"/>
              </a:rPr>
              <a:t>link</a:t>
            </a:r>
            <a:r>
              <a:rPr lang="en-US" sz="1600" b="1" smtClean="0">
                <a:solidFill>
                  <a:schemeClr val="bg1"/>
                </a:solidFill>
                <a:latin typeface="Times New Roman" pitchFamily="18" charset="0"/>
                <a:cs typeface="Times New Roman" pitchFamily="18" charset="0"/>
              </a:rPr>
              <a:t>) :</a:t>
            </a:r>
            <a:endParaRPr lang="en-US" sz="1600" smtClean="0">
              <a:solidFill>
                <a:schemeClr val="bg1"/>
              </a:solidFill>
              <a:latin typeface="Times New Roman" pitchFamily="18" charset="0"/>
              <a:cs typeface="Times New Roman" pitchFamily="18" charset="0"/>
            </a:endParaRPr>
          </a:p>
          <a:p>
            <a:pPr marL="514350" indent="-514350"/>
            <a:r>
              <a:rPr lang="en-US" sz="1600" smtClean="0">
                <a:solidFill>
                  <a:schemeClr val="bg1"/>
                </a:solidFill>
                <a:latin typeface="Times New Roman" pitchFamily="18" charset="0"/>
                <a:cs typeface="Times New Roman" pitchFamily="18" charset="0"/>
              </a:rPr>
              <a:t>The dataset aims to assess prevalence of smartphone addiction symptoms, and to ascertain whether depression or anxiety, independently, contributes to smartphone addiction level among a sample of university students, while adjusting simultaneously for important sociodemographic, academic, lifestyle, personality trait, and smartphone-related variables</a:t>
            </a:r>
            <a:r>
              <a:rPr lang="en-US" sz="1600" smtClean="0">
                <a:solidFill>
                  <a:schemeClr val="bg1"/>
                </a:solidFill>
                <a:latin typeface="Times New Roman" pitchFamily="18" charset="0"/>
                <a:cs typeface="Times New Roman" pitchFamily="18" charset="0"/>
              </a:rPr>
              <a:t>. </a:t>
            </a:r>
            <a:endParaRPr lang="en-US" sz="1600" smtClean="0">
              <a:solidFill>
                <a:schemeClr val="bg1"/>
              </a:solidFill>
              <a:latin typeface="Times New Roman" pitchFamily="18" charset="0"/>
              <a:cs typeface="Times New Roman" pitchFamily="18" charset="0"/>
            </a:endParaRPr>
          </a:p>
          <a:p>
            <a:pPr marL="514350" indent="-514350"/>
            <a:r>
              <a:rPr lang="en-US" sz="1600" b="1" smtClean="0">
                <a:solidFill>
                  <a:schemeClr val="bg1"/>
                </a:solidFill>
                <a:latin typeface="Times New Roman" pitchFamily="18" charset="0"/>
                <a:cs typeface="Times New Roman" pitchFamily="18" charset="0"/>
              </a:rPr>
              <a:t>Observations: </a:t>
            </a:r>
            <a:r>
              <a:rPr lang="en-US" sz="1600" smtClean="0">
                <a:solidFill>
                  <a:schemeClr val="bg1"/>
                </a:solidFill>
                <a:latin typeface="Times New Roman" pitchFamily="18" charset="0"/>
                <a:cs typeface="Times New Roman" pitchFamily="18" charset="0"/>
              </a:rPr>
              <a:t>-&gt; Prevalence rates of smartphone-related compulsive behavior, functional impairment, tolerance and withdrawal symptoms were substantial.</a:t>
            </a:r>
            <a:br>
              <a:rPr lang="en-US" sz="1600" smtClean="0">
                <a:solidFill>
                  <a:schemeClr val="bg1"/>
                </a:solidFill>
                <a:latin typeface="Times New Roman" pitchFamily="18" charset="0"/>
                <a:cs typeface="Times New Roman" pitchFamily="18" charset="0"/>
              </a:rPr>
            </a:br>
            <a:r>
              <a:rPr lang="en-US" sz="1600" smtClean="0">
                <a:solidFill>
                  <a:schemeClr val="bg1"/>
                </a:solidFill>
                <a:latin typeface="Times New Roman" pitchFamily="18" charset="0"/>
                <a:cs typeface="Times New Roman" pitchFamily="18" charset="0"/>
              </a:rPr>
              <a:t>-&gt; Depression and anxiety scores emerged as independent positive predictors of smartphone addiction, with depression score being a more powerful predictor compared to anxiety score</a:t>
            </a:r>
            <a:endParaRPr lang="en-US" sz="1600">
              <a:solidFill>
                <a:schemeClr val="bg1"/>
              </a:solidFill>
              <a:latin typeface="Times New Roman" pitchFamily="18" charset="0"/>
              <a:cs typeface="Times New Roman" pitchFamily="18" charset="0"/>
            </a:endParaRPr>
          </a:p>
        </p:txBody>
      </p:sp>
      <p:pic>
        <p:nvPicPr>
          <p:cNvPr id="4" name="Picture 3"/>
          <p:cNvPicPr/>
          <p:nvPr/>
        </p:nvPicPr>
        <p:blipFill>
          <a:blip r:embed="rId3"/>
          <a:srcRect/>
          <a:stretch>
            <a:fillRect/>
          </a:stretch>
        </p:blipFill>
        <p:spPr bwMode="auto">
          <a:xfrm>
            <a:off x="571472" y="3214686"/>
            <a:ext cx="2393739" cy="3177328"/>
          </a:xfrm>
          <a:prstGeom prst="rect">
            <a:avLst/>
          </a:prstGeom>
          <a:noFill/>
          <a:ln w="12700">
            <a:solidFill>
              <a:schemeClr val="tx1"/>
            </a:solidFill>
            <a:miter lim="800000"/>
            <a:headEnd/>
            <a:tailEnd/>
          </a:ln>
        </p:spPr>
      </p:pic>
      <p:pic>
        <p:nvPicPr>
          <p:cNvPr id="5" name="Picture 4"/>
          <p:cNvPicPr/>
          <p:nvPr/>
        </p:nvPicPr>
        <p:blipFill>
          <a:blip r:embed="rId4" cstate="print"/>
          <a:srcRect/>
          <a:stretch>
            <a:fillRect/>
          </a:stretch>
        </p:blipFill>
        <p:spPr bwMode="auto">
          <a:xfrm>
            <a:off x="3357554" y="3214686"/>
            <a:ext cx="2300817" cy="3177328"/>
          </a:xfrm>
          <a:prstGeom prst="rect">
            <a:avLst/>
          </a:prstGeom>
          <a:noFill/>
          <a:ln w="12700">
            <a:solidFill>
              <a:schemeClr val="tx1"/>
            </a:solidFill>
            <a:miter lim="800000"/>
            <a:headEnd/>
            <a:tailEnd/>
          </a:ln>
        </p:spPr>
      </p:pic>
      <p:pic>
        <p:nvPicPr>
          <p:cNvPr id="7" name="Picture 6"/>
          <p:cNvPicPr/>
          <p:nvPr/>
        </p:nvPicPr>
        <p:blipFill>
          <a:blip r:embed="rId5" cstate="print"/>
          <a:srcRect/>
          <a:stretch>
            <a:fillRect/>
          </a:stretch>
        </p:blipFill>
        <p:spPr bwMode="auto">
          <a:xfrm>
            <a:off x="6072198" y="3286124"/>
            <a:ext cx="2324523" cy="3066344"/>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1143000"/>
          </a:xfrm>
        </p:spPr>
        <p:txBody>
          <a:bodyPr>
            <a:normAutofit/>
          </a:bodyPr>
          <a:lstStyle/>
          <a:p>
            <a:r>
              <a:rPr lang="en-IN" sz="3200" b="1" u="sng" smtClean="0">
                <a:solidFill>
                  <a:schemeClr val="bg1"/>
                </a:solidFill>
                <a:latin typeface="Times New Roman" pitchFamily="18" charset="0"/>
                <a:cs typeface="Times New Roman" pitchFamily="18" charset="0"/>
              </a:rPr>
              <a:t>IV. Data Collection and Application Development</a:t>
            </a:r>
            <a:endParaRPr lang="en-US" sz="3200" b="1"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57758"/>
          </a:xfrm>
        </p:spPr>
        <p:txBody>
          <a:bodyPr>
            <a:normAutofit/>
          </a:bodyPr>
          <a:lstStyle/>
          <a:p>
            <a:pPr algn="just">
              <a:buFont typeface="Wingdings" pitchFamily="2" charset="2"/>
              <a:buChar char="§"/>
            </a:pPr>
            <a:r>
              <a:rPr lang="en-IN" sz="2400" smtClean="0">
                <a:solidFill>
                  <a:schemeClr val="bg1"/>
                </a:solidFill>
                <a:latin typeface="Times New Roman" pitchFamily="18" charset="0"/>
                <a:cs typeface="Times New Roman" pitchFamily="18" charset="0"/>
              </a:rPr>
              <a:t>An android app was designed for data collection.</a:t>
            </a:r>
          </a:p>
          <a:p>
            <a:pPr algn="just">
              <a:buFont typeface="Wingdings" pitchFamily="2" charset="2"/>
              <a:buChar char="§"/>
            </a:pPr>
            <a:r>
              <a:rPr lang="en-IN" sz="2400" smtClean="0">
                <a:solidFill>
                  <a:schemeClr val="bg1"/>
                </a:solidFill>
                <a:latin typeface="Times New Roman" pitchFamily="18" charset="0"/>
                <a:cs typeface="Times New Roman" pitchFamily="18" charset="0"/>
              </a:rPr>
              <a:t>The application have a simple intuitive interface for users to input their mood and activity information.</a:t>
            </a:r>
          </a:p>
          <a:p>
            <a:pPr algn="just">
              <a:buFont typeface="Wingdings" pitchFamily="2" charset="2"/>
              <a:buChar char="§"/>
            </a:pPr>
            <a:r>
              <a:rPr lang="en-IN" sz="2400" smtClean="0">
                <a:solidFill>
                  <a:schemeClr val="bg1"/>
                </a:solidFill>
                <a:latin typeface="Times New Roman" pitchFamily="18" charset="0"/>
                <a:cs typeface="Times New Roman" pitchFamily="18" charset="0"/>
              </a:rPr>
              <a:t>The following data are collected by the app:</a:t>
            </a:r>
          </a:p>
          <a:p>
            <a:pPr lvl="1" algn="just">
              <a:buFont typeface="Arial" pitchFamily="34" charset="0"/>
              <a:buChar char="•"/>
            </a:pPr>
            <a:r>
              <a:rPr lang="en-IN" sz="2400" smtClean="0">
                <a:solidFill>
                  <a:schemeClr val="bg1"/>
                </a:solidFill>
                <a:latin typeface="Times New Roman" pitchFamily="18" charset="0"/>
                <a:cs typeface="Times New Roman" pitchFamily="18" charset="0"/>
              </a:rPr>
              <a:t>GPS data </a:t>
            </a:r>
          </a:p>
          <a:p>
            <a:pPr lvl="1" algn="just">
              <a:buFont typeface="Arial" pitchFamily="34" charset="0"/>
              <a:buChar char="•"/>
            </a:pPr>
            <a:r>
              <a:rPr lang="en-IN" sz="2400" smtClean="0">
                <a:solidFill>
                  <a:schemeClr val="bg1"/>
                </a:solidFill>
                <a:latin typeface="Times New Roman" pitchFamily="18" charset="0"/>
                <a:cs typeface="Times New Roman" pitchFamily="18" charset="0"/>
              </a:rPr>
              <a:t>Battery Level</a:t>
            </a:r>
          </a:p>
          <a:p>
            <a:pPr lvl="1" algn="just">
              <a:buFont typeface="Arial" pitchFamily="34" charset="0"/>
              <a:buChar char="•"/>
            </a:pPr>
            <a:r>
              <a:rPr lang="en-IN" sz="2400" smtClean="0">
                <a:solidFill>
                  <a:schemeClr val="bg1"/>
                </a:solidFill>
                <a:latin typeface="Times New Roman" pitchFamily="18" charset="0"/>
                <a:cs typeface="Times New Roman" pitchFamily="18" charset="0"/>
              </a:rPr>
              <a:t>App Usage History</a:t>
            </a:r>
          </a:p>
          <a:p>
            <a:pPr lvl="1" algn="just">
              <a:buFont typeface="Arial" pitchFamily="34" charset="0"/>
              <a:buChar char="•"/>
            </a:pPr>
            <a:r>
              <a:rPr lang="en-IN" sz="2400" smtClean="0">
                <a:solidFill>
                  <a:schemeClr val="bg1"/>
                </a:solidFill>
                <a:latin typeface="Times New Roman" pitchFamily="18" charset="0"/>
                <a:cs typeface="Times New Roman" pitchFamily="18" charset="0"/>
              </a:rPr>
              <a:t>Accelerometer Data</a:t>
            </a:r>
          </a:p>
          <a:p>
            <a:pPr lvl="1" algn="just">
              <a:buFont typeface="Arial" pitchFamily="34" charset="0"/>
              <a:buChar char="•"/>
            </a:pPr>
            <a:r>
              <a:rPr lang="en-IN" sz="2400" smtClean="0">
                <a:solidFill>
                  <a:schemeClr val="bg1"/>
                </a:solidFill>
                <a:latin typeface="Times New Roman" pitchFamily="18" charset="0"/>
                <a:cs typeface="Times New Roman" pitchFamily="18" charset="0"/>
              </a:rPr>
              <a:t>Gyroscope Data</a:t>
            </a:r>
            <a:endParaRPr lang="en-US" sz="240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v"/>
            </a:pPr>
            <a:r>
              <a:rPr lang="en-IN" sz="3200" smtClean="0">
                <a:solidFill>
                  <a:schemeClr val="bg1"/>
                </a:solidFill>
              </a:rPr>
              <a:t>Screenshots of the android application</a:t>
            </a:r>
            <a:endParaRPr lang="en-US" sz="3200">
              <a:solidFill>
                <a:schemeClr val="bg1"/>
              </a:solidFill>
            </a:endParaRPr>
          </a:p>
        </p:txBody>
      </p:sp>
      <p:pic>
        <p:nvPicPr>
          <p:cNvPr id="4" name="Picture 3"/>
          <p:cNvPicPr/>
          <p:nvPr/>
        </p:nvPicPr>
        <p:blipFill>
          <a:blip r:embed="rId2" cstate="print">
            <a:alphaModFix/>
          </a:blip>
          <a:stretch>
            <a:fillRect/>
          </a:stretch>
        </p:blipFill>
        <p:spPr>
          <a:xfrm>
            <a:off x="4857752" y="1357298"/>
            <a:ext cx="2445340" cy="4838702"/>
          </a:xfrm>
          <a:prstGeom prst="rect">
            <a:avLst/>
          </a:prstGeom>
          <a:noFill/>
          <a:ln w="12700">
            <a:solidFill>
              <a:schemeClr val="tx1"/>
            </a:solidFill>
          </a:ln>
        </p:spPr>
      </p:pic>
      <p:pic>
        <p:nvPicPr>
          <p:cNvPr id="5" name="Picture 4"/>
          <p:cNvPicPr/>
          <p:nvPr/>
        </p:nvPicPr>
        <p:blipFill>
          <a:blip r:embed="rId3" cstate="print">
            <a:alphaModFix/>
          </a:blip>
          <a:stretch>
            <a:fillRect/>
          </a:stretch>
        </p:blipFill>
        <p:spPr>
          <a:xfrm>
            <a:off x="1428728" y="1357298"/>
            <a:ext cx="2447703" cy="4838702"/>
          </a:xfrm>
          <a:prstGeom prst="rect">
            <a:avLst/>
          </a:prstGeom>
          <a:noFill/>
          <a:ln w="12700">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1224</TotalTime>
  <Words>1091</Words>
  <Application>Microsoft Office PowerPoint</Application>
  <PresentationFormat>On-screen Show (4:3)</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B.Tech Short Term Industrial/Research Experience Report  On Exploratory Multimodal Data Analysis for Understanding the Mental Health Behavioural Pattern By Aditya Sharma (118EI0714)  Under the supervision of Dr. Suchetana Chakraborty At the Department of CSE, IIT Jodhpur        Submitted to Dept. of Electronics and Communication Engineering, National Institute of Technology, Rourkela      </vt:lpstr>
      <vt:lpstr>Certificate of Internship</vt:lpstr>
      <vt:lpstr>I.  Introduction</vt:lpstr>
      <vt:lpstr>II. Assigned Tasks</vt:lpstr>
      <vt:lpstr>III. Data Analysis Part</vt:lpstr>
      <vt:lpstr>Slide 6</vt:lpstr>
      <vt:lpstr>Slide 7</vt:lpstr>
      <vt:lpstr>IV. Data Collection and Application Development</vt:lpstr>
      <vt:lpstr>Screenshots of the android application</vt:lpstr>
      <vt:lpstr>V. Conclusion</vt:lpstr>
      <vt:lpstr>VI. 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72</cp:revision>
  <dcterms:created xsi:type="dcterms:W3CDTF">2021-12-17T06:29:56Z</dcterms:created>
  <dcterms:modified xsi:type="dcterms:W3CDTF">2022-04-10T20:45:41Z</dcterms:modified>
</cp:coreProperties>
</file>