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4" r:id="rId9"/>
    <p:sldId id="275" r:id="rId10"/>
    <p:sldId id="263" r:id="rId11"/>
    <p:sldId id="264" r:id="rId12"/>
    <p:sldId id="265" r:id="rId13"/>
    <p:sldId id="266" r:id="rId14"/>
    <p:sldId id="267" r:id="rId15"/>
    <p:sldId id="269" r:id="rId16"/>
    <p:sldId id="270" r:id="rId17"/>
    <p:sldId id="271" r:id="rId18"/>
    <p:sldId id="272" r:id="rId19"/>
    <p:sldId id="27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1" autoAdjust="0"/>
    <p:restoredTop sz="94660" autoAdjust="0"/>
  </p:normalViewPr>
  <p:slideViewPr>
    <p:cSldViewPr snapToGrid="0">
      <p:cViewPr varScale="1">
        <p:scale>
          <a:sx n="88" d="100"/>
          <a:sy n="88" d="100"/>
        </p:scale>
        <p:origin x="-466"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109964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135803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19351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124885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349132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2619661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387852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3486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87461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178828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256486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260143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256764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251411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11466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C80157-223C-4C0F-AB40-699D2F8452B8}" type="datetimeFigureOut">
              <a:rPr lang="en-IN" smtClean="0"/>
              <a:pPr/>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40586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C80157-223C-4C0F-AB40-699D2F8452B8}" type="datetimeFigureOut">
              <a:rPr lang="en-IN" smtClean="0"/>
              <a:pPr/>
              <a:t>16-07-2021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3B86DC-9FBF-4D6E-BD77-53B896819864}" type="slidenum">
              <a:rPr lang="en-IN" smtClean="0"/>
              <a:pPr/>
              <a:t>‹#›</a:t>
            </a:fld>
            <a:endParaRPr lang="en-IN"/>
          </a:p>
        </p:txBody>
      </p:sp>
    </p:spTree>
    <p:extLst>
      <p:ext uri="{BB962C8B-B14F-4D97-AF65-F5344CB8AC3E}">
        <p14:creationId xmlns:p14="http://schemas.microsoft.com/office/powerpoint/2010/main" xmlns="" val="2883813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41197"/>
            <a:ext cx="7766936" cy="1005960"/>
          </a:xfrm>
        </p:spPr>
        <p:txBody>
          <a:bodyPr/>
          <a:lstStyle/>
          <a:p>
            <a:r>
              <a:rPr lang="en-IN" dirty="0" smtClean="0"/>
              <a:t>Project Presentation on</a:t>
            </a:r>
            <a:endParaRPr lang="en-IN" dirty="0"/>
          </a:p>
        </p:txBody>
      </p:sp>
      <p:sp>
        <p:nvSpPr>
          <p:cNvPr id="3" name="Subtitle 2"/>
          <p:cNvSpPr>
            <a:spLocks noGrp="1"/>
          </p:cNvSpPr>
          <p:nvPr>
            <p:ph type="subTitle" idx="1"/>
          </p:nvPr>
        </p:nvSpPr>
        <p:spPr>
          <a:xfrm>
            <a:off x="1672530" y="2035888"/>
            <a:ext cx="7766936" cy="1096899"/>
          </a:xfrm>
        </p:spPr>
        <p:txBody>
          <a:bodyPr>
            <a:normAutofit/>
          </a:bodyPr>
          <a:lstStyle/>
          <a:p>
            <a:pPr algn="ctr"/>
            <a:r>
              <a:rPr lang="en-IN" sz="2800" b="1" dirty="0" smtClean="0">
                <a:solidFill>
                  <a:srgbClr val="7030A0"/>
                </a:solidFill>
              </a:rPr>
              <a:t>IOT BASED AIR QUALITY MONITORING SYSTEM and BLOCKCHAIN SOLUTION</a:t>
            </a:r>
          </a:p>
        </p:txBody>
      </p:sp>
      <p:pic>
        <p:nvPicPr>
          <p:cNvPr id="5" name="Picture 4" descr="extra.png"/>
          <p:cNvPicPr>
            <a:picLocks noChangeAspect="1"/>
          </p:cNvPicPr>
          <p:nvPr/>
        </p:nvPicPr>
        <p:blipFill>
          <a:blip r:embed="rId2"/>
          <a:stretch>
            <a:fillRect/>
          </a:stretch>
        </p:blipFill>
        <p:spPr>
          <a:xfrm>
            <a:off x="3117524" y="3733071"/>
            <a:ext cx="4049486" cy="2408011"/>
          </a:xfrm>
          <a:prstGeom prst="rect">
            <a:avLst/>
          </a:prstGeom>
        </p:spPr>
      </p:pic>
    </p:spTree>
    <p:extLst>
      <p:ext uri="{BB962C8B-B14F-4D97-AF65-F5344CB8AC3E}">
        <p14:creationId xmlns:p14="http://schemas.microsoft.com/office/powerpoint/2010/main" xmlns="" val="1091882851"/>
      </p:ext>
    </p:extLst>
  </p:cSld>
  <p:clrMapOvr>
    <a:masterClrMapping/>
  </p:clrMapOvr>
  <mc:AlternateContent xmlns:mc="http://schemas.openxmlformats.org/markup-compatibility/2006">
    <mc:Choice xmlns:p14="http://schemas.microsoft.com/office/powerpoint/2010/main" xmlns="" Requires="p14">
      <p:transition spd="slow" p14:dur="2000" advTm="10058"/>
    </mc:Choice>
    <mc:Fallback>
      <p:transition spd="slow" advTm="1005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259" y="2351314"/>
            <a:ext cx="8596668" cy="1320800"/>
          </a:xfrm>
        </p:spPr>
        <p:txBody>
          <a:bodyPr/>
          <a:lstStyle/>
          <a:p>
            <a:pPr algn="ctr"/>
            <a:r>
              <a:rPr lang="en-IN" b="1" u="sng" dirty="0" smtClean="0">
                <a:solidFill>
                  <a:schemeClr val="accent5"/>
                </a:solidFill>
              </a:rPr>
              <a:t>SYSTEM DESIGN</a:t>
            </a:r>
            <a:endParaRPr lang="en-IN" b="1" u="sng" dirty="0">
              <a:solidFill>
                <a:schemeClr val="accent5"/>
              </a:solidFill>
            </a:endParaRPr>
          </a:p>
        </p:txBody>
      </p:sp>
    </p:spTree>
    <p:extLst>
      <p:ext uri="{BB962C8B-B14F-4D97-AF65-F5344CB8AC3E}">
        <p14:creationId xmlns:p14="http://schemas.microsoft.com/office/powerpoint/2010/main" xmlns="" val="1982768074"/>
      </p:ext>
    </p:extLst>
  </p:cSld>
  <p:clrMapOvr>
    <a:masterClrMapping/>
  </p:clrMapOvr>
  <mc:AlternateContent xmlns:mc="http://schemas.openxmlformats.org/markup-compatibility/2006">
    <mc:Choice xmlns:p14="http://schemas.microsoft.com/office/powerpoint/2010/main" xmlns="" Requires="p14">
      <p:transition spd="slow" p14:dur="2000" advTm="3672"/>
    </mc:Choice>
    <mc:Fallback>
      <p:transition spd="slow" advTm="367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ARCHITECTURE DIAGRAM</a:t>
            </a:r>
            <a:endParaRPr lang="en-IN" dirty="0"/>
          </a:p>
        </p:txBody>
      </p:sp>
      <p:pic>
        <p:nvPicPr>
          <p:cNvPr id="6" name="Picture 5" descr="architechture diagram.png"/>
          <p:cNvPicPr>
            <a:picLocks noChangeAspect="1"/>
          </p:cNvPicPr>
          <p:nvPr/>
        </p:nvPicPr>
        <p:blipFill>
          <a:blip r:embed="rId2"/>
          <a:stretch>
            <a:fillRect/>
          </a:stretch>
        </p:blipFill>
        <p:spPr>
          <a:xfrm>
            <a:off x="1402910" y="1470193"/>
            <a:ext cx="5989839" cy="5387807"/>
          </a:xfrm>
          <a:prstGeom prst="rect">
            <a:avLst/>
          </a:prstGeom>
        </p:spPr>
      </p:pic>
    </p:spTree>
    <p:extLst>
      <p:ext uri="{BB962C8B-B14F-4D97-AF65-F5344CB8AC3E}">
        <p14:creationId xmlns:p14="http://schemas.microsoft.com/office/powerpoint/2010/main" xmlns="" val="3128784876"/>
      </p:ext>
    </p:extLst>
  </p:cSld>
  <p:clrMapOvr>
    <a:masterClrMapping/>
  </p:clrMapOvr>
  <mc:AlternateContent xmlns:mc="http://schemas.openxmlformats.org/markup-compatibility/2006">
    <mc:Choice xmlns:p14="http://schemas.microsoft.com/office/powerpoint/2010/main" xmlns="" Requires="p14">
      <p:transition spd="slow" p14:dur="2000" advTm="61584"/>
    </mc:Choice>
    <mc:Fallback>
      <p:transition spd="slow" advTm="6158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430"/>
            <a:ext cx="8596668" cy="1328468"/>
          </a:xfrm>
        </p:spPr>
        <p:txBody>
          <a:bodyPr/>
          <a:lstStyle/>
          <a:p>
            <a:pPr algn="ctr"/>
            <a:r>
              <a:rPr lang="en-IN" dirty="0" smtClean="0"/>
              <a:t>DATA FLOW DIAGRAM</a:t>
            </a:r>
            <a:endParaRPr lang="en-IN" dirty="0"/>
          </a:p>
        </p:txBody>
      </p:sp>
      <p:grpSp>
        <p:nvGrpSpPr>
          <p:cNvPr id="4" name="Canvas 79"/>
          <p:cNvGrpSpPr/>
          <p:nvPr/>
        </p:nvGrpSpPr>
        <p:grpSpPr>
          <a:xfrm>
            <a:off x="2033153" y="1450793"/>
            <a:ext cx="6955572" cy="8052436"/>
            <a:chOff x="837568" y="0"/>
            <a:chExt cx="5048882" cy="7496175"/>
          </a:xfrm>
        </p:grpSpPr>
        <p:sp>
          <p:nvSpPr>
            <p:cNvPr id="5" name="Rectangle 4"/>
            <p:cNvSpPr/>
            <p:nvPr/>
          </p:nvSpPr>
          <p:spPr>
            <a:xfrm>
              <a:off x="933450" y="2085975"/>
              <a:ext cx="4953000" cy="5410200"/>
            </a:xfrm>
            <a:prstGeom prst="rect">
              <a:avLst/>
            </a:prstGeom>
            <a:noFill/>
          </p:spPr>
        </p:sp>
        <p:cxnSp>
          <p:nvCxnSpPr>
            <p:cNvPr id="6" name="AutoShape 96"/>
            <p:cNvCxnSpPr/>
            <p:nvPr/>
          </p:nvCxnSpPr>
          <p:spPr bwMode="auto">
            <a:xfrm>
              <a:off x="3361658" y="175202"/>
              <a:ext cx="0" cy="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7" name="AutoShape 120"/>
            <p:cNvCxnSpPr/>
            <p:nvPr/>
          </p:nvCxnSpPr>
          <p:spPr bwMode="auto">
            <a:xfrm>
              <a:off x="3087354" y="3467140"/>
              <a:ext cx="700" cy="266703"/>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nvGrpSpPr>
            <p:cNvPr id="8" name="Group 7"/>
            <p:cNvGrpSpPr>
              <a:grpSpLocks/>
            </p:cNvGrpSpPr>
            <p:nvPr/>
          </p:nvGrpSpPr>
          <p:grpSpPr bwMode="auto">
            <a:xfrm>
              <a:off x="3089256" y="3465840"/>
              <a:ext cx="1525928" cy="268003"/>
              <a:chOff x="46329" y="34658"/>
              <a:chExt cx="15259" cy="2680"/>
            </a:xfrm>
          </p:grpSpPr>
          <p:sp>
            <p:nvSpPr>
              <p:cNvPr id="19" name="Text Box 118"/>
              <p:cNvSpPr txBox="1">
                <a:spLocks noChangeArrowheads="1"/>
              </p:cNvSpPr>
              <p:nvPr/>
            </p:nvSpPr>
            <p:spPr bwMode="auto">
              <a:xfrm>
                <a:off x="49955" y="34671"/>
                <a:ext cx="6375" cy="266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900" dirty="0">
                    <a:effectLst/>
                    <a:latin typeface="Calibri" panose="020F0502020204030204" pitchFamily="34" charset="0"/>
                    <a:ea typeface="Calibri" panose="020F0502020204030204" pitchFamily="34" charset="0"/>
                  </a:rPr>
                  <a:t>Data table</a:t>
                </a:r>
                <a:endParaRPr lang="en-IN" sz="1100" dirty="0">
                  <a:effectLst/>
                  <a:latin typeface="Calibri" panose="020F0502020204030204" pitchFamily="34" charset="0"/>
                  <a:ea typeface="Calibri" panose="020F0502020204030204" pitchFamily="34" charset="0"/>
                </a:endParaRPr>
              </a:p>
            </p:txBody>
          </p:sp>
          <p:cxnSp>
            <p:nvCxnSpPr>
              <p:cNvPr id="20" name="AutoShape 119"/>
              <p:cNvCxnSpPr/>
              <p:nvPr/>
            </p:nvCxnSpPr>
            <p:spPr bwMode="auto">
              <a:xfrm>
                <a:off x="46329" y="34658"/>
                <a:ext cx="15151" cy="6"/>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1" name="AutoShape 121"/>
              <p:cNvCxnSpPr/>
              <p:nvPr/>
            </p:nvCxnSpPr>
            <p:spPr bwMode="auto">
              <a:xfrm>
                <a:off x="46431" y="37325"/>
                <a:ext cx="15157" cy="6"/>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2" name="AutoShape 122"/>
              <p:cNvCxnSpPr/>
              <p:nvPr/>
            </p:nvCxnSpPr>
            <p:spPr bwMode="auto">
              <a:xfrm>
                <a:off x="47764" y="34671"/>
                <a:ext cx="7" cy="2667"/>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cxnSp>
          <p:nvCxnSpPr>
            <p:cNvPr id="9" name="AutoShape 124"/>
            <p:cNvCxnSpPr/>
            <p:nvPr/>
          </p:nvCxnSpPr>
          <p:spPr bwMode="auto">
            <a:xfrm>
              <a:off x="2148237" y="3596042"/>
              <a:ext cx="939116" cy="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 name="Oval 9"/>
            <p:cNvSpPr>
              <a:spLocks noChangeArrowheads="1"/>
            </p:cNvSpPr>
            <p:nvPr/>
          </p:nvSpPr>
          <p:spPr bwMode="auto">
            <a:xfrm>
              <a:off x="837568" y="0"/>
              <a:ext cx="1410332" cy="98891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800" dirty="0">
                  <a:effectLst/>
                  <a:latin typeface="Times New Roman" panose="02020603050405020304" pitchFamily="18" charset="0"/>
                  <a:ea typeface="Calibri" panose="020F0502020204030204" pitchFamily="34" charset="0"/>
                  <a:cs typeface="Calibri" panose="020F0502020204030204" pitchFamily="34" charset="0"/>
                </a:rPr>
                <a:t>1. Fetch gas content form AIR using </a:t>
              </a:r>
              <a:r>
                <a:rPr lang="en-US" sz="800" dirty="0" smtClean="0">
                  <a:effectLst/>
                  <a:latin typeface="Times New Roman" panose="02020603050405020304" pitchFamily="18" charset="0"/>
                  <a:ea typeface="Calibri" panose="020F0502020204030204" pitchFamily="34" charset="0"/>
                  <a:cs typeface="Calibri" panose="020F0502020204030204" pitchFamily="34" charset="0"/>
                </a:rPr>
                <a:t>MQ135 sensor</a:t>
              </a:r>
              <a:endParaRPr lang="en-IN" sz="1100" dirty="0">
                <a:effectLst/>
                <a:latin typeface="Calibri" panose="020F0502020204030204" pitchFamily="34" charset="0"/>
                <a:ea typeface="Calibri" panose="020F0502020204030204" pitchFamily="34" charset="0"/>
              </a:endParaRPr>
            </a:p>
          </p:txBody>
        </p:sp>
        <p:cxnSp>
          <p:nvCxnSpPr>
            <p:cNvPr id="11" name="AutoShape 134"/>
            <p:cNvCxnSpPr/>
            <p:nvPr/>
          </p:nvCxnSpPr>
          <p:spPr bwMode="auto">
            <a:xfrm>
              <a:off x="1535302" y="988911"/>
              <a:ext cx="0" cy="3630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2" name="AutoShape 40"/>
            <p:cNvSpPr>
              <a:spLocks noChangeArrowheads="1"/>
            </p:cNvSpPr>
            <p:nvPr/>
          </p:nvSpPr>
          <p:spPr bwMode="auto">
            <a:xfrm>
              <a:off x="935916" y="1351916"/>
              <a:ext cx="1212321" cy="622907"/>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xmlns="">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800">
                  <a:effectLst/>
                  <a:latin typeface="Times New Roman" panose="02020603050405020304" pitchFamily="18" charset="0"/>
                  <a:ea typeface="Calibri" panose="020F0502020204030204" pitchFamily="34" charset="0"/>
                  <a:cs typeface="Calibri" panose="020F0502020204030204" pitchFamily="34" charset="0"/>
                </a:rPr>
                <a:t>2. Process the data using Libraries</a:t>
              </a:r>
              <a:endParaRPr lang="en-IN" sz="1100">
                <a:effectLst/>
                <a:latin typeface="Calibri" panose="020F0502020204030204" pitchFamily="34" charset="0"/>
                <a:ea typeface="Calibri" panose="020F0502020204030204" pitchFamily="34" charset="0"/>
              </a:endParaRPr>
            </a:p>
          </p:txBody>
        </p:sp>
        <p:sp>
          <p:nvSpPr>
            <p:cNvPr id="13" name="AutoShape 41"/>
            <p:cNvSpPr>
              <a:spLocks noChangeArrowheads="1"/>
            </p:cNvSpPr>
            <p:nvPr/>
          </p:nvSpPr>
          <p:spPr bwMode="auto">
            <a:xfrm>
              <a:off x="935916" y="2399028"/>
              <a:ext cx="1311984" cy="622907"/>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xmlns="">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800">
                  <a:effectLst/>
                  <a:latin typeface="Times New Roman" panose="02020603050405020304" pitchFamily="18" charset="0"/>
                  <a:ea typeface="Calibri" panose="020F0502020204030204" pitchFamily="34" charset="0"/>
                  <a:cs typeface="Calibri" panose="020F0502020204030204" pitchFamily="34" charset="0"/>
                </a:rPr>
                <a:t>3. Establish connection with server using Wi-Fi</a:t>
              </a:r>
              <a:endParaRPr lang="en-IN" sz="1100">
                <a:effectLst/>
                <a:latin typeface="Calibri" panose="020F0502020204030204" pitchFamily="34" charset="0"/>
                <a:ea typeface="Calibri" panose="020F0502020204030204" pitchFamily="34" charset="0"/>
              </a:endParaRPr>
            </a:p>
          </p:txBody>
        </p:sp>
        <p:cxnSp>
          <p:nvCxnSpPr>
            <p:cNvPr id="14" name="AutoShape 134"/>
            <p:cNvCxnSpPr/>
            <p:nvPr/>
          </p:nvCxnSpPr>
          <p:spPr bwMode="auto">
            <a:xfrm>
              <a:off x="1520126" y="1974823"/>
              <a:ext cx="0" cy="4242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 name="AutoShape 43"/>
            <p:cNvSpPr>
              <a:spLocks noChangeArrowheads="1"/>
            </p:cNvSpPr>
            <p:nvPr/>
          </p:nvSpPr>
          <p:spPr bwMode="auto">
            <a:xfrm>
              <a:off x="935916" y="3291059"/>
              <a:ext cx="1311984" cy="778959"/>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xmlns="">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800" dirty="0">
                  <a:effectLst/>
                  <a:latin typeface="Calibri" panose="020F0502020204030204" pitchFamily="34" charset="0"/>
                  <a:ea typeface="Calibri" panose="020F0502020204030204" pitchFamily="34" charset="0"/>
                </a:rPr>
                <a:t>4. Upload to database using server </a:t>
              </a:r>
              <a:r>
                <a:rPr lang="en-US" sz="800" dirty="0" smtClean="0">
                  <a:effectLst/>
                  <a:latin typeface="Calibri" panose="020F0502020204030204" pitchFamily="34" charset="0"/>
                  <a:ea typeface="Calibri" panose="020F0502020204030204" pitchFamily="34" charset="0"/>
                </a:rPr>
                <a:t>script and perform encryption using Block-chain technology (using libraries like HASH lib and SHA256 algorithm)</a:t>
              </a:r>
              <a:endParaRPr lang="en-IN" sz="1100" dirty="0">
                <a:effectLst/>
                <a:latin typeface="Calibri" panose="020F0502020204030204" pitchFamily="34" charset="0"/>
                <a:ea typeface="Calibri" panose="020F0502020204030204" pitchFamily="34" charset="0"/>
              </a:endParaRPr>
            </a:p>
          </p:txBody>
        </p:sp>
        <p:cxnSp>
          <p:nvCxnSpPr>
            <p:cNvPr id="16" name="AutoShape 134"/>
            <p:cNvCxnSpPr/>
            <p:nvPr/>
          </p:nvCxnSpPr>
          <p:spPr bwMode="auto">
            <a:xfrm>
              <a:off x="1520126" y="3020635"/>
              <a:ext cx="0" cy="3074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7" name="Oval 16"/>
            <p:cNvSpPr>
              <a:spLocks noChangeArrowheads="1"/>
            </p:cNvSpPr>
            <p:nvPr/>
          </p:nvSpPr>
          <p:spPr bwMode="auto">
            <a:xfrm>
              <a:off x="885825" y="4222706"/>
              <a:ext cx="1409700" cy="74392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800" dirty="0">
                  <a:effectLst/>
                  <a:latin typeface="Times New Roman" panose="02020603050405020304" pitchFamily="18" charset="0"/>
                  <a:ea typeface="Calibri" panose="020F0502020204030204" pitchFamily="34" charset="0"/>
                  <a:cs typeface="Tunga"/>
                </a:rPr>
                <a:t>4. Repeat from step1 with delay</a:t>
              </a:r>
              <a:endParaRPr lang="en-IN" sz="1200" dirty="0">
                <a:effectLst/>
                <a:latin typeface="Times New Roman" panose="02020603050405020304" pitchFamily="18" charset="0"/>
                <a:ea typeface="Times New Roman" panose="02020603050405020304" pitchFamily="18" charset="0"/>
              </a:endParaRPr>
            </a:p>
          </p:txBody>
        </p:sp>
        <p:cxnSp>
          <p:nvCxnSpPr>
            <p:cNvPr id="18" name="AutoShape 134"/>
            <p:cNvCxnSpPr/>
            <p:nvPr/>
          </p:nvCxnSpPr>
          <p:spPr bwMode="auto">
            <a:xfrm>
              <a:off x="1526387" y="4040580"/>
              <a:ext cx="0" cy="2003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cxnSp>
        <p:nvCxnSpPr>
          <p:cNvPr id="25" name="Straight Connector 24"/>
          <p:cNvCxnSpPr/>
          <p:nvPr/>
        </p:nvCxnSpPr>
        <p:spPr>
          <a:xfrm rot="16200000" flipH="1">
            <a:off x="7082287" y="5322502"/>
            <a:ext cx="267418" cy="8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00402267"/>
      </p:ext>
    </p:extLst>
  </p:cSld>
  <p:clrMapOvr>
    <a:masterClrMapping/>
  </p:clrMapOvr>
  <mc:AlternateContent xmlns:mc="http://schemas.openxmlformats.org/markup-compatibility/2006">
    <mc:Choice xmlns:p14="http://schemas.microsoft.com/office/powerpoint/2010/main" xmlns="" Requires="p14">
      <p:transition spd="slow" p14:dur="2000" advTm="68679"/>
    </mc:Choice>
    <mc:Fallback>
      <p:transition spd="slow" advTm="6867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383177"/>
            <a:ext cx="8596668" cy="775063"/>
          </a:xfrm>
        </p:spPr>
        <p:txBody>
          <a:bodyPr>
            <a:normAutofit/>
          </a:bodyPr>
          <a:lstStyle/>
          <a:p>
            <a:pPr algn="ctr"/>
            <a:r>
              <a:rPr lang="en-IN" dirty="0" smtClean="0"/>
              <a:t>Implementation of Blockchain</a:t>
            </a:r>
            <a:endParaRPr lang="en-IN" dirty="0"/>
          </a:p>
        </p:txBody>
      </p:sp>
      <p:pic>
        <p:nvPicPr>
          <p:cNvPr id="31" name="Picture 30" descr="blockchain implementation.png"/>
          <p:cNvPicPr>
            <a:picLocks noChangeAspect="1"/>
          </p:cNvPicPr>
          <p:nvPr/>
        </p:nvPicPr>
        <p:blipFill>
          <a:blip r:embed="rId2"/>
          <a:stretch>
            <a:fillRect/>
          </a:stretch>
        </p:blipFill>
        <p:spPr>
          <a:xfrm>
            <a:off x="1210248" y="1346954"/>
            <a:ext cx="7754138" cy="4302732"/>
          </a:xfrm>
          <a:prstGeom prst="rect">
            <a:avLst/>
          </a:prstGeom>
        </p:spPr>
      </p:pic>
    </p:spTree>
    <p:extLst>
      <p:ext uri="{BB962C8B-B14F-4D97-AF65-F5344CB8AC3E}">
        <p14:creationId xmlns:p14="http://schemas.microsoft.com/office/powerpoint/2010/main" xmlns="" val="3131983465"/>
      </p:ext>
    </p:extLst>
  </p:cSld>
  <p:clrMapOvr>
    <a:masterClrMapping/>
  </p:clrMapOvr>
  <mc:AlternateContent xmlns:mc="http://schemas.openxmlformats.org/markup-compatibility/2006">
    <mc:Choice xmlns:p14="http://schemas.microsoft.com/office/powerpoint/2010/main" xmlns="" Requires="p14">
      <p:transition spd="slow" p14:dur="2000" advTm="59265"/>
    </mc:Choice>
    <mc:Fallback>
      <p:transition spd="slow" advTm="5926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51" y="195045"/>
            <a:ext cx="8596668" cy="1320800"/>
          </a:xfrm>
        </p:spPr>
        <p:txBody>
          <a:bodyPr/>
          <a:lstStyle/>
          <a:p>
            <a:pPr algn="ctr"/>
            <a:r>
              <a:rPr lang="en-IN" dirty="0" smtClean="0"/>
              <a:t>Circuit DIAGRAM</a:t>
            </a:r>
            <a:endParaRPr lang="en-IN" dirty="0"/>
          </a:p>
        </p:txBody>
      </p:sp>
      <p:pic>
        <p:nvPicPr>
          <p:cNvPr id="28" name="Picture 27" descr="circuit diagram.png"/>
          <p:cNvPicPr>
            <a:picLocks noChangeAspect="1"/>
          </p:cNvPicPr>
          <p:nvPr/>
        </p:nvPicPr>
        <p:blipFill>
          <a:blip r:embed="rId2"/>
          <a:stretch>
            <a:fillRect/>
          </a:stretch>
        </p:blipFill>
        <p:spPr>
          <a:xfrm>
            <a:off x="1888296" y="1078433"/>
            <a:ext cx="6246413" cy="4062909"/>
          </a:xfrm>
          <a:prstGeom prst="rect">
            <a:avLst/>
          </a:prstGeom>
        </p:spPr>
      </p:pic>
      <p:sp>
        <p:nvSpPr>
          <p:cNvPr id="29" name="Rectangle 28"/>
          <p:cNvSpPr/>
          <p:nvPr/>
        </p:nvSpPr>
        <p:spPr>
          <a:xfrm>
            <a:off x="1656272" y="5684808"/>
            <a:ext cx="6409426" cy="7813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Fig: Circuit Diagram for sensing Air Quality Parameters such as CO, CO2 and Smoke particles</a:t>
            </a:r>
            <a:endParaRPr lang="en-US" dirty="0"/>
          </a:p>
        </p:txBody>
      </p:sp>
    </p:spTree>
    <p:extLst>
      <p:ext uri="{BB962C8B-B14F-4D97-AF65-F5344CB8AC3E}">
        <p14:creationId xmlns:p14="http://schemas.microsoft.com/office/powerpoint/2010/main" xmlns="" val="3787146309"/>
      </p:ext>
    </p:extLst>
  </p:cSld>
  <p:clrMapOvr>
    <a:masterClrMapping/>
  </p:clrMapOvr>
  <mc:AlternateContent xmlns:mc="http://schemas.openxmlformats.org/markup-compatibility/2006">
    <mc:Choice xmlns:p14="http://schemas.microsoft.com/office/powerpoint/2010/main" xmlns="" Requires="p14">
      <p:transition spd="slow" p14:dur="2000" advTm="47416"/>
    </mc:Choice>
    <mc:Fallback>
      <p:transition spd="slow" advTm="4741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User Interface Part: Mobile Application</a:t>
            </a:r>
            <a:endParaRPr lang="en-IN" dirty="0"/>
          </a:p>
        </p:txBody>
      </p:sp>
      <p:pic>
        <p:nvPicPr>
          <p:cNvPr id="7" name="Content Placeholder 6" descr="app1.jpeg"/>
          <p:cNvPicPr>
            <a:picLocks noGrp="1" noChangeAspect="1"/>
          </p:cNvPicPr>
          <p:nvPr>
            <p:ph idx="1"/>
          </p:nvPr>
        </p:nvPicPr>
        <p:blipFill>
          <a:blip r:embed="rId2" cstate="print"/>
          <a:stretch>
            <a:fillRect/>
          </a:stretch>
        </p:blipFill>
        <p:spPr>
          <a:xfrm>
            <a:off x="1595896" y="1535502"/>
            <a:ext cx="2173848" cy="3976777"/>
          </a:xfrm>
        </p:spPr>
      </p:pic>
      <p:pic>
        <p:nvPicPr>
          <p:cNvPr id="8" name="Picture 7" descr="app2.jpeg"/>
          <p:cNvPicPr>
            <a:picLocks noChangeAspect="1"/>
          </p:cNvPicPr>
          <p:nvPr/>
        </p:nvPicPr>
        <p:blipFill>
          <a:blip r:embed="rId3"/>
          <a:stretch>
            <a:fillRect/>
          </a:stretch>
        </p:blipFill>
        <p:spPr>
          <a:xfrm>
            <a:off x="5479542" y="1518246"/>
            <a:ext cx="2249726" cy="3907767"/>
          </a:xfrm>
          <a:prstGeom prst="rect">
            <a:avLst/>
          </a:prstGeom>
        </p:spPr>
      </p:pic>
      <p:sp>
        <p:nvSpPr>
          <p:cNvPr id="10" name="TextBox 9"/>
          <p:cNvSpPr txBox="1"/>
          <p:nvPr/>
        </p:nvSpPr>
        <p:spPr>
          <a:xfrm>
            <a:off x="1431987" y="5848710"/>
            <a:ext cx="66423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t>Fig: Showing Login Page of our mobile App </a:t>
            </a:r>
            <a:endParaRPr lang="en-US" dirty="0"/>
          </a:p>
        </p:txBody>
      </p:sp>
    </p:spTree>
    <p:extLst>
      <p:ext uri="{BB962C8B-B14F-4D97-AF65-F5344CB8AC3E}">
        <p14:creationId xmlns:p14="http://schemas.microsoft.com/office/powerpoint/2010/main" xmlns="" val="3274606458"/>
      </p:ext>
    </p:extLst>
  </p:cSld>
  <p:clrMapOvr>
    <a:masterClrMapping/>
  </p:clrMapOvr>
  <mc:AlternateContent xmlns:mc="http://schemas.openxmlformats.org/markup-compatibility/2006">
    <mc:Choice xmlns:p14="http://schemas.microsoft.com/office/powerpoint/2010/main" xmlns="" Requires="p14">
      <p:transition spd="slow" p14:dur="2000" advTm="17816"/>
    </mc:Choice>
    <mc:Fallback>
      <p:transition spd="slow" advTm="1781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p3.jpeg"/>
          <p:cNvPicPr>
            <a:picLocks noChangeAspect="1"/>
          </p:cNvPicPr>
          <p:nvPr/>
        </p:nvPicPr>
        <p:blipFill>
          <a:blip r:embed="rId2"/>
          <a:stretch>
            <a:fillRect/>
          </a:stretch>
        </p:blipFill>
        <p:spPr>
          <a:xfrm>
            <a:off x="3771513" y="112144"/>
            <a:ext cx="2844948" cy="5857336"/>
          </a:xfrm>
          <a:prstGeom prst="rect">
            <a:avLst/>
          </a:prstGeom>
        </p:spPr>
      </p:pic>
      <p:pic>
        <p:nvPicPr>
          <p:cNvPr id="8" name="Picture 7" descr="app4.jpeg"/>
          <p:cNvPicPr>
            <a:picLocks noChangeAspect="1"/>
          </p:cNvPicPr>
          <p:nvPr/>
        </p:nvPicPr>
        <p:blipFill>
          <a:blip r:embed="rId3" cstate="print"/>
          <a:stretch>
            <a:fillRect/>
          </a:stretch>
        </p:blipFill>
        <p:spPr>
          <a:xfrm>
            <a:off x="243308" y="0"/>
            <a:ext cx="3165231" cy="6858000"/>
          </a:xfrm>
          <a:prstGeom prst="rect">
            <a:avLst/>
          </a:prstGeom>
        </p:spPr>
      </p:pic>
      <p:pic>
        <p:nvPicPr>
          <p:cNvPr id="9" name="Picture 8" descr="app5.jpeg"/>
          <p:cNvPicPr>
            <a:picLocks noChangeAspect="1"/>
          </p:cNvPicPr>
          <p:nvPr/>
        </p:nvPicPr>
        <p:blipFill>
          <a:blip r:embed="rId4"/>
          <a:stretch>
            <a:fillRect/>
          </a:stretch>
        </p:blipFill>
        <p:spPr>
          <a:xfrm>
            <a:off x="7058175" y="0"/>
            <a:ext cx="3165231" cy="6858000"/>
          </a:xfrm>
          <a:prstGeom prst="rect">
            <a:avLst/>
          </a:prstGeom>
        </p:spPr>
      </p:pic>
      <p:sp>
        <p:nvSpPr>
          <p:cNvPr id="10" name="TextBox 9"/>
          <p:cNvSpPr txBox="1"/>
          <p:nvPr/>
        </p:nvSpPr>
        <p:spPr>
          <a:xfrm>
            <a:off x="3648974" y="6228272"/>
            <a:ext cx="314864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dirty="0" smtClean="0"/>
              <a:t>Mobile Application</a:t>
            </a:r>
            <a:endParaRPr lang="en-US" dirty="0"/>
          </a:p>
        </p:txBody>
      </p:sp>
    </p:spTree>
    <p:extLst>
      <p:ext uri="{BB962C8B-B14F-4D97-AF65-F5344CB8AC3E}">
        <p14:creationId xmlns:p14="http://schemas.microsoft.com/office/powerpoint/2010/main" xmlns="" val="3668130444"/>
      </p:ext>
    </p:extLst>
  </p:cSld>
  <p:clrMapOvr>
    <a:masterClrMapping/>
  </p:clrMapOvr>
  <mc:AlternateContent xmlns:mc="http://schemas.openxmlformats.org/markup-compatibility/2006">
    <mc:Choice xmlns:p14="http://schemas.microsoft.com/office/powerpoint/2010/main" xmlns="" Requires="p14">
      <p:transition spd="slow" p14:dur="2000" advTm="11808"/>
    </mc:Choice>
    <mc:Fallback>
      <p:transition spd="slow" advTm="1180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77334" y="1306287"/>
            <a:ext cx="8596668" cy="4735076"/>
          </a:xfrm>
        </p:spPr>
        <p:txBody>
          <a:bodyPr>
            <a:normAutofit/>
          </a:bodyPr>
          <a:lstStyle/>
          <a:p>
            <a:pPr algn="just">
              <a:lnSpc>
                <a:spcPct val="150000"/>
              </a:lnSpc>
            </a:pPr>
            <a:r>
              <a:rPr lang="en-US" dirty="0"/>
              <a:t>Monitoring the environmental parameters especially with respect air plays very important role to ensure healthy environment for living beings. We have seen various hazards being caused at Delhi due to air pollution. There are many reasons for causing air pollution but knowing their concentration at various locations helps to take decisions on prevention measures</a:t>
            </a:r>
            <a:r>
              <a:rPr lang="en-US" dirty="0" smtClean="0"/>
              <a:t>.</a:t>
            </a:r>
          </a:p>
          <a:p>
            <a:pPr algn="just">
              <a:lnSpc>
                <a:spcPct val="150000"/>
              </a:lnSpc>
            </a:pPr>
            <a:r>
              <a:rPr lang="en-US" dirty="0" smtClean="0"/>
              <a:t>The </a:t>
            </a:r>
            <a:r>
              <a:rPr lang="en-US" dirty="0"/>
              <a:t>proposed application works on the principle of IOT, data read from sensor are processed by the </a:t>
            </a:r>
            <a:r>
              <a:rPr lang="en-US" dirty="0" smtClean="0"/>
              <a:t>processor </a:t>
            </a:r>
            <a:r>
              <a:rPr lang="en-US" dirty="0"/>
              <a:t>then uploaded to database, these data are analyzed and displayed to users, and user could fetch this information over phone or webserver and take proper action to prevent pollution.</a:t>
            </a:r>
            <a:endParaRPr lang="en-IN" dirty="0"/>
          </a:p>
          <a:p>
            <a:pPr>
              <a:lnSpc>
                <a:spcPct val="150000"/>
              </a:lnSpc>
            </a:pPr>
            <a:endParaRPr lang="en-IN" dirty="0"/>
          </a:p>
        </p:txBody>
      </p:sp>
    </p:spTree>
    <p:custDataLst>
      <p:tags r:id="rId1"/>
    </p:custDataLst>
    <p:extLst>
      <p:ext uri="{BB962C8B-B14F-4D97-AF65-F5344CB8AC3E}">
        <p14:creationId xmlns:p14="http://schemas.microsoft.com/office/powerpoint/2010/main" xmlns="" val="1437257039"/>
      </p:ext>
    </p:extLst>
  </p:cSld>
  <p:clrMapOvr>
    <a:masterClrMapping/>
  </p:clrMapOvr>
  <mc:AlternateContent xmlns:mc="http://schemas.openxmlformats.org/markup-compatibility/2006">
    <mc:Choice xmlns:p14="http://schemas.microsoft.com/office/powerpoint/2010/main" xmlns="" Requires="p14">
      <p:transition spd="slow" p14:dur="2000" advTm="57608"/>
    </mc:Choice>
    <mc:Fallback>
      <p:transition spd="slow" advTm="576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ENHACEMENTS</a:t>
            </a:r>
            <a:endParaRPr lang="en-IN" dirty="0"/>
          </a:p>
        </p:txBody>
      </p:sp>
      <p:sp>
        <p:nvSpPr>
          <p:cNvPr id="3" name="Content Placeholder 2"/>
          <p:cNvSpPr>
            <a:spLocks noGrp="1"/>
          </p:cNvSpPr>
          <p:nvPr>
            <p:ph idx="1"/>
          </p:nvPr>
        </p:nvSpPr>
        <p:spPr>
          <a:xfrm>
            <a:off x="677334" y="1794295"/>
            <a:ext cx="8596668" cy="4247068"/>
          </a:xfrm>
        </p:spPr>
        <p:txBody>
          <a:bodyPr>
            <a:normAutofit/>
          </a:bodyPr>
          <a:lstStyle/>
          <a:p>
            <a:pPr>
              <a:lnSpc>
                <a:spcPct val="150000"/>
              </a:lnSpc>
            </a:pPr>
            <a:r>
              <a:rPr lang="en-US" sz="2800" dirty="0"/>
              <a:t>It can be improved further by adding more sensors to existing system like dust </a:t>
            </a:r>
            <a:r>
              <a:rPr lang="en-US" sz="2800" dirty="0" smtClean="0"/>
              <a:t>particles </a:t>
            </a:r>
            <a:r>
              <a:rPr lang="en-US" sz="2800" dirty="0"/>
              <a:t>sensors and </a:t>
            </a:r>
            <a:r>
              <a:rPr lang="en-US" sz="2800" dirty="0" smtClean="0"/>
              <a:t>etc.</a:t>
            </a:r>
            <a:endParaRPr lang="en-IN" sz="2800" dirty="0"/>
          </a:p>
          <a:p>
            <a:pPr>
              <a:lnSpc>
                <a:spcPct val="150000"/>
              </a:lnSpc>
            </a:pPr>
            <a:r>
              <a:rPr lang="en-US" sz="2800" dirty="0"/>
              <a:t>2. Interface GPS module to screen the contamination at precise area and transfer on the website page for the netizens.</a:t>
            </a:r>
            <a:endParaRPr lang="en-IN" sz="2800" dirty="0"/>
          </a:p>
          <a:p>
            <a:pPr>
              <a:lnSpc>
                <a:spcPct val="150000"/>
              </a:lnSpc>
            </a:pPr>
            <a:endParaRPr lang="en-IN" sz="2800" dirty="0"/>
          </a:p>
        </p:txBody>
      </p:sp>
    </p:spTree>
    <p:custDataLst>
      <p:tags r:id="rId1"/>
    </p:custDataLst>
    <p:extLst>
      <p:ext uri="{BB962C8B-B14F-4D97-AF65-F5344CB8AC3E}">
        <p14:creationId xmlns:p14="http://schemas.microsoft.com/office/powerpoint/2010/main" xmlns="" val="879428849"/>
      </p:ext>
    </p:extLst>
  </p:cSld>
  <p:clrMapOvr>
    <a:masterClrMapping/>
  </p:clrMapOvr>
  <mc:AlternateContent xmlns:mc="http://schemas.openxmlformats.org/markup-compatibility/2006">
    <mc:Choice xmlns:p14="http://schemas.microsoft.com/office/powerpoint/2010/main" xmlns="" Requires="p14">
      <p:transition spd="slow" p14:dur="2000" advTm="54665"/>
    </mc:Choice>
    <mc:Fallback>
      <p:transition spd="slow" advTm="546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[1]	 </a:t>
            </a:r>
            <a:r>
              <a:rPr lang="en-US" dirty="0" err="1" smtClean="0"/>
              <a:t>AirQuality</a:t>
            </a:r>
            <a:r>
              <a:rPr lang="en-US" dirty="0" smtClean="0"/>
              <a:t> dataset, https://data.gov.in/catalog/air-quality-residential-areas-under-national-ambient-air-quality-monitoring-programme-few 2019. </a:t>
            </a:r>
          </a:p>
          <a:p>
            <a:pPr>
              <a:buNone/>
            </a:pPr>
            <a:r>
              <a:rPr lang="en-US" dirty="0" smtClean="0"/>
              <a:t>[2]	 </a:t>
            </a:r>
            <a:r>
              <a:rPr lang="en-US" dirty="0" err="1" smtClean="0"/>
              <a:t>AlMasri</a:t>
            </a:r>
            <a:r>
              <a:rPr lang="en-US" dirty="0" smtClean="0"/>
              <a:t>, </a:t>
            </a:r>
            <a:r>
              <a:rPr lang="en-US" dirty="0" err="1" smtClean="0"/>
              <a:t>Eyhab</a:t>
            </a:r>
            <a:r>
              <a:rPr lang="en-US" dirty="0" smtClean="0"/>
              <a:t> </a:t>
            </a:r>
            <a:r>
              <a:rPr lang="en-US" dirty="0" err="1" smtClean="0"/>
              <a:t>Diabate</a:t>
            </a:r>
            <a:r>
              <a:rPr lang="en-US" dirty="0" smtClean="0"/>
              <a:t>, Ibrahim Jain, </a:t>
            </a:r>
            <a:r>
              <a:rPr lang="en-US" dirty="0" err="1" smtClean="0"/>
              <a:t>Richa</a:t>
            </a:r>
            <a:r>
              <a:rPr lang="en-US" dirty="0" smtClean="0"/>
              <a:t> Hoi Lam </a:t>
            </a:r>
            <a:r>
              <a:rPr lang="en-US" dirty="0" err="1" smtClean="0"/>
              <a:t>Lam</a:t>
            </a:r>
            <a:r>
              <a:rPr lang="en-US" dirty="0" smtClean="0"/>
              <a:t>, Ming Reddy </a:t>
            </a:r>
            <a:r>
              <a:rPr lang="en-US" dirty="0" err="1" smtClean="0"/>
              <a:t>Nathala</a:t>
            </a:r>
            <a:r>
              <a:rPr lang="en-US" dirty="0" smtClean="0"/>
              <a:t>, </a:t>
            </a:r>
            <a:r>
              <a:rPr lang="en-US" dirty="0" err="1" smtClean="0"/>
              <a:t>Swetha</a:t>
            </a:r>
            <a:r>
              <a:rPr lang="en-US" dirty="0" smtClean="0"/>
              <a:t>. (2018). A </a:t>
            </a:r>
            <a:r>
              <a:rPr lang="en-US" dirty="0" err="1" smtClean="0"/>
              <a:t>Serverless</a:t>
            </a:r>
            <a:r>
              <a:rPr lang="en-US" dirty="0" smtClean="0"/>
              <a:t> </a:t>
            </a:r>
            <a:r>
              <a:rPr lang="en-US" dirty="0" err="1" smtClean="0"/>
              <a:t>IoT</a:t>
            </a:r>
            <a:r>
              <a:rPr lang="en-US" dirty="0" smtClean="0"/>
              <a:t> Architecture for Smart Waste Management Systems. 179-180. 10.1109/ICII.2018.00034. </a:t>
            </a:r>
          </a:p>
          <a:p>
            <a:pPr>
              <a:buNone/>
            </a:pPr>
            <a:r>
              <a:rPr lang="en-US" dirty="0" smtClean="0"/>
              <a:t>[3] 	Air Quality Indexing software, https://waqi.info/, 2019. </a:t>
            </a:r>
          </a:p>
          <a:p>
            <a:pPr>
              <a:buNone/>
            </a:pPr>
            <a:r>
              <a:rPr lang="en-US" dirty="0" smtClean="0"/>
              <a:t>[4]	 Benedict S., Revenue oriented air quality prediction </a:t>
            </a:r>
            <a:r>
              <a:rPr lang="en-US" dirty="0" err="1" smtClean="0"/>
              <a:t>microservices</a:t>
            </a:r>
            <a:r>
              <a:rPr lang="en-US" dirty="0" smtClean="0"/>
              <a:t> for smart cities, in IEEE 2017 International Conference on Advances in Computing, Communications and Informatics (ICACCI), </a:t>
            </a:r>
            <a:r>
              <a:rPr lang="en-US" dirty="0" err="1" smtClean="0"/>
              <a:t>Udupi</a:t>
            </a:r>
            <a:r>
              <a:rPr lang="en-US" dirty="0" smtClean="0"/>
              <a:t>, pp. 1-6, </a:t>
            </a:r>
            <a:r>
              <a:rPr lang="en-US" dirty="0" err="1" smtClean="0"/>
              <a:t>doi</a:t>
            </a:r>
            <a:r>
              <a:rPr lang="en-US" dirty="0" smtClean="0"/>
              <a:t>: 10.1109/ICACCI.2017.8125879. </a:t>
            </a:r>
          </a:p>
          <a:p>
            <a:pPr>
              <a:buNone/>
            </a:pPr>
            <a:r>
              <a:rPr lang="en-US" dirty="0" smtClean="0"/>
              <a:t>[5] 	</a:t>
            </a:r>
            <a:r>
              <a:rPr lang="en-US" dirty="0" err="1" smtClean="0"/>
              <a:t>Bharadwaj</a:t>
            </a:r>
            <a:r>
              <a:rPr lang="en-US" dirty="0" smtClean="0"/>
              <a:t> B, M. </a:t>
            </a:r>
            <a:r>
              <a:rPr lang="en-US" dirty="0" err="1" smtClean="0"/>
              <a:t>Kumudha</a:t>
            </a:r>
            <a:r>
              <a:rPr lang="en-US" dirty="0" smtClean="0"/>
              <a:t>, </a:t>
            </a:r>
            <a:r>
              <a:rPr lang="en-US" dirty="0" err="1" smtClean="0"/>
              <a:t>Gowri</a:t>
            </a:r>
            <a:r>
              <a:rPr lang="en-US" dirty="0" smtClean="0"/>
              <a:t> Chandra N and </a:t>
            </a:r>
            <a:r>
              <a:rPr lang="en-US" dirty="0" err="1" smtClean="0"/>
              <a:t>Chaithra</a:t>
            </a:r>
            <a:r>
              <a:rPr lang="en-US" dirty="0" smtClean="0"/>
              <a:t> G, "Automation of Smart waste management using </a:t>
            </a:r>
            <a:r>
              <a:rPr lang="en-US" dirty="0" err="1" smtClean="0"/>
              <a:t>IoT</a:t>
            </a:r>
            <a:r>
              <a:rPr lang="en-US" dirty="0" smtClean="0"/>
              <a:t> to support “Swachh Bharat Abhiyan” - a practical approach," 2017 2nd International Conference on Computing and Communications Technologies (ICCCT), Chennai, 2017, pp. 318-320. </a:t>
            </a:r>
            <a:r>
              <a:rPr lang="en-US" dirty="0" err="1" smtClean="0"/>
              <a:t>doi</a:t>
            </a:r>
            <a:r>
              <a:rPr lang="en-US" dirty="0" smtClean="0"/>
              <a:t>: 10.1109/ICCCT2.2017.7972300 </a:t>
            </a:r>
          </a:p>
          <a:p>
            <a:pPr>
              <a:buNone/>
            </a:pPr>
            <a:r>
              <a:rPr lang="en-US" dirty="0" smtClean="0"/>
              <a:t>[6]	 Leo </a:t>
            </a:r>
            <a:r>
              <a:rPr lang="en-US" dirty="0" err="1" smtClean="0"/>
              <a:t>Breiman</a:t>
            </a:r>
            <a:r>
              <a:rPr lang="en-US" dirty="0" smtClean="0"/>
              <a:t>, Random Forests, in Machine Learning, Vol. 45, No.1, pp. 5-32, 2001. </a:t>
            </a:r>
          </a:p>
          <a:p>
            <a:pPr>
              <a:buNone/>
            </a:pPr>
            <a:r>
              <a:rPr lang="en-US" dirty="0" smtClean="0"/>
              <a:t>[7]	 </a:t>
            </a:r>
            <a:r>
              <a:rPr lang="en-US" dirty="0" err="1" smtClean="0"/>
              <a:t>Cai</a:t>
            </a:r>
            <a:r>
              <a:rPr lang="en-US" dirty="0" smtClean="0"/>
              <a:t>, C.-J., X. Zhang, K. Wang, Y. Zhang, L.-T. Wang, Q. Zhang, F.-K. </a:t>
            </a:r>
            <a:r>
              <a:rPr lang="en-US" dirty="0" err="1" smtClean="0"/>
              <a:t>Duan</a:t>
            </a:r>
            <a:r>
              <a:rPr lang="en-US" dirty="0" smtClean="0"/>
              <a:t>, K.-B. He, and S.-C. Yu, Incorporation of New Particle Formation and Early Growth treatments into WRF/</a:t>
            </a:r>
            <a:r>
              <a:rPr lang="en-US" dirty="0" err="1" smtClean="0"/>
              <a:t>Chem</a:t>
            </a:r>
            <a:r>
              <a:rPr lang="en-US" dirty="0" smtClean="0"/>
              <a:t>: Model Improvement, Evaluation, and Impacts of Anthropogenic Aerosols over East Asia, Atmospheric Environment, Vol.124, pp.262-284, 2016. </a:t>
            </a:r>
          </a:p>
          <a:p>
            <a:pPr>
              <a:buNone/>
            </a:pPr>
            <a:r>
              <a:rPr lang="en-US" dirty="0" smtClean="0"/>
              <a:t>[8]	 </a:t>
            </a:r>
            <a:r>
              <a:rPr lang="en-US" dirty="0" err="1" smtClean="0"/>
              <a:t>Giffinger</a:t>
            </a:r>
            <a:r>
              <a:rPr lang="en-US" dirty="0" smtClean="0"/>
              <a:t> R., </a:t>
            </a:r>
            <a:r>
              <a:rPr lang="en-US" dirty="0" err="1" smtClean="0"/>
              <a:t>Fertner</a:t>
            </a:r>
            <a:r>
              <a:rPr lang="en-US" dirty="0" smtClean="0"/>
              <a:t> C., </a:t>
            </a:r>
            <a:r>
              <a:rPr lang="en-US" dirty="0" err="1" smtClean="0"/>
              <a:t>Kramar</a:t>
            </a:r>
            <a:r>
              <a:rPr lang="en-US" dirty="0" smtClean="0"/>
              <a:t> H., </a:t>
            </a:r>
            <a:r>
              <a:rPr lang="en-US" dirty="0" err="1" smtClean="0"/>
              <a:t>Kalasek</a:t>
            </a:r>
            <a:r>
              <a:rPr lang="en-US" dirty="0" smtClean="0"/>
              <a:t> R., </a:t>
            </a:r>
            <a:r>
              <a:rPr lang="en-US" dirty="0" err="1" smtClean="0"/>
              <a:t>Pichler-Milanovic</a:t>
            </a:r>
            <a:r>
              <a:rPr lang="en-US" dirty="0" smtClean="0"/>
              <a:t> N., </a:t>
            </a:r>
            <a:r>
              <a:rPr lang="en-US" dirty="0" err="1" smtClean="0"/>
              <a:t>Meijers</a:t>
            </a:r>
            <a:r>
              <a:rPr lang="en-US" dirty="0" smtClean="0"/>
              <a:t> E., Smart cities: Ranking of ´ European medium-sized cities, http://www.smart-cities.eu/download/smart_cities_final_report. </a:t>
            </a:r>
            <a:r>
              <a:rPr lang="en-US" dirty="0" err="1" smtClean="0"/>
              <a:t>pdf</a:t>
            </a:r>
            <a:r>
              <a:rPr lang="en-US" dirty="0" smtClean="0"/>
              <a:t>, 2007. </a:t>
            </a:r>
          </a:p>
          <a:p>
            <a:pPr>
              <a:buNone/>
            </a:pPr>
            <a:r>
              <a:rPr lang="en-US" dirty="0" smtClean="0"/>
              <a:t>[9	] </a:t>
            </a:r>
            <a:r>
              <a:rPr lang="en-US" dirty="0" err="1" smtClean="0"/>
              <a:t>Gubbi</a:t>
            </a:r>
            <a:r>
              <a:rPr lang="en-US" dirty="0" smtClean="0"/>
              <a:t>, J., </a:t>
            </a:r>
            <a:r>
              <a:rPr lang="en-US" dirty="0" err="1" smtClean="0"/>
              <a:t>Buyya</a:t>
            </a:r>
            <a:r>
              <a:rPr lang="en-US" dirty="0" smtClean="0"/>
              <a:t>, R., </a:t>
            </a:r>
            <a:r>
              <a:rPr lang="en-US" dirty="0" err="1" smtClean="0"/>
              <a:t>Marusic</a:t>
            </a:r>
            <a:r>
              <a:rPr lang="en-US" dirty="0" smtClean="0"/>
              <a:t>, S., &amp; </a:t>
            </a:r>
            <a:r>
              <a:rPr lang="en-US" dirty="0" err="1" smtClean="0"/>
              <a:t>Palaniswami</a:t>
            </a:r>
            <a:r>
              <a:rPr lang="en-US" dirty="0" smtClean="0"/>
              <a:t>, M. (2013). Internet of Things (</a:t>
            </a:r>
            <a:r>
              <a:rPr lang="en-US" dirty="0" err="1" smtClean="0"/>
              <a:t>IoT</a:t>
            </a:r>
            <a:r>
              <a:rPr lang="en-US" dirty="0" smtClean="0"/>
              <a:t>): A vision, architectural elements, and future directions. Future Generation Computer Systems, 29(7), 1645-1660. doi:10.1016/j.future.2013.01.010. </a:t>
            </a:r>
          </a:p>
          <a:p>
            <a:pPr>
              <a:buNone/>
            </a:pPr>
            <a:r>
              <a:rPr lang="en-US" dirty="0" smtClean="0"/>
              <a:t>[10]	 P. </a:t>
            </a:r>
            <a:r>
              <a:rPr lang="en-US" dirty="0" err="1" smtClean="0"/>
              <a:t>Haribabu</a:t>
            </a:r>
            <a:r>
              <a:rPr lang="en-US" dirty="0" smtClean="0"/>
              <a:t>, S. R. </a:t>
            </a:r>
            <a:r>
              <a:rPr lang="en-US" dirty="0" err="1" smtClean="0"/>
              <a:t>Kassa</a:t>
            </a:r>
            <a:r>
              <a:rPr lang="en-US" dirty="0" smtClean="0"/>
              <a:t>, J. </a:t>
            </a:r>
            <a:r>
              <a:rPr lang="en-US" dirty="0" err="1" smtClean="0"/>
              <a:t>Nagaraju</a:t>
            </a:r>
            <a:r>
              <a:rPr lang="en-US" dirty="0" smtClean="0"/>
              <a:t>, R. </a:t>
            </a:r>
            <a:r>
              <a:rPr lang="en-US" dirty="0" err="1" smtClean="0"/>
              <a:t>Karthik</a:t>
            </a:r>
            <a:r>
              <a:rPr lang="en-US" dirty="0" smtClean="0"/>
              <a:t>, N. </a:t>
            </a:r>
            <a:r>
              <a:rPr lang="en-US" dirty="0" err="1" smtClean="0"/>
              <a:t>Shirisha</a:t>
            </a:r>
            <a:r>
              <a:rPr lang="en-US" dirty="0" smtClean="0"/>
              <a:t> and M. </a:t>
            </a:r>
            <a:r>
              <a:rPr lang="en-US" dirty="0" err="1" smtClean="0"/>
              <a:t>Anila</a:t>
            </a:r>
            <a:r>
              <a:rPr lang="en-US" dirty="0" smtClean="0"/>
              <a:t>, "Implementation of an smart waste management system using </a:t>
            </a:r>
            <a:r>
              <a:rPr lang="en-US" dirty="0" err="1" smtClean="0"/>
              <a:t>IoT</a:t>
            </a:r>
            <a:r>
              <a:rPr lang="en-US" dirty="0" smtClean="0"/>
              <a:t>," 2017 International Conference on Intelligent Sustainable Systems (ICISS), </a:t>
            </a:r>
            <a:r>
              <a:rPr lang="en-US" dirty="0" err="1" smtClean="0"/>
              <a:t>Palladam</a:t>
            </a:r>
            <a:r>
              <a:rPr lang="en-US" dirty="0" smtClean="0"/>
              <a:t>, 2017, pp. 1155-1156. </a:t>
            </a:r>
            <a:r>
              <a:rPr lang="en-US" dirty="0" err="1" smtClean="0"/>
              <a:t>doi</a:t>
            </a:r>
            <a:r>
              <a:rPr lang="en-US" dirty="0" smtClean="0"/>
              <a:t>: 10.1109/ISS1.2017.8389367 </a:t>
            </a:r>
          </a:p>
          <a:p>
            <a:pPr>
              <a:buNone/>
            </a:pPr>
            <a:r>
              <a:rPr lang="en-US" dirty="0" smtClean="0"/>
              <a:t>[11]	 Hori, M., Ono, S., Miyashita, K., Kobayashi, S., Miyahara, H., Kita, T., . . . </a:t>
            </a:r>
            <a:r>
              <a:rPr lang="en-US" dirty="0" err="1" smtClean="0"/>
              <a:t>Yamaji</a:t>
            </a:r>
            <a:r>
              <a:rPr lang="en-US" dirty="0" smtClean="0"/>
              <a:t>, K. (2018). Learning System based on Decentralized Learning Model using Blockchain and SNS. Proceedings of the 10th International Conference on Computer Supported Education. doi:10.5220/0006666901830190. </a:t>
            </a:r>
          </a:p>
          <a:p>
            <a:pPr>
              <a:buNone/>
            </a:pPr>
            <a:r>
              <a:rPr lang="en-US" dirty="0" smtClean="0"/>
              <a:t>[12] 	A. </a:t>
            </a:r>
            <a:r>
              <a:rPr lang="en-US" dirty="0" err="1" smtClean="0"/>
              <a:t>Kadri</a:t>
            </a:r>
            <a:r>
              <a:rPr lang="en-US" dirty="0" smtClean="0"/>
              <a:t>, E. </a:t>
            </a:r>
            <a:r>
              <a:rPr lang="en-US" dirty="0" err="1" smtClean="0"/>
              <a:t>Yaacoub</a:t>
            </a:r>
            <a:r>
              <a:rPr lang="en-US" dirty="0" smtClean="0"/>
              <a:t>, M. </a:t>
            </a:r>
            <a:r>
              <a:rPr lang="en-US" dirty="0" err="1" smtClean="0"/>
              <a:t>Mushtaha</a:t>
            </a:r>
            <a:r>
              <a:rPr lang="en-US" dirty="0" smtClean="0"/>
              <a:t>, and A. Abu-</a:t>
            </a:r>
            <a:r>
              <a:rPr lang="en-US" dirty="0" err="1" smtClean="0"/>
              <a:t>Dayya</a:t>
            </a:r>
            <a:r>
              <a:rPr lang="en-US" dirty="0" smtClean="0"/>
              <a:t>, Wireless sensor network for real-time air pollution monitoring, in Proc. of IEEE Int. Conf. on </a:t>
            </a:r>
            <a:r>
              <a:rPr lang="en-US" dirty="0" err="1" smtClean="0"/>
              <a:t>Commn</a:t>
            </a:r>
            <a:r>
              <a:rPr lang="en-US" dirty="0" smtClean="0"/>
              <a:t>., Signal Proc. and their </a:t>
            </a:r>
            <a:r>
              <a:rPr lang="en-US" dirty="0" err="1" smtClean="0"/>
              <a:t>Appln</a:t>
            </a:r>
            <a:r>
              <a:rPr lang="en-US" dirty="0" smtClean="0"/>
              <a:t>, pp. 1 - 5, 2013. </a:t>
            </a:r>
          </a:p>
          <a:p>
            <a:pPr>
              <a:buNone/>
            </a:pPr>
            <a:r>
              <a:rPr lang="en-US" dirty="0" smtClean="0"/>
              <a:t>[13] 	Lake, D., </a:t>
            </a:r>
            <a:r>
              <a:rPr lang="en-US" dirty="0" err="1" smtClean="0"/>
              <a:t>Milito</a:t>
            </a:r>
            <a:r>
              <a:rPr lang="en-US" dirty="0" smtClean="0"/>
              <a:t>, R., Morrow, M., &amp; </a:t>
            </a:r>
            <a:r>
              <a:rPr lang="en-US" dirty="0" err="1" smtClean="0"/>
              <a:t>Vargheese</a:t>
            </a:r>
            <a:r>
              <a:rPr lang="en-US" dirty="0" smtClean="0"/>
              <a:t>, R. (2014). Internet of Things: Architectural Framework for </a:t>
            </a:r>
            <a:r>
              <a:rPr lang="en-US" dirty="0" err="1" smtClean="0"/>
              <a:t>eHealth</a:t>
            </a:r>
            <a:r>
              <a:rPr lang="en-US" dirty="0" smtClean="0"/>
              <a:t> Security. Journal of ICT Standardization, 1(3), 301-328. doi:10.13052/jicts2245-800x.133.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pPr algn="ctr"/>
            <a:r>
              <a:rPr lang="en-IN" dirty="0" smtClean="0"/>
              <a:t>ABSTRACT</a:t>
            </a:r>
            <a:endParaRPr lang="en-IN" dirty="0"/>
          </a:p>
        </p:txBody>
      </p:sp>
      <p:sp>
        <p:nvSpPr>
          <p:cNvPr id="3" name="Content Placeholder 2"/>
          <p:cNvSpPr>
            <a:spLocks noGrp="1"/>
          </p:cNvSpPr>
          <p:nvPr>
            <p:ph idx="1"/>
          </p:nvPr>
        </p:nvSpPr>
        <p:spPr>
          <a:xfrm>
            <a:off x="677334" y="1454331"/>
            <a:ext cx="8596668" cy="4587031"/>
          </a:xfrm>
        </p:spPr>
        <p:txBody>
          <a:bodyPr/>
          <a:lstStyle/>
          <a:p>
            <a:pPr algn="just">
              <a:lnSpc>
                <a:spcPct val="150000"/>
              </a:lnSpc>
            </a:pPr>
            <a:r>
              <a:rPr lang="en-IN" dirty="0" smtClean="0"/>
              <a:t>When air get mixed with harmful gases and substances it is called air pollution.</a:t>
            </a:r>
          </a:p>
          <a:p>
            <a:pPr algn="just">
              <a:lnSpc>
                <a:spcPct val="150000"/>
              </a:lnSpc>
            </a:pPr>
            <a:r>
              <a:rPr lang="en-IN" dirty="0" smtClean="0"/>
              <a:t>Mainly three types of air pollutants has been considered namely </a:t>
            </a:r>
            <a:r>
              <a:rPr lang="en-IN" b="1" dirty="0" smtClean="0"/>
              <a:t>green house gases</a:t>
            </a:r>
            <a:r>
              <a:rPr lang="en-IN" dirty="0" smtClean="0"/>
              <a:t> (CO2, CH4, O3, CO), </a:t>
            </a:r>
            <a:r>
              <a:rPr lang="en-IN" b="1" dirty="0" smtClean="0"/>
              <a:t>acid rain </a:t>
            </a:r>
            <a:r>
              <a:rPr lang="en-IN" dirty="0" smtClean="0"/>
              <a:t>(NOx and SO2) and </a:t>
            </a:r>
            <a:r>
              <a:rPr lang="en-IN" b="1" dirty="0" smtClean="0"/>
              <a:t>particulate matter </a:t>
            </a:r>
            <a:r>
              <a:rPr lang="en-IN" dirty="0" smtClean="0"/>
              <a:t>(PM2.5 and PM10).</a:t>
            </a:r>
          </a:p>
          <a:p>
            <a:pPr algn="just">
              <a:lnSpc>
                <a:spcPct val="150000"/>
              </a:lnSpc>
            </a:pPr>
            <a:r>
              <a:rPr lang="en-IN" dirty="0" smtClean="0"/>
              <a:t>The sources of pollutants are industrial emission, hazardous emissions form vechicles,burning of fossil fuels etc.</a:t>
            </a:r>
          </a:p>
          <a:p>
            <a:pPr algn="just">
              <a:lnSpc>
                <a:spcPct val="150000"/>
              </a:lnSpc>
            </a:pPr>
            <a:r>
              <a:rPr lang="en-IN" dirty="0" smtClean="0"/>
              <a:t>Pollutant air can causes severe health effects such as heart disease, lungs cancer, respiratory infections etc.</a:t>
            </a:r>
          </a:p>
          <a:p>
            <a:endParaRPr lang="en-IN" dirty="0" smtClean="0"/>
          </a:p>
          <a:p>
            <a:endParaRPr lang="en-IN" dirty="0"/>
          </a:p>
        </p:txBody>
      </p:sp>
    </p:spTree>
    <p:custDataLst>
      <p:tags r:id="rId1"/>
    </p:custDataLst>
    <p:extLst>
      <p:ext uri="{BB962C8B-B14F-4D97-AF65-F5344CB8AC3E}">
        <p14:creationId xmlns:p14="http://schemas.microsoft.com/office/powerpoint/2010/main" xmlns="" val="2874884133"/>
      </p:ext>
    </p:extLst>
  </p:cSld>
  <p:clrMapOvr>
    <a:masterClrMapping/>
  </p:clrMapOvr>
  <mc:AlternateContent xmlns:mc="http://schemas.openxmlformats.org/markup-compatibility/2006">
    <mc:Choice xmlns:p14="http://schemas.microsoft.com/office/powerpoint/2010/main" xmlns="" Requires="p14">
      <p:transition spd="slow" p14:dur="2000" advTm="86751"/>
    </mc:Choice>
    <mc:Fallback>
      <p:transition spd="slow" advTm="867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9770" y="2474430"/>
            <a:ext cx="5309877" cy="923330"/>
          </a:xfrm>
          <a:prstGeom prst="rect">
            <a:avLst/>
          </a:prstGeom>
          <a:noFill/>
        </p:spPr>
        <p:txBody>
          <a:bodyPr wrap="square" lIns="91440" tIns="45720" rIns="91440" bIns="45720">
            <a:spAutoFit/>
          </a:bodyPr>
          <a:lstStyle/>
          <a:p>
            <a:pPr algn="ctr"/>
            <a:r>
              <a:rPr lang="en-US" sz="5400" b="1" cap="none" spc="0" dirty="0" smtClean="0">
                <a:ln w="12700" cmpd="sng">
                  <a:solidFill>
                    <a:schemeClr val="accent4"/>
                  </a:solidFill>
                  <a:prstDash val="solid"/>
                </a:ln>
                <a:solidFill>
                  <a:schemeClr val="accent2">
                    <a:lumMod val="40000"/>
                    <a:lumOff val="60000"/>
                  </a:schemeClr>
                </a:solidFill>
                <a:effectLst/>
              </a:rPr>
              <a:t>THANK YOU</a:t>
            </a:r>
            <a:endParaRPr lang="en-US" sz="5400" b="1" cap="none" spc="0" dirty="0">
              <a:ln w="12700" cmpd="sng">
                <a:solidFill>
                  <a:schemeClr val="accent4"/>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xmlns="" val="357774528"/>
      </p:ext>
    </p:extLst>
  </p:cSld>
  <p:clrMapOvr>
    <a:masterClrMapping/>
  </p:clrMapOvr>
  <mc:AlternateContent xmlns:mc="http://schemas.openxmlformats.org/markup-compatibility/2006">
    <mc:Choice xmlns:p14="http://schemas.microsoft.com/office/powerpoint/2010/main" xmlns="" Requires="p14">
      <p:transition spd="slow" p14:dur="2000" advTm="7140"/>
    </mc:Choice>
    <mc:Fallback>
      <p:transition spd="slow" advTm="714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644434"/>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764419" y="1110343"/>
            <a:ext cx="9163351" cy="5421085"/>
          </a:xfrm>
        </p:spPr>
        <p:txBody>
          <a:bodyPr>
            <a:normAutofit lnSpcReduction="10000"/>
          </a:bodyPr>
          <a:lstStyle/>
          <a:p>
            <a:pPr>
              <a:lnSpc>
                <a:spcPct val="200000"/>
              </a:lnSpc>
            </a:pPr>
            <a:r>
              <a:rPr lang="en-IN" dirty="0" smtClean="0"/>
              <a:t>This project is aimed to develop an IOT based application to deal with air pollution</a:t>
            </a:r>
          </a:p>
          <a:p>
            <a:pPr>
              <a:lnSpc>
                <a:spcPct val="200000"/>
              </a:lnSpc>
            </a:pPr>
            <a:r>
              <a:rPr lang="en-IN" dirty="0" smtClean="0"/>
              <a:t>With the help of sensors such as MQ135 various air parameters are sensed and transmitted.</a:t>
            </a:r>
          </a:p>
          <a:p>
            <a:pPr>
              <a:lnSpc>
                <a:spcPct val="200000"/>
              </a:lnSpc>
            </a:pPr>
            <a:r>
              <a:rPr lang="en-IN" dirty="0" smtClean="0"/>
              <a:t>We used Raspberry Pi because it has built in Wi-Fi and allows us to connect our system to the internet with an ease.</a:t>
            </a:r>
          </a:p>
          <a:p>
            <a:pPr>
              <a:lnSpc>
                <a:spcPct val="200000"/>
              </a:lnSpc>
            </a:pPr>
            <a:r>
              <a:rPr lang="en-IN" dirty="0" smtClean="0"/>
              <a:t>The prototype connects with Wi-Fi and uploads all air parameters to centralized server.</a:t>
            </a:r>
          </a:p>
          <a:p>
            <a:pPr>
              <a:lnSpc>
                <a:spcPct val="200000"/>
              </a:lnSpc>
            </a:pPr>
            <a:r>
              <a:rPr lang="en-IN" dirty="0" smtClean="0"/>
              <a:t>Encryption of data was done in the server database using block-chain technology and libraries like Hash library. </a:t>
            </a:r>
          </a:p>
          <a:p>
            <a:pPr>
              <a:lnSpc>
                <a:spcPct val="200000"/>
              </a:lnSpc>
            </a:pPr>
            <a:endParaRPr lang="en-IN" dirty="0" smtClean="0"/>
          </a:p>
          <a:p>
            <a:pPr>
              <a:lnSpc>
                <a:spcPct val="200000"/>
              </a:lnSpc>
            </a:pPr>
            <a:endParaRPr lang="en-IN" dirty="0" smtClean="0"/>
          </a:p>
          <a:p>
            <a:pPr>
              <a:lnSpc>
                <a:spcPct val="200000"/>
              </a:lnSpc>
            </a:pPr>
            <a:endParaRPr lang="en-IN" dirty="0" smtClean="0"/>
          </a:p>
        </p:txBody>
      </p:sp>
    </p:spTree>
    <p:custDataLst>
      <p:tags r:id="rId1"/>
    </p:custDataLst>
    <p:extLst>
      <p:ext uri="{BB962C8B-B14F-4D97-AF65-F5344CB8AC3E}">
        <p14:creationId xmlns:p14="http://schemas.microsoft.com/office/powerpoint/2010/main" xmlns="" val="391939455"/>
      </p:ext>
    </p:extLst>
  </p:cSld>
  <p:clrMapOvr>
    <a:masterClrMapping/>
  </p:clrMapOvr>
  <mc:AlternateContent xmlns:mc="http://schemas.openxmlformats.org/markup-compatibility/2006">
    <mc:Choice xmlns:p14="http://schemas.microsoft.com/office/powerpoint/2010/main" xmlns="" Requires="p14">
      <p:transition spd="slow" p14:dur="2000" advTm="72904"/>
    </mc:Choice>
    <mc:Fallback>
      <p:transition spd="slow" advTm="729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EXISTING SYSTEM	</a:t>
            </a:r>
            <a:endParaRPr lang="en-IN" dirty="0"/>
          </a:p>
        </p:txBody>
      </p:sp>
      <p:sp>
        <p:nvSpPr>
          <p:cNvPr id="3" name="Content Placeholder 2"/>
          <p:cNvSpPr>
            <a:spLocks noGrp="1"/>
          </p:cNvSpPr>
          <p:nvPr>
            <p:ph idx="1"/>
          </p:nvPr>
        </p:nvSpPr>
        <p:spPr/>
        <p:txBody>
          <a:bodyPr>
            <a:normAutofit lnSpcReduction="10000"/>
          </a:bodyPr>
          <a:lstStyle/>
          <a:p>
            <a:pPr algn="just">
              <a:lnSpc>
                <a:spcPct val="200000"/>
              </a:lnSpc>
            </a:pPr>
            <a:r>
              <a:rPr lang="en-IN" dirty="0" smtClean="0"/>
              <a:t>To collect parameters many electro mechanical devices are used.</a:t>
            </a:r>
          </a:p>
          <a:p>
            <a:pPr algn="just">
              <a:lnSpc>
                <a:spcPct val="200000"/>
              </a:lnSpc>
            </a:pPr>
            <a:r>
              <a:rPr lang="en-IN" dirty="0" smtClean="0"/>
              <a:t>These devices are heavy and not economical to install at many places.</a:t>
            </a:r>
          </a:p>
          <a:p>
            <a:pPr algn="just">
              <a:lnSpc>
                <a:spcPct val="200000"/>
              </a:lnSpc>
            </a:pPr>
            <a:r>
              <a:rPr lang="en-IN" dirty="0" smtClean="0"/>
              <a:t>Periodical collection of data is difficult</a:t>
            </a:r>
          </a:p>
          <a:p>
            <a:pPr algn="just">
              <a:lnSpc>
                <a:spcPct val="200000"/>
              </a:lnSpc>
            </a:pPr>
            <a:r>
              <a:rPr lang="en-IN" dirty="0" smtClean="0"/>
              <a:t>Still manual intervention is required for collecting and feeding data to central servers.</a:t>
            </a:r>
          </a:p>
          <a:p>
            <a:pPr algn="just">
              <a:lnSpc>
                <a:spcPct val="200000"/>
              </a:lnSpc>
            </a:pPr>
            <a:r>
              <a:rPr lang="en-IN" dirty="0" smtClean="0"/>
              <a:t>Data is not secured. It can be hacked or tempered.</a:t>
            </a:r>
          </a:p>
          <a:p>
            <a:pPr algn="just">
              <a:lnSpc>
                <a:spcPct val="200000"/>
              </a:lnSpc>
            </a:pPr>
            <a:endParaRPr lang="en-IN" dirty="0"/>
          </a:p>
          <a:p>
            <a:pPr marL="0" indent="0" algn="just">
              <a:lnSpc>
                <a:spcPct val="200000"/>
              </a:lnSpc>
              <a:buNone/>
            </a:pPr>
            <a:endParaRPr lang="en-IN" dirty="0"/>
          </a:p>
        </p:txBody>
      </p:sp>
    </p:spTree>
    <p:extLst>
      <p:ext uri="{BB962C8B-B14F-4D97-AF65-F5344CB8AC3E}">
        <p14:creationId xmlns:p14="http://schemas.microsoft.com/office/powerpoint/2010/main" xmlns="" val="148824627"/>
      </p:ext>
    </p:extLst>
  </p:cSld>
  <p:clrMapOvr>
    <a:masterClrMapping/>
  </p:clrMapOvr>
  <mc:AlternateContent xmlns:mc="http://schemas.openxmlformats.org/markup-compatibility/2006">
    <mc:Choice xmlns:p14="http://schemas.microsoft.com/office/powerpoint/2010/main" xmlns="" Requires="p14">
      <p:transition spd="slow" p14:dur="2000" advTm="38095"/>
    </mc:Choice>
    <mc:Fallback>
      <p:transition spd="slow" advTm="3809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PROPOSED SYSTEM</a:t>
            </a:r>
            <a:endParaRPr lang="en-IN" dirty="0"/>
          </a:p>
        </p:txBody>
      </p:sp>
      <p:sp>
        <p:nvSpPr>
          <p:cNvPr id="3" name="Content Placeholder 2"/>
          <p:cNvSpPr>
            <a:spLocks noGrp="1"/>
          </p:cNvSpPr>
          <p:nvPr>
            <p:ph idx="1"/>
          </p:nvPr>
        </p:nvSpPr>
        <p:spPr>
          <a:xfrm>
            <a:off x="677334" y="1489167"/>
            <a:ext cx="8596668" cy="4552196"/>
          </a:xfrm>
        </p:spPr>
        <p:txBody>
          <a:bodyPr>
            <a:normAutofit fontScale="92500"/>
          </a:bodyPr>
          <a:lstStyle/>
          <a:p>
            <a:pPr algn="just">
              <a:lnSpc>
                <a:spcPct val="200000"/>
              </a:lnSpc>
            </a:pPr>
            <a:r>
              <a:rPr lang="en-IN" dirty="0" smtClean="0"/>
              <a:t>Since its IOT based product all functional units are connected in a network.</a:t>
            </a:r>
          </a:p>
          <a:p>
            <a:pPr algn="just">
              <a:lnSpc>
                <a:spcPct val="200000"/>
              </a:lnSpc>
            </a:pPr>
            <a:r>
              <a:rPr lang="en-IN" dirty="0" smtClean="0"/>
              <a:t>All things such as sensors base station,cetralized server work together by means of communication over network.</a:t>
            </a:r>
          </a:p>
          <a:p>
            <a:pPr algn="just">
              <a:lnSpc>
                <a:spcPct val="200000"/>
              </a:lnSpc>
            </a:pPr>
            <a:r>
              <a:rPr lang="en-IN" dirty="0" smtClean="0"/>
              <a:t>Data collected from sensors gets uploaded to cloud servers instantly and it is encrypted using block-chain technology.</a:t>
            </a:r>
          </a:p>
          <a:p>
            <a:pPr algn="just">
              <a:lnSpc>
                <a:spcPct val="200000"/>
              </a:lnSpc>
            </a:pPr>
            <a:r>
              <a:rPr lang="en-IN" dirty="0" smtClean="0"/>
              <a:t>For authorities such as pollution control board, data is easily available and secure.</a:t>
            </a:r>
          </a:p>
          <a:p>
            <a:pPr algn="just">
              <a:lnSpc>
                <a:spcPct val="200000"/>
              </a:lnSpc>
            </a:pPr>
            <a:r>
              <a:rPr lang="en-IN" dirty="0" smtClean="0"/>
              <a:t>They can draw conclusions and take actions instantly.</a:t>
            </a:r>
          </a:p>
          <a:p>
            <a:pPr algn="just">
              <a:lnSpc>
                <a:spcPct val="200000"/>
              </a:lnSpc>
            </a:pPr>
            <a:endParaRPr lang="en-IN" dirty="0"/>
          </a:p>
        </p:txBody>
      </p:sp>
    </p:spTree>
    <p:custDataLst>
      <p:tags r:id="rId1"/>
    </p:custDataLst>
    <p:extLst>
      <p:ext uri="{BB962C8B-B14F-4D97-AF65-F5344CB8AC3E}">
        <p14:creationId xmlns:p14="http://schemas.microsoft.com/office/powerpoint/2010/main" xmlns="" val="3347018081"/>
      </p:ext>
    </p:extLst>
  </p:cSld>
  <p:clrMapOvr>
    <a:masterClrMapping/>
  </p:clrMapOvr>
  <mc:AlternateContent xmlns:mc="http://schemas.openxmlformats.org/markup-compatibility/2006">
    <mc:Choice xmlns:p14="http://schemas.microsoft.com/office/powerpoint/2010/main" xmlns="" Requires="p14">
      <p:transition spd="slow" p14:dur="2000" advTm="54744"/>
    </mc:Choice>
    <mc:Fallback>
      <p:transition spd="slow" advTm="547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HARDWARE REQUIREMENTS</a:t>
            </a:r>
            <a:endParaRPr lang="en-IN" dirty="0"/>
          </a:p>
        </p:txBody>
      </p:sp>
      <p:sp>
        <p:nvSpPr>
          <p:cNvPr id="3" name="Content Placeholder 2"/>
          <p:cNvSpPr>
            <a:spLocks noGrp="1"/>
          </p:cNvSpPr>
          <p:nvPr>
            <p:ph idx="1"/>
          </p:nvPr>
        </p:nvSpPr>
        <p:spPr>
          <a:xfrm>
            <a:off x="677334" y="1959429"/>
            <a:ext cx="8303380" cy="3935185"/>
          </a:xfrm>
        </p:spPr>
        <p:txBody>
          <a:bodyPr>
            <a:normAutofit/>
          </a:bodyPr>
          <a:lstStyle/>
          <a:p>
            <a:pPr lvl="0"/>
            <a:r>
              <a:rPr lang="en-US" sz="2000" dirty="0" smtClean="0"/>
              <a:t>Raspberry Pi</a:t>
            </a:r>
            <a:endParaRPr lang="en-IN" sz="2000" dirty="0"/>
          </a:p>
          <a:p>
            <a:pPr lvl="0"/>
            <a:r>
              <a:rPr lang="en-US" sz="2000" dirty="0" smtClean="0"/>
              <a:t>Memory Card</a:t>
            </a:r>
            <a:r>
              <a:rPr lang="en-US" sz="2000" dirty="0"/>
              <a:t> </a:t>
            </a:r>
            <a:r>
              <a:rPr lang="en-US" sz="2000" dirty="0" smtClean="0"/>
              <a:t>– 32 GB or higher.</a:t>
            </a:r>
            <a:endParaRPr lang="en-IN" sz="2000" dirty="0"/>
          </a:p>
          <a:p>
            <a:pPr lvl="0"/>
            <a:r>
              <a:rPr lang="en-IN" sz="2000" dirty="0" smtClean="0"/>
              <a:t>1 MQ 135 sensor for CO2 measurement</a:t>
            </a:r>
            <a:endParaRPr lang="en-IN" sz="2000" dirty="0"/>
          </a:p>
          <a:p>
            <a:pPr lvl="0"/>
            <a:r>
              <a:rPr lang="en-IN" sz="2000" dirty="0" smtClean="0"/>
              <a:t>Resistors ( 1k, 2k ohm)</a:t>
            </a:r>
          </a:p>
          <a:p>
            <a:pPr lvl="0"/>
            <a:r>
              <a:rPr lang="en-US" sz="2000" dirty="0" smtClean="0"/>
              <a:t>Bread board</a:t>
            </a:r>
            <a:endParaRPr lang="en-IN" sz="2000" dirty="0" smtClean="0"/>
          </a:p>
          <a:p>
            <a:pPr lvl="0"/>
            <a:r>
              <a:rPr lang="en-US" sz="2000" dirty="0" smtClean="0"/>
              <a:t>Jumper </a:t>
            </a:r>
            <a:r>
              <a:rPr lang="en-US" sz="2000" dirty="0"/>
              <a:t>wires.</a:t>
            </a:r>
            <a:endParaRPr lang="en-IN" sz="2000" dirty="0"/>
          </a:p>
        </p:txBody>
      </p:sp>
    </p:spTree>
    <p:custDataLst>
      <p:tags r:id="rId1"/>
    </p:custDataLst>
    <p:extLst>
      <p:ext uri="{BB962C8B-B14F-4D97-AF65-F5344CB8AC3E}">
        <p14:creationId xmlns:p14="http://schemas.microsoft.com/office/powerpoint/2010/main" xmlns="" val="3241686980"/>
      </p:ext>
    </p:extLst>
  </p:cSld>
  <p:clrMapOvr>
    <a:masterClrMapping/>
  </p:clrMapOvr>
  <mc:AlternateContent xmlns:mc="http://schemas.openxmlformats.org/markup-compatibility/2006">
    <mc:Choice xmlns:p14="http://schemas.microsoft.com/office/powerpoint/2010/main" xmlns="" Requires="p14">
      <p:transition spd="slow" p14:dur="2000" advTm="63320"/>
    </mc:Choice>
    <mc:Fallback>
      <p:transition spd="slow" advTm="633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SOFTWARE REQUIREMENTS</a:t>
            </a:r>
            <a:endParaRPr lang="en-IN" dirty="0"/>
          </a:p>
        </p:txBody>
      </p:sp>
      <p:sp>
        <p:nvSpPr>
          <p:cNvPr id="3" name="Content Placeholder 2"/>
          <p:cNvSpPr>
            <a:spLocks noGrp="1"/>
          </p:cNvSpPr>
          <p:nvPr>
            <p:ph idx="1"/>
          </p:nvPr>
        </p:nvSpPr>
        <p:spPr/>
        <p:txBody>
          <a:bodyPr/>
          <a:lstStyle/>
          <a:p>
            <a:pPr lvl="1">
              <a:lnSpc>
                <a:spcPct val="200000"/>
              </a:lnSpc>
            </a:pPr>
            <a:r>
              <a:rPr lang="en-IN" dirty="0" smtClean="0"/>
              <a:t>Knowledge of Block-Chain Technology</a:t>
            </a:r>
            <a:endParaRPr lang="en-IN" sz="1400" dirty="0"/>
          </a:p>
          <a:p>
            <a:pPr lvl="1">
              <a:lnSpc>
                <a:spcPct val="200000"/>
              </a:lnSpc>
            </a:pPr>
            <a:r>
              <a:rPr lang="en-US" dirty="0" smtClean="0"/>
              <a:t>Knowledge of Programming Language</a:t>
            </a:r>
            <a:r>
              <a:rPr lang="en-US" dirty="0"/>
              <a:t> </a:t>
            </a:r>
            <a:r>
              <a:rPr lang="en-US" dirty="0" smtClean="0"/>
              <a:t>(Python)</a:t>
            </a:r>
            <a:endParaRPr lang="en-IN" sz="1400" dirty="0"/>
          </a:p>
          <a:p>
            <a:pPr lvl="1">
              <a:lnSpc>
                <a:spcPct val="200000"/>
              </a:lnSpc>
            </a:pPr>
            <a:r>
              <a:rPr lang="en-IN" sz="1400" dirty="0" smtClean="0"/>
              <a:t>App Development			</a:t>
            </a:r>
          </a:p>
          <a:p>
            <a:pPr lvl="1">
              <a:lnSpc>
                <a:spcPct val="200000"/>
              </a:lnSpc>
            </a:pPr>
            <a:r>
              <a:rPr lang="en-IN" sz="1400" dirty="0" smtClean="0"/>
              <a:t>Cloud Server 	</a:t>
            </a:r>
          </a:p>
          <a:p>
            <a:pPr lvl="1">
              <a:lnSpc>
                <a:spcPct val="200000"/>
              </a:lnSpc>
            </a:pPr>
            <a:r>
              <a:rPr lang="en-IN" sz="1400" dirty="0" smtClean="0"/>
              <a:t>Cloud Database </a:t>
            </a:r>
          </a:p>
          <a:p>
            <a:pPr lvl="1">
              <a:lnSpc>
                <a:spcPct val="200000"/>
              </a:lnSpc>
            </a:pPr>
            <a:endParaRPr lang="en-IN" sz="1400" dirty="0"/>
          </a:p>
        </p:txBody>
      </p:sp>
    </p:spTree>
    <p:custDataLst>
      <p:tags r:id="rId1"/>
    </p:custDataLst>
    <p:extLst>
      <p:ext uri="{BB962C8B-B14F-4D97-AF65-F5344CB8AC3E}">
        <p14:creationId xmlns:p14="http://schemas.microsoft.com/office/powerpoint/2010/main" xmlns="" val="1713048460"/>
      </p:ext>
    </p:extLst>
  </p:cSld>
  <p:clrMapOvr>
    <a:masterClrMapping/>
  </p:clrMapOvr>
  <mc:AlternateContent xmlns:mc="http://schemas.openxmlformats.org/markup-compatibility/2006">
    <mc:Choice xmlns:p14="http://schemas.microsoft.com/office/powerpoint/2010/main" xmlns="" Requires="p14">
      <p:transition spd="slow" p14:dur="2000" advTm="63728"/>
    </mc:Choice>
    <mc:Fallback>
      <p:transition spd="slow" advTm="637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621941" cy="1063925"/>
          </a:xfrm>
        </p:spPr>
        <p:txBody>
          <a:bodyPr/>
          <a:lstStyle/>
          <a:p>
            <a:r>
              <a:rPr lang="en-IN" dirty="0" smtClean="0"/>
              <a:t>What is a Blockchain:</a:t>
            </a:r>
            <a:endParaRPr lang="en-US" dirty="0"/>
          </a:p>
        </p:txBody>
      </p:sp>
      <p:sp>
        <p:nvSpPr>
          <p:cNvPr id="3" name="Content Placeholder 2"/>
          <p:cNvSpPr>
            <a:spLocks noGrp="1"/>
          </p:cNvSpPr>
          <p:nvPr>
            <p:ph idx="1"/>
          </p:nvPr>
        </p:nvSpPr>
        <p:spPr>
          <a:xfrm>
            <a:off x="677334" y="1613140"/>
            <a:ext cx="8596668" cy="4428223"/>
          </a:xfrm>
        </p:spPr>
        <p:txBody>
          <a:bodyPr/>
          <a:lstStyle/>
          <a:p>
            <a:r>
              <a:rPr lang="en-IN" dirty="0" smtClean="0"/>
              <a:t>A blockchain is a continuously growing list of records, called blocks, which are linked and secured using cryptography.</a:t>
            </a:r>
          </a:p>
          <a:p>
            <a:endParaRPr lang="en-IN" dirty="0" smtClean="0"/>
          </a:p>
          <a:p>
            <a:pPr>
              <a:buNone/>
            </a:pPr>
            <a:endParaRPr lang="en-US" dirty="0"/>
          </a:p>
        </p:txBody>
      </p:sp>
      <p:pic>
        <p:nvPicPr>
          <p:cNvPr id="8" name="Picture 7" descr="basic1.png"/>
          <p:cNvPicPr>
            <a:picLocks noChangeAspect="1"/>
          </p:cNvPicPr>
          <p:nvPr/>
        </p:nvPicPr>
        <p:blipFill>
          <a:blip r:embed="rId2"/>
          <a:stretch>
            <a:fillRect/>
          </a:stretch>
        </p:blipFill>
        <p:spPr>
          <a:xfrm>
            <a:off x="414071" y="2424025"/>
            <a:ext cx="8729929" cy="42054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ic2.png"/>
          <p:cNvPicPr>
            <a:picLocks noChangeAspect="1"/>
          </p:cNvPicPr>
          <p:nvPr/>
        </p:nvPicPr>
        <p:blipFill>
          <a:blip r:embed="rId2"/>
          <a:stretch>
            <a:fillRect/>
          </a:stretch>
        </p:blipFill>
        <p:spPr>
          <a:xfrm>
            <a:off x="155276" y="482806"/>
            <a:ext cx="9394166" cy="4608853"/>
          </a:xfrm>
          <a:prstGeom prst="rect">
            <a:avLst/>
          </a:prstGeom>
        </p:spPr>
      </p:pic>
      <p:sp>
        <p:nvSpPr>
          <p:cNvPr id="11" name="Title 10"/>
          <p:cNvSpPr>
            <a:spLocks noGrp="1"/>
          </p:cNvSpPr>
          <p:nvPr>
            <p:ph type="title"/>
          </p:nvPr>
        </p:nvSpPr>
        <p:spPr/>
        <p:txBody>
          <a:bodyPr/>
          <a:lstStyle/>
          <a:p>
            <a:r>
              <a:rPr lang="en-IN" dirty="0" smtClean="0"/>
              <a:t>.</a:t>
            </a:r>
            <a:endParaRPr lang="en-US" dirty="0"/>
          </a:p>
        </p:txBody>
      </p:sp>
      <p:sp>
        <p:nvSpPr>
          <p:cNvPr id="9" name="Text Placeholder 8"/>
          <p:cNvSpPr>
            <a:spLocks noGrp="1"/>
          </p:cNvSpPr>
          <p:nvPr>
            <p:ph type="body" idx="4294967295"/>
          </p:nvPr>
        </p:nvSpPr>
        <p:spPr>
          <a:xfrm>
            <a:off x="0" y="5296619"/>
            <a:ext cx="9302750" cy="1078781"/>
          </a:xfrm>
        </p:spPr>
        <p:txBody>
          <a:bodyPr/>
          <a:lstStyle/>
          <a:p>
            <a:pPr algn="ctr"/>
            <a:r>
              <a:rPr lang="en-IN" dirty="0" smtClean="0"/>
              <a:t>Fig: key elements of a blockchain.</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1.1"/>
</p:tagLst>
</file>

<file path=ppt/tags/tag2.xml><?xml version="1.0" encoding="utf-8"?>
<p:tagLst xmlns:a="http://schemas.openxmlformats.org/drawingml/2006/main" xmlns:r="http://schemas.openxmlformats.org/officeDocument/2006/relationships" xmlns:p="http://schemas.openxmlformats.org/presentationml/2006/main">
  <p:tag name="TIMING" val="|0.7|1.3"/>
</p:tagLst>
</file>

<file path=ppt/tags/tag3.xml><?xml version="1.0" encoding="utf-8"?>
<p:tagLst xmlns:a="http://schemas.openxmlformats.org/drawingml/2006/main" xmlns:r="http://schemas.openxmlformats.org/officeDocument/2006/relationships" xmlns:p="http://schemas.openxmlformats.org/presentationml/2006/main">
  <p:tag name="TIMING" val="|1|2.2|11|10.6|8.3|11"/>
</p:tagLst>
</file>

<file path=ppt/tags/tag4.xml><?xml version="1.0" encoding="utf-8"?>
<p:tagLst xmlns:a="http://schemas.openxmlformats.org/drawingml/2006/main" xmlns:r="http://schemas.openxmlformats.org/officeDocument/2006/relationships" xmlns:p="http://schemas.openxmlformats.org/presentationml/2006/main">
  <p:tag name="TIMING" val="|0.7|4.4"/>
</p:tagLst>
</file>

<file path=ppt/tags/tag5.xml><?xml version="1.0" encoding="utf-8"?>
<p:tagLst xmlns:a="http://schemas.openxmlformats.org/drawingml/2006/main" xmlns:r="http://schemas.openxmlformats.org/officeDocument/2006/relationships" xmlns:p="http://schemas.openxmlformats.org/presentationml/2006/main">
  <p:tag name="TIMING" val="|0.5|1.1"/>
</p:tagLst>
</file>

<file path=ppt/tags/tag6.xml><?xml version="1.0" encoding="utf-8"?>
<p:tagLst xmlns:a="http://schemas.openxmlformats.org/drawingml/2006/main" xmlns:r="http://schemas.openxmlformats.org/officeDocument/2006/relationships" xmlns:p="http://schemas.openxmlformats.org/presentationml/2006/main">
  <p:tag name="TIMING" val="|1|1.3|26.2"/>
</p:tagLst>
</file>

<file path=ppt/tags/tag7.xml><?xml version="1.0" encoding="utf-8"?>
<p:tagLst xmlns:a="http://schemas.openxmlformats.org/drawingml/2006/main" xmlns:r="http://schemas.openxmlformats.org/officeDocument/2006/relationships" xmlns:p="http://schemas.openxmlformats.org/presentationml/2006/main">
  <p:tag name="TIMING" val="|0.8|1.9"/>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376</TotalTime>
  <Words>665</Words>
  <Application>Microsoft Office PowerPoint</Application>
  <PresentationFormat>Custom</PresentationFormat>
  <Paragraphs>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Project Presentation on</vt:lpstr>
      <vt:lpstr>ABSTRACT</vt:lpstr>
      <vt:lpstr>INTRODUCTION</vt:lpstr>
      <vt:lpstr>EXISTING SYSTEM </vt:lpstr>
      <vt:lpstr>PROPOSED SYSTEM</vt:lpstr>
      <vt:lpstr>HARDWARE REQUIREMENTS</vt:lpstr>
      <vt:lpstr>SOFTWARE REQUIREMENTS</vt:lpstr>
      <vt:lpstr>What is a Blockchain:</vt:lpstr>
      <vt:lpstr>.</vt:lpstr>
      <vt:lpstr>SYSTEM DESIGN</vt:lpstr>
      <vt:lpstr>ARCHITECTURE DIAGRAM</vt:lpstr>
      <vt:lpstr>DATA FLOW DIAGRAM</vt:lpstr>
      <vt:lpstr>Implementation of Blockchain</vt:lpstr>
      <vt:lpstr>Circuit DIAGRAM</vt:lpstr>
      <vt:lpstr> User Interface Part: Mobile Application</vt:lpstr>
      <vt:lpstr>Slide 16</vt:lpstr>
      <vt:lpstr>CONCLUSION</vt:lpstr>
      <vt:lpstr>FUTURE ENHACEMENTS</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User</dc:creator>
  <cp:lastModifiedBy>Asus</cp:lastModifiedBy>
  <cp:revision>38</cp:revision>
  <dcterms:created xsi:type="dcterms:W3CDTF">2020-05-24T11:21:33Z</dcterms:created>
  <dcterms:modified xsi:type="dcterms:W3CDTF">2021-07-16T05:45:19Z</dcterms:modified>
</cp:coreProperties>
</file>