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8" r:id="rId3"/>
    <p:sldId id="272" r:id="rId4"/>
    <p:sldId id="257" r:id="rId5"/>
    <p:sldId id="279" r:id="rId6"/>
    <p:sldId id="278" r:id="rId7"/>
    <p:sldId id="261" r:id="rId8"/>
    <p:sldId id="262" r:id="rId9"/>
    <p:sldId id="267" r:id="rId10"/>
    <p:sldId id="263" r:id="rId11"/>
    <p:sldId id="264" r:id="rId12"/>
    <p:sldId id="270" r:id="rId13"/>
    <p:sldId id="282" r:id="rId14"/>
    <p:sldId id="271" r:id="rId15"/>
    <p:sldId id="277" r:id="rId16"/>
    <p:sldId id="273" r:id="rId17"/>
    <p:sldId id="274" r:id="rId18"/>
    <p:sldId id="276" r:id="rId19"/>
    <p:sldId id="275" r:id="rId20"/>
    <p:sldId id="269" r:id="rId21"/>
    <p:sldId id="266" r:id="rId22"/>
    <p:sldId id="283" r:id="rId23"/>
    <p:sldId id="284" r:id="rId24"/>
    <p:sldId id="281"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7DD9E39-3F72-4331-AFDE-D29FB47E598C}" type="datetimeFigureOut">
              <a:rPr lang="en-US" smtClean="0"/>
              <a:pPr/>
              <a:t>12/19/2021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9AFA78-45DD-4409-AC17-6F7F0D9A42B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DD9E39-3F72-4331-AFDE-D29FB47E598C}" type="datetimeFigureOut">
              <a:rPr lang="en-US" smtClean="0"/>
              <a:pPr/>
              <a:t>12/19/2021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9AFA78-45DD-4409-AC17-6F7F0D9A42B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DD9E39-3F72-4331-AFDE-D29FB47E598C}" type="datetimeFigureOut">
              <a:rPr lang="en-US" smtClean="0"/>
              <a:pPr/>
              <a:t>12/19/2021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9AFA78-45DD-4409-AC17-6F7F0D9A42B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DD9E39-3F72-4331-AFDE-D29FB47E598C}" type="datetimeFigureOut">
              <a:rPr lang="en-US" smtClean="0"/>
              <a:pPr/>
              <a:t>12/19/2021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9AFA78-45DD-4409-AC17-6F7F0D9A42B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DD9E39-3F72-4331-AFDE-D29FB47E598C}" type="datetimeFigureOut">
              <a:rPr lang="en-US" smtClean="0"/>
              <a:pPr/>
              <a:t>12/19/2021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9AFA78-45DD-4409-AC17-6F7F0D9A42B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7DD9E39-3F72-4331-AFDE-D29FB47E598C}" type="datetimeFigureOut">
              <a:rPr lang="en-US" smtClean="0"/>
              <a:pPr/>
              <a:t>12/19/2021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9AFA78-45DD-4409-AC17-6F7F0D9A42B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7DD9E39-3F72-4331-AFDE-D29FB47E598C}" type="datetimeFigureOut">
              <a:rPr lang="en-US" smtClean="0"/>
              <a:pPr/>
              <a:t>12/19/2021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9AFA78-45DD-4409-AC17-6F7F0D9A42B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7DD9E39-3F72-4331-AFDE-D29FB47E598C}" type="datetimeFigureOut">
              <a:rPr lang="en-US" smtClean="0"/>
              <a:pPr/>
              <a:t>12/19/2021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9AFA78-45DD-4409-AC17-6F7F0D9A42B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DD9E39-3F72-4331-AFDE-D29FB47E598C}" type="datetimeFigureOut">
              <a:rPr lang="en-US" smtClean="0"/>
              <a:pPr/>
              <a:t>12/19/2021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9AFA78-45DD-4409-AC17-6F7F0D9A42B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DD9E39-3F72-4331-AFDE-D29FB47E598C}" type="datetimeFigureOut">
              <a:rPr lang="en-US" smtClean="0"/>
              <a:pPr/>
              <a:t>12/19/2021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9AFA78-45DD-4409-AC17-6F7F0D9A42B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DD9E39-3F72-4331-AFDE-D29FB47E598C}" type="datetimeFigureOut">
              <a:rPr lang="en-US" smtClean="0"/>
              <a:pPr/>
              <a:t>12/19/2021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9AFA78-45DD-4409-AC17-6F7F0D9A42B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DD9E39-3F72-4331-AFDE-D29FB47E598C}" type="datetimeFigureOut">
              <a:rPr lang="en-US" smtClean="0"/>
              <a:pPr/>
              <a:t>12/19/2021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9AFA78-45DD-4409-AC17-6F7F0D9A42B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1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hyperlink" Target="https://drive.google.com/file/d/1Nu23G_WIFkYM5unlOg6eXKJs_uWoeeaq/view?usp=sharing" TargetMode="External"/><Relationship Id="rId1" Type="http://schemas.openxmlformats.org/officeDocument/2006/relationships/slideLayout" Target="../slideLayouts/slideLayout2.xml"/><Relationship Id="rId5" Type="http://schemas.openxmlformats.org/officeDocument/2006/relationships/image" Target="../media/image20.jpeg"/><Relationship Id="rId4" Type="http://schemas.openxmlformats.org/officeDocument/2006/relationships/image" Target="../media/image19.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digital.wpi.edu/concern/student_works/tq57nt74s" TargetMode="External"/><Relationship Id="rId2" Type="http://schemas.openxmlformats.org/officeDocument/2006/relationships/hyperlink" Target="https://doi.org/10.1155/2020/9036847" TargetMode="External"/><Relationship Id="rId1" Type="http://schemas.openxmlformats.org/officeDocument/2006/relationships/slideLayout" Target="../slideLayouts/slideLayout2.xml"/><Relationship Id="rId6" Type="http://schemas.openxmlformats.org/officeDocument/2006/relationships/hyperlink" Target="https://www.analog.com/en/analog%20dialogue/articles/ecg-front-end-design-simplified.html" TargetMode="External"/><Relationship Id="rId5" Type="http://schemas.openxmlformats.org/officeDocument/2006/relationships/hyperlink" Target="http://www.jcreview.com/admin/Uploads/Files/61a9c16c5cd5c6.82533458.pdf" TargetMode="External"/><Relationship Id="rId4" Type="http://schemas.openxmlformats.org/officeDocument/2006/relationships/hyperlink" Target="https://www.biometriccables.in/blogs/blog/three3-five5-ten10-lead-ecg-cable-electrode%20placement"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43108" y="428604"/>
            <a:ext cx="6786610" cy="1470025"/>
          </a:xfrm>
        </p:spPr>
        <p:txBody>
          <a:bodyPr/>
          <a:lstStyle/>
          <a:p>
            <a:r>
              <a:rPr lang="en-IN" u="sng" smtClean="0">
                <a:solidFill>
                  <a:schemeClr val="bg1"/>
                </a:solidFill>
                <a:latin typeface="Times New Roman" pitchFamily="18" charset="0"/>
                <a:cs typeface="Times New Roman" pitchFamily="18" charset="0"/>
              </a:rPr>
              <a:t>Design of Remote Health Monitoring System</a:t>
            </a:r>
            <a:endParaRPr lang="en-US" u="sng" dirty="0">
              <a:solidFill>
                <a:schemeClr val="bg1"/>
              </a:solidFill>
              <a:latin typeface="Times New Roman" pitchFamily="18" charset="0"/>
              <a:cs typeface="Times New Roman" pitchFamily="18" charset="0"/>
            </a:endParaRPr>
          </a:p>
        </p:txBody>
      </p:sp>
      <p:sp>
        <p:nvSpPr>
          <p:cNvPr id="3" name="Subtitle 2"/>
          <p:cNvSpPr>
            <a:spLocks noGrp="1"/>
          </p:cNvSpPr>
          <p:nvPr>
            <p:ph type="subTitle" idx="1"/>
          </p:nvPr>
        </p:nvSpPr>
        <p:spPr>
          <a:xfrm>
            <a:off x="285720" y="2928934"/>
            <a:ext cx="4357718" cy="2428892"/>
          </a:xfrm>
        </p:spPr>
        <p:txBody>
          <a:bodyPr>
            <a:normAutofit/>
          </a:bodyPr>
          <a:lstStyle/>
          <a:p>
            <a:endParaRPr lang="en-IN" sz="2000" smtClean="0">
              <a:solidFill>
                <a:schemeClr val="bg1"/>
              </a:solidFill>
              <a:latin typeface="Times New Roman" pitchFamily="18" charset="0"/>
              <a:cs typeface="Times New Roman" pitchFamily="18" charset="0"/>
            </a:endParaRPr>
          </a:p>
          <a:p>
            <a:r>
              <a:rPr lang="en-IN" sz="1800" smtClean="0">
                <a:solidFill>
                  <a:schemeClr val="bg1"/>
                </a:solidFill>
                <a:latin typeface="Times New Roman" pitchFamily="18" charset="0"/>
                <a:cs typeface="Times New Roman" pitchFamily="18" charset="0"/>
              </a:rPr>
              <a:t>Aditya Sharma</a:t>
            </a:r>
          </a:p>
          <a:p>
            <a:r>
              <a:rPr lang="en-IN" sz="1800" smtClean="0">
                <a:solidFill>
                  <a:schemeClr val="bg1"/>
                </a:solidFill>
                <a:latin typeface="Times New Roman" pitchFamily="18" charset="0"/>
                <a:cs typeface="Times New Roman" pitchFamily="18" charset="0"/>
              </a:rPr>
              <a:t>118EI0714@nitrkl.ac.in</a:t>
            </a:r>
            <a:endParaRPr lang="en-IN" sz="1800" dirty="0" smtClean="0">
              <a:solidFill>
                <a:schemeClr val="bg1"/>
              </a:solidFill>
              <a:latin typeface="Times New Roman" pitchFamily="18" charset="0"/>
              <a:cs typeface="Times New Roman" pitchFamily="18" charset="0"/>
            </a:endParaRPr>
          </a:p>
          <a:p>
            <a:r>
              <a:rPr lang="en-IN" sz="1800" dirty="0" smtClean="0">
                <a:solidFill>
                  <a:schemeClr val="bg1"/>
                </a:solidFill>
                <a:latin typeface="Times New Roman" pitchFamily="18" charset="0"/>
                <a:cs typeface="Times New Roman" pitchFamily="18" charset="0"/>
              </a:rPr>
              <a:t>Electronics </a:t>
            </a:r>
            <a:r>
              <a:rPr lang="en-IN" sz="1800" smtClean="0">
                <a:solidFill>
                  <a:schemeClr val="bg1"/>
                </a:solidFill>
                <a:latin typeface="Times New Roman" pitchFamily="18" charset="0"/>
                <a:cs typeface="Times New Roman" pitchFamily="18" charset="0"/>
              </a:rPr>
              <a:t>and Instrumentation</a:t>
            </a:r>
            <a:endParaRPr lang="en-IN" sz="1800" dirty="0" smtClean="0">
              <a:solidFill>
                <a:schemeClr val="bg1"/>
              </a:solidFill>
              <a:latin typeface="Times New Roman" pitchFamily="18" charset="0"/>
              <a:cs typeface="Times New Roman" pitchFamily="18" charset="0"/>
            </a:endParaRPr>
          </a:p>
          <a:p>
            <a:r>
              <a:rPr lang="en-IN" sz="1800" smtClean="0">
                <a:solidFill>
                  <a:schemeClr val="bg1"/>
                </a:solidFill>
                <a:latin typeface="Times New Roman" pitchFamily="18" charset="0"/>
                <a:cs typeface="Times New Roman" pitchFamily="18" charset="0"/>
              </a:rPr>
              <a:t>Under the supervision of  Prof. Sudip Kundu</a:t>
            </a:r>
            <a:endParaRPr lang="en-IN" sz="1800" dirty="0" smtClean="0">
              <a:solidFill>
                <a:schemeClr val="bg1"/>
              </a:solidFill>
              <a:latin typeface="Times New Roman" pitchFamily="18" charset="0"/>
              <a:cs typeface="Times New Roman" pitchFamily="18" charset="0"/>
            </a:endParaRPr>
          </a:p>
          <a:p>
            <a:endParaRPr lang="en-US" dirty="0">
              <a:solidFill>
                <a:schemeClr val="bg1"/>
              </a:solidFill>
            </a:endParaRPr>
          </a:p>
        </p:txBody>
      </p:sp>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357158" y="500042"/>
            <a:ext cx="1676400" cy="1745666"/>
          </a:xfrm>
          <a:prstGeom prst="rect">
            <a:avLst/>
          </a:prstGeom>
        </p:spPr>
      </p:pic>
      <p:pic>
        <p:nvPicPr>
          <p:cNvPr id="8" name="Picture 7">
            <a:extLst>
              <a:ext uri="{FF2B5EF4-FFF2-40B4-BE49-F238E27FC236}">
                <a16:creationId xmlns="" xmlns:a16="http://schemas.microsoft.com/office/drawing/2014/main" id="{37D17AE3-B852-406B-B618-74A367ACFFBE}"/>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4857752" y="2357430"/>
            <a:ext cx="3900487" cy="409575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u="sng" smtClean="0">
                <a:solidFill>
                  <a:schemeClr val="bg1"/>
                </a:solidFill>
                <a:latin typeface="Times New Roman" pitchFamily="18" charset="0"/>
                <a:cs typeface="Times New Roman" pitchFamily="18" charset="0"/>
              </a:rPr>
              <a:t>Placement of Electrodes</a:t>
            </a:r>
            <a:endParaRPr lang="en-US" sz="4000" u="sng" dirty="0">
              <a:solidFill>
                <a:schemeClr val="bg1"/>
              </a:solidFill>
              <a:latin typeface="Times New Roman" pitchFamily="18" charset="0"/>
              <a:cs typeface="Times New Roman" pitchFamily="18" charset="0"/>
            </a:endParaRPr>
          </a:p>
        </p:txBody>
      </p:sp>
      <p:sp>
        <p:nvSpPr>
          <p:cNvPr id="3" name="Content Placeholder 2"/>
          <p:cNvSpPr>
            <a:spLocks noGrp="1"/>
          </p:cNvSpPr>
          <p:nvPr>
            <p:ph idx="1"/>
          </p:nvPr>
        </p:nvSpPr>
        <p:spPr>
          <a:xfrm>
            <a:off x="428596" y="1357298"/>
            <a:ext cx="8229600" cy="3071834"/>
          </a:xfrm>
        </p:spPr>
        <p:txBody>
          <a:bodyPr>
            <a:normAutofit fontScale="77500" lnSpcReduction="20000"/>
          </a:bodyPr>
          <a:lstStyle/>
          <a:p>
            <a:pPr indent="290513" algn="just">
              <a:buFont typeface="Arial" charset="0"/>
              <a:buChar char="•"/>
            </a:pPr>
            <a:r>
              <a:rPr lang="en-US" sz="2200" b="1" smtClean="0">
                <a:solidFill>
                  <a:schemeClr val="bg1"/>
                </a:solidFill>
                <a:latin typeface="Times New Roman" pitchFamily="18" charset="0"/>
                <a:cs typeface="Times New Roman" pitchFamily="18" charset="0"/>
              </a:rPr>
              <a:t>Einthoven's triangle </a:t>
            </a:r>
            <a:r>
              <a:rPr lang="en-US" sz="2200" smtClean="0">
                <a:solidFill>
                  <a:schemeClr val="bg1"/>
                </a:solidFill>
                <a:latin typeface="Times New Roman" pitchFamily="18" charset="0"/>
                <a:cs typeface="Times New Roman" pitchFamily="18" charset="0"/>
              </a:rPr>
              <a:t>is an imaginary formation of three limb leads in a triangle used in electrocardiography, formed by the two shoulders and the pubis. The shape forms an inverted equilateral triangle with the heart at the center.</a:t>
            </a:r>
          </a:p>
          <a:p>
            <a:pPr indent="290513" algn="just">
              <a:buFont typeface="Arial" charset="0"/>
              <a:buChar char="•"/>
            </a:pPr>
            <a:r>
              <a:rPr lang="en-US" sz="2200" smtClean="0">
                <a:solidFill>
                  <a:schemeClr val="bg1"/>
                </a:solidFill>
                <a:latin typeface="Times New Roman" pitchFamily="18" charset="0"/>
                <a:cs typeface="Times New Roman" pitchFamily="18" charset="0"/>
              </a:rPr>
              <a:t>Each lead measures the electric field created by the heart during the depolarization and repolarization of myocytes</a:t>
            </a:r>
            <a:r>
              <a:rPr lang="en-US" sz="2200" smtClean="0">
                <a:solidFill>
                  <a:schemeClr val="bg1"/>
                </a:solidFill>
                <a:latin typeface="Times New Roman" pitchFamily="18" charset="0"/>
                <a:cs typeface="Times New Roman" pitchFamily="18" charset="0"/>
              </a:rPr>
              <a:t>. </a:t>
            </a:r>
            <a:endParaRPr lang="en-US" sz="2200" smtClean="0">
              <a:solidFill>
                <a:schemeClr val="bg1"/>
              </a:solidFill>
              <a:latin typeface="Times New Roman" pitchFamily="18" charset="0"/>
              <a:cs typeface="Times New Roman" pitchFamily="18" charset="0"/>
            </a:endParaRPr>
          </a:p>
          <a:p>
            <a:pPr indent="290513" algn="just">
              <a:buFont typeface="Arial" charset="0"/>
              <a:buChar char="•"/>
            </a:pPr>
            <a:r>
              <a:rPr lang="en-US" sz="2200" b="1" smtClean="0">
                <a:solidFill>
                  <a:schemeClr val="bg1"/>
                </a:solidFill>
                <a:latin typeface="Times New Roman" pitchFamily="18" charset="0"/>
                <a:cs typeface="Times New Roman" pitchFamily="18" charset="0"/>
              </a:rPr>
              <a:t>Lead</a:t>
            </a:r>
            <a:r>
              <a:rPr lang="en-US" sz="2200" b="1" smtClean="0">
                <a:solidFill>
                  <a:schemeClr val="bg1"/>
                </a:solidFill>
                <a:latin typeface="Times New Roman" pitchFamily="18" charset="0"/>
                <a:cs typeface="Times New Roman" pitchFamily="18" charset="0"/>
              </a:rPr>
              <a:t>: </a:t>
            </a:r>
            <a:r>
              <a:rPr lang="en-US" sz="2200" smtClean="0">
                <a:solidFill>
                  <a:schemeClr val="bg1"/>
                </a:solidFill>
                <a:latin typeface="Times New Roman" pitchFamily="18" charset="0"/>
                <a:cs typeface="Times New Roman" pitchFamily="18" charset="0"/>
              </a:rPr>
              <a:t>Any pair of electrodes can measure the electrical potential difference between the two corresponding locations of attachment. Such a pair forms </a:t>
            </a:r>
            <a:r>
              <a:rPr lang="en-US" sz="2200" i="1" smtClean="0">
                <a:solidFill>
                  <a:schemeClr val="bg1"/>
                </a:solidFill>
                <a:latin typeface="Times New Roman" pitchFamily="18" charset="0"/>
                <a:cs typeface="Times New Roman" pitchFamily="18" charset="0"/>
              </a:rPr>
              <a:t>a lead</a:t>
            </a:r>
            <a:r>
              <a:rPr lang="en-US" sz="2200" smtClean="0">
                <a:solidFill>
                  <a:schemeClr val="bg1"/>
                </a:solidFill>
                <a:latin typeface="Times New Roman" pitchFamily="18" charset="0"/>
                <a:cs typeface="Times New Roman" pitchFamily="18" charset="0"/>
              </a:rPr>
              <a:t>.</a:t>
            </a:r>
          </a:p>
          <a:p>
            <a:r>
              <a:rPr lang="en-US" sz="2900" b="1" smtClean="0">
                <a:solidFill>
                  <a:schemeClr val="bg1"/>
                </a:solidFill>
              </a:rPr>
              <a:t>Limb </a:t>
            </a:r>
            <a:r>
              <a:rPr lang="en-US" sz="2900" b="1" smtClean="0">
                <a:solidFill>
                  <a:schemeClr val="bg1"/>
                </a:solidFill>
              </a:rPr>
              <a:t>Leads:</a:t>
            </a:r>
          </a:p>
          <a:p>
            <a:pPr>
              <a:buNone/>
            </a:pPr>
            <a:r>
              <a:rPr lang="en-US" sz="2900" b="1" smtClean="0">
                <a:solidFill>
                  <a:schemeClr val="bg1"/>
                </a:solidFill>
              </a:rPr>
              <a:t>	Lead </a:t>
            </a:r>
            <a:r>
              <a:rPr lang="en-US" sz="2900" b="1" smtClean="0">
                <a:solidFill>
                  <a:schemeClr val="bg1"/>
                </a:solidFill>
              </a:rPr>
              <a:t>1: LA-RA</a:t>
            </a:r>
          </a:p>
          <a:p>
            <a:pPr>
              <a:buNone/>
            </a:pPr>
            <a:r>
              <a:rPr lang="en-US" sz="2900" b="1" smtClean="0">
                <a:solidFill>
                  <a:schemeClr val="bg1"/>
                </a:solidFill>
              </a:rPr>
              <a:t>	Lead </a:t>
            </a:r>
            <a:r>
              <a:rPr lang="en-US" sz="2900" b="1" smtClean="0">
                <a:solidFill>
                  <a:schemeClr val="bg1"/>
                </a:solidFill>
              </a:rPr>
              <a:t>II: LL-RA</a:t>
            </a:r>
          </a:p>
          <a:p>
            <a:pPr>
              <a:buNone/>
            </a:pPr>
            <a:r>
              <a:rPr lang="en-US" sz="2900" b="1" smtClean="0">
                <a:solidFill>
                  <a:schemeClr val="bg1"/>
                </a:solidFill>
              </a:rPr>
              <a:t>	Lead </a:t>
            </a:r>
            <a:r>
              <a:rPr lang="en-US" sz="2900" b="1" smtClean="0">
                <a:solidFill>
                  <a:schemeClr val="bg1"/>
                </a:solidFill>
              </a:rPr>
              <a:t>III: LL-LA</a:t>
            </a:r>
            <a:endParaRPr lang="en-US" sz="2900" smtClean="0">
              <a:solidFill>
                <a:schemeClr val="bg1"/>
              </a:solidFill>
            </a:endParaRPr>
          </a:p>
          <a:p>
            <a:endParaRPr lang="en-IN" dirty="0">
              <a:solidFill>
                <a:schemeClr val="bg1"/>
              </a:solidFill>
              <a:latin typeface="Times New Roman" pitchFamily="18" charset="0"/>
              <a:cs typeface="Times New Roman" pitchFamily="18" charset="0"/>
            </a:endParaRPr>
          </a:p>
        </p:txBody>
      </p:sp>
      <p:sp>
        <p:nvSpPr>
          <p:cNvPr id="5" name="TextBox 4"/>
          <p:cNvSpPr txBox="1"/>
          <p:nvPr/>
        </p:nvSpPr>
        <p:spPr>
          <a:xfrm>
            <a:off x="6286480" y="5934670"/>
            <a:ext cx="2857520" cy="923330"/>
          </a:xfrm>
          <a:prstGeom prst="rect">
            <a:avLst/>
          </a:prstGeom>
          <a:noFill/>
        </p:spPr>
        <p:txBody>
          <a:bodyPr wrap="square" rtlCol="0">
            <a:spAutoFit/>
          </a:bodyPr>
          <a:lstStyle/>
          <a:p>
            <a:pPr algn="ctr"/>
            <a:r>
              <a:rPr lang="en-US" smtClean="0">
                <a:solidFill>
                  <a:schemeClr val="bg1"/>
                </a:solidFill>
                <a:latin typeface="Times New Roman" pitchFamily="18" charset="0"/>
                <a:cs typeface="Times New Roman" pitchFamily="18" charset="0"/>
              </a:rPr>
              <a:t>Fig: Einthoven’s Triangle of the Bipolar Limb Leads </a:t>
            </a:r>
          </a:p>
          <a:p>
            <a:endParaRPr lang="en-US"/>
          </a:p>
        </p:txBody>
      </p:sp>
      <p:pic>
        <p:nvPicPr>
          <p:cNvPr id="6" name="Picture 10"/>
          <p:cNvPicPr>
            <a:picLocks noChangeAspect="1" noChangeArrowheads="1"/>
          </p:cNvPicPr>
          <p:nvPr/>
        </p:nvPicPr>
        <p:blipFill>
          <a:blip r:embed="rId2"/>
          <a:srcRect/>
          <a:stretch>
            <a:fillRect/>
          </a:stretch>
        </p:blipFill>
        <p:spPr bwMode="auto">
          <a:xfrm>
            <a:off x="857224" y="5643578"/>
            <a:ext cx="2476089" cy="600642"/>
          </a:xfrm>
          <a:prstGeom prst="rect">
            <a:avLst/>
          </a:prstGeom>
          <a:noFill/>
          <a:ln w="9525">
            <a:noFill/>
            <a:miter lim="800000"/>
            <a:headEnd/>
            <a:tailEnd/>
          </a:ln>
        </p:spPr>
      </p:pic>
      <p:pic>
        <p:nvPicPr>
          <p:cNvPr id="1026" name="Picture 2"/>
          <p:cNvPicPr>
            <a:picLocks noChangeAspect="1" noChangeArrowheads="1"/>
          </p:cNvPicPr>
          <p:nvPr/>
        </p:nvPicPr>
        <p:blipFill>
          <a:blip r:embed="rId3"/>
          <a:srcRect/>
          <a:stretch>
            <a:fillRect/>
          </a:stretch>
        </p:blipFill>
        <p:spPr bwMode="auto">
          <a:xfrm>
            <a:off x="6786578" y="4429132"/>
            <a:ext cx="1962150" cy="1419225"/>
          </a:xfrm>
          <a:prstGeom prst="rect">
            <a:avLst/>
          </a:prstGeom>
          <a:noFill/>
          <a:ln w="9525">
            <a:noFill/>
            <a:miter lim="800000"/>
            <a:headEnd/>
            <a:tailEnd/>
          </a:ln>
          <a:effectLst/>
        </p:spPr>
      </p:pic>
      <p:sp>
        <p:nvSpPr>
          <p:cNvPr id="9" name="TextBox 8"/>
          <p:cNvSpPr txBox="1"/>
          <p:nvPr/>
        </p:nvSpPr>
        <p:spPr>
          <a:xfrm>
            <a:off x="428596" y="4929198"/>
            <a:ext cx="4214842" cy="646331"/>
          </a:xfrm>
          <a:prstGeom prst="rect">
            <a:avLst/>
          </a:prstGeom>
          <a:noFill/>
        </p:spPr>
        <p:txBody>
          <a:bodyPr wrap="square" rtlCol="0">
            <a:spAutoFit/>
          </a:bodyPr>
          <a:lstStyle/>
          <a:p>
            <a:pPr indent="290513">
              <a:buFont typeface="Arial" charset="0"/>
              <a:buChar char="•"/>
            </a:pPr>
            <a:r>
              <a:rPr lang="en-US" smtClean="0">
                <a:solidFill>
                  <a:schemeClr val="bg1"/>
                </a:solidFill>
              </a:rPr>
              <a:t>Common virtual electrode, known as the </a:t>
            </a:r>
            <a:r>
              <a:rPr lang="en-US" b="1" smtClean="0">
                <a:solidFill>
                  <a:schemeClr val="bg1"/>
                </a:solidFill>
              </a:rPr>
              <a:t>Wilson's central terminal </a:t>
            </a:r>
            <a:r>
              <a:rPr lang="en-US" smtClean="0">
                <a:solidFill>
                  <a:schemeClr val="bg1"/>
                </a:solidFill>
              </a:rPr>
              <a:t>(V</a:t>
            </a:r>
            <a:r>
              <a:rPr lang="en-US" baseline="-25000" smtClean="0">
                <a:solidFill>
                  <a:schemeClr val="bg1"/>
                </a:solidFill>
              </a:rPr>
              <a:t>W</a:t>
            </a:r>
            <a:r>
              <a:rPr lang="en-US" smtClean="0">
                <a:solidFill>
                  <a:schemeClr val="bg1"/>
                </a:solidFill>
              </a:rPr>
              <a:t>) =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u="sng" smtClean="0">
                <a:solidFill>
                  <a:schemeClr val="bg1"/>
                </a:solidFill>
                <a:latin typeface="Times New Roman" pitchFamily="18" charset="0"/>
                <a:cs typeface="Times New Roman" pitchFamily="18" charset="0"/>
              </a:rPr>
              <a:t>Hardware Used</a:t>
            </a:r>
            <a:endParaRPr lang="en-US" u="sng" dirty="0">
              <a:solidFill>
                <a:schemeClr val="bg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400" smtClean="0">
                <a:solidFill>
                  <a:schemeClr val="bg1"/>
                </a:solidFill>
                <a:latin typeface="Times New Roman" pitchFamily="18" charset="0"/>
                <a:cs typeface="Times New Roman" pitchFamily="18" charset="0"/>
              </a:rPr>
              <a:t>NodeMCU (ESP8266-12E Board) </a:t>
            </a:r>
          </a:p>
          <a:p>
            <a:pPr algn="just"/>
            <a:r>
              <a:rPr lang="en-US" sz="2400" smtClean="0">
                <a:solidFill>
                  <a:schemeClr val="bg1"/>
                </a:solidFill>
                <a:latin typeface="Times New Roman" pitchFamily="18" charset="0"/>
                <a:cs typeface="Times New Roman" pitchFamily="18" charset="0"/>
              </a:rPr>
              <a:t>ECG Sensor (AD8232 ECG Sensor Kit)</a:t>
            </a:r>
          </a:p>
          <a:p>
            <a:pPr algn="just"/>
            <a:r>
              <a:rPr lang="pt-BR" sz="2400" smtClean="0">
                <a:solidFill>
                  <a:schemeClr val="bg1"/>
                </a:solidFill>
                <a:latin typeface="Times New Roman" pitchFamily="18" charset="0"/>
                <a:cs typeface="Times New Roman" pitchFamily="18" charset="0"/>
              </a:rPr>
              <a:t>Data Cables (5V micro USB)</a:t>
            </a:r>
          </a:p>
          <a:p>
            <a:pPr algn="just"/>
            <a:r>
              <a:rPr lang="en-US" sz="2400" smtClean="0">
                <a:solidFill>
                  <a:schemeClr val="bg1"/>
                </a:solidFill>
                <a:latin typeface="Times New Roman" pitchFamily="18" charset="0"/>
                <a:cs typeface="Times New Roman" pitchFamily="18" charset="0"/>
              </a:rPr>
              <a:t>Breadboard and Jumper wires</a:t>
            </a:r>
            <a:endParaRPr lang="en-US" sz="2400" dirty="0">
              <a:solidFill>
                <a:schemeClr val="bg1"/>
              </a:solidFill>
              <a:latin typeface="Times New Roman" pitchFamily="18" charset="0"/>
              <a:cs typeface="Times New Roman" pitchFamily="18" charset="0"/>
            </a:endParaRPr>
          </a:p>
        </p:txBody>
      </p:sp>
      <p:pic>
        <p:nvPicPr>
          <p:cNvPr id="4" name="Picture 3"/>
          <p:cNvPicPr/>
          <p:nvPr/>
        </p:nvPicPr>
        <p:blipFill>
          <a:blip r:embed="rId2"/>
          <a:srcRect/>
          <a:stretch>
            <a:fillRect/>
          </a:stretch>
        </p:blipFill>
        <p:spPr bwMode="auto">
          <a:xfrm>
            <a:off x="785786" y="3929066"/>
            <a:ext cx="2978150" cy="151553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Box 4"/>
          <p:cNvSpPr txBox="1"/>
          <p:nvPr/>
        </p:nvSpPr>
        <p:spPr>
          <a:xfrm>
            <a:off x="1357290" y="5715016"/>
            <a:ext cx="1928826" cy="584775"/>
          </a:xfrm>
          <a:prstGeom prst="rect">
            <a:avLst/>
          </a:prstGeom>
          <a:noFill/>
        </p:spPr>
        <p:txBody>
          <a:bodyPr wrap="square" rtlCol="0">
            <a:spAutoFit/>
          </a:bodyPr>
          <a:lstStyle/>
          <a:p>
            <a:r>
              <a:rPr lang="en-US" sz="1400" smtClean="0">
                <a:solidFill>
                  <a:schemeClr val="bg1"/>
                </a:solidFill>
                <a:latin typeface="Times New Roman" pitchFamily="18" charset="0"/>
                <a:cs typeface="Times New Roman" pitchFamily="18" charset="0"/>
              </a:rPr>
              <a:t>Fig: ESP8266 module</a:t>
            </a:r>
          </a:p>
          <a:p>
            <a:endParaRPr lang="en-US"/>
          </a:p>
        </p:txBody>
      </p:sp>
      <p:pic>
        <p:nvPicPr>
          <p:cNvPr id="6" name="Picture 5"/>
          <p:cNvPicPr/>
          <p:nvPr/>
        </p:nvPicPr>
        <p:blipFill>
          <a:blip r:embed="rId3"/>
          <a:srcRect/>
          <a:stretch>
            <a:fillRect/>
          </a:stretch>
        </p:blipFill>
        <p:spPr bwMode="auto">
          <a:xfrm>
            <a:off x="6072198" y="3643314"/>
            <a:ext cx="1513417" cy="183726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6"/>
          <p:cNvSpPr txBox="1"/>
          <p:nvPr/>
        </p:nvSpPr>
        <p:spPr>
          <a:xfrm>
            <a:off x="6000760" y="5715016"/>
            <a:ext cx="1785950" cy="584775"/>
          </a:xfrm>
          <a:prstGeom prst="rect">
            <a:avLst/>
          </a:prstGeom>
          <a:noFill/>
        </p:spPr>
        <p:txBody>
          <a:bodyPr wrap="square" rtlCol="0">
            <a:spAutoFit/>
          </a:bodyPr>
          <a:lstStyle/>
          <a:p>
            <a:r>
              <a:rPr lang="en-US" sz="1400" smtClean="0">
                <a:solidFill>
                  <a:schemeClr val="bg1"/>
                </a:solidFill>
              </a:rPr>
              <a:t>Fig: AD8232 sensor </a:t>
            </a:r>
          </a:p>
          <a:p>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smtClean="0">
                <a:solidFill>
                  <a:schemeClr val="bg1"/>
                </a:solidFill>
              </a:rPr>
              <a:t>Circuit Connections</a:t>
            </a:r>
            <a:endParaRPr lang="en-US" u="sng">
              <a:solidFill>
                <a:schemeClr val="bg1"/>
              </a:solidFill>
            </a:endParaRPr>
          </a:p>
        </p:txBody>
      </p:sp>
      <p:sp>
        <p:nvSpPr>
          <p:cNvPr id="3" name="Content Placeholder 2"/>
          <p:cNvSpPr>
            <a:spLocks noGrp="1"/>
          </p:cNvSpPr>
          <p:nvPr>
            <p:ph idx="1"/>
          </p:nvPr>
        </p:nvSpPr>
        <p:spPr/>
        <p:txBody>
          <a:bodyPr>
            <a:normAutofit/>
          </a:bodyPr>
          <a:lstStyle/>
          <a:p>
            <a:pPr algn="just"/>
            <a:r>
              <a:rPr lang="en-US" sz="2400" smtClean="0">
                <a:solidFill>
                  <a:schemeClr val="bg1"/>
                </a:solidFill>
                <a:latin typeface="Times New Roman" pitchFamily="18" charset="0"/>
                <a:cs typeface="Times New Roman" pitchFamily="18" charset="0"/>
              </a:rPr>
              <a:t>Output of AD8232 was connected to Analog pin A0 of NodeMCU.</a:t>
            </a:r>
          </a:p>
          <a:p>
            <a:pPr algn="just"/>
            <a:r>
              <a:rPr lang="en-US" sz="2400" smtClean="0">
                <a:solidFill>
                  <a:schemeClr val="bg1"/>
                </a:solidFill>
                <a:latin typeface="Times New Roman" pitchFamily="18" charset="0"/>
                <a:cs typeface="Times New Roman" pitchFamily="18" charset="0"/>
              </a:rPr>
              <a:t>L0+ and L0- to D5 and D6 of NodeMCU respectively.</a:t>
            </a:r>
          </a:p>
          <a:p>
            <a:pPr algn="just"/>
            <a:r>
              <a:rPr lang="en-US" sz="2400" smtClean="0">
                <a:solidFill>
                  <a:schemeClr val="bg1"/>
                </a:solidFill>
                <a:latin typeface="Times New Roman" pitchFamily="18" charset="0"/>
                <a:cs typeface="Times New Roman" pitchFamily="18" charset="0"/>
              </a:rPr>
              <a:t>VCC of AD8232 was connected to 3.3V and GND to GND.</a:t>
            </a:r>
            <a:endParaRPr lang="en-US" sz="2400">
              <a:solidFill>
                <a:schemeClr val="bg1"/>
              </a:solidFill>
              <a:latin typeface="Times New Roman" pitchFamily="18" charset="0"/>
              <a:cs typeface="Times New Roman" pitchFamily="18" charset="0"/>
            </a:endParaRPr>
          </a:p>
        </p:txBody>
      </p:sp>
      <p:pic>
        <p:nvPicPr>
          <p:cNvPr id="5" name="Picture 4" descr="circuit connections.jpeg"/>
          <p:cNvPicPr/>
          <p:nvPr/>
        </p:nvPicPr>
        <p:blipFill>
          <a:blip r:embed="rId2"/>
          <a:stretch>
            <a:fillRect/>
          </a:stretch>
        </p:blipFill>
        <p:spPr>
          <a:xfrm>
            <a:off x="2500298" y="3429000"/>
            <a:ext cx="3643338" cy="2643206"/>
          </a:xfrm>
          <a:prstGeom prst="rect">
            <a:avLst/>
          </a:prstGeom>
        </p:spPr>
      </p:pic>
      <p:sp>
        <p:nvSpPr>
          <p:cNvPr id="6" name="TextBox 5"/>
          <p:cNvSpPr txBox="1"/>
          <p:nvPr/>
        </p:nvSpPr>
        <p:spPr>
          <a:xfrm>
            <a:off x="3000364" y="6180892"/>
            <a:ext cx="2786082" cy="677108"/>
          </a:xfrm>
          <a:prstGeom prst="rect">
            <a:avLst/>
          </a:prstGeom>
          <a:noFill/>
        </p:spPr>
        <p:txBody>
          <a:bodyPr wrap="square" rtlCol="0">
            <a:spAutoFit/>
          </a:bodyPr>
          <a:lstStyle/>
          <a:p>
            <a:r>
              <a:rPr lang="en-US" sz="2000" smtClean="0">
                <a:solidFill>
                  <a:schemeClr val="bg1"/>
                </a:solidFill>
                <a:latin typeface="Times New Roman" pitchFamily="18" charset="0"/>
                <a:cs typeface="Times New Roman" pitchFamily="18" charset="0"/>
              </a:rPr>
              <a:t>Fig: circuit connections</a:t>
            </a:r>
          </a:p>
          <a:p>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u="sng" smtClean="0">
                <a:solidFill>
                  <a:schemeClr val="bg1"/>
                </a:solidFill>
                <a:latin typeface="Times New Roman" pitchFamily="18" charset="0"/>
                <a:cs typeface="Times New Roman" pitchFamily="18" charset="0"/>
              </a:rPr>
              <a:t>Output Waveform</a:t>
            </a:r>
            <a:endParaRPr lang="en-US" sz="3600" u="sng">
              <a:solidFill>
                <a:schemeClr val="bg1"/>
              </a:solidFill>
              <a:latin typeface="Times New Roman" pitchFamily="18" charset="0"/>
              <a:cs typeface="Times New Roman" pitchFamily="18" charset="0"/>
            </a:endParaRPr>
          </a:p>
        </p:txBody>
      </p:sp>
      <p:sp>
        <p:nvSpPr>
          <p:cNvPr id="6" name="TextBox 5"/>
          <p:cNvSpPr txBox="1"/>
          <p:nvPr/>
        </p:nvSpPr>
        <p:spPr>
          <a:xfrm>
            <a:off x="642910" y="1142984"/>
            <a:ext cx="7929618" cy="1754326"/>
          </a:xfrm>
          <a:prstGeom prst="rect">
            <a:avLst/>
          </a:prstGeom>
          <a:noFill/>
        </p:spPr>
        <p:txBody>
          <a:bodyPr wrap="square" rtlCol="0">
            <a:spAutoFit/>
          </a:bodyPr>
          <a:lstStyle/>
          <a:p>
            <a:pPr>
              <a:buFont typeface="Arial" pitchFamily="34" charset="0"/>
              <a:buChar char="•"/>
            </a:pPr>
            <a:r>
              <a:rPr lang="en-IN" smtClean="0">
                <a:solidFill>
                  <a:schemeClr val="bg1"/>
                </a:solidFill>
                <a:latin typeface="Times New Roman" pitchFamily="18" charset="0"/>
                <a:cs typeface="Times New Roman" pitchFamily="18" charset="0"/>
              </a:rPr>
              <a:t>I got the sensor on 17</a:t>
            </a:r>
            <a:r>
              <a:rPr lang="en-IN" baseline="30000" smtClean="0">
                <a:solidFill>
                  <a:schemeClr val="bg1"/>
                </a:solidFill>
                <a:latin typeface="Times New Roman" pitchFamily="18" charset="0"/>
                <a:cs typeface="Times New Roman" pitchFamily="18" charset="0"/>
              </a:rPr>
              <a:t>th</a:t>
            </a:r>
            <a:r>
              <a:rPr lang="en-IN" smtClean="0">
                <a:solidFill>
                  <a:schemeClr val="bg1"/>
                </a:solidFill>
                <a:latin typeface="Times New Roman" pitchFamily="18" charset="0"/>
                <a:cs typeface="Times New Roman" pitchFamily="18" charset="0"/>
              </a:rPr>
              <a:t> december, and the output I was able to generate in 1 day is shown below. Better placement of the electrodes, using some electrode gel could result in better output.</a:t>
            </a:r>
          </a:p>
          <a:p>
            <a:pPr>
              <a:buFont typeface="Arial" pitchFamily="34" charset="0"/>
              <a:buChar char="•"/>
            </a:pPr>
            <a:r>
              <a:rPr lang="en-US" smtClean="0">
                <a:solidFill>
                  <a:schemeClr val="bg1"/>
                </a:solidFill>
                <a:latin typeface="Times New Roman" pitchFamily="18" charset="0"/>
                <a:cs typeface="Times New Roman" pitchFamily="18" charset="0"/>
              </a:rPr>
              <a:t>Some tuning is required and due to unavailability of Oscilloscope I was not able to examine the output of the sensor.</a:t>
            </a:r>
          </a:p>
          <a:p>
            <a:pPr>
              <a:buFont typeface="Arial" pitchFamily="34" charset="0"/>
              <a:buChar char="•"/>
            </a:pPr>
            <a:endParaRPr lang="en-IN" smtClean="0">
              <a:solidFill>
                <a:schemeClr val="bg1"/>
              </a:solidFill>
              <a:latin typeface="Times New Roman" pitchFamily="18" charset="0"/>
              <a:cs typeface="Times New Roman" pitchFamily="18" charset="0"/>
            </a:endParaRPr>
          </a:p>
        </p:txBody>
      </p:sp>
      <p:pic>
        <p:nvPicPr>
          <p:cNvPr id="2050" name="Picture 2"/>
          <p:cNvPicPr>
            <a:picLocks noGrp="1" noChangeAspect="1" noChangeArrowheads="1"/>
          </p:cNvPicPr>
          <p:nvPr>
            <p:ph idx="1"/>
          </p:nvPr>
        </p:nvPicPr>
        <p:blipFill>
          <a:blip r:embed="rId2"/>
          <a:srcRect/>
          <a:stretch>
            <a:fillRect/>
          </a:stretch>
        </p:blipFill>
        <p:spPr bwMode="auto">
          <a:xfrm>
            <a:off x="571472" y="2714620"/>
            <a:ext cx="8229600" cy="385279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solidFill>
                  <a:schemeClr val="bg1"/>
                </a:solidFill>
                <a:latin typeface="Times New Roman" pitchFamily="18" charset="0"/>
                <a:cs typeface="Times New Roman" pitchFamily="18" charset="0"/>
              </a:rPr>
              <a:t>V.  </a:t>
            </a:r>
            <a:r>
              <a:rPr lang="en-IN" u="sng" smtClean="0">
                <a:solidFill>
                  <a:schemeClr val="bg1"/>
                </a:solidFill>
                <a:latin typeface="Times New Roman" pitchFamily="18" charset="0"/>
                <a:cs typeface="Times New Roman" pitchFamily="18" charset="0"/>
              </a:rPr>
              <a:t>Signal Transmission </a:t>
            </a:r>
            <a:endParaRPr lang="en-US" u="sng">
              <a:solidFill>
                <a:schemeClr val="bg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0000" lnSpcReduction="20000"/>
          </a:bodyPr>
          <a:lstStyle/>
          <a:p>
            <a:pPr algn="just"/>
            <a:r>
              <a:rPr lang="en-IN" smtClean="0">
                <a:solidFill>
                  <a:schemeClr val="bg1"/>
                </a:solidFill>
                <a:latin typeface="Times New Roman" pitchFamily="18" charset="0"/>
                <a:cs typeface="Times New Roman" pitchFamily="18" charset="0"/>
              </a:rPr>
              <a:t>For realtime visualization of the ECG waveform, and accessing it remotely, a cloud server is required to store the data.</a:t>
            </a:r>
          </a:p>
          <a:p>
            <a:pPr algn="just"/>
            <a:r>
              <a:rPr lang="en-IN" smtClean="0">
                <a:solidFill>
                  <a:schemeClr val="bg1"/>
                </a:solidFill>
                <a:latin typeface="Times New Roman" pitchFamily="18" charset="0"/>
                <a:cs typeface="Times New Roman" pitchFamily="18" charset="0"/>
              </a:rPr>
              <a:t>We have used “Thingspeak” (by MATHWORKS) as a cloud server because it’s services are free of cost upto some limit, provides real-time data visualization by providing support for MATLAB language using which we can generate various plots on the data stream, and it is secure as well.</a:t>
            </a:r>
          </a:p>
          <a:p>
            <a:pPr algn="just"/>
            <a:r>
              <a:rPr lang="en-IN" smtClean="0">
                <a:solidFill>
                  <a:schemeClr val="bg1"/>
                </a:solidFill>
                <a:latin typeface="Times New Roman" pitchFamily="18" charset="0"/>
                <a:cs typeface="Times New Roman" pitchFamily="18" charset="0"/>
              </a:rPr>
              <a:t>We have used Arduino IDE for programming the NodeMCU and used various libraries to establish a connection to the Thingspeak server. NodeMCU was connected to a wifi network using “&lt;ESP8266WiFi.h&gt;” and interfacing with the cloud server was done by including “&lt;ThingSpeak.h&gt;” library.</a:t>
            </a:r>
          </a:p>
          <a:p>
            <a:pPr algn="just"/>
            <a:r>
              <a:rPr lang="en-IN" smtClean="0">
                <a:solidFill>
                  <a:schemeClr val="bg1"/>
                </a:solidFill>
                <a:latin typeface="Times New Roman" pitchFamily="18" charset="0"/>
                <a:cs typeface="Times New Roman" pitchFamily="18" charset="0"/>
              </a:rPr>
              <a:t>ESP8266 mainly uses MQ Telemetry Transport (MQTT)  Protocol to communicate to the server.</a:t>
            </a:r>
          </a:p>
          <a:p>
            <a:endParaRPr lang="en-IN" smtClean="0">
              <a:solidFill>
                <a:schemeClr val="bg1"/>
              </a:solidFill>
            </a:endParaRPr>
          </a:p>
          <a:p>
            <a:endParaRPr lang="en-IN" smtClean="0">
              <a:solidFill>
                <a:schemeClr val="bg1"/>
              </a:solidFill>
            </a:endParaRPr>
          </a:p>
          <a:p>
            <a:pPr>
              <a:buNone/>
            </a:pPr>
            <a:endParaRPr lang="en-US">
              <a:solidFill>
                <a:schemeClr val="bg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357166"/>
            <a:ext cx="8429684" cy="1571636"/>
          </a:xfrm>
        </p:spPr>
        <p:txBody>
          <a:bodyPr>
            <a:normAutofit fontScale="90000"/>
          </a:bodyPr>
          <a:lstStyle/>
          <a:p>
            <a:pPr algn="just"/>
            <a:r>
              <a:rPr lang="en-IN" sz="2000" smtClean="0">
                <a:solidFill>
                  <a:schemeClr val="bg1"/>
                </a:solidFill>
                <a:latin typeface="Times New Roman" pitchFamily="18" charset="0"/>
                <a:cs typeface="Times New Roman" pitchFamily="18" charset="0"/>
              </a:rPr>
              <a:t>During completion of the data transmission part, I was not having the ECG sensor so I have used a ecg dataset from internet, and created a array of those floating type data values (32 bit size for 1 input value) and provided it as a input to the nodeMCU and tried to send this data to thingspeak server using Arduino IDE and generating the wavform on the android application. Results obtained are shown below: </a:t>
            </a:r>
            <a:endParaRPr lang="en-US" sz="2000">
              <a:solidFill>
                <a:schemeClr val="bg1"/>
              </a:solidFill>
              <a:latin typeface="Times New Roman" pitchFamily="18" charset="0"/>
              <a:cs typeface="Times New Roman" pitchFamily="18" charset="0"/>
            </a:endParaRPr>
          </a:p>
        </p:txBody>
      </p:sp>
      <p:pic>
        <p:nvPicPr>
          <p:cNvPr id="4" name="Picture 3" descr="Screenshot 2021-09-13 000520.gif"/>
          <p:cNvPicPr/>
          <p:nvPr/>
        </p:nvPicPr>
        <p:blipFill>
          <a:blip r:embed="rId2"/>
          <a:stretch>
            <a:fillRect/>
          </a:stretch>
        </p:blipFill>
        <p:spPr>
          <a:xfrm>
            <a:off x="428596" y="2143116"/>
            <a:ext cx="5572164" cy="3357586"/>
          </a:xfrm>
          <a:prstGeom prst="rect">
            <a:avLst/>
          </a:prstGeom>
        </p:spPr>
      </p:pic>
      <p:pic>
        <p:nvPicPr>
          <p:cNvPr id="5" name="Picture 4" descr="5.jpeg"/>
          <p:cNvPicPr>
            <a:picLocks noChangeAspect="1"/>
          </p:cNvPicPr>
          <p:nvPr/>
        </p:nvPicPr>
        <p:blipFill>
          <a:blip r:embed="rId3" cstate="print"/>
          <a:stretch>
            <a:fillRect/>
          </a:stretch>
        </p:blipFill>
        <p:spPr>
          <a:xfrm>
            <a:off x="6715140" y="1857364"/>
            <a:ext cx="1779343" cy="3857652"/>
          </a:xfrm>
          <a:prstGeom prst="rect">
            <a:avLst/>
          </a:prstGeom>
          <a:ln w="19050">
            <a:solidFill>
              <a:schemeClr val="bg1"/>
            </a:solidFill>
            <a:prstDash val="dashDot"/>
          </a:ln>
        </p:spPr>
      </p:pic>
      <p:sp>
        <p:nvSpPr>
          <p:cNvPr id="6" name="TextBox 5"/>
          <p:cNvSpPr txBox="1"/>
          <p:nvPr/>
        </p:nvSpPr>
        <p:spPr>
          <a:xfrm>
            <a:off x="785786" y="5643578"/>
            <a:ext cx="4714908" cy="369332"/>
          </a:xfrm>
          <a:prstGeom prst="rect">
            <a:avLst/>
          </a:prstGeom>
          <a:noFill/>
        </p:spPr>
        <p:txBody>
          <a:bodyPr wrap="square" rtlCol="0">
            <a:spAutoFit/>
          </a:bodyPr>
          <a:lstStyle/>
          <a:p>
            <a:r>
              <a:rPr lang="en-US" smtClean="0">
                <a:solidFill>
                  <a:schemeClr val="bg1"/>
                </a:solidFill>
                <a:latin typeface="Times New Roman" pitchFamily="18" charset="0"/>
                <a:cs typeface="Times New Roman" pitchFamily="18" charset="0"/>
              </a:rPr>
              <a:t>Fig: sending the real-time data to a cloud server</a:t>
            </a:r>
          </a:p>
        </p:txBody>
      </p:sp>
      <p:sp>
        <p:nvSpPr>
          <p:cNvPr id="7" name="TextBox 6"/>
          <p:cNvSpPr txBox="1"/>
          <p:nvPr/>
        </p:nvSpPr>
        <p:spPr>
          <a:xfrm>
            <a:off x="6500826" y="5786454"/>
            <a:ext cx="2214578" cy="923330"/>
          </a:xfrm>
          <a:prstGeom prst="rect">
            <a:avLst/>
          </a:prstGeom>
          <a:noFill/>
        </p:spPr>
        <p:txBody>
          <a:bodyPr wrap="square" rtlCol="0">
            <a:spAutoFit/>
          </a:bodyPr>
          <a:lstStyle/>
          <a:p>
            <a:pPr algn="ctr"/>
            <a:r>
              <a:rPr lang="en-IN" smtClean="0">
                <a:solidFill>
                  <a:schemeClr val="bg1"/>
                </a:solidFill>
              </a:rPr>
              <a:t>Fig: screenshot of the waveform generated on the android app</a:t>
            </a:r>
            <a:endParaRPr lang="en-US">
              <a:solidFill>
                <a:schemeClr val="bg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u="sng" smtClean="0">
                <a:solidFill>
                  <a:schemeClr val="bg1"/>
                </a:solidFill>
                <a:latin typeface="Times New Roman" pitchFamily="18" charset="0"/>
                <a:cs typeface="Times New Roman" pitchFamily="18" charset="0"/>
              </a:rPr>
              <a:t>VI.  User Interface Part: Android Application  </a:t>
            </a:r>
            <a:endParaRPr lang="en-US" sz="3200" u="sng">
              <a:solidFill>
                <a:schemeClr val="bg1"/>
              </a:solidFill>
              <a:latin typeface="Times New Roman" pitchFamily="18" charset="0"/>
              <a:cs typeface="Times New Roman" pitchFamily="18" charset="0"/>
            </a:endParaRPr>
          </a:p>
        </p:txBody>
      </p:sp>
      <p:pic>
        <p:nvPicPr>
          <p:cNvPr id="7" name="Picture 6" descr="1.jpeg"/>
          <p:cNvPicPr>
            <a:picLocks noChangeAspect="1"/>
          </p:cNvPicPr>
          <p:nvPr/>
        </p:nvPicPr>
        <p:blipFill>
          <a:blip r:embed="rId2" cstate="print"/>
          <a:stretch>
            <a:fillRect/>
          </a:stretch>
        </p:blipFill>
        <p:spPr>
          <a:xfrm>
            <a:off x="1000100" y="1785926"/>
            <a:ext cx="1878184" cy="4071942"/>
          </a:xfrm>
          <a:prstGeom prst="rect">
            <a:avLst/>
          </a:prstGeom>
          <a:ln w="19050">
            <a:solidFill>
              <a:schemeClr val="bg1"/>
            </a:solidFill>
            <a:prstDash val="dashDot"/>
          </a:ln>
        </p:spPr>
      </p:pic>
      <p:pic>
        <p:nvPicPr>
          <p:cNvPr id="8" name="Picture 7" descr="2.jpeg"/>
          <p:cNvPicPr>
            <a:picLocks noChangeAspect="1"/>
          </p:cNvPicPr>
          <p:nvPr/>
        </p:nvPicPr>
        <p:blipFill>
          <a:blip r:embed="rId3"/>
          <a:stretch>
            <a:fillRect/>
          </a:stretch>
        </p:blipFill>
        <p:spPr>
          <a:xfrm>
            <a:off x="3643306" y="1785926"/>
            <a:ext cx="1857388" cy="4026856"/>
          </a:xfrm>
          <a:prstGeom prst="rect">
            <a:avLst/>
          </a:prstGeom>
          <a:ln w="19050">
            <a:solidFill>
              <a:schemeClr val="bg1"/>
            </a:solidFill>
            <a:prstDash val="dashDot"/>
          </a:ln>
        </p:spPr>
      </p:pic>
      <p:pic>
        <p:nvPicPr>
          <p:cNvPr id="9" name="Picture 8" descr="3.jpeg"/>
          <p:cNvPicPr>
            <a:picLocks noChangeAspect="1"/>
          </p:cNvPicPr>
          <p:nvPr/>
        </p:nvPicPr>
        <p:blipFill>
          <a:blip r:embed="rId4"/>
          <a:stretch>
            <a:fillRect/>
          </a:stretch>
        </p:blipFill>
        <p:spPr>
          <a:xfrm>
            <a:off x="6286512" y="1785926"/>
            <a:ext cx="1857398" cy="4026879"/>
          </a:xfrm>
          <a:prstGeom prst="rect">
            <a:avLst/>
          </a:prstGeom>
          <a:ln w="19050">
            <a:solidFill>
              <a:schemeClr val="bg1"/>
            </a:solidFill>
            <a:prstDash val="dashDot"/>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2700" smtClean="0">
                <a:solidFill>
                  <a:schemeClr val="bg1"/>
                </a:solidFill>
                <a:latin typeface="Times New Roman" pitchFamily="18" charset="0"/>
                <a:cs typeface="Times New Roman" pitchFamily="18" charset="0"/>
              </a:rPr>
              <a:t>Link to download the application: </a:t>
            </a:r>
            <a:r>
              <a:rPr lang="en-IN" sz="2700" smtClean="0">
                <a:solidFill>
                  <a:schemeClr val="bg1"/>
                </a:solidFill>
                <a:latin typeface="Times New Roman" pitchFamily="18" charset="0"/>
                <a:cs typeface="Times New Roman" pitchFamily="18" charset="0"/>
                <a:hlinkClick r:id="rId2"/>
              </a:rPr>
              <a:t>here</a:t>
            </a:r>
            <a:r>
              <a:rPr lang="en-IN" smtClean="0">
                <a:solidFill>
                  <a:schemeClr val="bg1"/>
                </a:solidFill>
                <a:latin typeface="Times New Roman" pitchFamily="18" charset="0"/>
                <a:cs typeface="Times New Roman" pitchFamily="18" charset="0"/>
              </a:rPr>
              <a:t/>
            </a:r>
            <a:br>
              <a:rPr lang="en-IN" smtClean="0">
                <a:solidFill>
                  <a:schemeClr val="bg1"/>
                </a:solidFill>
                <a:latin typeface="Times New Roman" pitchFamily="18" charset="0"/>
                <a:cs typeface="Times New Roman" pitchFamily="18" charset="0"/>
              </a:rPr>
            </a:br>
            <a:endParaRPr lang="en-US"/>
          </a:p>
        </p:txBody>
      </p:sp>
      <p:pic>
        <p:nvPicPr>
          <p:cNvPr id="7" name="Content Placeholder 6" descr="4.jpeg"/>
          <p:cNvPicPr>
            <a:picLocks noGrp="1" noChangeAspect="1"/>
          </p:cNvPicPr>
          <p:nvPr>
            <p:ph idx="1"/>
          </p:nvPr>
        </p:nvPicPr>
        <p:blipFill>
          <a:blip r:embed="rId3"/>
          <a:stretch>
            <a:fillRect/>
          </a:stretch>
        </p:blipFill>
        <p:spPr>
          <a:xfrm>
            <a:off x="714348" y="1500174"/>
            <a:ext cx="2075899" cy="4500594"/>
          </a:xfrm>
          <a:ln w="19050">
            <a:solidFill>
              <a:schemeClr val="bg1"/>
            </a:solidFill>
            <a:prstDash val="dashDot"/>
          </a:ln>
        </p:spPr>
      </p:pic>
      <p:pic>
        <p:nvPicPr>
          <p:cNvPr id="8" name="Picture 7" descr="5.jpeg"/>
          <p:cNvPicPr>
            <a:picLocks noChangeAspect="1"/>
          </p:cNvPicPr>
          <p:nvPr/>
        </p:nvPicPr>
        <p:blipFill>
          <a:blip r:embed="rId4"/>
          <a:stretch>
            <a:fillRect/>
          </a:stretch>
        </p:blipFill>
        <p:spPr>
          <a:xfrm>
            <a:off x="3500430" y="1500174"/>
            <a:ext cx="2071702" cy="4491494"/>
          </a:xfrm>
          <a:prstGeom prst="rect">
            <a:avLst/>
          </a:prstGeom>
          <a:ln w="19050">
            <a:solidFill>
              <a:schemeClr val="bg1"/>
            </a:solidFill>
            <a:prstDash val="dashDot"/>
          </a:ln>
        </p:spPr>
      </p:pic>
      <p:pic>
        <p:nvPicPr>
          <p:cNvPr id="9" name="Picture 8" descr="6.jpeg"/>
          <p:cNvPicPr>
            <a:picLocks noChangeAspect="1"/>
          </p:cNvPicPr>
          <p:nvPr/>
        </p:nvPicPr>
        <p:blipFill>
          <a:blip r:embed="rId5"/>
          <a:stretch>
            <a:fillRect/>
          </a:stretch>
        </p:blipFill>
        <p:spPr>
          <a:xfrm>
            <a:off x="6286512" y="1500174"/>
            <a:ext cx="2038762" cy="4500594"/>
          </a:xfrm>
          <a:prstGeom prst="rect">
            <a:avLst/>
          </a:prstGeom>
          <a:ln w="19050">
            <a:solidFill>
              <a:schemeClr val="bg1"/>
            </a:solidFill>
            <a:prstDash val="dashDot"/>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solidFill>
                  <a:schemeClr val="bg1"/>
                </a:solidFill>
                <a:latin typeface="Times New Roman" pitchFamily="18" charset="0"/>
                <a:cs typeface="Times New Roman" pitchFamily="18" charset="0"/>
              </a:rPr>
              <a:t>VII.  </a:t>
            </a:r>
            <a:r>
              <a:rPr lang="en-IN" u="sng" smtClean="0">
                <a:solidFill>
                  <a:schemeClr val="bg1"/>
                </a:solidFill>
                <a:latin typeface="Times New Roman" pitchFamily="18" charset="0"/>
                <a:cs typeface="Times New Roman" pitchFamily="18" charset="0"/>
              </a:rPr>
              <a:t>Future Plans</a:t>
            </a:r>
            <a:endParaRPr lang="en-US" u="sng">
              <a:solidFill>
                <a:schemeClr val="bg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7500" lnSpcReduction="20000"/>
          </a:bodyPr>
          <a:lstStyle/>
          <a:p>
            <a:pPr lvl="0" algn="just"/>
            <a:r>
              <a:rPr lang="en-US" sz="3000" smtClean="0">
                <a:solidFill>
                  <a:schemeClr val="bg1"/>
                </a:solidFill>
                <a:latin typeface="Times New Roman" pitchFamily="18" charset="0"/>
                <a:cs typeface="Times New Roman" pitchFamily="18" charset="0"/>
              </a:rPr>
              <a:t>Analyzing the sensor output ECG waveform using instruments like cathode-ray oscilloscope (CRO) at NIT Labs.</a:t>
            </a:r>
          </a:p>
          <a:p>
            <a:pPr lvl="0" algn="just"/>
            <a:r>
              <a:rPr lang="en-US" sz="3000" smtClean="0">
                <a:solidFill>
                  <a:schemeClr val="bg1"/>
                </a:solidFill>
                <a:latin typeface="Times New Roman" pitchFamily="18" charset="0"/>
                <a:cs typeface="Times New Roman" pitchFamily="18" charset="0"/>
              </a:rPr>
              <a:t>Generate more accurate results by better placement of electrodes and using some better electrolyte gel and a silver/silver chloride conductor.</a:t>
            </a:r>
          </a:p>
          <a:p>
            <a:pPr lvl="0" algn="just"/>
            <a:r>
              <a:rPr lang="en-US" sz="3000" smtClean="0">
                <a:solidFill>
                  <a:schemeClr val="bg1"/>
                </a:solidFill>
                <a:latin typeface="Times New Roman" pitchFamily="18" charset="0"/>
                <a:cs typeface="Times New Roman" pitchFamily="18" charset="0"/>
              </a:rPr>
              <a:t>Do some signal processing on the output and do the real </a:t>
            </a:r>
            <a:r>
              <a:rPr lang="en-US" sz="3000" smtClean="0">
                <a:solidFill>
                  <a:schemeClr val="bg1"/>
                </a:solidFill>
                <a:latin typeface="Times New Roman" pitchFamily="18" charset="0"/>
                <a:cs typeface="Times New Roman" pitchFamily="18" charset="0"/>
              </a:rPr>
              <a:t>time transmission of the generated ECG signal to the developed android application.</a:t>
            </a:r>
          </a:p>
          <a:p>
            <a:pPr lvl="0" algn="just"/>
            <a:r>
              <a:rPr lang="en-US" sz="3000" smtClean="0">
                <a:solidFill>
                  <a:schemeClr val="bg1"/>
                </a:solidFill>
                <a:latin typeface="Times New Roman" pitchFamily="18" charset="0"/>
                <a:cs typeface="Times New Roman" pitchFamily="18" charset="0"/>
              </a:rPr>
              <a:t>Detecting R-peaks and measuring a person's heart rate using some signal processing.</a:t>
            </a:r>
          </a:p>
          <a:p>
            <a:pPr algn="just"/>
            <a:r>
              <a:rPr lang="en-IN" sz="3100" smtClean="0">
                <a:solidFill>
                  <a:schemeClr val="bg1"/>
                </a:solidFill>
                <a:latin typeface="Times New Roman" pitchFamily="18" charset="0"/>
                <a:cs typeface="Times New Roman" pitchFamily="18" charset="0"/>
              </a:rPr>
              <a:t>A supervised machine learning model can be trained using some datasets available, so that we can </a:t>
            </a:r>
            <a:r>
              <a:rPr lang="en-IN" sz="3100" smtClean="0">
                <a:solidFill>
                  <a:schemeClr val="bg1"/>
                </a:solidFill>
                <a:latin typeface="Times New Roman" pitchFamily="18" charset="0"/>
                <a:cs typeface="Times New Roman" pitchFamily="18" charset="0"/>
              </a:rPr>
              <a:t>detect </a:t>
            </a:r>
            <a:r>
              <a:rPr lang="en-IN" sz="3100" smtClean="0">
                <a:solidFill>
                  <a:schemeClr val="bg1"/>
                </a:solidFill>
                <a:latin typeface="Times New Roman" pitchFamily="18" charset="0"/>
                <a:cs typeface="Times New Roman" pitchFamily="18" charset="0"/>
              </a:rPr>
              <a:t>anomalies in the ecg signal and give alerts at the android application so that heart disease can be detected in the early state.</a:t>
            </a:r>
            <a:endParaRPr lang="en-US" sz="3100">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solidFill>
                  <a:schemeClr val="bg1"/>
                </a:solidFill>
                <a:latin typeface="Times New Roman" pitchFamily="18" charset="0"/>
                <a:cs typeface="Times New Roman" pitchFamily="18" charset="0"/>
              </a:rPr>
              <a:t>VIII.  </a:t>
            </a:r>
            <a:r>
              <a:rPr lang="en-IN" u="sng" smtClean="0">
                <a:solidFill>
                  <a:schemeClr val="bg1"/>
                </a:solidFill>
                <a:latin typeface="Times New Roman" pitchFamily="18" charset="0"/>
                <a:cs typeface="Times New Roman" pitchFamily="18" charset="0"/>
              </a:rPr>
              <a:t>Conclusion</a:t>
            </a:r>
            <a:endParaRPr lang="en-US" u="sng">
              <a:solidFill>
                <a:schemeClr val="bg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r>
              <a:rPr lang="en-US" sz="2800" smtClean="0">
                <a:solidFill>
                  <a:schemeClr val="bg1"/>
                </a:solidFill>
                <a:latin typeface="Times New Roman" pitchFamily="18" charset="0"/>
                <a:cs typeface="Times New Roman" pitchFamily="18" charset="0"/>
              </a:rPr>
              <a:t>Smart monitoring systems help in detecting symptoms quickly and treating them on time. This is great for both physicians and patients as the stress is reduced immensely. Moreover, patients can receive personalized treatments with the help of IoT-enabled devices as doctors can get a clear picture of their lifestyle and case history.</a:t>
            </a:r>
          </a:p>
          <a:p>
            <a:pPr algn="just">
              <a:buNone/>
            </a:pPr>
            <a:endParaRPr lang="en-US" sz="2800" smtClean="0">
              <a:solidFill>
                <a:schemeClr val="bg1"/>
              </a:solidFill>
              <a:latin typeface="Times New Roman" pitchFamily="18" charset="0"/>
              <a:cs typeface="Times New Roman" pitchFamily="18" charset="0"/>
            </a:endParaRPr>
          </a:p>
          <a:p>
            <a:endParaRPr lang="en-US">
              <a:solidFill>
                <a:schemeClr val="bg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smtClean="0">
                <a:solidFill>
                  <a:schemeClr val="bg1"/>
                </a:solidFill>
                <a:latin typeface="Times New Roman" pitchFamily="18" charset="0"/>
                <a:cs typeface="Times New Roman" pitchFamily="18" charset="0"/>
              </a:rPr>
              <a:t>a snapshot of the approval</a:t>
            </a:r>
            <a:endParaRPr lang="en-US" u="sng">
              <a:solidFill>
                <a:schemeClr val="bg1"/>
              </a:solidFill>
              <a:latin typeface="Times New Roman" pitchFamily="18" charset="0"/>
              <a:cs typeface="Times New Roman" pitchFamily="18" charset="0"/>
            </a:endParaRPr>
          </a:p>
        </p:txBody>
      </p:sp>
      <p:pic>
        <p:nvPicPr>
          <p:cNvPr id="6" name="Content Placeholder 5" descr="report approval request.jpg"/>
          <p:cNvPicPr>
            <a:picLocks noGrp="1" noChangeAspect="1"/>
          </p:cNvPicPr>
          <p:nvPr>
            <p:ph idx="1"/>
          </p:nvPr>
        </p:nvPicPr>
        <p:blipFill>
          <a:blip r:embed="rId2"/>
          <a:stretch>
            <a:fillRect/>
          </a:stretch>
        </p:blipFill>
        <p:spPr>
          <a:xfrm>
            <a:off x="1321406" y="1600200"/>
            <a:ext cx="6501187" cy="4525963"/>
          </a:xfr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solidFill>
                  <a:schemeClr val="bg1"/>
                </a:solidFill>
                <a:latin typeface="Times New Roman" pitchFamily="18" charset="0"/>
                <a:cs typeface="Times New Roman" pitchFamily="18" charset="0"/>
              </a:rPr>
              <a:t>IX.  </a:t>
            </a:r>
            <a:r>
              <a:rPr lang="en-IN" u="sng" smtClean="0">
                <a:solidFill>
                  <a:schemeClr val="bg1"/>
                </a:solidFill>
                <a:latin typeface="Times New Roman" pitchFamily="18" charset="0"/>
                <a:cs typeface="Times New Roman" pitchFamily="18" charset="0"/>
              </a:rPr>
              <a:t>References</a:t>
            </a:r>
            <a:endParaRPr lang="en-US" u="sng">
              <a:solidFill>
                <a:schemeClr val="bg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47500" lnSpcReduction="20000"/>
          </a:bodyPr>
          <a:lstStyle/>
          <a:p>
            <a:pPr lvl="0" algn="just"/>
            <a:r>
              <a:rPr lang="en-US" smtClean="0">
                <a:solidFill>
                  <a:schemeClr val="bg1"/>
                </a:solidFill>
                <a:latin typeface="Times New Roman" pitchFamily="18" charset="0"/>
                <a:cs typeface="Times New Roman" pitchFamily="18" charset="0"/>
              </a:rPr>
              <a:t>Raffaele Galiero, Pia Clara Pafundi, Riccardo Nevola, Luca Rinaldi, Carlo Acierno, Alfredo Caturano, Teresa Salvatore, Luigi Elio Adinolfi, Ciro Costagliola, Ferdinando Carlo Sasso, "The Importance of Telemedicine during COVID-19 Pandemic: A Focus on Diabetic Retinopathy", Journal of Diabetes Research, vol. 2020, Article ID 9036847, 8 pages, 2020. </a:t>
            </a:r>
            <a:r>
              <a:rPr lang="en-US" u="sng" smtClean="0">
                <a:solidFill>
                  <a:schemeClr val="bg1"/>
                </a:solidFill>
                <a:latin typeface="Times New Roman" pitchFamily="18" charset="0"/>
                <a:cs typeface="Times New Roman" pitchFamily="18" charset="0"/>
                <a:hlinkClick r:id="rId2"/>
              </a:rPr>
              <a:t>https://doi.org/10.1155/2020/9036847</a:t>
            </a:r>
            <a:endParaRPr lang="en-US" smtClean="0">
              <a:solidFill>
                <a:schemeClr val="bg1"/>
              </a:solidFill>
              <a:latin typeface="Times New Roman" pitchFamily="18" charset="0"/>
              <a:cs typeface="Times New Roman" pitchFamily="18" charset="0"/>
            </a:endParaRPr>
          </a:p>
          <a:p>
            <a:pPr lvl="0" algn="just"/>
            <a:r>
              <a:rPr lang="en-US" smtClean="0">
                <a:solidFill>
                  <a:schemeClr val="bg1"/>
                </a:solidFill>
                <a:latin typeface="Times New Roman" pitchFamily="18" charset="0"/>
                <a:cs typeface="Times New Roman" pitchFamily="18" charset="0"/>
              </a:rPr>
              <a:t>Khadijah Ibrahim, Athina Katsoula, Alexandra Meraz, Nghia Nguyen Trong, </a:t>
            </a:r>
            <a:r>
              <a:rPr lang="en-US" u="sng" smtClean="0">
                <a:solidFill>
                  <a:schemeClr val="bg1"/>
                </a:solidFill>
                <a:latin typeface="Times New Roman" pitchFamily="18" charset="0"/>
                <a:cs typeface="Times New Roman" pitchFamily="18" charset="0"/>
                <a:hlinkClick r:id="rId3"/>
              </a:rPr>
              <a:t>Design of Electromyogram and Electrocardiogram Acquisition Systems</a:t>
            </a:r>
            <a:r>
              <a:rPr lang="en-US" smtClean="0">
                <a:solidFill>
                  <a:schemeClr val="bg1"/>
                </a:solidFill>
                <a:latin typeface="Times New Roman" pitchFamily="18" charset="0"/>
                <a:cs typeface="Times New Roman" pitchFamily="18" charset="0"/>
              </a:rPr>
              <a:t> (2021) </a:t>
            </a:r>
          </a:p>
          <a:p>
            <a:pPr algn="just"/>
            <a:r>
              <a:rPr lang="en-US" smtClean="0">
                <a:solidFill>
                  <a:schemeClr val="bg1"/>
                </a:solidFill>
                <a:latin typeface="Times New Roman" pitchFamily="18" charset="0"/>
                <a:cs typeface="Times New Roman" pitchFamily="18" charset="0"/>
              </a:rPr>
              <a:t>Kumar, A. (2020, January 08). 10 </a:t>
            </a:r>
            <a:r>
              <a:rPr lang="en-US" u="sng" smtClean="0">
                <a:solidFill>
                  <a:schemeClr val="bg1"/>
                </a:solidFill>
                <a:latin typeface="Times New Roman" pitchFamily="18" charset="0"/>
                <a:cs typeface="Times New Roman" pitchFamily="18" charset="0"/>
                <a:hlinkClick r:id="rId4"/>
              </a:rPr>
              <a:t>Lead ECG Placement</a:t>
            </a:r>
            <a:r>
              <a:rPr lang="en-US" smtClean="0">
                <a:solidFill>
                  <a:schemeClr val="bg1"/>
                </a:solidFill>
                <a:latin typeface="Times New Roman" pitchFamily="18" charset="0"/>
                <a:cs typeface="Times New Roman" pitchFamily="18" charset="0"/>
              </a:rPr>
              <a:t> [Digital image]. Retrieved March 28, 2021.</a:t>
            </a:r>
          </a:p>
          <a:p>
            <a:pPr algn="just"/>
            <a:r>
              <a:rPr lang="en-US" smtClean="0">
                <a:solidFill>
                  <a:schemeClr val="bg1"/>
                </a:solidFill>
                <a:latin typeface="Times New Roman" pitchFamily="18" charset="0"/>
                <a:cs typeface="Times New Roman" pitchFamily="18" charset="0"/>
              </a:rPr>
              <a:t>Prajoona Valsalan1, Tariq Ahmed Barham Baomar, Ali Hussain Omar Baabood, IOT BASED HEALTH MONITORING SYSTEM, Journal of Critical Reviews, Vol 7, Issue 4, 2020, from: </a:t>
            </a:r>
            <a:r>
              <a:rPr lang="en-US" smtClean="0">
                <a:solidFill>
                  <a:schemeClr val="bg1"/>
                </a:solidFill>
                <a:latin typeface="Times New Roman" pitchFamily="18" charset="0"/>
                <a:cs typeface="Times New Roman" pitchFamily="18" charset="0"/>
                <a:hlinkClick r:id="rId5"/>
              </a:rPr>
              <a:t>http://www.jcreview.com/admin/Uploads/Files/61a9c16c5cd5c6.82533458.pdf</a:t>
            </a:r>
            <a:endParaRPr lang="en-US" smtClean="0">
              <a:solidFill>
                <a:schemeClr val="bg1"/>
              </a:solidFill>
              <a:latin typeface="Times New Roman" pitchFamily="18" charset="0"/>
              <a:cs typeface="Times New Roman" pitchFamily="18" charset="0"/>
            </a:endParaRPr>
          </a:p>
          <a:p>
            <a:pPr lvl="0" algn="just"/>
            <a:r>
              <a:rPr lang="en-US" smtClean="0">
                <a:solidFill>
                  <a:schemeClr val="bg1"/>
                </a:solidFill>
                <a:latin typeface="Times New Roman" pitchFamily="18" charset="0"/>
                <a:cs typeface="Times New Roman" pitchFamily="18" charset="0"/>
              </a:rPr>
              <a:t>Thakor, N. V., &amp; Webster, J. G. (1980). Ground-free ECG recording with two electrodes. IEEE Transactions on Biomedical Engineering, (12), 699-704.</a:t>
            </a:r>
          </a:p>
          <a:p>
            <a:pPr lvl="0" algn="just"/>
            <a:r>
              <a:rPr lang="en-US" smtClean="0">
                <a:solidFill>
                  <a:schemeClr val="bg1"/>
                </a:solidFill>
                <a:latin typeface="Times New Roman" pitchFamily="18" charset="0"/>
                <a:cs typeface="Times New Roman" pitchFamily="18" charset="0"/>
              </a:rPr>
              <a:t>Hampton, J. R., &amp; Hampton, J. (May, 2019). Part 1: The ECG made very easy indeed. In The ECG made easy (9th ed., pp. 1-7). Amsterdam: Elsevier.</a:t>
            </a:r>
          </a:p>
          <a:p>
            <a:pPr lvl="0" algn="just"/>
            <a:r>
              <a:rPr lang="en-US" smtClean="0">
                <a:solidFill>
                  <a:schemeClr val="bg1"/>
                </a:solidFill>
                <a:latin typeface="Times New Roman" pitchFamily="18" charset="0"/>
                <a:cs typeface="Times New Roman" pitchFamily="18" charset="0"/>
              </a:rPr>
              <a:t>Francis, J. (2016). ECG monitoring leads and special leads. Indian pacing and electrophysiology journal, 16(3), 92-95.</a:t>
            </a:r>
          </a:p>
          <a:p>
            <a:pPr lvl="0" algn="just"/>
            <a:r>
              <a:rPr lang="en-US" smtClean="0">
                <a:solidFill>
                  <a:schemeClr val="bg1"/>
                </a:solidFill>
                <a:latin typeface="Times New Roman" pitchFamily="18" charset="0"/>
                <a:cs typeface="Times New Roman" pitchFamily="18" charset="0"/>
              </a:rPr>
              <a:t>Cheena Sharma and Dr. Sunanda, International Journal on Emerging Technologies (2017)</a:t>
            </a:r>
          </a:p>
          <a:p>
            <a:pPr algn="just"/>
            <a:r>
              <a:rPr lang="en-US" smtClean="0">
                <a:solidFill>
                  <a:schemeClr val="bg1"/>
                </a:solidFill>
                <a:latin typeface="Times New Roman" pitchFamily="18" charset="0"/>
                <a:cs typeface="Times New Roman" pitchFamily="18" charset="0"/>
              </a:rPr>
              <a:t>https://www.researchtrend.net/</a:t>
            </a:r>
          </a:p>
          <a:p>
            <a:pPr algn="just"/>
            <a:r>
              <a:rPr lang="en-US" smtClean="0">
                <a:solidFill>
                  <a:schemeClr val="bg1"/>
                </a:solidFill>
                <a:latin typeface="Times New Roman" pitchFamily="18" charset="0"/>
                <a:cs typeface="Times New Roman" pitchFamily="18" charset="0"/>
              </a:rPr>
              <a:t>Company-Bosch, E., &amp; Hartmann, E. (2003, November). </a:t>
            </a:r>
            <a:r>
              <a:rPr lang="en-US" u="sng" smtClean="0">
                <a:solidFill>
                  <a:schemeClr val="bg1"/>
                </a:solidFill>
                <a:latin typeface="Times New Roman" pitchFamily="18" charset="0"/>
                <a:cs typeface="Times New Roman" pitchFamily="18" charset="0"/>
                <a:hlinkClick r:id="rId6"/>
              </a:rPr>
              <a:t>ECG Front-End Design is Simplified with MicroConverter</a:t>
            </a:r>
            <a:r>
              <a:rPr lang="en-US" smtClean="0">
                <a:solidFill>
                  <a:schemeClr val="bg1"/>
                </a:solidFill>
                <a:latin typeface="Times New Roman" pitchFamily="18" charset="0"/>
                <a:cs typeface="Times New Roman" pitchFamily="18" charset="0"/>
              </a:rPr>
              <a:t>®. Retrieved October 05, 2020</a:t>
            </a:r>
          </a:p>
          <a:p>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643182"/>
            <a:ext cx="8229600" cy="1143000"/>
          </a:xfrm>
        </p:spPr>
        <p:txBody>
          <a:bodyPr/>
          <a:lstStyle/>
          <a:p>
            <a:r>
              <a:rPr lang="en-IN" dirty="0" smtClean="0">
                <a:solidFill>
                  <a:schemeClr val="bg1"/>
                </a:solidFill>
              </a:rPr>
              <a:t>Thank You </a:t>
            </a:r>
            <a:endParaRPr lang="en-US" dirty="0">
              <a:solidFill>
                <a:schemeClr val="bg1"/>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upervisor response.jpg"/>
          <p:cNvPicPr>
            <a:picLocks noGrp="1" noChangeAspect="1"/>
          </p:cNvPicPr>
          <p:nvPr>
            <p:ph idx="1"/>
          </p:nvPr>
        </p:nvPicPr>
        <p:blipFill>
          <a:blip r:embed="rId2"/>
          <a:stretch>
            <a:fillRect/>
          </a:stretch>
        </p:blipFill>
        <p:spPr>
          <a:xfrm>
            <a:off x="1284411" y="1600200"/>
            <a:ext cx="6575178" cy="4525963"/>
          </a:xfr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srcRect/>
          <a:stretch>
            <a:fillRect/>
          </a:stretch>
        </p:blipFill>
        <p:spPr bwMode="auto">
          <a:xfrm>
            <a:off x="1075328" y="1600200"/>
            <a:ext cx="6993343" cy="4525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ensor delivery date.jpeg"/>
          <p:cNvPicPr>
            <a:picLocks noGrp="1" noChangeAspect="1"/>
          </p:cNvPicPr>
          <p:nvPr>
            <p:ph idx="1"/>
          </p:nvPr>
        </p:nvPicPr>
        <p:blipFill>
          <a:blip r:embed="rId2"/>
          <a:stretch>
            <a:fillRect/>
          </a:stretch>
        </p:blipFill>
        <p:spPr>
          <a:xfrm>
            <a:off x="2799091" y="1600200"/>
            <a:ext cx="3545818" cy="4525963"/>
          </a:xfr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smtClean="0">
                <a:solidFill>
                  <a:schemeClr val="bg1"/>
                </a:solidFill>
                <a:latin typeface="Times New Roman" pitchFamily="18" charset="0"/>
                <a:cs typeface="Times New Roman" pitchFamily="18" charset="0"/>
              </a:rPr>
              <a:t>AIM</a:t>
            </a:r>
            <a:endParaRPr lang="en-US" u="sng">
              <a:solidFill>
                <a:schemeClr val="bg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r>
              <a:rPr lang="en-US" smtClean="0">
                <a:solidFill>
                  <a:schemeClr val="bg1"/>
                </a:solidFill>
                <a:latin typeface="Times New Roman" pitchFamily="18" charset="0"/>
                <a:cs typeface="Times New Roman" pitchFamily="18" charset="0"/>
              </a:rPr>
              <a:t>This project aims to develop a remote health monitoring platform using IoT to help in proper remote diagnosis of patients by doctors by using an affordable, easy-to-use device that could be operated by oneself or under medical supervision as deemed fit.</a:t>
            </a:r>
            <a:endParaRPr lang="en-US">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0"/>
            <a:ext cx="8229600" cy="1000132"/>
          </a:xfrm>
        </p:spPr>
        <p:txBody>
          <a:bodyPr/>
          <a:lstStyle/>
          <a:p>
            <a:r>
              <a:rPr lang="en-IN" smtClean="0">
                <a:solidFill>
                  <a:schemeClr val="bg1"/>
                </a:solidFill>
                <a:latin typeface="Times New Roman" pitchFamily="18" charset="0"/>
                <a:cs typeface="Times New Roman" pitchFamily="18" charset="0"/>
              </a:rPr>
              <a:t>I.  </a:t>
            </a:r>
            <a:r>
              <a:rPr lang="en-IN" u="sng" smtClean="0">
                <a:solidFill>
                  <a:schemeClr val="bg1"/>
                </a:solidFill>
                <a:latin typeface="Times New Roman" pitchFamily="18" charset="0"/>
                <a:cs typeface="Times New Roman" pitchFamily="18" charset="0"/>
              </a:rPr>
              <a:t>Introduction</a:t>
            </a:r>
            <a:endParaRPr lang="en-US" u="sng" dirty="0">
              <a:solidFill>
                <a:schemeClr val="bg1"/>
              </a:solidFill>
              <a:latin typeface="Times New Roman" pitchFamily="18" charset="0"/>
              <a:cs typeface="Times New Roman" pitchFamily="18" charset="0"/>
            </a:endParaRPr>
          </a:p>
        </p:txBody>
      </p:sp>
      <p:sp>
        <p:nvSpPr>
          <p:cNvPr id="3" name="Content Placeholder 2"/>
          <p:cNvSpPr>
            <a:spLocks noGrp="1"/>
          </p:cNvSpPr>
          <p:nvPr>
            <p:ph idx="1"/>
          </p:nvPr>
        </p:nvSpPr>
        <p:spPr>
          <a:xfrm>
            <a:off x="428596" y="1214422"/>
            <a:ext cx="8229600" cy="2428892"/>
          </a:xfrm>
        </p:spPr>
        <p:txBody>
          <a:bodyPr>
            <a:normAutofit fontScale="92500"/>
          </a:bodyPr>
          <a:lstStyle/>
          <a:p>
            <a:pPr algn="just"/>
            <a:r>
              <a:rPr lang="en-IN" sz="2000" smtClean="0">
                <a:solidFill>
                  <a:schemeClr val="bg1"/>
                </a:solidFill>
                <a:latin typeface="Times New Roman" pitchFamily="18" charset="0"/>
                <a:cs typeface="Times New Roman" pitchFamily="18" charset="0"/>
              </a:rPr>
              <a:t>Internet of Things and its developing multidisciplinary  applications have altered the way of life.</a:t>
            </a:r>
            <a:endParaRPr lang="en-US" sz="2000" smtClean="0">
              <a:solidFill>
                <a:schemeClr val="bg1"/>
              </a:solidFill>
              <a:latin typeface="Times New Roman" pitchFamily="18" charset="0"/>
              <a:cs typeface="Times New Roman" pitchFamily="18" charset="0"/>
            </a:endParaRPr>
          </a:p>
          <a:p>
            <a:pPr algn="just"/>
            <a:r>
              <a:rPr lang="en-IN" sz="2000" b="1" smtClean="0">
                <a:solidFill>
                  <a:schemeClr val="bg1"/>
                </a:solidFill>
                <a:latin typeface="Times New Roman" pitchFamily="18" charset="0"/>
                <a:cs typeface="Times New Roman" pitchFamily="18" charset="0"/>
              </a:rPr>
              <a:t>“Smart Healthcare is one such trending  IoT application, which connects smart devices, sensors, machinery, patients, doctors to the internet”.</a:t>
            </a:r>
          </a:p>
          <a:p>
            <a:pPr algn="just"/>
            <a:r>
              <a:rPr lang="en-US" sz="2000" smtClean="0">
                <a:solidFill>
                  <a:schemeClr val="bg1"/>
                </a:solidFill>
                <a:latin typeface="Times New Roman" pitchFamily="18" charset="0"/>
                <a:cs typeface="Times New Roman" pitchFamily="18" charset="0"/>
              </a:rPr>
              <a:t>This new healthcare trend has enabled doctors to do remote monitoring, chronic illness management, and senior care of remote patients, as well as caring after institutionalized patients, in an effective and intelligent  manner.</a:t>
            </a:r>
            <a:endParaRPr lang="en-IN" sz="2000" smtClean="0">
              <a:solidFill>
                <a:schemeClr val="bg1"/>
              </a:solidFill>
              <a:latin typeface="Times New Roman" pitchFamily="18" charset="0"/>
              <a:cs typeface="Times New Roman" pitchFamily="18" charset="0"/>
            </a:endParaRPr>
          </a:p>
          <a:p>
            <a:endParaRPr lang="en-US" sz="1600" dirty="0" smtClean="0">
              <a:solidFill>
                <a:schemeClr val="bg1"/>
              </a:solidFill>
            </a:endParaRPr>
          </a:p>
        </p:txBody>
      </p:sp>
      <p:pic>
        <p:nvPicPr>
          <p:cNvPr id="5" name="Picture 4" descr="iot image.jpeg"/>
          <p:cNvPicPr>
            <a:picLocks noChangeAspect="1"/>
          </p:cNvPicPr>
          <p:nvPr/>
        </p:nvPicPr>
        <p:blipFill>
          <a:blip r:embed="rId2"/>
          <a:stretch>
            <a:fillRect/>
          </a:stretch>
        </p:blipFill>
        <p:spPr>
          <a:xfrm>
            <a:off x="2285984" y="3786190"/>
            <a:ext cx="4786346" cy="2571768"/>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solidFill>
                  <a:schemeClr val="bg1"/>
                </a:solidFill>
                <a:latin typeface="Times New Roman" pitchFamily="18" charset="0"/>
                <a:cs typeface="Times New Roman" pitchFamily="18" charset="0"/>
              </a:rPr>
              <a:t>II.  </a:t>
            </a:r>
            <a:r>
              <a:rPr lang="en-IN" u="sng" smtClean="0">
                <a:solidFill>
                  <a:schemeClr val="bg1"/>
                </a:solidFill>
                <a:latin typeface="Times New Roman" pitchFamily="18" charset="0"/>
                <a:cs typeface="Times New Roman" pitchFamily="18" charset="0"/>
              </a:rPr>
              <a:t>Motivation</a:t>
            </a:r>
            <a:endParaRPr lang="en-US" u="sng">
              <a:solidFill>
                <a:schemeClr val="bg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7500" lnSpcReduction="20000"/>
          </a:bodyPr>
          <a:lstStyle/>
          <a:p>
            <a:pPr algn="just"/>
            <a:r>
              <a:rPr lang="en-US" smtClean="0">
                <a:solidFill>
                  <a:schemeClr val="bg1"/>
                </a:solidFill>
                <a:latin typeface="Times New Roman" pitchFamily="18" charset="0"/>
                <a:cs typeface="Times New Roman" pitchFamily="18" charset="0"/>
              </a:rPr>
              <a:t>Looking into the current society, especially in the rural establishments of India, the medical facilities are very poor.</a:t>
            </a:r>
          </a:p>
          <a:p>
            <a:pPr algn="just"/>
            <a:r>
              <a:rPr lang="en-US" smtClean="0">
                <a:solidFill>
                  <a:schemeClr val="bg1"/>
                </a:solidFill>
                <a:latin typeface="Times New Roman" pitchFamily="18" charset="0"/>
                <a:cs typeface="Times New Roman" pitchFamily="18" charset="0"/>
              </a:rPr>
              <a:t>Sometimes, it is tough to even reach a hospital on time due to a lack of transportation facilities in the region.</a:t>
            </a:r>
          </a:p>
          <a:p>
            <a:pPr algn="just"/>
            <a:r>
              <a:rPr lang="en-US" smtClean="0">
                <a:solidFill>
                  <a:schemeClr val="bg1"/>
                </a:solidFill>
                <a:latin typeface="Times New Roman" pitchFamily="18" charset="0"/>
                <a:cs typeface="Times New Roman" pitchFamily="18" charset="0"/>
              </a:rPr>
              <a:t>Due to these difficulties, millions of people have suffered during the current COVID-19 pandemic.</a:t>
            </a:r>
          </a:p>
          <a:p>
            <a:pPr algn="just"/>
            <a:r>
              <a:rPr lang="en-US" smtClean="0">
                <a:solidFill>
                  <a:schemeClr val="bg1"/>
                </a:solidFill>
                <a:latin typeface="Times New Roman" pitchFamily="18" charset="0"/>
                <a:cs typeface="Times New Roman" pitchFamily="18" charset="0"/>
              </a:rPr>
              <a:t>The motivation behind this project is to propose a smart healthcare solution for these situations when proper medical facilities are not easily available. </a:t>
            </a:r>
          </a:p>
          <a:p>
            <a:pPr algn="just"/>
            <a:r>
              <a:rPr lang="en-US" smtClean="0">
                <a:solidFill>
                  <a:schemeClr val="bg1"/>
                </a:solidFill>
                <a:latin typeface="Times New Roman" pitchFamily="18" charset="0"/>
                <a:cs typeface="Times New Roman" pitchFamily="18" charset="0"/>
              </a:rPr>
              <a:t>Also using a remote health monitoring system will </a:t>
            </a:r>
            <a:r>
              <a:rPr lang="en-US" smtClean="0">
                <a:solidFill>
                  <a:schemeClr val="bg1"/>
                </a:solidFill>
                <a:latin typeface="Times New Roman" pitchFamily="18" charset="0"/>
                <a:cs typeface="Times New Roman" pitchFamily="18" charset="0"/>
              </a:rPr>
              <a:t>decrease</a:t>
            </a:r>
            <a:r>
              <a:rPr lang="en-US" smtClean="0">
                <a:solidFill>
                  <a:schemeClr val="bg1"/>
                </a:solidFill>
                <a:latin typeface="Times New Roman" pitchFamily="18" charset="0"/>
                <a:cs typeface="Times New Roman" pitchFamily="18" charset="0"/>
              </a:rPr>
              <a:t> </a:t>
            </a:r>
            <a:r>
              <a:rPr lang="en-US" smtClean="0">
                <a:solidFill>
                  <a:schemeClr val="bg1"/>
                </a:solidFill>
                <a:latin typeface="Times New Roman" pitchFamily="18" charset="0"/>
                <a:cs typeface="Times New Roman" pitchFamily="18" charset="0"/>
              </a:rPr>
              <a:t>health-care expenditures by lowering doctor visits, hospitalizations, and diagnostic testing procedures.</a:t>
            </a:r>
            <a:endParaRPr lang="en-US">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solidFill>
                  <a:schemeClr val="bg1"/>
                </a:solidFill>
              </a:rPr>
              <a:t>III.  </a:t>
            </a:r>
            <a:r>
              <a:rPr lang="en-IN" u="sng" smtClean="0">
                <a:solidFill>
                  <a:schemeClr val="bg1"/>
                </a:solidFill>
                <a:latin typeface="Times New Roman" pitchFamily="18" charset="0"/>
                <a:cs typeface="Times New Roman" pitchFamily="18" charset="0"/>
              </a:rPr>
              <a:t>Methodology</a:t>
            </a:r>
            <a:endParaRPr lang="en-US" u="sng">
              <a:solidFill>
                <a:schemeClr val="bg1"/>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214423"/>
            <a:ext cx="8229600" cy="2071701"/>
          </a:xfrm>
        </p:spPr>
        <p:txBody>
          <a:bodyPr/>
          <a:lstStyle/>
          <a:p>
            <a:pPr algn="just">
              <a:buNone/>
            </a:pPr>
            <a:r>
              <a:rPr lang="en-US" smtClean="0">
                <a:solidFill>
                  <a:schemeClr val="bg1"/>
                </a:solidFill>
              </a:rPr>
              <a:t>	</a:t>
            </a:r>
            <a:r>
              <a:rPr lang="en-US" sz="2000" smtClean="0">
                <a:solidFill>
                  <a:schemeClr val="bg1"/>
                </a:solidFill>
                <a:latin typeface="Times New Roman" pitchFamily="18" charset="0"/>
                <a:cs typeface="Times New Roman" pitchFamily="18" charset="0"/>
              </a:rPr>
              <a:t>The proposed Instrumentation system for biomedical device mainly consists of three modules:</a:t>
            </a:r>
          </a:p>
          <a:p>
            <a:pPr algn="just"/>
            <a:r>
              <a:rPr lang="en-US" sz="2000" smtClean="0">
                <a:solidFill>
                  <a:schemeClr val="bg1"/>
                </a:solidFill>
                <a:latin typeface="Times New Roman" pitchFamily="18" charset="0"/>
                <a:cs typeface="Times New Roman" pitchFamily="18" charset="0"/>
              </a:rPr>
              <a:t>Signal Acquisition</a:t>
            </a:r>
          </a:p>
          <a:p>
            <a:pPr algn="just"/>
            <a:r>
              <a:rPr lang="en-US" sz="2000" smtClean="0">
                <a:solidFill>
                  <a:schemeClr val="bg1"/>
                </a:solidFill>
                <a:latin typeface="Times New Roman" pitchFamily="18" charset="0"/>
                <a:cs typeface="Times New Roman" pitchFamily="18" charset="0"/>
              </a:rPr>
              <a:t>Signal Processing</a:t>
            </a:r>
          </a:p>
          <a:p>
            <a:pPr algn="just"/>
            <a:r>
              <a:rPr lang="en-US" sz="2000" smtClean="0">
                <a:solidFill>
                  <a:schemeClr val="bg1"/>
                </a:solidFill>
                <a:latin typeface="Times New Roman" pitchFamily="18" charset="0"/>
                <a:cs typeface="Times New Roman" pitchFamily="18" charset="0"/>
              </a:rPr>
              <a:t>Signal Transmission</a:t>
            </a:r>
          </a:p>
          <a:p>
            <a:pPr algn="just">
              <a:buNone/>
            </a:pPr>
            <a:endParaRPr lang="en-US" sz="2000">
              <a:solidFill>
                <a:schemeClr val="bg1"/>
              </a:solidFill>
              <a:latin typeface="Times New Roman" pitchFamily="18" charset="0"/>
              <a:cs typeface="Times New Roman" pitchFamily="18" charset="0"/>
            </a:endParaRPr>
          </a:p>
        </p:txBody>
      </p:sp>
      <p:pic>
        <p:nvPicPr>
          <p:cNvPr id="4" name="Picture 3"/>
          <p:cNvPicPr/>
          <p:nvPr/>
        </p:nvPicPr>
        <p:blipFill>
          <a:blip r:embed="rId2">
            <a:grayscl/>
          </a:blip>
          <a:srcRect/>
          <a:stretch>
            <a:fillRect/>
          </a:stretch>
        </p:blipFill>
        <p:spPr bwMode="auto">
          <a:xfrm>
            <a:off x="2000232" y="3429000"/>
            <a:ext cx="4857784" cy="2357454"/>
          </a:xfrm>
          <a:prstGeom prst="rect">
            <a:avLst/>
          </a:prstGeom>
          <a:noFill/>
          <a:ln w="9525">
            <a:noFill/>
            <a:miter lim="800000"/>
            <a:headEnd/>
            <a:tailEnd/>
          </a:ln>
        </p:spPr>
      </p:pic>
      <p:sp>
        <p:nvSpPr>
          <p:cNvPr id="5" name="TextBox 4"/>
          <p:cNvSpPr txBox="1"/>
          <p:nvPr/>
        </p:nvSpPr>
        <p:spPr>
          <a:xfrm>
            <a:off x="2500298" y="5857892"/>
            <a:ext cx="3929090" cy="646331"/>
          </a:xfrm>
          <a:prstGeom prst="rect">
            <a:avLst/>
          </a:prstGeom>
          <a:noFill/>
        </p:spPr>
        <p:txBody>
          <a:bodyPr wrap="square" rtlCol="0">
            <a:spAutoFit/>
          </a:bodyPr>
          <a:lstStyle/>
          <a:p>
            <a:pPr algn="ctr"/>
            <a:r>
              <a:rPr lang="en-US" smtClean="0">
                <a:solidFill>
                  <a:schemeClr val="bg1"/>
                </a:solidFill>
                <a:latin typeface="Times New Roman" pitchFamily="18" charset="0"/>
                <a:cs typeface="Times New Roman" pitchFamily="18" charset="0"/>
              </a:rPr>
              <a:t>Fig: Block diagram</a:t>
            </a:r>
          </a:p>
          <a:p>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solidFill>
                  <a:schemeClr val="bg1"/>
                </a:solidFill>
                <a:latin typeface="Times New Roman" pitchFamily="18" charset="0"/>
                <a:cs typeface="Times New Roman" pitchFamily="18" charset="0"/>
              </a:rPr>
              <a:t>IV.  </a:t>
            </a:r>
            <a:r>
              <a:rPr lang="en-IN" u="sng" smtClean="0">
                <a:solidFill>
                  <a:schemeClr val="bg1"/>
                </a:solidFill>
                <a:latin typeface="Times New Roman" pitchFamily="18" charset="0"/>
                <a:cs typeface="Times New Roman" pitchFamily="18" charset="0"/>
              </a:rPr>
              <a:t>Electrocardiography</a:t>
            </a:r>
            <a:endParaRPr lang="en-US" u="sng" dirty="0">
              <a:solidFill>
                <a:schemeClr val="bg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400" smtClean="0">
                <a:solidFill>
                  <a:schemeClr val="bg1"/>
                </a:solidFill>
                <a:latin typeface="Times New Roman" pitchFamily="18" charset="0"/>
                <a:cs typeface="Times New Roman" pitchFamily="18" charset="0"/>
              </a:rPr>
              <a:t>The Electrocardiogram is a surface measurement of the electrical potential generated by electrical activity in cardiac tissue. Current flow (in the form of ions) indicates the contraction of cardiac muscle fibers leading to the heart’s pumping action. </a:t>
            </a:r>
          </a:p>
          <a:p>
            <a:pPr lvl="0" algn="just"/>
            <a:r>
              <a:rPr lang="en-US" sz="2400" smtClean="0">
                <a:solidFill>
                  <a:schemeClr val="bg1"/>
                </a:solidFill>
                <a:latin typeface="Times New Roman" pitchFamily="18" charset="0"/>
                <a:cs typeface="Times New Roman" pitchFamily="18" charset="0"/>
              </a:rPr>
              <a:t>The bandwidth of an ECG signal with a 12 lead historically has been 0.05 - 150 Hz, but with recent standards and the specific patient population being viewed, the values may range. The peak amplitude of the signal ranges from 0.01 mV to 5 mV.</a:t>
            </a:r>
            <a:endParaRPr lang="en-IN" sz="2400" dirty="0" smtClean="0">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85728"/>
            <a:ext cx="8472518" cy="1143000"/>
          </a:xfrm>
        </p:spPr>
        <p:txBody>
          <a:bodyPr>
            <a:normAutofit/>
          </a:bodyPr>
          <a:lstStyle/>
          <a:p>
            <a:r>
              <a:rPr lang="en-IN" sz="4000" u="sng" smtClean="0">
                <a:solidFill>
                  <a:schemeClr val="bg1"/>
                </a:solidFill>
                <a:latin typeface="Times New Roman" pitchFamily="18" charset="0"/>
                <a:cs typeface="Times New Roman" pitchFamily="18" charset="0"/>
              </a:rPr>
              <a:t>How is ECG generated?</a:t>
            </a:r>
            <a:endParaRPr lang="en-US" sz="4000" u="sng" dirty="0">
              <a:solidFill>
                <a:schemeClr val="bg1"/>
              </a:solidFill>
              <a:latin typeface="Times New Roman" pitchFamily="18" charset="0"/>
              <a:cs typeface="Times New Roman" pitchFamily="18" charset="0"/>
            </a:endParaRPr>
          </a:p>
        </p:txBody>
      </p:sp>
      <p:sp>
        <p:nvSpPr>
          <p:cNvPr id="3" name="Content Placeholder 2"/>
          <p:cNvSpPr>
            <a:spLocks noGrp="1"/>
          </p:cNvSpPr>
          <p:nvPr>
            <p:ph idx="1"/>
          </p:nvPr>
        </p:nvSpPr>
        <p:spPr>
          <a:xfrm>
            <a:off x="428596" y="1357298"/>
            <a:ext cx="8229600" cy="1928826"/>
          </a:xfrm>
        </p:spPr>
        <p:txBody>
          <a:bodyPr>
            <a:normAutofit/>
          </a:bodyPr>
          <a:lstStyle/>
          <a:p>
            <a:pPr algn="just"/>
            <a:r>
              <a:rPr lang="en-US" sz="2400" smtClean="0">
                <a:solidFill>
                  <a:schemeClr val="bg1"/>
                </a:solidFill>
                <a:latin typeface="Times New Roman" pitchFamily="18" charset="0"/>
                <a:cs typeface="Times New Roman" pitchFamily="18" charset="0"/>
              </a:rPr>
              <a:t>Electrical signals are produced by contractions in the heart walls which drive electrical currents and create different potentials throughout the body. By placing electrodes on the skin, one can detect and record this electrical activity in an ECG.</a:t>
            </a:r>
            <a:endParaRPr lang="en-US" sz="2400" dirty="0">
              <a:solidFill>
                <a:schemeClr val="bg1"/>
              </a:solidFill>
              <a:latin typeface="Times New Roman" pitchFamily="18" charset="0"/>
              <a:cs typeface="Times New Roman" pitchFamily="18" charset="0"/>
            </a:endParaRPr>
          </a:p>
        </p:txBody>
      </p:sp>
      <p:pic>
        <p:nvPicPr>
          <p:cNvPr id="4" name="Picture 3"/>
          <p:cNvPicPr/>
          <p:nvPr/>
        </p:nvPicPr>
        <p:blipFill>
          <a:blip r:embed="rId2"/>
          <a:srcRect/>
          <a:stretch>
            <a:fillRect/>
          </a:stretch>
        </p:blipFill>
        <p:spPr bwMode="auto">
          <a:xfrm>
            <a:off x="4643438" y="3286124"/>
            <a:ext cx="2571768" cy="286946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p:cNvSpPr txBox="1"/>
          <p:nvPr/>
        </p:nvSpPr>
        <p:spPr>
          <a:xfrm>
            <a:off x="1714480" y="4429132"/>
            <a:ext cx="2500330" cy="646331"/>
          </a:xfrm>
          <a:prstGeom prst="rect">
            <a:avLst/>
          </a:prstGeom>
          <a:noFill/>
        </p:spPr>
        <p:txBody>
          <a:bodyPr wrap="square" rtlCol="0">
            <a:spAutoFit/>
          </a:bodyPr>
          <a:lstStyle/>
          <a:p>
            <a:pPr algn="r"/>
            <a:r>
              <a:rPr lang="en-US" smtClean="0">
                <a:solidFill>
                  <a:schemeClr val="bg1"/>
                </a:solidFill>
                <a:latin typeface="Times New Roman" pitchFamily="18" charset="0"/>
                <a:cs typeface="Times New Roman" pitchFamily="18" charset="0"/>
              </a:rPr>
              <a:t>Fig: How a heartbeat is represented as a signal </a:t>
            </a:r>
            <a:endParaRPr lang="en-US">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u="sng" smtClean="0">
                <a:solidFill>
                  <a:schemeClr val="bg1"/>
                </a:solidFill>
                <a:latin typeface="Times New Roman" pitchFamily="18" charset="0"/>
                <a:cs typeface="Times New Roman" pitchFamily="18" charset="0"/>
              </a:rPr>
              <a:t>ECG Electrodes</a:t>
            </a:r>
            <a:endParaRPr lang="en-US" sz="4000" u="sng" dirty="0">
              <a:solidFill>
                <a:schemeClr val="bg1"/>
              </a:solidFill>
              <a:latin typeface="Times New Roman" pitchFamily="18" charset="0"/>
              <a:cs typeface="Times New Roman" pitchFamily="18" charset="0"/>
            </a:endParaRPr>
          </a:p>
        </p:txBody>
      </p:sp>
      <p:sp>
        <p:nvSpPr>
          <p:cNvPr id="5" name="Content Placeholder 4"/>
          <p:cNvSpPr>
            <a:spLocks noGrp="1"/>
          </p:cNvSpPr>
          <p:nvPr>
            <p:ph idx="1"/>
          </p:nvPr>
        </p:nvSpPr>
        <p:spPr/>
        <p:txBody>
          <a:bodyPr>
            <a:normAutofit/>
          </a:bodyPr>
          <a:lstStyle/>
          <a:p>
            <a:pPr algn="just"/>
            <a:r>
              <a:rPr lang="en-US" sz="2800" b="1" smtClean="0">
                <a:solidFill>
                  <a:schemeClr val="bg1"/>
                </a:solidFill>
                <a:latin typeface="Times New Roman" pitchFamily="18" charset="0"/>
                <a:cs typeface="Times New Roman" pitchFamily="18" charset="0"/>
              </a:rPr>
              <a:t>Each electrode consists of an electrically conductive electrolyte gel and a silver/silver chloride conductor. </a:t>
            </a:r>
            <a:r>
              <a:rPr lang="en-US" sz="2800" smtClean="0">
                <a:solidFill>
                  <a:schemeClr val="bg1"/>
                </a:solidFill>
                <a:latin typeface="Times New Roman" pitchFamily="18" charset="0"/>
                <a:cs typeface="Times New Roman" pitchFamily="18" charset="0"/>
              </a:rPr>
              <a:t>The gel typically contains potassium chloride – sometimes silver chloride as well – to permit electron conduction from the skin to the wire and to the electrocardiogram. </a:t>
            </a:r>
            <a:r>
              <a:rPr lang="en-US" sz="2800" b="1" smtClean="0">
                <a:solidFill>
                  <a:schemeClr val="bg1"/>
                </a:solidFill>
                <a:latin typeface="Times New Roman" pitchFamily="18" charset="0"/>
                <a:cs typeface="Times New Roman" pitchFamily="18" charset="0"/>
              </a:rPr>
              <a:t>The electrode gel reduces the electrical impedance at the point of contact with the skin so that this impedance is as small as possible to avoid attenuation of the signal.</a:t>
            </a:r>
          </a:p>
          <a:p>
            <a:endParaRPr lang="en-US">
              <a:solidFill>
                <a:schemeClr val="bg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1148</TotalTime>
  <Words>1444</Words>
  <Application>Microsoft Office PowerPoint</Application>
  <PresentationFormat>On-screen Show (4:3)</PresentationFormat>
  <Paragraphs>89</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Design of Remote Health Monitoring System</vt:lpstr>
      <vt:lpstr>a snapshot of the approval</vt:lpstr>
      <vt:lpstr>AIM</vt:lpstr>
      <vt:lpstr>I.  Introduction</vt:lpstr>
      <vt:lpstr>II.  Motivation</vt:lpstr>
      <vt:lpstr>III.  Methodology</vt:lpstr>
      <vt:lpstr>IV.  Electrocardiography</vt:lpstr>
      <vt:lpstr>How is ECG generated?</vt:lpstr>
      <vt:lpstr>ECG Electrodes</vt:lpstr>
      <vt:lpstr>Placement of Electrodes</vt:lpstr>
      <vt:lpstr>Hardware Used</vt:lpstr>
      <vt:lpstr>Circuit Connections</vt:lpstr>
      <vt:lpstr>Output Waveform</vt:lpstr>
      <vt:lpstr>V.  Signal Transmission </vt:lpstr>
      <vt:lpstr>During completion of the data transmission part, I was not having the ECG sensor so I have used a ecg dataset from internet, and created a array of those floating type data values (32 bit size for 1 input value) and provided it as a input to the nodeMCU and tried to send this data to thingspeak server using Arduino IDE and generating the wavform on the android application. Results obtained are shown below: </vt:lpstr>
      <vt:lpstr>VI.  User Interface Part: Android Application  </vt:lpstr>
      <vt:lpstr>Link to download the application: here </vt:lpstr>
      <vt:lpstr>VII.  Future Plans</vt:lpstr>
      <vt:lpstr>VIII.  Conclusion</vt:lpstr>
      <vt:lpstr>IX.  References</vt:lpstr>
      <vt:lpstr>Thank You </vt:lpstr>
      <vt:lpstr>Slide 22</vt:lpstr>
      <vt:lpstr>Slide 23</vt:lpstr>
      <vt:lpstr>Slide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Asus</dc:creator>
  <cp:lastModifiedBy>Asus</cp:lastModifiedBy>
  <cp:revision>96</cp:revision>
  <dcterms:created xsi:type="dcterms:W3CDTF">2021-12-17T06:29:56Z</dcterms:created>
  <dcterms:modified xsi:type="dcterms:W3CDTF">2021-12-19T11:58:23Z</dcterms:modified>
</cp:coreProperties>
</file>