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Droid Sans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2">
          <p15:clr>
            <a:srgbClr val="A4A3A4"/>
          </p15:clr>
        </p15:guide>
        <p15:guide id="2" orient="horz" pos="18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8" autoAdjust="0"/>
    <p:restoredTop sz="99500" autoAdjust="0"/>
  </p:normalViewPr>
  <p:slideViewPr>
    <p:cSldViewPr snapToGrid="0">
      <p:cViewPr varScale="1">
        <p:scale>
          <a:sx n="74" d="100"/>
          <a:sy n="74" d="100"/>
        </p:scale>
        <p:origin x="1146" y="66"/>
      </p:cViewPr>
      <p:guideLst>
        <p:guide orient="horz" pos="592"/>
        <p:guide orient="horz" pos="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ja de texto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14" name="Caja de texto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Droid Sans" charset="0"/>
              </a:rPr>
              <a:t>5/24/2025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15" name="Caja de texto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16" name="Caja de texto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‹Nº›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42295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‹Nº›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8" name="Caja de texto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9" name="Caja de texto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Droid Sans" charset="0"/>
              </a:rPr>
              <a:t>5/24/2025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10" name="Objeto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" name="Caja de texto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Haga clic para modificar los estilos de texto del patrón</a:t>
            </a:r>
          </a:p>
          <a:p>
            <a:pPr lvl="1"/>
            <a:r>
              <a:rPr lang="en-US" altLang="zh-CN"/>
              <a:t>Segundo nivel</a:t>
            </a:r>
          </a:p>
          <a:p>
            <a:pPr lvl="2"/>
            <a:r>
              <a:rPr lang="en-US" altLang="zh-CN"/>
              <a:t>Tercer nivel</a:t>
            </a:r>
          </a:p>
          <a:p>
            <a:pPr lvl="3"/>
            <a:r>
              <a:rPr lang="en-US" altLang="zh-CN"/>
              <a:t>Cuarto nivel</a:t>
            </a:r>
          </a:p>
          <a:p>
            <a:pPr lvl="4"/>
            <a:r>
              <a:rPr lang="en-US" altLang="zh-CN"/>
              <a:t>Quinto nivel</a:t>
            </a:r>
            <a:endParaRPr lang="zh-CN" altLang="en-US"/>
          </a:p>
        </p:txBody>
      </p:sp>
      <p:sp>
        <p:nvSpPr>
          <p:cNvPr id="12" name="Caja de texto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0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Droid Sans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22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23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24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5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38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39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40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1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45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46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47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4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30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31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32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3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2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2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3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4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5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aja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3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53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54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55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6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2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ja de texto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7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8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9" name="Objeto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0" name="Caja de texto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ángulos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Droid Sans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8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ja de texto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1200">
                <a:solidFill>
                  <a:srgbClr val="898989"/>
                </a:solidFill>
                <a:latin typeface="Calibri" charset="0"/>
                <a:ea typeface="等线" charset="0"/>
                <a:cs typeface="Droid Sans" charset="0"/>
              </a:rPr>
              <a:t>Date/Time</a:t>
            </a:r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18" name="Caja de texto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19" name="Caja de texto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等线" charset="0"/>
                <a:cs typeface="Droid Sans" charset="0"/>
              </a:rPr>
              <a:t>‹Nº›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06031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0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aja de text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5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aja de text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aja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aja de text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aja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3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aja de texto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Caja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aja de texto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Caja de texto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Caja de texto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3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ja de texto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Caja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Haga clic para modificar los estilos de texto del patrón</a:t>
            </a:r>
          </a:p>
          <a:p>
            <a:pPr lvl="1"/>
            <a:r>
              <a:rPr lang="en-US" altLang="zh-CN"/>
              <a:t>Segundo nivel</a:t>
            </a:r>
          </a:p>
          <a:p>
            <a:pPr lvl="2"/>
            <a:r>
              <a:rPr lang="en-US" altLang="zh-CN"/>
              <a:t>Tercer nivel</a:t>
            </a:r>
          </a:p>
          <a:p>
            <a:pPr lvl="3"/>
            <a:r>
              <a:rPr lang="en-US" altLang="zh-CN"/>
              <a:t>Cuarto nivel</a:t>
            </a:r>
          </a:p>
          <a:p>
            <a:pPr lvl="4"/>
            <a:r>
              <a:rPr lang="en-US" altLang="zh-CN"/>
              <a:t>Quinto nivel</a:t>
            </a:r>
            <a:endParaRPr lang="zh-CN" altLang="en-US"/>
          </a:p>
        </p:txBody>
      </p:sp>
      <p:sp>
        <p:nvSpPr>
          <p:cNvPr id="4" name="Caja de texto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等线" charset="0"/>
                <a:cs typeface="Droid Sans" charset="0"/>
              </a:rPr>
              <a:t>5/24/2025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5" name="Caja de texto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Droid Sans" charset="0"/>
            </a:endParaRPr>
          </a:p>
        </p:txBody>
      </p:sp>
      <p:sp>
        <p:nvSpPr>
          <p:cNvPr id="6" name="Caja de texto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等线" charset="0"/>
                <a:cs typeface="Droid Sans" charset="0"/>
              </a:rPr>
              <a:t>‹Nº›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等线 Light" charset="0"/>
          <a:cs typeface="Droid Sans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Droid Sans" charset="0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s"/>
          <p:cNvSpPr>
            <a:spLocks/>
          </p:cNvSpPr>
          <p:nvPr/>
        </p:nvSpPr>
        <p:spPr>
          <a:xfrm>
            <a:off x="1219200" y="2136338"/>
            <a:ext cx="9753599" cy="25853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es-MX" sz="5400" b="0" i="0" dirty="0">
                <a:effectLst/>
                <a:latin typeface="WORK SANS BOLD ROMAN"/>
              </a:rPr>
              <a:t>SISTEMA DE INVENTARIO E INFORMACIÓN DE UNA EMPRESA BASADA EN MOTOCICLISMO</a:t>
            </a:r>
          </a:p>
        </p:txBody>
      </p:sp>
    </p:spTree>
    <p:extLst>
      <p:ext uri="{BB962C8B-B14F-4D97-AF65-F5344CB8AC3E}">
        <p14:creationId xmlns:p14="http://schemas.microsoft.com/office/powerpoint/2010/main" val="13152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s"/>
          <p:cNvSpPr>
            <a:spLocks/>
          </p:cNvSpPr>
          <p:nvPr/>
        </p:nvSpPr>
        <p:spPr>
          <a:xfrm>
            <a:off x="2406204" y="2477697"/>
            <a:ext cx="7379590" cy="35633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WORK SANS REGULAR ROMAN" pitchFamily="2" charset="77"/>
                <a:ea typeface="等线 Light" charset="0"/>
                <a:cs typeface="WORK SANS REGULAR ROMAN" pitchFamily="2" charset="77"/>
              </a:rPr>
              <a:t>Crear un sistema de información que permita a los motociclistas recibir recomendaciones precisas sobre el tipo de llantas, kit de arrastre y el aceite más adecuados para sus motos, teniendo en cuenta varios factores como lo son el precio, el rendimiento y el uso que se les da, esto con el fin de mejorar la seguridad de la moto.</a:t>
            </a:r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WORK SANS REGULAR ROMAN" pitchFamily="2" charset="77"/>
              <a:ea typeface="等线 Light" charset="0"/>
              <a:cs typeface="Droid Sans" charset="0"/>
              <a:sym typeface="Calibri" charset="0"/>
            </a:endParaRPr>
          </a:p>
        </p:txBody>
      </p:sp>
      <p:sp>
        <p:nvSpPr>
          <p:cNvPr id="36" name="Rectángulos"/>
          <p:cNvSpPr>
            <a:spLocks/>
          </p:cNvSpPr>
          <p:nvPr/>
        </p:nvSpPr>
        <p:spPr>
          <a:xfrm>
            <a:off x="2406204" y="1004709"/>
            <a:ext cx="7379590" cy="1186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bg1"/>
                </a:solidFill>
                <a:latin typeface="WORK SANS BOLD ROMAN" pitchFamily="2" charset="77"/>
                <a:ea typeface="等线" charset="0"/>
                <a:cs typeface="Droid Sans" charset="0"/>
              </a:rPr>
              <a:t>Objetivo general </a:t>
            </a:r>
            <a:endParaRPr lang="zh-CN" altLang="en-US" sz="7200" b="1" i="0" u="none" strike="noStrike" kern="1200" cap="none" spc="0" baseline="0">
              <a:solidFill>
                <a:schemeClr val="bg1"/>
              </a:solidFill>
              <a:latin typeface="WORK SANS BOLD ROMAN" pitchFamily="2" charset="77"/>
              <a:ea typeface="等线" charset="0"/>
              <a:cs typeface="Droid Sans" charset="0"/>
            </a:endParaRPr>
          </a:p>
        </p:txBody>
      </p:sp>
      <p:sp>
        <p:nvSpPr>
          <p:cNvPr id="37" name="Línea recta"/>
          <p:cNvSpPr>
            <a:spLocks/>
          </p:cNvSpPr>
          <p:nvPr/>
        </p:nvSpPr>
        <p:spPr>
          <a:xfrm rot="21600000" flipV="1">
            <a:off x="3423628" y="2477697"/>
            <a:ext cx="5344741" cy="0"/>
          </a:xfrm>
          <a:prstGeom prst="lin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9490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s"/>
          <p:cNvSpPr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4D4D4C"/>
                </a:solidFill>
                <a:latin typeface="WORK SANS BOLD ROMAN" pitchFamily="2" charset="77"/>
                <a:ea typeface="等线 Light" charset="0"/>
                <a:cs typeface="Droid Sans" charset="0"/>
              </a:rPr>
              <a:t>Objetivos es</a:t>
            </a:r>
            <a:r>
              <a:rPr lang="en-US" altLang="zh-CN" sz="3600" b="1" i="0" u="none" strike="noStrike" kern="1200" cap="none" spc="0" baseline="0">
                <a:solidFill>
                  <a:srgbClr val="4D4D4C"/>
                </a:solidFill>
                <a:latin typeface="WORK SANS BOLD ROMAN" pitchFamily="2" charset="77"/>
                <a:ea typeface="等线 Light" charset="0"/>
                <a:cs typeface="WORK SANS BOLD ROMAN" pitchFamily="2" charset="77"/>
              </a:rPr>
              <a:t>pecíficos </a:t>
            </a:r>
            <a:endParaRPr lang="zh-CN" altLang="en-US" sz="3600" b="1" i="0" u="none" strike="noStrike" kern="1200" cap="none" spc="0" baseline="0">
              <a:solidFill>
                <a:srgbClr val="4D4D4C"/>
              </a:solidFill>
              <a:latin typeface="WORK SANS BOLD ROMAN" pitchFamily="2" charset="77"/>
              <a:ea typeface="等线 Light" charset="0"/>
              <a:cs typeface="Droid Sans" charset="0"/>
            </a:endParaRPr>
          </a:p>
        </p:txBody>
      </p:sp>
      <p:sp>
        <p:nvSpPr>
          <p:cNvPr id="44" name="Rectángulos"/>
          <p:cNvSpPr>
            <a:spLocks/>
          </p:cNvSpPr>
          <p:nvPr/>
        </p:nvSpPr>
        <p:spPr>
          <a:xfrm>
            <a:off x="456235" y="1296906"/>
            <a:ext cx="10789520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1-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Implementar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una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sección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selección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llantas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Crear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una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interfaz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donde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puedan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buscar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modelo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moto y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así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mismo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recibir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recomendaciones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se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ajusten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presupuesto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y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necesidad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2-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Diseñar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un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sistema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recomendaciones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personalizadas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Basado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datos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el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ingrese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el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sistema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genera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sugerencias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se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adapten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la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necesidad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3-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Crear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una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interfaz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agradable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la vista: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Desarrollar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gráficos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le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permitan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ver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diferencias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hay entre las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opciones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disponibles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4-Diseñar un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sistema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evalué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kits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arrastre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: Dar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clara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sobre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kit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arrastre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más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adecuado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para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moto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cuanto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beneficios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para el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5-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Implementar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una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sección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rendimiento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aceites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: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Desarrollar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gráficos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le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permitan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ver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las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comparativas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aceites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cuanto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rendimiento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y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calidad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Work Sans Light Roman" pitchFamily="2" charset="77"/>
              <a:ea typeface="等线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4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162BF6-EDB8-4D09-AB85-D711C5A2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346"/>
            <a:ext cx="12192000" cy="1196292"/>
          </a:xfrm>
          <a:prstGeom prst="rect">
            <a:avLst/>
          </a:prstGeom>
        </p:spPr>
      </p:pic>
      <p:sp>
        <p:nvSpPr>
          <p:cNvPr id="27" name="Rectángulos"/>
          <p:cNvSpPr>
            <a:spLocks/>
          </p:cNvSpPr>
          <p:nvPr/>
        </p:nvSpPr>
        <p:spPr>
          <a:xfrm>
            <a:off x="578294" y="57754"/>
            <a:ext cx="11035225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 dirty="0" err="1">
                <a:solidFill>
                  <a:schemeClr val="bg1"/>
                </a:solidFill>
                <a:latin typeface="WORK SANS BOLD ROMAN" pitchFamily="2" charset="77"/>
                <a:ea typeface="等线" charset="0"/>
                <a:cs typeface="Droid Sans" charset="0"/>
              </a:rPr>
              <a:t>Planteamiento</a:t>
            </a:r>
            <a:r>
              <a:rPr lang="en-US" altLang="zh-CN" sz="5400" b="1" i="0" u="none" strike="noStrike" kern="1200" cap="none" spc="0" baseline="0" dirty="0">
                <a:solidFill>
                  <a:srgbClr val="4D4D4C"/>
                </a:solidFill>
                <a:latin typeface="WORK SANS BOLD ROMAN" pitchFamily="2" charset="77"/>
                <a:ea typeface="等线" charset="0"/>
                <a:cs typeface="Droid Sans" charset="0"/>
              </a:rPr>
              <a:t> </a:t>
            </a:r>
            <a:r>
              <a:rPr lang="en-US" altLang="zh-CN" sz="5400" b="1" i="0" u="none" strike="noStrike" kern="1200" cap="none" spc="0" baseline="0" dirty="0">
                <a:solidFill>
                  <a:schemeClr val="bg1"/>
                </a:solidFill>
                <a:latin typeface="WORK SANS BOLD ROMAN" pitchFamily="2" charset="77"/>
                <a:ea typeface="等线" charset="0"/>
                <a:cs typeface="Droid Sans" charset="0"/>
              </a:rPr>
              <a:t>del</a:t>
            </a:r>
            <a:r>
              <a:rPr lang="en-US" altLang="zh-CN" sz="5400" b="1" i="0" u="none" strike="noStrike" kern="1200" cap="none" spc="0" baseline="0" dirty="0">
                <a:solidFill>
                  <a:srgbClr val="4D4D4C"/>
                </a:solidFill>
                <a:latin typeface="WORK SANS BOLD ROMAN" pitchFamily="2" charset="77"/>
                <a:ea typeface="等线" charset="0"/>
                <a:cs typeface="Droid Sans" charset="0"/>
              </a:rPr>
              <a:t> </a:t>
            </a:r>
            <a:r>
              <a:rPr lang="en-US" altLang="zh-CN" sz="5400" b="1" i="0" u="none" strike="noStrike" kern="1200" cap="none" spc="0" baseline="0" dirty="0" err="1">
                <a:solidFill>
                  <a:schemeClr val="bg1"/>
                </a:solidFill>
                <a:latin typeface="WORK SANS BOLD ROMAN" pitchFamily="2" charset="77"/>
                <a:ea typeface="等线" charset="0"/>
                <a:cs typeface="Droid Sans" charset="0"/>
              </a:rPr>
              <a:t>problema</a:t>
            </a:r>
            <a:r>
              <a:rPr lang="en-US" altLang="zh-CN" sz="5400" b="1" i="0" u="none" strike="noStrike" kern="1200" cap="none" spc="0" baseline="0" dirty="0">
                <a:solidFill>
                  <a:srgbClr val="4D4D4C"/>
                </a:solidFill>
                <a:latin typeface="WORK SANS BOLD ROMAN" pitchFamily="2" charset="77"/>
                <a:ea typeface="等线" charset="0"/>
                <a:cs typeface="Droid Sans" charset="0"/>
              </a:rPr>
              <a:t> </a:t>
            </a:r>
            <a:endParaRPr lang="zh-CN" altLang="en-US" sz="5400" b="1" i="0" u="none" strike="noStrike" kern="1200" cap="none" spc="0" baseline="0" dirty="0">
              <a:solidFill>
                <a:srgbClr val="4D4D4C"/>
              </a:solidFill>
              <a:latin typeface="WORK SANS BOLD ROMAN" pitchFamily="2" charset="77"/>
              <a:ea typeface="等线" charset="0"/>
              <a:cs typeface="Droid Sans" charset="0"/>
            </a:endParaRPr>
          </a:p>
        </p:txBody>
      </p:sp>
      <p:sp>
        <p:nvSpPr>
          <p:cNvPr id="28" name="Línea recta"/>
          <p:cNvSpPr>
            <a:spLocks/>
          </p:cNvSpPr>
          <p:nvPr/>
        </p:nvSpPr>
        <p:spPr>
          <a:xfrm>
            <a:off x="4664579" y="1054068"/>
            <a:ext cx="3482572" cy="0"/>
          </a:xfrm>
          <a:prstGeom prst="line">
            <a:avLst/>
          </a:prstGeom>
          <a:noFill/>
          <a:ln w="12700" cap="flat" cmpd="sng">
            <a:solidFill>
              <a:srgbClr val="38AA00"/>
            </a:solidFill>
            <a:prstDash val="solid"/>
            <a:round/>
          </a:ln>
        </p:spPr>
      </p:sp>
      <p:sp>
        <p:nvSpPr>
          <p:cNvPr id="29" name="Rectángulos"/>
          <p:cNvSpPr>
            <a:spLocks/>
          </p:cNvSpPr>
          <p:nvPr/>
        </p:nvSpPr>
        <p:spPr>
          <a:xfrm>
            <a:off x="578294" y="1349205"/>
            <a:ext cx="11035225" cy="4853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clientes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compran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neumáticos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sin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estar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informados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les genera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gastos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excesivos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además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daños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vehículos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y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casos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extremos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accidentes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tránsito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actualidad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las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empresas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automotrices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han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optado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por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mejorar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las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medidas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seguridad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aun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así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por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reducir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sus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costos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siguen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usando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insumos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y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consumibles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dudosa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calidad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ya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sea,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llantas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hechas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compuesto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nylon o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malla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vez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goma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;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pastillas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freno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con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aleaciones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metálicas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ya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son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más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económicas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unas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pastillas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cerámicas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o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sinterizadas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siendo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costosas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únicamente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por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llevar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el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nombre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una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marca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reconocida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Nosotros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optamos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por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realizar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un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sistema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el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cual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dependiendo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tipo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vehículo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tienda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mejorar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1.El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desconocimiento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cuanto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la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compra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insumos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consumibles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ya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sea las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llantas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aceites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o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pastillas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freno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Intentando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mientras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el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programa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vayan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adquiriendo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conocimiento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sobre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este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tema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2.Ayudar 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microempresas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venden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insumos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mayor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calidad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un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costo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más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bajo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3.El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hecho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que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tengan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más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conocimiento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ayudará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que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tasa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accidentalidad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disminuya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ya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a mayor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información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menores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accidentes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4.Conocer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mejor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insumos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o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repuestos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llegara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generar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menos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costos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al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usuario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ya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estará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mejor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informado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sobre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mejores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productos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se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ajustan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sus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1600" b="0" i="0" u="none" strike="noStrike" kern="1200" cap="none" spc="0" baseline="0" dirty="0" err="1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necesidades</a:t>
            </a:r>
            <a:r>
              <a:rPr lang="en-US" altLang="zh-CN" sz="1600" b="0" i="0" u="none" strike="noStrike" kern="1200" cap="none" spc="0" baseline="0" dirty="0">
                <a:solidFill>
                  <a:srgbClr val="000000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.</a:t>
            </a:r>
            <a:endParaRPr lang="zh-CN" altLang="en-US" sz="1600" b="0" i="0" u="none" strike="noStrike" kern="1200" cap="none" spc="0" baseline="0" dirty="0">
              <a:solidFill>
                <a:srgbClr val="000000"/>
              </a:solidFill>
              <a:latin typeface="Work Sans Light Roman" pitchFamily="2" charset="77"/>
              <a:ea typeface="等线" charset="0"/>
              <a:cs typeface="Lucida Sans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BDE73-3619-48FA-AC2E-2A49A9650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270" y="14480"/>
            <a:ext cx="1084301" cy="10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9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77C72D5-6EEC-4E77-ADA7-108CAED0E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1962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70" y="0"/>
            <a:ext cx="6261430" cy="6858000"/>
          </a:xfrm>
          <a:prstGeom prst="rect">
            <a:avLst/>
          </a:prstGeom>
        </p:spPr>
      </p:pic>
      <p:sp>
        <p:nvSpPr>
          <p:cNvPr id="58" name="Rectángulos"/>
          <p:cNvSpPr>
            <a:spLocks/>
          </p:cNvSpPr>
          <p:nvPr/>
        </p:nvSpPr>
        <p:spPr>
          <a:xfrm>
            <a:off x="789747" y="386752"/>
            <a:ext cx="4710302" cy="809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chemeClr val="bg1"/>
                </a:solidFill>
                <a:latin typeface="WORK SANS BOLD ROMAN" pitchFamily="2" charset="77"/>
                <a:ea typeface="等线 Light" charset="0"/>
                <a:cs typeface="Droid Sans" charset="0"/>
              </a:rPr>
              <a:t>PREGUNTA</a:t>
            </a:r>
            <a:r>
              <a:rPr lang="en-US" altLang="zh-CN" sz="3600" b="1" i="0" u="none" strike="noStrike" kern="1200" cap="none" spc="0" baseline="0" dirty="0">
                <a:solidFill>
                  <a:srgbClr val="38AA00"/>
                </a:solidFill>
                <a:latin typeface="WORK SANS BOLD ROMAN" pitchFamily="2" charset="77"/>
                <a:ea typeface="等线 Light" charset="0"/>
                <a:cs typeface="Droid Sans" charset="0"/>
              </a:rPr>
              <a:t> </a:t>
            </a:r>
            <a:r>
              <a:rPr lang="en-US" altLang="zh-CN" sz="3600" b="1" i="0" u="none" strike="noStrike" kern="1200" cap="none" spc="0" baseline="0" dirty="0">
                <a:solidFill>
                  <a:schemeClr val="bg1"/>
                </a:solidFill>
                <a:latin typeface="WORK SANS BOLD ROMAN" pitchFamily="2" charset="77"/>
                <a:ea typeface="等线 Light" charset="0"/>
                <a:cs typeface="Droid Sans" charset="0"/>
              </a:rPr>
              <a:t>PROBLEMA</a:t>
            </a:r>
            <a:r>
              <a:rPr lang="en-US" altLang="zh-CN" sz="3600" b="1" i="0" u="none" strike="noStrike" kern="1200" cap="none" spc="0" baseline="0" dirty="0">
                <a:solidFill>
                  <a:srgbClr val="38AA00"/>
                </a:solidFill>
                <a:latin typeface="WORK SANS BOLD ROMAN" pitchFamily="2" charset="77"/>
                <a:ea typeface="等线 Light" charset="0"/>
                <a:cs typeface="Droid Sans" charset="0"/>
              </a:rPr>
              <a:t> </a:t>
            </a:r>
            <a:endParaRPr lang="zh-CN" altLang="en-US" sz="3600" b="1" i="0" u="none" strike="noStrike" kern="1200" cap="none" spc="0" baseline="0" dirty="0">
              <a:solidFill>
                <a:srgbClr val="38AA00"/>
              </a:solidFill>
              <a:latin typeface="WORK SANS BOLD ROMAN" pitchFamily="2" charset="77"/>
              <a:ea typeface="等线 Light" charset="0"/>
              <a:cs typeface="Droid Sans" charset="0"/>
            </a:endParaRPr>
          </a:p>
        </p:txBody>
      </p:sp>
      <p:sp>
        <p:nvSpPr>
          <p:cNvPr id="59" name="Rectángulos"/>
          <p:cNvSpPr>
            <a:spLocks/>
          </p:cNvSpPr>
          <p:nvPr/>
        </p:nvSpPr>
        <p:spPr>
          <a:xfrm>
            <a:off x="250459" y="1662114"/>
            <a:ext cx="5249590" cy="30469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Work Sans Light Roman" pitchFamily="2" charset="77"/>
              <a:ea typeface="等线" charset="0"/>
              <a:cs typeface="Work Sans Light Roman" pitchFamily="2" charset="77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¿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Cómo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se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debe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implementar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un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sistema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que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otorgue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información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relacionada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a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motocicletas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considerando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los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factores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más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importantes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como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marca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, el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precio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y la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calidad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mejorando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la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seguridad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 de las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motos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Work Sans Light Roman" pitchFamily="2" charset="77"/>
                <a:ea typeface="等线" charset="0"/>
                <a:cs typeface="Work Sans Light Roman" pitchFamily="2" charset="77"/>
              </a:rPr>
              <a:t>?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Work Sans Light Roman" pitchFamily="2" charset="77"/>
              <a:ea typeface="等线" charset="0"/>
              <a:cs typeface="Lucida Sans" charset="0"/>
            </a:endParaRPr>
          </a:p>
        </p:txBody>
      </p:sp>
      <p:sp>
        <p:nvSpPr>
          <p:cNvPr id="60" name="Línea recta"/>
          <p:cNvSpPr>
            <a:spLocks/>
          </p:cNvSpPr>
          <p:nvPr/>
        </p:nvSpPr>
        <p:spPr>
          <a:xfrm rot="21600000" flipV="1">
            <a:off x="250459" y="1662114"/>
            <a:ext cx="5358771" cy="18399"/>
          </a:xfrm>
          <a:prstGeom prst="line">
            <a:avLst/>
          </a:prstGeom>
          <a:noFill/>
          <a:ln w="12700" cap="flat" cmpd="sng">
            <a:solidFill>
              <a:srgbClr val="4D4D4C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90102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BF40C1-9360-4CFE-97B6-48D1A57F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346"/>
            <a:ext cx="12192000" cy="1196292"/>
          </a:xfrm>
          <a:prstGeom prst="rect">
            <a:avLst/>
          </a:prstGeom>
        </p:spPr>
      </p:pic>
      <p:sp>
        <p:nvSpPr>
          <p:cNvPr id="76" name="Caja de texto" descr="Pulse dos veces para agregar un título&#10;"/>
          <p:cNvSpPr>
            <a:spLocks noGrp="1"/>
          </p:cNvSpPr>
          <p:nvPr>
            <p:ph type="title"/>
          </p:nvPr>
        </p:nvSpPr>
        <p:spPr>
          <a:xfrm>
            <a:off x="277818" y="73697"/>
            <a:ext cx="10977433" cy="11447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latin typeface="WORK SANS BOLD ROMAN"/>
              </a:rPr>
              <a:t>Alcance</a:t>
            </a:r>
            <a:r>
              <a:rPr lang="en-US" altLang="zh-CN" sz="5400" b="1" dirty="0">
                <a:solidFill>
                  <a:schemeClr val="bg1"/>
                </a:solidFill>
                <a:latin typeface="WORK SANS BOLD ROMAN"/>
              </a:rPr>
              <a:t> del </a:t>
            </a:r>
            <a:r>
              <a:rPr lang="en-US" altLang="zh-CN" sz="5400" b="1" dirty="0" err="1">
                <a:solidFill>
                  <a:schemeClr val="bg1"/>
                </a:solidFill>
                <a:latin typeface="WORK SANS BOLD ROMAN"/>
              </a:rPr>
              <a:t>proyecto</a:t>
            </a:r>
            <a:r>
              <a:rPr lang="en-US" altLang="zh-CN" sz="5400" b="1" dirty="0">
                <a:solidFill>
                  <a:schemeClr val="bg1"/>
                </a:solidFill>
                <a:latin typeface="WORK SANS BOLD ROMAN"/>
              </a:rPr>
              <a:t> </a:t>
            </a:r>
            <a:endParaRPr lang="zh-CN" altLang="en-US" sz="5400" b="1" dirty="0">
              <a:solidFill>
                <a:schemeClr val="bg1"/>
              </a:solidFill>
              <a:latin typeface="WORK SANS BOLD ROMAN"/>
            </a:endParaRPr>
          </a:p>
        </p:txBody>
      </p:sp>
      <p:sp>
        <p:nvSpPr>
          <p:cNvPr id="77" name="Caja de texto" descr="Presione dos veces para agregar texto aquí&#10;"/>
          <p:cNvSpPr>
            <a:spLocks noGrp="1"/>
          </p:cNvSpPr>
          <p:nvPr>
            <p:ph type="body" idx="1"/>
          </p:nvPr>
        </p:nvSpPr>
        <p:spPr>
          <a:xfrm>
            <a:off x="313257" y="2055674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indent="0">
              <a:buNone/>
            </a:pPr>
            <a:endParaRPr lang="es-MX" altLang="zh-CN" dirty="0"/>
          </a:p>
          <a:p>
            <a:pPr indent="0">
              <a:buNone/>
            </a:pPr>
            <a:r>
              <a:rPr lang="es-MX" altLang="zh-CN" dirty="0"/>
              <a:t>Desarrollar un sistema, que sea intuitivo, para los motociclistas que desean informarse de una mejor manera sobre los componentes que desean usar para su motocicleta. Ayudando así a su economía, y a su seguridad en la carretera. </a:t>
            </a:r>
            <a:endParaRPr lang="zh-CN" alt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FAD3DC0-720D-487E-A4C5-467FDDB7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881" y="73697"/>
            <a:ext cx="1084301" cy="10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4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s"/>
          <p:cNvSpPr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 dirty="0" err="1">
                <a:solidFill>
                  <a:srgbClr val="FFFFFF"/>
                </a:solidFill>
                <a:latin typeface="WORK SANS BOLD ROMAN" pitchFamily="2" charset="77"/>
                <a:ea typeface="等线 Light" charset="0"/>
                <a:cs typeface="Droid Sans" charset="0"/>
              </a:rPr>
              <a:t>Just</a:t>
            </a:r>
            <a:r>
              <a:rPr lang="en-US" altLang="zh-CN" sz="3600" b="1" i="0" u="none" strike="noStrike" kern="1200" cap="none" spc="0" baseline="0" dirty="0" err="1">
                <a:solidFill>
                  <a:srgbClr val="FFFFFF"/>
                </a:solidFill>
                <a:latin typeface="WORK SANS BOLD ROMAN" pitchFamily="2" charset="77"/>
                <a:ea typeface="等线 Light" charset="0"/>
                <a:cs typeface="WORK SANS BOLD ROMAN" pitchFamily="2" charset="77"/>
              </a:rPr>
              <a:t>ificación</a:t>
            </a: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WORK SANS BOLD ROMAN" pitchFamily="2" charset="77"/>
                <a:ea typeface="等线 Light" charset="0"/>
                <a:cs typeface="WORK SANS BOLD ROMAN" pitchFamily="2" charset="77"/>
              </a:rPr>
              <a:t> </a:t>
            </a:r>
            <a:endParaRPr lang="zh-CN" altLang="en-US" sz="3600" b="1" i="0" u="none" strike="noStrike" kern="1200" cap="none" spc="0" baseline="0" dirty="0">
              <a:solidFill>
                <a:srgbClr val="FFFFFF"/>
              </a:solidFill>
              <a:latin typeface="WORK SANS BOLD ROMAN" pitchFamily="2" charset="77"/>
              <a:ea typeface="等线 Light" charset="0"/>
              <a:cs typeface="Droid Sans" charset="0"/>
            </a:endParaRPr>
          </a:p>
        </p:txBody>
      </p:sp>
      <p:sp>
        <p:nvSpPr>
          <p:cNvPr id="51" name="Rectángulos" descr="*#TXT_SIGN#*"/>
          <p:cNvSpPr>
            <a:spLocks/>
          </p:cNvSpPr>
          <p:nvPr/>
        </p:nvSpPr>
        <p:spPr>
          <a:xfrm>
            <a:off x="294303" y="1469494"/>
            <a:ext cx="11412817" cy="32316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usuario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no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tiene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experiencia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,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compra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sin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informarse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una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manera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correcta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ya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adquiere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productos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le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ofrecen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sin saber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si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lo que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realmente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le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favorece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.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Además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esto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genera un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impacto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negativo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para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presupuesto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como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para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integridad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física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Los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clientes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al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entrar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al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sistema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información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será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desarrollado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allí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podrán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indicar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tipo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de moto y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seguidamente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recibir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la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información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sobre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el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tipo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llantas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aceite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y kit de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arrastre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más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adecuados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. 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Evitando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adquieran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productos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solo les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haga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un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gasto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excesivo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en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algo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que no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cumple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con las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características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requeridas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para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su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tipo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Droid Sans" charset="0"/>
                <a:cs typeface="Lucida Sans" charset="0"/>
              </a:rPr>
              <a:t> de moto.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Droid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468968"/>
            <a:ext cx="12192000" cy="2389031"/>
          </a:xfrm>
          <a:prstGeom prst="rect">
            <a:avLst/>
          </a:prstGeom>
          <a:solidFill>
            <a:srgbClr val="00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s" descr="*#TXT_SIGN#*">
            <a:extLst>
              <a:ext uri="{FF2B5EF4-FFF2-40B4-BE49-F238E27FC236}">
                <a16:creationId xmlns:a16="http://schemas.microsoft.com/office/drawing/2014/main" id="{670E7A22-E733-4A5A-92BB-7E0464CE94B9}"/>
              </a:ext>
            </a:extLst>
          </p:cNvPr>
          <p:cNvSpPr>
            <a:spLocks/>
          </p:cNvSpPr>
          <p:nvPr/>
        </p:nvSpPr>
        <p:spPr>
          <a:xfrm>
            <a:off x="94576" y="5534212"/>
            <a:ext cx="3654197" cy="1231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  <a:cs typeface="Lucida Sans" charset="0"/>
              </a:rPr>
              <a:t>Juan And</a:t>
            </a: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rés Cruz </a:t>
            </a:r>
            <a:r>
              <a:rPr lang="en-US" altLang="zh-CN" sz="1400" b="0" i="0" u="none" strike="noStrike" kern="1200" cap="none" spc="0" baseline="0" dirty="0" err="1">
                <a:solidFill>
                  <a:schemeClr val="bg1"/>
                </a:solidFill>
                <a:latin typeface="WORK SANS BOLD ROMAN"/>
              </a:rPr>
              <a:t>Briceño</a:t>
            </a: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Diver Mauricio Manrique </a:t>
            </a:r>
            <a:r>
              <a:rPr lang="en-US" altLang="zh-CN" sz="1400" b="0" i="0" u="none" strike="noStrike" kern="1200" cap="none" spc="0" baseline="0" dirty="0" err="1">
                <a:solidFill>
                  <a:schemeClr val="bg1"/>
                </a:solidFill>
                <a:latin typeface="WORK SANS BOLD ROMAN"/>
              </a:rPr>
              <a:t>Osma</a:t>
            </a: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Rafael Alejandro Ramírez Melo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 err="1">
                <a:solidFill>
                  <a:schemeClr val="bg1"/>
                </a:solidFill>
                <a:latin typeface="WORK SANS BOLD ROMAN"/>
              </a:rPr>
              <a:t>Neyder</a:t>
            </a: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 </a:t>
            </a:r>
            <a:r>
              <a:rPr lang="en-US" altLang="zh-CN" sz="1400" b="0" i="0" u="none" strike="noStrike" kern="1200" cap="none" spc="0" baseline="0" dirty="0" err="1">
                <a:solidFill>
                  <a:schemeClr val="bg1"/>
                </a:solidFill>
                <a:latin typeface="WORK SANS BOLD ROMAN"/>
              </a:rPr>
              <a:t>Estiben</a:t>
            </a: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 Manrique Alvarez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bg1"/>
                </a:solidFill>
                <a:latin typeface="WORK SANS BOLD ROMAN"/>
              </a:rPr>
              <a:t>Juan Manuel Cortés Castillo</a:t>
            </a:r>
            <a:endParaRPr lang="zh-CN" altLang="en-US" sz="1000" b="0" i="0" u="none" strike="noStrike" kern="1200" cap="none" spc="0" baseline="0" dirty="0">
              <a:solidFill>
                <a:schemeClr val="bg1"/>
              </a:solidFill>
              <a:latin typeface="WORK SANS BOLD ROMAN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0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ma de Off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3899</TotalTime>
  <Words>723</Words>
  <Application>Microsoft Office PowerPoint</Application>
  <PresentationFormat>Panorámica</PresentationFormat>
  <Paragraphs>71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Droid Sans</vt:lpstr>
      <vt:lpstr>WORK SANS BOLD ROMAN</vt:lpstr>
      <vt:lpstr>Work Sans Light Roman</vt:lpstr>
      <vt:lpstr>WORK SANS REGULAR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Alcance del proyecto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Aarón Esteban</cp:lastModifiedBy>
  <cp:revision>64</cp:revision>
  <dcterms:created xsi:type="dcterms:W3CDTF">2020-10-01T23:51:28Z</dcterms:created>
  <dcterms:modified xsi:type="dcterms:W3CDTF">2025-05-24T21:49:30Z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