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anose="020B050303010106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748FA-279A-42D6-A1B3-8D21D4A0A0CD}">
  <a:tblStyle styleId="{E6B748FA-279A-42D6-A1B3-8D21D4A0A0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38" d="100"/>
          <a:sy n="138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6c9fd78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6c9fd78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6c9fd78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6c9fd78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6c9fd78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6c9fd78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6c9fd78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6c9fd78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6c9fd788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6c9fd788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6c9fd78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6c9fd78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6c9fd78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6c9fd78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trends.net/stocks/charts/%7Bsymbol%7D/%7Bcompany_name%7D/financial-ratios?freq=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300" dirty="0">
                <a:latin typeface="Lato"/>
                <a:ea typeface="Lato"/>
                <a:cs typeface="Lato"/>
                <a:sym typeface="Lato"/>
              </a:rPr>
              <a:t>Backtest Platform</a:t>
            </a:r>
            <a:endParaRPr sz="4300" dirty="0">
              <a:latin typeface="Lato"/>
              <a:ea typeface="Lato"/>
              <a:cs typeface="Lato"/>
              <a:sym typeface="Lato"/>
            </a:endParaRPr>
          </a:p>
          <a:p>
            <a:pPr marL="0" marR="13970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1800" dirty="0">
                <a:latin typeface="Lato"/>
                <a:ea typeface="Lato"/>
                <a:cs typeface="Lato"/>
                <a:sym typeface="Lato"/>
              </a:rPr>
              <a:t>FE670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dirty="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GuanZhuo Qiao, Ang Li, Shen Sheng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We Used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dirty="0"/>
              <a:t>Monthly stock prices and Quarterly stock prices of 380 companies in the  </a:t>
            </a:r>
            <a:r>
              <a:rPr 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MSCI US IMI Health Care 25/50 Index from 2009.01.01 to 2019.11.01</a:t>
            </a:r>
            <a:endParaRPr sz="1200" b="1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>
              <a:lnSpc>
                <a:spcPct val="100000"/>
              </a:lnSpc>
              <a:buClr>
                <a:srgbClr val="2D3B45"/>
              </a:buClr>
              <a:buSzPts val="1200"/>
            </a:pPr>
            <a:r>
              <a:rPr lang="zh-CN" dirty="0"/>
              <a:t>Factor</a:t>
            </a:r>
            <a:r>
              <a:rPr 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:   Return-On-Equity (ROE)</a:t>
            </a:r>
            <a:r>
              <a:rPr lang="zh-CN" altLang="en-US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(primary)</a:t>
            </a:r>
          </a:p>
          <a:p>
            <a:pPr lvl="2" indent="-304800">
              <a:spcBef>
                <a:spcPts val="1000"/>
              </a:spcBef>
              <a:buClr>
                <a:srgbClr val="2D3B45"/>
              </a:buClr>
              <a:buSzPts val="1200"/>
            </a:pPr>
            <a:r>
              <a:rPr lang="zh-CN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Return-On-</a:t>
            </a:r>
            <a:r>
              <a:rPr lang="en-US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Assets</a:t>
            </a:r>
            <a:r>
              <a:rPr lang="zh-CN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 (RO</a:t>
            </a:r>
            <a:r>
              <a:rPr lang="en-US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A</a:t>
            </a:r>
            <a:r>
              <a:rPr lang="zh-CN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)</a:t>
            </a:r>
            <a:r>
              <a:rPr lang="zh-CN" altLang="en-US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      </a:t>
            </a:r>
            <a:r>
              <a:rPr lang="en-US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Free-Cash-Flow</a:t>
            </a:r>
            <a:endParaRPr lang="en-US" sz="1200" b="1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■"/>
            </a:pPr>
            <a:r>
              <a:rPr 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frequency = Quarterly</a:t>
            </a:r>
            <a:endParaRPr sz="1200" b="1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Resource of fatcor: webscrape from macrotrends </a:t>
            </a:r>
            <a:r>
              <a:rPr lang="zh-CN" sz="1200" b="1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https://www.macrotrends.net/stocks/charts/{symbol}/{company_name}/financial-ratios?freq=Q</a:t>
            </a:r>
            <a:endParaRPr sz="1200" b="1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(Data for factor is attached)</a:t>
            </a:r>
            <a:endParaRPr sz="1200" b="1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Pre</a:t>
            </a:r>
            <a:r>
              <a:rPr lang="zh-CN" altLang="en-US" dirty="0"/>
              <a:t> </a:t>
            </a:r>
            <a:r>
              <a:rPr lang="en-US" altLang="zh-CN" dirty="0"/>
              <a:t>Procession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4"/>
                <a:ext cx="7688700" cy="2345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" altLang="zh-CN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Portfolio Sorts methods:</a:t>
                </a:r>
                <a:endParaRPr lang="en" sz="14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914400" lvl="1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:r>
                  <a:rPr lang="en" altLang="zh-CN" sz="1200" dirty="0"/>
                  <a:t>We sort the stocks according to the value of factor from the lowest to highest every quarterly.</a:t>
                </a:r>
                <a:endParaRPr lang="en" sz="1200" dirty="0"/>
              </a:p>
              <a:p>
                <a:pPr marL="914400" lvl="1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:r>
                  <a:rPr lang="en" altLang="zh-CN" sz="1200" dirty="0"/>
                  <a:t>Then divide them into five groups by </a:t>
                </a:r>
                <a:r>
                  <a:rPr lang="en" altLang="zh-CN" sz="1200" dirty="0">
                    <a:solidFill>
                      <a:srgbClr val="2D3B45"/>
                    </a:solidFill>
                    <a:highlight>
                      <a:srgbClr val="FFFFFF"/>
                    </a:highlight>
                  </a:rPr>
                  <a:t>quintile.</a:t>
                </a:r>
                <a:endParaRPr lang="en" sz="1200" dirty="0">
                  <a:solidFill>
                    <a:srgbClr val="2D3B45"/>
                  </a:solidFill>
                  <a:highlight>
                    <a:srgbClr val="FFFFFF"/>
                  </a:highlight>
                </a:endParaRPr>
              </a:p>
              <a:p>
                <a:pPr marL="914400" lvl="1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:r>
                  <a:rPr lang="en" altLang="zh-CN" sz="1200" dirty="0">
                    <a:solidFill>
                      <a:srgbClr val="2D3B45"/>
                    </a:solidFill>
                    <a:highlight>
                      <a:srgbClr val="FFFFFF"/>
                    </a:highlight>
                  </a:rPr>
                  <a:t>(G1 is the group included stocks which have the relatively lowest value of factor, G5 is the group included stocks which have the relatively highest value of factor)</a:t>
                </a:r>
                <a:endParaRPr lang="en" sz="1200" dirty="0">
                  <a:solidFill>
                    <a:srgbClr val="2D3B45"/>
                  </a:solidFill>
                  <a:highlight>
                    <a:srgbClr val="FFFFFF"/>
                  </a:highlight>
                </a:endParaRPr>
              </a:p>
              <a:p>
                <a: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" altLang="zh-CN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Process For Factor:</a:t>
                </a:r>
                <a:endParaRPr lang="en" sz="14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fPr>
                      <m:num>
                        <m:r>
                          <a:rPr lang="ar-AE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(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𝒓𝒆𝒕𝒖𝒓𝒏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𝒐𝒏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𝒆𝒒𝒖𝒊𝒕𝒚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+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𝒓𝒆𝒕𝒖𝒓𝒏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𝒐𝒏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𝒂𝒔𝒔𝒆</m:t>
                        </m:r>
                        <m:r>
                          <m:rPr>
                            <m:sty m:val="p"/>
                          </m:rP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ts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 )</m:t>
                        </m:r>
                      </m:num>
                      <m:den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𝟐</m:t>
                        </m:r>
                      </m:den>
                    </m:f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−</m:t>
                    </m:r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𝒇𝒓𝒆𝒆</m:t>
                    </m:r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_</m:t>
                    </m:r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𝒄𝒂𝒔𝒉</m:t>
                    </m:r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_</m:t>
                    </m:r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𝒇𝒍𝒐𝒘</m:t>
                    </m:r>
                  </m:oMath>
                </a14:m>
                <a:r>
                  <a:rPr lang="zh-CN" altLang="en-US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endParaRPr lang="en-US" sz="14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mc:Choice>
        <mc:Fallback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4"/>
                <a:ext cx="7688700" cy="2345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623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Student's t-test of mean return differential</a:t>
            </a:r>
            <a:endParaRPr/>
          </a:p>
        </p:txBody>
      </p:sp>
      <p:graphicFrame>
        <p:nvGraphicFramePr>
          <p:cNvPr id="105" name="Google Shape;105;p16"/>
          <p:cNvGraphicFramePr/>
          <p:nvPr>
            <p:extLst>
              <p:ext uri="{D42A27DB-BD31-4B8C-83A1-F6EECF244321}">
                <p14:modId xmlns:p14="http://schemas.microsoft.com/office/powerpoint/2010/main" val="2837308612"/>
              </p:ext>
            </p:extLst>
          </p:nvPr>
        </p:nvGraphicFramePr>
        <p:xfrm>
          <a:off x="897080" y="1425158"/>
          <a:ext cx="7688700" cy="3085635"/>
        </p:xfrm>
        <a:graphic>
          <a:graphicData uri="http://schemas.openxmlformats.org/drawingml/2006/table">
            <a:tbl>
              <a:tblPr>
                <a:noFill/>
                <a:tableStyleId>{E6B748FA-279A-42D6-A1B3-8D21D4A0A0CD}</a:tableStyleId>
              </a:tblPr>
              <a:tblGrid>
                <a:gridCol w="384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C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﻿</a:t>
                      </a:r>
                      <a:r>
                        <a:rPr lang="en" altLang="zh-CN" sz="1300" b="0" i="0" u="none" strike="noStrike" cap="none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(statistic=0.998741092958974, </a:t>
                      </a:r>
                      <a:r>
                        <a:rPr lang="en" altLang="zh-CN" sz="1300" b="0" i="0" u="none" strike="noStrike" cap="none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=0.32078853157256443)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sym typeface="Arial"/>
                        </a:rPr>
                        <a:t>﻿</a:t>
                      </a:r>
                      <a:r>
                        <a:rPr lang="en" sz="1300" b="0" i="0" u="none" strike="noStrike" cap="none" dirty="0" err="1">
                          <a:solidFill>
                            <a:schemeClr val="accent1"/>
                          </a:solidFill>
                          <a:latin typeface="Lato"/>
                          <a:sym typeface="Arial"/>
                        </a:rPr>
                        <a:t>Ttest_indResult</a:t>
                      </a:r>
                      <a:r>
                        <a:rPr lang="e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sym typeface="Arial"/>
                        </a:rPr>
                        <a:t>(statistic=0.9962951417105003, </a:t>
                      </a:r>
                      <a:r>
                        <a:rPr lang="en" sz="1300" b="0" i="0" u="none" strike="noStrike" cap="none" dirty="0" err="1">
                          <a:solidFill>
                            <a:schemeClr val="accent1"/>
                          </a:solidFill>
                          <a:latin typeface="Lato"/>
                          <a:sym typeface="Arial"/>
                        </a:rPr>
                        <a:t>pvalue</a:t>
                      </a:r>
                      <a:r>
                        <a:rPr lang="e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sym typeface="Arial"/>
                        </a:rPr>
                        <a:t>=0.3219681382548452)</a:t>
                      </a:r>
                      <a:endParaRPr sz="1300" b="0" i="0" u="none" strike="noStrike" cap="none" dirty="0">
                        <a:solidFill>
                          <a:schemeClr val="accent1"/>
                        </a:solidFill>
                        <a:latin typeface="Lato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(statistic=0.9988203832129596,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=0.3207503404981673)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(statistic=0.987835602870409,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=0.32607010537729675)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(statistic=-0.6495463425604303,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=0.5177575737677116)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(statistic=0.021622439773774454,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=0.9828004136460582)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(statistic=-1.304318430764058,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=0.19568763706970646)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(statistic=0.7032984796900014,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=0.4838145629827787)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(statistic=-1.0135167898050437,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=0.3137238718473846)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(statistic=-1.3261468195657782,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=0.1883857441298563)</a:t>
                      </a:r>
                      <a:endParaRPr lang="en" altLang="zh-CN"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Information Ratio &amp; Sharpe Ratio</a:t>
            </a:r>
            <a:endParaRPr/>
          </a:p>
        </p:txBody>
      </p:sp>
      <p:graphicFrame>
        <p:nvGraphicFramePr>
          <p:cNvPr id="111" name="Google Shape;111;p17"/>
          <p:cNvGraphicFramePr/>
          <p:nvPr>
            <p:extLst>
              <p:ext uri="{D42A27DB-BD31-4B8C-83A1-F6EECF244321}">
                <p14:modId xmlns:p14="http://schemas.microsoft.com/office/powerpoint/2010/main" val="3996185809"/>
              </p:ext>
            </p:extLst>
          </p:nvPr>
        </p:nvGraphicFramePr>
        <p:xfrm>
          <a:off x="952500" y="2067500"/>
          <a:ext cx="7239000" cy="2437905"/>
        </p:xfrm>
        <a:graphic>
          <a:graphicData uri="http://schemas.openxmlformats.org/drawingml/2006/table">
            <a:tbl>
              <a:tblPr>
                <a:noFill/>
                <a:tableStyleId>{E6B748FA-279A-42D6-A1B3-8D21D4A0A0CD}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/>
                        <a:t>﻿</a:t>
                      </a:r>
                      <a:r>
                        <a:rPr lang="en-US" altLang="zh-CN" dirty="0"/>
                        <a:t>0.1546178529772272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0.15539838597952543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0.21866510888700572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0.4782354282413229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0.3932833319866073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0.6333709532645584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0.2360437387273976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0.5226023791141693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0.2766967551421069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0.3759441990097022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800" y="6463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Information Coeﬃcient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03B658-DCAC-4D4B-B744-50F2E306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81" y="1451255"/>
            <a:ext cx="4382655" cy="3045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551182" y="691608"/>
            <a:ext cx="8516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Monotonic Test 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1D8C27-F981-874D-9670-1C754E826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15"/>
          <a:stretch/>
        </p:blipFill>
        <p:spPr>
          <a:xfrm>
            <a:off x="5227782" y="1310255"/>
            <a:ext cx="2850677" cy="2634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60E71A-0F6C-6B4B-865E-73A13FF3C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30"/>
          <a:stretch/>
        </p:blipFill>
        <p:spPr>
          <a:xfrm>
            <a:off x="1018278" y="1313715"/>
            <a:ext cx="2952277" cy="263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0FEB9C-B064-E347-A3C9-8F7A87D619DA}"/>
              </a:ext>
            </a:extLst>
          </p:cNvPr>
          <p:cNvSpPr txBox="1"/>
          <p:nvPr/>
        </p:nvSpPr>
        <p:spPr>
          <a:xfrm>
            <a:off x="1018278" y="4006824"/>
            <a:ext cx="2999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Factor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combining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Cash-Flow </a:t>
            </a:r>
            <a:endParaRPr kumimoji="1"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DFFB49-436D-704C-B178-077B9467F336}"/>
              </a:ext>
            </a:extLst>
          </p:cNvPr>
          <p:cNvSpPr txBox="1"/>
          <p:nvPr/>
        </p:nvSpPr>
        <p:spPr>
          <a:xfrm>
            <a:off x="5894740" y="3965394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Factor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ROE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AAF8D-A3F4-B547-9FF2-0ED8BB48B601}"/>
              </a:ext>
            </a:extLst>
          </p:cNvPr>
          <p:cNvSpPr txBox="1"/>
          <p:nvPr/>
        </p:nvSpPr>
        <p:spPr>
          <a:xfrm>
            <a:off x="471055" y="4313911"/>
            <a:ext cx="888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Decomposition into different representative time periods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maintain growth</a:t>
            </a:r>
            <a:r>
              <a:rPr lang="zh-CN" altLang="en-US" dirty="0"/>
              <a:t> </a:t>
            </a:r>
            <a:r>
              <a:rPr lang="en-US" altLang="zh-CN" dirty="0"/>
              <a:t>trends,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represent this</a:t>
            </a:r>
            <a:r>
              <a:rPr lang="zh-CN" altLang="en-US" dirty="0"/>
              <a:t> </a:t>
            </a:r>
            <a:r>
              <a:rPr lang="en-US" altLang="zh-CN" dirty="0"/>
              <a:t>factor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different time.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FD39C-3888-D940-9212-BB1F11C1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86284"/>
            <a:ext cx="7688700" cy="535200"/>
          </a:xfr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lang="en" altLang="zh-CN" dirty="0"/>
              <a:t>Distribution and Outlier Detection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08DDF-8AB4-8648-A5E9-8D170527D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98"/>
          <a:stretch/>
        </p:blipFill>
        <p:spPr>
          <a:xfrm>
            <a:off x="1108364" y="1626754"/>
            <a:ext cx="3084945" cy="25388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8A4077-8905-FC4B-818F-991E0657A4E6}"/>
              </a:ext>
            </a:extLst>
          </p:cNvPr>
          <p:cNvSpPr txBox="1"/>
          <p:nvPr/>
        </p:nvSpPr>
        <p:spPr>
          <a:xfrm>
            <a:off x="1193770" y="4326411"/>
            <a:ext cx="2999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Factor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combining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Cash-Flow </a:t>
            </a:r>
            <a:endParaRPr kumimoji="1" lang="zh-CN" altLang="en-US" sz="11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20ACB6-70AA-384D-A6D6-7A970EF52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40"/>
          <a:stretch/>
        </p:blipFill>
        <p:spPr>
          <a:xfrm>
            <a:off x="5033817" y="1626754"/>
            <a:ext cx="2918692" cy="2474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8B75C76-5312-8C45-91C4-83B872E4E3A1}"/>
              </a:ext>
            </a:extLst>
          </p:cNvPr>
          <p:cNvSpPr txBox="1"/>
          <p:nvPr/>
        </p:nvSpPr>
        <p:spPr>
          <a:xfrm>
            <a:off x="5922450" y="4244604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Factor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ROE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0244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240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Conclusion of the summary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2400" b="1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D94001-FB03-ED43-AA02-5699C8A9247B}"/>
              </a:ext>
            </a:extLst>
          </p:cNvPr>
          <p:cNvSpPr txBox="1"/>
          <p:nvPr/>
        </p:nvSpPr>
        <p:spPr>
          <a:xfrm>
            <a:off x="822037" y="1968038"/>
            <a:ext cx="69826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Combined Factor,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 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combining different factors.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 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Third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Fifth,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portfolios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lang="en" altLang="zh-CN" dirty="0"/>
              <a:t>Monotonically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revise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  <a:r>
              <a:rPr lang="zh-CN" altLang="en-US" dirty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Exp: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distance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factors.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488</Words>
  <Application>Microsoft Macintosh PowerPoint</Application>
  <PresentationFormat>全屏显示(16:9)</PresentationFormat>
  <Paragraphs>60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Lato</vt:lpstr>
      <vt:lpstr>Cambria Math</vt:lpstr>
      <vt:lpstr>Raleway</vt:lpstr>
      <vt:lpstr>Wingdings</vt:lpstr>
      <vt:lpstr>Arial</vt:lpstr>
      <vt:lpstr>Streamline</vt:lpstr>
      <vt:lpstr>Backtest Platform FE670  </vt:lpstr>
      <vt:lpstr>Data We Used</vt:lpstr>
      <vt:lpstr>Pre Procession </vt:lpstr>
      <vt:lpstr>Student's t-test of mean return differential</vt:lpstr>
      <vt:lpstr>Information Ratio &amp; Sharpe Ratio</vt:lpstr>
      <vt:lpstr>Information Coeﬃcient</vt:lpstr>
      <vt:lpstr>Monotonic Test  </vt:lpstr>
      <vt:lpstr> Distribution and Outlier Detection</vt:lpstr>
      <vt:lpstr> Conclusion of the summary findings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Backtest Platform FE670  </dc:title>
  <cp:lastModifiedBy>Shen Sheng</cp:lastModifiedBy>
  <cp:revision>4</cp:revision>
  <dcterms:modified xsi:type="dcterms:W3CDTF">2019-11-21T18:50:32Z</dcterms:modified>
</cp:coreProperties>
</file>