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1383625" cy="3027521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657D33"/>
    <a:srgbClr val="77933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6110" autoAdjust="0"/>
  </p:normalViewPr>
  <p:slideViewPr>
    <p:cSldViewPr snapToGrid="0">
      <p:cViewPr>
        <p:scale>
          <a:sx n="50" d="100"/>
          <a:sy n="50" d="100"/>
        </p:scale>
        <p:origin x="-18" y="-780"/>
      </p:cViewPr>
      <p:guideLst>
        <p:guide orient="horz" pos="9535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89318-EBD5-41FA-B3DD-C5817805B3B7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91537-26C2-4BED-A55B-542D3514E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5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91537-26C2-4BED-A55B-542D3514EF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0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1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0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5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4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2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41A8D-1DF5-411B-B441-CFA0522D95A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1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425584"/>
            <a:ext cx="21383625" cy="4355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1" name="직사각형 1030"/>
          <p:cNvSpPr/>
          <p:nvPr/>
        </p:nvSpPr>
        <p:spPr>
          <a:xfrm>
            <a:off x="4836188" y="987635"/>
            <a:ext cx="16077973" cy="3335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>
                <a:solidFill>
                  <a:schemeClr val="tx1"/>
                </a:solidFill>
                <a:latin typeface="+mj-ea"/>
                <a:ea typeface="+mj-ea"/>
              </a:rPr>
              <a:t>펄린</a:t>
            </a:r>
            <a:r>
              <a:rPr lang="ko-KR" altLang="en-US" sz="6000" b="1" dirty="0">
                <a:solidFill>
                  <a:schemeClr val="tx1"/>
                </a:solidFill>
                <a:latin typeface="+mj-ea"/>
                <a:ea typeface="+mj-ea"/>
              </a:rPr>
              <a:t> 노이즈를 이용한</a:t>
            </a:r>
            <a:endParaRPr lang="en-US" altLang="ko-KR" sz="6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dirty="0">
                <a:solidFill>
                  <a:schemeClr val="tx1"/>
                </a:solidFill>
                <a:latin typeface="+mj-ea"/>
                <a:ea typeface="+mj-ea"/>
              </a:rPr>
              <a:t>3D </a:t>
            </a:r>
            <a:r>
              <a:rPr lang="ko-KR" altLang="en-US" sz="6000" b="1" dirty="0">
                <a:solidFill>
                  <a:schemeClr val="tx1"/>
                </a:solidFill>
                <a:latin typeface="+mj-ea"/>
                <a:ea typeface="+mj-ea"/>
              </a:rPr>
              <a:t>하늘과 지형 생성 그래픽스 구현</a:t>
            </a:r>
            <a:endParaRPr lang="en-US" altLang="ko-KR" sz="6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tx1"/>
                </a:solidFill>
                <a:latin typeface="+mj-ea"/>
                <a:ea typeface="+mj-ea"/>
              </a:rPr>
              <a:t>이현정</a:t>
            </a:r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4000" dirty="0">
                <a:solidFill>
                  <a:schemeClr val="tx1"/>
                </a:solidFill>
                <a:latin typeface="+mj-ea"/>
                <a:ea typeface="+mj-ea"/>
              </a:rPr>
              <a:t>이종서</a:t>
            </a:r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4000" dirty="0">
                <a:solidFill>
                  <a:schemeClr val="tx1"/>
                </a:solidFill>
                <a:latin typeface="+mj-ea"/>
                <a:ea typeface="+mj-ea"/>
              </a:rPr>
              <a:t>심재창</a:t>
            </a:r>
            <a:endParaRPr lang="en-US" altLang="ko-KR" sz="4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>
                <a:solidFill>
                  <a:schemeClr val="tx1"/>
                </a:solidFill>
                <a:latin typeface="+mj-ea"/>
                <a:ea typeface="+mj-ea"/>
              </a:rPr>
              <a:t>안동대학교 컴퓨터공학과</a:t>
            </a:r>
            <a:endParaRPr lang="en-US" altLang="ko-KR" sz="4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72" name="그림 2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624" y="654184"/>
            <a:ext cx="3894074" cy="389407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직사각형 1"/>
          <p:cNvSpPr/>
          <p:nvPr/>
        </p:nvSpPr>
        <p:spPr>
          <a:xfrm>
            <a:off x="943200" y="6170997"/>
            <a:ext cx="19970961" cy="3425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3000" dirty="0">
                <a:latin typeface="+mn-ea"/>
              </a:rPr>
              <a:t>프로세싱에서 </a:t>
            </a:r>
            <a:r>
              <a:rPr lang="ko-KR" altLang="en-US" sz="3000" dirty="0" err="1">
                <a:latin typeface="+mn-ea"/>
              </a:rPr>
              <a:t>펄린</a:t>
            </a:r>
            <a:r>
              <a:rPr lang="ko-KR" altLang="en-US" sz="3000" dirty="0">
                <a:latin typeface="+mn-ea"/>
              </a:rPr>
              <a:t> 노이즈 기법을 활용하여 가상의 </a:t>
            </a:r>
            <a:r>
              <a:rPr lang="en-US" altLang="ko-KR" sz="3000" dirty="0">
                <a:latin typeface="+mn-ea"/>
              </a:rPr>
              <a:t>3D </a:t>
            </a:r>
            <a:r>
              <a:rPr lang="ko-KR" altLang="en-US" sz="3000" dirty="0">
                <a:latin typeface="+mn-ea"/>
              </a:rPr>
              <a:t>지형을 생성하고</a:t>
            </a:r>
            <a:r>
              <a:rPr lang="en-US" altLang="ko-KR" sz="3000" dirty="0">
                <a:latin typeface="+mn-ea"/>
              </a:rPr>
              <a:t>, </a:t>
            </a:r>
            <a:r>
              <a:rPr lang="ko-KR" altLang="en-US" sz="3000" dirty="0">
                <a:latin typeface="+mn-ea"/>
              </a:rPr>
              <a:t>하늘을 구현하였다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키보드를 이용하여 방향키에 따라 해의 위치가 표현되고</a:t>
            </a:r>
            <a:r>
              <a:rPr lang="en-US" altLang="ko-KR" sz="3000" dirty="0">
                <a:latin typeface="+mn-ea"/>
              </a:rPr>
              <a:t>, </a:t>
            </a:r>
            <a:r>
              <a:rPr lang="ko-KR" altLang="en-US" sz="3000" dirty="0">
                <a:latin typeface="+mn-ea"/>
              </a:rPr>
              <a:t>값에 따라 명암과 밝기가 변하는 </a:t>
            </a:r>
            <a:r>
              <a:rPr lang="en-US" altLang="ko-KR" sz="3000" dirty="0">
                <a:latin typeface="+mn-ea"/>
              </a:rPr>
              <a:t>3D </a:t>
            </a:r>
            <a:r>
              <a:rPr lang="ko-KR" altLang="en-US" sz="3000" dirty="0">
                <a:latin typeface="+mn-ea"/>
              </a:rPr>
              <a:t>하늘과 지형을 그래픽스로 구현하였다</a:t>
            </a:r>
            <a:r>
              <a:rPr lang="en-US" altLang="ko-KR" sz="3000" dirty="0">
                <a:latin typeface="+mn-ea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ko-KR" altLang="en-US" sz="3000" dirty="0">
                <a:latin typeface="+mn-ea"/>
              </a:rPr>
              <a:t>이를 이용하여 현실세계의 환경을 간접적으로 보다 더 정확한 데이터로 컴퓨터에서 지형과 하늘의 움직임을 자세하게 볼 수 있다</a:t>
            </a:r>
            <a:r>
              <a:rPr lang="en-US" altLang="ko-KR" sz="3000" dirty="0">
                <a:latin typeface="+mn-ea"/>
              </a:rPr>
              <a:t>.</a:t>
            </a:r>
            <a:endParaRPr lang="ko-KR" altLang="en-US" sz="30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ko-KR" altLang="en-US" sz="2800" dirty="0">
              <a:latin typeface="+mn-e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-193118"/>
            <a:ext cx="184731" cy="84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47B972-66A4-41D4-86AF-E891EE64B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3118"/>
            <a:ext cx="184731" cy="84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5A67EEC-280B-4CD1-972D-CD6436B0D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3118"/>
            <a:ext cx="184731" cy="84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77CC30C-48BB-4CDE-83FC-239DEB7E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3118"/>
            <a:ext cx="184731" cy="84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7E4C7D6-AFD4-466A-8F4F-75691B39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3118"/>
            <a:ext cx="184731" cy="84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83D0F66-1A02-4973-853E-EE9E91309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3118"/>
            <a:ext cx="184731" cy="84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9D1E18A-3C65-40B7-85B6-A71F35D6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3118"/>
            <a:ext cx="184731" cy="84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5E108-C2BA-44DF-BE58-677D84E1B06B}"/>
              </a:ext>
            </a:extLst>
          </p:cNvPr>
          <p:cNvSpPr/>
          <p:nvPr/>
        </p:nvSpPr>
        <p:spPr>
          <a:xfrm>
            <a:off x="698400" y="26050182"/>
            <a:ext cx="20215761" cy="278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3000" dirty="0">
                <a:latin typeface="+mn-ea"/>
              </a:rPr>
              <a:t>3D </a:t>
            </a:r>
            <a:r>
              <a:rPr lang="ko-KR" altLang="en-US" sz="3000" dirty="0">
                <a:latin typeface="+mn-ea"/>
              </a:rPr>
              <a:t>하늘과 지형을 </a:t>
            </a:r>
            <a:r>
              <a:rPr lang="ko-KR" altLang="en-US" sz="3000" dirty="0" err="1">
                <a:latin typeface="+mn-ea"/>
              </a:rPr>
              <a:t>펄린</a:t>
            </a:r>
            <a:r>
              <a:rPr lang="ko-KR" altLang="en-US" sz="3000" dirty="0">
                <a:latin typeface="+mn-ea"/>
              </a:rPr>
              <a:t> 노이즈 기법을 사용하여 그래픽으로 구현하고</a:t>
            </a:r>
            <a:r>
              <a:rPr lang="en-US" altLang="ko-KR" sz="3000" dirty="0">
                <a:latin typeface="+mn-ea"/>
              </a:rPr>
              <a:t>, </a:t>
            </a:r>
            <a:r>
              <a:rPr lang="ko-KR" altLang="en-US" sz="3000" dirty="0">
                <a:latin typeface="+mn-ea"/>
              </a:rPr>
              <a:t>해가 뜨는 위치에 따라 밝아졌다가 어두워질 수 있도록 하였다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이 시뮬레이션으로 어린이들을 위한 학습 또는 연구에도 상당히 많은 활용과 도움이 될 것이다</a:t>
            </a:r>
            <a:r>
              <a:rPr lang="en-US" altLang="ko-KR" sz="3000" dirty="0"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3000" dirty="0">
                <a:latin typeface="+mn-ea"/>
              </a:rPr>
              <a:t> </a:t>
            </a:r>
            <a:r>
              <a:rPr lang="ko-KR" altLang="en-US" sz="3000" dirty="0">
                <a:latin typeface="+mn-ea"/>
              </a:rPr>
              <a:t>또한</a:t>
            </a:r>
            <a:r>
              <a:rPr lang="en-US" altLang="ko-KR" sz="3000" dirty="0">
                <a:latin typeface="+mn-ea"/>
              </a:rPr>
              <a:t>, </a:t>
            </a:r>
            <a:r>
              <a:rPr lang="ko-KR" altLang="en-US" sz="3000" dirty="0">
                <a:latin typeface="+mn-ea"/>
              </a:rPr>
              <a:t>현실에서는 자세히 볼 수 없었던 것을 가상공간에서는 정확하고 자세하게 정보를 얻을 수 있을 것이다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그렇게 된다면 우리의 연구는 실제 산업 현장이나 날씨에 관련된 업무 등에서도 널리 사용될 것이다</a:t>
            </a:r>
            <a:r>
              <a:rPr lang="en-US" altLang="ko-KR" sz="3000" dirty="0">
                <a:latin typeface="+mn-ea"/>
              </a:rPr>
              <a:t>.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8636EF8-9E5D-40D1-A12F-CFE23FF8F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503" y="14003734"/>
            <a:ext cx="184731" cy="84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-193118"/>
            <a:ext cx="184731" cy="84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-193118"/>
            <a:ext cx="184731" cy="84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-193118"/>
            <a:ext cx="184731" cy="84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C48BB3-1253-4C04-A1C9-95202F543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3118"/>
            <a:ext cx="184731" cy="84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CB10BD3-F781-4FCB-8B22-DA87A3CE6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3118"/>
            <a:ext cx="184731" cy="84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1293536" descr="EMB00004b2c1918">
            <a:extLst>
              <a:ext uri="{FF2B5EF4-FFF2-40B4-BE49-F238E27FC236}">
                <a16:creationId xmlns:a16="http://schemas.microsoft.com/office/drawing/2014/main" id="{B3B8EBC3-DBF0-4B25-B16F-4BC473C98059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73" y="10223560"/>
            <a:ext cx="612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31292168" descr="EMB00004b2c191b">
            <a:extLst>
              <a:ext uri="{FF2B5EF4-FFF2-40B4-BE49-F238E27FC236}">
                <a16:creationId xmlns:a16="http://schemas.microsoft.com/office/drawing/2014/main" id="{A0AA9033-290E-497D-AC88-EEB06797C37D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367" y="10219507"/>
            <a:ext cx="612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331296416" descr="EMB00004b2c191e">
            <a:extLst>
              <a:ext uri="{FF2B5EF4-FFF2-40B4-BE49-F238E27FC236}">
                <a16:creationId xmlns:a16="http://schemas.microsoft.com/office/drawing/2014/main" id="{E9F4F7A1-A07D-4C8D-9A71-95707FA34A72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197" y="10224140"/>
            <a:ext cx="612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_x331292168" descr="EMB00004b2c1921">
            <a:extLst>
              <a:ext uri="{FF2B5EF4-FFF2-40B4-BE49-F238E27FC236}">
                <a16:creationId xmlns:a16="http://schemas.microsoft.com/office/drawing/2014/main" id="{0640BE50-F4DC-4780-8E03-6815A1263B69}"/>
              </a:ext>
            </a:extLst>
          </p:cNvPr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33" y="17735882"/>
            <a:ext cx="6120000" cy="395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_x331297280" descr="EMB00004b2c1924">
            <a:extLst>
              <a:ext uri="{FF2B5EF4-FFF2-40B4-BE49-F238E27FC236}">
                <a16:creationId xmlns:a16="http://schemas.microsoft.com/office/drawing/2014/main" id="{5AF8D102-6986-4E83-8ADC-E5458D753AF9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620" y="17735586"/>
            <a:ext cx="612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BA7777F1-0516-4D2D-9D5F-C16503FC6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3118"/>
            <a:ext cx="184731" cy="84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5" name="_x331292384" descr="EMB00004b2c1927">
            <a:extLst>
              <a:ext uri="{FF2B5EF4-FFF2-40B4-BE49-F238E27FC236}">
                <a16:creationId xmlns:a16="http://schemas.microsoft.com/office/drawing/2014/main" id="{1C291468-CCEC-4EDB-9A82-AAAEB8D34336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790" y="17734116"/>
            <a:ext cx="6120000" cy="395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19BCFAC-4D10-42FE-BA66-660269715496}"/>
              </a:ext>
            </a:extLst>
          </p:cNvPr>
          <p:cNvSpPr/>
          <p:nvPr/>
        </p:nvSpPr>
        <p:spPr>
          <a:xfrm>
            <a:off x="942113" y="5224925"/>
            <a:ext cx="19970961" cy="802071"/>
          </a:xfrm>
          <a:prstGeom prst="round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요약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E967124-DF72-42CE-A0B6-8FBE589AD1CE}"/>
              </a:ext>
            </a:extLst>
          </p:cNvPr>
          <p:cNvSpPr/>
          <p:nvPr/>
        </p:nvSpPr>
        <p:spPr>
          <a:xfrm>
            <a:off x="942111" y="9146525"/>
            <a:ext cx="19970961" cy="802800"/>
          </a:xfrm>
          <a:prstGeom prst="round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연구 내용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6DB409F-9008-4812-BAB7-4DF51349E2E0}"/>
              </a:ext>
            </a:extLst>
          </p:cNvPr>
          <p:cNvSpPr/>
          <p:nvPr/>
        </p:nvSpPr>
        <p:spPr>
          <a:xfrm>
            <a:off x="942112" y="25052736"/>
            <a:ext cx="19970960" cy="802800"/>
          </a:xfrm>
          <a:prstGeom prst="round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결론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0024F-C1C1-4D32-A772-6F49847EE02A}"/>
              </a:ext>
            </a:extLst>
          </p:cNvPr>
          <p:cNvSpPr txBox="1"/>
          <p:nvPr/>
        </p:nvSpPr>
        <p:spPr>
          <a:xfrm>
            <a:off x="3505200" y="15564101"/>
            <a:ext cx="8324850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B97B24-FCA2-4B3B-A9FD-832EC0434A52}"/>
              </a:ext>
            </a:extLst>
          </p:cNvPr>
          <p:cNvSpPr/>
          <p:nvPr/>
        </p:nvSpPr>
        <p:spPr>
          <a:xfrm>
            <a:off x="821333" y="14483898"/>
            <a:ext cx="19847917" cy="2773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3000" kern="0" dirty="0">
                <a:latin typeface="+mn-ea"/>
              </a:rPr>
              <a:t>격자를 생성하고</a:t>
            </a:r>
            <a:r>
              <a:rPr lang="en-US" altLang="ko-KR" sz="3000" kern="0" dirty="0">
                <a:latin typeface="+mn-ea"/>
              </a:rPr>
              <a:t>, </a:t>
            </a:r>
            <a:r>
              <a:rPr lang="ko-KR" altLang="en-US" sz="3000" kern="0" dirty="0">
                <a:latin typeface="+mn-ea"/>
              </a:rPr>
              <a:t>격자 사이를 연결하여 지형을 쉽게 표현할 수 있도록 </a:t>
            </a:r>
            <a:r>
              <a:rPr lang="en-US" altLang="ko-KR" sz="3000" kern="0" dirty="0">
                <a:latin typeface="+mn-ea"/>
              </a:rPr>
              <a:t>X </a:t>
            </a:r>
            <a:r>
              <a:rPr lang="ko-KR" altLang="en-US" sz="3000" kern="0" dirty="0">
                <a:latin typeface="+mn-ea"/>
              </a:rPr>
              <a:t>좌표와 </a:t>
            </a:r>
            <a:r>
              <a:rPr lang="en-US" altLang="ko-KR" sz="3000" kern="0" dirty="0">
                <a:latin typeface="+mn-ea"/>
              </a:rPr>
              <a:t>Y </a:t>
            </a:r>
            <a:r>
              <a:rPr lang="ko-KR" altLang="en-US" sz="3000" kern="0" dirty="0">
                <a:latin typeface="+mn-ea"/>
              </a:rPr>
              <a:t>좌표를 이용해서 대각선으로 연결하였다</a:t>
            </a:r>
            <a:r>
              <a:rPr lang="en-US" altLang="ko-KR" sz="3000" kern="0" dirty="0">
                <a:latin typeface="+mn-ea"/>
              </a:rPr>
              <a:t>. </a:t>
            </a:r>
            <a:r>
              <a:rPr lang="ko-KR" altLang="en-US" sz="3000" kern="0" dirty="0">
                <a:latin typeface="+mn-ea"/>
              </a:rPr>
              <a:t>그 후 격자로 이루어진 평면을 </a:t>
            </a:r>
            <a:r>
              <a:rPr lang="en-US" altLang="ko-KR" sz="3000" kern="0" dirty="0">
                <a:latin typeface="+mn-ea"/>
              </a:rPr>
              <a:t>X</a:t>
            </a:r>
            <a:r>
              <a:rPr lang="ko-KR" altLang="en-US" sz="3000" kern="0" dirty="0">
                <a:latin typeface="+mn-ea"/>
              </a:rPr>
              <a:t>축으로 회전하여 입체감을 표현했다</a:t>
            </a:r>
            <a:r>
              <a:rPr lang="en-US" altLang="ko-KR" sz="3000" kern="0" dirty="0">
                <a:latin typeface="+mn-ea"/>
              </a:rPr>
              <a:t>. </a:t>
            </a:r>
            <a:r>
              <a:rPr lang="ko-KR" altLang="en-US" sz="3000" kern="0" dirty="0">
                <a:latin typeface="+mn-ea"/>
              </a:rPr>
              <a:t>그리고 </a:t>
            </a:r>
            <a:r>
              <a:rPr lang="en-US" altLang="ko-KR" sz="3000" kern="0" dirty="0">
                <a:latin typeface="+mn-ea"/>
              </a:rPr>
              <a:t>Z </a:t>
            </a:r>
            <a:r>
              <a:rPr lang="ko-KR" altLang="en-US" sz="3000" kern="0" dirty="0" err="1">
                <a:latin typeface="+mn-ea"/>
              </a:rPr>
              <a:t>좌푯값을</a:t>
            </a:r>
            <a:r>
              <a:rPr lang="ko-KR" altLang="en-US" sz="3000" kern="0" dirty="0">
                <a:latin typeface="+mn-ea"/>
              </a:rPr>
              <a:t> 랜덤하게 생성하여 현실세계의 모습과 흡사한 지형을 구현하였다</a:t>
            </a:r>
            <a:r>
              <a:rPr lang="en-US" altLang="ko-KR" sz="3000" kern="0" dirty="0">
                <a:latin typeface="+mn-ea"/>
              </a:rPr>
              <a:t>. </a:t>
            </a:r>
            <a:r>
              <a:rPr lang="ko-KR" altLang="en-US" sz="3000" kern="0" dirty="0">
                <a:latin typeface="+mn-ea"/>
              </a:rPr>
              <a:t>지형을 생성하기 위하여 노이즈 함수를 이용하여 연속성이 없는 값을 그리드의 </a:t>
            </a:r>
            <a:r>
              <a:rPr lang="en-US" altLang="ko-KR" sz="3000" kern="0" dirty="0">
                <a:latin typeface="+mn-ea"/>
              </a:rPr>
              <a:t>Z </a:t>
            </a:r>
            <a:r>
              <a:rPr lang="ko-KR" altLang="en-US" sz="3000" kern="0" dirty="0">
                <a:latin typeface="+mn-ea"/>
              </a:rPr>
              <a:t>좌표에 대입하여 높낮이를 설정하고</a:t>
            </a:r>
            <a:r>
              <a:rPr lang="en-US" altLang="ko-KR" sz="3000" kern="0" dirty="0">
                <a:latin typeface="+mn-ea"/>
              </a:rPr>
              <a:t>, </a:t>
            </a:r>
            <a:r>
              <a:rPr lang="ko-KR" altLang="en-US" sz="3000" kern="0" dirty="0">
                <a:latin typeface="+mn-ea"/>
              </a:rPr>
              <a:t>입체감을 표현했다</a:t>
            </a:r>
            <a:r>
              <a:rPr lang="en-US" altLang="ko-KR" sz="3000" kern="0" dirty="0">
                <a:latin typeface="+mn-ea"/>
              </a:rPr>
              <a:t>.</a:t>
            </a:r>
            <a:endParaRPr lang="ko-KR" altLang="en-US" sz="3000" kern="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EAB7E2-E85A-43CE-A025-5A6E8443E8CB}"/>
              </a:ext>
            </a:extLst>
          </p:cNvPr>
          <p:cNvSpPr/>
          <p:nvPr/>
        </p:nvSpPr>
        <p:spPr>
          <a:xfrm>
            <a:off x="821333" y="22071663"/>
            <a:ext cx="19847916" cy="2773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3000" kern="0" dirty="0">
                <a:latin typeface="+mn-ea"/>
              </a:rPr>
              <a:t>지형의 높낮이를 부드럽게 주기 위해 </a:t>
            </a:r>
            <a:r>
              <a:rPr lang="ko-KR" altLang="en-US" sz="3000" kern="0" dirty="0" err="1">
                <a:latin typeface="+mn-ea"/>
              </a:rPr>
              <a:t>펄린</a:t>
            </a:r>
            <a:r>
              <a:rPr lang="ko-KR" altLang="en-US" sz="3000" kern="0" dirty="0">
                <a:latin typeface="+mn-ea"/>
              </a:rPr>
              <a:t> 노이즈 방식을 사용했고 실제 산맥들과 유사한 색상을 입혔다</a:t>
            </a:r>
            <a:r>
              <a:rPr lang="en-US" altLang="ko-KR" sz="3000" kern="0" dirty="0">
                <a:latin typeface="+mn-ea"/>
              </a:rPr>
              <a:t>. </a:t>
            </a:r>
            <a:r>
              <a:rPr lang="ko-KR" altLang="en-US" sz="3000" kern="0" dirty="0">
                <a:latin typeface="+mn-ea"/>
              </a:rPr>
              <a:t>하늘은 색상을 입히고</a:t>
            </a:r>
            <a:r>
              <a:rPr lang="en-US" altLang="ko-KR" sz="3000" kern="0" dirty="0">
                <a:latin typeface="+mn-ea"/>
              </a:rPr>
              <a:t>, </a:t>
            </a:r>
            <a:r>
              <a:rPr lang="ko-KR" altLang="en-US" sz="3000" kern="0" dirty="0">
                <a:latin typeface="+mn-ea"/>
              </a:rPr>
              <a:t>구름이 뭉치듯 지나가는 것을 표현하기 위하여 노이즈 기법을 사용했다</a:t>
            </a:r>
            <a:r>
              <a:rPr lang="en-US" altLang="ko-KR" sz="3000" kern="0" dirty="0">
                <a:latin typeface="+mn-ea"/>
              </a:rPr>
              <a:t>. </a:t>
            </a:r>
            <a:r>
              <a:rPr lang="ko-KR" altLang="en-US" sz="3000" kern="0" dirty="0">
                <a:latin typeface="+mn-ea"/>
              </a:rPr>
              <a:t>이렇게 만들어진 지형은 키보드로부터 방향키와 숫자를 입력 받아 밝기와 해가 떠 있는 위치를 조절하여 해가 드는 방향을 설정할 수 있게 했다</a:t>
            </a:r>
            <a:r>
              <a:rPr lang="en-US" altLang="ko-KR" sz="3000" kern="0" dirty="0">
                <a:latin typeface="+mn-ea"/>
              </a:rPr>
              <a:t>. </a:t>
            </a:r>
            <a:r>
              <a:rPr lang="ko-KR" altLang="en-US" sz="3000" kern="0" dirty="0">
                <a:latin typeface="+mn-ea"/>
              </a:rPr>
              <a:t>해의 위치에는 구를 생성해주어 해를 표현했다</a:t>
            </a:r>
            <a:r>
              <a:rPr lang="en-US" altLang="ko-KR" sz="3000" kern="0" dirty="0">
                <a:latin typeface="+mn-ea"/>
              </a:rPr>
              <a:t>.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3EC43C9-FB3F-4EE9-BCEA-95E24D07E0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11659" y="28837333"/>
            <a:ext cx="2447133" cy="10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5716</TotalTime>
  <Words>256</Words>
  <Application>Microsoft Office PowerPoint</Application>
  <PresentationFormat>사용자 지정</PresentationFormat>
  <Paragraphs>14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 Light</vt:lpstr>
      <vt:lpstr>Calibri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강봉구</dc:creator>
  <cp:lastModifiedBy> </cp:lastModifiedBy>
  <cp:revision>116</cp:revision>
  <dcterms:created xsi:type="dcterms:W3CDTF">2015-05-22T13:14:40Z</dcterms:created>
  <dcterms:modified xsi:type="dcterms:W3CDTF">2019-04-30T11:05:35Z</dcterms:modified>
</cp:coreProperties>
</file>