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2" r:id="rId2"/>
    <p:sldId id="265" r:id="rId3"/>
    <p:sldId id="266" r:id="rId4"/>
    <p:sldId id="273" r:id="rId5"/>
    <p:sldId id="275" r:id="rId6"/>
    <p:sldId id="257" r:id="rId7"/>
    <p:sldId id="263" r:id="rId8"/>
    <p:sldId id="258" r:id="rId9"/>
    <p:sldId id="259" r:id="rId10"/>
    <p:sldId id="264" r:id="rId11"/>
    <p:sldId id="260" r:id="rId12"/>
    <p:sldId id="261" r:id="rId13"/>
    <p:sldId id="267" r:id="rId14"/>
    <p:sldId id="268" r:id="rId15"/>
    <p:sldId id="269" r:id="rId16"/>
    <p:sldId id="270" r:id="rId17"/>
    <p:sldId id="271" r:id="rId18"/>
    <p:sldId id="272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E444D-6506-DA4D-81A1-76A5C03D145F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DC5EC-D266-C746-A0F5-D6FE7362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tool???</a:t>
            </a:r>
          </a:p>
          <a:p>
            <a:r>
              <a:rPr lang="en-US" dirty="0" smtClean="0"/>
              <a:t>There are two additional points:</a:t>
            </a:r>
          </a:p>
          <a:p>
            <a:r>
              <a:rPr lang="en-US" dirty="0" smtClean="0"/>
              <a:t>1) You are at the mercy of your current state of knowledge (database!) –Applaud Adina – resources for soil </a:t>
            </a:r>
          </a:p>
          <a:p>
            <a:r>
              <a:rPr lang="en-US" dirty="0" smtClean="0"/>
              <a:t>2) Repetitive elements (within database or genome or among genomes), they are the bane of genomics…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0DF94-743B-A245-A683-96DA184DA3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0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tool???</a:t>
            </a:r>
          </a:p>
          <a:p>
            <a:r>
              <a:rPr lang="en-US" dirty="0" smtClean="0"/>
              <a:t>There are two additional points:</a:t>
            </a:r>
          </a:p>
          <a:p>
            <a:r>
              <a:rPr lang="en-US" dirty="0" smtClean="0"/>
              <a:t>1) You are at the mercy of your current state of knowledge (database!) –Applaud Adina – resources for soil </a:t>
            </a:r>
          </a:p>
          <a:p>
            <a:r>
              <a:rPr lang="en-US" dirty="0" smtClean="0"/>
              <a:t>2) Repetitive elements (within database or genome or among genomes), they are the bane of genomics…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0DF94-743B-A245-A683-96DA184DA3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0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tool???</a:t>
            </a:r>
          </a:p>
          <a:p>
            <a:r>
              <a:rPr lang="en-US" dirty="0" smtClean="0"/>
              <a:t>There are two additional points:</a:t>
            </a:r>
          </a:p>
          <a:p>
            <a:r>
              <a:rPr lang="en-US" dirty="0" smtClean="0"/>
              <a:t>1) You are at the mercy of your current state of knowledge (database!) –Applaud Adina – resources for soil </a:t>
            </a:r>
          </a:p>
          <a:p>
            <a:r>
              <a:rPr lang="en-US" dirty="0" smtClean="0"/>
              <a:t>2) Repetitive elements (within database or genome or among genomes), they are the bane of genomics…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0DF94-743B-A245-A683-96DA184DA3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0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tool???</a:t>
            </a:r>
          </a:p>
          <a:p>
            <a:r>
              <a:rPr lang="en-US" dirty="0" smtClean="0"/>
              <a:t>There are two additional points:</a:t>
            </a:r>
          </a:p>
          <a:p>
            <a:r>
              <a:rPr lang="en-US" dirty="0" smtClean="0"/>
              <a:t>1) You are at the mercy of your current state of knowledge (database!) –Applaud Adina – resources for soil </a:t>
            </a:r>
          </a:p>
          <a:p>
            <a:r>
              <a:rPr lang="en-US" dirty="0" smtClean="0"/>
              <a:t>2) Repetitive elements (within database or genome or among genomes), they are the bane of genomics…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0DF94-743B-A245-A683-96DA184DA3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0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tool???</a:t>
            </a:r>
          </a:p>
          <a:p>
            <a:r>
              <a:rPr lang="en-US" dirty="0" smtClean="0"/>
              <a:t>There are two additional points:</a:t>
            </a:r>
          </a:p>
          <a:p>
            <a:r>
              <a:rPr lang="en-US" dirty="0" smtClean="0"/>
              <a:t>1) You are at the mercy of your current state of knowledge (database!) –Applaud Adina – resources for soil </a:t>
            </a:r>
          </a:p>
          <a:p>
            <a:r>
              <a:rPr lang="en-US" dirty="0" smtClean="0"/>
              <a:t>2) Repetitive elements (within database or genome or among genomes), they are the bane of genomics…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0DF94-743B-A245-A683-96DA184DA3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tool???</a:t>
            </a:r>
          </a:p>
          <a:p>
            <a:r>
              <a:rPr lang="en-US" dirty="0" smtClean="0"/>
              <a:t>There are two additional points:</a:t>
            </a:r>
          </a:p>
          <a:p>
            <a:r>
              <a:rPr lang="en-US" dirty="0" smtClean="0"/>
              <a:t>1) You are at the mercy of your current state of knowledge (database!) –Applaud Adina – resources for soil </a:t>
            </a:r>
          </a:p>
          <a:p>
            <a:r>
              <a:rPr lang="en-US" dirty="0" smtClean="0"/>
              <a:t>2) Repetitive elements (within database or genome or among genomes), they are the bane of genomics…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0DF94-743B-A245-A683-96DA184DA3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0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tool???</a:t>
            </a:r>
          </a:p>
          <a:p>
            <a:r>
              <a:rPr lang="en-US" dirty="0" smtClean="0"/>
              <a:t>There are two additional points:</a:t>
            </a:r>
          </a:p>
          <a:p>
            <a:r>
              <a:rPr lang="en-US" dirty="0" smtClean="0"/>
              <a:t>1) You are at the mercy of your current state of knowledge (database!) –Applaud Adina – resources for soil </a:t>
            </a:r>
          </a:p>
          <a:p>
            <a:r>
              <a:rPr lang="en-US" dirty="0" smtClean="0"/>
              <a:t>2) Repetitive elements (within database or genome or among genomes), they are the bane of genomics…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0DF94-743B-A245-A683-96DA184DA3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0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tool???</a:t>
            </a:r>
          </a:p>
          <a:p>
            <a:r>
              <a:rPr lang="en-US" dirty="0" smtClean="0"/>
              <a:t>There are two additional points:</a:t>
            </a:r>
          </a:p>
          <a:p>
            <a:r>
              <a:rPr lang="en-US" dirty="0" smtClean="0"/>
              <a:t>1) You are at the mercy of your current state of knowledge (database!) –Applaud Adina – resources for soil </a:t>
            </a:r>
          </a:p>
          <a:p>
            <a:r>
              <a:rPr lang="en-US" dirty="0" smtClean="0"/>
              <a:t>2) Repetitive elements (within database or genome or among genomes), they are the bane of genomics…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0DF94-743B-A245-A683-96DA184DA3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0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</a:t>
            </a:r>
            <a:r>
              <a:rPr lang="en-US" baseline="0" dirty="0" err="1" smtClean="0"/>
              <a:t>kmers</a:t>
            </a:r>
            <a:r>
              <a:rPr lang="en-US" baseline="0" dirty="0" smtClean="0"/>
              <a:t> as pieces of a read</a:t>
            </a:r>
            <a:r>
              <a:rPr lang="is-IS" baseline="0" dirty="0" smtClean="0"/>
              <a:t>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0DF94-743B-A245-A683-96DA184DA3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0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tool???</a:t>
            </a:r>
          </a:p>
          <a:p>
            <a:r>
              <a:rPr lang="en-US" dirty="0" smtClean="0"/>
              <a:t>There are two additional points:</a:t>
            </a:r>
          </a:p>
          <a:p>
            <a:r>
              <a:rPr lang="en-US" dirty="0" smtClean="0"/>
              <a:t>1) You are at the mercy of your current state of knowledge (database!) –Applaud Adina – resources for soil </a:t>
            </a:r>
          </a:p>
          <a:p>
            <a:r>
              <a:rPr lang="en-US" dirty="0" smtClean="0"/>
              <a:t>2) Repetitive elements (within database or genome or among genomes), they are the bane of genomics…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0DF94-743B-A245-A683-96DA184DA3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tool???</a:t>
            </a:r>
          </a:p>
          <a:p>
            <a:r>
              <a:rPr lang="en-US" dirty="0" smtClean="0"/>
              <a:t>There are two additional points:</a:t>
            </a:r>
          </a:p>
          <a:p>
            <a:r>
              <a:rPr lang="en-US" dirty="0" smtClean="0"/>
              <a:t>1) You are at the mercy of your current state of knowledge (database!) –Applaud Adina – resources for soil </a:t>
            </a:r>
          </a:p>
          <a:p>
            <a:r>
              <a:rPr lang="en-US" dirty="0" smtClean="0"/>
              <a:t>2) Repetitive elements (within database or genome or among genomes), they are the bane of genomics…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0DF94-743B-A245-A683-96DA184DA3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0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tool???</a:t>
            </a:r>
          </a:p>
          <a:p>
            <a:r>
              <a:rPr lang="en-US" dirty="0" smtClean="0"/>
              <a:t>There are two additional points:</a:t>
            </a:r>
          </a:p>
          <a:p>
            <a:r>
              <a:rPr lang="en-US" dirty="0" smtClean="0"/>
              <a:t>1) You are at the mercy of your current state of knowledge (database!) –Applaud Adina – resources for soil </a:t>
            </a:r>
          </a:p>
          <a:p>
            <a:r>
              <a:rPr lang="en-US" dirty="0" smtClean="0"/>
              <a:t>2) Repetitive elements (within database or genome or among genomes), they are the bane of genomics…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0DF94-743B-A245-A683-96DA184DA3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0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tool???</a:t>
            </a:r>
          </a:p>
          <a:p>
            <a:r>
              <a:rPr lang="en-US" dirty="0" smtClean="0"/>
              <a:t>There are two additional points:</a:t>
            </a:r>
          </a:p>
          <a:p>
            <a:r>
              <a:rPr lang="en-US" dirty="0" smtClean="0"/>
              <a:t>1) You are at the mercy of your current state of knowledge (database!) –Applaud Adina – resources for soil </a:t>
            </a:r>
          </a:p>
          <a:p>
            <a:r>
              <a:rPr lang="en-US" dirty="0" smtClean="0"/>
              <a:t>2) Repetitive elements (within database or genome or among genomes), they are the bane of genomics…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0DF94-743B-A245-A683-96DA184DA3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336C-A8EB-0042-AB82-CD8A5C978905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FB29-F0E7-FB4C-A32E-65204CFF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336C-A8EB-0042-AB82-CD8A5C978905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FB29-F0E7-FB4C-A32E-65204CFF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3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336C-A8EB-0042-AB82-CD8A5C978905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FB29-F0E7-FB4C-A32E-65204CFF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336C-A8EB-0042-AB82-CD8A5C978905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FB29-F0E7-FB4C-A32E-65204CFF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4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336C-A8EB-0042-AB82-CD8A5C978905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FB29-F0E7-FB4C-A32E-65204CFF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4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336C-A8EB-0042-AB82-CD8A5C978905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FB29-F0E7-FB4C-A32E-65204CFF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336C-A8EB-0042-AB82-CD8A5C978905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FB29-F0E7-FB4C-A32E-65204CFF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336C-A8EB-0042-AB82-CD8A5C978905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FB29-F0E7-FB4C-A32E-65204CFF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2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336C-A8EB-0042-AB82-CD8A5C978905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FB29-F0E7-FB4C-A32E-65204CFF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2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336C-A8EB-0042-AB82-CD8A5C978905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FB29-F0E7-FB4C-A32E-65204CFF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7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336C-A8EB-0042-AB82-CD8A5C978905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FB29-F0E7-FB4C-A32E-65204CFF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36C-A8EB-0042-AB82-CD8A5C978905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EFB29-F0E7-FB4C-A32E-65204CFF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6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Metagenomic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7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615" y="203311"/>
            <a:ext cx="3155341" cy="484155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Getting the most out of your data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347428" y="445389"/>
            <a:ext cx="2210229" cy="7258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Samples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1811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</a:t>
            </a:r>
            <a:r>
              <a:rPr lang="en-US" dirty="0" err="1" smtClean="0"/>
              <a:t>amplicon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4684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Shotgun sequencing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4"/>
            <a:endCxn id="9" idx="0"/>
          </p:cNvCxnSpPr>
          <p:nvPr/>
        </p:nvCxnSpPr>
        <p:spPr>
          <a:xfrm>
            <a:off x="3452543" y="1171190"/>
            <a:ext cx="1945351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28232" y="1488254"/>
            <a:ext cx="203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Pros: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C</a:t>
            </a:r>
            <a:r>
              <a:rPr lang="en-US" sz="1200" dirty="0" smtClean="0"/>
              <a:t>ommonly used approach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Deep characterization</a:t>
            </a:r>
          </a:p>
          <a:p>
            <a:r>
              <a:rPr lang="en-US" sz="1200" u="sng" dirty="0" smtClean="0"/>
              <a:t>Cons: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Limited knowledge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Resolution remains low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466" y="1739885"/>
            <a:ext cx="8884491" cy="3222641"/>
            <a:chOff x="65466" y="1739885"/>
            <a:chExt cx="8884491" cy="3222641"/>
          </a:xfrm>
        </p:grpSpPr>
        <p:cxnSp>
          <p:nvCxnSpPr>
            <p:cNvPr id="18" name="Straight Arrow Connector 17"/>
            <p:cNvCxnSpPr>
              <a:stCxn id="9" idx="2"/>
              <a:endCxn id="17" idx="0"/>
            </p:cNvCxnSpPr>
            <p:nvPr/>
          </p:nvCxnSpPr>
          <p:spPr>
            <a:xfrm flipH="1">
              <a:off x="3524447" y="2474333"/>
              <a:ext cx="1873447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2"/>
              <a:endCxn id="28" idx="0"/>
            </p:cNvCxnSpPr>
            <p:nvPr/>
          </p:nvCxnSpPr>
          <p:spPr>
            <a:xfrm>
              <a:off x="5397894" y="2474333"/>
              <a:ext cx="552240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491237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Assembly based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16924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Read-based </a:t>
              </a:r>
              <a:r>
                <a:rPr lang="en-US" dirty="0"/>
                <a:t>/ Mapping Methods</a:t>
              </a:r>
              <a:endParaRPr lang="en-US" dirty="0" smtClean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5466" y="2838868"/>
              <a:ext cx="2654201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u="sng" dirty="0" smtClean="0"/>
                <a:t>Pros: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Large </a:t>
              </a:r>
              <a:r>
                <a:rPr lang="en-US" sz="1200" dirty="0" err="1" smtClean="0"/>
                <a:t>contigs</a:t>
              </a:r>
              <a:endParaRPr lang="en-US" sz="1200" dirty="0" smtClean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Positional Information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Most </a:t>
              </a:r>
              <a:r>
                <a:rPr lang="en-US" sz="1200" dirty="0"/>
                <a:t>direct method to identify novel orgs/genes</a:t>
              </a:r>
            </a:p>
            <a:p>
              <a:r>
                <a:rPr lang="en-US" sz="1200" u="sng" dirty="0" smtClean="0"/>
                <a:t>Cons:</a:t>
              </a:r>
              <a:endParaRPr lang="en-US" sz="1200" u="sng" dirty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Computational resource intensive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Assembling difficulties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Sequencing error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genomic redundancy - chimeras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8954" y="1739885"/>
              <a:ext cx="193100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 smtClean="0"/>
                <a:t>Pros: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Identity and </a:t>
              </a:r>
              <a:r>
                <a:rPr lang="en-US" sz="1200" dirty="0" smtClean="0"/>
                <a:t>abundance </a:t>
              </a:r>
              <a:r>
                <a:rPr lang="en-US" sz="1200" dirty="0"/>
                <a:t>answered </a:t>
              </a:r>
              <a:r>
                <a:rPr lang="en-US" sz="1200" dirty="0" smtClean="0"/>
                <a:t>simultaneously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Look at all data**</a:t>
              </a:r>
            </a:p>
            <a:p>
              <a:endParaRPr lang="en-US" sz="1200" dirty="0"/>
            </a:p>
            <a:p>
              <a:r>
                <a:rPr lang="en-US" sz="1200" u="sng" dirty="0" smtClean="0"/>
                <a:t>Cons: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 (short + with errors)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L</a:t>
              </a:r>
              <a:r>
                <a:rPr lang="en-US" sz="1200" dirty="0" smtClean="0"/>
                <a:t>ack </a:t>
              </a:r>
              <a:r>
                <a:rPr lang="en-US" sz="1200" dirty="0"/>
                <a:t>of specificity due to </a:t>
              </a:r>
              <a:r>
                <a:rPr lang="en-US" sz="1200" dirty="0" smtClean="0"/>
                <a:t>FPs </a:t>
              </a:r>
              <a:r>
                <a:rPr lang="en-US" sz="1200" dirty="0"/>
                <a:t>from </a:t>
              </a:r>
              <a:r>
                <a:rPr lang="en-US" sz="1200" dirty="0" smtClean="0"/>
                <a:t>genomic redundancy</a:t>
              </a:r>
              <a:endParaRPr lang="en-US" sz="1200" dirty="0"/>
            </a:p>
            <a:p>
              <a:pPr marL="228600" indent="-228600">
                <a:buAutoNum type="arabicParenR"/>
              </a:pPr>
              <a:r>
                <a:rPr lang="en-US" sz="1200" dirty="0"/>
                <a:t>Difficult to detect </a:t>
              </a:r>
              <a:r>
                <a:rPr lang="en-US" sz="1200" dirty="0" smtClean="0"/>
                <a:t>novel genomes – must infer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42855" y="3958928"/>
            <a:ext cx="6639190" cy="2218048"/>
            <a:chOff x="1442855" y="3958928"/>
            <a:chExt cx="6639190" cy="2218048"/>
          </a:xfrm>
        </p:grpSpPr>
        <p:sp>
          <p:nvSpPr>
            <p:cNvPr id="36" name="Rectangle 35"/>
            <p:cNvSpPr/>
            <p:nvPr/>
          </p:nvSpPr>
          <p:spPr>
            <a:xfrm>
              <a:off x="372819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Reference database size reduction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1562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Faster search algorithms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4285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Query size reduction</a:t>
              </a:r>
            </a:p>
          </p:txBody>
        </p:sp>
        <p:cxnSp>
          <p:nvCxnSpPr>
            <p:cNvPr id="40" name="Straight Arrow Connector 39"/>
            <p:cNvCxnSpPr>
              <a:stCxn id="28" idx="2"/>
              <a:endCxn id="38" idx="0"/>
            </p:cNvCxnSpPr>
            <p:nvPr/>
          </p:nvCxnSpPr>
          <p:spPr>
            <a:xfrm flipH="1">
              <a:off x="2476065" y="3958928"/>
              <a:ext cx="3474069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8" idx="2"/>
              <a:endCxn id="36" idx="0"/>
            </p:cNvCxnSpPr>
            <p:nvPr/>
          </p:nvCxnSpPr>
          <p:spPr>
            <a:xfrm flipH="1">
              <a:off x="4761405" y="3958928"/>
              <a:ext cx="1188729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8" idx="2"/>
              <a:endCxn id="37" idx="0"/>
            </p:cNvCxnSpPr>
            <p:nvPr/>
          </p:nvCxnSpPr>
          <p:spPr>
            <a:xfrm>
              <a:off x="5950134" y="3958928"/>
              <a:ext cx="1098701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510921" y="5715311"/>
              <a:ext cx="1998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Assembly / clustering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Unique K-</a:t>
              </a:r>
              <a:r>
                <a:rPr lang="en-US" sz="1200" dirty="0" err="1" smtClean="0"/>
                <a:t>mer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</p:grpSp>
      <p:cxnSp>
        <p:nvCxnSpPr>
          <p:cNvPr id="7" name="Straight Arrow Connector 6"/>
          <p:cNvCxnSpPr>
            <a:stCxn id="5" idx="4"/>
            <a:endCxn id="8" idx="0"/>
          </p:cNvCxnSpPr>
          <p:nvPr/>
        </p:nvCxnSpPr>
        <p:spPr>
          <a:xfrm flipH="1">
            <a:off x="1295021" y="1171190"/>
            <a:ext cx="2157522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61965" y="1090630"/>
            <a:ext cx="25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660066"/>
                </a:solidFill>
              </a:rPr>
              <a:t>ID, Abundance, Function</a:t>
            </a:r>
            <a:endParaRPr lang="en-US" b="1" i="1" dirty="0">
              <a:solidFill>
                <a:srgbClr val="6600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761" y="6381267"/>
            <a:ext cx="14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Patrick Chain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0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615" y="203311"/>
            <a:ext cx="3155341" cy="484155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Getting the most out of your data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347428" y="445389"/>
            <a:ext cx="2210229" cy="7258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Samples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1811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</a:t>
            </a:r>
            <a:r>
              <a:rPr lang="en-US" dirty="0" err="1" smtClean="0"/>
              <a:t>amplicon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4684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Shotgun sequencing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4"/>
            <a:endCxn id="9" idx="0"/>
          </p:cNvCxnSpPr>
          <p:nvPr/>
        </p:nvCxnSpPr>
        <p:spPr>
          <a:xfrm>
            <a:off x="3452543" y="1171190"/>
            <a:ext cx="1945351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28232" y="1488254"/>
            <a:ext cx="203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Pros: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C</a:t>
            </a:r>
            <a:r>
              <a:rPr lang="en-US" sz="1200" dirty="0" smtClean="0"/>
              <a:t>ommonly used approach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Deep characterization</a:t>
            </a:r>
          </a:p>
          <a:p>
            <a:r>
              <a:rPr lang="en-US" sz="1200" u="sng" dirty="0" smtClean="0"/>
              <a:t>Cons: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Limited knowledge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Resolution remains low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466" y="1739885"/>
            <a:ext cx="8884491" cy="3222641"/>
            <a:chOff x="65466" y="1739885"/>
            <a:chExt cx="8884491" cy="3222641"/>
          </a:xfrm>
        </p:grpSpPr>
        <p:cxnSp>
          <p:nvCxnSpPr>
            <p:cNvPr id="18" name="Straight Arrow Connector 17"/>
            <p:cNvCxnSpPr>
              <a:stCxn id="9" idx="2"/>
              <a:endCxn id="17" idx="0"/>
            </p:cNvCxnSpPr>
            <p:nvPr/>
          </p:nvCxnSpPr>
          <p:spPr>
            <a:xfrm flipH="1">
              <a:off x="3524447" y="2474333"/>
              <a:ext cx="1873447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2"/>
              <a:endCxn id="28" idx="0"/>
            </p:cNvCxnSpPr>
            <p:nvPr/>
          </p:nvCxnSpPr>
          <p:spPr>
            <a:xfrm>
              <a:off x="5397894" y="2474333"/>
              <a:ext cx="552240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491237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Assembly based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16924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Read-based </a:t>
              </a:r>
              <a:r>
                <a:rPr lang="en-US" dirty="0"/>
                <a:t>/ Mapping Methods</a:t>
              </a:r>
              <a:endParaRPr lang="en-US" dirty="0" smtClean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5466" y="2838868"/>
              <a:ext cx="2654201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u="sng" dirty="0" smtClean="0"/>
                <a:t>Pros: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Large </a:t>
              </a:r>
              <a:r>
                <a:rPr lang="en-US" sz="1200" dirty="0" err="1" smtClean="0"/>
                <a:t>contigs</a:t>
              </a:r>
              <a:endParaRPr lang="en-US" sz="1200" dirty="0" smtClean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Positional Information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Most </a:t>
              </a:r>
              <a:r>
                <a:rPr lang="en-US" sz="1200" dirty="0"/>
                <a:t>direct method to identify novel orgs/genes</a:t>
              </a:r>
            </a:p>
            <a:p>
              <a:r>
                <a:rPr lang="en-US" sz="1200" u="sng" dirty="0" smtClean="0"/>
                <a:t>Cons:</a:t>
              </a:r>
              <a:endParaRPr lang="en-US" sz="1200" u="sng" dirty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Computational resource intensive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Assembling difficulties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Sequencing error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genomic redundancy - chimeras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8954" y="1739885"/>
              <a:ext cx="193100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 smtClean="0"/>
                <a:t>Pros: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Identity and </a:t>
              </a:r>
              <a:r>
                <a:rPr lang="en-US" sz="1200" dirty="0" smtClean="0"/>
                <a:t>abundance </a:t>
              </a:r>
              <a:r>
                <a:rPr lang="en-US" sz="1200" dirty="0"/>
                <a:t>answered </a:t>
              </a:r>
              <a:r>
                <a:rPr lang="en-US" sz="1200" dirty="0" smtClean="0"/>
                <a:t>simultaneously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Look at all data**</a:t>
              </a:r>
            </a:p>
            <a:p>
              <a:endParaRPr lang="en-US" sz="1200" dirty="0"/>
            </a:p>
            <a:p>
              <a:r>
                <a:rPr lang="en-US" sz="1200" u="sng" dirty="0" smtClean="0"/>
                <a:t>Cons: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 (short + with errors)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L</a:t>
              </a:r>
              <a:r>
                <a:rPr lang="en-US" sz="1200" dirty="0" smtClean="0"/>
                <a:t>ack </a:t>
              </a:r>
              <a:r>
                <a:rPr lang="en-US" sz="1200" dirty="0"/>
                <a:t>of specificity due to </a:t>
              </a:r>
              <a:r>
                <a:rPr lang="en-US" sz="1200" dirty="0" smtClean="0"/>
                <a:t>FPs </a:t>
              </a:r>
              <a:r>
                <a:rPr lang="en-US" sz="1200" dirty="0"/>
                <a:t>from </a:t>
              </a:r>
              <a:r>
                <a:rPr lang="en-US" sz="1200" dirty="0" smtClean="0"/>
                <a:t>genomic redundancy</a:t>
              </a:r>
              <a:endParaRPr lang="en-US" sz="1200" dirty="0"/>
            </a:p>
            <a:p>
              <a:pPr marL="228600" indent="-228600">
                <a:buAutoNum type="arabicParenR"/>
              </a:pPr>
              <a:r>
                <a:rPr lang="en-US" sz="1200" dirty="0"/>
                <a:t>Difficult to detect </a:t>
              </a:r>
              <a:r>
                <a:rPr lang="en-US" sz="1200" dirty="0" smtClean="0"/>
                <a:t>novel genomes – must infer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42855" y="3958928"/>
            <a:ext cx="6639190" cy="2633546"/>
            <a:chOff x="1442855" y="3958928"/>
            <a:chExt cx="6639190" cy="2633546"/>
          </a:xfrm>
        </p:grpSpPr>
        <p:sp>
          <p:nvSpPr>
            <p:cNvPr id="36" name="Rectangle 35"/>
            <p:cNvSpPr/>
            <p:nvPr/>
          </p:nvSpPr>
          <p:spPr>
            <a:xfrm>
              <a:off x="372819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Reference database size reduction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1562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Faster search algorithms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4285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Query size reduction</a:t>
              </a:r>
            </a:p>
          </p:txBody>
        </p:sp>
        <p:cxnSp>
          <p:nvCxnSpPr>
            <p:cNvPr id="40" name="Straight Arrow Connector 39"/>
            <p:cNvCxnSpPr>
              <a:stCxn id="28" idx="2"/>
              <a:endCxn id="38" idx="0"/>
            </p:cNvCxnSpPr>
            <p:nvPr/>
          </p:nvCxnSpPr>
          <p:spPr>
            <a:xfrm flipH="1">
              <a:off x="2476065" y="3958928"/>
              <a:ext cx="3474069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8" idx="2"/>
              <a:endCxn id="36" idx="0"/>
            </p:cNvCxnSpPr>
            <p:nvPr/>
          </p:nvCxnSpPr>
          <p:spPr>
            <a:xfrm flipH="1">
              <a:off x="4761405" y="3958928"/>
              <a:ext cx="1188729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8" idx="2"/>
              <a:endCxn id="37" idx="0"/>
            </p:cNvCxnSpPr>
            <p:nvPr/>
          </p:nvCxnSpPr>
          <p:spPr>
            <a:xfrm>
              <a:off x="5950134" y="3958928"/>
              <a:ext cx="1098701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28195" y="5761477"/>
              <a:ext cx="20664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Selection of marker genes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Identification of signatures (</a:t>
              </a:r>
              <a:r>
                <a:rPr lang="en-US" sz="1200" dirty="0" err="1" smtClean="0"/>
                <a:t>Kmers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10921" y="5715311"/>
              <a:ext cx="1998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Assembly / clustering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Unique K-</a:t>
              </a:r>
              <a:r>
                <a:rPr lang="en-US" sz="1200" dirty="0" err="1" smtClean="0"/>
                <a:t>mer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</p:grpSp>
      <p:cxnSp>
        <p:nvCxnSpPr>
          <p:cNvPr id="7" name="Straight Arrow Connector 6"/>
          <p:cNvCxnSpPr>
            <a:stCxn id="5" idx="4"/>
            <a:endCxn id="8" idx="0"/>
          </p:cNvCxnSpPr>
          <p:nvPr/>
        </p:nvCxnSpPr>
        <p:spPr>
          <a:xfrm flipH="1">
            <a:off x="1295021" y="1171190"/>
            <a:ext cx="2157522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61965" y="1090630"/>
            <a:ext cx="25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660066"/>
                </a:solidFill>
              </a:rPr>
              <a:t>ID, Abundance, Function</a:t>
            </a:r>
            <a:endParaRPr lang="en-US" b="1" i="1" dirty="0">
              <a:solidFill>
                <a:srgbClr val="6600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761" y="6381267"/>
            <a:ext cx="14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Patrick Chain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3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615" y="203311"/>
            <a:ext cx="3155341" cy="484155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Getting the most out of your data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347428" y="445389"/>
            <a:ext cx="2210229" cy="7258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Samples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1811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</a:t>
            </a:r>
            <a:r>
              <a:rPr lang="en-US" dirty="0" err="1" smtClean="0"/>
              <a:t>amplicon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4684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Shotgun sequencing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4"/>
            <a:endCxn id="9" idx="0"/>
          </p:cNvCxnSpPr>
          <p:nvPr/>
        </p:nvCxnSpPr>
        <p:spPr>
          <a:xfrm>
            <a:off x="3452543" y="1171190"/>
            <a:ext cx="1945351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28232" y="1488254"/>
            <a:ext cx="203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Pros: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C</a:t>
            </a:r>
            <a:r>
              <a:rPr lang="en-US" sz="1200" dirty="0" smtClean="0"/>
              <a:t>ommonly used approach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Deep characterization</a:t>
            </a:r>
          </a:p>
          <a:p>
            <a:r>
              <a:rPr lang="en-US" sz="1200" u="sng" dirty="0" smtClean="0"/>
              <a:t>Cons: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Limited knowledge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Resolution remains low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466" y="1739885"/>
            <a:ext cx="8884491" cy="3222641"/>
            <a:chOff x="65466" y="1739885"/>
            <a:chExt cx="8884491" cy="3222641"/>
          </a:xfrm>
        </p:grpSpPr>
        <p:cxnSp>
          <p:nvCxnSpPr>
            <p:cNvPr id="18" name="Straight Arrow Connector 17"/>
            <p:cNvCxnSpPr>
              <a:stCxn id="9" idx="2"/>
              <a:endCxn id="17" idx="0"/>
            </p:cNvCxnSpPr>
            <p:nvPr/>
          </p:nvCxnSpPr>
          <p:spPr>
            <a:xfrm flipH="1">
              <a:off x="3524447" y="2474333"/>
              <a:ext cx="1873447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2"/>
              <a:endCxn id="28" idx="0"/>
            </p:cNvCxnSpPr>
            <p:nvPr/>
          </p:nvCxnSpPr>
          <p:spPr>
            <a:xfrm>
              <a:off x="5397894" y="2474333"/>
              <a:ext cx="552240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491237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Assembly based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16924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Read-based </a:t>
              </a:r>
              <a:r>
                <a:rPr lang="en-US" dirty="0"/>
                <a:t>/ Mapping Methods</a:t>
              </a:r>
              <a:endParaRPr lang="en-US" dirty="0" smtClean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5466" y="2838868"/>
              <a:ext cx="2654201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u="sng" dirty="0" smtClean="0"/>
                <a:t>Pros: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Large </a:t>
              </a:r>
              <a:r>
                <a:rPr lang="en-US" sz="1200" dirty="0" err="1" smtClean="0"/>
                <a:t>contigs</a:t>
              </a:r>
              <a:endParaRPr lang="en-US" sz="1200" dirty="0" smtClean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Positional Information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Most </a:t>
              </a:r>
              <a:r>
                <a:rPr lang="en-US" sz="1200" dirty="0"/>
                <a:t>direct method to identify novel orgs/genes</a:t>
              </a:r>
            </a:p>
            <a:p>
              <a:r>
                <a:rPr lang="en-US" sz="1200" u="sng" dirty="0" smtClean="0"/>
                <a:t>Cons:</a:t>
              </a:r>
              <a:endParaRPr lang="en-US" sz="1200" u="sng" dirty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Computational resource intensive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Assembling difficulties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Sequencing error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genomic redundancy - chimeras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8954" y="1739885"/>
              <a:ext cx="193100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 smtClean="0"/>
                <a:t>Pros: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Identity and </a:t>
              </a:r>
              <a:r>
                <a:rPr lang="en-US" sz="1200" dirty="0" smtClean="0"/>
                <a:t>abundance </a:t>
              </a:r>
              <a:r>
                <a:rPr lang="en-US" sz="1200" dirty="0"/>
                <a:t>answered </a:t>
              </a:r>
              <a:r>
                <a:rPr lang="en-US" sz="1200" dirty="0" smtClean="0"/>
                <a:t>simultaneously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Look at all data**</a:t>
              </a:r>
            </a:p>
            <a:p>
              <a:endParaRPr lang="en-US" sz="1200" dirty="0"/>
            </a:p>
            <a:p>
              <a:r>
                <a:rPr lang="en-US" sz="1200" u="sng" dirty="0" smtClean="0"/>
                <a:t>Cons: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 (short + with errors)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L</a:t>
              </a:r>
              <a:r>
                <a:rPr lang="en-US" sz="1200" dirty="0" smtClean="0"/>
                <a:t>ack </a:t>
              </a:r>
              <a:r>
                <a:rPr lang="en-US" sz="1200" dirty="0"/>
                <a:t>of specificity due to </a:t>
              </a:r>
              <a:r>
                <a:rPr lang="en-US" sz="1200" dirty="0" smtClean="0"/>
                <a:t>FPs </a:t>
              </a:r>
              <a:r>
                <a:rPr lang="en-US" sz="1200" dirty="0"/>
                <a:t>from </a:t>
              </a:r>
              <a:r>
                <a:rPr lang="en-US" sz="1200" dirty="0" smtClean="0"/>
                <a:t>genomic redundancy</a:t>
              </a:r>
              <a:endParaRPr lang="en-US" sz="1200" dirty="0"/>
            </a:p>
            <a:p>
              <a:pPr marL="228600" indent="-228600">
                <a:buAutoNum type="arabicParenR"/>
              </a:pPr>
              <a:r>
                <a:rPr lang="en-US" sz="1200" dirty="0"/>
                <a:t>Difficult to detect </a:t>
              </a:r>
              <a:r>
                <a:rPr lang="en-US" sz="1200" dirty="0" smtClean="0"/>
                <a:t>novel genomes – must infer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42855" y="3958928"/>
            <a:ext cx="6875644" cy="2814742"/>
            <a:chOff x="1442855" y="3958928"/>
            <a:chExt cx="6875644" cy="2814742"/>
          </a:xfrm>
        </p:grpSpPr>
        <p:sp>
          <p:nvSpPr>
            <p:cNvPr id="36" name="Rectangle 35"/>
            <p:cNvSpPr/>
            <p:nvPr/>
          </p:nvSpPr>
          <p:spPr>
            <a:xfrm>
              <a:off x="372819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Reference database size reduction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1562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Faster search algorithms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4285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Query size reduction</a:t>
              </a:r>
            </a:p>
          </p:txBody>
        </p:sp>
        <p:cxnSp>
          <p:nvCxnSpPr>
            <p:cNvPr id="40" name="Straight Arrow Connector 39"/>
            <p:cNvCxnSpPr>
              <a:stCxn id="28" idx="2"/>
              <a:endCxn id="38" idx="0"/>
            </p:cNvCxnSpPr>
            <p:nvPr/>
          </p:nvCxnSpPr>
          <p:spPr>
            <a:xfrm flipH="1">
              <a:off x="2476065" y="3958928"/>
              <a:ext cx="3474069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8" idx="2"/>
              <a:endCxn id="36" idx="0"/>
            </p:cNvCxnSpPr>
            <p:nvPr/>
          </p:nvCxnSpPr>
          <p:spPr>
            <a:xfrm flipH="1">
              <a:off x="4761405" y="3958928"/>
              <a:ext cx="1188729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8" idx="2"/>
              <a:endCxn id="37" idx="0"/>
            </p:cNvCxnSpPr>
            <p:nvPr/>
          </p:nvCxnSpPr>
          <p:spPr>
            <a:xfrm>
              <a:off x="5950134" y="3958928"/>
              <a:ext cx="1098701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28195" y="5761477"/>
              <a:ext cx="20664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Selection of marker genes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Identification of signatures (</a:t>
              </a:r>
              <a:r>
                <a:rPr lang="en-US" sz="1200" dirty="0" err="1" smtClean="0"/>
                <a:t>Kmers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61964" y="5758007"/>
              <a:ext cx="2056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Exact match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K-</a:t>
              </a:r>
              <a:r>
                <a:rPr lang="en-US" sz="1200" dirty="0" err="1" smtClean="0"/>
                <a:t>mer</a:t>
              </a:r>
              <a:r>
                <a:rPr lang="en-US" sz="1200" dirty="0" smtClean="0"/>
                <a:t> based search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Improved algorithm</a:t>
              </a:r>
            </a:p>
            <a:p>
              <a:pPr marL="800100" lvl="1" indent="-342900">
                <a:buAutoNum type="alphaLcPeriod"/>
              </a:pPr>
              <a:r>
                <a:rPr lang="en-US" sz="1200" dirty="0" smtClean="0"/>
                <a:t>Clustering</a:t>
              </a:r>
            </a:p>
            <a:p>
              <a:pPr marL="800100" lvl="1" indent="-342900">
                <a:buAutoNum type="alphaLcPeriod"/>
              </a:pPr>
              <a:r>
                <a:rPr lang="en-US" sz="1200" dirty="0" smtClean="0"/>
                <a:t>Pattern matching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10921" y="5715311"/>
              <a:ext cx="1998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Assembly / clustering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Unique K-</a:t>
              </a:r>
              <a:r>
                <a:rPr lang="en-US" sz="1200" dirty="0" err="1" smtClean="0"/>
                <a:t>mer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</p:grpSp>
      <p:cxnSp>
        <p:nvCxnSpPr>
          <p:cNvPr id="7" name="Straight Arrow Connector 6"/>
          <p:cNvCxnSpPr>
            <a:stCxn id="5" idx="4"/>
            <a:endCxn id="8" idx="0"/>
          </p:cNvCxnSpPr>
          <p:nvPr/>
        </p:nvCxnSpPr>
        <p:spPr>
          <a:xfrm flipH="1">
            <a:off x="1295021" y="1171190"/>
            <a:ext cx="2157522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61965" y="1090630"/>
            <a:ext cx="25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660066"/>
                </a:solidFill>
              </a:rPr>
              <a:t>ID, Abundance, Function</a:t>
            </a:r>
            <a:endParaRPr lang="en-US" b="1" i="1" dirty="0">
              <a:solidFill>
                <a:srgbClr val="6600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761" y="6381267"/>
            <a:ext cx="14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Patrick Chain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3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615" y="203311"/>
            <a:ext cx="3155341" cy="484155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Getting the most out of your data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347428" y="445389"/>
            <a:ext cx="2210229" cy="7258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Samples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1811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</a:t>
            </a:r>
            <a:r>
              <a:rPr lang="en-US" dirty="0" err="1" smtClean="0"/>
              <a:t>amplicon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4684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Shotgun sequencing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4"/>
            <a:endCxn id="9" idx="0"/>
          </p:cNvCxnSpPr>
          <p:nvPr/>
        </p:nvCxnSpPr>
        <p:spPr>
          <a:xfrm>
            <a:off x="3452543" y="1171190"/>
            <a:ext cx="1945351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28232" y="1488254"/>
            <a:ext cx="203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Pros: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C</a:t>
            </a:r>
            <a:r>
              <a:rPr lang="en-US" sz="1200" dirty="0" smtClean="0"/>
              <a:t>ommonly used approach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Deep characterization</a:t>
            </a:r>
          </a:p>
          <a:p>
            <a:r>
              <a:rPr lang="en-US" sz="1200" u="sng" dirty="0" smtClean="0"/>
              <a:t>Cons: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Limited knowledge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Resolution remains low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466" y="1739885"/>
            <a:ext cx="8884491" cy="3222641"/>
            <a:chOff x="65466" y="1739885"/>
            <a:chExt cx="8884491" cy="3222641"/>
          </a:xfrm>
        </p:grpSpPr>
        <p:cxnSp>
          <p:nvCxnSpPr>
            <p:cNvPr id="18" name="Straight Arrow Connector 17"/>
            <p:cNvCxnSpPr>
              <a:stCxn id="9" idx="2"/>
              <a:endCxn id="17" idx="0"/>
            </p:cNvCxnSpPr>
            <p:nvPr/>
          </p:nvCxnSpPr>
          <p:spPr>
            <a:xfrm flipH="1">
              <a:off x="3524447" y="2474333"/>
              <a:ext cx="1873447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2"/>
              <a:endCxn id="28" idx="0"/>
            </p:cNvCxnSpPr>
            <p:nvPr/>
          </p:nvCxnSpPr>
          <p:spPr>
            <a:xfrm>
              <a:off x="5397894" y="2474333"/>
              <a:ext cx="552240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491237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Assembly based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16924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Read-based </a:t>
              </a:r>
              <a:r>
                <a:rPr lang="en-US" dirty="0"/>
                <a:t>/ Mapping Methods</a:t>
              </a:r>
              <a:endParaRPr lang="en-US" dirty="0" smtClean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5466" y="2838868"/>
              <a:ext cx="2654201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u="sng" dirty="0" smtClean="0"/>
                <a:t>Pros: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Large </a:t>
              </a:r>
              <a:r>
                <a:rPr lang="en-US" sz="1200" dirty="0" err="1" smtClean="0"/>
                <a:t>contigs</a:t>
              </a:r>
              <a:endParaRPr lang="en-US" sz="1200" dirty="0" smtClean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Positional Information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Most </a:t>
              </a:r>
              <a:r>
                <a:rPr lang="en-US" sz="1200" dirty="0"/>
                <a:t>direct method to identify novel orgs/genes</a:t>
              </a:r>
            </a:p>
            <a:p>
              <a:r>
                <a:rPr lang="en-US" sz="1200" u="sng" dirty="0" smtClean="0"/>
                <a:t>Cons:</a:t>
              </a:r>
              <a:endParaRPr lang="en-US" sz="1200" u="sng" dirty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Computational resource intensive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Assembling difficulties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Sequencing error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genomic redundancy - chimeras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8954" y="1739885"/>
              <a:ext cx="193100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 smtClean="0"/>
                <a:t>Pros: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Identity and </a:t>
              </a:r>
              <a:r>
                <a:rPr lang="en-US" sz="1200" dirty="0" smtClean="0"/>
                <a:t>abundance </a:t>
              </a:r>
              <a:r>
                <a:rPr lang="en-US" sz="1200" dirty="0"/>
                <a:t>answered </a:t>
              </a:r>
              <a:r>
                <a:rPr lang="en-US" sz="1200" dirty="0" smtClean="0"/>
                <a:t>simultaneously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Look at all data**</a:t>
              </a:r>
            </a:p>
            <a:p>
              <a:endParaRPr lang="en-US" sz="1200" dirty="0"/>
            </a:p>
            <a:p>
              <a:r>
                <a:rPr lang="en-US" sz="1200" u="sng" dirty="0" smtClean="0"/>
                <a:t>Cons: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 (short + with errors)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L</a:t>
              </a:r>
              <a:r>
                <a:rPr lang="en-US" sz="1200" dirty="0" smtClean="0"/>
                <a:t>ack </a:t>
              </a:r>
              <a:r>
                <a:rPr lang="en-US" sz="1200" dirty="0"/>
                <a:t>of specificity due to </a:t>
              </a:r>
              <a:r>
                <a:rPr lang="en-US" sz="1200" dirty="0" smtClean="0"/>
                <a:t>FPs </a:t>
              </a:r>
              <a:r>
                <a:rPr lang="en-US" sz="1200" dirty="0"/>
                <a:t>from </a:t>
              </a:r>
              <a:r>
                <a:rPr lang="en-US" sz="1200" dirty="0" smtClean="0"/>
                <a:t>genomic redundancy</a:t>
              </a:r>
              <a:endParaRPr lang="en-US" sz="1200" dirty="0"/>
            </a:p>
            <a:p>
              <a:pPr marL="228600" indent="-228600">
                <a:buAutoNum type="arabicParenR"/>
              </a:pPr>
              <a:r>
                <a:rPr lang="en-US" sz="1200" dirty="0"/>
                <a:t>Difficult to detect </a:t>
              </a:r>
              <a:r>
                <a:rPr lang="en-US" sz="1200" dirty="0" smtClean="0"/>
                <a:t>novel genomes – must infer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42855" y="3958928"/>
            <a:ext cx="6875644" cy="2814742"/>
            <a:chOff x="1442855" y="3958928"/>
            <a:chExt cx="6875644" cy="2814742"/>
          </a:xfrm>
        </p:grpSpPr>
        <p:sp>
          <p:nvSpPr>
            <p:cNvPr id="36" name="Rectangle 35"/>
            <p:cNvSpPr/>
            <p:nvPr/>
          </p:nvSpPr>
          <p:spPr>
            <a:xfrm>
              <a:off x="372819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Reference database size reduction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1562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Faster search algorithms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4285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Query size reduction</a:t>
              </a:r>
            </a:p>
          </p:txBody>
        </p:sp>
        <p:cxnSp>
          <p:nvCxnSpPr>
            <p:cNvPr id="40" name="Straight Arrow Connector 39"/>
            <p:cNvCxnSpPr>
              <a:stCxn id="28" idx="2"/>
              <a:endCxn id="38" idx="0"/>
            </p:cNvCxnSpPr>
            <p:nvPr/>
          </p:nvCxnSpPr>
          <p:spPr>
            <a:xfrm flipH="1">
              <a:off x="2476065" y="3958928"/>
              <a:ext cx="3474069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8" idx="2"/>
              <a:endCxn id="36" idx="0"/>
            </p:cNvCxnSpPr>
            <p:nvPr/>
          </p:nvCxnSpPr>
          <p:spPr>
            <a:xfrm flipH="1">
              <a:off x="4761405" y="3958928"/>
              <a:ext cx="1188729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8" idx="2"/>
              <a:endCxn id="37" idx="0"/>
            </p:cNvCxnSpPr>
            <p:nvPr/>
          </p:nvCxnSpPr>
          <p:spPr>
            <a:xfrm>
              <a:off x="5950134" y="3958928"/>
              <a:ext cx="1098701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28195" y="5761477"/>
              <a:ext cx="20664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Selection of marker genes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Identification of signatures (</a:t>
              </a:r>
              <a:r>
                <a:rPr lang="en-US" sz="1200" dirty="0" err="1" smtClean="0"/>
                <a:t>Kmers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61964" y="5758007"/>
              <a:ext cx="2056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Exact match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K-</a:t>
              </a:r>
              <a:r>
                <a:rPr lang="en-US" sz="1200" dirty="0" err="1" smtClean="0"/>
                <a:t>mer</a:t>
              </a:r>
              <a:r>
                <a:rPr lang="en-US" sz="1200" dirty="0" smtClean="0"/>
                <a:t> based search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Improved algorithm</a:t>
              </a:r>
            </a:p>
            <a:p>
              <a:pPr marL="800100" lvl="1" indent="-342900">
                <a:buAutoNum type="alphaLcPeriod"/>
              </a:pPr>
              <a:r>
                <a:rPr lang="en-US" sz="1200" dirty="0" smtClean="0"/>
                <a:t>Clustering</a:t>
              </a:r>
            </a:p>
            <a:p>
              <a:pPr marL="800100" lvl="1" indent="-342900">
                <a:buAutoNum type="alphaLcPeriod"/>
              </a:pPr>
              <a:r>
                <a:rPr lang="en-US" sz="1200" dirty="0" smtClean="0"/>
                <a:t>Pattern matching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10921" y="5715311"/>
              <a:ext cx="1998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Assembly / clustering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Unique K-</a:t>
              </a:r>
              <a:r>
                <a:rPr lang="en-US" sz="1200" dirty="0" err="1" smtClean="0"/>
                <a:t>mer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</p:grpSp>
      <p:cxnSp>
        <p:nvCxnSpPr>
          <p:cNvPr id="7" name="Straight Arrow Connector 6"/>
          <p:cNvCxnSpPr>
            <a:stCxn id="5" idx="4"/>
            <a:endCxn id="8" idx="0"/>
          </p:cNvCxnSpPr>
          <p:nvPr/>
        </p:nvCxnSpPr>
        <p:spPr>
          <a:xfrm flipH="1">
            <a:off x="1295021" y="1171190"/>
            <a:ext cx="2157522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61965" y="1090630"/>
            <a:ext cx="25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660066"/>
                </a:solidFill>
              </a:rPr>
              <a:t>ID, Abundance, Function</a:t>
            </a:r>
            <a:endParaRPr lang="en-US" b="1" i="1" dirty="0">
              <a:solidFill>
                <a:srgbClr val="6600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761" y="6381267"/>
            <a:ext cx="14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Patrick Chain </a:t>
            </a:r>
            <a:endParaRPr lang="en-US" dirty="0"/>
          </a:p>
        </p:txBody>
      </p:sp>
      <p:sp>
        <p:nvSpPr>
          <p:cNvPr id="32" name="Explosion 2 31"/>
          <p:cNvSpPr/>
          <p:nvPr/>
        </p:nvSpPr>
        <p:spPr>
          <a:xfrm>
            <a:off x="4106437" y="2351239"/>
            <a:ext cx="3687394" cy="2434336"/>
          </a:xfrm>
          <a:prstGeom prst="irregularSeal2">
            <a:avLst/>
          </a:prstGeom>
          <a:noFill/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75209" y="3282963"/>
            <a:ext cx="3321409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Tutorial One:  Quality trim your unassembled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0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615" y="203311"/>
            <a:ext cx="3155341" cy="484155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Getting the most out of your data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347428" y="445389"/>
            <a:ext cx="2210229" cy="7258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Samples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1811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</a:t>
            </a:r>
            <a:r>
              <a:rPr lang="en-US" dirty="0" err="1" smtClean="0"/>
              <a:t>amplicon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4684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Shotgun sequencing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4"/>
            <a:endCxn id="9" idx="0"/>
          </p:cNvCxnSpPr>
          <p:nvPr/>
        </p:nvCxnSpPr>
        <p:spPr>
          <a:xfrm>
            <a:off x="3452543" y="1171190"/>
            <a:ext cx="1945351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28232" y="1488254"/>
            <a:ext cx="203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Pros: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C</a:t>
            </a:r>
            <a:r>
              <a:rPr lang="en-US" sz="1200" dirty="0" smtClean="0"/>
              <a:t>ommonly used approach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Deep characterization</a:t>
            </a:r>
          </a:p>
          <a:p>
            <a:r>
              <a:rPr lang="en-US" sz="1200" u="sng" dirty="0" smtClean="0"/>
              <a:t>Cons: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Limited knowledge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Resolution remains low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466" y="1739885"/>
            <a:ext cx="8884491" cy="3222641"/>
            <a:chOff x="65466" y="1739885"/>
            <a:chExt cx="8884491" cy="3222641"/>
          </a:xfrm>
        </p:grpSpPr>
        <p:cxnSp>
          <p:nvCxnSpPr>
            <p:cNvPr id="18" name="Straight Arrow Connector 17"/>
            <p:cNvCxnSpPr>
              <a:stCxn id="9" idx="2"/>
              <a:endCxn id="17" idx="0"/>
            </p:cNvCxnSpPr>
            <p:nvPr/>
          </p:nvCxnSpPr>
          <p:spPr>
            <a:xfrm flipH="1">
              <a:off x="3524447" y="2474333"/>
              <a:ext cx="1873447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2"/>
              <a:endCxn id="28" idx="0"/>
            </p:cNvCxnSpPr>
            <p:nvPr/>
          </p:nvCxnSpPr>
          <p:spPr>
            <a:xfrm>
              <a:off x="5397894" y="2474333"/>
              <a:ext cx="552240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491237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Assembly based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16924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Read-based </a:t>
              </a:r>
              <a:r>
                <a:rPr lang="en-US" dirty="0"/>
                <a:t>/ Mapping Methods</a:t>
              </a:r>
              <a:endParaRPr lang="en-US" dirty="0" smtClean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5466" y="2838868"/>
              <a:ext cx="2654201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u="sng" dirty="0" smtClean="0"/>
                <a:t>Pros: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Large </a:t>
              </a:r>
              <a:r>
                <a:rPr lang="en-US" sz="1200" dirty="0" err="1" smtClean="0"/>
                <a:t>contigs</a:t>
              </a:r>
              <a:endParaRPr lang="en-US" sz="1200" dirty="0" smtClean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Positional Information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Most </a:t>
              </a:r>
              <a:r>
                <a:rPr lang="en-US" sz="1200" dirty="0"/>
                <a:t>direct method to identify novel orgs/genes</a:t>
              </a:r>
            </a:p>
            <a:p>
              <a:r>
                <a:rPr lang="en-US" sz="1200" u="sng" dirty="0" smtClean="0"/>
                <a:t>Cons:</a:t>
              </a:r>
              <a:endParaRPr lang="en-US" sz="1200" u="sng" dirty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Computational resource intensive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Assembling difficulties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Sequencing error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genomic redundancy - chimeras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8954" y="1739885"/>
              <a:ext cx="193100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 smtClean="0"/>
                <a:t>Pros: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Identity and </a:t>
              </a:r>
              <a:r>
                <a:rPr lang="en-US" sz="1200" dirty="0" smtClean="0"/>
                <a:t>abundance </a:t>
              </a:r>
              <a:r>
                <a:rPr lang="en-US" sz="1200" dirty="0"/>
                <a:t>answered </a:t>
              </a:r>
              <a:r>
                <a:rPr lang="en-US" sz="1200" dirty="0" smtClean="0"/>
                <a:t>simultaneously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Look at all data**</a:t>
              </a:r>
            </a:p>
            <a:p>
              <a:endParaRPr lang="en-US" sz="1200" dirty="0"/>
            </a:p>
            <a:p>
              <a:r>
                <a:rPr lang="en-US" sz="1200" u="sng" dirty="0" smtClean="0"/>
                <a:t>Cons: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 (short + with errors)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L</a:t>
              </a:r>
              <a:r>
                <a:rPr lang="en-US" sz="1200" dirty="0" smtClean="0"/>
                <a:t>ack </a:t>
              </a:r>
              <a:r>
                <a:rPr lang="en-US" sz="1200" dirty="0"/>
                <a:t>of specificity due to </a:t>
              </a:r>
              <a:r>
                <a:rPr lang="en-US" sz="1200" dirty="0" smtClean="0"/>
                <a:t>FPs </a:t>
              </a:r>
              <a:r>
                <a:rPr lang="en-US" sz="1200" dirty="0"/>
                <a:t>from </a:t>
              </a:r>
              <a:r>
                <a:rPr lang="en-US" sz="1200" dirty="0" smtClean="0"/>
                <a:t>genomic redundancy</a:t>
              </a:r>
              <a:endParaRPr lang="en-US" sz="1200" dirty="0"/>
            </a:p>
            <a:p>
              <a:pPr marL="228600" indent="-228600">
                <a:buAutoNum type="arabicParenR"/>
              </a:pPr>
              <a:r>
                <a:rPr lang="en-US" sz="1200" dirty="0"/>
                <a:t>Difficult to detect </a:t>
              </a:r>
              <a:r>
                <a:rPr lang="en-US" sz="1200" dirty="0" smtClean="0"/>
                <a:t>novel genomes – must infer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42855" y="3958928"/>
            <a:ext cx="6875644" cy="2814742"/>
            <a:chOff x="1442855" y="3958928"/>
            <a:chExt cx="6875644" cy="2814742"/>
          </a:xfrm>
        </p:grpSpPr>
        <p:sp>
          <p:nvSpPr>
            <p:cNvPr id="36" name="Rectangle 35"/>
            <p:cNvSpPr/>
            <p:nvPr/>
          </p:nvSpPr>
          <p:spPr>
            <a:xfrm>
              <a:off x="372819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Reference database size reduction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1562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Faster search algorithms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4285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Query size reduction</a:t>
              </a:r>
            </a:p>
          </p:txBody>
        </p:sp>
        <p:cxnSp>
          <p:nvCxnSpPr>
            <p:cNvPr id="40" name="Straight Arrow Connector 39"/>
            <p:cNvCxnSpPr>
              <a:stCxn id="28" idx="2"/>
              <a:endCxn id="38" idx="0"/>
            </p:cNvCxnSpPr>
            <p:nvPr/>
          </p:nvCxnSpPr>
          <p:spPr>
            <a:xfrm flipH="1">
              <a:off x="2476065" y="3958928"/>
              <a:ext cx="3474069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8" idx="2"/>
              <a:endCxn id="36" idx="0"/>
            </p:cNvCxnSpPr>
            <p:nvPr/>
          </p:nvCxnSpPr>
          <p:spPr>
            <a:xfrm flipH="1">
              <a:off x="4761405" y="3958928"/>
              <a:ext cx="1188729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8" idx="2"/>
              <a:endCxn id="37" idx="0"/>
            </p:cNvCxnSpPr>
            <p:nvPr/>
          </p:nvCxnSpPr>
          <p:spPr>
            <a:xfrm>
              <a:off x="5950134" y="3958928"/>
              <a:ext cx="1098701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28195" y="5761477"/>
              <a:ext cx="20664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Selection of marker genes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Identification of signatures (</a:t>
              </a:r>
              <a:r>
                <a:rPr lang="en-US" sz="1200" dirty="0" err="1" smtClean="0"/>
                <a:t>Kmers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61964" y="5758007"/>
              <a:ext cx="2056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Exact match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K-</a:t>
              </a:r>
              <a:r>
                <a:rPr lang="en-US" sz="1200" dirty="0" err="1" smtClean="0"/>
                <a:t>mer</a:t>
              </a:r>
              <a:r>
                <a:rPr lang="en-US" sz="1200" dirty="0" smtClean="0"/>
                <a:t> based search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Improved algorithm</a:t>
              </a:r>
            </a:p>
            <a:p>
              <a:pPr marL="800100" lvl="1" indent="-342900">
                <a:buAutoNum type="alphaLcPeriod"/>
              </a:pPr>
              <a:r>
                <a:rPr lang="en-US" sz="1200" dirty="0" smtClean="0"/>
                <a:t>Clustering</a:t>
              </a:r>
            </a:p>
            <a:p>
              <a:pPr marL="800100" lvl="1" indent="-342900">
                <a:buAutoNum type="alphaLcPeriod"/>
              </a:pPr>
              <a:r>
                <a:rPr lang="en-US" sz="1200" dirty="0" smtClean="0"/>
                <a:t>Pattern matching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10921" y="5715311"/>
              <a:ext cx="1998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Assembly / clustering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Unique K-</a:t>
              </a:r>
              <a:r>
                <a:rPr lang="en-US" sz="1200" dirty="0" err="1" smtClean="0"/>
                <a:t>mer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</p:grpSp>
      <p:cxnSp>
        <p:nvCxnSpPr>
          <p:cNvPr id="7" name="Straight Arrow Connector 6"/>
          <p:cNvCxnSpPr>
            <a:stCxn id="5" idx="4"/>
            <a:endCxn id="8" idx="0"/>
          </p:cNvCxnSpPr>
          <p:nvPr/>
        </p:nvCxnSpPr>
        <p:spPr>
          <a:xfrm flipH="1">
            <a:off x="1295021" y="1171190"/>
            <a:ext cx="2157522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61965" y="1090630"/>
            <a:ext cx="25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660066"/>
                </a:solidFill>
              </a:rPr>
              <a:t>ID, Abundance, Function</a:t>
            </a:r>
            <a:endParaRPr lang="en-US" b="1" i="1" dirty="0">
              <a:solidFill>
                <a:srgbClr val="6600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761" y="6381267"/>
            <a:ext cx="14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Patrick Chain </a:t>
            </a:r>
            <a:endParaRPr lang="en-US" dirty="0"/>
          </a:p>
        </p:txBody>
      </p:sp>
      <p:sp>
        <p:nvSpPr>
          <p:cNvPr id="32" name="Explosion 2 31"/>
          <p:cNvSpPr/>
          <p:nvPr/>
        </p:nvSpPr>
        <p:spPr>
          <a:xfrm>
            <a:off x="677290" y="4103601"/>
            <a:ext cx="3687394" cy="2434336"/>
          </a:xfrm>
          <a:prstGeom prst="irregularSeal2">
            <a:avLst/>
          </a:prstGeom>
          <a:noFill/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91552" y="3948349"/>
            <a:ext cx="3321409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Tutorial Two:  Reduce your dataset with digital normalization and assemble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4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615" y="203311"/>
            <a:ext cx="3155341" cy="484155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Getting the most out of your data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347428" y="445389"/>
            <a:ext cx="2210229" cy="7258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Samples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1811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</a:t>
            </a:r>
            <a:r>
              <a:rPr lang="en-US" dirty="0" err="1" smtClean="0"/>
              <a:t>amplicon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4684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Shotgun sequencing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4"/>
            <a:endCxn id="9" idx="0"/>
          </p:cNvCxnSpPr>
          <p:nvPr/>
        </p:nvCxnSpPr>
        <p:spPr>
          <a:xfrm>
            <a:off x="3452543" y="1171190"/>
            <a:ext cx="1945351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28232" y="1488254"/>
            <a:ext cx="203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Pros: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C</a:t>
            </a:r>
            <a:r>
              <a:rPr lang="en-US" sz="1200" dirty="0" smtClean="0"/>
              <a:t>ommonly used approach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Deep characterization</a:t>
            </a:r>
          </a:p>
          <a:p>
            <a:r>
              <a:rPr lang="en-US" sz="1200" u="sng" dirty="0" smtClean="0"/>
              <a:t>Cons: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Limited knowledge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Resolution remains low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466" y="1739885"/>
            <a:ext cx="8884491" cy="3222641"/>
            <a:chOff x="65466" y="1739885"/>
            <a:chExt cx="8884491" cy="3222641"/>
          </a:xfrm>
        </p:grpSpPr>
        <p:cxnSp>
          <p:nvCxnSpPr>
            <p:cNvPr id="18" name="Straight Arrow Connector 17"/>
            <p:cNvCxnSpPr>
              <a:stCxn id="9" idx="2"/>
              <a:endCxn id="17" idx="0"/>
            </p:cNvCxnSpPr>
            <p:nvPr/>
          </p:nvCxnSpPr>
          <p:spPr>
            <a:xfrm flipH="1">
              <a:off x="3524447" y="2474333"/>
              <a:ext cx="1873447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2"/>
              <a:endCxn id="28" idx="0"/>
            </p:cNvCxnSpPr>
            <p:nvPr/>
          </p:nvCxnSpPr>
          <p:spPr>
            <a:xfrm>
              <a:off x="5397894" y="2474333"/>
              <a:ext cx="552240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491237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Assembly based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16924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Read-based </a:t>
              </a:r>
              <a:r>
                <a:rPr lang="en-US" dirty="0"/>
                <a:t>/ Mapping Methods</a:t>
              </a:r>
              <a:endParaRPr lang="en-US" dirty="0" smtClean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5466" y="2838868"/>
              <a:ext cx="2654201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u="sng" dirty="0" smtClean="0"/>
                <a:t>Pros: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Large </a:t>
              </a:r>
              <a:r>
                <a:rPr lang="en-US" sz="1200" dirty="0" err="1" smtClean="0"/>
                <a:t>contigs</a:t>
              </a:r>
              <a:endParaRPr lang="en-US" sz="1200" dirty="0" smtClean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Positional Information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Most </a:t>
              </a:r>
              <a:r>
                <a:rPr lang="en-US" sz="1200" dirty="0"/>
                <a:t>direct method to identify novel orgs/genes</a:t>
              </a:r>
            </a:p>
            <a:p>
              <a:r>
                <a:rPr lang="en-US" sz="1200" u="sng" dirty="0" smtClean="0"/>
                <a:t>Cons:</a:t>
              </a:r>
              <a:endParaRPr lang="en-US" sz="1200" u="sng" dirty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Computational resource intensive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Assembling difficulties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Sequencing error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genomic redundancy - chimeras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8954" y="1739885"/>
              <a:ext cx="193100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 smtClean="0"/>
                <a:t>Pros: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Identity and </a:t>
              </a:r>
              <a:r>
                <a:rPr lang="en-US" sz="1200" dirty="0" smtClean="0"/>
                <a:t>abundance </a:t>
              </a:r>
              <a:r>
                <a:rPr lang="en-US" sz="1200" dirty="0"/>
                <a:t>answered </a:t>
              </a:r>
              <a:r>
                <a:rPr lang="en-US" sz="1200" dirty="0" smtClean="0"/>
                <a:t>simultaneously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Look at all data**</a:t>
              </a:r>
            </a:p>
            <a:p>
              <a:endParaRPr lang="en-US" sz="1200" dirty="0"/>
            </a:p>
            <a:p>
              <a:r>
                <a:rPr lang="en-US" sz="1200" u="sng" dirty="0" smtClean="0"/>
                <a:t>Cons: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 (short + with errors)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L</a:t>
              </a:r>
              <a:r>
                <a:rPr lang="en-US" sz="1200" dirty="0" smtClean="0"/>
                <a:t>ack </a:t>
              </a:r>
              <a:r>
                <a:rPr lang="en-US" sz="1200" dirty="0"/>
                <a:t>of specificity due to </a:t>
              </a:r>
              <a:r>
                <a:rPr lang="en-US" sz="1200" dirty="0" smtClean="0"/>
                <a:t>FPs </a:t>
              </a:r>
              <a:r>
                <a:rPr lang="en-US" sz="1200" dirty="0"/>
                <a:t>from </a:t>
              </a:r>
              <a:r>
                <a:rPr lang="en-US" sz="1200" dirty="0" smtClean="0"/>
                <a:t>genomic redundancy</a:t>
              </a:r>
              <a:endParaRPr lang="en-US" sz="1200" dirty="0"/>
            </a:p>
            <a:p>
              <a:pPr marL="228600" indent="-228600">
                <a:buAutoNum type="arabicParenR"/>
              </a:pPr>
              <a:r>
                <a:rPr lang="en-US" sz="1200" dirty="0"/>
                <a:t>Difficult to detect </a:t>
              </a:r>
              <a:r>
                <a:rPr lang="en-US" sz="1200" dirty="0" smtClean="0"/>
                <a:t>novel genomes – must infer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42855" y="3958928"/>
            <a:ext cx="6875644" cy="2814742"/>
            <a:chOff x="1442855" y="3958928"/>
            <a:chExt cx="6875644" cy="2814742"/>
          </a:xfrm>
        </p:grpSpPr>
        <p:sp>
          <p:nvSpPr>
            <p:cNvPr id="36" name="Rectangle 35"/>
            <p:cNvSpPr/>
            <p:nvPr/>
          </p:nvSpPr>
          <p:spPr>
            <a:xfrm>
              <a:off x="372819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Reference database size reduction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1562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Faster search algorithms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4285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Query size reduction</a:t>
              </a:r>
            </a:p>
          </p:txBody>
        </p:sp>
        <p:cxnSp>
          <p:nvCxnSpPr>
            <p:cNvPr id="40" name="Straight Arrow Connector 39"/>
            <p:cNvCxnSpPr>
              <a:stCxn id="28" idx="2"/>
              <a:endCxn id="38" idx="0"/>
            </p:cNvCxnSpPr>
            <p:nvPr/>
          </p:nvCxnSpPr>
          <p:spPr>
            <a:xfrm flipH="1">
              <a:off x="2476065" y="3958928"/>
              <a:ext cx="3474069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8" idx="2"/>
              <a:endCxn id="36" idx="0"/>
            </p:cNvCxnSpPr>
            <p:nvPr/>
          </p:nvCxnSpPr>
          <p:spPr>
            <a:xfrm flipH="1">
              <a:off x="4761405" y="3958928"/>
              <a:ext cx="1188729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8" idx="2"/>
              <a:endCxn id="37" idx="0"/>
            </p:cNvCxnSpPr>
            <p:nvPr/>
          </p:nvCxnSpPr>
          <p:spPr>
            <a:xfrm>
              <a:off x="5950134" y="3958928"/>
              <a:ext cx="1098701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28195" y="5761477"/>
              <a:ext cx="20664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Selection of marker genes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Identification of signatures (</a:t>
              </a:r>
              <a:r>
                <a:rPr lang="en-US" sz="1200" dirty="0" err="1" smtClean="0"/>
                <a:t>Kmers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61964" y="5758007"/>
              <a:ext cx="2056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Exact match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K-</a:t>
              </a:r>
              <a:r>
                <a:rPr lang="en-US" sz="1200" dirty="0" err="1" smtClean="0"/>
                <a:t>mer</a:t>
              </a:r>
              <a:r>
                <a:rPr lang="en-US" sz="1200" dirty="0" smtClean="0"/>
                <a:t> based search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Improved algorithm</a:t>
              </a:r>
            </a:p>
            <a:p>
              <a:pPr marL="800100" lvl="1" indent="-342900">
                <a:buAutoNum type="alphaLcPeriod"/>
              </a:pPr>
              <a:r>
                <a:rPr lang="en-US" sz="1200" dirty="0" smtClean="0"/>
                <a:t>Clustering</a:t>
              </a:r>
            </a:p>
            <a:p>
              <a:pPr marL="800100" lvl="1" indent="-342900">
                <a:buAutoNum type="alphaLcPeriod"/>
              </a:pPr>
              <a:r>
                <a:rPr lang="en-US" sz="1200" dirty="0" smtClean="0"/>
                <a:t>Pattern matching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10921" y="5715311"/>
              <a:ext cx="1998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Assembly / clustering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Unique K-</a:t>
              </a:r>
              <a:r>
                <a:rPr lang="en-US" sz="1200" dirty="0" err="1" smtClean="0"/>
                <a:t>mer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</p:grpSp>
      <p:cxnSp>
        <p:nvCxnSpPr>
          <p:cNvPr id="7" name="Straight Arrow Connector 6"/>
          <p:cNvCxnSpPr>
            <a:stCxn id="5" idx="4"/>
            <a:endCxn id="8" idx="0"/>
          </p:cNvCxnSpPr>
          <p:nvPr/>
        </p:nvCxnSpPr>
        <p:spPr>
          <a:xfrm flipH="1">
            <a:off x="1295021" y="1171190"/>
            <a:ext cx="2157522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61965" y="1090630"/>
            <a:ext cx="25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660066"/>
                </a:solidFill>
              </a:rPr>
              <a:t>ID, Abundance, Function</a:t>
            </a:r>
            <a:endParaRPr lang="en-US" b="1" i="1" dirty="0">
              <a:solidFill>
                <a:srgbClr val="6600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761" y="6381267"/>
            <a:ext cx="14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Patrick Chain </a:t>
            </a:r>
            <a:endParaRPr lang="en-US" dirty="0"/>
          </a:p>
        </p:txBody>
      </p:sp>
      <p:sp>
        <p:nvSpPr>
          <p:cNvPr id="32" name="Explosion 2 31"/>
          <p:cNvSpPr/>
          <p:nvPr/>
        </p:nvSpPr>
        <p:spPr>
          <a:xfrm>
            <a:off x="2039244" y="2160344"/>
            <a:ext cx="3687394" cy="2434336"/>
          </a:xfrm>
          <a:prstGeom prst="irregularSeal2">
            <a:avLst/>
          </a:prstGeom>
          <a:noFill/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91552" y="3948349"/>
            <a:ext cx="3321409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Tutorial Three: assess your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20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615" y="203311"/>
            <a:ext cx="3155341" cy="484155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Getting the most out of your data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347428" y="445389"/>
            <a:ext cx="2210229" cy="7258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Samples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1811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</a:t>
            </a:r>
            <a:r>
              <a:rPr lang="en-US" dirty="0" err="1" smtClean="0"/>
              <a:t>amplicon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4684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Shotgun sequencing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4"/>
            <a:endCxn id="9" idx="0"/>
          </p:cNvCxnSpPr>
          <p:nvPr/>
        </p:nvCxnSpPr>
        <p:spPr>
          <a:xfrm>
            <a:off x="3452543" y="1171190"/>
            <a:ext cx="1945351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28232" y="1488254"/>
            <a:ext cx="203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Pros: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C</a:t>
            </a:r>
            <a:r>
              <a:rPr lang="en-US" sz="1200" dirty="0" smtClean="0"/>
              <a:t>ommonly used approach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Deep characterization</a:t>
            </a:r>
          </a:p>
          <a:p>
            <a:r>
              <a:rPr lang="en-US" sz="1200" u="sng" dirty="0" smtClean="0"/>
              <a:t>Cons: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Limited knowledge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Resolution remains low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466" y="1739885"/>
            <a:ext cx="8884491" cy="3222641"/>
            <a:chOff x="65466" y="1739885"/>
            <a:chExt cx="8884491" cy="3222641"/>
          </a:xfrm>
        </p:grpSpPr>
        <p:cxnSp>
          <p:nvCxnSpPr>
            <p:cNvPr id="18" name="Straight Arrow Connector 17"/>
            <p:cNvCxnSpPr>
              <a:stCxn id="9" idx="2"/>
              <a:endCxn id="17" idx="0"/>
            </p:cNvCxnSpPr>
            <p:nvPr/>
          </p:nvCxnSpPr>
          <p:spPr>
            <a:xfrm flipH="1">
              <a:off x="3524447" y="2474333"/>
              <a:ext cx="1873447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2"/>
              <a:endCxn id="28" idx="0"/>
            </p:cNvCxnSpPr>
            <p:nvPr/>
          </p:nvCxnSpPr>
          <p:spPr>
            <a:xfrm>
              <a:off x="5397894" y="2474333"/>
              <a:ext cx="552240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491237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Assembly based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16924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Read-based </a:t>
              </a:r>
              <a:r>
                <a:rPr lang="en-US" dirty="0"/>
                <a:t>/ Mapping Methods</a:t>
              </a:r>
              <a:endParaRPr lang="en-US" dirty="0" smtClean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5466" y="2838868"/>
              <a:ext cx="2654201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u="sng" dirty="0" smtClean="0"/>
                <a:t>Pros: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Large </a:t>
              </a:r>
              <a:r>
                <a:rPr lang="en-US" sz="1200" dirty="0" err="1" smtClean="0"/>
                <a:t>contigs</a:t>
              </a:r>
              <a:endParaRPr lang="en-US" sz="1200" dirty="0" smtClean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Positional Information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Most </a:t>
              </a:r>
              <a:r>
                <a:rPr lang="en-US" sz="1200" dirty="0"/>
                <a:t>direct method to identify novel orgs/genes</a:t>
              </a:r>
            </a:p>
            <a:p>
              <a:r>
                <a:rPr lang="en-US" sz="1200" u="sng" dirty="0" smtClean="0"/>
                <a:t>Cons:</a:t>
              </a:r>
              <a:endParaRPr lang="en-US" sz="1200" u="sng" dirty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Computational resource intensive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Assembling difficulties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Sequencing error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genomic redundancy - chimeras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8954" y="1739885"/>
              <a:ext cx="193100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 smtClean="0"/>
                <a:t>Pros: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Identity and </a:t>
              </a:r>
              <a:r>
                <a:rPr lang="en-US" sz="1200" dirty="0" smtClean="0"/>
                <a:t>abundance </a:t>
              </a:r>
              <a:r>
                <a:rPr lang="en-US" sz="1200" dirty="0"/>
                <a:t>answered </a:t>
              </a:r>
              <a:r>
                <a:rPr lang="en-US" sz="1200" dirty="0" smtClean="0"/>
                <a:t>simultaneously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Look at all data**</a:t>
              </a:r>
            </a:p>
            <a:p>
              <a:endParaRPr lang="en-US" sz="1200" dirty="0"/>
            </a:p>
            <a:p>
              <a:r>
                <a:rPr lang="en-US" sz="1200" u="sng" dirty="0" smtClean="0"/>
                <a:t>Cons: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 (short + with errors)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L</a:t>
              </a:r>
              <a:r>
                <a:rPr lang="en-US" sz="1200" dirty="0" smtClean="0"/>
                <a:t>ack </a:t>
              </a:r>
              <a:r>
                <a:rPr lang="en-US" sz="1200" dirty="0"/>
                <a:t>of specificity due to </a:t>
              </a:r>
              <a:r>
                <a:rPr lang="en-US" sz="1200" dirty="0" smtClean="0"/>
                <a:t>FPs </a:t>
              </a:r>
              <a:r>
                <a:rPr lang="en-US" sz="1200" dirty="0"/>
                <a:t>from </a:t>
              </a:r>
              <a:r>
                <a:rPr lang="en-US" sz="1200" dirty="0" smtClean="0"/>
                <a:t>genomic redundancy</a:t>
              </a:r>
              <a:endParaRPr lang="en-US" sz="1200" dirty="0"/>
            </a:p>
            <a:p>
              <a:pPr marL="228600" indent="-228600">
                <a:buAutoNum type="arabicParenR"/>
              </a:pPr>
              <a:r>
                <a:rPr lang="en-US" sz="1200" dirty="0"/>
                <a:t>Difficult to detect </a:t>
              </a:r>
              <a:r>
                <a:rPr lang="en-US" sz="1200" dirty="0" smtClean="0"/>
                <a:t>novel genomes – must infer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42855" y="3958928"/>
            <a:ext cx="6875644" cy="2814742"/>
            <a:chOff x="1442855" y="3958928"/>
            <a:chExt cx="6875644" cy="2814742"/>
          </a:xfrm>
        </p:grpSpPr>
        <p:sp>
          <p:nvSpPr>
            <p:cNvPr id="36" name="Rectangle 35"/>
            <p:cNvSpPr/>
            <p:nvPr/>
          </p:nvSpPr>
          <p:spPr>
            <a:xfrm>
              <a:off x="372819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Reference database size reduction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1562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Faster search algorithms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4285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Query size reduction</a:t>
              </a:r>
            </a:p>
          </p:txBody>
        </p:sp>
        <p:cxnSp>
          <p:nvCxnSpPr>
            <p:cNvPr id="40" name="Straight Arrow Connector 39"/>
            <p:cNvCxnSpPr>
              <a:stCxn id="28" idx="2"/>
              <a:endCxn id="38" idx="0"/>
            </p:cNvCxnSpPr>
            <p:nvPr/>
          </p:nvCxnSpPr>
          <p:spPr>
            <a:xfrm flipH="1">
              <a:off x="2476065" y="3958928"/>
              <a:ext cx="3474069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8" idx="2"/>
              <a:endCxn id="36" idx="0"/>
            </p:cNvCxnSpPr>
            <p:nvPr/>
          </p:nvCxnSpPr>
          <p:spPr>
            <a:xfrm flipH="1">
              <a:off x="4761405" y="3958928"/>
              <a:ext cx="1188729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8" idx="2"/>
              <a:endCxn id="37" idx="0"/>
            </p:cNvCxnSpPr>
            <p:nvPr/>
          </p:nvCxnSpPr>
          <p:spPr>
            <a:xfrm>
              <a:off x="5950134" y="3958928"/>
              <a:ext cx="1098701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28195" y="5761477"/>
              <a:ext cx="20664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Selection of marker genes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Identification of signatures (</a:t>
              </a:r>
              <a:r>
                <a:rPr lang="en-US" sz="1200" dirty="0" err="1" smtClean="0"/>
                <a:t>Kmers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61964" y="5758007"/>
              <a:ext cx="2056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Exact match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K-</a:t>
              </a:r>
              <a:r>
                <a:rPr lang="en-US" sz="1200" dirty="0" err="1" smtClean="0"/>
                <a:t>mer</a:t>
              </a:r>
              <a:r>
                <a:rPr lang="en-US" sz="1200" dirty="0" smtClean="0"/>
                <a:t> based search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Improved algorithm</a:t>
              </a:r>
            </a:p>
            <a:p>
              <a:pPr marL="800100" lvl="1" indent="-342900">
                <a:buAutoNum type="alphaLcPeriod"/>
              </a:pPr>
              <a:r>
                <a:rPr lang="en-US" sz="1200" dirty="0" smtClean="0"/>
                <a:t>Clustering</a:t>
              </a:r>
            </a:p>
            <a:p>
              <a:pPr marL="800100" lvl="1" indent="-342900">
                <a:buAutoNum type="alphaLcPeriod"/>
              </a:pPr>
              <a:r>
                <a:rPr lang="en-US" sz="1200" dirty="0" smtClean="0"/>
                <a:t>Pattern matching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10921" y="5715311"/>
              <a:ext cx="1998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Assembly / clustering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Unique K-</a:t>
              </a:r>
              <a:r>
                <a:rPr lang="en-US" sz="1200" dirty="0" err="1" smtClean="0"/>
                <a:t>mer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</p:grpSp>
      <p:cxnSp>
        <p:nvCxnSpPr>
          <p:cNvPr id="7" name="Straight Arrow Connector 6"/>
          <p:cNvCxnSpPr>
            <a:stCxn id="5" idx="4"/>
            <a:endCxn id="8" idx="0"/>
          </p:cNvCxnSpPr>
          <p:nvPr/>
        </p:nvCxnSpPr>
        <p:spPr>
          <a:xfrm flipH="1">
            <a:off x="1295021" y="1171190"/>
            <a:ext cx="2157522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61965" y="1090630"/>
            <a:ext cx="25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660066"/>
                </a:solidFill>
              </a:rPr>
              <a:t>ID, Abundance, Function</a:t>
            </a:r>
            <a:endParaRPr lang="en-US" b="1" i="1" dirty="0">
              <a:solidFill>
                <a:srgbClr val="6600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761" y="6381267"/>
            <a:ext cx="14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Patrick Chain </a:t>
            </a:r>
            <a:endParaRPr lang="en-US" dirty="0"/>
          </a:p>
        </p:txBody>
      </p:sp>
      <p:sp>
        <p:nvSpPr>
          <p:cNvPr id="32" name="Explosion 2 31"/>
          <p:cNvSpPr/>
          <p:nvPr/>
        </p:nvSpPr>
        <p:spPr>
          <a:xfrm>
            <a:off x="5577211" y="4158138"/>
            <a:ext cx="3687394" cy="2434336"/>
          </a:xfrm>
          <a:prstGeom prst="irregularSeal2">
            <a:avLst/>
          </a:prstGeom>
          <a:noFill/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91552" y="3948349"/>
            <a:ext cx="3321409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Tutorial Four:  Mapping reads to estimate abundances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2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615" y="203311"/>
            <a:ext cx="3155341" cy="484155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Getting the most out of your data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347428" y="445389"/>
            <a:ext cx="2210229" cy="7258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Samples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1811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</a:t>
            </a:r>
            <a:r>
              <a:rPr lang="en-US" dirty="0" err="1" smtClean="0"/>
              <a:t>amplicon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4684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Shotgun sequencing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4"/>
            <a:endCxn id="9" idx="0"/>
          </p:cNvCxnSpPr>
          <p:nvPr/>
        </p:nvCxnSpPr>
        <p:spPr>
          <a:xfrm>
            <a:off x="3452543" y="1171190"/>
            <a:ext cx="1945351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28232" y="1488254"/>
            <a:ext cx="203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Pros: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C</a:t>
            </a:r>
            <a:r>
              <a:rPr lang="en-US" sz="1200" dirty="0" smtClean="0"/>
              <a:t>ommonly used approach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Deep characterization</a:t>
            </a:r>
          </a:p>
          <a:p>
            <a:r>
              <a:rPr lang="en-US" sz="1200" u="sng" dirty="0" smtClean="0"/>
              <a:t>Cons: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Limited knowledge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Resolution remains low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466" y="1739885"/>
            <a:ext cx="8884491" cy="3222641"/>
            <a:chOff x="65466" y="1739885"/>
            <a:chExt cx="8884491" cy="3222641"/>
          </a:xfrm>
        </p:grpSpPr>
        <p:cxnSp>
          <p:nvCxnSpPr>
            <p:cNvPr id="18" name="Straight Arrow Connector 17"/>
            <p:cNvCxnSpPr>
              <a:stCxn id="9" idx="2"/>
              <a:endCxn id="17" idx="0"/>
            </p:cNvCxnSpPr>
            <p:nvPr/>
          </p:nvCxnSpPr>
          <p:spPr>
            <a:xfrm flipH="1">
              <a:off x="3524447" y="2474333"/>
              <a:ext cx="1873447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2"/>
              <a:endCxn id="28" idx="0"/>
            </p:cNvCxnSpPr>
            <p:nvPr/>
          </p:nvCxnSpPr>
          <p:spPr>
            <a:xfrm>
              <a:off x="5397894" y="2474333"/>
              <a:ext cx="552240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491237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Assembly based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16924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Read-based </a:t>
              </a:r>
              <a:r>
                <a:rPr lang="en-US" dirty="0"/>
                <a:t>/ Mapping Methods</a:t>
              </a:r>
              <a:endParaRPr lang="en-US" dirty="0" smtClean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5466" y="2838868"/>
              <a:ext cx="2654201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u="sng" dirty="0" smtClean="0"/>
                <a:t>Pros: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Large </a:t>
              </a:r>
              <a:r>
                <a:rPr lang="en-US" sz="1200" dirty="0" err="1" smtClean="0"/>
                <a:t>contigs</a:t>
              </a:r>
              <a:endParaRPr lang="en-US" sz="1200" dirty="0" smtClean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Positional Information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Most </a:t>
              </a:r>
              <a:r>
                <a:rPr lang="en-US" sz="1200" dirty="0"/>
                <a:t>direct method to identify novel orgs/genes</a:t>
              </a:r>
            </a:p>
            <a:p>
              <a:r>
                <a:rPr lang="en-US" sz="1200" u="sng" dirty="0" smtClean="0"/>
                <a:t>Cons:</a:t>
              </a:r>
              <a:endParaRPr lang="en-US" sz="1200" u="sng" dirty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Computational resource intensive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Assembling difficulties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Sequencing error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genomic redundancy - chimeras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8954" y="1739885"/>
              <a:ext cx="193100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 smtClean="0"/>
                <a:t>Pros: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Identity and </a:t>
              </a:r>
              <a:r>
                <a:rPr lang="en-US" sz="1200" dirty="0" smtClean="0"/>
                <a:t>abundance </a:t>
              </a:r>
              <a:r>
                <a:rPr lang="en-US" sz="1200" dirty="0"/>
                <a:t>answered </a:t>
              </a:r>
              <a:r>
                <a:rPr lang="en-US" sz="1200" dirty="0" smtClean="0"/>
                <a:t>simultaneously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Look at all data**</a:t>
              </a:r>
            </a:p>
            <a:p>
              <a:endParaRPr lang="en-US" sz="1200" dirty="0"/>
            </a:p>
            <a:p>
              <a:r>
                <a:rPr lang="en-US" sz="1200" u="sng" dirty="0" smtClean="0"/>
                <a:t>Cons: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 (short + with errors)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L</a:t>
              </a:r>
              <a:r>
                <a:rPr lang="en-US" sz="1200" dirty="0" smtClean="0"/>
                <a:t>ack </a:t>
              </a:r>
              <a:r>
                <a:rPr lang="en-US" sz="1200" dirty="0"/>
                <a:t>of specificity due to </a:t>
              </a:r>
              <a:r>
                <a:rPr lang="en-US" sz="1200" dirty="0" smtClean="0"/>
                <a:t>FPs </a:t>
              </a:r>
              <a:r>
                <a:rPr lang="en-US" sz="1200" dirty="0"/>
                <a:t>from </a:t>
              </a:r>
              <a:r>
                <a:rPr lang="en-US" sz="1200" dirty="0" smtClean="0"/>
                <a:t>genomic redundancy</a:t>
              </a:r>
              <a:endParaRPr lang="en-US" sz="1200" dirty="0"/>
            </a:p>
            <a:p>
              <a:pPr marL="228600" indent="-228600">
                <a:buAutoNum type="arabicParenR"/>
              </a:pPr>
              <a:r>
                <a:rPr lang="en-US" sz="1200" dirty="0"/>
                <a:t>Difficult to detect </a:t>
              </a:r>
              <a:r>
                <a:rPr lang="en-US" sz="1200" dirty="0" smtClean="0"/>
                <a:t>novel genomes – must infer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42855" y="3958928"/>
            <a:ext cx="6875644" cy="2814742"/>
            <a:chOff x="1442855" y="3958928"/>
            <a:chExt cx="6875644" cy="2814742"/>
          </a:xfrm>
        </p:grpSpPr>
        <p:sp>
          <p:nvSpPr>
            <p:cNvPr id="36" name="Rectangle 35"/>
            <p:cNvSpPr/>
            <p:nvPr/>
          </p:nvSpPr>
          <p:spPr>
            <a:xfrm>
              <a:off x="372819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Reference database size reduction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1562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Faster search algorithms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4285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Query size reduction</a:t>
              </a:r>
            </a:p>
          </p:txBody>
        </p:sp>
        <p:cxnSp>
          <p:nvCxnSpPr>
            <p:cNvPr id="40" name="Straight Arrow Connector 39"/>
            <p:cNvCxnSpPr>
              <a:stCxn id="28" idx="2"/>
              <a:endCxn id="38" idx="0"/>
            </p:cNvCxnSpPr>
            <p:nvPr/>
          </p:nvCxnSpPr>
          <p:spPr>
            <a:xfrm flipH="1">
              <a:off x="2476065" y="3958928"/>
              <a:ext cx="3474069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8" idx="2"/>
              <a:endCxn id="36" idx="0"/>
            </p:cNvCxnSpPr>
            <p:nvPr/>
          </p:nvCxnSpPr>
          <p:spPr>
            <a:xfrm flipH="1">
              <a:off x="4761405" y="3958928"/>
              <a:ext cx="1188729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8" idx="2"/>
              <a:endCxn id="37" idx="0"/>
            </p:cNvCxnSpPr>
            <p:nvPr/>
          </p:nvCxnSpPr>
          <p:spPr>
            <a:xfrm>
              <a:off x="5950134" y="3958928"/>
              <a:ext cx="1098701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28195" y="5761477"/>
              <a:ext cx="20664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Selection of marker genes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Identification of signatures (</a:t>
              </a:r>
              <a:r>
                <a:rPr lang="en-US" sz="1200" dirty="0" err="1" smtClean="0"/>
                <a:t>Kmers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61964" y="5758007"/>
              <a:ext cx="2056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Exact match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K-</a:t>
              </a:r>
              <a:r>
                <a:rPr lang="en-US" sz="1200" dirty="0" err="1" smtClean="0"/>
                <a:t>mer</a:t>
              </a:r>
              <a:r>
                <a:rPr lang="en-US" sz="1200" dirty="0" smtClean="0"/>
                <a:t> based search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Improved algorithm</a:t>
              </a:r>
            </a:p>
            <a:p>
              <a:pPr marL="800100" lvl="1" indent="-342900">
                <a:buAutoNum type="alphaLcPeriod"/>
              </a:pPr>
              <a:r>
                <a:rPr lang="en-US" sz="1200" dirty="0" smtClean="0"/>
                <a:t>Clustering</a:t>
              </a:r>
            </a:p>
            <a:p>
              <a:pPr marL="800100" lvl="1" indent="-342900">
                <a:buAutoNum type="alphaLcPeriod"/>
              </a:pPr>
              <a:r>
                <a:rPr lang="en-US" sz="1200" dirty="0" smtClean="0"/>
                <a:t>Pattern matching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10921" y="5715311"/>
              <a:ext cx="1998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Assembly / clustering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Unique K-</a:t>
              </a:r>
              <a:r>
                <a:rPr lang="en-US" sz="1200" dirty="0" err="1" smtClean="0"/>
                <a:t>mer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</p:grpSp>
      <p:cxnSp>
        <p:nvCxnSpPr>
          <p:cNvPr id="7" name="Straight Arrow Connector 6"/>
          <p:cNvCxnSpPr>
            <a:stCxn id="5" idx="4"/>
            <a:endCxn id="8" idx="0"/>
          </p:cNvCxnSpPr>
          <p:nvPr/>
        </p:nvCxnSpPr>
        <p:spPr>
          <a:xfrm flipH="1">
            <a:off x="1295021" y="1171190"/>
            <a:ext cx="2157522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61965" y="1090630"/>
            <a:ext cx="25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660066"/>
                </a:solidFill>
              </a:rPr>
              <a:t>ID, Abundance, Function</a:t>
            </a:r>
            <a:endParaRPr lang="en-US" b="1" i="1" dirty="0">
              <a:solidFill>
                <a:srgbClr val="6600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761" y="6381267"/>
            <a:ext cx="14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Patrick Chain </a:t>
            </a:r>
            <a:endParaRPr lang="en-US" dirty="0"/>
          </a:p>
        </p:txBody>
      </p:sp>
      <p:sp>
        <p:nvSpPr>
          <p:cNvPr id="32" name="Explosion 2 31"/>
          <p:cNvSpPr/>
          <p:nvPr/>
        </p:nvSpPr>
        <p:spPr>
          <a:xfrm>
            <a:off x="3073227" y="4339334"/>
            <a:ext cx="3687394" cy="2434336"/>
          </a:xfrm>
          <a:prstGeom prst="irregularSeal2">
            <a:avLst/>
          </a:prstGeom>
          <a:noFill/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97545" y="3585461"/>
            <a:ext cx="3321409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Tutorial Five:  Identifying signatures (binning by abundances)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615" y="203311"/>
            <a:ext cx="3155341" cy="484155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Getting the most out of your data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347428" y="445389"/>
            <a:ext cx="2210229" cy="7258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Samples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1811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</a:t>
            </a:r>
            <a:r>
              <a:rPr lang="en-US" dirty="0" err="1" smtClean="0"/>
              <a:t>amplicon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4684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Shotgun sequencing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4"/>
            <a:endCxn id="9" idx="0"/>
          </p:cNvCxnSpPr>
          <p:nvPr/>
        </p:nvCxnSpPr>
        <p:spPr>
          <a:xfrm>
            <a:off x="3452543" y="1171190"/>
            <a:ext cx="1945351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28232" y="1488254"/>
            <a:ext cx="203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Pros: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C</a:t>
            </a:r>
            <a:r>
              <a:rPr lang="en-US" sz="1200" dirty="0" smtClean="0"/>
              <a:t>ommonly used approach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Deep characterization</a:t>
            </a:r>
          </a:p>
          <a:p>
            <a:r>
              <a:rPr lang="en-US" sz="1200" u="sng" dirty="0" smtClean="0"/>
              <a:t>Cons: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Limited knowledge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Resolution remains low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466" y="1739885"/>
            <a:ext cx="8884491" cy="3222641"/>
            <a:chOff x="65466" y="1739885"/>
            <a:chExt cx="8884491" cy="3222641"/>
          </a:xfrm>
        </p:grpSpPr>
        <p:cxnSp>
          <p:nvCxnSpPr>
            <p:cNvPr id="18" name="Straight Arrow Connector 17"/>
            <p:cNvCxnSpPr>
              <a:stCxn id="9" idx="2"/>
              <a:endCxn id="17" idx="0"/>
            </p:cNvCxnSpPr>
            <p:nvPr/>
          </p:nvCxnSpPr>
          <p:spPr>
            <a:xfrm flipH="1">
              <a:off x="3524447" y="2474333"/>
              <a:ext cx="1873447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2"/>
              <a:endCxn id="28" idx="0"/>
            </p:cNvCxnSpPr>
            <p:nvPr/>
          </p:nvCxnSpPr>
          <p:spPr>
            <a:xfrm>
              <a:off x="5397894" y="2474333"/>
              <a:ext cx="552240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491237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Assembly based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16924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Read-based </a:t>
              </a:r>
              <a:r>
                <a:rPr lang="en-US" dirty="0"/>
                <a:t>/ Mapping Methods</a:t>
              </a:r>
              <a:endParaRPr lang="en-US" dirty="0" smtClean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5466" y="2838868"/>
              <a:ext cx="2654201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u="sng" dirty="0" smtClean="0"/>
                <a:t>Pros: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Large </a:t>
              </a:r>
              <a:r>
                <a:rPr lang="en-US" sz="1200" dirty="0" err="1" smtClean="0"/>
                <a:t>contigs</a:t>
              </a:r>
              <a:endParaRPr lang="en-US" sz="1200" dirty="0" smtClean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Positional Information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Most </a:t>
              </a:r>
              <a:r>
                <a:rPr lang="en-US" sz="1200" dirty="0"/>
                <a:t>direct method to identify novel orgs/genes</a:t>
              </a:r>
            </a:p>
            <a:p>
              <a:r>
                <a:rPr lang="en-US" sz="1200" u="sng" dirty="0" smtClean="0"/>
                <a:t>Cons:</a:t>
              </a:r>
              <a:endParaRPr lang="en-US" sz="1200" u="sng" dirty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Computational resource intensive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Assembling difficulties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Sequencing error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genomic redundancy - chimeras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8954" y="1739885"/>
              <a:ext cx="193100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 smtClean="0"/>
                <a:t>Pros: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Identity and </a:t>
              </a:r>
              <a:r>
                <a:rPr lang="en-US" sz="1200" dirty="0" smtClean="0"/>
                <a:t>abundance </a:t>
              </a:r>
              <a:r>
                <a:rPr lang="en-US" sz="1200" dirty="0"/>
                <a:t>answered </a:t>
              </a:r>
              <a:r>
                <a:rPr lang="en-US" sz="1200" dirty="0" smtClean="0"/>
                <a:t>simultaneously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Look at all data**</a:t>
              </a:r>
            </a:p>
            <a:p>
              <a:endParaRPr lang="en-US" sz="1200" dirty="0"/>
            </a:p>
            <a:p>
              <a:r>
                <a:rPr lang="en-US" sz="1200" u="sng" dirty="0" smtClean="0"/>
                <a:t>Cons: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 (short + with errors)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L</a:t>
              </a:r>
              <a:r>
                <a:rPr lang="en-US" sz="1200" dirty="0" smtClean="0"/>
                <a:t>ack </a:t>
              </a:r>
              <a:r>
                <a:rPr lang="en-US" sz="1200" dirty="0"/>
                <a:t>of specificity due to </a:t>
              </a:r>
              <a:r>
                <a:rPr lang="en-US" sz="1200" dirty="0" smtClean="0"/>
                <a:t>FPs </a:t>
              </a:r>
              <a:r>
                <a:rPr lang="en-US" sz="1200" dirty="0"/>
                <a:t>from </a:t>
              </a:r>
              <a:r>
                <a:rPr lang="en-US" sz="1200" dirty="0" smtClean="0"/>
                <a:t>genomic redundancy</a:t>
              </a:r>
              <a:endParaRPr lang="en-US" sz="1200" dirty="0"/>
            </a:p>
            <a:p>
              <a:pPr marL="228600" indent="-228600">
                <a:buAutoNum type="arabicParenR"/>
              </a:pPr>
              <a:r>
                <a:rPr lang="en-US" sz="1200" dirty="0"/>
                <a:t>Difficult to detect </a:t>
              </a:r>
              <a:r>
                <a:rPr lang="en-US" sz="1200" dirty="0" smtClean="0"/>
                <a:t>novel genomes – must infer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42855" y="3958928"/>
            <a:ext cx="6875644" cy="2814742"/>
            <a:chOff x="1442855" y="3958928"/>
            <a:chExt cx="6875644" cy="2814742"/>
          </a:xfrm>
        </p:grpSpPr>
        <p:sp>
          <p:nvSpPr>
            <p:cNvPr id="36" name="Rectangle 35"/>
            <p:cNvSpPr/>
            <p:nvPr/>
          </p:nvSpPr>
          <p:spPr>
            <a:xfrm>
              <a:off x="372819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Reference database size reduction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1562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Faster search algorithms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42855" y="4907032"/>
              <a:ext cx="2066420" cy="80827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Query size reduction</a:t>
              </a:r>
            </a:p>
          </p:txBody>
        </p:sp>
        <p:cxnSp>
          <p:nvCxnSpPr>
            <p:cNvPr id="40" name="Straight Arrow Connector 39"/>
            <p:cNvCxnSpPr>
              <a:stCxn id="28" idx="2"/>
              <a:endCxn id="38" idx="0"/>
            </p:cNvCxnSpPr>
            <p:nvPr/>
          </p:nvCxnSpPr>
          <p:spPr>
            <a:xfrm flipH="1">
              <a:off x="2476065" y="3958928"/>
              <a:ext cx="3474069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8" idx="2"/>
              <a:endCxn id="36" idx="0"/>
            </p:cNvCxnSpPr>
            <p:nvPr/>
          </p:nvCxnSpPr>
          <p:spPr>
            <a:xfrm flipH="1">
              <a:off x="4761405" y="3958928"/>
              <a:ext cx="1188729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8" idx="2"/>
              <a:endCxn id="37" idx="0"/>
            </p:cNvCxnSpPr>
            <p:nvPr/>
          </p:nvCxnSpPr>
          <p:spPr>
            <a:xfrm>
              <a:off x="5950134" y="3958928"/>
              <a:ext cx="1098701" cy="948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28195" y="5761477"/>
              <a:ext cx="20664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Selection of marker genes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Identification of signatures (</a:t>
              </a:r>
              <a:r>
                <a:rPr lang="en-US" sz="1200" dirty="0" err="1" smtClean="0"/>
                <a:t>Kmers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61964" y="5758007"/>
              <a:ext cx="2056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Exact match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K-</a:t>
              </a:r>
              <a:r>
                <a:rPr lang="en-US" sz="1200" dirty="0" err="1" smtClean="0"/>
                <a:t>mer</a:t>
              </a:r>
              <a:r>
                <a:rPr lang="en-US" sz="1200" dirty="0" smtClean="0"/>
                <a:t> based search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Improved algorithm</a:t>
              </a:r>
            </a:p>
            <a:p>
              <a:pPr marL="800100" lvl="1" indent="-342900">
                <a:buAutoNum type="alphaLcPeriod"/>
              </a:pPr>
              <a:r>
                <a:rPr lang="en-US" sz="1200" dirty="0" smtClean="0"/>
                <a:t>Clustering</a:t>
              </a:r>
            </a:p>
            <a:p>
              <a:pPr marL="800100" lvl="1" indent="-342900">
                <a:buAutoNum type="alphaLcPeriod"/>
              </a:pPr>
              <a:r>
                <a:rPr lang="en-US" sz="1200" dirty="0" smtClean="0"/>
                <a:t>Pattern matching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10921" y="5715311"/>
              <a:ext cx="1998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eriod"/>
              </a:pPr>
              <a:r>
                <a:rPr lang="en-US" sz="1200" dirty="0" smtClean="0"/>
                <a:t>Assembly / clustering</a:t>
              </a:r>
            </a:p>
            <a:p>
              <a:pPr marL="342900" indent="-342900">
                <a:buAutoNum type="alphaLcPeriod"/>
              </a:pPr>
              <a:r>
                <a:rPr lang="en-US" sz="1200" dirty="0" smtClean="0"/>
                <a:t>Unique K-</a:t>
              </a:r>
              <a:r>
                <a:rPr lang="en-US" sz="1200" dirty="0" err="1" smtClean="0"/>
                <a:t>mer</a:t>
              </a:r>
              <a:r>
                <a:rPr lang="en-US" sz="1200" dirty="0" smtClean="0"/>
                <a:t> </a:t>
              </a:r>
              <a:endParaRPr lang="en-US" sz="1200" dirty="0"/>
            </a:p>
          </p:txBody>
        </p:sp>
      </p:grpSp>
      <p:cxnSp>
        <p:nvCxnSpPr>
          <p:cNvPr id="7" name="Straight Arrow Connector 6"/>
          <p:cNvCxnSpPr>
            <a:stCxn id="5" idx="4"/>
            <a:endCxn id="8" idx="0"/>
          </p:cNvCxnSpPr>
          <p:nvPr/>
        </p:nvCxnSpPr>
        <p:spPr>
          <a:xfrm flipH="1">
            <a:off x="1295021" y="1171190"/>
            <a:ext cx="2157522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61965" y="1090630"/>
            <a:ext cx="25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660066"/>
                </a:solidFill>
              </a:rPr>
              <a:t>ID, Abundance, Function</a:t>
            </a:r>
            <a:endParaRPr lang="en-US" b="1" i="1" dirty="0">
              <a:solidFill>
                <a:srgbClr val="6600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761" y="6381267"/>
            <a:ext cx="14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Patrick Chain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6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let’s do some learning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64" y="2068331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0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overview of the sequencing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155" y="1735053"/>
            <a:ext cx="5788730" cy="48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1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jargon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reads</a:t>
            </a:r>
          </a:p>
          <a:p>
            <a:r>
              <a:rPr lang="en-US" dirty="0" smtClean="0"/>
              <a:t>Unassembled </a:t>
            </a:r>
            <a:r>
              <a:rPr lang="en-US" dirty="0" err="1" smtClean="0"/>
              <a:t>vs</a:t>
            </a:r>
            <a:r>
              <a:rPr lang="en-US" dirty="0" smtClean="0"/>
              <a:t> assembled</a:t>
            </a:r>
          </a:p>
          <a:p>
            <a:r>
              <a:rPr lang="en-US" dirty="0" smtClean="0"/>
              <a:t>Read based </a:t>
            </a:r>
          </a:p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endParaRPr lang="en-US" dirty="0" smtClean="0"/>
          </a:p>
          <a:p>
            <a:r>
              <a:rPr lang="en-US" dirty="0" smtClean="0"/>
              <a:t>Reference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0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objecive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</a:t>
            </a:r>
            <a:r>
              <a:rPr lang="en-US" dirty="0" err="1" smtClean="0"/>
              <a:t>amplicon</a:t>
            </a:r>
            <a:endParaRPr lang="en-US" dirty="0" smtClean="0"/>
          </a:p>
          <a:p>
            <a:pPr lvl="1"/>
            <a:r>
              <a:rPr lang="en-US" dirty="0" smtClean="0"/>
              <a:t>OTU table (counts per “species”)</a:t>
            </a:r>
          </a:p>
          <a:p>
            <a:pPr lvl="1"/>
            <a:r>
              <a:rPr lang="en-US" dirty="0" smtClean="0"/>
              <a:t>Classification (“species” taxonomy)</a:t>
            </a:r>
          </a:p>
          <a:p>
            <a:pPr lvl="1"/>
            <a:r>
              <a:rPr lang="en-US" dirty="0" smtClean="0"/>
              <a:t>Metadata (sample specific information)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7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objecive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Metagenomic</a:t>
            </a:r>
            <a:endParaRPr lang="en-US" dirty="0"/>
          </a:p>
          <a:p>
            <a:pPr lvl="1"/>
            <a:r>
              <a:rPr lang="en-US" dirty="0" smtClean="0"/>
              <a:t>Gene/genome count table (counts per “species”)</a:t>
            </a:r>
          </a:p>
          <a:p>
            <a:pPr lvl="1"/>
            <a:r>
              <a:rPr lang="en-US" dirty="0" smtClean="0"/>
              <a:t>Classification (gene taxonomy/function)</a:t>
            </a:r>
          </a:p>
          <a:p>
            <a:pPr lvl="1"/>
            <a:r>
              <a:rPr lang="en-US" dirty="0" smtClean="0"/>
              <a:t>Metadata (sample specific information)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615" y="203311"/>
            <a:ext cx="3155341" cy="484155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Getting the most out of your data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347428" y="445389"/>
            <a:ext cx="2210229" cy="7258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Samples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1811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</a:t>
            </a:r>
            <a:r>
              <a:rPr lang="en-US" dirty="0" err="1" smtClean="0"/>
              <a:t>amplicon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28232" y="1488254"/>
            <a:ext cx="203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Pros: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C</a:t>
            </a:r>
            <a:r>
              <a:rPr lang="en-US" sz="1200" dirty="0" smtClean="0"/>
              <a:t>ommonly used approach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Deep characterization</a:t>
            </a:r>
          </a:p>
          <a:p>
            <a:r>
              <a:rPr lang="en-US" sz="1200" u="sng" dirty="0" smtClean="0"/>
              <a:t>Cons: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Limited knowledge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Resolution remains low</a:t>
            </a:r>
          </a:p>
        </p:txBody>
      </p:sp>
      <p:cxnSp>
        <p:nvCxnSpPr>
          <p:cNvPr id="7" name="Straight Arrow Connector 6"/>
          <p:cNvCxnSpPr>
            <a:stCxn id="5" idx="4"/>
            <a:endCxn id="8" idx="0"/>
          </p:cNvCxnSpPr>
          <p:nvPr/>
        </p:nvCxnSpPr>
        <p:spPr>
          <a:xfrm flipH="1">
            <a:off x="1295021" y="1171190"/>
            <a:ext cx="2157522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61965" y="1090630"/>
            <a:ext cx="25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660066"/>
                </a:solidFill>
              </a:rPr>
              <a:t>ID, Abundance, Function</a:t>
            </a:r>
            <a:endParaRPr lang="en-US" b="1" i="1" dirty="0">
              <a:solidFill>
                <a:srgbClr val="660066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1761" y="6381267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Patrick Chain – props for these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46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615" y="203311"/>
            <a:ext cx="3155341" cy="484155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Getting the most out of your data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347428" y="445389"/>
            <a:ext cx="2210229" cy="7258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Samples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1811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</a:t>
            </a:r>
            <a:r>
              <a:rPr lang="en-US" dirty="0" err="1" smtClean="0"/>
              <a:t>amplicon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4684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Shotgun sequencing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4"/>
            <a:endCxn id="9" idx="0"/>
          </p:cNvCxnSpPr>
          <p:nvPr/>
        </p:nvCxnSpPr>
        <p:spPr>
          <a:xfrm>
            <a:off x="3452543" y="1171190"/>
            <a:ext cx="1945351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28232" y="1488254"/>
            <a:ext cx="203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Pros: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C</a:t>
            </a:r>
            <a:r>
              <a:rPr lang="en-US" sz="1200" dirty="0" smtClean="0"/>
              <a:t>ommonly used approach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Deep characterization</a:t>
            </a:r>
          </a:p>
          <a:p>
            <a:r>
              <a:rPr lang="en-US" sz="1200" u="sng" dirty="0" smtClean="0"/>
              <a:t>Cons: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Limited knowledge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Resolution remains low</a:t>
            </a:r>
          </a:p>
        </p:txBody>
      </p:sp>
      <p:cxnSp>
        <p:nvCxnSpPr>
          <p:cNvPr id="18" name="Straight Arrow Connector 17"/>
          <p:cNvCxnSpPr>
            <a:stCxn id="9" idx="2"/>
            <a:endCxn id="17" idx="0"/>
          </p:cNvCxnSpPr>
          <p:nvPr/>
        </p:nvCxnSpPr>
        <p:spPr>
          <a:xfrm flipH="1">
            <a:off x="3524447" y="2474333"/>
            <a:ext cx="1873447" cy="676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28" idx="0"/>
          </p:cNvCxnSpPr>
          <p:nvPr/>
        </p:nvCxnSpPr>
        <p:spPr>
          <a:xfrm>
            <a:off x="5397894" y="2474333"/>
            <a:ext cx="552240" cy="676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91237" y="3150649"/>
            <a:ext cx="2066420" cy="8082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 based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16924" y="3150649"/>
            <a:ext cx="2066420" cy="8082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Read-based </a:t>
            </a:r>
            <a:r>
              <a:rPr lang="en-US" dirty="0"/>
              <a:t>/ Mapping Methods</a:t>
            </a:r>
            <a:endParaRPr lang="en-US" dirty="0" smtClean="0"/>
          </a:p>
        </p:txBody>
      </p:sp>
      <p:cxnSp>
        <p:nvCxnSpPr>
          <p:cNvPr id="7" name="Straight Arrow Connector 6"/>
          <p:cNvCxnSpPr>
            <a:stCxn id="5" idx="4"/>
            <a:endCxn id="8" idx="0"/>
          </p:cNvCxnSpPr>
          <p:nvPr/>
        </p:nvCxnSpPr>
        <p:spPr>
          <a:xfrm flipH="1">
            <a:off x="1295021" y="1171190"/>
            <a:ext cx="2157522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61965" y="1090630"/>
            <a:ext cx="25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660066"/>
                </a:solidFill>
              </a:rPr>
              <a:t>ID, Abundance, Function</a:t>
            </a:r>
            <a:endParaRPr lang="en-US" b="1" i="1" dirty="0">
              <a:solidFill>
                <a:srgbClr val="66006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761" y="6381267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Patrick Chain – props for these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6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615" y="203311"/>
            <a:ext cx="3155341" cy="484155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Getting the most out of your data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347428" y="445389"/>
            <a:ext cx="2210229" cy="7258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Samples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1811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</a:t>
            </a:r>
            <a:r>
              <a:rPr lang="en-US" dirty="0" err="1" smtClean="0"/>
              <a:t>amplicon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4684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Shotgun sequencing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4"/>
            <a:endCxn id="9" idx="0"/>
          </p:cNvCxnSpPr>
          <p:nvPr/>
        </p:nvCxnSpPr>
        <p:spPr>
          <a:xfrm>
            <a:off x="3452543" y="1171190"/>
            <a:ext cx="1945351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28232" y="1488254"/>
            <a:ext cx="203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Pros: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C</a:t>
            </a:r>
            <a:r>
              <a:rPr lang="en-US" sz="1200" dirty="0" smtClean="0"/>
              <a:t>ommonly used approach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Deep characterization</a:t>
            </a:r>
          </a:p>
          <a:p>
            <a:r>
              <a:rPr lang="en-US" sz="1200" u="sng" dirty="0" smtClean="0"/>
              <a:t>Cons: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Limited knowledge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Resolution remains low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91237" y="1739885"/>
            <a:ext cx="6458720" cy="2862322"/>
            <a:chOff x="2491237" y="1739885"/>
            <a:chExt cx="6458720" cy="2862322"/>
          </a:xfrm>
        </p:grpSpPr>
        <p:cxnSp>
          <p:nvCxnSpPr>
            <p:cNvPr id="18" name="Straight Arrow Connector 17"/>
            <p:cNvCxnSpPr>
              <a:stCxn id="9" idx="2"/>
              <a:endCxn id="17" idx="0"/>
            </p:cNvCxnSpPr>
            <p:nvPr/>
          </p:nvCxnSpPr>
          <p:spPr>
            <a:xfrm flipH="1">
              <a:off x="3524447" y="2474333"/>
              <a:ext cx="1873447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2"/>
              <a:endCxn id="28" idx="0"/>
            </p:cNvCxnSpPr>
            <p:nvPr/>
          </p:nvCxnSpPr>
          <p:spPr>
            <a:xfrm>
              <a:off x="5397894" y="2474333"/>
              <a:ext cx="552240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491237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Assembly based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16924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Read-based </a:t>
              </a:r>
              <a:r>
                <a:rPr lang="en-US" dirty="0"/>
                <a:t>/ Mapping Methods</a:t>
              </a:r>
              <a:endParaRPr lang="en-US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8954" y="1739885"/>
              <a:ext cx="193100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 smtClean="0"/>
                <a:t>Pros: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Identity and </a:t>
              </a:r>
              <a:r>
                <a:rPr lang="en-US" sz="1200" dirty="0" smtClean="0"/>
                <a:t>abundance </a:t>
              </a:r>
              <a:r>
                <a:rPr lang="en-US" sz="1200" dirty="0"/>
                <a:t>answered </a:t>
              </a:r>
              <a:r>
                <a:rPr lang="en-US" sz="1200" dirty="0" smtClean="0"/>
                <a:t>simultaneously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Look at all data**</a:t>
              </a:r>
            </a:p>
            <a:p>
              <a:endParaRPr lang="en-US" sz="1200" dirty="0"/>
            </a:p>
            <a:p>
              <a:r>
                <a:rPr lang="en-US" sz="1200" u="sng" dirty="0" smtClean="0"/>
                <a:t>Cons: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 (short + with errors)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L</a:t>
              </a:r>
              <a:r>
                <a:rPr lang="en-US" sz="1200" dirty="0" smtClean="0"/>
                <a:t>ack </a:t>
              </a:r>
              <a:r>
                <a:rPr lang="en-US" sz="1200" dirty="0"/>
                <a:t>of specificity due to </a:t>
              </a:r>
              <a:r>
                <a:rPr lang="en-US" sz="1200" dirty="0" smtClean="0"/>
                <a:t>FPs </a:t>
              </a:r>
              <a:r>
                <a:rPr lang="en-US" sz="1200" dirty="0"/>
                <a:t>from </a:t>
              </a:r>
              <a:r>
                <a:rPr lang="en-US" sz="1200" dirty="0" smtClean="0"/>
                <a:t>genomic redundancy</a:t>
              </a:r>
              <a:endParaRPr lang="en-US" sz="1200" dirty="0"/>
            </a:p>
            <a:p>
              <a:pPr marL="228600" indent="-228600">
                <a:buAutoNum type="arabicParenR"/>
              </a:pPr>
              <a:r>
                <a:rPr lang="en-US" sz="1200" dirty="0"/>
                <a:t>Difficult to detect </a:t>
              </a:r>
              <a:r>
                <a:rPr lang="en-US" sz="1200" dirty="0" smtClean="0"/>
                <a:t>novel genomes – must infer</a:t>
              </a:r>
              <a:endParaRPr lang="en-US" sz="1200" dirty="0"/>
            </a:p>
          </p:txBody>
        </p:sp>
      </p:grpSp>
      <p:cxnSp>
        <p:nvCxnSpPr>
          <p:cNvPr id="7" name="Straight Arrow Connector 6"/>
          <p:cNvCxnSpPr>
            <a:stCxn id="5" idx="4"/>
            <a:endCxn id="8" idx="0"/>
          </p:cNvCxnSpPr>
          <p:nvPr/>
        </p:nvCxnSpPr>
        <p:spPr>
          <a:xfrm flipH="1">
            <a:off x="1295021" y="1171190"/>
            <a:ext cx="2157522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61965" y="1090630"/>
            <a:ext cx="25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660066"/>
                </a:solidFill>
              </a:rPr>
              <a:t>ID, Abundance, Function</a:t>
            </a:r>
            <a:endParaRPr lang="en-US" b="1" i="1" dirty="0">
              <a:solidFill>
                <a:srgbClr val="66006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761" y="6381267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Patrick Chain – props for these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3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615" y="203311"/>
            <a:ext cx="3155341" cy="484155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Getting the most out of your data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347428" y="445389"/>
            <a:ext cx="2210229" cy="7258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Samples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1811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</a:t>
            </a:r>
            <a:r>
              <a:rPr lang="en-US" dirty="0" err="1" smtClean="0"/>
              <a:t>amplicon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64684" y="1666054"/>
            <a:ext cx="2066420" cy="8082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Shotgun sequencing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4"/>
            <a:endCxn id="9" idx="0"/>
          </p:cNvCxnSpPr>
          <p:nvPr/>
        </p:nvCxnSpPr>
        <p:spPr>
          <a:xfrm>
            <a:off x="3452543" y="1171190"/>
            <a:ext cx="1945351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28232" y="1488254"/>
            <a:ext cx="203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Pros: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C</a:t>
            </a:r>
            <a:r>
              <a:rPr lang="en-US" sz="1200" dirty="0" smtClean="0"/>
              <a:t>ommonly used approach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Deep characterization</a:t>
            </a:r>
          </a:p>
          <a:p>
            <a:r>
              <a:rPr lang="en-US" sz="1200" u="sng" dirty="0" smtClean="0"/>
              <a:t>Cons:</a:t>
            </a:r>
            <a:r>
              <a:rPr lang="en-US" sz="1200" dirty="0" smtClean="0"/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Limited knowledge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Resolution remains low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466" y="1739885"/>
            <a:ext cx="8884491" cy="3222641"/>
            <a:chOff x="65466" y="1739885"/>
            <a:chExt cx="8884491" cy="3222641"/>
          </a:xfrm>
        </p:grpSpPr>
        <p:cxnSp>
          <p:nvCxnSpPr>
            <p:cNvPr id="18" name="Straight Arrow Connector 17"/>
            <p:cNvCxnSpPr>
              <a:stCxn id="9" idx="2"/>
              <a:endCxn id="17" idx="0"/>
            </p:cNvCxnSpPr>
            <p:nvPr/>
          </p:nvCxnSpPr>
          <p:spPr>
            <a:xfrm flipH="1">
              <a:off x="3524447" y="2474333"/>
              <a:ext cx="1873447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9" idx="2"/>
              <a:endCxn id="28" idx="0"/>
            </p:cNvCxnSpPr>
            <p:nvPr/>
          </p:nvCxnSpPr>
          <p:spPr>
            <a:xfrm>
              <a:off x="5397894" y="2474333"/>
              <a:ext cx="552240" cy="676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491237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Assembly based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16924" y="3150649"/>
              <a:ext cx="2066420" cy="8082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Read-based </a:t>
              </a:r>
              <a:r>
                <a:rPr lang="en-US" dirty="0"/>
                <a:t>/ Mapping Methods</a:t>
              </a:r>
              <a:endParaRPr lang="en-US" dirty="0" smtClean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5466" y="2838868"/>
              <a:ext cx="2654201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u="sng" dirty="0" smtClean="0"/>
                <a:t>Pros: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Large </a:t>
              </a:r>
              <a:r>
                <a:rPr lang="en-US" sz="1200" dirty="0" err="1" smtClean="0"/>
                <a:t>contigs</a:t>
              </a:r>
              <a:endParaRPr lang="en-US" sz="1200" dirty="0" smtClean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Positional Information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Most </a:t>
              </a:r>
              <a:r>
                <a:rPr lang="en-US" sz="1200" dirty="0"/>
                <a:t>direct method to identify novel orgs/genes</a:t>
              </a:r>
            </a:p>
            <a:p>
              <a:r>
                <a:rPr lang="en-US" sz="1200" u="sng" dirty="0" smtClean="0"/>
                <a:t>Cons:</a:t>
              </a:r>
              <a:endParaRPr lang="en-US" sz="1200" u="sng" dirty="0"/>
            </a:p>
            <a:p>
              <a:pPr marL="342900" indent="-342900">
                <a:buAutoNum type="arabicParenR"/>
              </a:pPr>
              <a:r>
                <a:rPr lang="en-US" sz="1200" dirty="0" smtClean="0"/>
                <a:t>Computational resource intensive</a:t>
              </a:r>
            </a:p>
            <a:p>
              <a:pPr marL="342900" indent="-342900">
                <a:buAutoNum type="arabicParenR"/>
              </a:pPr>
              <a:r>
                <a:rPr lang="en-US" sz="1200" dirty="0" smtClean="0"/>
                <a:t>Assembling difficulties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Sequencing error</a:t>
              </a:r>
            </a:p>
            <a:p>
              <a:pPr marL="800100" lvl="1" indent="-342900">
                <a:buFont typeface="Arial"/>
                <a:buChar char="•"/>
              </a:pPr>
              <a:r>
                <a:rPr lang="en-US" sz="1200" dirty="0" smtClean="0"/>
                <a:t>genomic redundancy - chimeras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8954" y="1739885"/>
              <a:ext cx="193100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 smtClean="0"/>
                <a:t>Pros: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Identity and </a:t>
              </a:r>
              <a:r>
                <a:rPr lang="en-US" sz="1200" dirty="0" smtClean="0"/>
                <a:t>abundance </a:t>
              </a:r>
              <a:r>
                <a:rPr lang="en-US" sz="1200" dirty="0"/>
                <a:t>answered </a:t>
              </a:r>
              <a:r>
                <a:rPr lang="en-US" sz="1200" dirty="0" smtClean="0"/>
                <a:t>simultaneously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Look at all data**</a:t>
              </a:r>
            </a:p>
            <a:p>
              <a:endParaRPr lang="en-US" sz="1200" dirty="0"/>
            </a:p>
            <a:p>
              <a:r>
                <a:rPr lang="en-US" sz="1200" u="sng" dirty="0" smtClean="0"/>
                <a:t>Cons: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 smtClean="0"/>
                <a:t>Massive data (short + with errors)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L</a:t>
              </a:r>
              <a:r>
                <a:rPr lang="en-US" sz="1200" dirty="0" smtClean="0"/>
                <a:t>ack </a:t>
              </a:r>
              <a:r>
                <a:rPr lang="en-US" sz="1200" dirty="0"/>
                <a:t>of specificity due to </a:t>
              </a:r>
              <a:r>
                <a:rPr lang="en-US" sz="1200" dirty="0" smtClean="0"/>
                <a:t>FPs </a:t>
              </a:r>
              <a:r>
                <a:rPr lang="en-US" sz="1200" dirty="0"/>
                <a:t>from </a:t>
              </a:r>
              <a:r>
                <a:rPr lang="en-US" sz="1200" dirty="0" smtClean="0"/>
                <a:t>genomic redundancy</a:t>
              </a:r>
              <a:endParaRPr lang="en-US" sz="1200" dirty="0"/>
            </a:p>
            <a:p>
              <a:pPr marL="228600" indent="-228600">
                <a:buAutoNum type="arabicParenR"/>
              </a:pPr>
              <a:r>
                <a:rPr lang="en-US" sz="1200" dirty="0"/>
                <a:t>Difficult to detect </a:t>
              </a:r>
              <a:r>
                <a:rPr lang="en-US" sz="1200" dirty="0" smtClean="0"/>
                <a:t>novel genomes – must infer</a:t>
              </a:r>
              <a:endParaRPr lang="en-US" sz="1200" dirty="0"/>
            </a:p>
          </p:txBody>
        </p:sp>
      </p:grpSp>
      <p:cxnSp>
        <p:nvCxnSpPr>
          <p:cNvPr id="7" name="Straight Arrow Connector 6"/>
          <p:cNvCxnSpPr>
            <a:stCxn id="5" idx="4"/>
            <a:endCxn id="8" idx="0"/>
          </p:cNvCxnSpPr>
          <p:nvPr/>
        </p:nvCxnSpPr>
        <p:spPr>
          <a:xfrm flipH="1">
            <a:off x="1295021" y="1171190"/>
            <a:ext cx="2157522" cy="4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61965" y="1090630"/>
            <a:ext cx="25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660066"/>
                </a:solidFill>
              </a:rPr>
              <a:t>ID, Abundance, Function</a:t>
            </a:r>
            <a:endParaRPr lang="en-US" b="1" i="1" dirty="0">
              <a:solidFill>
                <a:srgbClr val="6600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761" y="6381267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Patrick Chain – props for these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3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2473</Words>
  <Application>Microsoft Macintosh PowerPoint</Application>
  <PresentationFormat>On-screen Show (4:3)</PresentationFormat>
  <Paragraphs>555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Metagenomic Analysis</vt:lpstr>
      <vt:lpstr>An overview of the sequencing tools</vt:lpstr>
      <vt:lpstr>The jargon</vt:lpstr>
      <vt:lpstr>The objecive</vt:lpstr>
      <vt:lpstr>The objecive</vt:lpstr>
      <vt:lpstr>Getting the most out of your data</vt:lpstr>
      <vt:lpstr>Getting the most out of your data</vt:lpstr>
      <vt:lpstr>Getting the most out of your data</vt:lpstr>
      <vt:lpstr>Getting the most out of your data</vt:lpstr>
      <vt:lpstr>Getting the most out of your data</vt:lpstr>
      <vt:lpstr>Getting the most out of your data</vt:lpstr>
      <vt:lpstr>Getting the most out of your data</vt:lpstr>
      <vt:lpstr>Getting the most out of your data</vt:lpstr>
      <vt:lpstr>Getting the most out of your data</vt:lpstr>
      <vt:lpstr>Getting the most out of your data</vt:lpstr>
      <vt:lpstr>Getting the most out of your data</vt:lpstr>
      <vt:lpstr>Getting the most out of your data</vt:lpstr>
      <vt:lpstr>Getting the most out of your data</vt:lpstr>
      <vt:lpstr>So let’s do some learning…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most out of your data</dc:title>
  <dc:creator>Adina Howe</dc:creator>
  <cp:lastModifiedBy>Adina Howe</cp:lastModifiedBy>
  <cp:revision>18</cp:revision>
  <dcterms:created xsi:type="dcterms:W3CDTF">2016-04-07T10:20:35Z</dcterms:created>
  <dcterms:modified xsi:type="dcterms:W3CDTF">2016-07-14T00:07:37Z</dcterms:modified>
</cp:coreProperties>
</file>