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90" r:id="rId2"/>
    <p:sldId id="365" r:id="rId3"/>
    <p:sldId id="350" r:id="rId4"/>
    <p:sldId id="366" r:id="rId5"/>
    <p:sldId id="367" r:id="rId6"/>
    <p:sldId id="390" r:id="rId7"/>
    <p:sldId id="368" r:id="rId8"/>
    <p:sldId id="369" r:id="rId9"/>
    <p:sldId id="370" r:id="rId10"/>
    <p:sldId id="371" r:id="rId11"/>
    <p:sldId id="372" r:id="rId12"/>
    <p:sldId id="292" r:id="rId13"/>
    <p:sldId id="373" r:id="rId14"/>
    <p:sldId id="374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52" r:id="rId27"/>
    <p:sldId id="364" r:id="rId28"/>
    <p:sldId id="387" r:id="rId29"/>
    <p:sldId id="388" r:id="rId30"/>
    <p:sldId id="389" r:id="rId31"/>
    <p:sldId id="392" r:id="rId32"/>
    <p:sldId id="396" r:id="rId33"/>
    <p:sldId id="393" r:id="rId34"/>
    <p:sldId id="355" r:id="rId35"/>
    <p:sldId id="394" r:id="rId36"/>
    <p:sldId id="395" r:id="rId37"/>
    <p:sldId id="356" r:id="rId38"/>
    <p:sldId id="362" r:id="rId39"/>
    <p:sldId id="30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34" userDrawn="1">
          <p15:clr>
            <a:srgbClr val="A4A3A4"/>
          </p15:clr>
        </p15:guide>
        <p15:guide id="4" pos="2608" userDrawn="1">
          <p15:clr>
            <a:srgbClr val="A4A3A4"/>
          </p15:clr>
        </p15:guide>
        <p15:guide id="5" pos="5534" userDrawn="1">
          <p15:clr>
            <a:srgbClr val="A4A3A4"/>
          </p15:clr>
        </p15:guide>
        <p15:guide id="6" pos="227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pos="2982" userDrawn="1">
          <p15:clr>
            <a:srgbClr val="A4A3A4"/>
          </p15:clr>
        </p15:guide>
        <p15:guide id="10" pos="2404" userDrawn="1">
          <p15:clr>
            <a:srgbClr val="A4A3A4"/>
          </p15:clr>
        </p15:guide>
        <p15:guide id="11" orient="horz" pos="709" userDrawn="1">
          <p15:clr>
            <a:srgbClr val="A4A3A4"/>
          </p15:clr>
        </p15:guide>
        <p15:guide id="12" pos="533" userDrawn="1">
          <p15:clr>
            <a:srgbClr val="A4A3A4"/>
          </p15:clr>
        </p15:guide>
        <p15:guide id="13" pos="431" userDrawn="1">
          <p15:clr>
            <a:srgbClr val="A4A3A4"/>
          </p15:clr>
        </p15:guide>
        <p15:guide id="14" orient="horz" pos="1071" userDrawn="1">
          <p15:clr>
            <a:srgbClr val="A4A3A4"/>
          </p15:clr>
        </p15:guide>
        <p15:guide id="15" orient="horz" pos="2568" userDrawn="1">
          <p15:clr>
            <a:srgbClr val="A4A3A4"/>
          </p15:clr>
        </p15:guide>
        <p15:guide id="16" orient="horz" pos="2886" userDrawn="1">
          <p15:clr>
            <a:srgbClr val="A4A3A4"/>
          </p15:clr>
        </p15:guide>
        <p15:guide id="17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73AE42"/>
    <a:srgbClr val="0054A7"/>
    <a:srgbClr val="FF9E18"/>
    <a:srgbClr val="736DD6"/>
    <a:srgbClr val="FFC000"/>
    <a:srgbClr val="92D050"/>
    <a:srgbClr val="ED7D31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81221" autoAdjust="0"/>
  </p:normalViewPr>
  <p:slideViewPr>
    <p:cSldViewPr showGuides="1">
      <p:cViewPr varScale="1">
        <p:scale>
          <a:sx n="94" d="100"/>
          <a:sy n="94" d="100"/>
        </p:scale>
        <p:origin x="2118" y="96"/>
      </p:cViewPr>
      <p:guideLst>
        <p:guide orient="horz" pos="2160"/>
        <p:guide pos="2880"/>
        <p:guide orient="horz" pos="1434"/>
        <p:guide pos="2608"/>
        <p:guide pos="5534"/>
        <p:guide pos="227"/>
        <p:guide orient="horz" pos="3929"/>
        <p:guide orient="horz" pos="346"/>
        <p:guide pos="2982"/>
        <p:guide pos="2404"/>
        <p:guide orient="horz" pos="709"/>
        <p:guide pos="533"/>
        <p:guide pos="431"/>
        <p:guide orient="horz" pos="1071"/>
        <p:guide orient="horz" pos="2568"/>
        <p:guide orient="horz" pos="2886"/>
        <p:guide orient="horz" pos="193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29371-277A-4703-91E5-A7DD9D1FB12B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804B105-B11E-49A2-9976-C9FFBAA9D082}">
      <dgm:prSet phldrT="[文本]"/>
      <dgm:spPr/>
      <dgm:t>
        <a:bodyPr/>
        <a:lstStyle/>
        <a:p>
          <a:r>
            <a:rPr lang="zh-CN" altLang="en-US" dirty="0"/>
            <a:t>新手</a:t>
          </a:r>
        </a:p>
      </dgm:t>
    </dgm:pt>
    <dgm:pt modelId="{F57F6D33-5E65-43F9-90BA-31E34293833C}" type="parTrans" cxnId="{9E7E77A1-941F-4061-8E8A-B076D2FEE0DE}">
      <dgm:prSet/>
      <dgm:spPr/>
      <dgm:t>
        <a:bodyPr/>
        <a:lstStyle/>
        <a:p>
          <a:endParaRPr lang="zh-CN" altLang="en-US"/>
        </a:p>
      </dgm:t>
    </dgm:pt>
    <dgm:pt modelId="{36E74924-D79E-440C-9ECB-2A8B2CF63777}" type="sibTrans" cxnId="{9E7E77A1-941F-4061-8E8A-B076D2FEE0DE}">
      <dgm:prSet/>
      <dgm:spPr/>
      <dgm:t>
        <a:bodyPr/>
        <a:lstStyle/>
        <a:p>
          <a:endParaRPr lang="zh-CN" altLang="en-US"/>
        </a:p>
      </dgm:t>
    </dgm:pt>
    <dgm:pt modelId="{27E7B0CF-81A0-485B-9AB5-BF0E27D75BD7}">
      <dgm:prSet phldrT="[文本]"/>
      <dgm:spPr/>
      <dgm:t>
        <a:bodyPr/>
        <a:lstStyle/>
        <a:p>
          <a:r>
            <a:rPr lang="zh-CN" altLang="en-US" dirty="0"/>
            <a:t>能力：能够编写出基本符合功能需求的程序</a:t>
          </a:r>
        </a:p>
      </dgm:t>
    </dgm:pt>
    <dgm:pt modelId="{72CA5415-CDF5-46A1-AA5E-C2F3F709F0F4}" type="parTrans" cxnId="{34238A8D-B51E-4266-8D1A-0F918029133B}">
      <dgm:prSet/>
      <dgm:spPr/>
      <dgm:t>
        <a:bodyPr/>
        <a:lstStyle/>
        <a:p>
          <a:endParaRPr lang="zh-CN" altLang="en-US"/>
        </a:p>
      </dgm:t>
    </dgm:pt>
    <dgm:pt modelId="{C64AB681-D57A-426C-B26A-799CB0200C64}" type="sibTrans" cxnId="{34238A8D-B51E-4266-8D1A-0F918029133B}">
      <dgm:prSet/>
      <dgm:spPr/>
      <dgm:t>
        <a:bodyPr/>
        <a:lstStyle/>
        <a:p>
          <a:endParaRPr lang="zh-CN" altLang="en-US"/>
        </a:p>
      </dgm:t>
    </dgm:pt>
    <dgm:pt modelId="{B90200C5-4300-4973-A612-3F47783EE223}">
      <dgm:prSet phldrT="[文本]"/>
      <dgm:spPr/>
      <dgm:t>
        <a:bodyPr/>
        <a:lstStyle/>
        <a:p>
          <a:r>
            <a:rPr lang="zh-CN" altLang="en-US" dirty="0"/>
            <a:t>老手</a:t>
          </a:r>
        </a:p>
      </dgm:t>
    </dgm:pt>
    <dgm:pt modelId="{B7B2A814-58A8-4CA5-BB97-0D31C50A0F29}" type="parTrans" cxnId="{84421D94-BE34-4351-BEB3-B0195825F556}">
      <dgm:prSet/>
      <dgm:spPr/>
      <dgm:t>
        <a:bodyPr/>
        <a:lstStyle/>
        <a:p>
          <a:endParaRPr lang="zh-CN" altLang="en-US"/>
        </a:p>
      </dgm:t>
    </dgm:pt>
    <dgm:pt modelId="{117FA1A5-624F-4EE9-B082-7CF7C772DA2C}" type="sibTrans" cxnId="{84421D94-BE34-4351-BEB3-B0195825F556}">
      <dgm:prSet/>
      <dgm:spPr/>
      <dgm:t>
        <a:bodyPr/>
        <a:lstStyle/>
        <a:p>
          <a:endParaRPr lang="zh-CN" altLang="en-US"/>
        </a:p>
      </dgm:t>
    </dgm:pt>
    <dgm:pt modelId="{66FF9241-F091-4AA1-9413-C2AEE6CED2BB}">
      <dgm:prSet phldrT="[文本]"/>
      <dgm:spPr/>
      <dgm:t>
        <a:bodyPr/>
        <a:lstStyle/>
        <a:p>
          <a:r>
            <a:rPr lang="zh-CN" altLang="en-US" dirty="0"/>
            <a:t>能力：能够长期稳定的编写出高质量的程序</a:t>
          </a:r>
        </a:p>
      </dgm:t>
    </dgm:pt>
    <dgm:pt modelId="{86E2D40B-B275-401A-95A3-8363E3ACDEB7}" type="parTrans" cxnId="{8801EC72-99E0-4581-B650-1FA25D8461C8}">
      <dgm:prSet/>
      <dgm:spPr/>
      <dgm:t>
        <a:bodyPr/>
        <a:lstStyle/>
        <a:p>
          <a:endParaRPr lang="zh-CN" altLang="en-US"/>
        </a:p>
      </dgm:t>
    </dgm:pt>
    <dgm:pt modelId="{FB30B59E-8296-4B60-B685-49C010FF005E}" type="sibTrans" cxnId="{8801EC72-99E0-4581-B650-1FA25D8461C8}">
      <dgm:prSet/>
      <dgm:spPr/>
      <dgm:t>
        <a:bodyPr/>
        <a:lstStyle/>
        <a:p>
          <a:endParaRPr lang="zh-CN" altLang="en-US"/>
        </a:p>
      </dgm:t>
    </dgm:pt>
    <dgm:pt modelId="{AA1884CB-0506-4451-B9CD-822A39CC18A9}">
      <dgm:prSet phldrT="[文本]"/>
      <dgm:spPr/>
      <dgm:t>
        <a:bodyPr/>
        <a:lstStyle/>
        <a:p>
          <a:r>
            <a:rPr lang="zh-CN" altLang="en-US" dirty="0"/>
            <a:t>高手</a:t>
          </a:r>
        </a:p>
      </dgm:t>
    </dgm:pt>
    <dgm:pt modelId="{2E023A32-3BAA-4FA2-8C36-764246697531}" type="parTrans" cxnId="{D390642D-7FDD-4118-A343-EB804DA2A51F}">
      <dgm:prSet/>
      <dgm:spPr/>
      <dgm:t>
        <a:bodyPr/>
        <a:lstStyle/>
        <a:p>
          <a:endParaRPr lang="zh-CN" altLang="en-US"/>
        </a:p>
      </dgm:t>
    </dgm:pt>
    <dgm:pt modelId="{9C6E0FE7-DB0B-4F0D-84D1-5153156415A6}" type="sibTrans" cxnId="{D390642D-7FDD-4118-A343-EB804DA2A51F}">
      <dgm:prSet/>
      <dgm:spPr/>
      <dgm:t>
        <a:bodyPr/>
        <a:lstStyle/>
        <a:p>
          <a:endParaRPr lang="zh-CN" altLang="en-US"/>
        </a:p>
      </dgm:t>
    </dgm:pt>
    <dgm:pt modelId="{9AD76BD1-829F-43BD-A365-02E07C6D6ECB}">
      <dgm:prSet phldrT="[文本]"/>
      <dgm:spPr/>
      <dgm:t>
        <a:bodyPr/>
        <a:lstStyle/>
        <a:p>
          <a:r>
            <a:rPr lang="zh-CN" altLang="en-US" dirty="0"/>
            <a:t>能力：能够长期稳定的编写出高难度、高质量的程序</a:t>
          </a:r>
        </a:p>
      </dgm:t>
    </dgm:pt>
    <dgm:pt modelId="{98D785DC-BF0A-46C2-A0D2-AC57CFC796D6}" type="parTrans" cxnId="{14304640-4A56-40B8-B32B-08B480284193}">
      <dgm:prSet/>
      <dgm:spPr/>
      <dgm:t>
        <a:bodyPr/>
        <a:lstStyle/>
        <a:p>
          <a:endParaRPr lang="zh-CN" altLang="en-US"/>
        </a:p>
      </dgm:t>
    </dgm:pt>
    <dgm:pt modelId="{2D87D52C-EDF5-4774-A9FF-0DEB8307942B}" type="sibTrans" cxnId="{14304640-4A56-40B8-B32B-08B480284193}">
      <dgm:prSet/>
      <dgm:spPr/>
      <dgm:t>
        <a:bodyPr/>
        <a:lstStyle/>
        <a:p>
          <a:endParaRPr lang="zh-CN" altLang="en-US"/>
        </a:p>
      </dgm:t>
    </dgm:pt>
    <dgm:pt modelId="{C1DC7867-5173-47E7-A89B-789AC6600F95}">
      <dgm:prSet phldrT="[文本]"/>
      <dgm:spPr/>
      <dgm:t>
        <a:bodyPr/>
        <a:lstStyle/>
        <a:p>
          <a:r>
            <a:rPr lang="zh-CN" altLang="en-US" dirty="0"/>
            <a:t>态度：追求交差、功能实现</a:t>
          </a:r>
        </a:p>
      </dgm:t>
    </dgm:pt>
    <dgm:pt modelId="{214DB80F-C4BB-400F-AB73-62F1175E32A9}" type="parTrans" cxnId="{62E716D7-3305-4947-9BB1-35C672CEE0BA}">
      <dgm:prSet/>
      <dgm:spPr/>
      <dgm:t>
        <a:bodyPr/>
        <a:lstStyle/>
        <a:p>
          <a:endParaRPr lang="zh-CN" altLang="en-US"/>
        </a:p>
      </dgm:t>
    </dgm:pt>
    <dgm:pt modelId="{448CEE2A-2A1B-4B13-BC4E-E48E3CB1264D}" type="sibTrans" cxnId="{62E716D7-3305-4947-9BB1-35C672CEE0BA}">
      <dgm:prSet/>
      <dgm:spPr/>
      <dgm:t>
        <a:bodyPr/>
        <a:lstStyle/>
        <a:p>
          <a:endParaRPr lang="zh-CN" altLang="en-US"/>
        </a:p>
      </dgm:t>
    </dgm:pt>
    <dgm:pt modelId="{07019F34-1F2E-46EA-9728-A135B41B113F}">
      <dgm:prSet phldrT="[文本]"/>
      <dgm:spPr/>
      <dgm:t>
        <a:bodyPr/>
        <a:lstStyle/>
        <a:p>
          <a:r>
            <a:rPr lang="zh-CN" altLang="en-US" dirty="0"/>
            <a:t>态度：追求卓越、结构合理</a:t>
          </a:r>
        </a:p>
      </dgm:t>
    </dgm:pt>
    <dgm:pt modelId="{85F4293E-798B-4F7D-9611-F61FE01A10E6}" type="parTrans" cxnId="{685FA795-8873-45FB-A803-AA613DB6DEB1}">
      <dgm:prSet/>
      <dgm:spPr/>
      <dgm:t>
        <a:bodyPr/>
        <a:lstStyle/>
        <a:p>
          <a:endParaRPr lang="zh-CN" altLang="en-US"/>
        </a:p>
      </dgm:t>
    </dgm:pt>
    <dgm:pt modelId="{9BF7A19B-D96C-49A8-A11A-3E19A2C1199D}" type="sibTrans" cxnId="{685FA795-8873-45FB-A803-AA613DB6DEB1}">
      <dgm:prSet/>
      <dgm:spPr/>
      <dgm:t>
        <a:bodyPr/>
        <a:lstStyle/>
        <a:p>
          <a:endParaRPr lang="zh-CN" altLang="en-US"/>
        </a:p>
      </dgm:t>
    </dgm:pt>
    <dgm:pt modelId="{8A1ADACF-C210-4170-98D8-F3A4DEED56DC}">
      <dgm:prSet phldrT="[文本]"/>
      <dgm:spPr/>
      <dgm:t>
        <a:bodyPr/>
        <a:lstStyle/>
        <a:p>
          <a:r>
            <a:rPr lang="zh-CN" altLang="en-US" dirty="0"/>
            <a:t>态度：追求思想、编码境界</a:t>
          </a:r>
        </a:p>
      </dgm:t>
    </dgm:pt>
    <dgm:pt modelId="{6A9F8CEB-5B05-4037-8EC8-74E32CFB1B17}" type="parTrans" cxnId="{FD2D8664-862C-41CA-BA62-60443E22C9E4}">
      <dgm:prSet/>
      <dgm:spPr/>
      <dgm:t>
        <a:bodyPr/>
        <a:lstStyle/>
        <a:p>
          <a:endParaRPr lang="zh-CN" altLang="en-US"/>
        </a:p>
      </dgm:t>
    </dgm:pt>
    <dgm:pt modelId="{723C42DD-778D-4D91-81F7-E2677740FC1E}" type="sibTrans" cxnId="{FD2D8664-862C-41CA-BA62-60443E22C9E4}">
      <dgm:prSet/>
      <dgm:spPr/>
      <dgm:t>
        <a:bodyPr/>
        <a:lstStyle/>
        <a:p>
          <a:endParaRPr lang="zh-CN" altLang="en-US"/>
        </a:p>
      </dgm:t>
    </dgm:pt>
    <dgm:pt modelId="{3202E666-3CE3-48BC-9055-5C841BAD9DD3}" type="pres">
      <dgm:prSet presAssocID="{C8829371-277A-4703-91E5-A7DD9D1FB12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6F20DD-4451-4E90-B6B4-CE53D28E353D}" type="pres">
      <dgm:prSet presAssocID="{6804B105-B11E-49A2-9976-C9FFBAA9D082}" presName="composite" presStyleCnt="0"/>
      <dgm:spPr/>
    </dgm:pt>
    <dgm:pt modelId="{5F7A96F7-249D-4CD8-8193-AF63D426CE57}" type="pres">
      <dgm:prSet presAssocID="{6804B105-B11E-49A2-9976-C9FFBAA9D08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938EB5-9B80-4292-97EE-63D0F6DAACC1}" type="pres">
      <dgm:prSet presAssocID="{6804B105-B11E-49A2-9976-C9FFBAA9D08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19FD4-8F34-4561-82C8-78B9D8D4A2EC}" type="pres">
      <dgm:prSet presAssocID="{36E74924-D79E-440C-9ECB-2A8B2CF63777}" presName="sp" presStyleCnt="0"/>
      <dgm:spPr/>
    </dgm:pt>
    <dgm:pt modelId="{90182443-DEFC-4B6A-99BF-B5B3A1F1BA0D}" type="pres">
      <dgm:prSet presAssocID="{B90200C5-4300-4973-A612-3F47783EE223}" presName="composite" presStyleCnt="0"/>
      <dgm:spPr/>
    </dgm:pt>
    <dgm:pt modelId="{F681D468-4E17-4AB9-A295-0ACE7FA00D2E}" type="pres">
      <dgm:prSet presAssocID="{B90200C5-4300-4973-A612-3F47783EE22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8D5BDB-3C0E-4ECE-B60A-E21546F40D82}" type="pres">
      <dgm:prSet presAssocID="{B90200C5-4300-4973-A612-3F47783EE22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E67CE-090D-48A1-866E-0CFA59323236}" type="pres">
      <dgm:prSet presAssocID="{117FA1A5-624F-4EE9-B082-7CF7C772DA2C}" presName="sp" presStyleCnt="0"/>
      <dgm:spPr/>
    </dgm:pt>
    <dgm:pt modelId="{A39A5D41-0CE2-4D60-80B8-95E42CA1C75D}" type="pres">
      <dgm:prSet presAssocID="{AA1884CB-0506-4451-B9CD-822A39CC18A9}" presName="composite" presStyleCnt="0"/>
      <dgm:spPr/>
    </dgm:pt>
    <dgm:pt modelId="{B05E7E44-58B4-4CA4-97B7-AB4695E3349A}" type="pres">
      <dgm:prSet presAssocID="{AA1884CB-0506-4451-B9CD-822A39CC18A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FF5967-9725-4CC1-BA25-CC5A6AAF92C3}" type="pres">
      <dgm:prSet presAssocID="{AA1884CB-0506-4451-B9CD-822A39CC18A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5FA795-8873-45FB-A803-AA613DB6DEB1}" srcId="{B90200C5-4300-4973-A612-3F47783EE223}" destId="{07019F34-1F2E-46EA-9728-A135B41B113F}" srcOrd="1" destOrd="0" parTransId="{85F4293E-798B-4F7D-9611-F61FE01A10E6}" sibTransId="{9BF7A19B-D96C-49A8-A11A-3E19A2C1199D}"/>
    <dgm:cxn modelId="{FD2D8664-862C-41CA-BA62-60443E22C9E4}" srcId="{AA1884CB-0506-4451-B9CD-822A39CC18A9}" destId="{8A1ADACF-C210-4170-98D8-F3A4DEED56DC}" srcOrd="1" destOrd="0" parTransId="{6A9F8CEB-5B05-4037-8EC8-74E32CFB1B17}" sibTransId="{723C42DD-778D-4D91-81F7-E2677740FC1E}"/>
    <dgm:cxn modelId="{62E716D7-3305-4947-9BB1-35C672CEE0BA}" srcId="{6804B105-B11E-49A2-9976-C9FFBAA9D082}" destId="{C1DC7867-5173-47E7-A89B-789AC6600F95}" srcOrd="1" destOrd="0" parTransId="{214DB80F-C4BB-400F-AB73-62F1175E32A9}" sibTransId="{448CEE2A-2A1B-4B13-BC4E-E48E3CB1264D}"/>
    <dgm:cxn modelId="{7B04037E-FE2E-48C4-92AC-4BD5AEF9D353}" type="presOf" srcId="{6804B105-B11E-49A2-9976-C9FFBAA9D082}" destId="{5F7A96F7-249D-4CD8-8193-AF63D426CE57}" srcOrd="0" destOrd="0" presId="urn:microsoft.com/office/officeart/2005/8/layout/chevron2"/>
    <dgm:cxn modelId="{8640F61E-EB8F-48C5-A94B-4457B538F044}" type="presOf" srcId="{07019F34-1F2E-46EA-9728-A135B41B113F}" destId="{0D8D5BDB-3C0E-4ECE-B60A-E21546F40D82}" srcOrd="0" destOrd="1" presId="urn:microsoft.com/office/officeart/2005/8/layout/chevron2"/>
    <dgm:cxn modelId="{DBDB666D-0B01-413B-802B-1E4B214A1142}" type="presOf" srcId="{B90200C5-4300-4973-A612-3F47783EE223}" destId="{F681D468-4E17-4AB9-A295-0ACE7FA00D2E}" srcOrd="0" destOrd="0" presId="urn:microsoft.com/office/officeart/2005/8/layout/chevron2"/>
    <dgm:cxn modelId="{34238A8D-B51E-4266-8D1A-0F918029133B}" srcId="{6804B105-B11E-49A2-9976-C9FFBAA9D082}" destId="{27E7B0CF-81A0-485B-9AB5-BF0E27D75BD7}" srcOrd="0" destOrd="0" parTransId="{72CA5415-CDF5-46A1-AA5E-C2F3F709F0F4}" sibTransId="{C64AB681-D57A-426C-B26A-799CB0200C64}"/>
    <dgm:cxn modelId="{8801EC72-99E0-4581-B650-1FA25D8461C8}" srcId="{B90200C5-4300-4973-A612-3F47783EE223}" destId="{66FF9241-F091-4AA1-9413-C2AEE6CED2BB}" srcOrd="0" destOrd="0" parTransId="{86E2D40B-B275-401A-95A3-8363E3ACDEB7}" sibTransId="{FB30B59E-8296-4B60-B685-49C010FF005E}"/>
    <dgm:cxn modelId="{D390642D-7FDD-4118-A343-EB804DA2A51F}" srcId="{C8829371-277A-4703-91E5-A7DD9D1FB12B}" destId="{AA1884CB-0506-4451-B9CD-822A39CC18A9}" srcOrd="2" destOrd="0" parTransId="{2E023A32-3BAA-4FA2-8C36-764246697531}" sibTransId="{9C6E0FE7-DB0B-4F0D-84D1-5153156415A6}"/>
    <dgm:cxn modelId="{9E7E77A1-941F-4061-8E8A-B076D2FEE0DE}" srcId="{C8829371-277A-4703-91E5-A7DD9D1FB12B}" destId="{6804B105-B11E-49A2-9976-C9FFBAA9D082}" srcOrd="0" destOrd="0" parTransId="{F57F6D33-5E65-43F9-90BA-31E34293833C}" sibTransId="{36E74924-D79E-440C-9ECB-2A8B2CF63777}"/>
    <dgm:cxn modelId="{252FB699-7428-441A-A016-16C032C288BC}" type="presOf" srcId="{66FF9241-F091-4AA1-9413-C2AEE6CED2BB}" destId="{0D8D5BDB-3C0E-4ECE-B60A-E21546F40D82}" srcOrd="0" destOrd="0" presId="urn:microsoft.com/office/officeart/2005/8/layout/chevron2"/>
    <dgm:cxn modelId="{9D589EAA-646F-4EB9-907F-8E9B87519363}" type="presOf" srcId="{9AD76BD1-829F-43BD-A365-02E07C6D6ECB}" destId="{F8FF5967-9725-4CC1-BA25-CC5A6AAF92C3}" srcOrd="0" destOrd="0" presId="urn:microsoft.com/office/officeart/2005/8/layout/chevron2"/>
    <dgm:cxn modelId="{22935F4A-7133-43C7-8823-C0797A457456}" type="presOf" srcId="{C1DC7867-5173-47E7-A89B-789AC6600F95}" destId="{55938EB5-9B80-4292-97EE-63D0F6DAACC1}" srcOrd="0" destOrd="1" presId="urn:microsoft.com/office/officeart/2005/8/layout/chevron2"/>
    <dgm:cxn modelId="{84421D94-BE34-4351-BEB3-B0195825F556}" srcId="{C8829371-277A-4703-91E5-A7DD9D1FB12B}" destId="{B90200C5-4300-4973-A612-3F47783EE223}" srcOrd="1" destOrd="0" parTransId="{B7B2A814-58A8-4CA5-BB97-0D31C50A0F29}" sibTransId="{117FA1A5-624F-4EE9-B082-7CF7C772DA2C}"/>
    <dgm:cxn modelId="{6A2F68D3-E1A2-4D72-A108-A1D27B481553}" type="presOf" srcId="{8A1ADACF-C210-4170-98D8-F3A4DEED56DC}" destId="{F8FF5967-9725-4CC1-BA25-CC5A6AAF92C3}" srcOrd="0" destOrd="1" presId="urn:microsoft.com/office/officeart/2005/8/layout/chevron2"/>
    <dgm:cxn modelId="{2777C4DA-26A0-4AF5-B482-A84D9611C14F}" type="presOf" srcId="{C8829371-277A-4703-91E5-A7DD9D1FB12B}" destId="{3202E666-3CE3-48BC-9055-5C841BAD9DD3}" srcOrd="0" destOrd="0" presId="urn:microsoft.com/office/officeart/2005/8/layout/chevron2"/>
    <dgm:cxn modelId="{6B10AB32-DE42-40D4-AFC7-4426300BFC7A}" type="presOf" srcId="{AA1884CB-0506-4451-B9CD-822A39CC18A9}" destId="{B05E7E44-58B4-4CA4-97B7-AB4695E3349A}" srcOrd="0" destOrd="0" presId="urn:microsoft.com/office/officeart/2005/8/layout/chevron2"/>
    <dgm:cxn modelId="{14304640-4A56-40B8-B32B-08B480284193}" srcId="{AA1884CB-0506-4451-B9CD-822A39CC18A9}" destId="{9AD76BD1-829F-43BD-A365-02E07C6D6ECB}" srcOrd="0" destOrd="0" parTransId="{98D785DC-BF0A-46C2-A0D2-AC57CFC796D6}" sibTransId="{2D87D52C-EDF5-4774-A9FF-0DEB8307942B}"/>
    <dgm:cxn modelId="{72980287-AB91-4433-95D3-E1E09955AE2A}" type="presOf" srcId="{27E7B0CF-81A0-485B-9AB5-BF0E27D75BD7}" destId="{55938EB5-9B80-4292-97EE-63D0F6DAACC1}" srcOrd="0" destOrd="0" presId="urn:microsoft.com/office/officeart/2005/8/layout/chevron2"/>
    <dgm:cxn modelId="{FE0F2768-CB52-4575-AA28-B34112318F1F}" type="presParOf" srcId="{3202E666-3CE3-48BC-9055-5C841BAD9DD3}" destId="{3B6F20DD-4451-4E90-B6B4-CE53D28E353D}" srcOrd="0" destOrd="0" presId="urn:microsoft.com/office/officeart/2005/8/layout/chevron2"/>
    <dgm:cxn modelId="{D3165961-9409-447B-9259-1EC163F6B054}" type="presParOf" srcId="{3B6F20DD-4451-4E90-B6B4-CE53D28E353D}" destId="{5F7A96F7-249D-4CD8-8193-AF63D426CE57}" srcOrd="0" destOrd="0" presId="urn:microsoft.com/office/officeart/2005/8/layout/chevron2"/>
    <dgm:cxn modelId="{BEEC3935-C0B0-4515-96E8-74237263515B}" type="presParOf" srcId="{3B6F20DD-4451-4E90-B6B4-CE53D28E353D}" destId="{55938EB5-9B80-4292-97EE-63D0F6DAACC1}" srcOrd="1" destOrd="0" presId="urn:microsoft.com/office/officeart/2005/8/layout/chevron2"/>
    <dgm:cxn modelId="{636CD857-357A-4472-BFCB-17D052CB77C3}" type="presParOf" srcId="{3202E666-3CE3-48BC-9055-5C841BAD9DD3}" destId="{98D19FD4-8F34-4561-82C8-78B9D8D4A2EC}" srcOrd="1" destOrd="0" presId="urn:microsoft.com/office/officeart/2005/8/layout/chevron2"/>
    <dgm:cxn modelId="{0839D771-E4FC-4A48-84ED-B5A2DB833778}" type="presParOf" srcId="{3202E666-3CE3-48BC-9055-5C841BAD9DD3}" destId="{90182443-DEFC-4B6A-99BF-B5B3A1F1BA0D}" srcOrd="2" destOrd="0" presId="urn:microsoft.com/office/officeart/2005/8/layout/chevron2"/>
    <dgm:cxn modelId="{715DEE96-9491-48C7-ACC9-2B7FCEB0993D}" type="presParOf" srcId="{90182443-DEFC-4B6A-99BF-B5B3A1F1BA0D}" destId="{F681D468-4E17-4AB9-A295-0ACE7FA00D2E}" srcOrd="0" destOrd="0" presId="urn:microsoft.com/office/officeart/2005/8/layout/chevron2"/>
    <dgm:cxn modelId="{E2B5AE09-BFA3-48CE-ACCE-6D70E1F64F00}" type="presParOf" srcId="{90182443-DEFC-4B6A-99BF-B5B3A1F1BA0D}" destId="{0D8D5BDB-3C0E-4ECE-B60A-E21546F40D82}" srcOrd="1" destOrd="0" presId="urn:microsoft.com/office/officeart/2005/8/layout/chevron2"/>
    <dgm:cxn modelId="{4743F849-7089-4664-9699-FFD543A913C0}" type="presParOf" srcId="{3202E666-3CE3-48BC-9055-5C841BAD9DD3}" destId="{21AE67CE-090D-48A1-866E-0CFA59323236}" srcOrd="3" destOrd="0" presId="urn:microsoft.com/office/officeart/2005/8/layout/chevron2"/>
    <dgm:cxn modelId="{64451E51-5948-4622-8EFC-5CA1A56316F0}" type="presParOf" srcId="{3202E666-3CE3-48BC-9055-5C841BAD9DD3}" destId="{A39A5D41-0CE2-4D60-80B8-95E42CA1C75D}" srcOrd="4" destOrd="0" presId="urn:microsoft.com/office/officeart/2005/8/layout/chevron2"/>
    <dgm:cxn modelId="{5DC5D78A-3725-458C-877A-1867AB855428}" type="presParOf" srcId="{A39A5D41-0CE2-4D60-80B8-95E42CA1C75D}" destId="{B05E7E44-58B4-4CA4-97B7-AB4695E3349A}" srcOrd="0" destOrd="0" presId="urn:microsoft.com/office/officeart/2005/8/layout/chevron2"/>
    <dgm:cxn modelId="{97ECC5ED-B085-453B-ACB2-E907F38FDDAD}" type="presParOf" srcId="{A39A5D41-0CE2-4D60-80B8-95E42CA1C75D}" destId="{F8FF5967-9725-4CC1-BA25-CC5A6AAF92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E1F68B-727E-4433-BE12-EF402C636B8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995D6D-9D75-4BC6-970D-6745858205CE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师傅领进门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阅读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XXX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语言入门书籍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实践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领悟</a:t>
          </a:r>
        </a:p>
      </dgm:t>
    </dgm:pt>
    <dgm:pt modelId="{929716F9-CC11-4459-942E-11675C9FD80E}" type="parTrans" cxnId="{2315457D-06A5-4C76-ACD9-A52EF8066805}">
      <dgm:prSet/>
      <dgm:spPr/>
      <dgm:t>
        <a:bodyPr/>
        <a:lstStyle/>
        <a:p>
          <a:endParaRPr lang="zh-CN" altLang="en-US" sz="2800"/>
        </a:p>
      </dgm:t>
    </dgm:pt>
    <dgm:pt modelId="{EBE38B8E-5084-4ED5-BD89-FEF48B2DF3FD}" type="sibTrans" cxnId="{2315457D-06A5-4C76-ACD9-A52EF8066805}">
      <dgm:prSet custT="1"/>
      <dgm:spPr/>
      <dgm:t>
        <a:bodyPr/>
        <a:lstStyle/>
        <a:p>
          <a:endParaRPr lang="zh-CN" altLang="en-US" sz="2800"/>
        </a:p>
      </dgm:t>
    </dgm:pt>
    <dgm:pt modelId="{8B287A33-B364-4E37-98B0-CC2F4E179076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/>
            <a:t>阅读</a:t>
          </a:r>
          <a:r>
            <a:rPr lang="en-US" altLang="zh-CN" sz="2000" dirty="0"/>
            <a:t>XXX</a:t>
          </a:r>
          <a:r>
            <a:rPr lang="zh-CN" altLang="en-US" sz="2000" dirty="0"/>
            <a:t>语言进阶书籍</a:t>
          </a:r>
          <a:endParaRPr lang="en-US" altLang="zh-CN" sz="2000" dirty="0"/>
        </a:p>
        <a:p>
          <a:r>
            <a:rPr lang="zh-CN" altLang="en-US" sz="2000" dirty="0"/>
            <a:t> </a:t>
          </a:r>
          <a:r>
            <a:rPr lang="en-US" altLang="zh-CN" sz="2000" dirty="0"/>
            <a:t>+ </a:t>
          </a:r>
          <a:r>
            <a:rPr lang="zh-CN" altLang="en-US" sz="2000" dirty="0"/>
            <a:t>实践 </a:t>
          </a:r>
          <a:r>
            <a:rPr lang="en-US" altLang="zh-CN" sz="2000" dirty="0"/>
            <a:t>+ </a:t>
          </a:r>
          <a:r>
            <a:rPr lang="zh-CN" altLang="en-US" sz="2000" dirty="0"/>
            <a:t>领悟</a:t>
          </a:r>
        </a:p>
      </dgm:t>
    </dgm:pt>
    <dgm:pt modelId="{27BC917F-B28A-4748-83EE-6FFBE61374E3}" type="parTrans" cxnId="{47307ECC-CF0E-4D68-9654-46C7DAC3F883}">
      <dgm:prSet/>
      <dgm:spPr/>
      <dgm:t>
        <a:bodyPr/>
        <a:lstStyle/>
        <a:p>
          <a:endParaRPr lang="zh-CN" altLang="en-US" sz="2800"/>
        </a:p>
      </dgm:t>
    </dgm:pt>
    <dgm:pt modelId="{3A68122D-AEE6-41FF-BBF3-2BCA0FAF9BB8}" type="sibTrans" cxnId="{47307ECC-CF0E-4D68-9654-46C7DAC3F883}">
      <dgm:prSet custT="1"/>
      <dgm:spPr/>
      <dgm:t>
        <a:bodyPr/>
        <a:lstStyle/>
        <a:p>
          <a:endParaRPr lang="zh-CN" altLang="en-US" sz="2800"/>
        </a:p>
      </dgm:t>
    </dgm:pt>
    <dgm:pt modelId="{0D8860A9-C7DB-45E9-BF2D-CFB9A5B6431F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/>
            <a:t>设计模式</a:t>
          </a:r>
          <a:r>
            <a:rPr lang="en-US" altLang="zh-CN" sz="2000" dirty="0"/>
            <a:t> + </a:t>
          </a:r>
          <a:r>
            <a:rPr lang="zh-CN" altLang="en-US" sz="2000" dirty="0"/>
            <a:t>实践 </a:t>
          </a:r>
          <a:r>
            <a:rPr lang="en-US" altLang="zh-CN" sz="2000" dirty="0"/>
            <a:t>+ </a:t>
          </a:r>
          <a:r>
            <a:rPr lang="zh-CN" altLang="en-US" sz="2000" dirty="0"/>
            <a:t>领悟</a:t>
          </a:r>
        </a:p>
      </dgm:t>
    </dgm:pt>
    <dgm:pt modelId="{7698933E-5F76-43F7-81C8-BAD22A56C910}" type="parTrans" cxnId="{E1E90E1A-6C94-40A4-875A-26C89922ABCA}">
      <dgm:prSet/>
      <dgm:spPr/>
      <dgm:t>
        <a:bodyPr/>
        <a:lstStyle/>
        <a:p>
          <a:endParaRPr lang="zh-CN" altLang="en-US" sz="2800"/>
        </a:p>
      </dgm:t>
    </dgm:pt>
    <dgm:pt modelId="{3F55FB24-2C36-41AD-B4D5-E57375E585E5}" type="sibTrans" cxnId="{E1E90E1A-6C94-40A4-875A-26C89922ABCA}">
      <dgm:prSet/>
      <dgm:spPr/>
      <dgm:t>
        <a:bodyPr/>
        <a:lstStyle/>
        <a:p>
          <a:endParaRPr lang="zh-CN" altLang="en-US" sz="2800"/>
        </a:p>
      </dgm:t>
    </dgm:pt>
    <dgm:pt modelId="{4EB68541-3268-420D-BAC9-D798DCA2A1BA}" type="pres">
      <dgm:prSet presAssocID="{03E1F68B-727E-4433-BE12-EF402C636B8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063696-5B74-477F-BCF0-C3F45061E6ED}" type="pres">
      <dgm:prSet presAssocID="{03E1F68B-727E-4433-BE12-EF402C636B84}" presName="dummyMaxCanvas" presStyleCnt="0">
        <dgm:presLayoutVars/>
      </dgm:prSet>
      <dgm:spPr/>
    </dgm:pt>
    <dgm:pt modelId="{130605A3-036B-4893-9175-9BB37081F7B2}" type="pres">
      <dgm:prSet presAssocID="{03E1F68B-727E-4433-BE12-EF402C636B8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A7766-CB7E-4F26-97E3-818D7DDA8525}" type="pres">
      <dgm:prSet presAssocID="{03E1F68B-727E-4433-BE12-EF402C636B8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771EE-8D3B-4D61-B8CB-375CCC2E3870}" type="pres">
      <dgm:prSet presAssocID="{03E1F68B-727E-4433-BE12-EF402C636B8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8DF8B-C9FB-461D-82E0-73BD6C8FE62F}" type="pres">
      <dgm:prSet presAssocID="{03E1F68B-727E-4433-BE12-EF402C636B8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734F6-2463-45F2-8176-6B944932B6F8}" type="pres">
      <dgm:prSet presAssocID="{03E1F68B-727E-4433-BE12-EF402C636B8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C7D47-0FD4-4E8D-8ACF-BA2993E47F92}" type="pres">
      <dgm:prSet presAssocID="{03E1F68B-727E-4433-BE12-EF402C636B8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05E75-01B5-47D1-B0D5-8253B2B5D27B}" type="pres">
      <dgm:prSet presAssocID="{03E1F68B-727E-4433-BE12-EF402C636B8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3C34A-B290-456E-B7DC-391442A24F8D}" type="pres">
      <dgm:prSet presAssocID="{03E1F68B-727E-4433-BE12-EF402C636B8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307ECC-CF0E-4D68-9654-46C7DAC3F883}" srcId="{03E1F68B-727E-4433-BE12-EF402C636B84}" destId="{8B287A33-B364-4E37-98B0-CC2F4E179076}" srcOrd="1" destOrd="0" parTransId="{27BC917F-B28A-4748-83EE-6FFBE61374E3}" sibTransId="{3A68122D-AEE6-41FF-BBF3-2BCA0FAF9BB8}"/>
    <dgm:cxn modelId="{2315457D-06A5-4C76-ACD9-A52EF8066805}" srcId="{03E1F68B-727E-4433-BE12-EF402C636B84}" destId="{F3995D6D-9D75-4BC6-970D-6745858205CE}" srcOrd="0" destOrd="0" parTransId="{929716F9-CC11-4459-942E-11675C9FD80E}" sibTransId="{EBE38B8E-5084-4ED5-BD89-FEF48B2DF3FD}"/>
    <dgm:cxn modelId="{D0052E98-1C85-4EF4-BC9E-688D708A238F}" type="presOf" srcId="{03E1F68B-727E-4433-BE12-EF402C636B84}" destId="{4EB68541-3268-420D-BAC9-D798DCA2A1BA}" srcOrd="0" destOrd="0" presId="urn:microsoft.com/office/officeart/2005/8/layout/vProcess5"/>
    <dgm:cxn modelId="{148D8603-A079-473B-8FD1-A80197EEC03E}" type="presOf" srcId="{F3995D6D-9D75-4BC6-970D-6745858205CE}" destId="{55CC7D47-0FD4-4E8D-8ACF-BA2993E47F92}" srcOrd="1" destOrd="0" presId="urn:microsoft.com/office/officeart/2005/8/layout/vProcess5"/>
    <dgm:cxn modelId="{D67DEB6A-F492-45AF-A5A3-6961573C8418}" type="presOf" srcId="{3A68122D-AEE6-41FF-BBF3-2BCA0FAF9BB8}" destId="{823734F6-2463-45F2-8176-6B944932B6F8}" srcOrd="0" destOrd="0" presId="urn:microsoft.com/office/officeart/2005/8/layout/vProcess5"/>
    <dgm:cxn modelId="{EE5961A6-447D-447E-A33C-FCC93F891924}" type="presOf" srcId="{0D8860A9-C7DB-45E9-BF2D-CFB9A5B6431F}" destId="{D7C771EE-8D3B-4D61-B8CB-375CCC2E3870}" srcOrd="0" destOrd="0" presId="urn:microsoft.com/office/officeart/2005/8/layout/vProcess5"/>
    <dgm:cxn modelId="{C334EDD0-17BF-406E-8E5E-F570095878EC}" type="presOf" srcId="{0D8860A9-C7DB-45E9-BF2D-CFB9A5B6431F}" destId="{2E73C34A-B290-456E-B7DC-391442A24F8D}" srcOrd="1" destOrd="0" presId="urn:microsoft.com/office/officeart/2005/8/layout/vProcess5"/>
    <dgm:cxn modelId="{68130F73-437C-4DFA-8A7D-54A11C84718F}" type="presOf" srcId="{F3995D6D-9D75-4BC6-970D-6745858205CE}" destId="{130605A3-036B-4893-9175-9BB37081F7B2}" srcOrd="0" destOrd="0" presId="urn:microsoft.com/office/officeart/2005/8/layout/vProcess5"/>
    <dgm:cxn modelId="{3AC190D6-7D24-40ED-B1AD-EA788B37AC0F}" type="presOf" srcId="{8B287A33-B364-4E37-98B0-CC2F4E179076}" destId="{2C4A7766-CB7E-4F26-97E3-818D7DDA8525}" srcOrd="0" destOrd="0" presId="urn:microsoft.com/office/officeart/2005/8/layout/vProcess5"/>
    <dgm:cxn modelId="{0E13F778-CD96-42DA-AA8F-2E49B2BD6657}" type="presOf" srcId="{EBE38B8E-5084-4ED5-BD89-FEF48B2DF3FD}" destId="{49C8DF8B-C9FB-461D-82E0-73BD6C8FE62F}" srcOrd="0" destOrd="0" presId="urn:microsoft.com/office/officeart/2005/8/layout/vProcess5"/>
    <dgm:cxn modelId="{E1E90E1A-6C94-40A4-875A-26C89922ABCA}" srcId="{03E1F68B-727E-4433-BE12-EF402C636B84}" destId="{0D8860A9-C7DB-45E9-BF2D-CFB9A5B6431F}" srcOrd="2" destOrd="0" parTransId="{7698933E-5F76-43F7-81C8-BAD22A56C910}" sibTransId="{3F55FB24-2C36-41AD-B4D5-E57375E585E5}"/>
    <dgm:cxn modelId="{FF3F9563-18F1-439F-B12E-379AC4E48187}" type="presOf" srcId="{8B287A33-B364-4E37-98B0-CC2F4E179076}" destId="{36905E75-01B5-47D1-B0D5-8253B2B5D27B}" srcOrd="1" destOrd="0" presId="urn:microsoft.com/office/officeart/2005/8/layout/vProcess5"/>
    <dgm:cxn modelId="{3FD296CE-6C22-4469-8F87-CC84225AEBEE}" type="presParOf" srcId="{4EB68541-3268-420D-BAC9-D798DCA2A1BA}" destId="{80063696-5B74-477F-BCF0-C3F45061E6ED}" srcOrd="0" destOrd="0" presId="urn:microsoft.com/office/officeart/2005/8/layout/vProcess5"/>
    <dgm:cxn modelId="{C26024A7-BEE1-4A46-A5E9-04E3861D6887}" type="presParOf" srcId="{4EB68541-3268-420D-BAC9-D798DCA2A1BA}" destId="{130605A3-036B-4893-9175-9BB37081F7B2}" srcOrd="1" destOrd="0" presId="urn:microsoft.com/office/officeart/2005/8/layout/vProcess5"/>
    <dgm:cxn modelId="{B6E692B9-9CA5-4672-A217-8EB08EE39544}" type="presParOf" srcId="{4EB68541-3268-420D-BAC9-D798DCA2A1BA}" destId="{2C4A7766-CB7E-4F26-97E3-818D7DDA8525}" srcOrd="2" destOrd="0" presId="urn:microsoft.com/office/officeart/2005/8/layout/vProcess5"/>
    <dgm:cxn modelId="{5D5040A4-0F80-4C41-9028-B27C9C65C06E}" type="presParOf" srcId="{4EB68541-3268-420D-BAC9-D798DCA2A1BA}" destId="{D7C771EE-8D3B-4D61-B8CB-375CCC2E3870}" srcOrd="3" destOrd="0" presId="urn:microsoft.com/office/officeart/2005/8/layout/vProcess5"/>
    <dgm:cxn modelId="{E2B1C717-E69C-4819-87C3-823B21AEC890}" type="presParOf" srcId="{4EB68541-3268-420D-BAC9-D798DCA2A1BA}" destId="{49C8DF8B-C9FB-461D-82E0-73BD6C8FE62F}" srcOrd="4" destOrd="0" presId="urn:microsoft.com/office/officeart/2005/8/layout/vProcess5"/>
    <dgm:cxn modelId="{A1F88924-06CB-4707-B497-448B587819BE}" type="presParOf" srcId="{4EB68541-3268-420D-BAC9-D798DCA2A1BA}" destId="{823734F6-2463-45F2-8176-6B944932B6F8}" srcOrd="5" destOrd="0" presId="urn:microsoft.com/office/officeart/2005/8/layout/vProcess5"/>
    <dgm:cxn modelId="{DB04DF33-ECFF-464E-9E4A-100F68D4C17B}" type="presParOf" srcId="{4EB68541-3268-420D-BAC9-D798DCA2A1BA}" destId="{55CC7D47-0FD4-4E8D-8ACF-BA2993E47F92}" srcOrd="6" destOrd="0" presId="urn:microsoft.com/office/officeart/2005/8/layout/vProcess5"/>
    <dgm:cxn modelId="{10630B86-9571-4AF2-A0E9-46B1CA0AA87D}" type="presParOf" srcId="{4EB68541-3268-420D-BAC9-D798DCA2A1BA}" destId="{36905E75-01B5-47D1-B0D5-8253B2B5D27B}" srcOrd="7" destOrd="0" presId="urn:microsoft.com/office/officeart/2005/8/layout/vProcess5"/>
    <dgm:cxn modelId="{600D1AFC-655D-4621-B726-7A3892D27FC9}" type="presParOf" srcId="{4EB68541-3268-420D-BAC9-D798DCA2A1BA}" destId="{2E73C34A-B290-456E-B7DC-391442A24F8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D22CC-901F-4892-9796-54C351B476A7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AC39-8CF3-4811-AC4A-DC3C7F0E1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0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3D05D-1976-49E7-8040-59A1B2A0E80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1549-BCDA-4CBB-A6CC-3B926893C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4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一部分内容摘取自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梁海进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童鞋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高质量编程</a:t>
            </a:r>
            <a:r>
              <a:rPr lang="en-US" altLang="zh-CN" dirty="0" smtClean="0"/>
              <a:t>&gt;</a:t>
            </a:r>
            <a:r>
              <a:rPr lang="zh-CN" altLang="en-US" smtClean="0"/>
              <a:t>讲座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00A47C-E5F8-4862-8745-E2C80C4235B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90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31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8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4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39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90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18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3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buFont typeface="+mj-ea"/>
              <a:buAutoNum type="ea1JpnChsDbPeriod"/>
            </a:pPr>
            <a:r>
              <a:rPr lang="zh-CN" altLang="en-US" baseline="0" dirty="0">
                <a:latin typeface="+mn-ea"/>
              </a:rPr>
              <a:t>帮助大家提高编程质量意识</a:t>
            </a:r>
            <a:endParaRPr lang="en-US" altLang="zh-CN" baseline="0" dirty="0">
              <a:latin typeface="+mn-ea"/>
            </a:endParaRPr>
          </a:p>
          <a:p>
            <a:pPr marL="571500" indent="-571500" algn="l">
              <a:buFont typeface="+mj-ea"/>
              <a:buAutoNum type="ea1JpnChsDbPeriod"/>
            </a:pPr>
            <a:r>
              <a:rPr lang="zh-CN" altLang="en-US" baseline="0" dirty="0">
                <a:latin typeface="+mn-ea"/>
              </a:rPr>
              <a:t>让大家了解高质量编程的原则和方法</a:t>
            </a:r>
            <a:endParaRPr lang="en-US" altLang="zh-CN" baseline="0" dirty="0">
              <a:latin typeface="+mn-ea"/>
            </a:endParaRPr>
          </a:p>
          <a:p>
            <a:pPr marL="571500" indent="-571500" algn="l">
              <a:buFont typeface="+mj-ea"/>
              <a:buAutoNum type="ea1JpnChsDbPeriod"/>
            </a:pPr>
            <a:r>
              <a:rPr lang="zh-CN" altLang="en-US" baseline="0" dirty="0">
                <a:latin typeface="+mn-ea"/>
              </a:rPr>
              <a:t>让大家了解提高编程水平的途径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77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47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54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95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44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94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6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00A47C-E5F8-4862-8745-E2C80C4235B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223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狗腿</a:t>
            </a:r>
            <a:r>
              <a:rPr lang="en-US" altLang="zh-CN" dirty="0"/>
              <a:t>=</a:t>
            </a:r>
            <a:r>
              <a:rPr lang="zh-CN" altLang="en-US" dirty="0"/>
              <a:t>桌子腿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03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发散式变化（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Divergent Change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一个类受多种变化的影响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，散弹式修改（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Shotgun Surgery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）则是指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一种变化引起多个类相应修改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种情况都会希望整理代码，使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外界变化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需要修改的类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趋于一一对应。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2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00A47C-E5F8-4862-8745-E2C80C4235B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1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00A47C-E5F8-4862-8745-E2C80C4235B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079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1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7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2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7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14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41549-BCDA-4CBB-A6CC-3B926893C1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94654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0305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9075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475" y="245265"/>
            <a:ext cx="7035305" cy="432048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730462" y="245265"/>
            <a:ext cx="413538" cy="432048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-11731" y="6425952"/>
            <a:ext cx="9155731" cy="432048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0007" y="267071"/>
            <a:ext cx="1333279" cy="3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5023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9273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8729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7603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30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5891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7939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4322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F6B4-1A18-413A-BC90-D26756B2A7A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7BD-6506-492E-A83A-3FB924572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2835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" Target="slide2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3757" y="5157192"/>
            <a:ext cx="6921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国际事业分公司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熊科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2017/08</a:t>
            </a:r>
          </a:p>
        </p:txBody>
      </p:sp>
      <p:sp>
        <p:nvSpPr>
          <p:cNvPr id="3" name="矩形 2"/>
          <p:cNvSpPr/>
          <p:nvPr/>
        </p:nvSpPr>
        <p:spPr>
          <a:xfrm>
            <a:off x="1113757" y="2664601"/>
            <a:ext cx="6916486" cy="15287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4800" b="1" dirty="0">
                <a:solidFill>
                  <a:srgbClr val="005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高质量编程</a:t>
            </a:r>
            <a:endParaRPr lang="zh-CN" altLang="en-US" sz="3300" b="1" dirty="0">
              <a:solidFill>
                <a:srgbClr val="005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36512" y="-2280790"/>
            <a:ext cx="1688388" cy="4401219"/>
            <a:chOff x="-28685" y="-1029686"/>
            <a:chExt cx="2238029" cy="4330812"/>
          </a:xfrm>
        </p:grpSpPr>
        <p:sp>
          <p:nvSpPr>
            <p:cNvPr id="28" name="等腰三角形 27"/>
            <p:cNvSpPr/>
            <p:nvPr/>
          </p:nvSpPr>
          <p:spPr>
            <a:xfrm rot="16200000" flipV="1">
              <a:off x="-1072792" y="18989"/>
              <a:ext cx="4330812" cy="2233461"/>
            </a:xfrm>
            <a:prstGeom prst="triangle">
              <a:avLst/>
            </a:prstGeom>
            <a:solidFill>
              <a:srgbClr val="005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V="1">
              <a:off x="-974971" y="128021"/>
              <a:ext cx="3907968" cy="201539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24328" y="4695010"/>
            <a:ext cx="1683353" cy="4350614"/>
            <a:chOff x="9958542" y="3602423"/>
            <a:chExt cx="2257309" cy="4330812"/>
          </a:xfrm>
        </p:grpSpPr>
        <p:sp>
          <p:nvSpPr>
            <p:cNvPr id="32" name="等腰三角形 31"/>
            <p:cNvSpPr/>
            <p:nvPr/>
          </p:nvSpPr>
          <p:spPr>
            <a:xfrm rot="5400000" flipH="1" flipV="1">
              <a:off x="8909866" y="4651099"/>
              <a:ext cx="4330812" cy="2233459"/>
            </a:xfrm>
            <a:prstGeom prst="triangle">
              <a:avLst/>
            </a:prstGeom>
            <a:solidFill>
              <a:srgbClr val="005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 rot="5400000" flipH="1" flipV="1">
              <a:off x="9254171" y="4760131"/>
              <a:ext cx="3907967" cy="2015393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32656"/>
            <a:ext cx="4044323" cy="4234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55976" y="4281419"/>
            <a:ext cx="4644901" cy="6927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0054A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代码的坏味道与重构</a:t>
            </a:r>
            <a:endParaRPr lang="zh-CN" altLang="en-US" sz="1600" b="1" dirty="0">
              <a:solidFill>
                <a:srgbClr val="0054A7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731563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的故事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4324350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980728"/>
            <a:ext cx="3543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285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的故事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2967038"/>
            <a:ext cx="35814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442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4189"/>
            <a:ext cx="243900" cy="351039"/>
          </a:xfrm>
          <a:prstGeom prst="rect">
            <a:avLst/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图文框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283"/>
            </a:avLst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61525" y="2488908"/>
            <a:ext cx="6456742" cy="1585914"/>
            <a:chOff x="3641821" y="2349500"/>
            <a:chExt cx="6456742" cy="1585914"/>
          </a:xfrm>
        </p:grpSpPr>
        <p:cxnSp>
          <p:nvCxnSpPr>
            <p:cNvPr id="18" name="直接连接符 7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3641822" y="2349500"/>
              <a:ext cx="6456741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8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3641821" y="3935414"/>
              <a:ext cx="6456742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170223" y="2819035"/>
              <a:ext cx="49019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28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高质量编程原则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634189"/>
            <a:ext cx="1425914" cy="415423"/>
          </a:xfrm>
          <a:prstGeom prst="rect">
            <a:avLst/>
          </a:prstGeom>
        </p:spPr>
      </p:pic>
      <p:sp>
        <p:nvSpPr>
          <p:cNvPr id="24" name="任意多边形 1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47267" y="2563156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rgbClr val="0054A7"/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7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02698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风格篇</a:t>
            </a:r>
          </a:p>
        </p:txBody>
      </p:sp>
      <p:sp>
        <p:nvSpPr>
          <p:cNvPr id="4" name="矩形 3"/>
          <p:cNvSpPr/>
          <p:nvPr/>
        </p:nvSpPr>
        <p:spPr>
          <a:xfrm>
            <a:off x="417196" y="1795128"/>
            <a:ext cx="2520000" cy="43030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6242" y="2223641"/>
            <a:ext cx="2520954" cy="2645519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整齐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易读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429156"/>
          </a:xfrm>
          <a:prstGeom prst="wedgeRectCallout">
            <a:avLst>
              <a:gd name="adj1" fmla="val -55516"/>
              <a:gd name="adj2" fmla="val -222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缩进良好：能够从缩进明确看出代码的层次结构，缩进层次不宜过多，建议不超过三层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分段合理：用空行适当划分段落，使逻辑上紧密相关的代码凝聚在一起，不相关的代码被隔开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43532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风格篇</a:t>
            </a:r>
          </a:p>
        </p:txBody>
      </p:sp>
      <p:sp>
        <p:nvSpPr>
          <p:cNvPr id="4" name="矩形 3"/>
          <p:cNvSpPr/>
          <p:nvPr/>
        </p:nvSpPr>
        <p:spPr>
          <a:xfrm>
            <a:off x="417196" y="1795128"/>
            <a:ext cx="2520000" cy="43030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6242" y="2223641"/>
            <a:ext cx="2520954" cy="2645519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整齐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易读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429156"/>
          </a:xfrm>
          <a:prstGeom prst="wedgeRectCallout">
            <a:avLst>
              <a:gd name="adj1" fmla="val -56452"/>
              <a:gd name="adj2" fmla="val -114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减少冗余：不要复制代码，而是提取共通加以调用。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不要重复发明轮子：熟悉可用的库函数以及项目中的共通，不要重复劳动。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使代码精简：在完成同样功能的前提下，优化代码，使之短小精悍。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删除无用的代码：不需要的代码在版本控制系统中会保留，不要以大段注释的形式放在当前版本中。可以考虑在删除此段代码并提交时加上适当注释以方便日后查找。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54074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风格篇</a:t>
            </a:r>
          </a:p>
        </p:txBody>
      </p:sp>
      <p:sp>
        <p:nvSpPr>
          <p:cNvPr id="4" name="矩形 3"/>
          <p:cNvSpPr/>
          <p:nvPr/>
        </p:nvSpPr>
        <p:spPr>
          <a:xfrm>
            <a:off x="417196" y="1795128"/>
            <a:ext cx="2520000" cy="43030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6242" y="2223641"/>
            <a:ext cx="2520954" cy="2645519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整齐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易读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429156"/>
          </a:xfrm>
          <a:prstGeom prst="wedgeRectCallout">
            <a:avLst>
              <a:gd name="adj1" fmla="val -56826"/>
              <a:gd name="adj2" fmla="val -23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合理注释：添加帮助理解代码的注释，让别人能看懂，让自己在很久以后能看懂。不要添加废话。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良好命名：遵循命名规约，拼写正确。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工程结构良好：用合理的目录层次来组织源代码。一个目录中不要包括太多文件，目录名要有意义。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代码结构良好：不要有过长的文件、过长的函数、过长的行等等。代码中的元素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参照、变量、函数等等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排列有序。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36200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429156"/>
          </a:xfrm>
          <a:prstGeom prst="wedgeRectCallout">
            <a:avLst>
              <a:gd name="adj1" fmla="val -57013"/>
              <a:gd name="adj2" fmla="val -227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满足设计：能够正确的完成设计的功能，没有遗漏，没有多余。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符合潜规则：有些没有显式在设计中描述的功能，但属于软件操作常规的，也需要实现。比如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键顺序。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201329"/>
            <a:ext cx="2520000" cy="264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28799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429156"/>
          </a:xfrm>
          <a:prstGeom prst="wedgeRectCallout">
            <a:avLst>
              <a:gd name="adj1" fmla="val -57013"/>
              <a:gd name="adj2" fmla="val -121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持续稳定运行：对于设计容量内的数据量，包括正常的和异常的，能够持续稳定运行。异常数据或异常操作不会导致程序出错或崩溃。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并发安全：有正确的互斥机制，并发时不会出错。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无资源泄漏：持续工作时，不会出现资源消耗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(CPU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、内存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不断上升的情况。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201329"/>
            <a:ext cx="2520000" cy="264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03519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429156"/>
          </a:xfrm>
          <a:prstGeom prst="wedgeRectCallout">
            <a:avLst>
              <a:gd name="adj1" fmla="val -57574"/>
              <a:gd name="adj2" fmla="val -3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能够应对应用程序级别攻击：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注入、缓冲区溢出、跨站脚本、网页隐藏栏位篡改等等。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敏感信息管理：对于敏感信息，不以明文保存。要求强密码。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完善的日志：对于安全事件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如多次密码验证失败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进行日志记录，确保有据可查。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201329"/>
            <a:ext cx="2520000" cy="264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385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429156"/>
          </a:xfrm>
          <a:prstGeom prst="wedgeRectCallout">
            <a:avLst>
              <a:gd name="adj1" fmla="val -57387"/>
              <a:gd name="adj2" fmla="val 6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采用高效的算法：根据输入数据的特点，采用适当的数据结构和算法。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用循环替代递归：任何递归算法都可改写为循环。递归的资源消耗远大于循环。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精简循环内的代码：将与循环无关的代码提到循环之外。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识别性能瓶颈，采用缓存、多线程等手段提高执行效率。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在时间效率和空间效率上取得平衡。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201329"/>
            <a:ext cx="2520000" cy="264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86113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5849516"/>
            <a:ext cx="3163923" cy="1008484"/>
          </a:xfrm>
          <a:prstGeom prst="rect">
            <a:avLst/>
          </a:prstGeom>
          <a:gradFill flip="none" rotWithShape="1">
            <a:gsLst>
              <a:gs pos="0">
                <a:srgbClr val="033260"/>
              </a:gs>
              <a:gs pos="75000">
                <a:srgbClr val="093D6B"/>
              </a:gs>
              <a:gs pos="24750">
                <a:srgbClr val="043361"/>
              </a:gs>
              <a:gs pos="50000">
                <a:srgbClr val="073A67"/>
              </a:gs>
              <a:gs pos="100000">
                <a:srgbClr val="04346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9003" y="2348880"/>
            <a:ext cx="4608512" cy="1321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3163923" cy="1412776"/>
          </a:xfrm>
          <a:prstGeom prst="rect">
            <a:avLst/>
          </a:prstGeom>
          <a:solidFill>
            <a:srgbClr val="013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135948" y="794835"/>
            <a:ext cx="124652" cy="408816"/>
          </a:xfrm>
          <a:prstGeom prst="rect">
            <a:avLst/>
          </a:prstGeom>
          <a:solidFill>
            <a:srgbClr val="0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" name="组合 3"/>
          <p:cNvGrpSpPr/>
          <p:nvPr/>
        </p:nvGrpSpPr>
        <p:grpSpPr>
          <a:xfrm>
            <a:off x="3621276" y="2477247"/>
            <a:ext cx="5342462" cy="357752"/>
            <a:chOff x="3654029" y="2477247"/>
            <a:chExt cx="5342462" cy="357752"/>
          </a:xfrm>
        </p:grpSpPr>
        <p:sp>
          <p:nvSpPr>
            <p:cNvPr id="19" name="MH_Entry_1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10862" y="2486846"/>
              <a:ext cx="4685629" cy="33855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2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概述</a:t>
              </a:r>
            </a:p>
          </p:txBody>
        </p:sp>
        <p:sp>
          <p:nvSpPr>
            <p:cNvPr id="22" name="MH_Number_1">
              <a:hlinkClick r:id="rId13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654029" y="2477247"/>
              <a:ext cx="654230" cy="357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0054A7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01</a:t>
              </a:r>
              <a:endParaRPr lang="zh-CN" altLang="en-US" sz="2400" dirty="0">
                <a:solidFill>
                  <a:srgbClr val="0054A7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5820"/>
            <a:ext cx="3163922" cy="51435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" y="1165820"/>
            <a:ext cx="3163922" cy="5143500"/>
          </a:xfrm>
          <a:prstGeom prst="rect">
            <a:avLst/>
          </a:prstGeom>
          <a:solidFill>
            <a:srgbClr val="0054A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5" name="组合 24"/>
          <p:cNvGrpSpPr/>
          <p:nvPr/>
        </p:nvGrpSpPr>
        <p:grpSpPr>
          <a:xfrm>
            <a:off x="252353" y="2436037"/>
            <a:ext cx="2911570" cy="1628174"/>
            <a:chOff x="125675" y="1733432"/>
            <a:chExt cx="4794157" cy="2170898"/>
          </a:xfrm>
        </p:grpSpPr>
        <p:sp>
          <p:nvSpPr>
            <p:cNvPr id="26" name="MH_Others_1"/>
            <p:cNvSpPr txBox="1"/>
            <p:nvPr>
              <p:custDataLst>
                <p:tags r:id="rId7"/>
              </p:custDataLst>
            </p:nvPr>
          </p:nvSpPr>
          <p:spPr>
            <a:xfrm>
              <a:off x="125675" y="2412080"/>
              <a:ext cx="4794157" cy="14922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>
                <a:defRPr/>
              </a:pPr>
              <a:r>
                <a:rPr lang="en-US" altLang="zh-CN" sz="7200" spc="300" dirty="0">
                  <a:solidFill>
                    <a:schemeClr val="bg1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C</a:t>
              </a:r>
              <a:r>
                <a:rPr lang="en-US" altLang="zh-CN" sz="2100" spc="300" dirty="0">
                  <a:solidFill>
                    <a:schemeClr val="bg1"/>
                  </a:solidFill>
                  <a:latin typeface="Broadway" panose="04040905080B02020502" pitchFamily="82" charset="0"/>
                  <a:ea typeface="华文中宋" panose="02010600040101010101" pitchFamily="2" charset="-122"/>
                </a:rPr>
                <a:t>ONTENTS</a:t>
              </a:r>
              <a:endParaRPr lang="zh-CN" altLang="en-US" sz="4050" spc="300" dirty="0">
                <a:solidFill>
                  <a:schemeClr val="bg1"/>
                </a:solidFill>
                <a:latin typeface="Broadway" panose="04040905080B02020502" pitchFamily="82" charset="0"/>
                <a:ea typeface="华文中宋" panose="02010600040101010101" pitchFamily="2" charset="-122"/>
              </a:endParaRPr>
            </a:p>
          </p:txBody>
        </p:sp>
        <p:sp>
          <p:nvSpPr>
            <p:cNvPr id="27" name="MH_Others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93510" y="1733432"/>
              <a:ext cx="2553817" cy="1783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5400" dirty="0">
                  <a:solidFill>
                    <a:schemeClr val="bg1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目录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406426" y="5481228"/>
            <a:ext cx="737574" cy="108012"/>
          </a:xfrm>
          <a:prstGeom prst="rect">
            <a:avLst/>
          </a:prstGeom>
          <a:solidFill>
            <a:srgbClr val="005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94558" y="794835"/>
            <a:ext cx="1425914" cy="415423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3499003" y="3803026"/>
            <a:ext cx="4608512" cy="1354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621276" y="3178541"/>
            <a:ext cx="5342462" cy="357752"/>
            <a:chOff x="3654029" y="2477247"/>
            <a:chExt cx="5342462" cy="357752"/>
          </a:xfrm>
        </p:grpSpPr>
        <p:sp>
          <p:nvSpPr>
            <p:cNvPr id="35" name="MH_Entry_1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10862" y="2486846"/>
              <a:ext cx="4685629" cy="33855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2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高质量编程原则</a:t>
              </a:r>
            </a:p>
          </p:txBody>
        </p:sp>
        <p:sp>
          <p:nvSpPr>
            <p:cNvPr id="36" name="MH_Number_1">
              <a:hlinkClick r:id="rId13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3654029" y="2477247"/>
              <a:ext cx="654230" cy="357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0054A7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02</a:t>
              </a:r>
              <a:endParaRPr lang="zh-CN" altLang="en-US" sz="2400" dirty="0">
                <a:solidFill>
                  <a:srgbClr val="0054A7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21276" y="4581128"/>
            <a:ext cx="5342462" cy="357752"/>
            <a:chOff x="3654029" y="2477247"/>
            <a:chExt cx="5342462" cy="357752"/>
          </a:xfrm>
        </p:grpSpPr>
        <p:sp>
          <p:nvSpPr>
            <p:cNvPr id="38" name="MH_Entry_1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10862" y="2486846"/>
              <a:ext cx="4685629" cy="33855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2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高质量编码的方法与实践</a:t>
              </a:r>
            </a:p>
          </p:txBody>
        </p:sp>
        <p:sp>
          <p:nvSpPr>
            <p:cNvPr id="39" name="MH_Number_1">
              <a:hlinkClick r:id="rId13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3654029" y="2477247"/>
              <a:ext cx="654230" cy="357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0054A7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04</a:t>
              </a:r>
              <a:endParaRPr lang="zh-CN" altLang="en-US" sz="2400" dirty="0">
                <a:solidFill>
                  <a:srgbClr val="0054A7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21276" y="3879835"/>
            <a:ext cx="5342462" cy="357752"/>
            <a:chOff x="3654029" y="2477247"/>
            <a:chExt cx="5342462" cy="357752"/>
          </a:xfrm>
        </p:grpSpPr>
        <p:sp>
          <p:nvSpPr>
            <p:cNvPr id="41" name="MH_Entry_1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310862" y="2486846"/>
              <a:ext cx="4685629" cy="33855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2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代码的坏味道</a:t>
              </a:r>
            </a:p>
          </p:txBody>
        </p:sp>
        <p:sp>
          <p:nvSpPr>
            <p:cNvPr id="42" name="MH_Number_1">
              <a:hlinkClick r:id="rId13" action="ppaction://hlinksldjump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3654029" y="2477247"/>
              <a:ext cx="654230" cy="357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rgbClr val="0054A7"/>
                  </a:solidFill>
                  <a:latin typeface="Broadway" panose="04040905080B02020502" pitchFamily="82" charset="0"/>
                  <a:ea typeface="方正姚体" panose="02010601030101010101" pitchFamily="2" charset="-122"/>
                </a:rPr>
                <a:t>03</a:t>
              </a:r>
              <a:endParaRPr lang="zh-CN" altLang="en-US" sz="2400" dirty="0">
                <a:solidFill>
                  <a:srgbClr val="0054A7"/>
                </a:solidFill>
                <a:latin typeface="Broadway" panose="04040905080B02020502" pitchFamily="82" charset="0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4193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968552"/>
          </a:xfrm>
          <a:prstGeom prst="wedgeRectCallout">
            <a:avLst>
              <a:gd name="adj1" fmla="val -57761"/>
              <a:gd name="adj2" fmla="val 8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确认目标平台和环境，确保使用兼容的库和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在不同平台上对兼容性进行测试。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考虑以后移植的可能性，在技术选型时采用具有良好兼容性的组件、库、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兼容性的考虑点：硬件、操作系统、编译器、函数库、字符集等。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201329"/>
            <a:ext cx="2520000" cy="264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85563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36712"/>
            <a:ext cx="7534275" cy="55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64236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968552"/>
          </a:xfrm>
          <a:prstGeom prst="wedgeRectCallout">
            <a:avLst>
              <a:gd name="adj1" fmla="val -57574"/>
              <a:gd name="adj2" fmla="val -254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容易添加新功能：程序具备良好的结构，可以通过简单的修改或配置添加新的功能。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可以通过增加硬件提高系统的容量：可以通过将程序配置在增加的硬件上使系统具有更高的吞吐量。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5" y="2201329"/>
            <a:ext cx="2520001" cy="26455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44394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4968552"/>
          </a:xfrm>
          <a:prstGeom prst="wedgeRectCallout">
            <a:avLst>
              <a:gd name="adj1" fmla="val -57387"/>
              <a:gd name="adj2" fmla="val -164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容易移植到异构平台：程序使用兼容性好的组件、库、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，通过较少的修改可以运行在异构平台上。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容易移植成不同的语言：程序的资源具有独立性，容易被提取和翻译。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5" y="2201329"/>
            <a:ext cx="2520001" cy="26455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41800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3650097"/>
          </a:xfrm>
          <a:prstGeom prst="wedgeRectCallout">
            <a:avLst>
              <a:gd name="adj1" fmla="val -57200"/>
              <a:gd name="adj2" fmla="val 83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接口具有通用性：程序的接口经过良好设计，具备通用性，不经修改可用于其它系统。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具有较多的可复用组件。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5" y="2201329"/>
            <a:ext cx="2520001" cy="26455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57126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维护篇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1196752"/>
            <a:ext cx="5429288" cy="3650097"/>
          </a:xfrm>
          <a:prstGeom prst="wedgeRectCallout">
            <a:avLst>
              <a:gd name="adj1" fmla="val -57013"/>
              <a:gd name="adj2" fmla="val 197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记录完备的出错信息：程序出错时应当记录完备的出错信息，供维护人员排错。不要指望在生产环境中使用调试器，不要在现场对应时临时在程序中插入调试代码并部署，应当彻底改善程序中的日志机制。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772816"/>
            <a:ext cx="2520000" cy="4303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5" y="2201329"/>
            <a:ext cx="2520001" cy="26455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37238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4189"/>
            <a:ext cx="243900" cy="351039"/>
          </a:xfrm>
          <a:prstGeom prst="rect">
            <a:avLst/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图文框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283"/>
            </a:avLst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61525" y="2488908"/>
            <a:ext cx="6456742" cy="1585914"/>
            <a:chOff x="3641821" y="2349500"/>
            <a:chExt cx="6456742" cy="1585914"/>
          </a:xfrm>
        </p:grpSpPr>
        <p:cxnSp>
          <p:nvCxnSpPr>
            <p:cNvPr id="18" name="直接连接符 7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3641822" y="2349500"/>
              <a:ext cx="6456741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8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3641821" y="3935414"/>
              <a:ext cx="6456742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170223" y="2819035"/>
              <a:ext cx="49019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28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代码的坏味道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634189"/>
            <a:ext cx="1425914" cy="415423"/>
          </a:xfrm>
          <a:prstGeom prst="rect">
            <a:avLst/>
          </a:prstGeom>
        </p:spPr>
      </p:pic>
      <p:sp>
        <p:nvSpPr>
          <p:cNvPr id="24" name="任意多边形 1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47267" y="2563156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rgbClr val="0054A7"/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7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2430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41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代码的坏味道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69082"/>
            <a:ext cx="1400175" cy="2095500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1763688" y="1052736"/>
            <a:ext cx="6956897" cy="1728192"/>
          </a:xfrm>
          <a:prstGeom prst="wedgeRectCallout">
            <a:avLst>
              <a:gd name="adj1" fmla="val -55299"/>
              <a:gd name="adj2" fmla="val 255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如果一段代码是不稳定或者有一些潜在问题的，那么代码往往会包含一些明显的痕迹。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正如食物要腐坏之前，经常会发出一些异味一样。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我们管这些痕迹叫做“代码的坏味道”。</a:t>
            </a:r>
          </a:p>
          <a:p>
            <a:pPr algn="ctr"/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8" y="3109431"/>
            <a:ext cx="1409524" cy="26285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28" y="3204891"/>
            <a:ext cx="863492" cy="24126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18" y="3152076"/>
            <a:ext cx="1041270" cy="25142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93" y="3204891"/>
            <a:ext cx="1358730" cy="232380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967160" y="5696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冗余代码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5576" y="5773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膨胀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83127" y="57494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面向对象不当使用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25357" y="5738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修改阻碍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EF7EB9-DB8D-4F8B-B028-9266C0EDD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28" y="3135883"/>
            <a:ext cx="1092063" cy="22476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345095E-D578-4E8A-B9C6-BF3089245C74}"/>
              </a:ext>
            </a:extLst>
          </p:cNvPr>
          <p:cNvSpPr txBox="1"/>
          <p:nvPr/>
        </p:nvSpPr>
        <p:spPr>
          <a:xfrm>
            <a:off x="7672187" y="5696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耦合代码</a:t>
            </a:r>
          </a:p>
        </p:txBody>
      </p:sp>
    </p:spTree>
    <p:extLst>
      <p:ext uri="{BB962C8B-B14F-4D97-AF65-F5344CB8AC3E}">
        <p14:creationId xmlns:p14="http://schemas.microsoft.com/office/powerpoint/2010/main" val="9943601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41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代码的坏味道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1843105" cy="12309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6" y="2780928"/>
            <a:ext cx="1843105" cy="12309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5" y="4509120"/>
            <a:ext cx="1355809" cy="169561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176793" y="945192"/>
            <a:ext cx="6137437" cy="13385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过长的函数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程序愈长就愈难理解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函数过长阅读起来也不方便</a:t>
            </a:r>
            <a:endParaRPr lang="en-US" altLang="zh-CN" sz="1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小函数的价值：解释能力、共享能力、选择能力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176793" y="2780928"/>
            <a:ext cx="6137437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过大的类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如果想利用单一类做太多事情，其内往往就会出现太多的成员变量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一个类如果拥有太多的代码，也是代码重复、混乱、死亡的绝佳滋生地点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干太多事情的类，可以考虑把责任委托给其他类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176793" y="4653136"/>
            <a:ext cx="6137437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过长的参数列表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太长的参数列表难以理解，太多参数会造成前后不一致、不易使用，而且你需要更多数据时，就不得不修改它。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原则上函数参数不超过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5774120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6012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代码的坏味道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面向对象的不当使用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2130444" cy="15117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555776" y="980728"/>
            <a:ext cx="6137437" cy="1386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Switch</a:t>
            </a: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面向对象程序的一个最明显特征就是：少用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大多数时候，一看到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语句你就应该考虑以多态来替换它。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25251"/>
            <a:ext cx="2092721" cy="13261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570376" y="2598091"/>
            <a:ext cx="6137437" cy="1899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迷惑的临时字段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有时你会看到这样的对象：其内某个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变量仅为某种特定情势而设。这样的代码让人不易理解，因为你通常认为对象在所有时候都需要它的所有变量。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你可以利用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把这些变量和其相关方法提炼到一个独立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28713"/>
            <a:ext cx="2448623" cy="128626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633463" y="4422163"/>
            <a:ext cx="6137437" cy="1899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拒绝遗产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Subclasses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应该继承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的方法和数据。但如果它们不想或不需要继承，又该怎么办呢？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，却又不愿意支持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Refused Bequest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的坏味道就会变得浓烈。</a:t>
            </a:r>
          </a:p>
        </p:txBody>
      </p:sp>
    </p:spTree>
    <p:extLst>
      <p:ext uri="{BB962C8B-B14F-4D97-AF65-F5344CB8AC3E}">
        <p14:creationId xmlns:p14="http://schemas.microsoft.com/office/powerpoint/2010/main" val="28847983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4189"/>
            <a:ext cx="243900" cy="351039"/>
          </a:xfrm>
          <a:prstGeom prst="rect">
            <a:avLst/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图文框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283"/>
            </a:avLst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61525" y="2488908"/>
            <a:ext cx="6456742" cy="1585914"/>
            <a:chOff x="3641821" y="2349500"/>
            <a:chExt cx="6456742" cy="1585914"/>
          </a:xfrm>
        </p:grpSpPr>
        <p:cxnSp>
          <p:nvCxnSpPr>
            <p:cNvPr id="18" name="直接连接符 7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3641822" y="2349500"/>
              <a:ext cx="6456741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8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3641821" y="3935414"/>
              <a:ext cx="6456742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170223" y="2819035"/>
              <a:ext cx="49019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28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概述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634189"/>
            <a:ext cx="1425914" cy="415423"/>
          </a:xfrm>
          <a:prstGeom prst="rect">
            <a:avLst/>
          </a:prstGeom>
        </p:spPr>
      </p:pic>
      <p:sp>
        <p:nvSpPr>
          <p:cNvPr id="24" name="任意多边形 1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47267" y="2563156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rgbClr val="0054A7"/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7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69126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41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代码的坏味道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修改阻碍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7" y="722313"/>
            <a:ext cx="2037616" cy="24375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176793" y="945192"/>
            <a:ext cx="6137437" cy="1979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发散式变化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你发现你想要修改一个函数，却必须要同时修改许多不相关的函数。例如，当你想要添加一个新的产品类型时，你需要同步修改对产品进行查找、显示、排序的函数。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通常，这种发散式修改是由于编程结构不合理或者“复制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粘贴式编程”。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应该找出某特定原因而造成的所有变化，然后运用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Class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（提炼类）将它们提炼到另一个类中。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20539"/>
            <a:ext cx="2344591" cy="19385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699792" y="3579323"/>
            <a:ext cx="6137437" cy="1979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散弹式修改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如果每遇到某种变化，都必须在许多不同的类中做出许多小修改，你所面临的坏味道就是散弹式修改。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 Method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（搬移函数）和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 Field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（搬移字段）把所有需要修改的代码放进同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个类。</a:t>
            </a:r>
          </a:p>
        </p:txBody>
      </p:sp>
    </p:spTree>
    <p:extLst>
      <p:ext uri="{BB962C8B-B14F-4D97-AF65-F5344CB8AC3E}">
        <p14:creationId xmlns:p14="http://schemas.microsoft.com/office/powerpoint/2010/main" val="6411058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41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代码的坏味道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5" y="4497680"/>
            <a:ext cx="2771800" cy="17396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5" y="2914893"/>
            <a:ext cx="2520280" cy="13776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5" y="899160"/>
            <a:ext cx="2225702" cy="15121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745796" y="899160"/>
            <a:ext cx="6137437" cy="18065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重复的代码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如果你在一个以上的地点看到相同的程序结构，那么当可肯定：设法将它们合而为一，程序会变得更好。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如果两个毫不相关的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内出现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Duplicated Code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，你应该考虑对其中一个使用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 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，将重复代码提炼到一个独立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中，然后在另一个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内使用这个新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3006563" y="3148448"/>
            <a:ext cx="6137437" cy="906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过多的注释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注释不是一种坏味道，但是因为代码结构复杂，而导致使用大量注释来解释逻辑则不是一种好味道。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3006563" y="4914277"/>
            <a:ext cx="6137437" cy="906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死代码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死代码指的是逻辑上无法覆盖的代码。</a:t>
            </a:r>
          </a:p>
        </p:txBody>
      </p:sp>
    </p:spTree>
    <p:extLst>
      <p:ext uri="{BB962C8B-B14F-4D97-AF65-F5344CB8AC3E}">
        <p14:creationId xmlns:p14="http://schemas.microsoft.com/office/powerpoint/2010/main" val="19455484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41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代码的坏味道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耦合代码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2745796" y="899160"/>
            <a:ext cx="6137437" cy="18065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过分亲密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有时候你会看到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个类过于亲密，花费太多时间起探究彼此的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此时我们需要将将双向关联改为单向关联。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18EA522-DADA-4006-880A-3DDC08649E42}"/>
              </a:ext>
            </a:extLst>
          </p:cNvPr>
          <p:cNvSpPr txBox="1">
            <a:spLocks/>
          </p:cNvSpPr>
          <p:nvPr/>
        </p:nvSpPr>
        <p:spPr>
          <a:xfrm>
            <a:off x="3006563" y="2882552"/>
            <a:ext cx="6137437" cy="906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耦合的消息链条</a:t>
            </a:r>
            <a:endParaRPr lang="en-US" altLang="zh-CN" sz="18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如果你看到用户向一个对象请求另一个对象，然后再向后者请求另一个对象，然后再请求另一个对象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这就是消息链。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B8EAA71-AFE0-4573-89C3-0B9CA5242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" y="915659"/>
            <a:ext cx="2345786" cy="1702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C576B97-82DC-495C-8FEE-9A306E8E6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0" y="2708842"/>
            <a:ext cx="2664266" cy="19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268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4189"/>
            <a:ext cx="243900" cy="351039"/>
          </a:xfrm>
          <a:prstGeom prst="rect">
            <a:avLst/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图文框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283"/>
            </a:avLst>
          </a:prstGeom>
          <a:solidFill>
            <a:srgbClr val="0054A7"/>
          </a:solidFill>
          <a:ln>
            <a:solidFill>
              <a:srgbClr val="005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61525" y="2488908"/>
            <a:ext cx="6456742" cy="1585914"/>
            <a:chOff x="3641821" y="2349500"/>
            <a:chExt cx="6456742" cy="1585914"/>
          </a:xfrm>
        </p:grpSpPr>
        <p:cxnSp>
          <p:nvCxnSpPr>
            <p:cNvPr id="18" name="直接连接符 7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3641822" y="2349500"/>
              <a:ext cx="6456741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8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3641821" y="3935414"/>
              <a:ext cx="6456742" cy="0"/>
            </a:xfrm>
            <a:prstGeom prst="line">
              <a:avLst/>
            </a:prstGeom>
            <a:noFill/>
            <a:ln w="9525" algn="ctr">
              <a:solidFill>
                <a:srgbClr val="0054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170223" y="2819035"/>
              <a:ext cx="49019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2800" b="1" dirty="0">
                  <a:solidFill>
                    <a:srgbClr val="0054A7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高质量编码的方法与实践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634189"/>
            <a:ext cx="1425914" cy="415423"/>
          </a:xfrm>
          <a:prstGeom prst="rect">
            <a:avLst/>
          </a:prstGeom>
        </p:spPr>
      </p:pic>
      <p:sp>
        <p:nvSpPr>
          <p:cNvPr id="24" name="任意多边形 1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47267" y="2563156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rgbClr val="0054A7"/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72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26025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41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编程高手修炼之道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B143667-FB98-4D71-A475-0DE28371B6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4168" y="817211"/>
            <a:ext cx="2877091" cy="3240360"/>
          </a:xfrm>
          <a:prstGeom prst="rect">
            <a:avLst/>
          </a:prstGeom>
        </p:spPr>
      </p:pic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839753"/>
              </p:ext>
            </p:extLst>
          </p:nvPr>
        </p:nvGraphicFramePr>
        <p:xfrm>
          <a:off x="179512" y="1196752"/>
          <a:ext cx="633670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0501879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6516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重构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908720"/>
            <a:ext cx="8229600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名词：对软件内部结构的一种调整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目的是在不改变</a:t>
            </a:r>
            <a:r>
              <a:rPr lang="en-US" altLang="zh-CN" sz="2000" dirty="0">
                <a:latin typeface="+mn-ea"/>
              </a:rPr>
              <a:t>"</a:t>
            </a:r>
            <a:r>
              <a:rPr lang="zh-CN" altLang="en-US" sz="2000" dirty="0">
                <a:latin typeface="+mn-ea"/>
              </a:rPr>
              <a:t>软件之可察行为</a:t>
            </a:r>
            <a:r>
              <a:rPr lang="en-US" altLang="zh-CN" sz="2000" dirty="0">
                <a:latin typeface="+mn-ea"/>
              </a:rPr>
              <a:t>"</a:t>
            </a:r>
            <a:r>
              <a:rPr lang="zh-CN" altLang="en-US" sz="2000" dirty="0">
                <a:latin typeface="+mn-ea"/>
              </a:rPr>
              <a:t>前提下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提高其可理解性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降低其修改成本</a:t>
            </a:r>
            <a:endParaRPr lang="en-US" altLang="zh-CN" sz="2000" dirty="0">
              <a:latin typeface="+mn-ea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动词：使用一系列重构准则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手法</a:t>
            </a:r>
            <a:r>
              <a:rPr lang="en-US" altLang="zh-CN" sz="2000" dirty="0">
                <a:latin typeface="+mn-ea"/>
              </a:rPr>
              <a:t>),</a:t>
            </a:r>
            <a:r>
              <a:rPr lang="zh-CN" altLang="en-US" sz="2000" dirty="0">
                <a:latin typeface="+mn-ea"/>
              </a:rPr>
              <a:t>在不改变</a:t>
            </a:r>
            <a:r>
              <a:rPr lang="en-US" altLang="zh-CN" sz="2000" dirty="0">
                <a:latin typeface="+mn-ea"/>
              </a:rPr>
              <a:t>"</a:t>
            </a:r>
            <a:r>
              <a:rPr lang="zh-CN" altLang="en-US" sz="2000" dirty="0">
                <a:latin typeface="+mn-ea"/>
              </a:rPr>
              <a:t>软件之可察行为</a:t>
            </a:r>
            <a:r>
              <a:rPr lang="en-US" altLang="zh-CN" sz="2000" dirty="0">
                <a:latin typeface="+mn-ea"/>
              </a:rPr>
              <a:t>"</a:t>
            </a:r>
            <a:r>
              <a:rPr lang="zh-CN" altLang="en-US" sz="2000" dirty="0">
                <a:latin typeface="+mn-ea"/>
              </a:rPr>
              <a:t>前提下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调整其结构</a:t>
            </a:r>
            <a:endParaRPr lang="en-US" altLang="zh-CN" sz="2000" dirty="0">
              <a:latin typeface="+mn-ea"/>
            </a:endParaRPr>
          </a:p>
          <a:p>
            <a:pPr marL="937260" lvl="1" indent="-571500">
              <a:buFont typeface="Wingdings" pitchFamily="2" charset="2"/>
              <a:buChar char="Ø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能改进软件设计使软件更容易被理解</a:t>
            </a:r>
            <a:endParaRPr lang="en-US" altLang="zh-CN" sz="2000" dirty="0">
              <a:latin typeface="+mn-ea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帮助发现</a:t>
            </a:r>
            <a:r>
              <a:rPr lang="en-US" altLang="zh-CN" sz="2000" dirty="0">
                <a:latin typeface="+mn-ea"/>
              </a:rPr>
              <a:t>BUG</a:t>
            </a: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提高软件的开发速度</a:t>
            </a:r>
            <a:endParaRPr lang="en-US" altLang="zh-CN" sz="20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54404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6516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重构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268760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时机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发现重复代码时</a:t>
            </a:r>
            <a:endParaRPr lang="en-US" altLang="zh-CN" sz="2000" dirty="0">
              <a:latin typeface="+mn-ea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添加新功能时</a:t>
            </a:r>
            <a:endParaRPr lang="en-US" altLang="zh-CN" sz="2000" dirty="0">
              <a:latin typeface="+mn-ea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修改</a:t>
            </a:r>
            <a:r>
              <a:rPr lang="en-US" altLang="zh-CN" sz="2000" dirty="0">
                <a:latin typeface="+mn-ea"/>
              </a:rPr>
              <a:t>BUG</a:t>
            </a:r>
            <a:r>
              <a:rPr lang="zh-CN" altLang="en-US" sz="2000" dirty="0">
                <a:latin typeface="+mn-ea"/>
              </a:rPr>
              <a:t>时</a:t>
            </a:r>
            <a:endParaRPr lang="en-US" altLang="zh-CN" sz="2000" dirty="0">
              <a:latin typeface="+mn-ea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代码评审时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请参考</a:t>
            </a:r>
            <a:r>
              <a:rPr lang="en-US" altLang="zh-CN" sz="2000" dirty="0">
                <a:latin typeface="+mn-ea"/>
              </a:rPr>
              <a:t>《</a:t>
            </a:r>
            <a:r>
              <a:rPr lang="zh-CN" altLang="en-US" sz="2000" dirty="0">
                <a:latin typeface="+mn-ea"/>
              </a:rPr>
              <a:t>重构：改善既有代码的设计</a:t>
            </a:r>
            <a:r>
              <a:rPr lang="en-US" altLang="zh-CN" sz="2000" dirty="0">
                <a:latin typeface="+mn-ea"/>
              </a:rPr>
              <a:t>》</a:t>
            </a: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+mn-ea"/>
              </a:rPr>
              <a:t>Eclipse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Visual Studio</a:t>
            </a:r>
            <a:r>
              <a:rPr lang="zh-CN" altLang="en-US" sz="2000" dirty="0">
                <a:latin typeface="+mn-ea"/>
              </a:rPr>
              <a:t>中的</a:t>
            </a:r>
            <a:r>
              <a:rPr lang="en-US" altLang="zh-CN" sz="2000" dirty="0">
                <a:latin typeface="+mn-ea"/>
              </a:rPr>
              <a:t>Refactor</a:t>
            </a:r>
          </a:p>
          <a:p>
            <a:pPr marL="937260" lvl="1" indent="-571500"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319238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6516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打造高质量程序的步骤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771EE-3790-42D3-81A6-C3C7F5498A42}"/>
              </a:ext>
            </a:extLst>
          </p:cNvPr>
          <p:cNvSpPr txBox="1">
            <a:spLocks/>
          </p:cNvSpPr>
          <p:nvPr/>
        </p:nvSpPr>
        <p:spPr>
          <a:xfrm>
            <a:off x="251520" y="1052736"/>
            <a:ext cx="8136904" cy="532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学习项目中的编程规约和程序检查表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边写程序边用代码分析工具检查，随时对应问题（</a:t>
            </a:r>
            <a:r>
              <a:rPr lang="en-US" altLang="zh-CN" sz="2000" dirty="0" err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CheckStyle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Findbugs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PMD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建立白盒测试用例，确保语句覆盖率达到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100%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Junit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用内存泄漏分析工具对程序进行测试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JVisualVM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JProbe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用性能分析工具分析性能（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JProfiler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LoadRunner</a:t>
            </a:r>
            <a:r>
              <a:rPr lang="en-US" altLang="zh-CN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进行安全性测试（</a:t>
            </a:r>
            <a:r>
              <a:rPr lang="en-US" altLang="zh-CN" sz="2000" dirty="0" err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AppScan</a:t>
            </a: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自己评审代码，感觉到坏味道时进行重构并测试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请高手评审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zh-CN" altLang="en-US" sz="2200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8996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648"/>
            <a:ext cx="4159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推荐书籍</a:t>
            </a:r>
          </a:p>
        </p:txBody>
      </p:sp>
      <p:pic>
        <p:nvPicPr>
          <p:cNvPr id="3074" name="Picture 2" descr="https://timgsa.baidu.com/timg?image&amp;quality=80&amp;size=b9999_10000&amp;sec=1502186923229&amp;di=fa326a2f461df00757ab2e6fb2a0d942&amp;imgtype=0&amp;src=http%3A%2F%2Fimages.bookuu.com%2Fbook%2FC%2F01299%2F97871113625932152252-f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2927609" cy="377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6988"/>
            <a:ext cx="3793092" cy="37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5392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36512" y="-2280790"/>
            <a:ext cx="1688388" cy="4401219"/>
            <a:chOff x="-28685" y="-1029686"/>
            <a:chExt cx="2238029" cy="4330812"/>
          </a:xfrm>
        </p:grpSpPr>
        <p:sp>
          <p:nvSpPr>
            <p:cNvPr id="28" name="等腰三角形 27"/>
            <p:cNvSpPr/>
            <p:nvPr/>
          </p:nvSpPr>
          <p:spPr>
            <a:xfrm rot="16200000" flipV="1">
              <a:off x="-1072792" y="18989"/>
              <a:ext cx="4330812" cy="2233461"/>
            </a:xfrm>
            <a:prstGeom prst="triangle">
              <a:avLst/>
            </a:prstGeom>
            <a:solidFill>
              <a:srgbClr val="005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等腰三角形 28"/>
            <p:cNvSpPr/>
            <p:nvPr/>
          </p:nvSpPr>
          <p:spPr>
            <a:xfrm rot="16200000" flipV="1">
              <a:off x="-974971" y="128021"/>
              <a:ext cx="3907968" cy="2015395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24328" y="4695010"/>
            <a:ext cx="1683353" cy="4350614"/>
            <a:chOff x="9958542" y="3602423"/>
            <a:chExt cx="2257309" cy="4330812"/>
          </a:xfrm>
        </p:grpSpPr>
        <p:sp>
          <p:nvSpPr>
            <p:cNvPr id="32" name="等腰三角形 31"/>
            <p:cNvSpPr/>
            <p:nvPr/>
          </p:nvSpPr>
          <p:spPr>
            <a:xfrm rot="5400000" flipH="1" flipV="1">
              <a:off x="8909866" y="4651099"/>
              <a:ext cx="4330812" cy="2233459"/>
            </a:xfrm>
            <a:prstGeom prst="triangle">
              <a:avLst/>
            </a:prstGeom>
            <a:solidFill>
              <a:srgbClr val="005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 rot="5400000" flipH="1" flipV="1">
              <a:off x="9254171" y="4760131"/>
              <a:ext cx="3907967" cy="2015393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32656"/>
            <a:ext cx="4044323" cy="423457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 rot="-389874">
            <a:off x="2782887" y="2888456"/>
            <a:ext cx="787400" cy="1254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感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rot="422379">
            <a:off x="3713162" y="2715419"/>
            <a:ext cx="787400" cy="1254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rot="-420989">
            <a:off x="4643437" y="2888456"/>
            <a:ext cx="787400" cy="1254125"/>
          </a:xfrm>
          <a:prstGeom prst="rect">
            <a:avLst/>
          </a:prstGeom>
          <a:solidFill>
            <a:srgbClr val="9B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聆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rot="352131">
            <a:off x="5572124" y="2715419"/>
            <a:ext cx="788988" cy="1254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rgbClr val="FFFF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听</a:t>
            </a:r>
          </a:p>
        </p:txBody>
      </p:sp>
    </p:spTree>
    <p:extLst>
      <p:ext uri="{BB962C8B-B14F-4D97-AF65-F5344CB8AC3E}">
        <p14:creationId xmlns:p14="http://schemas.microsoft.com/office/powerpoint/2010/main" val="295628798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072" y="1268760"/>
            <a:ext cx="3697379" cy="4495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008" y="219564"/>
            <a:ext cx="6948264" cy="41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国内软件业编程质量的现状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79512" y="764704"/>
            <a:ext cx="69365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大学教育先天不足，没有培养工程意识。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编程的入门门槛不高。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大多数程序员对软件质量理解的不深。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肯积极钻研、具有较好悟性、且态度端正</a:t>
            </a:r>
            <a:endParaRPr lang="en-US" altLang="zh-CN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的程序员少之又少。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软件公司职业化教育普遍不足，代码评审环节</a:t>
            </a:r>
            <a:endParaRPr lang="en-US" altLang="zh-CN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缺失。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国内软件企业普遍较为年轻，程序员职位升迁</a:t>
            </a:r>
            <a:endParaRPr lang="en-US" altLang="zh-CN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较快，不出几年便会转到管理岗位，好不容易</a:t>
            </a:r>
            <a:endParaRPr lang="en-US" altLang="zh-CN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积累起来的经验被搁置，编程的主力仍然是一到三年的程序员。</a:t>
            </a:r>
          </a:p>
        </p:txBody>
      </p:sp>
    </p:spTree>
    <p:extLst>
      <p:ext uri="{BB962C8B-B14F-4D97-AF65-F5344CB8AC3E}">
        <p14:creationId xmlns:p14="http://schemas.microsoft.com/office/powerpoint/2010/main" val="18339772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02163376208&amp;di=af539a3fedf645f3496bbe243f1cd97d&amp;imgtype=0&amp;src=http%3A%2F%2Fimg.25pp.com%2Fuploadfile%2Fapp%2Ficon%2F20160601%2F1464737002564202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96752"/>
            <a:ext cx="2880320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程序与程序差别知多少？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51520" y="964301"/>
            <a:ext cx="54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同样的功能，高手与低手的代码量能差十倍之多。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同样的功能，高手与低手的生产率能差十倍之多。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同样的功能，高手与低手的性能能差几个数量级。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低手的程序可靠性差，容易出错，有漏洞；</a:t>
            </a:r>
            <a:endParaRPr lang="en-US" altLang="zh-CN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高手的则健壮、安全。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低手的程序思路混乱、难以阅读；</a:t>
            </a:r>
            <a:endParaRPr lang="en-US" altLang="zh-CN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dirty="0">
                <a:solidFill>
                  <a:schemeClr val="accent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高手的则阅读起来赏心悦目、象是一件艺术品。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accent5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162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1905000" cy="285750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3347864" y="1412776"/>
            <a:ext cx="4824536" cy="2448272"/>
          </a:xfrm>
          <a:prstGeom prst="wedgeRoundRectCallout">
            <a:avLst>
              <a:gd name="adj1" fmla="val -57265"/>
              <a:gd name="adj2" fmla="val 309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“我不是什么伟大的程序员，我只是一个有着很多好习惯的程序员”</a:t>
            </a:r>
            <a:r>
              <a:rPr lang="en-US" altLang="zh-CN" dirty="0"/>
              <a:t>----Kent Beck</a:t>
            </a:r>
            <a:r>
              <a:rPr lang="zh-CN" altLang="en-US" dirty="0"/>
              <a:t>语。</a:t>
            </a:r>
          </a:p>
        </p:txBody>
      </p:sp>
    </p:spTree>
    <p:extLst>
      <p:ext uri="{BB962C8B-B14F-4D97-AF65-F5344CB8AC3E}">
        <p14:creationId xmlns:p14="http://schemas.microsoft.com/office/powerpoint/2010/main" val="376492150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高质量编程的含义</a:t>
            </a:r>
          </a:p>
        </p:txBody>
      </p:sp>
      <p:sp>
        <p:nvSpPr>
          <p:cNvPr id="5" name="矩形 4"/>
          <p:cNvSpPr/>
          <p:nvPr/>
        </p:nvSpPr>
        <p:spPr>
          <a:xfrm>
            <a:off x="417196" y="1795128"/>
            <a:ext cx="2520000" cy="43030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4740" y="1795128"/>
            <a:ext cx="2520000" cy="430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2285" y="1795128"/>
            <a:ext cx="2520000" cy="4303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</a:p>
        </p:txBody>
      </p:sp>
      <p:sp>
        <p:nvSpPr>
          <p:cNvPr id="9" name="矩形 8"/>
          <p:cNvSpPr/>
          <p:nvPr/>
        </p:nvSpPr>
        <p:spPr>
          <a:xfrm>
            <a:off x="416242" y="2223641"/>
            <a:ext cx="2520954" cy="2645519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整齐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易读</a:t>
            </a:r>
            <a:endParaRPr lang="en-US" altLang="zh-CN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4740" y="2223641"/>
            <a:ext cx="2520000" cy="264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2284" y="2223641"/>
            <a:ext cx="2520001" cy="26455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25481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程序员的成长之路</a:t>
            </a:r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223891"/>
              </p:ext>
            </p:extLst>
          </p:nvPr>
        </p:nvGraphicFramePr>
        <p:xfrm>
          <a:off x="395536" y="1412776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42514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008" y="219564"/>
            <a:ext cx="69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的故事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08720"/>
            <a:ext cx="3581400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24" y="2523771"/>
            <a:ext cx="3705225" cy="86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24" y="4077072"/>
            <a:ext cx="3343275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1700808"/>
            <a:ext cx="34194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02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ENTRY"/>
  <p:tag name="ID" val="547133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NUMBER"/>
  <p:tag name="ID" val="547133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任意多边形 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Text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任意多边形 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NUMBER"/>
  <p:tag name="ID" val="547133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Text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任意多边形 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Text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任意多边形 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直接连接符 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ENTRY"/>
  <p:tag name="ID" val="547133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002607"/>
  <p:tag name="MH_LIBRARY" val="GRAPHIC"/>
  <p:tag name="MH_ORDER" val="Text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NUMBER"/>
  <p:tag name="ID" val="547133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ENTRY"/>
  <p:tag name="ID" val="547133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NUMBER"/>
  <p:tag name="ID" val="547133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OTHERS"/>
  <p:tag name="ID" val="54713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OTHERS"/>
  <p:tag name="ID" val="5471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2232715"/>
  <p:tag name="MH_LIBRARY" val="CONTENTS"/>
  <p:tag name="MH_TYPE" val="ENTRY"/>
  <p:tag name="ID" val="547133"/>
  <p:tag name="MH_ORDER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4557</TotalTime>
  <Words>2435</Words>
  <Application>Microsoft Office PowerPoint</Application>
  <PresentationFormat>全屏显示(4:3)</PresentationFormat>
  <Paragraphs>328</Paragraphs>
  <Slides>39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MS PGothic</vt:lpstr>
      <vt:lpstr>方正姚体</vt:lpstr>
      <vt:lpstr>华文行楷</vt:lpstr>
      <vt:lpstr>华文琥珀</vt:lpstr>
      <vt:lpstr>华文隶书</vt:lpstr>
      <vt:lpstr>华文中宋</vt:lpstr>
      <vt:lpstr>楷体</vt:lpstr>
      <vt:lpstr>迷你简菱心</vt:lpstr>
      <vt:lpstr>宋体</vt:lpstr>
      <vt:lpstr>微软雅黑</vt:lpstr>
      <vt:lpstr>Arial</vt:lpstr>
      <vt:lpstr>Broadway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熊科</dc:creator>
  <cp:lastModifiedBy>熊熊</cp:lastModifiedBy>
  <cp:revision>854</cp:revision>
  <dcterms:created xsi:type="dcterms:W3CDTF">2016-05-19T10:03:25Z</dcterms:created>
  <dcterms:modified xsi:type="dcterms:W3CDTF">2017-08-11T08:41:37Z</dcterms:modified>
</cp:coreProperties>
</file>